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1" r:id="rId2"/>
    <p:sldId id="271" r:id="rId3"/>
    <p:sldId id="272" r:id="rId4"/>
    <p:sldId id="273" r:id="rId5"/>
    <p:sldId id="275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4" r:id="rId14"/>
    <p:sldId id="285" r:id="rId15"/>
    <p:sldId id="263" r:id="rId16"/>
    <p:sldId id="270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predeterminada" id="{C4529AE5-FECB-E348-8302-15285C0CDCCD}">
          <p14:sldIdLst>
            <p14:sldId id="261"/>
            <p14:sldId id="271"/>
            <p14:sldId id="272"/>
            <p14:sldId id="273"/>
            <p14:sldId id="275"/>
            <p14:sldId id="277"/>
            <p14:sldId id="278"/>
            <p14:sldId id="279"/>
            <p14:sldId id="280"/>
            <p14:sldId id="281"/>
            <p14:sldId id="282"/>
            <p14:sldId id="283"/>
            <p14:sldId id="284"/>
            <p14:sldId id="285"/>
          </p14:sldIdLst>
        </p14:section>
        <p14:section name="Sección sin título" id="{280AEA46-5BFA-D64E-A885-B50BB23716BE}">
          <p14:sldIdLst>
            <p14:sldId id="263"/>
            <p14:sldId id="270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97"/>
    <p:restoredTop sz="94686"/>
  </p:normalViewPr>
  <p:slideViewPr>
    <p:cSldViewPr snapToGrid="0" snapToObjects="1">
      <p:cViewPr varScale="1">
        <p:scale>
          <a:sx n="63" d="100"/>
          <a:sy n="63" d="100"/>
        </p:scale>
        <p:origin x="184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2/20/20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2/20/20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-oD50HSBBBI" TargetMode="External"/><Relationship Id="rId2" Type="http://schemas.openxmlformats.org/officeDocument/2006/relationships/hyperlink" Target="https://modelo-carta.com/como-hacer-carta-gantt-excel/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watch?v=00s5efQWrgU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C10239C-1C2A-8345-9D80-2638B05B2BF2}"/>
              </a:ext>
            </a:extLst>
          </p:cNvPr>
          <p:cNvSpPr txBox="1"/>
          <p:nvPr/>
        </p:nvSpPr>
        <p:spPr>
          <a:xfrm>
            <a:off x="2116667" y="2743200"/>
            <a:ext cx="804333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6000" dirty="0"/>
              <a:t>CARTA O DIAGRAMA DE “GANTT”</a:t>
            </a:r>
          </a:p>
        </p:txBody>
      </p:sp>
    </p:spTree>
    <p:extLst>
      <p:ext uri="{BB962C8B-B14F-4D97-AF65-F5344CB8AC3E}">
        <p14:creationId xmlns:p14="http://schemas.microsoft.com/office/powerpoint/2010/main" val="30228583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71545" y="1047907"/>
            <a:ext cx="11139055" cy="550920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La carta Gantt es una </a:t>
            </a:r>
            <a:r>
              <a:rPr lang="es-CL" sz="3200" u="sng" dirty="0"/>
              <a:t>herramienta gráfica</a:t>
            </a:r>
            <a:r>
              <a:rPr lang="es-CL" sz="3200" dirty="0"/>
              <a:t> por el cual podemos </a:t>
            </a:r>
            <a:r>
              <a:rPr lang="es-CL" sz="3200" u="sng" dirty="0"/>
              <a:t>organizar una serie de tareas</a:t>
            </a:r>
            <a:r>
              <a:rPr lang="es-CL" sz="3200" dirty="0"/>
              <a:t> a lo largo del tiempo. En ella se grafica la </a:t>
            </a:r>
            <a:r>
              <a:rPr lang="es-CL" sz="3200" u="sng" dirty="0"/>
              <a:t>duración de las actividades</a:t>
            </a:r>
            <a:r>
              <a:rPr lang="es-CL" sz="3200" dirty="0"/>
              <a:t> y se ordenan, en función de una mejor distribución, las tareas así como los descansos o períodos sin trabajar.</a:t>
            </a:r>
          </a:p>
          <a:p>
            <a:pPr algn="just" fontAlgn="base"/>
            <a:endParaRPr lang="es-CL" sz="3200" dirty="0"/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Su objetivo principal es: con un simple vistazo, efectuar un completo </a:t>
            </a:r>
            <a:r>
              <a:rPr lang="es-CL" sz="3200" u="sng" dirty="0"/>
              <a:t>seguimiento sobre el progreso de un proyecto</a:t>
            </a:r>
            <a:r>
              <a:rPr lang="es-CL" sz="3200" dirty="0"/>
              <a:t>, de modo que sea fácilmente reconocible dónde estamos, qué tareas hemos realizado, qué tareas quedan por realizar, así como la relación de dependencia entre unas tareas y otras. 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71807" y="242485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CARTA GANTT </a:t>
            </a:r>
          </a:p>
        </p:txBody>
      </p:sp>
    </p:spTree>
    <p:extLst>
      <p:ext uri="{BB962C8B-B14F-4D97-AF65-F5344CB8AC3E}">
        <p14:creationId xmlns:p14="http://schemas.microsoft.com/office/powerpoint/2010/main" val="84559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59353" y="1035715"/>
            <a:ext cx="11139055" cy="2062103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Se compone de un </a:t>
            </a:r>
            <a:r>
              <a:rPr lang="es-CL" sz="3200" u="sng" dirty="0"/>
              <a:t>gráfico de coordenadas</a:t>
            </a:r>
            <a:r>
              <a:rPr lang="es-CL" sz="3200" dirty="0"/>
              <a:t>, en la que en el eje vertical, se coloca una lista con </a:t>
            </a:r>
            <a:r>
              <a:rPr lang="es-CL" sz="3200" u="sng" dirty="0"/>
              <a:t>todas las tareas a realizar</a:t>
            </a:r>
            <a:r>
              <a:rPr lang="es-CL" sz="3200" dirty="0"/>
              <a:t> en el proyecto, y en el eje horizontal, las </a:t>
            </a:r>
            <a:r>
              <a:rPr lang="es-CL" sz="3200" u="sng" dirty="0"/>
              <a:t>unidades de tiempo</a:t>
            </a:r>
            <a:r>
              <a:rPr lang="es-CL" sz="3200" dirty="0"/>
              <a:t> que estemos utilizando, ya sean horas, días, semanas…etc.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1181145" y="218101"/>
            <a:ext cx="96819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¿CÓMO SE CONSTRUYE UNA CARTA GANTT? 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9D1F5D0D-9B0C-8F42-818A-3DA8097746E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80" b="15323"/>
          <a:stretch/>
        </p:blipFill>
        <p:spPr>
          <a:xfrm>
            <a:off x="1995792" y="3426759"/>
            <a:ext cx="8266176" cy="3065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436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59353" y="1035715"/>
            <a:ext cx="11139055" cy="156966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3200" b="1" dirty="0"/>
              <a:t>1.- ELABORAR LISTA DE TAREAS (demanda mayor tiempo).</a:t>
            </a:r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Dividir Proyecto en Tareas y cada Tarea en Subtareas.</a:t>
            </a:r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Conocer dependencia de una respecto de las otras.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1181145" y="218101"/>
            <a:ext cx="96819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PASOS PARA CONSTRUIR UNA CARTA GANTT 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3528B3E7-C6A3-D74F-88CA-FDD80CAE08F4}"/>
              </a:ext>
            </a:extLst>
          </p:cNvPr>
          <p:cNvSpPr txBox="1"/>
          <p:nvPr/>
        </p:nvSpPr>
        <p:spPr>
          <a:xfrm>
            <a:off x="559353" y="3638707"/>
            <a:ext cx="7414216" cy="3046988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lvl="1" algn="just" fontAlgn="base"/>
            <a:r>
              <a:rPr lang="es-CL" sz="3200" b="1" u="sng" dirty="0"/>
              <a:t>TAREAS</a:t>
            </a:r>
            <a:r>
              <a:rPr lang="es-CL" sz="3200" b="1" dirty="0"/>
              <a:t>:</a:t>
            </a:r>
          </a:p>
          <a:p>
            <a:pPr marL="971550" lvl="1" indent="-514350" algn="just" fontAlgn="base">
              <a:buFont typeface="+mj-lt"/>
              <a:buAutoNum type="alphaUcPeriod"/>
            </a:pPr>
            <a:r>
              <a:rPr lang="es-CL" sz="3200" dirty="0"/>
              <a:t>Elegir los muebles nuevos.</a:t>
            </a:r>
          </a:p>
          <a:p>
            <a:pPr marL="971550" lvl="1" indent="-514350" algn="just" fontAlgn="base">
              <a:buFont typeface="+mj-lt"/>
              <a:buAutoNum type="alphaUcPeriod"/>
            </a:pPr>
            <a:r>
              <a:rPr lang="es-CL" sz="3200" dirty="0"/>
              <a:t>Comprar los muebles nuevos.</a:t>
            </a:r>
          </a:p>
          <a:p>
            <a:pPr marL="971550" lvl="1" indent="-514350" algn="just" fontAlgn="base">
              <a:buFont typeface="+mj-lt"/>
              <a:buAutoNum type="alphaUcPeriod"/>
            </a:pPr>
            <a:r>
              <a:rPr lang="es-CL" sz="3200" b="1" dirty="0"/>
              <a:t>Deshacerse los muebles viejos.</a:t>
            </a:r>
          </a:p>
          <a:p>
            <a:pPr marL="971550" lvl="1" indent="-514350" algn="just" fontAlgn="base">
              <a:buFont typeface="+mj-lt"/>
              <a:buAutoNum type="alphaUcPeriod"/>
            </a:pPr>
            <a:r>
              <a:rPr lang="es-CL" sz="3200" dirty="0"/>
              <a:t>Pintar las paredes del dormitorio.</a:t>
            </a:r>
          </a:p>
          <a:p>
            <a:pPr marL="971550" lvl="1" indent="-514350" algn="just" fontAlgn="base">
              <a:buFont typeface="+mj-lt"/>
              <a:buAutoNum type="alphaUcPeriod"/>
            </a:pPr>
            <a:r>
              <a:rPr lang="es-CL" sz="3200" dirty="0"/>
              <a:t>Transporte de los muebles nuevos.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F4C97C9-BD61-3F44-876C-CE4D469346E6}"/>
              </a:ext>
            </a:extLst>
          </p:cNvPr>
          <p:cNvSpPr txBox="1"/>
          <p:nvPr/>
        </p:nvSpPr>
        <p:spPr>
          <a:xfrm>
            <a:off x="864152" y="2768098"/>
            <a:ext cx="96819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u="sng" dirty="0"/>
              <a:t>EJEMPLO</a:t>
            </a:r>
            <a:r>
              <a:rPr lang="es-CL" sz="4000" b="1" dirty="0"/>
              <a:t>: “REMODELAR DORMITORIO”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66FEF79B-4093-7D46-B3A7-293CFC1384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07552" y="3782981"/>
            <a:ext cx="2758440" cy="2758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295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3528B3E7-C6A3-D74F-88CA-FDD80CAE08F4}"/>
              </a:ext>
            </a:extLst>
          </p:cNvPr>
          <p:cNvSpPr txBox="1"/>
          <p:nvPr/>
        </p:nvSpPr>
        <p:spPr>
          <a:xfrm>
            <a:off x="291127" y="1693257"/>
            <a:ext cx="8206698" cy="4031873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lvl="1" algn="just" fontAlgn="base"/>
            <a:r>
              <a:rPr lang="es-CL" sz="3200" b="1" u="sng" dirty="0"/>
              <a:t>SUB-TAREAS</a:t>
            </a:r>
            <a:r>
              <a:rPr lang="es-CL" sz="3200" b="1" dirty="0"/>
              <a:t>:</a:t>
            </a:r>
          </a:p>
          <a:p>
            <a:pPr lvl="1" algn="just" fontAlgn="base"/>
            <a:r>
              <a:rPr lang="es-CL" sz="3200" b="1" dirty="0"/>
              <a:t>(TAREA “C”: Deshacerse los muebles viejos)</a:t>
            </a:r>
            <a:endParaRPr lang="es-CL" sz="3200" dirty="0"/>
          </a:p>
          <a:p>
            <a:pPr lvl="1" algn="just" fontAlgn="base"/>
            <a:endParaRPr lang="es-CL" sz="3200" dirty="0"/>
          </a:p>
          <a:p>
            <a:pPr lvl="1" algn="just" fontAlgn="base"/>
            <a:r>
              <a:rPr lang="es-CL" sz="3200" dirty="0"/>
              <a:t>C.1.	Buscar información sobre dónde y cómo deshacerse de los muebles viejos.</a:t>
            </a:r>
          </a:p>
          <a:p>
            <a:pPr lvl="1" algn="just" fontAlgn="base"/>
            <a:r>
              <a:rPr lang="es-CL" sz="3200" dirty="0"/>
              <a:t>C.2	Buscar un servicio de mudanzas barato.</a:t>
            </a:r>
          </a:p>
          <a:p>
            <a:pPr lvl="1" algn="just" fontAlgn="base"/>
            <a:r>
              <a:rPr lang="es-CL" sz="3200" dirty="0"/>
              <a:t>C.3.	Contratar el servicio de mudanzas.</a:t>
            </a:r>
          </a:p>
          <a:p>
            <a:pPr lvl="1" algn="just" fontAlgn="base"/>
            <a:r>
              <a:rPr lang="es-CL" sz="3200" dirty="0"/>
              <a:t>C.4.	Retirar los muebles viejos.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F4C97C9-BD61-3F44-876C-CE4D469346E6}"/>
              </a:ext>
            </a:extLst>
          </p:cNvPr>
          <p:cNvSpPr txBox="1"/>
          <p:nvPr/>
        </p:nvSpPr>
        <p:spPr>
          <a:xfrm>
            <a:off x="1287913" y="573538"/>
            <a:ext cx="96819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u="sng" dirty="0"/>
              <a:t>EJEMPLO</a:t>
            </a:r>
            <a:r>
              <a:rPr lang="es-CL" sz="4000" b="1" dirty="0"/>
              <a:t>: “REMODELAR DORMITORIO”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AA9DCBE0-F376-B04B-842D-043B501CBF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46408" y="2450592"/>
            <a:ext cx="3201752" cy="3009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64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47161" y="1035715"/>
            <a:ext cx="11139055" cy="4031873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3200" b="1" dirty="0"/>
              <a:t>2.- TIEMPOS Y PRIORIDADES.</a:t>
            </a:r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Establecer los </a:t>
            </a:r>
            <a:r>
              <a:rPr lang="es-CL" sz="3200" u="sng" dirty="0"/>
              <a:t>tiempos</a:t>
            </a:r>
            <a:r>
              <a:rPr lang="es-CL" sz="3200" dirty="0"/>
              <a:t> para la realización de cada actividad.</a:t>
            </a:r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Conocer la </a:t>
            </a:r>
            <a:r>
              <a:rPr lang="es-CL" sz="3200" u="sng" dirty="0"/>
              <a:t>interrelación</a:t>
            </a:r>
            <a:r>
              <a:rPr lang="es-CL" sz="3200" dirty="0"/>
              <a:t> que existe entre las distintas actividades. </a:t>
            </a:r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La interrelación </a:t>
            </a:r>
            <a:r>
              <a:rPr lang="es-CL" sz="3200" u="sng" dirty="0"/>
              <a:t>marcará de manera crítica</a:t>
            </a:r>
            <a:r>
              <a:rPr lang="es-CL" sz="3200" dirty="0"/>
              <a:t> el correcto desarrollo del proyecto. Es muy posible que muchas de las tareas a realizar </a:t>
            </a:r>
            <a:r>
              <a:rPr lang="es-CL" sz="3200" u="sng" dirty="0"/>
              <a:t>necesiten ciertas condiciones</a:t>
            </a:r>
            <a:r>
              <a:rPr lang="es-CL" sz="3200" dirty="0"/>
              <a:t> antes de ser iniciadas. 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F4C97C9-BD61-3F44-876C-CE4D469346E6}"/>
              </a:ext>
            </a:extLst>
          </p:cNvPr>
          <p:cNvSpPr txBox="1"/>
          <p:nvPr/>
        </p:nvSpPr>
        <p:spPr>
          <a:xfrm>
            <a:off x="1034840" y="165106"/>
            <a:ext cx="96819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u="sng" dirty="0"/>
              <a:t>EJEMPLO</a:t>
            </a:r>
            <a:r>
              <a:rPr lang="es-CL" sz="4000" b="1" dirty="0"/>
              <a:t>: “REMODELAR DORMITORIO”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641EE97C-B311-4D41-9ED4-2564CF8BE6E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7053"/>
          <a:stretch/>
        </p:blipFill>
        <p:spPr>
          <a:xfrm>
            <a:off x="6470256" y="5230311"/>
            <a:ext cx="2952280" cy="1452849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F636B7FB-1E50-DD45-8EAC-6E0B9E1D9F4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3899" b="2549"/>
          <a:stretch/>
        </p:blipFill>
        <p:spPr>
          <a:xfrm>
            <a:off x="3337046" y="5181571"/>
            <a:ext cx="1868938" cy="1550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223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3528B3E7-C6A3-D74F-88CA-FDD80CAE08F4}"/>
              </a:ext>
            </a:extLst>
          </p:cNvPr>
          <p:cNvSpPr txBox="1"/>
          <p:nvPr/>
        </p:nvSpPr>
        <p:spPr>
          <a:xfrm>
            <a:off x="217974" y="1360771"/>
            <a:ext cx="8791914" cy="2554545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marL="914400" lvl="1" indent="-457200" algn="just" fontAlgn="base">
              <a:buFont typeface="Wingdings" pitchFamily="2" charset="2"/>
              <a:buChar char="ü"/>
            </a:pPr>
            <a:r>
              <a:rPr lang="es-CL" sz="3200" b="1" u="sng" dirty="0"/>
              <a:t>TAREA “A”</a:t>
            </a:r>
            <a:r>
              <a:rPr lang="es-CL" sz="3200" b="1" dirty="0"/>
              <a:t>: ELEGIR LOS MUEBLES NUEVOS.</a:t>
            </a:r>
          </a:p>
          <a:p>
            <a:pPr marL="1371600" lvl="2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Entre desplazamiento y visita al establecimiento: </a:t>
            </a:r>
            <a:r>
              <a:rPr lang="es-CL" sz="3200" b="1" dirty="0"/>
              <a:t>se estiman 3 horas</a:t>
            </a:r>
            <a:r>
              <a:rPr lang="es-CL" sz="3200" dirty="0"/>
              <a:t>.</a:t>
            </a:r>
          </a:p>
          <a:p>
            <a:pPr marL="914400" lvl="1" indent="-457200" algn="just" fontAlgn="base">
              <a:buFont typeface="Wingdings" pitchFamily="2" charset="2"/>
              <a:buChar char="ü"/>
            </a:pPr>
            <a:r>
              <a:rPr lang="es-CL" sz="3200" b="1" u="sng" dirty="0"/>
              <a:t>TAREA “D”</a:t>
            </a:r>
            <a:r>
              <a:rPr lang="es-CL" sz="3200" b="1" dirty="0"/>
              <a:t>: PINTAR LAS PAREDES.</a:t>
            </a:r>
          </a:p>
          <a:p>
            <a:pPr marL="1371600" lvl="2" indent="-457200" algn="just" fontAlgn="base">
              <a:buFont typeface="Arial" panose="020B0604020202020204" pitchFamily="34" charset="0"/>
              <a:buChar char="•"/>
            </a:pPr>
            <a:r>
              <a:rPr lang="es-CL" sz="3200" b="1" dirty="0"/>
              <a:t>Se estiman 2 horas.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F4C97C9-BD61-3F44-876C-CE4D469346E6}"/>
              </a:ext>
            </a:extLst>
          </p:cNvPr>
          <p:cNvSpPr txBox="1"/>
          <p:nvPr/>
        </p:nvSpPr>
        <p:spPr>
          <a:xfrm>
            <a:off x="1373257" y="427234"/>
            <a:ext cx="96819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u="sng" dirty="0"/>
              <a:t>EJEMPLO</a:t>
            </a:r>
            <a:r>
              <a:rPr lang="es-CL" sz="4000" b="1" dirty="0"/>
              <a:t>: “REMODELAR DORMITORIO”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8BC3B417-242A-2246-9C62-FFD0004E3E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9072" y="1360771"/>
            <a:ext cx="2575560" cy="2575560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AA2CBBF2-87C9-9447-A71B-AF548F5918FC}"/>
              </a:ext>
            </a:extLst>
          </p:cNvPr>
          <p:cNvSpPr txBox="1"/>
          <p:nvPr/>
        </p:nvSpPr>
        <p:spPr>
          <a:xfrm>
            <a:off x="217973" y="4140967"/>
            <a:ext cx="8791915" cy="2554545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marL="914400" lvl="1" indent="-457200" algn="just" fontAlgn="base">
              <a:buFont typeface="Wingdings" pitchFamily="2" charset="2"/>
              <a:buChar char="ü"/>
            </a:pPr>
            <a:r>
              <a:rPr lang="es-CL" sz="3200" b="1" u="sng" dirty="0"/>
              <a:t>TAREA “D”</a:t>
            </a:r>
            <a:r>
              <a:rPr lang="es-CL" sz="3200" b="1" dirty="0"/>
              <a:t>: PINTAR LAS PAREDES.</a:t>
            </a:r>
          </a:p>
          <a:p>
            <a:pPr marL="1371600" lvl="2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Necesita que se haya cumplido tarea “Dehacerse de los muebles viejos”.</a:t>
            </a:r>
          </a:p>
          <a:p>
            <a:pPr marL="914400" lvl="1" indent="-457200" algn="just" fontAlgn="base">
              <a:buFont typeface="Wingdings" pitchFamily="2" charset="2"/>
              <a:buChar char="ü"/>
            </a:pPr>
            <a:r>
              <a:rPr lang="es-CL" sz="3200" b="1" u="sng" dirty="0"/>
              <a:t>TAREA “E”</a:t>
            </a:r>
            <a:r>
              <a:rPr lang="es-CL" sz="3200" b="1" dirty="0"/>
              <a:t>: TRANSPORTE MUEBLES NUEVOS.</a:t>
            </a:r>
          </a:p>
          <a:p>
            <a:pPr marL="1371600" lvl="2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Necesita lista “Paredes pintadas y secas”.</a:t>
            </a:r>
            <a:endParaRPr lang="es-CL" sz="1800" b="1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4E893919-B5E5-4044-B356-9997BB8F7CE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8428"/>
          <a:stretch/>
        </p:blipFill>
        <p:spPr>
          <a:xfrm>
            <a:off x="9339072" y="4247326"/>
            <a:ext cx="2575560" cy="2358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112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34969" y="1767235"/>
            <a:ext cx="11139055" cy="4031873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3200" b="1" dirty="0"/>
              <a:t>2.- TABLA DE INFORMACIÓN.</a:t>
            </a:r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Antes de comenzar a rellenar la carta de Gantt, necesitamos una tabla donde poder </a:t>
            </a:r>
            <a:r>
              <a:rPr lang="es-CL" sz="3200" u="sng" dirty="0"/>
              <a:t>localizar fácilmente los datos </a:t>
            </a:r>
            <a:r>
              <a:rPr lang="es-CL" sz="3200" dirty="0"/>
              <a:t>anteriormente recopilados. </a:t>
            </a:r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Esta Tabla tiene </a:t>
            </a:r>
            <a:r>
              <a:rPr lang="es-CL" sz="3200" u="sng" dirty="0"/>
              <a:t>3 columnas</a:t>
            </a:r>
            <a:r>
              <a:rPr lang="es-CL" sz="3200" dirty="0"/>
              <a:t>:</a:t>
            </a:r>
          </a:p>
          <a:p>
            <a:pPr marL="1371600" lvl="2" indent="-457200" algn="just" fontAlgn="base">
              <a:buFont typeface="Wingdings" pitchFamily="2" charset="2"/>
              <a:buChar char="v"/>
            </a:pPr>
            <a:r>
              <a:rPr lang="es-CL" sz="3200" dirty="0"/>
              <a:t>Lista de Actividades.</a:t>
            </a:r>
          </a:p>
          <a:p>
            <a:pPr marL="1371600" lvl="2" indent="-457200" algn="just" fontAlgn="base">
              <a:buFont typeface="Wingdings" pitchFamily="2" charset="2"/>
              <a:buChar char="v"/>
            </a:pPr>
            <a:r>
              <a:rPr lang="es-CL" sz="3200" dirty="0"/>
              <a:t>Dependencias e interrelaciones de Actividades.</a:t>
            </a:r>
          </a:p>
          <a:p>
            <a:pPr marL="1371600" lvl="2" indent="-457200" algn="just" fontAlgn="base">
              <a:buFont typeface="Wingdings" pitchFamily="2" charset="2"/>
              <a:buChar char="v"/>
            </a:pPr>
            <a:r>
              <a:rPr lang="es-CL" sz="3200" dirty="0"/>
              <a:t>Tiempos estimados de duración para cada actividad.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F4C97C9-BD61-3F44-876C-CE4D469346E6}"/>
              </a:ext>
            </a:extLst>
          </p:cNvPr>
          <p:cNvSpPr txBox="1"/>
          <p:nvPr/>
        </p:nvSpPr>
        <p:spPr>
          <a:xfrm>
            <a:off x="1144568" y="543058"/>
            <a:ext cx="96819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u="sng" dirty="0"/>
              <a:t>EJEMPLO</a:t>
            </a:r>
            <a:r>
              <a:rPr lang="es-CL" sz="4000" b="1" dirty="0"/>
              <a:t>: “REMODELAR DORMITORIO”</a:t>
            </a:r>
          </a:p>
        </p:txBody>
      </p:sp>
    </p:spTree>
    <p:extLst>
      <p:ext uri="{BB962C8B-B14F-4D97-AF65-F5344CB8AC3E}">
        <p14:creationId xmlns:p14="http://schemas.microsoft.com/office/powerpoint/2010/main" val="3647615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7F4C97C9-BD61-3F44-876C-CE4D469346E6}"/>
              </a:ext>
            </a:extLst>
          </p:cNvPr>
          <p:cNvSpPr txBox="1"/>
          <p:nvPr/>
        </p:nvSpPr>
        <p:spPr>
          <a:xfrm>
            <a:off x="1144568" y="543058"/>
            <a:ext cx="96819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u="sng" dirty="0"/>
              <a:t>EJEMPLO</a:t>
            </a:r>
            <a:r>
              <a:rPr lang="es-CL" sz="4000" b="1" dirty="0"/>
              <a:t>: “REMODELAR DORMITORIO”</a:t>
            </a:r>
          </a:p>
        </p:txBody>
      </p:sp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93A72792-14C3-E740-B224-FCEE42BD42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5631351"/>
              </p:ext>
            </p:extLst>
          </p:nvPr>
        </p:nvGraphicFramePr>
        <p:xfrm>
          <a:off x="219456" y="1925733"/>
          <a:ext cx="11737883" cy="3192780"/>
        </p:xfrm>
        <a:graphic>
          <a:graphicData uri="http://schemas.openxmlformats.org/drawingml/2006/table">
            <a:tbl>
              <a:tblPr/>
              <a:tblGrid>
                <a:gridCol w="6437376">
                  <a:extLst>
                    <a:ext uri="{9D8B030D-6E8A-4147-A177-3AD203B41FA5}">
                      <a16:colId xmlns:a16="http://schemas.microsoft.com/office/drawing/2014/main" val="1482637040"/>
                    </a:ext>
                  </a:extLst>
                </a:gridCol>
                <a:gridCol w="2474976">
                  <a:extLst>
                    <a:ext uri="{9D8B030D-6E8A-4147-A177-3AD203B41FA5}">
                      <a16:colId xmlns:a16="http://schemas.microsoft.com/office/drawing/2014/main" val="2822456978"/>
                    </a:ext>
                  </a:extLst>
                </a:gridCol>
                <a:gridCol w="2825531">
                  <a:extLst>
                    <a:ext uri="{9D8B030D-6E8A-4147-A177-3AD203B41FA5}">
                      <a16:colId xmlns:a16="http://schemas.microsoft.com/office/drawing/2014/main" val="1438032057"/>
                    </a:ext>
                  </a:extLst>
                </a:gridCol>
              </a:tblGrid>
              <a:tr h="552450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3200" b="1" dirty="0">
                          <a:effectLst/>
                        </a:rPr>
                        <a:t>Actividad</a:t>
                      </a:r>
                    </a:p>
                  </a:txBody>
                  <a:tcPr marL="142875" marR="142875" marT="66675" marB="666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3200" b="1" dirty="0">
                          <a:effectLst/>
                        </a:rPr>
                        <a:t>Depende de</a:t>
                      </a:r>
                    </a:p>
                  </a:txBody>
                  <a:tcPr marL="142875" marR="142875" marT="66675" marB="666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3200" b="1" dirty="0">
                          <a:effectLst/>
                        </a:rPr>
                        <a:t>Duración</a:t>
                      </a:r>
                    </a:p>
                  </a:txBody>
                  <a:tcPr marL="142875" marR="142875" marT="66675" marB="666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56704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algn="l" fontAlgn="base"/>
                      <a:r>
                        <a:rPr lang="es-CL" sz="3200" dirty="0">
                          <a:effectLst/>
                        </a:rPr>
                        <a:t>A: Dehacerse de los muebles viejos</a:t>
                      </a:r>
                    </a:p>
                    <a:p>
                      <a:pPr algn="l" fontAlgn="base"/>
                      <a:r>
                        <a:rPr lang="es-CL" sz="3200" dirty="0">
                          <a:effectLst/>
                        </a:rPr>
                        <a:t>B: Pintar paredes y dejar secar</a:t>
                      </a:r>
                    </a:p>
                    <a:p>
                      <a:pPr algn="l" fontAlgn="base"/>
                      <a:r>
                        <a:rPr lang="es-CL" sz="3200" dirty="0">
                          <a:effectLst/>
                        </a:rPr>
                        <a:t>C: Cambiar suelo</a:t>
                      </a:r>
                    </a:p>
                    <a:p>
                      <a:pPr algn="l" fontAlgn="base"/>
                      <a:r>
                        <a:rPr lang="es-CL" sz="3200" dirty="0">
                          <a:effectLst/>
                        </a:rPr>
                        <a:t>D: Mudanza muebles nuevos</a:t>
                      </a:r>
                    </a:p>
                    <a:p>
                      <a:pPr algn="l" fontAlgn="base"/>
                      <a:r>
                        <a:rPr lang="es-CL" sz="3200" dirty="0">
                          <a:effectLst/>
                        </a:rPr>
                        <a:t>E: Montaje muebles nuevos</a:t>
                      </a:r>
                    </a:p>
                  </a:txBody>
                  <a:tcPr marL="142875" marR="142875" marT="66675" marB="666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3200" dirty="0">
                          <a:effectLst/>
                        </a:rPr>
                        <a:t>—</a:t>
                      </a:r>
                    </a:p>
                    <a:p>
                      <a:pPr algn="ctr" fontAlgn="base"/>
                      <a:r>
                        <a:rPr lang="es-CL" sz="3200" dirty="0">
                          <a:effectLst/>
                        </a:rPr>
                        <a:t>A</a:t>
                      </a:r>
                    </a:p>
                    <a:p>
                      <a:pPr algn="ctr" fontAlgn="base"/>
                      <a:r>
                        <a:rPr lang="es-CL" sz="3200" dirty="0">
                          <a:effectLst/>
                        </a:rPr>
                        <a:t>A</a:t>
                      </a:r>
                    </a:p>
                    <a:p>
                      <a:pPr algn="ctr" fontAlgn="base"/>
                      <a:r>
                        <a:rPr lang="es-CL" sz="3200" dirty="0">
                          <a:effectLst/>
                        </a:rPr>
                        <a:t>B, C</a:t>
                      </a:r>
                    </a:p>
                    <a:p>
                      <a:pPr algn="ctr" fontAlgn="base"/>
                      <a:r>
                        <a:rPr lang="es-CL" sz="3200" dirty="0">
                          <a:effectLst/>
                        </a:rPr>
                        <a:t>D</a:t>
                      </a:r>
                    </a:p>
                  </a:txBody>
                  <a:tcPr marL="142875" marR="142875" marT="66675" marB="666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3200" dirty="0">
                          <a:effectLst/>
                        </a:rPr>
                        <a:t>3 horas</a:t>
                      </a:r>
                    </a:p>
                    <a:p>
                      <a:pPr algn="ctr" fontAlgn="base"/>
                      <a:r>
                        <a:rPr lang="es-CL" sz="3200" dirty="0">
                          <a:effectLst/>
                        </a:rPr>
                        <a:t>5 horas</a:t>
                      </a:r>
                    </a:p>
                    <a:p>
                      <a:pPr algn="ctr" fontAlgn="base"/>
                      <a:r>
                        <a:rPr lang="es-CL" sz="3200" dirty="0">
                          <a:effectLst/>
                        </a:rPr>
                        <a:t>3 horas</a:t>
                      </a:r>
                    </a:p>
                    <a:p>
                      <a:pPr algn="ctr" fontAlgn="base"/>
                      <a:r>
                        <a:rPr lang="es-CL" sz="3200" dirty="0">
                          <a:effectLst/>
                        </a:rPr>
                        <a:t>2 horas</a:t>
                      </a:r>
                    </a:p>
                    <a:p>
                      <a:pPr algn="ctr" fontAlgn="base"/>
                      <a:r>
                        <a:rPr lang="es-CL" sz="3200" dirty="0">
                          <a:effectLst/>
                        </a:rPr>
                        <a:t>3 horas</a:t>
                      </a:r>
                    </a:p>
                  </a:txBody>
                  <a:tcPr marL="142875" marR="142875" marT="66675" marB="666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15234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29737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95928" y="1084483"/>
            <a:ext cx="11139055" cy="353943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3200" b="1" dirty="0"/>
              <a:t>3.- RELLENAR LA CARTA GANTT.</a:t>
            </a:r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Primeras actividades a realizar son aquellas que no dependen de ninguna otra. En nuestro caso  la Tarea A: “Deshacerse de los muebles viejos”. </a:t>
            </a:r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Luego podemos comenzar las dos tareas dependientes, tanto la B, como la C, que en el gráfico aparecen con el mismo inicio.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F4C97C9-BD61-3F44-876C-CE4D469346E6}"/>
              </a:ext>
            </a:extLst>
          </p:cNvPr>
          <p:cNvSpPr txBox="1"/>
          <p:nvPr/>
        </p:nvSpPr>
        <p:spPr>
          <a:xfrm>
            <a:off x="1156760" y="252189"/>
            <a:ext cx="96819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u="sng" dirty="0"/>
              <a:t>EJEMPLO</a:t>
            </a:r>
            <a:r>
              <a:rPr lang="es-CL" sz="4000" b="1" dirty="0"/>
              <a:t>: “REMODELAR DORMITORIO”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321C27D1-2714-C840-87C6-C45B8E8E15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5920" y="4633833"/>
            <a:ext cx="9458820" cy="2224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473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95928" y="1084483"/>
            <a:ext cx="11139055" cy="3046988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3200" b="1" dirty="0"/>
              <a:t>3.- RELLENAR LA CARTA GANTT.</a:t>
            </a:r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La tarea D dependía de que las tareas B y C estuvieran finalizadas. Es por ello, que la tarea D comienza justo al finalizar la tarea más larga de las dos anteriores. En este caso, aunque la tarea C ya estaba terminada, no hemos podido comenzar la D hasta que la B ha terminado.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F4C97C9-BD61-3F44-876C-CE4D469346E6}"/>
              </a:ext>
            </a:extLst>
          </p:cNvPr>
          <p:cNvSpPr txBox="1"/>
          <p:nvPr/>
        </p:nvSpPr>
        <p:spPr>
          <a:xfrm>
            <a:off x="1156760" y="252189"/>
            <a:ext cx="96819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u="sng" dirty="0"/>
              <a:t>EJEMPLO</a:t>
            </a:r>
            <a:r>
              <a:rPr lang="es-CL" sz="4000" b="1" dirty="0"/>
              <a:t>: “REMODELAR DORMITORIO”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321C27D1-2714-C840-87C6-C45B8E8E15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5920" y="4426569"/>
            <a:ext cx="9458820" cy="2224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794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95927" y="1474627"/>
            <a:ext cx="11139055" cy="2062103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3200" b="1" dirty="0"/>
              <a:t>3.- RELLENAR LA CARTA GANTT.</a:t>
            </a:r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Por último, una vez realizada la tarea D, comienza a realizarse la tarea E, con una estimación final de 13 horas desde el comienzo hasta la finalización del proyecto.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F4C97C9-BD61-3F44-876C-CE4D469346E6}"/>
              </a:ext>
            </a:extLst>
          </p:cNvPr>
          <p:cNvSpPr txBox="1"/>
          <p:nvPr/>
        </p:nvSpPr>
        <p:spPr>
          <a:xfrm>
            <a:off x="1156760" y="252189"/>
            <a:ext cx="96819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u="sng" dirty="0"/>
              <a:t>EJEMPLO</a:t>
            </a:r>
            <a:r>
              <a:rPr lang="es-CL" sz="4000" b="1" dirty="0"/>
              <a:t>: “REMODELAR DORMITORIO”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321C27D1-2714-C840-87C6-C45B8E8E15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6044" y="4051282"/>
            <a:ext cx="9458820" cy="2224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00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71545" y="1047907"/>
            <a:ext cx="11139055" cy="550920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Existen ocasiones en que una </a:t>
            </a:r>
            <a:r>
              <a:rPr lang="es-CL" sz="3200" u="sng" dirty="0"/>
              <a:t>única tarea</a:t>
            </a:r>
            <a:r>
              <a:rPr lang="es-CL" sz="3200" dirty="0"/>
              <a:t> puede presentar un </a:t>
            </a:r>
            <a:r>
              <a:rPr lang="es-CL" sz="3200" u="sng" dirty="0"/>
              <a:t>problema para el correcto desarrollo del proyecto</a:t>
            </a:r>
            <a:r>
              <a:rPr lang="es-CL" sz="3200" dirty="0"/>
              <a:t>.</a:t>
            </a:r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“Cuello de botella”: corresponde con aquellas tareas de las que dependen muchas otras más, y que no pueden comenzar hasta que haya finalizado.</a:t>
            </a:r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En nuestro ejemplo, existe un pequeño cuello de botella en la tarea B (pintar y dejar secar las paredes), que tiene una duración de 5 horas, durante las cuales no es posible iniciar el resto de actividades. Podemos ver que a pesar de haber acabado la tarea C (Cambiar el suelo) debemos seguir esperando a que termine la B antes de comenzar la D.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71807" y="242485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DETECTAR “CUELLOS DE BOTELLA”</a:t>
            </a:r>
          </a:p>
        </p:txBody>
      </p:sp>
    </p:spTree>
    <p:extLst>
      <p:ext uri="{BB962C8B-B14F-4D97-AF65-F5344CB8AC3E}">
        <p14:creationId xmlns:p14="http://schemas.microsoft.com/office/powerpoint/2010/main" val="2243762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71545" y="1047907"/>
            <a:ext cx="11139055" cy="550920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En el ejemplo hemos visto un caso de pocas tareas, pero cuando se trata de una Carta Gantt con muchas actividades, y con muchos tipos de dependencia entre unas y otras, a veces basta un simple vistazo a nuestro diagrama para detectar los posibles cuellos de botella que nos quitarán tiempo, lo que siempre supone costos de algún tipo.</a:t>
            </a:r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endParaRPr lang="es-CL" sz="3200" dirty="0"/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Como hacer una carta Gantt en Excel:</a:t>
            </a:r>
          </a:p>
          <a:p>
            <a:pPr lvl="1" algn="just" fontAlgn="base"/>
            <a:r>
              <a:rPr lang="es-CL" sz="3200" dirty="0">
                <a:solidFill>
                  <a:srgbClr val="FF0000"/>
                </a:solidFill>
              </a:rPr>
              <a:t>	</a:t>
            </a:r>
            <a:r>
              <a:rPr lang="es-CL" sz="3200" dirty="0">
                <a:solidFill>
                  <a:srgbClr val="FF00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https://modelo-carta.com/como-hacer-carta-gantt-excel/</a:t>
            </a:r>
            <a:endParaRPr lang="es-CL" sz="3200" dirty="0">
              <a:solidFill>
                <a:srgbClr val="FF0000"/>
              </a:solidFill>
            </a:endParaRPr>
          </a:p>
          <a:p>
            <a:pPr lvl="1" algn="just" fontAlgn="base"/>
            <a:r>
              <a:rPr lang="es-CL" sz="3200" dirty="0">
                <a:solidFill>
                  <a:srgbClr val="FF0000"/>
                </a:solidFill>
              </a:rPr>
              <a:t>	</a:t>
            </a:r>
            <a:r>
              <a:rPr lang="es-CL" sz="3200" dirty="0">
                <a:solidFill>
                  <a:srgbClr val="FF000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https://www.youtube.com/watch?v=-oD50HSBBBI</a:t>
            </a:r>
            <a:endParaRPr lang="es-CL" sz="3200" dirty="0">
              <a:solidFill>
                <a:srgbClr val="FF0000"/>
              </a:solidFill>
            </a:endParaRPr>
          </a:p>
          <a:p>
            <a:pPr lvl="1" algn="just" fontAlgn="base"/>
            <a:r>
              <a:rPr lang="es-CL" sz="3200" dirty="0">
                <a:solidFill>
                  <a:srgbClr val="FF0000"/>
                </a:solidFill>
              </a:rPr>
              <a:t>	</a:t>
            </a:r>
            <a:r>
              <a:rPr lang="es-CL" sz="3200" dirty="0">
                <a:solidFill>
                  <a:srgbClr val="FF000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https://www.youtube.com/watch?v=00s5efQWrgU</a:t>
            </a:r>
            <a:endParaRPr lang="es-CL" sz="3200" dirty="0">
              <a:solidFill>
                <a:srgbClr val="FF0000"/>
              </a:solidFill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71807" y="242485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DETECTAR “CUELLOS DE BOTELLA”</a:t>
            </a:r>
          </a:p>
        </p:txBody>
      </p:sp>
    </p:spTree>
    <p:extLst>
      <p:ext uri="{BB962C8B-B14F-4D97-AF65-F5344CB8AC3E}">
        <p14:creationId xmlns:p14="http://schemas.microsoft.com/office/powerpoint/2010/main" val="803306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71807" y="131234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CARTA GANTT COMPLEJA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CB8DF62B-6E49-D740-8A34-89768B2E62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149" t="10124" r="15741" b="7407"/>
          <a:stretch/>
        </p:blipFill>
        <p:spPr>
          <a:xfrm>
            <a:off x="2271807" y="839120"/>
            <a:ext cx="7583393" cy="5655733"/>
          </a:xfrm>
          <a:prstGeom prst="rect">
            <a:avLst/>
          </a:prstGeom>
        </p:spPr>
      </p:pic>
      <p:pic>
        <p:nvPicPr>
          <p:cNvPr id="1025" name="Picture 1" descr="page1image20463616">
            <a:extLst>
              <a:ext uri="{FF2B5EF4-FFF2-40B4-BE49-F238E27FC236}">
                <a16:creationId xmlns:a16="http://schemas.microsoft.com/office/drawing/2014/main" id="{E544866B-3D15-2D4C-AA8C-3BD119F725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58400" cy="777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page1image20463616">
            <a:extLst>
              <a:ext uri="{FF2B5EF4-FFF2-40B4-BE49-F238E27FC236}">
                <a16:creationId xmlns:a16="http://schemas.microsoft.com/office/drawing/2014/main" id="{22F94AF1-2888-604C-831C-F895AA14FA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58400" cy="777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page1image20463616">
            <a:extLst>
              <a:ext uri="{FF2B5EF4-FFF2-40B4-BE49-F238E27FC236}">
                <a16:creationId xmlns:a16="http://schemas.microsoft.com/office/drawing/2014/main" id="{7D8B19A9-4478-7D47-9248-20ACEE8B28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58400" cy="777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85857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C10239C-1C2A-8345-9D80-2638B05B2BF2}"/>
              </a:ext>
            </a:extLst>
          </p:cNvPr>
          <p:cNvSpPr txBox="1"/>
          <p:nvPr/>
        </p:nvSpPr>
        <p:spPr>
          <a:xfrm>
            <a:off x="2116667" y="2743200"/>
            <a:ext cx="804333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6000" dirty="0"/>
              <a:t>CARTA GANTT</a:t>
            </a:r>
          </a:p>
        </p:txBody>
      </p:sp>
    </p:spTree>
    <p:extLst>
      <p:ext uri="{BB962C8B-B14F-4D97-AF65-F5344CB8AC3E}">
        <p14:creationId xmlns:p14="http://schemas.microsoft.com/office/powerpoint/2010/main" val="23415732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2618</TotalTime>
  <Words>999</Words>
  <Application>Microsoft Macintosh PowerPoint</Application>
  <PresentationFormat>Panorámica</PresentationFormat>
  <Paragraphs>89</Paragraphs>
  <Slides>16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Wingdings</vt:lpstr>
      <vt:lpstr>Celestial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         CUC 1: 1 E “Náutica”  1.- Defina en sus palabras que entiende por buque.  2.- Mencione los tipos de buques Mercantes, e indique 3 ejemplos.  3.- Mencione los tipos de buques de guerra y de un ejemplo de cada tipo.    Tiempo: 5 minutos.  Buena suerte. </dc:title>
  <dc:creator>Usuario de Microsoft Office</dc:creator>
  <cp:lastModifiedBy>Usuario de Microsoft Office</cp:lastModifiedBy>
  <cp:revision>34</cp:revision>
  <dcterms:created xsi:type="dcterms:W3CDTF">2019-02-20T12:09:41Z</dcterms:created>
  <dcterms:modified xsi:type="dcterms:W3CDTF">2020-02-20T15:10:16Z</dcterms:modified>
</cp:coreProperties>
</file>