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78" r:id="rId3"/>
    <p:sldId id="281" r:id="rId4"/>
    <p:sldId id="283" r:id="rId5"/>
    <p:sldId id="284" r:id="rId6"/>
    <p:sldId id="279" r:id="rId7"/>
    <p:sldId id="285" r:id="rId8"/>
    <p:sldId id="294" r:id="rId9"/>
    <p:sldId id="293" r:id="rId10"/>
    <p:sldId id="280" r:id="rId11"/>
    <p:sldId id="282" r:id="rId12"/>
    <p:sldId id="295" r:id="rId13"/>
    <p:sldId id="301" r:id="rId14"/>
    <p:sldId id="300" r:id="rId15"/>
    <p:sldId id="299" r:id="rId16"/>
    <p:sldId id="298" r:id="rId17"/>
    <p:sldId id="297" r:id="rId18"/>
    <p:sldId id="296" r:id="rId19"/>
    <p:sldId id="302" r:id="rId20"/>
    <p:sldId id="289" r:id="rId21"/>
    <p:sldId id="304" r:id="rId22"/>
    <p:sldId id="303" r:id="rId23"/>
    <p:sldId id="286" r:id="rId24"/>
    <p:sldId id="288" r:id="rId25"/>
    <p:sldId id="287" r:id="rId26"/>
    <p:sldId id="305" r:id="rId27"/>
    <p:sldId id="306" r:id="rId28"/>
    <p:sldId id="307" r:id="rId29"/>
    <p:sldId id="308" r:id="rId30"/>
    <p:sldId id="309" r:id="rId31"/>
    <p:sldId id="313" r:id="rId32"/>
    <p:sldId id="315" r:id="rId33"/>
    <p:sldId id="314" r:id="rId34"/>
    <p:sldId id="310" r:id="rId35"/>
    <p:sldId id="318" r:id="rId36"/>
    <p:sldId id="312" r:id="rId37"/>
    <p:sldId id="319" r:id="rId38"/>
    <p:sldId id="320" r:id="rId39"/>
    <p:sldId id="311" r:id="rId40"/>
    <p:sldId id="321" r:id="rId41"/>
    <p:sldId id="316" r:id="rId42"/>
    <p:sldId id="317" r:id="rId43"/>
    <p:sldId id="277" r:id="rId44"/>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853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D12C8A45-B9B2-4E01-B945-EA96BBA19178}" type="datetimeFigureOut">
              <a:rPr lang="es-CL" smtClean="0"/>
              <a:pPr/>
              <a:t>25-03-2020</a:t>
            </a:fld>
            <a:endParaRPr lang="es-CL"/>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CL"/>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AA964AEA-90DC-4BC5-83BC-E6AEB90072DD}" type="slidenum">
              <a:rPr lang="es-CL" smtClean="0"/>
              <a:pPr/>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D12C8A45-B9B2-4E01-B945-EA96BBA19178}" type="datetimeFigureOut">
              <a:rPr lang="es-CL" smtClean="0"/>
              <a:pPr/>
              <a:t>25-03-2020</a:t>
            </a:fld>
            <a:endParaRPr lang="es-CL"/>
          </a:p>
        </p:txBody>
      </p:sp>
      <p:sp>
        <p:nvSpPr>
          <p:cNvPr id="9" name="8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a:p>
        </p:txBody>
      </p:sp>
      <p:sp>
        <p:nvSpPr>
          <p:cNvPr id="10" name="9 Marcador de pie de página"/>
          <p:cNvSpPr>
            <a:spLocks noGrp="1"/>
          </p:cNvSpPr>
          <p:nvPr>
            <p:ph type="ftr" sz="quarter" idx="16"/>
          </p:nvPr>
        </p:nvSpPr>
        <p:spPr/>
        <p:txBody>
          <a:bodyPr rtlCol="0"/>
          <a:lstStyle/>
          <a:p>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D12C8A45-B9B2-4E01-B945-EA96BBA19178}" type="datetimeFigureOut">
              <a:rPr lang="es-CL" smtClean="0"/>
              <a:pPr/>
              <a:t>25-03-2020</a:t>
            </a:fld>
            <a:endParaRPr lang="es-CL"/>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CL"/>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AA964AEA-90DC-4BC5-83BC-E6AEB90072DD}" type="slidenum">
              <a:rPr lang="es-CL" smtClean="0"/>
              <a:pPr/>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D12C8A45-B9B2-4E01-B945-EA96BBA19178}" type="datetimeFigureOut">
              <a:rPr lang="es-CL" smtClean="0"/>
              <a:pPr/>
              <a:t>25-03-2020</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D12C8A45-B9B2-4E01-B945-EA96BBA19178}" type="datetimeFigureOut">
              <a:rPr lang="es-CL" smtClean="0"/>
              <a:pPr/>
              <a:t>25-03-2020</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D12C8A45-B9B2-4E01-B945-EA96BBA19178}" type="datetimeFigureOut">
              <a:rPr lang="es-CL" smtClean="0"/>
              <a:pPr/>
              <a:t>25-03-2020</a:t>
            </a:fld>
            <a:endParaRPr lang="es-CL"/>
          </a:p>
        </p:txBody>
      </p:sp>
      <p:sp>
        <p:nvSpPr>
          <p:cNvPr id="7" name="6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a:p>
        </p:txBody>
      </p:sp>
      <p:sp>
        <p:nvSpPr>
          <p:cNvPr id="8" name="7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12C8A45-B9B2-4E01-B945-EA96BBA19178}" type="datetimeFigureOut">
              <a:rPr lang="es-CL" smtClean="0"/>
              <a:pPr/>
              <a:t>25-03-2020</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D12C8A45-B9B2-4E01-B945-EA96BBA19178}" type="datetimeFigureOut">
              <a:rPr lang="es-CL" smtClean="0"/>
              <a:pPr/>
              <a:t>25-03-2020</a:t>
            </a:fld>
            <a:endParaRPr lang="es-CL"/>
          </a:p>
        </p:txBody>
      </p:sp>
      <p:sp>
        <p:nvSpPr>
          <p:cNvPr id="22" name="21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a:p>
        </p:txBody>
      </p:sp>
      <p:sp>
        <p:nvSpPr>
          <p:cNvPr id="23" name="22 Marcador de pie de página"/>
          <p:cNvSpPr>
            <a:spLocks noGrp="1"/>
          </p:cNvSpPr>
          <p:nvPr>
            <p:ph type="ftr" sz="quarter" idx="16"/>
          </p:nvPr>
        </p:nvSpPr>
        <p:spPr/>
        <p:txBody>
          <a:bodyPr rtlCol="0"/>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D12C8A45-B9B2-4E01-B945-EA96BBA19178}" type="datetimeFigureOut">
              <a:rPr lang="es-CL" smtClean="0"/>
              <a:pPr/>
              <a:t>25-03-2020</a:t>
            </a:fld>
            <a:endParaRPr lang="es-CL"/>
          </a:p>
        </p:txBody>
      </p:sp>
      <p:sp>
        <p:nvSpPr>
          <p:cNvPr id="18" name="17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a:p>
        </p:txBody>
      </p:sp>
      <p:sp>
        <p:nvSpPr>
          <p:cNvPr id="21" name="20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25-03-2020</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25-03-2020</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12C8A45-B9B2-4E01-B945-EA96BBA19178}" type="datetimeFigureOut">
              <a:rPr lang="es-CL" smtClean="0"/>
              <a:pPr/>
              <a:t>25-03-2020</a:t>
            </a:fld>
            <a:endParaRPr lang="es-CL"/>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CL"/>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A964AEA-90DC-4BC5-83BC-E6AEB90072DD}"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268760"/>
            <a:ext cx="6172200" cy="2232248"/>
          </a:xfrm>
        </p:spPr>
        <p:txBody>
          <a:bodyPr>
            <a:normAutofit/>
          </a:bodyPr>
          <a:lstStyle/>
          <a:p>
            <a:r>
              <a:rPr lang="es-CL" dirty="0" smtClean="0"/>
              <a:t>UNIDAD TEMATICA TRES SISTEMA DE GOBIERNO Y ADMINISTRACION INTERNA DEL ESTADO</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Par el gobierno y la administración interior del  Estado, el territorio de la República se divide en regiones ya su vez estas en provincias .</a:t>
            </a:r>
          </a:p>
          <a:p>
            <a:r>
              <a:rPr lang="es-CL" sz="2400" dirty="0" smtClean="0"/>
              <a:t>Par los efectos de la administración local estas se dividen en </a:t>
            </a:r>
            <a:r>
              <a:rPr lang="es-CL" sz="2400" dirty="0" smtClean="0"/>
              <a:t>comunas. </a:t>
            </a:r>
            <a:endParaRPr lang="es-CL"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creación, supresión y denominación de regiones , provincias y comunas ; así como la modificación de sus limites , y también la fijación de las capitales de las regiones y provincias , será materia de ley orgánica constitucional. </a:t>
            </a:r>
            <a:endParaRPr lang="es-CL"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gobierno de cada región reside en un intendente  que será de la exclusiva confianza del Presidente de la República. </a:t>
            </a:r>
          </a:p>
          <a:p>
            <a:r>
              <a:rPr lang="es-CL" sz="2400" dirty="0" smtClean="0"/>
              <a:t>EL Intendente ejercerá sus funciones con arreglo a las leyes y las ordenes e instrucciones del Presidente, de quien es su representante natural e inmediato en el territorio de su </a:t>
            </a:r>
            <a:r>
              <a:rPr lang="es-CL" sz="2400" dirty="0" smtClean="0"/>
              <a:t>jurisdicción,</a:t>
            </a:r>
            <a:endParaRPr lang="es-CL"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administración superior de cada  región  radicara en un gobierno regional que tendrá por objeto el desarrollo social, cultural y económico de la región. </a:t>
            </a:r>
            <a:endParaRPr lang="es-CL"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lo concreto el gobierno regional estará constituido por el intendente y el consejo regional .Para el ejercicio de sus funciones, el gobierno regional, gozara de </a:t>
            </a:r>
            <a:r>
              <a:rPr lang="es-CL" sz="2400" smtClean="0"/>
              <a:t>personalidad jurídica </a:t>
            </a:r>
            <a:r>
              <a:rPr lang="es-CL" sz="2400" dirty="0" smtClean="0"/>
              <a:t>de derecho publico y tendrá patrimonio propio. </a:t>
            </a:r>
            <a:endParaRPr lang="es-CL"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Al Intendente le corresponderá la coordinación, </a:t>
            </a:r>
            <a:r>
              <a:rPr lang="es-CL" sz="2400" dirty="0" err="1" smtClean="0"/>
              <a:t>supervigilancia</a:t>
            </a:r>
            <a:r>
              <a:rPr lang="es-CL" sz="2400" dirty="0" smtClean="0"/>
              <a:t> o fiscalización de los servicios  públicos creados por ley para el cumplimiento de las funciones administrativas que operen en la respectiva región. </a:t>
            </a:r>
            <a:endParaRPr lang="es-CL"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respectiva ley orgánica determinara la forma la forma en que el Intendente ejercerá estas facultades , las demás atribuciones que le correspondan y los organismos que colaboraran en el cumplimiento de sus funciones. </a:t>
            </a:r>
            <a:endParaRPr lang="es-CL"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Consejo Regional será un órgano de carácter normativo, resolutivo y fiscalizador, dentro del ámbito propio de competencia del gobierno regional, encargado de hacer efectiva la participación de la ciudadanía regional y ejercer las atribuciones que la respectiva ley orgánica constitucional le encomiende. </a:t>
            </a:r>
            <a:endParaRPr lang="es-CL"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5984"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a:t>
            </a:r>
            <a:r>
              <a:rPr lang="es-CL" sz="2400" dirty="0"/>
              <a:t>C</a:t>
            </a:r>
            <a:r>
              <a:rPr lang="es-CL" sz="2400" dirty="0" smtClean="0"/>
              <a:t>onsejo </a:t>
            </a:r>
            <a:r>
              <a:rPr lang="es-CL" sz="2400" dirty="0"/>
              <a:t>R</a:t>
            </a:r>
            <a:r>
              <a:rPr lang="es-CL" sz="2400" dirty="0" smtClean="0"/>
              <a:t>egional </a:t>
            </a:r>
            <a:r>
              <a:rPr lang="es-CL" sz="2400" dirty="0" smtClean="0"/>
              <a:t>estará integrado por consejeros elegidos mediante sufragio universal en votación directa. </a:t>
            </a:r>
            <a:r>
              <a:rPr lang="es-CL" sz="2400" dirty="0" smtClean="0"/>
              <a:t>Durarán </a:t>
            </a:r>
            <a:r>
              <a:rPr lang="es-CL" sz="2400" dirty="0" smtClean="0"/>
              <a:t>cuatro años en sus cargos y podrán ser reelegidos.</a:t>
            </a:r>
            <a:endParaRPr lang="es-CL"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Cesara en su cargo aquel </a:t>
            </a:r>
            <a:r>
              <a:rPr lang="es-CL" sz="2400" dirty="0" smtClean="0"/>
              <a:t>Consejero </a:t>
            </a:r>
            <a:r>
              <a:rPr lang="es-CL" sz="2400" dirty="0" smtClean="0"/>
              <a:t>R</a:t>
            </a:r>
            <a:r>
              <a:rPr lang="es-CL" sz="2400" dirty="0" smtClean="0"/>
              <a:t>egional </a:t>
            </a:r>
            <a:r>
              <a:rPr lang="es-CL" sz="2400" dirty="0" smtClean="0"/>
              <a:t>su ejercicio perdiera alguno de los requisitos de elegibilidad o incurriere en alguna de las inhabilidades, incompatibilidades, incapacidades u otras causales de cesación que le ley establezca. </a:t>
            </a:r>
            <a:endParaRPr lang="es-CL"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142984"/>
            <a:ext cx="6172200" cy="5231938"/>
          </a:xfrm>
        </p:spPr>
        <p:txBody>
          <a:bodyPr>
            <a:normAutofit/>
          </a:bodyPr>
          <a:lstStyle/>
          <a:p>
            <a:r>
              <a:rPr lang="es-CL" sz="2400" dirty="0" smtClean="0"/>
              <a:t>El consejo regional, por mayoría absoluta de sus miembros en </a:t>
            </a:r>
            <a:r>
              <a:rPr lang="es-CL" sz="2400" dirty="0" smtClean="0"/>
              <a:t>ejercicio, </a:t>
            </a:r>
            <a:r>
              <a:rPr lang="es-CL" sz="2400" dirty="0" smtClean="0"/>
              <a:t>elegirá un presidente de entre sus miembros .El presidente del consejo durara cuatro años en su cargo </a:t>
            </a:r>
            <a:r>
              <a:rPr lang="es-CL" sz="2400" dirty="0" smtClean="0"/>
              <a:t>.</a:t>
            </a:r>
          </a:p>
          <a:p>
            <a:r>
              <a:rPr lang="es-CL" sz="2400" dirty="0" smtClean="0"/>
              <a:t>Podrá </a:t>
            </a:r>
            <a:r>
              <a:rPr lang="es-CL" sz="2400" dirty="0" smtClean="0"/>
              <a:t>ser  removido de su cargo por acuerdo de los dos tercios de los consejeros regionales en ejercicio o bien por renuncia aprobada por la absoluta mayoría de estos.</a:t>
            </a:r>
            <a:endParaRPr lang="es-CL"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Corresponderá al consejo regional aprobar el proyecto de presupuesto de la respectiva región, considerando, para tal efecto, los recursos asignados a esta en la ley de presupuestos, sus recursos propios y los que provengan de los convenios de </a:t>
            </a:r>
            <a:r>
              <a:rPr lang="es-CL" sz="2400" dirty="0" smtClean="0"/>
              <a:t>programación.</a:t>
            </a:r>
            <a:endParaRPr lang="es-CL"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a:t>
            </a:r>
            <a:r>
              <a:rPr lang="es-CL" sz="2400" dirty="0" smtClean="0"/>
              <a:t>Senadores y Diputados que representen a las circunscripciones y distritos de la región podrán, cuando lo estimen conveniente , asistir  a las sesiones del consejo regional y tomar parte de sus debates sin derecho a voto.</a:t>
            </a:r>
            <a:endParaRPr lang="es-CL"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142984"/>
            <a:ext cx="6172200" cy="5231938"/>
          </a:xfrm>
        </p:spPr>
        <p:txBody>
          <a:bodyPr>
            <a:normAutofit/>
          </a:bodyPr>
          <a:lstStyle/>
          <a:p>
            <a:r>
              <a:rPr lang="es-CL" sz="2400" dirty="0" smtClean="0"/>
              <a:t>La respectiva ley constitucional determinara la forma y el modo en que el Presidente de la República podrá transferir a uno o </a:t>
            </a:r>
            <a:r>
              <a:rPr lang="es-CL" sz="2400" dirty="0" smtClean="0"/>
              <a:t>más </a:t>
            </a:r>
            <a:r>
              <a:rPr lang="es-CL" sz="2400" dirty="0" smtClean="0"/>
              <a:t>gobiernos regionales, en carácter temporal o definitivo, una o </a:t>
            </a:r>
            <a:r>
              <a:rPr lang="es-CL" sz="2400" dirty="0" smtClean="0"/>
              <a:t>m</a:t>
            </a:r>
            <a:r>
              <a:rPr lang="es-CL" sz="2400" dirty="0" smtClean="0"/>
              <a:t>á</a:t>
            </a:r>
            <a:r>
              <a:rPr lang="es-CL" sz="2400" dirty="0" smtClean="0"/>
              <a:t>s </a:t>
            </a:r>
            <a:r>
              <a:rPr lang="es-CL" sz="2400" dirty="0" smtClean="0"/>
              <a:t>competencias ministeriales y de los servicios públicos creados para el cumplimiento de la función administrativa, en materias de ordenamiento </a:t>
            </a:r>
            <a:r>
              <a:rPr lang="es-CL" sz="2400" dirty="0" smtClean="0"/>
              <a:t>territorial, </a:t>
            </a:r>
            <a:r>
              <a:rPr lang="es-CL" sz="2400" dirty="0" smtClean="0"/>
              <a:t>fomento de las actividades productivas y de desarrollo social y cultural.</a:t>
            </a:r>
            <a:endParaRPr lang="es-CL"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95890" y="1142984"/>
            <a:ext cx="6172200" cy="5501730"/>
          </a:xfrm>
        </p:spPr>
        <p:txBody>
          <a:bodyPr>
            <a:normAutofit/>
          </a:bodyPr>
          <a:lstStyle/>
          <a:p>
            <a:r>
              <a:rPr lang="es-CL" sz="2400" dirty="0" smtClean="0"/>
              <a:t>Para el gobierno y administración interior del estado siempre deberá buscarse ,como principio básico un desarrollo territorial armónico y equitativo </a:t>
            </a:r>
            <a:r>
              <a:rPr lang="es-CL" sz="2400" dirty="0" smtClean="0"/>
              <a:t>.</a:t>
            </a:r>
          </a:p>
          <a:p>
            <a:r>
              <a:rPr lang="es-CL" sz="2400" dirty="0" smtClean="0"/>
              <a:t>Las </a:t>
            </a:r>
            <a:r>
              <a:rPr lang="es-CL" sz="2400" dirty="0" smtClean="0"/>
              <a:t>ley que se dicten para tal efecto deberán velar por el cumplimiento  y aplicación del referido principio, debiendo incorporar asimismo criterios de solidaridad entre las diferentes regiones como al interior de ellas en lo relativo a la distribución de los recursos </a:t>
            </a:r>
            <a:r>
              <a:rPr lang="es-CL" sz="2400" dirty="0" smtClean="0"/>
              <a:t>públicos.  </a:t>
            </a:r>
            <a:endParaRPr lang="es-CL"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Sin perjuicio de los recursos que para su funcionamiento se asignen a los gobiernos regionales en la respectiva Ley de Presupuestos de la Nación, deberá contemplarse también una proporción del total de los gastos de inversión publica que se determine, bajo la denominación de fondo nacional de desarrollo regional.</a:t>
            </a:r>
            <a:endParaRPr lang="es-CL"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1928794" y="1714488"/>
            <a:ext cx="6672266" cy="4731872"/>
          </a:xfrm>
        </p:spPr>
        <p:txBody>
          <a:bodyPr>
            <a:normAutofit/>
          </a:bodyPr>
          <a:lstStyle/>
          <a:p>
            <a:r>
              <a:rPr lang="es-CL" sz="2400" dirty="0" smtClean="0"/>
              <a:t>La ley de presupuestos, además contemplara  gastos </a:t>
            </a:r>
            <a:r>
              <a:rPr lang="es-CL" sz="2400" dirty="0" smtClean="0"/>
              <a:t>correspondientes </a:t>
            </a:r>
            <a:r>
              <a:rPr lang="es-CL" sz="2400" dirty="0" smtClean="0"/>
              <a:t>a inversiones sectoriales de </a:t>
            </a:r>
            <a:r>
              <a:rPr lang="es-CL" sz="2400" dirty="0" smtClean="0"/>
              <a:t>asignación </a:t>
            </a:r>
            <a:r>
              <a:rPr lang="es-CL" sz="2400" dirty="0" smtClean="0"/>
              <a:t>regional, cuya </a:t>
            </a:r>
            <a:r>
              <a:rPr lang="es-CL" sz="2400" dirty="0" smtClean="0"/>
              <a:t>distribución </a:t>
            </a:r>
            <a:r>
              <a:rPr lang="es-CL" sz="2400" dirty="0" smtClean="0"/>
              <a:t>en regiones </a:t>
            </a:r>
            <a:r>
              <a:rPr lang="es-CL" sz="2400" dirty="0" smtClean="0"/>
              <a:t>deberá </a:t>
            </a:r>
            <a:r>
              <a:rPr lang="es-CL" sz="2400" dirty="0" smtClean="0"/>
              <a:t>responder a criterios de equidad y eficiencia, tomando en </a:t>
            </a:r>
            <a:r>
              <a:rPr lang="es-CL" sz="2400" dirty="0" smtClean="0"/>
              <a:t>consideración </a:t>
            </a:r>
            <a:r>
              <a:rPr lang="es-CL" sz="2400" dirty="0" smtClean="0"/>
              <a:t>los programas nacionales de </a:t>
            </a:r>
            <a:r>
              <a:rPr lang="es-CL" sz="2400" dirty="0" smtClean="0"/>
              <a:t>inversión correspondientes.</a:t>
            </a:r>
            <a:endParaRPr lang="es-CL"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GOBIERNOS REGIONALES</a:t>
            </a:r>
            <a:endParaRPr lang="es-CL" dirty="0"/>
          </a:p>
        </p:txBody>
      </p:sp>
      <p:sp>
        <p:nvSpPr>
          <p:cNvPr id="3" name="2 Subtítulo"/>
          <p:cNvSpPr>
            <a:spLocks noGrp="1"/>
          </p:cNvSpPr>
          <p:nvPr>
            <p:ph type="subTitle" idx="1"/>
          </p:nvPr>
        </p:nvSpPr>
        <p:spPr>
          <a:xfrm>
            <a:off x="2286000" y="1268760"/>
            <a:ext cx="6172200" cy="5106162"/>
          </a:xfrm>
        </p:spPr>
        <p:txBody>
          <a:bodyPr>
            <a:normAutofit/>
          </a:bodyPr>
          <a:lstStyle/>
          <a:p>
            <a:r>
              <a:rPr lang="es-CL" sz="2400" dirty="0" smtClean="0"/>
              <a:t>La asignación de los gastos al interior de cada región  corresponderá al gobierno regional</a:t>
            </a:r>
            <a:r>
              <a:rPr lang="es-CL" sz="2400" dirty="0" smtClean="0"/>
              <a:t>.</a:t>
            </a:r>
          </a:p>
          <a:p>
            <a:endParaRPr lang="es-CL" sz="2400" dirty="0" smtClean="0"/>
          </a:p>
          <a:p>
            <a:r>
              <a:rPr lang="es-CL" sz="2400" dirty="0" smtClean="0"/>
              <a:t>A iniciativa de los gobiernos regionales o de uno o </a:t>
            </a:r>
            <a:r>
              <a:rPr lang="es-CL" sz="2400" dirty="0" smtClean="0"/>
              <a:t>más </a:t>
            </a:r>
            <a:r>
              <a:rPr lang="es-CL" sz="2400" dirty="0"/>
              <a:t>M</a:t>
            </a:r>
            <a:r>
              <a:rPr lang="es-CL" sz="2400" dirty="0" smtClean="0"/>
              <a:t>inisterios </a:t>
            </a:r>
            <a:r>
              <a:rPr lang="es-CL" sz="2400" dirty="0" smtClean="0"/>
              <a:t>podrán celebrarse convenios anuales o </a:t>
            </a:r>
            <a:r>
              <a:rPr lang="es-CL" sz="2400" dirty="0" smtClean="0"/>
              <a:t>plurianuales </a:t>
            </a:r>
            <a:r>
              <a:rPr lang="es-CL" sz="2400" dirty="0" smtClean="0"/>
              <a:t>de programación de inversión publica entre gobiernos regionales, entre estos y uno o mas ministerios o entre gobiernos regionales y municipalidades, cuyo cumplimiento será obligatorio. </a:t>
            </a:r>
            <a:endParaRPr lang="es-CL"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GOBIERNOS REGIONALES</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respectiva ley orgánica podrá autorizar a los gobiernos regionales y a las empresas publicas para asociarse con personas naturales o jurídicas a fin de propiciar actividades e iniciativas sin fines de lucro que contribuyan al desarrollo regional. </a:t>
            </a:r>
            <a:endParaRPr lang="es-CL"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Gobierno y Administración Provincial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cada provincia existirá una gobernación que será un órgano territorialmente desconcentrado del Intendente .</a:t>
            </a:r>
          </a:p>
          <a:p>
            <a:r>
              <a:rPr lang="es-CL" sz="2400" dirty="0" smtClean="0"/>
              <a:t>Estará a cargo  de un gobernador, quien será nombrado y removido libremente por el Presidente de la </a:t>
            </a:r>
            <a:r>
              <a:rPr lang="es-CL" sz="2400" dirty="0" smtClean="0"/>
              <a:t>República.</a:t>
            </a:r>
            <a:endParaRPr lang="es-CL" sz="2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Gobierno y Administración Provincial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Corresponde al </a:t>
            </a:r>
            <a:r>
              <a:rPr lang="es-CL" sz="2400" dirty="0"/>
              <a:t>G</a:t>
            </a:r>
            <a:r>
              <a:rPr lang="es-CL" sz="2400" dirty="0" smtClean="0"/>
              <a:t>obernador </a:t>
            </a:r>
            <a:r>
              <a:rPr lang="es-CL" sz="2400" dirty="0" smtClean="0"/>
              <a:t>ejercer, en conformidad con las instrucciones del  Intendente, la supervisión </a:t>
            </a:r>
            <a:r>
              <a:rPr lang="es-CL" sz="2400" dirty="0" smtClean="0"/>
              <a:t>de los </a:t>
            </a:r>
            <a:r>
              <a:rPr lang="es-CL" sz="2400" dirty="0" smtClean="0"/>
              <a:t>servicios públicos existentes en la </a:t>
            </a:r>
            <a:r>
              <a:rPr lang="es-CL" sz="2400" dirty="0" smtClean="0"/>
              <a:t>provincia.</a:t>
            </a:r>
          </a:p>
          <a:p>
            <a:r>
              <a:rPr lang="es-CL" sz="2400" dirty="0" smtClean="0"/>
              <a:t>La </a:t>
            </a:r>
            <a:r>
              <a:rPr lang="es-CL" sz="2400" dirty="0" smtClean="0"/>
              <a:t>respectiva ley determinara las atribuciones que podrá delegarle el Intendente y las demás que le corresponde por derecho propio. </a:t>
            </a:r>
            <a:endParaRPr lang="es-CL"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Gobierno y Administración Provincial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a:t>
            </a:r>
            <a:r>
              <a:rPr lang="es-CL" sz="2400" dirty="0"/>
              <a:t>G</a:t>
            </a:r>
            <a:r>
              <a:rPr lang="es-CL" sz="2400" dirty="0" smtClean="0"/>
              <a:t>obernadores</a:t>
            </a:r>
            <a:r>
              <a:rPr lang="es-CL" sz="2400" dirty="0" smtClean="0"/>
              <a:t>, en los casos y formas que lo estipule la ley, podrán designar delegados para el ejercicio de sus facultades en una o mas localidades. </a:t>
            </a:r>
            <a:endParaRPr lang="es-CL" sz="24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 </a:t>
            </a:r>
            <a:r>
              <a:rPr lang="es-CL" sz="2400" dirty="0" smtClean="0"/>
              <a:t>administración local de cada comuna o agrupación de comunas que determine la ley reside en una  municipalidad , la que estará constituida por el alcalde, que es su máxima autoridad, y por el </a:t>
            </a:r>
            <a:r>
              <a:rPr lang="es-CL" sz="2400" dirty="0" smtClean="0"/>
              <a:t>Consejo</a:t>
            </a:r>
            <a:r>
              <a:rPr lang="es-CL" sz="2400" dirty="0" smtClean="0"/>
              <a:t>. </a:t>
            </a:r>
            <a:endParaRPr lang="es-CL" sz="2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smtClean="0"/>
              <a:t>ADMINISTARCION 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ley orgánica respectiva establecerá las modalidades y formas que deberá asumir la participación de la comunidad local en las actividades municipales. </a:t>
            </a:r>
            <a:endParaRPr lang="es-CL" sz="24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a:t>
            </a:r>
            <a:r>
              <a:rPr lang="es-CL" sz="2400" dirty="0" smtClean="0"/>
              <a:t>alcaldes</a:t>
            </a:r>
            <a:r>
              <a:rPr lang="es-CL" sz="2400" dirty="0" smtClean="0"/>
              <a:t>, en los casos y formas que determine la ley respectiva, podrán designar delegados para el ejercicio de sus facultades en una o mas localidades.</a:t>
            </a:r>
            <a:endParaRPr lang="es-CL"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smtClean="0"/>
              <a:t>ADMINISTARCION 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lo concreto las municipalidades son corporaciones autónomas de derecho publico, con personalidad jurídica y patrimonio propio, cuya finalidad es satisfacer las necesidades de la comunidad local y asegurar su participación en el progreso económico, social y cultural de la </a:t>
            </a:r>
            <a:r>
              <a:rPr lang="es-CL" sz="2400" dirty="0" smtClean="0"/>
              <a:t>común.</a:t>
            </a:r>
            <a:endParaRPr lang="es-CL" sz="2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ley orgánica deberá señalar claramente las materias de competencia municipal que el alcalde con acuerdo del consejo o a requerimiento de dos tercios delos concejales en ejercicio, o de la proposición de los ciudadanos que considere la ley, deberá someter a consulta  no vinculante o a plebiscito, así como las oportunidades, forma de la convocatoria y sus efectos. </a:t>
            </a:r>
            <a:endParaRPr lang="es-CL" sz="24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municipalidades podrán asociarse entre si , pudiendo dichas asociaciones gozar de personalidad jurídica de derecho privado. </a:t>
            </a:r>
            <a:endParaRPr lang="es-CL" sz="24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Además de lo anterior podrán constituir o integrar corporaciones , o fundaciones de derecho privado sin fines de lucro cuyo propósito sea  la promoción y difusión del arte , la cultura y el deporte , o el fomento de obras de desarrollo comunal y ´productivo. </a:t>
            </a:r>
            <a:endParaRPr lang="es-CL" sz="24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municipalidades podrán establecer en el ámbito de las comunas o agrupación de comunas, de conformidad con la ley orgánica constitucional respectiva, ciertos territorios denominados unidades vecinales, con el objeto de propender a un desarrollo equilibrado y a una adecuada canalización de la participación ciudadana. </a:t>
            </a:r>
            <a:endParaRPr lang="es-CL" sz="2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smtClean="0"/>
              <a:t>ADMINISTARCION 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a:t>
            </a:r>
            <a:r>
              <a:rPr lang="es-CL" sz="2400" dirty="0"/>
              <a:t>S</a:t>
            </a:r>
            <a:r>
              <a:rPr lang="es-CL" sz="2400" dirty="0" smtClean="0"/>
              <a:t>ervicios </a:t>
            </a:r>
            <a:r>
              <a:rPr lang="es-CL" sz="2400" dirty="0"/>
              <a:t>P</a:t>
            </a:r>
            <a:r>
              <a:rPr lang="es-CL" sz="2400" dirty="0" smtClean="0"/>
              <a:t>úblicos </a:t>
            </a:r>
            <a:r>
              <a:rPr lang="es-CL" sz="2400" dirty="0" smtClean="0"/>
              <a:t>deberán coordinarse con el municipio cuando desarrollen su labor en el territorio comunal respectivo, en conformidad con la ley. </a:t>
            </a:r>
            <a:endParaRPr lang="es-CL" sz="2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ley determinara la forma y el modo en que los ministerios, servicios públicos y gobiernos regionales podrán transferir competencias alas municipalidades, como asimismo el carácter provisorio o definitivo de la transferencia</a:t>
            </a:r>
            <a:r>
              <a:rPr lang="es-CL" sz="2400" dirty="0" smtClean="0"/>
              <a:t>. </a:t>
            </a:r>
            <a:endParaRPr lang="es-CL" sz="24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cada </a:t>
            </a:r>
            <a:r>
              <a:rPr lang="es-CL" sz="2400" dirty="0"/>
              <a:t>M</a:t>
            </a:r>
            <a:r>
              <a:rPr lang="es-CL" sz="2400" dirty="0" smtClean="0"/>
              <a:t>unicipalidad </a:t>
            </a:r>
            <a:r>
              <a:rPr lang="es-CL" sz="2400" dirty="0" smtClean="0"/>
              <a:t>habrá un consejo integrado por concejales elegidos por sufragio universal. Estos duraran cuatro años en sus cargos y podrán ser reelegidos.</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a:t>
            </a:r>
            <a:r>
              <a:rPr lang="es-CL" sz="2400" dirty="0"/>
              <a:t>C</a:t>
            </a:r>
            <a:r>
              <a:rPr lang="es-CL" sz="2400" dirty="0" smtClean="0"/>
              <a:t>onsejo </a:t>
            </a:r>
            <a:r>
              <a:rPr lang="es-CL" sz="2400" dirty="0" smtClean="0"/>
              <a:t>será un órgano encargado de hacer efectiva la participación de la comunidad local , ejercerá funciones normativas, resolutivas y fiscalizadoras  y otras funciones que la ley le asigne. </a:t>
            </a:r>
            <a:endParaRPr lang="es-CL"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ley orgánica de municipalidades determinara las normas sobre organización y funcionamiento del consejo y las materias en que la consulta del alcalde al </a:t>
            </a:r>
            <a:r>
              <a:rPr lang="es-CL" sz="2400" dirty="0" smtClean="0"/>
              <a:t>Consejo </a:t>
            </a:r>
            <a:r>
              <a:rPr lang="es-CL" sz="2400" dirty="0" smtClean="0"/>
              <a:t>será obligatoria y aquellas en que necesariamente se requerirá el acuerdo de este . </a:t>
            </a:r>
            <a:endParaRPr lang="es-CL"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respectiva  ley orgánica constitucional regulara la administración </a:t>
            </a:r>
            <a:r>
              <a:rPr lang="es-CL" sz="2400" dirty="0" err="1" smtClean="0"/>
              <a:t>transitorial</a:t>
            </a:r>
            <a:r>
              <a:rPr lang="es-CL" sz="2400" dirty="0" smtClean="0"/>
              <a:t> </a:t>
            </a:r>
            <a:r>
              <a:rPr lang="es-CL" sz="2400" dirty="0" smtClean="0"/>
              <a:t>de las comunas que sean creadas, el procedimiento de instalación de las nuevas municipalidades, el traspaso de personal municipal y de los servicios y resguardos necesarios para cautelar el uso y disposición de bienes que se encuentren situados en los territorios de las nuevas comunas. </a:t>
            </a:r>
            <a:endParaRPr lang="es-CL" sz="24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ley deberá contemplar a su vez los procedimientos que deberán ser cumplidos en el caso de supresión o fusión de una o mas comunas de un determinado </a:t>
            </a:r>
            <a:r>
              <a:rPr lang="es-CL" sz="2400" dirty="0" smtClean="0"/>
              <a:t>territori</a:t>
            </a:r>
            <a:r>
              <a:rPr lang="es-CL" sz="2400" dirty="0" smtClean="0"/>
              <a:t>o</a:t>
            </a:r>
            <a:r>
              <a:rPr lang="es-CL" sz="2400" dirty="0" smtClean="0"/>
              <a:t>. </a:t>
            </a:r>
            <a:endParaRPr lang="es-CL" sz="24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municipalidades para el cumplimiento de sus funciones podrán crear o suprimir empleos y fijar remuneraciones, como también establecer los órganos o unidades que la ley orgánica constitucional respectiva permita. </a:t>
            </a:r>
            <a:endParaRPr lang="es-CL" sz="24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municipalidades gozaran de autonomía para la administración de sus finanzas </a:t>
            </a:r>
            <a:r>
              <a:rPr lang="es-CL" sz="2400" dirty="0" smtClean="0"/>
              <a:t>. </a:t>
            </a:r>
            <a:r>
              <a:rPr lang="es-CL" sz="2400" dirty="0" smtClean="0"/>
              <a:t>La respectiva ley de presupuestos de la nación podrá asignarles recursos  para atender sus gastos, sin perjuicio de los ingresos que directamente se les confiera por la ley o se les otorguen por medio de los gobiernos regionales respectivos. </a:t>
            </a:r>
            <a:endParaRPr lang="es-CL" sz="24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Una ley  orgánica constitucional contemplara un mecanismo de redistribución solidaria de los ingresos propios entre las municipalidades del país con la denominación de fondo común municipal . Las normas de distribución del referido </a:t>
            </a:r>
            <a:r>
              <a:rPr lang="es-CL" sz="2400" smtClean="0"/>
              <a:t>fondo serán </a:t>
            </a:r>
            <a:r>
              <a:rPr lang="es-CL" sz="2400" dirty="0" smtClean="0"/>
              <a:t>materia de ley. </a:t>
            </a:r>
            <a:endParaRPr lang="es-CL" sz="24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ADMINISTRACION </a:t>
            </a:r>
            <a:r>
              <a:rPr lang="es-CL" dirty="0" smtClean="0"/>
              <a:t>LOCAL Y COMUNAL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Sera necesario el acuerdo del </a:t>
            </a:r>
            <a:r>
              <a:rPr lang="es-CL" sz="2400" dirty="0" smtClean="0"/>
              <a:t>Consejo </a:t>
            </a:r>
            <a:r>
              <a:rPr lang="es-CL" sz="2400" dirty="0" smtClean="0"/>
              <a:t>para la aprobación del plan comunal de desarrollo , del presupuesto municipal y de los proyectos de inversión respectivos. </a:t>
            </a:r>
            <a:endParaRPr lang="es-CL" sz="24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11960" y="2492896"/>
            <a:ext cx="5616624" cy="648072"/>
          </a:xfrm>
        </p:spPr>
        <p:txBody>
          <a:bodyPr/>
          <a:lstStyle/>
          <a:p>
            <a:r>
              <a:rPr lang="es-CL" dirty="0" smtClean="0"/>
              <a:t>FIN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a:t>
            </a:r>
            <a:endParaRPr lang="es-CL" sz="2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730</TotalTime>
  <Words>1803</Words>
  <Application>Microsoft Office PowerPoint</Application>
  <PresentationFormat>Presentación en pantalla (4:3)</PresentationFormat>
  <Paragraphs>94</Paragraphs>
  <Slides>43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43</vt:i4>
      </vt:variant>
    </vt:vector>
  </HeadingPairs>
  <TitlesOfParts>
    <vt:vector size="47" baseType="lpstr">
      <vt:lpstr>Century Schoolbook</vt:lpstr>
      <vt:lpstr>Wingdings</vt:lpstr>
      <vt:lpstr>Wingdings 2</vt:lpstr>
      <vt:lpstr>Mirador</vt:lpstr>
      <vt:lpstr>UNIDAD TEMATICA TRES SISTEMA DE GOBIERNO Y ADMINISTRACION INTERNA DEL ESTADO</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GOBIERNOS REGIONALES</vt:lpstr>
      <vt:lpstr>Gobierno y Administración Provincial</vt:lpstr>
      <vt:lpstr>Gobierno y Administración Provincial</vt:lpstr>
      <vt:lpstr>Gobierno y Administración Provincial</vt:lpstr>
      <vt:lpstr>ADMINISTRACION LOCAL Y COMUNAL</vt:lpstr>
      <vt:lpstr>ADMINISTARCION LOCAL Y COMUNAL</vt:lpstr>
      <vt:lpstr>ADMINISTRACION LOCAL Y COMUNAL</vt:lpstr>
      <vt:lpstr>ADMINISTARCION LOCAL Y COMUNAL</vt:lpstr>
      <vt:lpstr>ADMINISTRACION LOCAL Y COMUNAL</vt:lpstr>
      <vt:lpstr>ADMINISTRACION LOCAL Y COMUNAL</vt:lpstr>
      <vt:lpstr>ADMINISTRACION LOCAL Y COMUNAL</vt:lpstr>
      <vt:lpstr>ADMINISTRACION LOCAL Y COMUNAL</vt:lpstr>
      <vt:lpstr>ADMINISTARCION LOCAL Y COMUNAL</vt:lpstr>
      <vt:lpstr>ADMINISTRACION LOCAL Y COMUNAL</vt:lpstr>
      <vt:lpstr>ADMINISTRACION LOCAL Y COMUNAL</vt:lpstr>
      <vt:lpstr>ADMINISTRACION LOCAL Y COMUNAL</vt:lpstr>
      <vt:lpstr>ADMINISTRACION LOCAL Y COMUNAL</vt:lpstr>
      <vt:lpstr>ADMINISTRACION LOCAL Y COMUNAL</vt:lpstr>
      <vt:lpstr>ADMINISTRACION LOCAL Y COMUNAL</vt:lpstr>
      <vt:lpstr>ADMINISTRACION LOCAL Y COMUNAL</vt:lpstr>
      <vt:lpstr>ADMINISTRACION LOCAL Y COMUNAL</vt:lpstr>
      <vt:lpstr>ADMINISTRACION LOCAL Y COMUNAL</vt:lpstr>
      <vt:lpstr>ADMINISTRACION LOCAL Y COMUNAL</vt:lpstr>
      <vt:lpstr>FIN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TEMATICA DOS EL PODER EJECUTIVO</dc:title>
  <dc:creator>casa</dc:creator>
  <cp:lastModifiedBy>Norman Rodriguez Ortega</cp:lastModifiedBy>
  <cp:revision>133</cp:revision>
  <dcterms:created xsi:type="dcterms:W3CDTF">2014-03-27T13:54:37Z</dcterms:created>
  <dcterms:modified xsi:type="dcterms:W3CDTF">2020-03-25T16:47:36Z</dcterms:modified>
</cp:coreProperties>
</file>