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1"/>
  </p:sldMasterIdLst>
  <p:sldIdLst>
    <p:sldId id="256" r:id="rId2"/>
    <p:sldId id="257" r:id="rId3"/>
    <p:sldId id="258" r:id="rId4"/>
    <p:sldId id="259" r:id="rId5"/>
    <p:sldId id="261" r:id="rId6"/>
    <p:sldId id="262" r:id="rId7"/>
    <p:sldId id="260" r:id="rId8"/>
    <p:sldId id="264" r:id="rId9"/>
    <p:sldId id="263" r:id="rId10"/>
    <p:sldId id="265" r:id="rId11"/>
    <p:sldId id="266" r:id="rId12"/>
    <p:sldId id="267" r:id="rId13"/>
    <p:sldId id="268" r:id="rId14"/>
    <p:sldId id="269" r:id="rId15"/>
    <p:sldId id="271" r:id="rId16"/>
    <p:sldId id="272" r:id="rId17"/>
    <p:sldId id="273" r:id="rId18"/>
    <p:sldId id="274" r:id="rId19"/>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0126" autoAdjust="0"/>
    <p:restoredTop sz="94660"/>
  </p:normalViewPr>
  <p:slideViewPr>
    <p:cSldViewPr snapToGrid="0">
      <p:cViewPr varScale="1">
        <p:scale>
          <a:sx n="66" d="100"/>
          <a:sy n="66" d="100"/>
        </p:scale>
        <p:origin x="208" y="10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Libro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cap="none" spc="50" normalizeH="0" baseline="0">
                <a:solidFill>
                  <a:schemeClr val="tx1">
                    <a:lumMod val="65000"/>
                    <a:lumOff val="35000"/>
                  </a:schemeClr>
                </a:solidFill>
                <a:latin typeface="+mj-lt"/>
                <a:ea typeface="+mj-ea"/>
                <a:cs typeface="+mj-cs"/>
              </a:defRPr>
            </a:pPr>
            <a:r>
              <a:rPr lang="es-CL" sz="1400"/>
              <a:t>Cambio en la temperatura de ebullicioón del agua al</a:t>
            </a:r>
            <a:r>
              <a:rPr lang="es-CL" sz="1400" baseline="0"/>
              <a:t> ascender por una montaña</a:t>
            </a:r>
            <a:endParaRPr lang="es-CL" sz="1400"/>
          </a:p>
        </c:rich>
      </c:tx>
      <c:overlay val="0"/>
      <c:spPr>
        <a:noFill/>
        <a:ln>
          <a:noFill/>
        </a:ln>
        <a:effectLst/>
      </c:spPr>
      <c:txPr>
        <a:bodyPr rot="0" spcFirstLastPara="1" vertOverflow="ellipsis" vert="horz" wrap="square" anchor="ctr" anchorCtr="1"/>
        <a:lstStyle/>
        <a:p>
          <a:pPr>
            <a:defRPr sz="1600" b="0" i="0" u="none" strike="noStrike" kern="1200" cap="none" spc="50" normalizeH="0" baseline="0">
              <a:solidFill>
                <a:schemeClr val="tx1">
                  <a:lumMod val="65000"/>
                  <a:lumOff val="35000"/>
                </a:schemeClr>
              </a:solidFill>
              <a:latin typeface="+mj-lt"/>
              <a:ea typeface="+mj-ea"/>
              <a:cs typeface="+mj-cs"/>
            </a:defRPr>
          </a:pPr>
          <a:endParaRPr lang="es-CL"/>
        </a:p>
      </c:txPr>
    </c:title>
    <c:autoTitleDeleted val="0"/>
    <c:plotArea>
      <c:layout/>
      <c:scatterChart>
        <c:scatterStyle val="lineMarker"/>
        <c:varyColors val="0"/>
        <c:ser>
          <c:idx val="0"/>
          <c:order val="0"/>
          <c:spPr>
            <a:ln w="25400" cap="rnd">
              <a:noFill/>
              <a:round/>
            </a:ln>
            <a:effectLst/>
          </c:spPr>
          <c:marker>
            <c:symbol val="circle"/>
            <c:size val="6"/>
            <c:spPr>
              <a:solidFill>
                <a:srgbClr val="002060"/>
              </a:solidFill>
              <a:ln w="38100">
                <a:solidFill>
                  <a:schemeClr val="accent1">
                    <a:alpha val="60000"/>
                  </a:schemeClr>
                </a:solidFill>
              </a:ln>
              <a:effectLst/>
            </c:spPr>
          </c:marker>
          <c:xVal>
            <c:numRef>
              <c:f>Hoja1!$A$1:$A$4</c:f>
              <c:numCache>
                <c:formatCode>General</c:formatCode>
                <c:ptCount val="4"/>
                <c:pt idx="0">
                  <c:v>0</c:v>
                </c:pt>
                <c:pt idx="1">
                  <c:v>6000</c:v>
                </c:pt>
                <c:pt idx="2">
                  <c:v>10000</c:v>
                </c:pt>
                <c:pt idx="3">
                  <c:v>20000</c:v>
                </c:pt>
              </c:numCache>
            </c:numRef>
          </c:xVal>
          <c:yVal>
            <c:numRef>
              <c:f>Hoja1!$B$1:$B$4</c:f>
              <c:numCache>
                <c:formatCode>General</c:formatCode>
                <c:ptCount val="4"/>
                <c:pt idx="0">
                  <c:v>212</c:v>
                </c:pt>
                <c:pt idx="1">
                  <c:v>200</c:v>
                </c:pt>
                <c:pt idx="2">
                  <c:v>194</c:v>
                </c:pt>
                <c:pt idx="3">
                  <c:v>175</c:v>
                </c:pt>
              </c:numCache>
            </c:numRef>
          </c:yVal>
          <c:smooth val="0"/>
          <c:extLst>
            <c:ext xmlns:c16="http://schemas.microsoft.com/office/drawing/2014/chart" uri="{C3380CC4-5D6E-409C-BE32-E72D297353CC}">
              <c16:uniqueId val="{00000000-5FFE-462E-ADC8-7E9A67200781}"/>
            </c:ext>
          </c:extLst>
        </c:ser>
        <c:dLbls>
          <c:showLegendKey val="0"/>
          <c:showVal val="0"/>
          <c:showCatName val="0"/>
          <c:showSerName val="0"/>
          <c:showPercent val="0"/>
          <c:showBubbleSize val="0"/>
        </c:dLbls>
        <c:axId val="411656696"/>
        <c:axId val="411657024"/>
      </c:scatterChart>
      <c:valAx>
        <c:axId val="411656696"/>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r>
                  <a:rPr lang="es-CL"/>
                  <a:t>Altura H(feet)</a:t>
                </a:r>
              </a:p>
            </c:rich>
          </c:tx>
          <c:overlay val="0"/>
          <c:spPr>
            <a:noFill/>
            <a:ln>
              <a:noFill/>
            </a:ln>
            <a:effectLst/>
          </c:spPr>
          <c:txPr>
            <a:bodyPr rot="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endParaRPr lang="es-CL"/>
            </a:p>
          </c:txPr>
        </c:title>
        <c:numFmt formatCode="General" sourceLinked="1"/>
        <c:majorTickMark val="none"/>
        <c:minorTickMark val="none"/>
        <c:tickLblPos val="nextTo"/>
        <c:spPr>
          <a:noFill/>
          <a:ln>
            <a:solidFill>
              <a:schemeClr val="tx1">
                <a:lumMod val="15000"/>
                <a:lumOff val="85000"/>
              </a:schemeClr>
            </a:solidFill>
          </a:ln>
          <a:effectLst/>
        </c:spPr>
        <c:txPr>
          <a:bodyPr rot="-60000000" spcFirstLastPara="1" vertOverflow="ellipsis" vert="horz" wrap="square" anchor="ctr" anchorCtr="1"/>
          <a:lstStyle/>
          <a:p>
            <a:pPr>
              <a:defRPr sz="900" b="0" i="0" u="none" strike="noStrike" kern="1200" cap="none" spc="20" normalizeH="0" baseline="0">
                <a:solidFill>
                  <a:schemeClr val="tx1">
                    <a:lumMod val="65000"/>
                    <a:lumOff val="35000"/>
                  </a:schemeClr>
                </a:solidFill>
                <a:latin typeface="+mn-lt"/>
                <a:ea typeface="+mn-ea"/>
                <a:cs typeface="+mn-cs"/>
              </a:defRPr>
            </a:pPr>
            <a:endParaRPr lang="es-CL"/>
          </a:p>
        </c:txPr>
        <c:crossAx val="411657024"/>
        <c:crosses val="autoZero"/>
        <c:crossBetween val="midCat"/>
      </c:valAx>
      <c:valAx>
        <c:axId val="41165702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r>
                  <a:rPr lang="es-CL"/>
                  <a:t>Temperatura T(°F)</a:t>
                </a:r>
              </a:p>
            </c:rich>
          </c:tx>
          <c:overlay val="0"/>
          <c:spPr>
            <a:noFill/>
            <a:ln>
              <a:noFill/>
            </a:ln>
            <a:effectLst/>
          </c:spPr>
          <c:txPr>
            <a:bodyPr rot="-540000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endParaRPr lang="es-CL"/>
            </a:p>
          </c:txPr>
        </c:title>
        <c:numFmt formatCode="General" sourceLinked="1"/>
        <c:majorTickMark val="none"/>
        <c:minorTickMark val="none"/>
        <c:tickLblPos val="nextTo"/>
        <c:spPr>
          <a:noFill/>
          <a:ln>
            <a:solidFill>
              <a:schemeClr val="tx1">
                <a:lumMod val="25000"/>
                <a:lumOff val="75000"/>
              </a:schemeClr>
            </a:solidFill>
          </a:ln>
          <a:effectLst/>
        </c:spPr>
        <c:txPr>
          <a:bodyPr rot="-60000000" spcFirstLastPara="1" vertOverflow="ellipsis" vert="horz" wrap="square" anchor="ctr" anchorCtr="1"/>
          <a:lstStyle/>
          <a:p>
            <a:pPr>
              <a:defRPr sz="900" b="0" i="0" u="none" strike="noStrike" kern="1200" spc="20" baseline="0">
                <a:solidFill>
                  <a:schemeClr val="tx1">
                    <a:lumMod val="65000"/>
                    <a:lumOff val="35000"/>
                  </a:schemeClr>
                </a:solidFill>
                <a:latin typeface="+mn-lt"/>
                <a:ea typeface="+mn-ea"/>
                <a:cs typeface="+mn-cs"/>
              </a:defRPr>
            </a:pPr>
            <a:endParaRPr lang="es-CL"/>
          </a:p>
        </c:txPr>
        <c:crossAx val="411656696"/>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C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a:solidFill>
          <a:schemeClr val="tx1">
            <a:lumMod val="15000"/>
            <a:lumOff val="85000"/>
          </a:schemeClr>
        </a:solidFill>
      </a:ln>
    </cs:spPr>
    <cs:defRPr sz="900" kern="1200" cap="none" spc="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bg1"/>
    </cs:fontRef>
    <cs:spPr>
      <a:solidFill>
        <a:schemeClr val="tx1">
          <a:lumMod val="50000"/>
          <a:lumOff val="50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70000"/>
        </a:schemeClr>
      </a:solidFill>
    </cs:spPr>
  </cs:dataPoint>
  <cs:dataPoint3D>
    <cs:lnRef idx="0"/>
    <cs:fillRef idx="0">
      <cs:styleClr val="auto"/>
    </cs:fillRef>
    <cs:effectRef idx="0"/>
    <cs:fontRef idx="minor">
      <a:schemeClr val="dk1"/>
    </cs:fontRef>
    <cs:spPr>
      <a:solidFill>
        <a:schemeClr val="phClr">
          <a:alpha val="70000"/>
        </a:schemeClr>
      </a:solidFill>
    </cs:spPr>
  </cs:dataPoint3D>
  <cs:dataPointLine>
    <cs:lnRef idx="0">
      <cs:styleClr val="auto"/>
    </cs:lnRef>
    <cs:fillRef idx="0"/>
    <cs:effectRef idx="0"/>
    <cs:fontRef idx="minor">
      <a:schemeClr val="dk1"/>
    </cs:fontRef>
    <cs:spPr>
      <a:ln w="19050" cap="rnd">
        <a:solidFill>
          <a:schemeClr val="phClr">
            <a:alpha val="60000"/>
          </a:schemeClr>
        </a:solidFill>
        <a:round/>
      </a:ln>
    </cs:spPr>
  </cs:dataPointLine>
  <cs:dataPointMarker>
    <cs:lnRef idx="0">
      <cs:styleClr val="auto"/>
    </cs:lnRef>
    <cs:fillRef idx="0">
      <cs:styleClr val="auto"/>
    </cs:fillRef>
    <cs:effectRef idx="0"/>
    <cs:fontRef idx="minor">
      <a:schemeClr val="dk1"/>
    </cs:fontRef>
    <cs:spPr>
      <a:solidFill>
        <a:schemeClr val="lt1"/>
      </a:solidFill>
      <a:ln w="38100">
        <a:solidFill>
          <a:schemeClr val="phClr">
            <a:alpha val="60000"/>
          </a:schemeClr>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15000"/>
            <a:lumOff val="8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baseline="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a:solidFill>
          <a:schemeClr val="tx1">
            <a:lumMod val="15000"/>
            <a:lumOff val="85000"/>
          </a:schemeClr>
        </a:solidFill>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1600" b="0" i="0" kern="1200" cap="none" spc="50" normalizeH="0"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a:solidFill>
          <a:schemeClr val="tx1">
            <a:lumMod val="25000"/>
            <a:lumOff val="75000"/>
          </a:schemeClr>
        </a:solidFill>
      </a:ln>
    </cs:spPr>
    <cs:defRPr sz="900" kern="1200" spc="20" baseline="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9/25/23</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3154273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9/25/23</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10985695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9/25/23</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9366198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9/25/23</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1271527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9/25/23</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2693177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9/25/23</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24509964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9/25/23</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3145110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9/25/23</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16308779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9/25/23</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2088013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9/25/23</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4183722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9/25/23</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25544545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9/25/23</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‹Nº›</a:t>
            </a:fld>
            <a:endParaRPr lang="en-US"/>
          </a:p>
        </p:txBody>
      </p:sp>
    </p:spTree>
    <p:extLst>
      <p:ext uri="{BB962C8B-B14F-4D97-AF65-F5344CB8AC3E}">
        <p14:creationId xmlns:p14="http://schemas.microsoft.com/office/powerpoint/2010/main" val="27362292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9/25/23</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‹Nº›</a:t>
            </a:fld>
            <a:endParaRPr lang="en-US"/>
          </a:p>
        </p:txBody>
      </p:sp>
    </p:spTree>
    <p:extLst>
      <p:ext uri="{BB962C8B-B14F-4D97-AF65-F5344CB8AC3E}">
        <p14:creationId xmlns:p14="http://schemas.microsoft.com/office/powerpoint/2010/main" val="3556889679"/>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699" r:id="rId6"/>
    <p:sldLayoutId id="2147483694" r:id="rId7"/>
    <p:sldLayoutId id="2147483695" r:id="rId8"/>
    <p:sldLayoutId id="2147483696" r:id="rId9"/>
    <p:sldLayoutId id="2147483697" r:id="rId10"/>
    <p:sldLayoutId id="2147483698" r:id="rId11"/>
    <p:sldLayoutId id="2147483700" r:id="rId12"/>
  </p:sldLayoutIdLst>
  <p:txStyles>
    <p:titleStyle>
      <a:lvl1pPr algn="l" defTabSz="914400" rtl="0" eaLnBrk="1" latinLnBrk="0" hangingPunct="1">
        <a:lnSpc>
          <a:spcPct val="90000"/>
        </a:lnSpc>
        <a:spcBef>
          <a:spcPct val="0"/>
        </a:spcBef>
        <a:buNone/>
        <a:defRPr sz="4000" i="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8">
            <a:extLst>
              <a:ext uri="{FF2B5EF4-FFF2-40B4-BE49-F238E27FC236}">
                <a16:creationId xmlns:a16="http://schemas.microsoft.com/office/drawing/2014/main" id="{764E0904-5ABD-4DC7-8562-C38580C953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3">
            <a:extLst>
              <a:ext uri="{FF2B5EF4-FFF2-40B4-BE49-F238E27FC236}">
                <a16:creationId xmlns:a16="http://schemas.microsoft.com/office/drawing/2014/main" id="{7D6F4005-B2D5-4BCC-AEEE-3F7D45D9C82C}"/>
              </a:ext>
            </a:extLst>
          </p:cNvPr>
          <p:cNvPicPr>
            <a:picLocks noChangeAspect="1"/>
          </p:cNvPicPr>
          <p:nvPr/>
        </p:nvPicPr>
        <p:blipFill rotWithShape="1">
          <a:blip r:embed="rId2"/>
          <a:srcRect t="1039" b="4819"/>
          <a:stretch/>
        </p:blipFill>
        <p:spPr>
          <a:xfrm>
            <a:off x="20"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p:spPr>
      </p:pic>
      <p:sp>
        <p:nvSpPr>
          <p:cNvPr id="2" name="Título 1">
            <a:extLst>
              <a:ext uri="{FF2B5EF4-FFF2-40B4-BE49-F238E27FC236}">
                <a16:creationId xmlns:a16="http://schemas.microsoft.com/office/drawing/2014/main" id="{E2269160-073B-4D63-A32D-F7239EC71DE3}"/>
              </a:ext>
            </a:extLst>
          </p:cNvPr>
          <p:cNvSpPr>
            <a:spLocks noGrp="1"/>
          </p:cNvSpPr>
          <p:nvPr>
            <p:ph type="ctrTitle"/>
          </p:nvPr>
        </p:nvSpPr>
        <p:spPr>
          <a:xfrm>
            <a:off x="6095999" y="2968668"/>
            <a:ext cx="5257800" cy="2567076"/>
          </a:xfrm>
        </p:spPr>
        <p:txBody>
          <a:bodyPr anchor="b">
            <a:normAutofit fontScale="90000"/>
          </a:bodyPr>
          <a:lstStyle/>
          <a:p>
            <a:r>
              <a:rPr lang="es-CL" sz="4400" dirty="0">
                <a:solidFill>
                  <a:srgbClr val="002060"/>
                </a:solidFill>
              </a:rPr>
              <a:t>Modelos matemáticos</a:t>
            </a:r>
            <a:r>
              <a:rPr lang="es-CL" sz="4400" dirty="0"/>
              <a:t>: datos experimentales y gráficos </a:t>
            </a:r>
          </a:p>
        </p:txBody>
      </p:sp>
      <p:sp>
        <p:nvSpPr>
          <p:cNvPr id="3" name="Subtítulo 2">
            <a:extLst>
              <a:ext uri="{FF2B5EF4-FFF2-40B4-BE49-F238E27FC236}">
                <a16:creationId xmlns:a16="http://schemas.microsoft.com/office/drawing/2014/main" id="{3ECA1E8E-8CA2-485E-805E-F7E15487C4D8}"/>
              </a:ext>
            </a:extLst>
          </p:cNvPr>
          <p:cNvSpPr>
            <a:spLocks noGrp="1"/>
          </p:cNvSpPr>
          <p:nvPr>
            <p:ph type="subTitle" idx="1"/>
          </p:nvPr>
        </p:nvSpPr>
        <p:spPr>
          <a:xfrm>
            <a:off x="6096000" y="5592499"/>
            <a:ext cx="5147960" cy="646785"/>
          </a:xfrm>
        </p:spPr>
        <p:txBody>
          <a:bodyPr>
            <a:normAutofit/>
          </a:bodyPr>
          <a:lstStyle/>
          <a:p>
            <a:r>
              <a:rPr lang="es-CL" sz="2000" dirty="0"/>
              <a:t>PROFESOR: HÉCTOR JAIME FUENZALIDA</a:t>
            </a:r>
          </a:p>
        </p:txBody>
      </p:sp>
    </p:spTree>
    <p:extLst>
      <p:ext uri="{BB962C8B-B14F-4D97-AF65-F5344CB8AC3E}">
        <p14:creationId xmlns:p14="http://schemas.microsoft.com/office/powerpoint/2010/main" val="17932259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E507788-FED1-4877-8532-D7A7B3BBB8CA}"/>
              </a:ext>
            </a:extLst>
          </p:cNvPr>
          <p:cNvSpPr>
            <a:spLocks noGrp="1"/>
          </p:cNvSpPr>
          <p:nvPr>
            <p:ph type="title"/>
          </p:nvPr>
        </p:nvSpPr>
        <p:spPr/>
        <p:txBody>
          <a:bodyPr/>
          <a:lstStyle/>
          <a:p>
            <a:r>
              <a:rPr lang="es-CL" dirty="0"/>
              <a:t>El método Científico</a:t>
            </a:r>
          </a:p>
        </p:txBody>
      </p:sp>
      <p:pic>
        <p:nvPicPr>
          <p:cNvPr id="5" name="Picture 8" descr="Scientific Methods">
            <a:extLst>
              <a:ext uri="{FF2B5EF4-FFF2-40B4-BE49-F238E27FC236}">
                <a16:creationId xmlns:a16="http://schemas.microsoft.com/office/drawing/2014/main" id="{1A929292-F038-4AE0-8A34-F5EA5E4CC6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1848" y="365125"/>
            <a:ext cx="4250757" cy="5554323"/>
          </a:xfrm>
          <a:prstGeom prst="rect">
            <a:avLst/>
          </a:prstGeom>
          <a:noFill/>
          <a:extLst>
            <a:ext uri="{909E8E84-426E-40DD-AFC4-6F175D3DCCD1}">
              <a14:hiddenFill xmlns:a14="http://schemas.microsoft.com/office/drawing/2010/main">
                <a:solidFill>
                  <a:srgbClr val="FFFFFF"/>
                </a:solidFill>
              </a14:hiddenFill>
            </a:ext>
          </a:extLst>
        </p:spPr>
      </p:pic>
      <p:sp>
        <p:nvSpPr>
          <p:cNvPr id="7" name="Rectángulo 6">
            <a:extLst>
              <a:ext uri="{FF2B5EF4-FFF2-40B4-BE49-F238E27FC236}">
                <a16:creationId xmlns:a16="http://schemas.microsoft.com/office/drawing/2014/main" id="{B8741418-5BA1-4715-9D18-AC46DF675969}"/>
              </a:ext>
            </a:extLst>
          </p:cNvPr>
          <p:cNvSpPr/>
          <p:nvPr/>
        </p:nvSpPr>
        <p:spPr>
          <a:xfrm>
            <a:off x="526350" y="1404411"/>
            <a:ext cx="6151323" cy="4247317"/>
          </a:xfrm>
          <a:prstGeom prst="rect">
            <a:avLst/>
          </a:prstGeom>
        </p:spPr>
        <p:txBody>
          <a:bodyPr wrap="square">
            <a:spAutoFit/>
          </a:bodyPr>
          <a:lstStyle/>
          <a:p>
            <a:pPr fontAlgn="base"/>
            <a:r>
              <a:rPr lang="es-CL" b="1" dirty="0">
                <a:solidFill>
                  <a:srgbClr val="244765"/>
                </a:solidFill>
                <a:latin typeface="Arial" panose="020B0604020202020204" pitchFamily="34" charset="0"/>
                <a:cs typeface="Arial" panose="020B0604020202020204" pitchFamily="34" charset="0"/>
              </a:rPr>
              <a:t>Los pasos del método científico</a:t>
            </a:r>
          </a:p>
          <a:p>
            <a:pPr fontAlgn="base"/>
            <a:endParaRPr lang="es-CL" dirty="0">
              <a:solidFill>
                <a:srgbClr val="555555"/>
              </a:solidFill>
              <a:latin typeface="Arial" panose="020B0604020202020204" pitchFamily="34" charset="0"/>
              <a:cs typeface="Arial" panose="020B0604020202020204" pitchFamily="34" charset="0"/>
            </a:endParaRPr>
          </a:p>
          <a:p>
            <a:pPr fontAlgn="base"/>
            <a:r>
              <a:rPr lang="es-CL" b="1" dirty="0">
                <a:solidFill>
                  <a:srgbClr val="555555"/>
                </a:solidFill>
                <a:latin typeface="Arial" panose="020B0604020202020204" pitchFamily="34" charset="0"/>
                <a:cs typeface="Arial" panose="020B0604020202020204" pitchFamily="34" charset="0"/>
              </a:rPr>
              <a:t>Observación:</a:t>
            </a:r>
            <a:r>
              <a:rPr lang="es-CL" dirty="0">
                <a:solidFill>
                  <a:srgbClr val="555555"/>
                </a:solidFill>
                <a:latin typeface="Arial" panose="020B0604020202020204" pitchFamily="34" charset="0"/>
                <a:cs typeface="Arial" panose="020B0604020202020204" pitchFamily="34" charset="0"/>
              </a:rPr>
              <a:t> hace referencia a lo que queremos estudiar o comprender.</a:t>
            </a:r>
          </a:p>
          <a:p>
            <a:pPr fontAlgn="base"/>
            <a:endParaRPr lang="es-CL" dirty="0">
              <a:solidFill>
                <a:srgbClr val="555555"/>
              </a:solidFill>
              <a:latin typeface="Arial" panose="020B0604020202020204" pitchFamily="34" charset="0"/>
              <a:cs typeface="Arial" panose="020B0604020202020204" pitchFamily="34" charset="0"/>
            </a:endParaRPr>
          </a:p>
          <a:p>
            <a:pPr fontAlgn="base"/>
            <a:r>
              <a:rPr lang="es-CL" b="1" dirty="0">
                <a:solidFill>
                  <a:srgbClr val="555555"/>
                </a:solidFill>
                <a:latin typeface="Arial" panose="020B0604020202020204" pitchFamily="34" charset="0"/>
                <a:cs typeface="Arial" panose="020B0604020202020204" pitchFamily="34" charset="0"/>
              </a:rPr>
              <a:t>Hipótesis:</a:t>
            </a:r>
            <a:r>
              <a:rPr lang="es-CL" dirty="0">
                <a:solidFill>
                  <a:srgbClr val="555555"/>
                </a:solidFill>
                <a:latin typeface="Arial" panose="020B0604020202020204" pitchFamily="34" charset="0"/>
                <a:cs typeface="Arial" panose="020B0604020202020204" pitchFamily="34" charset="0"/>
              </a:rPr>
              <a:t> se formula una idea que pueda explicar lo observado.</a:t>
            </a:r>
          </a:p>
          <a:p>
            <a:pPr fontAlgn="base"/>
            <a:endParaRPr lang="es-CL" dirty="0">
              <a:solidFill>
                <a:srgbClr val="555555"/>
              </a:solidFill>
              <a:latin typeface="Arial" panose="020B0604020202020204" pitchFamily="34" charset="0"/>
              <a:cs typeface="Arial" panose="020B0604020202020204" pitchFamily="34" charset="0"/>
            </a:endParaRPr>
          </a:p>
          <a:p>
            <a:pPr fontAlgn="base"/>
            <a:r>
              <a:rPr lang="es-CL" b="1" dirty="0">
                <a:solidFill>
                  <a:srgbClr val="555555"/>
                </a:solidFill>
                <a:latin typeface="Arial" panose="020B0604020202020204" pitchFamily="34" charset="0"/>
                <a:cs typeface="Arial" panose="020B0604020202020204" pitchFamily="34" charset="0"/>
              </a:rPr>
              <a:t>Experimentación:</a:t>
            </a:r>
            <a:r>
              <a:rPr lang="es-CL" dirty="0">
                <a:solidFill>
                  <a:srgbClr val="555555"/>
                </a:solidFill>
                <a:latin typeface="Arial" panose="020B0604020202020204" pitchFamily="34" charset="0"/>
                <a:cs typeface="Arial" panose="020B0604020202020204" pitchFamily="34" charset="0"/>
              </a:rPr>
              <a:t> se llevan a cabo diferentes experimentos para comprobar o refutar una hipótesis.</a:t>
            </a:r>
          </a:p>
          <a:p>
            <a:pPr fontAlgn="base"/>
            <a:endParaRPr lang="es-CL" dirty="0">
              <a:solidFill>
                <a:srgbClr val="555555"/>
              </a:solidFill>
              <a:latin typeface="Arial" panose="020B0604020202020204" pitchFamily="34" charset="0"/>
              <a:cs typeface="Arial" panose="020B0604020202020204" pitchFamily="34" charset="0"/>
            </a:endParaRPr>
          </a:p>
          <a:p>
            <a:pPr fontAlgn="base"/>
            <a:r>
              <a:rPr lang="es-CL" b="1" dirty="0">
                <a:solidFill>
                  <a:srgbClr val="555555"/>
                </a:solidFill>
                <a:latin typeface="Arial" panose="020B0604020202020204" pitchFamily="34" charset="0"/>
                <a:cs typeface="Arial" panose="020B0604020202020204" pitchFamily="34" charset="0"/>
              </a:rPr>
              <a:t>Teoría:</a:t>
            </a:r>
            <a:r>
              <a:rPr lang="es-CL" dirty="0">
                <a:solidFill>
                  <a:srgbClr val="555555"/>
                </a:solidFill>
                <a:latin typeface="Arial" panose="020B0604020202020204" pitchFamily="34" charset="0"/>
                <a:cs typeface="Arial" panose="020B0604020202020204" pitchFamily="34" charset="0"/>
              </a:rPr>
              <a:t> permite explicar la hipótesis más probable.</a:t>
            </a:r>
          </a:p>
          <a:p>
            <a:pPr fontAlgn="base"/>
            <a:endParaRPr lang="es-CL" dirty="0">
              <a:solidFill>
                <a:srgbClr val="555555"/>
              </a:solidFill>
              <a:latin typeface="Arial" panose="020B0604020202020204" pitchFamily="34" charset="0"/>
              <a:cs typeface="Arial" panose="020B0604020202020204" pitchFamily="34" charset="0"/>
            </a:endParaRPr>
          </a:p>
          <a:p>
            <a:pPr fontAlgn="base"/>
            <a:r>
              <a:rPr lang="es-CL" b="1" dirty="0">
                <a:solidFill>
                  <a:srgbClr val="555555"/>
                </a:solidFill>
                <a:latin typeface="Arial" panose="020B0604020202020204" pitchFamily="34" charset="0"/>
                <a:cs typeface="Arial" panose="020B0604020202020204" pitchFamily="34" charset="0"/>
              </a:rPr>
              <a:t>Conclusiones:</a:t>
            </a:r>
            <a:r>
              <a:rPr lang="es-CL" dirty="0">
                <a:solidFill>
                  <a:srgbClr val="555555"/>
                </a:solidFill>
                <a:latin typeface="Arial" panose="020B0604020202020204" pitchFamily="34" charset="0"/>
                <a:cs typeface="Arial" panose="020B0604020202020204" pitchFamily="34" charset="0"/>
              </a:rPr>
              <a:t> se extraen de la teoría formulada.</a:t>
            </a:r>
          </a:p>
          <a:p>
            <a:pPr fontAlgn="base"/>
            <a:endParaRPr lang="es-CL" dirty="0">
              <a:solidFill>
                <a:srgbClr val="555555"/>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272995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49DFE8-A786-4E49-9321-BF81EBA94835}"/>
              </a:ext>
            </a:extLst>
          </p:cNvPr>
          <p:cNvSpPr>
            <a:spLocks noGrp="1"/>
          </p:cNvSpPr>
          <p:nvPr>
            <p:ph type="title"/>
          </p:nvPr>
        </p:nvSpPr>
        <p:spPr/>
        <p:txBody>
          <a:bodyPr/>
          <a:lstStyle/>
          <a:p>
            <a:r>
              <a:rPr lang="es-CL" dirty="0"/>
              <a:t>El experimento</a:t>
            </a:r>
          </a:p>
        </p:txBody>
      </p:sp>
      <p:sp>
        <p:nvSpPr>
          <p:cNvPr id="3" name="Marcador de contenido 2">
            <a:extLst>
              <a:ext uri="{FF2B5EF4-FFF2-40B4-BE49-F238E27FC236}">
                <a16:creationId xmlns:a16="http://schemas.microsoft.com/office/drawing/2014/main" id="{D0C04FA3-DDD2-459D-878E-65F0E5D0BC79}"/>
              </a:ext>
            </a:extLst>
          </p:cNvPr>
          <p:cNvSpPr>
            <a:spLocks noGrp="1"/>
          </p:cNvSpPr>
          <p:nvPr>
            <p:ph idx="1"/>
          </p:nvPr>
        </p:nvSpPr>
        <p:spPr/>
        <p:txBody>
          <a:bodyPr/>
          <a:lstStyle/>
          <a:p>
            <a:pPr marL="0" indent="0" algn="just">
              <a:buNone/>
            </a:pPr>
            <a:r>
              <a:rPr lang="es-MX" b="0" i="0" dirty="0">
                <a:solidFill>
                  <a:srgbClr val="21242C"/>
                </a:solidFill>
                <a:effectLst/>
                <a:latin typeface="Lato"/>
              </a:rPr>
              <a:t>Cuando es posible, los científicos prueban sus hipótesis mediante experimentos controlados. Un </a:t>
            </a:r>
            <a:r>
              <a:rPr lang="es-MX" b="1" i="0" dirty="0">
                <a:solidFill>
                  <a:srgbClr val="21242C"/>
                </a:solidFill>
                <a:effectLst/>
                <a:latin typeface="Lato"/>
              </a:rPr>
              <a:t>experimento controlado</a:t>
            </a:r>
            <a:r>
              <a:rPr lang="es-MX" b="0" i="0" dirty="0">
                <a:solidFill>
                  <a:srgbClr val="21242C"/>
                </a:solidFill>
                <a:effectLst/>
                <a:latin typeface="Lato"/>
              </a:rPr>
              <a:t> es una prueba científica realizada en condiciones controladas, lo que significa que solo uno (o algunos) factores se cambian a la vez, mientras que todos los demás se mantienen constantes.</a:t>
            </a:r>
          </a:p>
          <a:p>
            <a:pPr marL="0" indent="0" algn="just">
              <a:buNone/>
            </a:pPr>
            <a:r>
              <a:rPr lang="es-MX" b="0" i="0" dirty="0">
                <a:solidFill>
                  <a:srgbClr val="21242C"/>
                </a:solidFill>
                <a:effectLst/>
                <a:latin typeface="Lato"/>
              </a:rPr>
              <a:t>¿Cuáles son los ingredientes clave de un experimento controlado? </a:t>
            </a:r>
            <a:endParaRPr lang="es-CL" dirty="0"/>
          </a:p>
        </p:txBody>
      </p:sp>
    </p:spTree>
    <p:extLst>
      <p:ext uri="{BB962C8B-B14F-4D97-AF65-F5344CB8AC3E}">
        <p14:creationId xmlns:p14="http://schemas.microsoft.com/office/powerpoint/2010/main" val="2132745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83FF2B-EC00-43DD-A64A-9A188B41D6E6}"/>
              </a:ext>
            </a:extLst>
          </p:cNvPr>
          <p:cNvSpPr>
            <a:spLocks noGrp="1"/>
          </p:cNvSpPr>
          <p:nvPr>
            <p:ph type="title"/>
          </p:nvPr>
        </p:nvSpPr>
        <p:spPr/>
        <p:txBody>
          <a:bodyPr/>
          <a:lstStyle/>
          <a:p>
            <a:r>
              <a:rPr lang="es-CL" dirty="0"/>
              <a:t>Variables experimentales </a:t>
            </a:r>
          </a:p>
        </p:txBody>
      </p:sp>
      <p:sp>
        <p:nvSpPr>
          <p:cNvPr id="3" name="Marcador de contenido 2">
            <a:extLst>
              <a:ext uri="{FF2B5EF4-FFF2-40B4-BE49-F238E27FC236}">
                <a16:creationId xmlns:a16="http://schemas.microsoft.com/office/drawing/2014/main" id="{01714619-7FC8-44A7-806F-A9B5776AE9BF}"/>
              </a:ext>
            </a:extLst>
          </p:cNvPr>
          <p:cNvSpPr>
            <a:spLocks noGrp="1"/>
          </p:cNvSpPr>
          <p:nvPr>
            <p:ph idx="1"/>
          </p:nvPr>
        </p:nvSpPr>
        <p:spPr/>
        <p:txBody>
          <a:bodyPr/>
          <a:lstStyle/>
          <a:p>
            <a:pPr marL="0" indent="0">
              <a:buNone/>
            </a:pPr>
            <a:r>
              <a:rPr lang="es-CL" dirty="0">
                <a:solidFill>
                  <a:srgbClr val="FF0000"/>
                </a:solidFill>
              </a:rPr>
              <a:t>Variables de control: </a:t>
            </a:r>
            <a:r>
              <a:rPr lang="es-CL" dirty="0"/>
              <a:t>Son aquellas que decidimos dejar sin variación durante el experimento.</a:t>
            </a:r>
          </a:p>
          <a:p>
            <a:pPr marL="0" indent="0">
              <a:buNone/>
            </a:pPr>
            <a:r>
              <a:rPr lang="es-CL" dirty="0">
                <a:solidFill>
                  <a:srgbClr val="FF0000"/>
                </a:solidFill>
              </a:rPr>
              <a:t>Variables independientes: </a:t>
            </a:r>
            <a:r>
              <a:rPr lang="es-CL" dirty="0"/>
              <a:t>Son aquellas que no dependen del experimento, varían en función de una elección del experimentador.</a:t>
            </a:r>
          </a:p>
          <a:p>
            <a:pPr marL="0" indent="0">
              <a:buNone/>
            </a:pPr>
            <a:r>
              <a:rPr lang="es-CL" dirty="0">
                <a:solidFill>
                  <a:srgbClr val="FF0000"/>
                </a:solidFill>
              </a:rPr>
              <a:t>Variables dependientes: </a:t>
            </a:r>
            <a:r>
              <a:rPr lang="es-CL" dirty="0"/>
              <a:t>Son aquellas que dependen del experimento, son una respuesta a la variación de una variable independiente. </a:t>
            </a:r>
          </a:p>
        </p:txBody>
      </p:sp>
    </p:spTree>
    <p:extLst>
      <p:ext uri="{BB962C8B-B14F-4D97-AF65-F5344CB8AC3E}">
        <p14:creationId xmlns:p14="http://schemas.microsoft.com/office/powerpoint/2010/main" val="1597693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845060-EC8B-427D-A280-7992C881EFF0}"/>
              </a:ext>
            </a:extLst>
          </p:cNvPr>
          <p:cNvSpPr>
            <a:spLocks noGrp="1"/>
          </p:cNvSpPr>
          <p:nvPr>
            <p:ph type="title"/>
          </p:nvPr>
        </p:nvSpPr>
        <p:spPr/>
        <p:txBody>
          <a:bodyPr/>
          <a:lstStyle/>
          <a:p>
            <a:r>
              <a:rPr lang="es-CL" dirty="0"/>
              <a:t>Ejemplo</a:t>
            </a:r>
          </a:p>
        </p:txBody>
      </p:sp>
      <p:sp>
        <p:nvSpPr>
          <p:cNvPr id="3" name="Marcador de contenido 2">
            <a:extLst>
              <a:ext uri="{FF2B5EF4-FFF2-40B4-BE49-F238E27FC236}">
                <a16:creationId xmlns:a16="http://schemas.microsoft.com/office/drawing/2014/main" id="{5FDDBBA1-240F-4B0D-A56C-A2004BF8CF7B}"/>
              </a:ext>
            </a:extLst>
          </p:cNvPr>
          <p:cNvSpPr>
            <a:spLocks noGrp="1"/>
          </p:cNvSpPr>
          <p:nvPr>
            <p:ph idx="1"/>
          </p:nvPr>
        </p:nvSpPr>
        <p:spPr>
          <a:xfrm>
            <a:off x="838201" y="2011680"/>
            <a:ext cx="5562600" cy="4160520"/>
          </a:xfrm>
        </p:spPr>
        <p:txBody>
          <a:bodyPr/>
          <a:lstStyle/>
          <a:p>
            <a:pPr marL="0" indent="0">
              <a:buNone/>
            </a:pPr>
            <a:r>
              <a:rPr lang="es-CL" dirty="0"/>
              <a:t>Se realiza el siguiente experimento: Un alpinista asciende una montaña y cada cierta altura mide la temperatura de ebullición del agua. </a:t>
            </a:r>
          </a:p>
          <a:p>
            <a:pPr marL="0" indent="0">
              <a:buNone/>
            </a:pPr>
            <a:r>
              <a:rPr lang="es-CL" dirty="0">
                <a:solidFill>
                  <a:srgbClr val="FF0000"/>
                </a:solidFill>
              </a:rPr>
              <a:t>Identifique las variables de control, independiente y dependiente del experimento.</a:t>
            </a:r>
          </a:p>
          <a:p>
            <a:pPr marL="0" indent="0">
              <a:buNone/>
            </a:pPr>
            <a:endParaRPr lang="es-CL" dirty="0"/>
          </a:p>
        </p:txBody>
      </p:sp>
      <p:pic>
        <p:nvPicPr>
          <p:cNvPr id="1026" name="Picture 2" descr="Atmospheric pressure alters the boiling point of water Stock Photo - Alamy">
            <a:extLst>
              <a:ext uri="{FF2B5EF4-FFF2-40B4-BE49-F238E27FC236}">
                <a16:creationId xmlns:a16="http://schemas.microsoft.com/office/drawing/2014/main" id="{821CB1C9-42AE-498F-A64D-F7027A0D4DB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 t="5324" r="13" b="5324"/>
          <a:stretch/>
        </p:blipFill>
        <p:spPr bwMode="auto">
          <a:xfrm>
            <a:off x="6571740" y="1027906"/>
            <a:ext cx="5044559" cy="5122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7729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42C908-1BD9-4A28-9129-C36B591FF415}"/>
              </a:ext>
            </a:extLst>
          </p:cNvPr>
          <p:cNvSpPr>
            <a:spLocks noGrp="1"/>
          </p:cNvSpPr>
          <p:nvPr>
            <p:ph type="title"/>
          </p:nvPr>
        </p:nvSpPr>
        <p:spPr/>
        <p:txBody>
          <a:bodyPr/>
          <a:lstStyle/>
          <a:p>
            <a:r>
              <a:rPr lang="es-CL" dirty="0"/>
              <a:t>Otro ejemplo</a:t>
            </a:r>
          </a:p>
        </p:txBody>
      </p:sp>
      <p:sp>
        <p:nvSpPr>
          <p:cNvPr id="3" name="Marcador de contenido 2">
            <a:extLst>
              <a:ext uri="{FF2B5EF4-FFF2-40B4-BE49-F238E27FC236}">
                <a16:creationId xmlns:a16="http://schemas.microsoft.com/office/drawing/2014/main" id="{4DD3EF7A-5836-43E5-835A-CE601CEDC9A6}"/>
              </a:ext>
            </a:extLst>
          </p:cNvPr>
          <p:cNvSpPr>
            <a:spLocks noGrp="1"/>
          </p:cNvSpPr>
          <p:nvPr>
            <p:ph idx="1"/>
          </p:nvPr>
        </p:nvSpPr>
        <p:spPr>
          <a:xfrm>
            <a:off x="838200" y="2011680"/>
            <a:ext cx="4338711" cy="4160520"/>
          </a:xfrm>
        </p:spPr>
        <p:txBody>
          <a:bodyPr/>
          <a:lstStyle/>
          <a:p>
            <a:pPr marL="0" indent="0">
              <a:buNone/>
            </a:pPr>
            <a:r>
              <a:rPr lang="es-CL" dirty="0"/>
              <a:t>En un experimento se quiere determinar como afecta el ángulo de disparo al alcance de un proyectil</a:t>
            </a:r>
          </a:p>
          <a:p>
            <a:pPr marL="0" indent="0">
              <a:buNone/>
            </a:pPr>
            <a:r>
              <a:rPr lang="es-CL" dirty="0">
                <a:solidFill>
                  <a:srgbClr val="FF0000"/>
                </a:solidFill>
              </a:rPr>
              <a:t>Determine las posibles variables de control, independientes y dependientes.</a:t>
            </a:r>
          </a:p>
        </p:txBody>
      </p:sp>
      <p:pic>
        <p:nvPicPr>
          <p:cNvPr id="5" name="Imagen 4">
            <a:extLst>
              <a:ext uri="{FF2B5EF4-FFF2-40B4-BE49-F238E27FC236}">
                <a16:creationId xmlns:a16="http://schemas.microsoft.com/office/drawing/2014/main" id="{532DC78A-3BEC-4474-B4FD-698707F5CE8A}"/>
              </a:ext>
            </a:extLst>
          </p:cNvPr>
          <p:cNvPicPr>
            <a:picLocks noChangeAspect="1"/>
          </p:cNvPicPr>
          <p:nvPr/>
        </p:nvPicPr>
        <p:blipFill rotWithShape="1">
          <a:blip r:embed="rId2">
            <a:extLst>
              <a:ext uri="{28A0092B-C50C-407E-A947-70E740481C1C}">
                <a14:useLocalDpi xmlns:a14="http://schemas.microsoft.com/office/drawing/2010/main" val="0"/>
              </a:ext>
            </a:extLst>
          </a:blip>
          <a:srcRect b="15769"/>
          <a:stretch/>
        </p:blipFill>
        <p:spPr>
          <a:xfrm>
            <a:off x="5875606" y="1690688"/>
            <a:ext cx="6096000" cy="3851031"/>
          </a:xfrm>
          <a:prstGeom prst="rect">
            <a:avLst/>
          </a:prstGeom>
        </p:spPr>
      </p:pic>
    </p:spTree>
    <p:extLst>
      <p:ext uri="{BB962C8B-B14F-4D97-AF65-F5344CB8AC3E}">
        <p14:creationId xmlns:p14="http://schemas.microsoft.com/office/powerpoint/2010/main" val="28598917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3F9CD9-27DA-42C2-912D-BC86A24BAF58}"/>
              </a:ext>
            </a:extLst>
          </p:cNvPr>
          <p:cNvSpPr>
            <a:spLocks noGrp="1"/>
          </p:cNvSpPr>
          <p:nvPr>
            <p:ph type="title"/>
          </p:nvPr>
        </p:nvSpPr>
        <p:spPr/>
        <p:txBody>
          <a:bodyPr/>
          <a:lstStyle/>
          <a:p>
            <a:r>
              <a:rPr lang="es-CL" dirty="0"/>
              <a:t>Datos experimentales </a:t>
            </a:r>
          </a:p>
        </p:txBody>
      </p:sp>
      <p:sp>
        <p:nvSpPr>
          <p:cNvPr id="3" name="Marcador de contenido 2">
            <a:extLst>
              <a:ext uri="{FF2B5EF4-FFF2-40B4-BE49-F238E27FC236}">
                <a16:creationId xmlns:a16="http://schemas.microsoft.com/office/drawing/2014/main" id="{79E44739-64FC-4302-9474-04D5CFA12521}"/>
              </a:ext>
            </a:extLst>
          </p:cNvPr>
          <p:cNvSpPr>
            <a:spLocks noGrp="1"/>
          </p:cNvSpPr>
          <p:nvPr>
            <p:ph idx="1"/>
          </p:nvPr>
        </p:nvSpPr>
        <p:spPr/>
        <p:txBody>
          <a:bodyPr/>
          <a:lstStyle/>
          <a:p>
            <a:pPr marL="0" indent="0">
              <a:buNone/>
            </a:pPr>
            <a:r>
              <a:rPr lang="es-MX" b="0" i="0" dirty="0">
                <a:solidFill>
                  <a:srgbClr val="21242C"/>
                </a:solidFill>
                <a:effectLst/>
                <a:latin typeface="Lato"/>
              </a:rPr>
              <a:t>Los </a:t>
            </a:r>
            <a:r>
              <a:rPr lang="es-MX" b="1" i="0" dirty="0">
                <a:solidFill>
                  <a:srgbClr val="21242C"/>
                </a:solidFill>
                <a:effectLst/>
                <a:latin typeface="Lato"/>
              </a:rPr>
              <a:t>datos</a:t>
            </a:r>
            <a:r>
              <a:rPr lang="es-MX" b="0" i="0" dirty="0">
                <a:solidFill>
                  <a:srgbClr val="21242C"/>
                </a:solidFill>
                <a:effectLst/>
                <a:latin typeface="Lato"/>
              </a:rPr>
              <a:t> experimentales son observaciones realizadas durante el experimento.</a:t>
            </a:r>
            <a:endParaRPr lang="es-CL" dirty="0"/>
          </a:p>
        </p:txBody>
      </p:sp>
      <p:pic>
        <p:nvPicPr>
          <p:cNvPr id="5" name="Picture 2" descr="Atmospheric pressure alters the boiling point of water Stock Photo - Alamy">
            <a:extLst>
              <a:ext uri="{FF2B5EF4-FFF2-40B4-BE49-F238E27FC236}">
                <a16:creationId xmlns:a16="http://schemas.microsoft.com/office/drawing/2014/main" id="{709E1BA3-08DB-41F1-B48A-0CCC2821C4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 t="5324" r="13" b="5324"/>
          <a:stretch/>
        </p:blipFill>
        <p:spPr bwMode="auto">
          <a:xfrm>
            <a:off x="838200" y="2845427"/>
            <a:ext cx="3735886" cy="379387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a 6">
            <a:extLst>
              <a:ext uri="{FF2B5EF4-FFF2-40B4-BE49-F238E27FC236}">
                <a16:creationId xmlns:a16="http://schemas.microsoft.com/office/drawing/2014/main" id="{EE11DB7E-66C5-4A1F-A0BE-A54846344E0C}"/>
              </a:ext>
            </a:extLst>
          </p:cNvPr>
          <p:cNvGraphicFramePr>
            <a:graphicFrameLocks noGrp="1"/>
          </p:cNvGraphicFramePr>
          <p:nvPr>
            <p:extLst>
              <p:ext uri="{D42A27DB-BD31-4B8C-83A1-F6EECF244321}">
                <p14:modId xmlns:p14="http://schemas.microsoft.com/office/powerpoint/2010/main" val="1278841248"/>
              </p:ext>
            </p:extLst>
          </p:nvPr>
        </p:nvGraphicFramePr>
        <p:xfrm>
          <a:off x="7336076" y="3743508"/>
          <a:ext cx="3557392" cy="2225040"/>
        </p:xfrm>
        <a:graphic>
          <a:graphicData uri="http://schemas.openxmlformats.org/drawingml/2006/table">
            <a:tbl>
              <a:tblPr firstRow="1" bandRow="1">
                <a:tableStyleId>{5C22544A-7EE6-4342-B048-85BDC9FD1C3A}</a:tableStyleId>
              </a:tblPr>
              <a:tblGrid>
                <a:gridCol w="1778696">
                  <a:extLst>
                    <a:ext uri="{9D8B030D-6E8A-4147-A177-3AD203B41FA5}">
                      <a16:colId xmlns:a16="http://schemas.microsoft.com/office/drawing/2014/main" val="2379563516"/>
                    </a:ext>
                  </a:extLst>
                </a:gridCol>
                <a:gridCol w="1778696">
                  <a:extLst>
                    <a:ext uri="{9D8B030D-6E8A-4147-A177-3AD203B41FA5}">
                      <a16:colId xmlns:a16="http://schemas.microsoft.com/office/drawing/2014/main" val="2712277152"/>
                    </a:ext>
                  </a:extLst>
                </a:gridCol>
              </a:tblGrid>
              <a:tr h="370840">
                <a:tc>
                  <a:txBody>
                    <a:bodyPr/>
                    <a:lstStyle/>
                    <a:p>
                      <a:pPr algn="ctr"/>
                      <a:r>
                        <a:rPr lang="es-CL" b="1" dirty="0">
                          <a:solidFill>
                            <a:schemeClr val="tx1"/>
                          </a:solidFill>
                        </a:rPr>
                        <a:t>H (</a:t>
                      </a:r>
                      <a:r>
                        <a:rPr lang="es-CL" b="1" dirty="0" err="1">
                          <a:solidFill>
                            <a:schemeClr val="tx1"/>
                          </a:solidFill>
                        </a:rPr>
                        <a:t>feet</a:t>
                      </a:r>
                      <a:r>
                        <a:rPr lang="es-CL" b="1" dirty="0">
                          <a:solidFill>
                            <a:schemeClr val="tx1"/>
                          </a:solidFill>
                        </a:rPr>
                        <a:t>)</a:t>
                      </a:r>
                    </a:p>
                  </a:txBody>
                  <a:tcPr/>
                </a:tc>
                <a:tc>
                  <a:txBody>
                    <a:bodyPr/>
                    <a:lstStyle/>
                    <a:p>
                      <a:pPr algn="ctr"/>
                      <a:r>
                        <a:rPr lang="es-CL" b="1" dirty="0">
                          <a:solidFill>
                            <a:schemeClr val="tx1"/>
                          </a:solidFill>
                        </a:rPr>
                        <a:t>T (°F)</a:t>
                      </a:r>
                    </a:p>
                  </a:txBody>
                  <a:tcPr/>
                </a:tc>
                <a:extLst>
                  <a:ext uri="{0D108BD9-81ED-4DB2-BD59-A6C34878D82A}">
                    <a16:rowId xmlns:a16="http://schemas.microsoft.com/office/drawing/2014/main" val="2445335119"/>
                  </a:ext>
                </a:extLst>
              </a:tr>
              <a:tr h="370840">
                <a:tc>
                  <a:txBody>
                    <a:bodyPr/>
                    <a:lstStyle/>
                    <a:p>
                      <a:pPr algn="ctr"/>
                      <a:r>
                        <a:rPr lang="es-CL" b="1" dirty="0"/>
                        <a:t>0</a:t>
                      </a:r>
                    </a:p>
                  </a:txBody>
                  <a:tcPr/>
                </a:tc>
                <a:tc>
                  <a:txBody>
                    <a:bodyPr/>
                    <a:lstStyle/>
                    <a:p>
                      <a:pPr algn="ctr"/>
                      <a:r>
                        <a:rPr lang="es-CL" b="1" dirty="0"/>
                        <a:t>212</a:t>
                      </a:r>
                    </a:p>
                  </a:txBody>
                  <a:tcPr/>
                </a:tc>
                <a:extLst>
                  <a:ext uri="{0D108BD9-81ED-4DB2-BD59-A6C34878D82A}">
                    <a16:rowId xmlns:a16="http://schemas.microsoft.com/office/drawing/2014/main" val="75837096"/>
                  </a:ext>
                </a:extLst>
              </a:tr>
              <a:tr h="370840">
                <a:tc>
                  <a:txBody>
                    <a:bodyPr/>
                    <a:lstStyle/>
                    <a:p>
                      <a:pPr algn="ctr"/>
                      <a:r>
                        <a:rPr lang="es-CL" b="1" dirty="0"/>
                        <a:t>6000</a:t>
                      </a:r>
                    </a:p>
                  </a:txBody>
                  <a:tcPr/>
                </a:tc>
                <a:tc>
                  <a:txBody>
                    <a:bodyPr/>
                    <a:lstStyle/>
                    <a:p>
                      <a:pPr algn="ctr"/>
                      <a:r>
                        <a:rPr lang="es-CL" b="1" dirty="0"/>
                        <a:t>200</a:t>
                      </a:r>
                    </a:p>
                  </a:txBody>
                  <a:tcPr/>
                </a:tc>
                <a:extLst>
                  <a:ext uri="{0D108BD9-81ED-4DB2-BD59-A6C34878D82A}">
                    <a16:rowId xmlns:a16="http://schemas.microsoft.com/office/drawing/2014/main" val="4251703460"/>
                  </a:ext>
                </a:extLst>
              </a:tr>
              <a:tr h="370840">
                <a:tc>
                  <a:txBody>
                    <a:bodyPr/>
                    <a:lstStyle/>
                    <a:p>
                      <a:pPr algn="ctr"/>
                      <a:r>
                        <a:rPr lang="es-CL" b="1" dirty="0"/>
                        <a:t>10000</a:t>
                      </a:r>
                    </a:p>
                  </a:txBody>
                  <a:tcPr/>
                </a:tc>
                <a:tc>
                  <a:txBody>
                    <a:bodyPr/>
                    <a:lstStyle/>
                    <a:p>
                      <a:pPr algn="ctr"/>
                      <a:r>
                        <a:rPr lang="es-CL" b="1" dirty="0"/>
                        <a:t>194</a:t>
                      </a:r>
                    </a:p>
                  </a:txBody>
                  <a:tcPr/>
                </a:tc>
                <a:extLst>
                  <a:ext uri="{0D108BD9-81ED-4DB2-BD59-A6C34878D82A}">
                    <a16:rowId xmlns:a16="http://schemas.microsoft.com/office/drawing/2014/main" val="1650770943"/>
                  </a:ext>
                </a:extLst>
              </a:tr>
              <a:tr h="370840">
                <a:tc>
                  <a:txBody>
                    <a:bodyPr/>
                    <a:lstStyle/>
                    <a:p>
                      <a:pPr algn="ctr"/>
                      <a:r>
                        <a:rPr lang="es-CL" b="1" dirty="0"/>
                        <a:t>20000</a:t>
                      </a:r>
                    </a:p>
                  </a:txBody>
                  <a:tcPr/>
                </a:tc>
                <a:tc>
                  <a:txBody>
                    <a:bodyPr/>
                    <a:lstStyle/>
                    <a:p>
                      <a:pPr algn="ctr"/>
                      <a:r>
                        <a:rPr lang="es-CL" b="1" dirty="0"/>
                        <a:t>175</a:t>
                      </a:r>
                    </a:p>
                  </a:txBody>
                  <a:tcPr/>
                </a:tc>
                <a:extLst>
                  <a:ext uri="{0D108BD9-81ED-4DB2-BD59-A6C34878D82A}">
                    <a16:rowId xmlns:a16="http://schemas.microsoft.com/office/drawing/2014/main" val="20787369"/>
                  </a:ext>
                </a:extLst>
              </a:tr>
              <a:tr h="370840">
                <a:tc>
                  <a:txBody>
                    <a:bodyPr/>
                    <a:lstStyle/>
                    <a:p>
                      <a:pPr algn="ctr"/>
                      <a:endParaRPr lang="es-CL" b="1" dirty="0"/>
                    </a:p>
                  </a:txBody>
                  <a:tcPr/>
                </a:tc>
                <a:tc>
                  <a:txBody>
                    <a:bodyPr/>
                    <a:lstStyle/>
                    <a:p>
                      <a:pPr algn="ctr"/>
                      <a:endParaRPr lang="es-CL" b="1" dirty="0"/>
                    </a:p>
                  </a:txBody>
                  <a:tcPr/>
                </a:tc>
                <a:extLst>
                  <a:ext uri="{0D108BD9-81ED-4DB2-BD59-A6C34878D82A}">
                    <a16:rowId xmlns:a16="http://schemas.microsoft.com/office/drawing/2014/main" val="1232028120"/>
                  </a:ext>
                </a:extLst>
              </a:tr>
            </a:tbl>
          </a:graphicData>
        </a:graphic>
      </p:graphicFrame>
      <p:cxnSp>
        <p:nvCxnSpPr>
          <p:cNvPr id="8" name="Conector recto de flecha 7">
            <a:extLst>
              <a:ext uri="{FF2B5EF4-FFF2-40B4-BE49-F238E27FC236}">
                <a16:creationId xmlns:a16="http://schemas.microsoft.com/office/drawing/2014/main" id="{31DA4430-5C50-4487-8DFF-6D7A5F7E1663}"/>
              </a:ext>
            </a:extLst>
          </p:cNvPr>
          <p:cNvCxnSpPr/>
          <p:nvPr/>
        </p:nvCxnSpPr>
        <p:spPr>
          <a:xfrm>
            <a:off x="4885151" y="4742365"/>
            <a:ext cx="211689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CuadroTexto 8">
            <a:extLst>
              <a:ext uri="{FF2B5EF4-FFF2-40B4-BE49-F238E27FC236}">
                <a16:creationId xmlns:a16="http://schemas.microsoft.com/office/drawing/2014/main" id="{C90B7F9F-C42A-47BB-BEDE-006C129418FA}"/>
              </a:ext>
            </a:extLst>
          </p:cNvPr>
          <p:cNvSpPr txBox="1"/>
          <p:nvPr/>
        </p:nvSpPr>
        <p:spPr>
          <a:xfrm>
            <a:off x="4941520" y="4236707"/>
            <a:ext cx="1872629" cy="369332"/>
          </a:xfrm>
          <a:prstGeom prst="rect">
            <a:avLst/>
          </a:prstGeom>
          <a:noFill/>
        </p:spPr>
        <p:txBody>
          <a:bodyPr wrap="none" rtlCol="0">
            <a:spAutoFit/>
          </a:bodyPr>
          <a:lstStyle/>
          <a:p>
            <a:r>
              <a:rPr lang="es-CL" dirty="0"/>
              <a:t>Tabla de datos</a:t>
            </a:r>
          </a:p>
        </p:txBody>
      </p:sp>
      <p:sp>
        <p:nvSpPr>
          <p:cNvPr id="10" name="CuadroTexto 9">
            <a:extLst>
              <a:ext uri="{FF2B5EF4-FFF2-40B4-BE49-F238E27FC236}">
                <a16:creationId xmlns:a16="http://schemas.microsoft.com/office/drawing/2014/main" id="{0050C65E-1152-4E06-A752-20D9F716BE07}"/>
              </a:ext>
            </a:extLst>
          </p:cNvPr>
          <p:cNvSpPr txBox="1"/>
          <p:nvPr/>
        </p:nvSpPr>
        <p:spPr>
          <a:xfrm>
            <a:off x="5562063" y="3029014"/>
            <a:ext cx="1627369" cy="369332"/>
          </a:xfrm>
          <a:prstGeom prst="rect">
            <a:avLst/>
          </a:prstGeom>
          <a:noFill/>
        </p:spPr>
        <p:txBody>
          <a:bodyPr wrap="none" rtlCol="0">
            <a:spAutoFit/>
          </a:bodyPr>
          <a:lstStyle/>
          <a:p>
            <a:r>
              <a:rPr lang="es-CL" dirty="0"/>
              <a:t>Encabezado</a:t>
            </a:r>
          </a:p>
        </p:txBody>
      </p:sp>
      <p:cxnSp>
        <p:nvCxnSpPr>
          <p:cNvPr id="12" name="Conector recto de flecha 11">
            <a:extLst>
              <a:ext uri="{FF2B5EF4-FFF2-40B4-BE49-F238E27FC236}">
                <a16:creationId xmlns:a16="http://schemas.microsoft.com/office/drawing/2014/main" id="{01654593-602D-4A8B-A4A0-9E371170E850}"/>
              </a:ext>
            </a:extLst>
          </p:cNvPr>
          <p:cNvCxnSpPr>
            <a:cxnSpLocks/>
            <a:stCxn id="10" idx="2"/>
          </p:cNvCxnSpPr>
          <p:nvPr/>
        </p:nvCxnSpPr>
        <p:spPr>
          <a:xfrm>
            <a:off x="6375748" y="3398346"/>
            <a:ext cx="864296" cy="3712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77887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5FE783-3A00-40FB-B5D7-268E86A0D73C}"/>
              </a:ext>
            </a:extLst>
          </p:cNvPr>
          <p:cNvSpPr>
            <a:spLocks noGrp="1"/>
          </p:cNvSpPr>
          <p:nvPr>
            <p:ph type="title"/>
          </p:nvPr>
        </p:nvSpPr>
        <p:spPr/>
        <p:txBody>
          <a:bodyPr/>
          <a:lstStyle/>
          <a:p>
            <a:r>
              <a:rPr lang="es-CL" dirty="0"/>
              <a:t>Confección de gráficos  </a:t>
            </a:r>
          </a:p>
        </p:txBody>
      </p:sp>
      <p:graphicFrame>
        <p:nvGraphicFramePr>
          <p:cNvPr id="4" name="Gráfico 3" descr="TITULO">
            <a:extLst>
              <a:ext uri="{FF2B5EF4-FFF2-40B4-BE49-F238E27FC236}">
                <a16:creationId xmlns:a16="http://schemas.microsoft.com/office/drawing/2014/main" id="{86461131-7720-40FC-92D4-D339B175CA99}"/>
              </a:ext>
            </a:extLst>
          </p:cNvPr>
          <p:cNvGraphicFramePr>
            <a:graphicFrameLocks/>
          </p:cNvGraphicFramePr>
          <p:nvPr>
            <p:extLst>
              <p:ext uri="{D42A27DB-BD31-4B8C-83A1-F6EECF244321}">
                <p14:modId xmlns:p14="http://schemas.microsoft.com/office/powerpoint/2010/main" val="2274963957"/>
              </p:ext>
            </p:extLst>
          </p:nvPr>
        </p:nvGraphicFramePr>
        <p:xfrm>
          <a:off x="2557397" y="1918265"/>
          <a:ext cx="6248400" cy="3962400"/>
        </p:xfrm>
        <a:graphic>
          <a:graphicData uri="http://schemas.openxmlformats.org/drawingml/2006/chart">
            <c:chart xmlns:c="http://schemas.openxmlformats.org/drawingml/2006/chart" xmlns:r="http://schemas.openxmlformats.org/officeDocument/2006/relationships" r:id="rId2"/>
          </a:graphicData>
        </a:graphic>
      </p:graphicFrame>
      <p:sp>
        <p:nvSpPr>
          <p:cNvPr id="5" name="CuadroTexto 4">
            <a:extLst>
              <a:ext uri="{FF2B5EF4-FFF2-40B4-BE49-F238E27FC236}">
                <a16:creationId xmlns:a16="http://schemas.microsoft.com/office/drawing/2014/main" id="{02339B90-98A1-42ED-A937-5E63CE42F135}"/>
              </a:ext>
            </a:extLst>
          </p:cNvPr>
          <p:cNvSpPr txBox="1"/>
          <p:nvPr/>
        </p:nvSpPr>
        <p:spPr>
          <a:xfrm>
            <a:off x="8805797" y="1438531"/>
            <a:ext cx="3167855" cy="1200329"/>
          </a:xfrm>
          <a:prstGeom prst="rect">
            <a:avLst/>
          </a:prstGeom>
          <a:noFill/>
        </p:spPr>
        <p:txBody>
          <a:bodyPr wrap="none" rtlCol="0">
            <a:spAutoFit/>
          </a:bodyPr>
          <a:lstStyle/>
          <a:p>
            <a:pPr marL="285750" indent="-285750">
              <a:buFont typeface="Arial" panose="020B0604020202020204" pitchFamily="34" charset="0"/>
              <a:buChar char="•"/>
            </a:pPr>
            <a:r>
              <a:rPr lang="es-CL" b="1" dirty="0">
                <a:solidFill>
                  <a:srgbClr val="C00000"/>
                </a:solidFill>
              </a:rPr>
              <a:t>Escala de cada eje</a:t>
            </a:r>
          </a:p>
          <a:p>
            <a:pPr marL="285750" indent="-285750">
              <a:buFont typeface="Arial" panose="020B0604020202020204" pitchFamily="34" charset="0"/>
              <a:buChar char="•"/>
            </a:pPr>
            <a:r>
              <a:rPr lang="es-CL" b="1" dirty="0">
                <a:solidFill>
                  <a:srgbClr val="C00000"/>
                </a:solidFill>
              </a:rPr>
              <a:t>Unidad de medida</a:t>
            </a:r>
          </a:p>
          <a:p>
            <a:pPr marL="285750" indent="-285750">
              <a:buFont typeface="Arial" panose="020B0604020202020204" pitchFamily="34" charset="0"/>
              <a:buChar char="•"/>
            </a:pPr>
            <a:r>
              <a:rPr lang="es-CL" b="1" dirty="0">
                <a:solidFill>
                  <a:srgbClr val="C00000"/>
                </a:solidFill>
              </a:rPr>
              <a:t>Puntos correspondiente </a:t>
            </a:r>
          </a:p>
          <a:p>
            <a:r>
              <a:rPr lang="es-CL" b="1" dirty="0">
                <a:solidFill>
                  <a:srgbClr val="C00000"/>
                </a:solidFill>
              </a:rPr>
              <a:t>al par de datos de la tabla</a:t>
            </a:r>
          </a:p>
        </p:txBody>
      </p:sp>
      <p:sp>
        <p:nvSpPr>
          <p:cNvPr id="6" name="CuadroTexto 5">
            <a:extLst>
              <a:ext uri="{FF2B5EF4-FFF2-40B4-BE49-F238E27FC236}">
                <a16:creationId xmlns:a16="http://schemas.microsoft.com/office/drawing/2014/main" id="{49869067-1754-4AE0-8421-CBFE9C584EE9}"/>
              </a:ext>
            </a:extLst>
          </p:cNvPr>
          <p:cNvSpPr txBox="1"/>
          <p:nvPr/>
        </p:nvSpPr>
        <p:spPr>
          <a:xfrm>
            <a:off x="4434553" y="6308209"/>
            <a:ext cx="2930610" cy="369332"/>
          </a:xfrm>
          <a:prstGeom prst="rect">
            <a:avLst/>
          </a:prstGeom>
          <a:noFill/>
        </p:spPr>
        <p:txBody>
          <a:bodyPr wrap="none" rtlCol="0">
            <a:spAutoFit/>
          </a:bodyPr>
          <a:lstStyle/>
          <a:p>
            <a:r>
              <a:rPr lang="es-CL" b="1" dirty="0">
                <a:solidFill>
                  <a:srgbClr val="C00000"/>
                </a:solidFill>
              </a:rPr>
              <a:t>Variable independiente </a:t>
            </a:r>
          </a:p>
        </p:txBody>
      </p:sp>
      <p:sp>
        <p:nvSpPr>
          <p:cNvPr id="7" name="CuadroTexto 6">
            <a:extLst>
              <a:ext uri="{FF2B5EF4-FFF2-40B4-BE49-F238E27FC236}">
                <a16:creationId xmlns:a16="http://schemas.microsoft.com/office/drawing/2014/main" id="{26CE9A68-8202-4209-8C04-D4EB95241B7D}"/>
              </a:ext>
            </a:extLst>
          </p:cNvPr>
          <p:cNvSpPr txBox="1"/>
          <p:nvPr/>
        </p:nvSpPr>
        <p:spPr>
          <a:xfrm>
            <a:off x="129577" y="2104395"/>
            <a:ext cx="2743059" cy="369332"/>
          </a:xfrm>
          <a:prstGeom prst="rect">
            <a:avLst/>
          </a:prstGeom>
          <a:noFill/>
        </p:spPr>
        <p:txBody>
          <a:bodyPr wrap="none" rtlCol="0">
            <a:spAutoFit/>
          </a:bodyPr>
          <a:lstStyle/>
          <a:p>
            <a:r>
              <a:rPr lang="es-CL" b="1" dirty="0">
                <a:solidFill>
                  <a:srgbClr val="C00000"/>
                </a:solidFill>
              </a:rPr>
              <a:t>Variable dependiente </a:t>
            </a:r>
          </a:p>
        </p:txBody>
      </p:sp>
      <p:sp>
        <p:nvSpPr>
          <p:cNvPr id="9" name="CuadroTexto 8">
            <a:extLst>
              <a:ext uri="{FF2B5EF4-FFF2-40B4-BE49-F238E27FC236}">
                <a16:creationId xmlns:a16="http://schemas.microsoft.com/office/drawing/2014/main" id="{2AFD6DDA-952C-475C-93DC-D029FA557433}"/>
              </a:ext>
            </a:extLst>
          </p:cNvPr>
          <p:cNvSpPr txBox="1"/>
          <p:nvPr/>
        </p:nvSpPr>
        <p:spPr>
          <a:xfrm>
            <a:off x="5154141" y="1669364"/>
            <a:ext cx="745717" cy="369332"/>
          </a:xfrm>
          <a:prstGeom prst="rect">
            <a:avLst/>
          </a:prstGeom>
          <a:noFill/>
        </p:spPr>
        <p:txBody>
          <a:bodyPr wrap="none" rtlCol="0">
            <a:spAutoFit/>
          </a:bodyPr>
          <a:lstStyle/>
          <a:p>
            <a:r>
              <a:rPr lang="es-CL" b="1" dirty="0">
                <a:solidFill>
                  <a:srgbClr val="C00000"/>
                </a:solidFill>
              </a:rPr>
              <a:t>Título</a:t>
            </a:r>
          </a:p>
        </p:txBody>
      </p:sp>
      <p:cxnSp>
        <p:nvCxnSpPr>
          <p:cNvPr id="11" name="Conector recto 10">
            <a:extLst>
              <a:ext uri="{FF2B5EF4-FFF2-40B4-BE49-F238E27FC236}">
                <a16:creationId xmlns:a16="http://schemas.microsoft.com/office/drawing/2014/main" id="{6CB696E3-CA17-47A0-BDC2-439CA1356F7F}"/>
              </a:ext>
            </a:extLst>
          </p:cNvPr>
          <p:cNvCxnSpPr/>
          <p:nvPr/>
        </p:nvCxnSpPr>
        <p:spPr>
          <a:xfrm>
            <a:off x="4459605" y="2473727"/>
            <a:ext cx="0" cy="3406938"/>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3" name="Conector recto 12">
            <a:extLst>
              <a:ext uri="{FF2B5EF4-FFF2-40B4-BE49-F238E27FC236}">
                <a16:creationId xmlns:a16="http://schemas.microsoft.com/office/drawing/2014/main" id="{545E04E1-EF82-4E32-A397-496229BD7715}"/>
              </a:ext>
            </a:extLst>
          </p:cNvPr>
          <p:cNvCxnSpPr/>
          <p:nvPr/>
        </p:nvCxnSpPr>
        <p:spPr>
          <a:xfrm>
            <a:off x="2557397" y="3131507"/>
            <a:ext cx="3066789" cy="0"/>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graphicFrame>
        <p:nvGraphicFramePr>
          <p:cNvPr id="15" name="Tabla 14">
            <a:extLst>
              <a:ext uri="{FF2B5EF4-FFF2-40B4-BE49-F238E27FC236}">
                <a16:creationId xmlns:a16="http://schemas.microsoft.com/office/drawing/2014/main" id="{763ACBE8-7C44-4832-B2E0-5C23DF6714D9}"/>
              </a:ext>
            </a:extLst>
          </p:cNvPr>
          <p:cNvGraphicFramePr>
            <a:graphicFrameLocks noGrp="1"/>
          </p:cNvGraphicFramePr>
          <p:nvPr>
            <p:extLst>
              <p:ext uri="{D42A27DB-BD31-4B8C-83A1-F6EECF244321}">
                <p14:modId xmlns:p14="http://schemas.microsoft.com/office/powerpoint/2010/main" val="3124003913"/>
              </p:ext>
            </p:extLst>
          </p:nvPr>
        </p:nvGraphicFramePr>
        <p:xfrm>
          <a:off x="523214" y="2987860"/>
          <a:ext cx="1640546" cy="2286000"/>
        </p:xfrm>
        <a:graphic>
          <a:graphicData uri="http://schemas.openxmlformats.org/drawingml/2006/table">
            <a:tbl>
              <a:tblPr firstRow="1" bandRow="1">
                <a:tableStyleId>{5C22544A-7EE6-4342-B048-85BDC9FD1C3A}</a:tableStyleId>
              </a:tblPr>
              <a:tblGrid>
                <a:gridCol w="820273">
                  <a:extLst>
                    <a:ext uri="{9D8B030D-6E8A-4147-A177-3AD203B41FA5}">
                      <a16:colId xmlns:a16="http://schemas.microsoft.com/office/drawing/2014/main" val="4182005492"/>
                    </a:ext>
                  </a:extLst>
                </a:gridCol>
                <a:gridCol w="820273">
                  <a:extLst>
                    <a:ext uri="{9D8B030D-6E8A-4147-A177-3AD203B41FA5}">
                      <a16:colId xmlns:a16="http://schemas.microsoft.com/office/drawing/2014/main" val="2659894460"/>
                    </a:ext>
                  </a:extLst>
                </a:gridCol>
              </a:tblGrid>
              <a:tr h="310801">
                <a:tc>
                  <a:txBody>
                    <a:bodyPr/>
                    <a:lstStyle/>
                    <a:p>
                      <a:pPr algn="ctr"/>
                      <a:r>
                        <a:rPr lang="es-CL" sz="1600" b="1" dirty="0">
                          <a:solidFill>
                            <a:schemeClr val="tx1"/>
                          </a:solidFill>
                        </a:rPr>
                        <a:t>H (</a:t>
                      </a:r>
                      <a:r>
                        <a:rPr lang="es-CL" sz="1600" b="1" dirty="0" err="1">
                          <a:solidFill>
                            <a:schemeClr val="tx1"/>
                          </a:solidFill>
                        </a:rPr>
                        <a:t>feet</a:t>
                      </a:r>
                      <a:r>
                        <a:rPr lang="es-CL" sz="1600" b="1" dirty="0">
                          <a:solidFill>
                            <a:schemeClr val="tx1"/>
                          </a:solidFill>
                        </a:rPr>
                        <a:t>)</a:t>
                      </a:r>
                    </a:p>
                  </a:txBody>
                  <a:tcPr/>
                </a:tc>
                <a:tc>
                  <a:txBody>
                    <a:bodyPr/>
                    <a:lstStyle/>
                    <a:p>
                      <a:pPr algn="ctr"/>
                      <a:r>
                        <a:rPr lang="es-CL" sz="1600" b="1" dirty="0">
                          <a:solidFill>
                            <a:schemeClr val="tx1"/>
                          </a:solidFill>
                        </a:rPr>
                        <a:t>T (°F)</a:t>
                      </a:r>
                    </a:p>
                  </a:txBody>
                  <a:tcPr/>
                </a:tc>
                <a:extLst>
                  <a:ext uri="{0D108BD9-81ED-4DB2-BD59-A6C34878D82A}">
                    <a16:rowId xmlns:a16="http://schemas.microsoft.com/office/drawing/2014/main" val="2845810076"/>
                  </a:ext>
                </a:extLst>
              </a:tr>
              <a:tr h="310801">
                <a:tc>
                  <a:txBody>
                    <a:bodyPr/>
                    <a:lstStyle/>
                    <a:p>
                      <a:pPr algn="ctr"/>
                      <a:r>
                        <a:rPr lang="es-CL" sz="1600" b="1" dirty="0"/>
                        <a:t>0</a:t>
                      </a:r>
                    </a:p>
                  </a:txBody>
                  <a:tcPr/>
                </a:tc>
                <a:tc>
                  <a:txBody>
                    <a:bodyPr/>
                    <a:lstStyle/>
                    <a:p>
                      <a:pPr algn="ctr"/>
                      <a:r>
                        <a:rPr lang="es-CL" sz="1600" b="1" dirty="0"/>
                        <a:t>212</a:t>
                      </a:r>
                    </a:p>
                  </a:txBody>
                  <a:tcPr/>
                </a:tc>
                <a:extLst>
                  <a:ext uri="{0D108BD9-81ED-4DB2-BD59-A6C34878D82A}">
                    <a16:rowId xmlns:a16="http://schemas.microsoft.com/office/drawing/2014/main" val="3335672237"/>
                  </a:ext>
                </a:extLst>
              </a:tr>
              <a:tr h="310801">
                <a:tc>
                  <a:txBody>
                    <a:bodyPr/>
                    <a:lstStyle/>
                    <a:p>
                      <a:pPr algn="ctr"/>
                      <a:r>
                        <a:rPr lang="es-CL" sz="1600" b="1" dirty="0"/>
                        <a:t>6000</a:t>
                      </a:r>
                    </a:p>
                  </a:txBody>
                  <a:tcPr/>
                </a:tc>
                <a:tc>
                  <a:txBody>
                    <a:bodyPr/>
                    <a:lstStyle/>
                    <a:p>
                      <a:pPr algn="ctr"/>
                      <a:r>
                        <a:rPr lang="es-CL" sz="1600" b="1" dirty="0"/>
                        <a:t>200</a:t>
                      </a:r>
                    </a:p>
                  </a:txBody>
                  <a:tcPr/>
                </a:tc>
                <a:extLst>
                  <a:ext uri="{0D108BD9-81ED-4DB2-BD59-A6C34878D82A}">
                    <a16:rowId xmlns:a16="http://schemas.microsoft.com/office/drawing/2014/main" val="459148034"/>
                  </a:ext>
                </a:extLst>
              </a:tr>
              <a:tr h="310801">
                <a:tc>
                  <a:txBody>
                    <a:bodyPr/>
                    <a:lstStyle/>
                    <a:p>
                      <a:pPr algn="ctr"/>
                      <a:r>
                        <a:rPr lang="es-CL" sz="1600" b="1" dirty="0"/>
                        <a:t>10000</a:t>
                      </a:r>
                    </a:p>
                  </a:txBody>
                  <a:tcPr/>
                </a:tc>
                <a:tc>
                  <a:txBody>
                    <a:bodyPr/>
                    <a:lstStyle/>
                    <a:p>
                      <a:pPr algn="ctr"/>
                      <a:r>
                        <a:rPr lang="es-CL" sz="1600" b="1" dirty="0"/>
                        <a:t>194</a:t>
                      </a:r>
                    </a:p>
                  </a:txBody>
                  <a:tcPr/>
                </a:tc>
                <a:extLst>
                  <a:ext uri="{0D108BD9-81ED-4DB2-BD59-A6C34878D82A}">
                    <a16:rowId xmlns:a16="http://schemas.microsoft.com/office/drawing/2014/main" val="96013607"/>
                  </a:ext>
                </a:extLst>
              </a:tr>
              <a:tr h="310801">
                <a:tc>
                  <a:txBody>
                    <a:bodyPr/>
                    <a:lstStyle/>
                    <a:p>
                      <a:pPr algn="ctr"/>
                      <a:r>
                        <a:rPr lang="es-CL" sz="1600" b="1" dirty="0"/>
                        <a:t>20000</a:t>
                      </a:r>
                    </a:p>
                  </a:txBody>
                  <a:tcPr/>
                </a:tc>
                <a:tc>
                  <a:txBody>
                    <a:bodyPr/>
                    <a:lstStyle/>
                    <a:p>
                      <a:pPr algn="ctr"/>
                      <a:r>
                        <a:rPr lang="es-CL" sz="1600" b="1" dirty="0"/>
                        <a:t>175</a:t>
                      </a:r>
                    </a:p>
                  </a:txBody>
                  <a:tcPr/>
                </a:tc>
                <a:extLst>
                  <a:ext uri="{0D108BD9-81ED-4DB2-BD59-A6C34878D82A}">
                    <a16:rowId xmlns:a16="http://schemas.microsoft.com/office/drawing/2014/main" val="1228883162"/>
                  </a:ext>
                </a:extLst>
              </a:tr>
              <a:tr h="310801">
                <a:tc>
                  <a:txBody>
                    <a:bodyPr/>
                    <a:lstStyle/>
                    <a:p>
                      <a:pPr algn="ctr"/>
                      <a:endParaRPr lang="es-CL" b="1" dirty="0"/>
                    </a:p>
                  </a:txBody>
                  <a:tcPr/>
                </a:tc>
                <a:tc>
                  <a:txBody>
                    <a:bodyPr/>
                    <a:lstStyle/>
                    <a:p>
                      <a:pPr algn="ctr"/>
                      <a:endParaRPr lang="es-CL" b="1" dirty="0"/>
                    </a:p>
                  </a:txBody>
                  <a:tcPr/>
                </a:tc>
                <a:extLst>
                  <a:ext uri="{0D108BD9-81ED-4DB2-BD59-A6C34878D82A}">
                    <a16:rowId xmlns:a16="http://schemas.microsoft.com/office/drawing/2014/main" val="2477677838"/>
                  </a:ext>
                </a:extLst>
              </a:tr>
            </a:tbl>
          </a:graphicData>
        </a:graphic>
      </p:graphicFrame>
      <p:sp>
        <p:nvSpPr>
          <p:cNvPr id="16" name="Rectángulo 15">
            <a:extLst>
              <a:ext uri="{FF2B5EF4-FFF2-40B4-BE49-F238E27FC236}">
                <a16:creationId xmlns:a16="http://schemas.microsoft.com/office/drawing/2014/main" id="{F0E01FEE-AFFF-46C9-B8B0-76AB57BE19A6}"/>
              </a:ext>
            </a:extLst>
          </p:cNvPr>
          <p:cNvSpPr/>
          <p:nvPr/>
        </p:nvSpPr>
        <p:spPr>
          <a:xfrm>
            <a:off x="363255" y="3899465"/>
            <a:ext cx="1941534" cy="369332"/>
          </a:xfrm>
          <a:prstGeom prst="rect">
            <a:avLst/>
          </a:prstGeom>
          <a:noFill/>
          <a:ln w="9525"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endParaRPr lang="es-CL"/>
          </a:p>
        </p:txBody>
      </p:sp>
      <p:cxnSp>
        <p:nvCxnSpPr>
          <p:cNvPr id="18" name="Conector recto de flecha 17">
            <a:extLst>
              <a:ext uri="{FF2B5EF4-FFF2-40B4-BE49-F238E27FC236}">
                <a16:creationId xmlns:a16="http://schemas.microsoft.com/office/drawing/2014/main" id="{5CB4B5F1-BFA1-45EE-BBF0-FCFE7A6C7995}"/>
              </a:ext>
            </a:extLst>
          </p:cNvPr>
          <p:cNvCxnSpPr>
            <a:stCxn id="16" idx="3"/>
          </p:cNvCxnSpPr>
          <p:nvPr/>
        </p:nvCxnSpPr>
        <p:spPr>
          <a:xfrm flipV="1">
            <a:off x="2304789" y="3281819"/>
            <a:ext cx="2016690" cy="8023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6509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983629-3E7A-4BA3-8AAF-2601A83FE66A}"/>
              </a:ext>
            </a:extLst>
          </p:cNvPr>
          <p:cNvSpPr>
            <a:spLocks noGrp="1"/>
          </p:cNvSpPr>
          <p:nvPr>
            <p:ph type="title"/>
          </p:nvPr>
        </p:nvSpPr>
        <p:spPr/>
        <p:txBody>
          <a:bodyPr>
            <a:normAutofit/>
          </a:bodyPr>
          <a:lstStyle/>
          <a:p>
            <a:r>
              <a:rPr lang="es-CL" sz="2800" dirty="0"/>
              <a:t>Actividad: A partir de los datos experimentales de la tabla, confeccione el grafico correspondiente</a:t>
            </a:r>
          </a:p>
        </p:txBody>
      </p:sp>
      <p:pic>
        <p:nvPicPr>
          <p:cNvPr id="2050" name="Picture 2" descr="4x4 grid scenario. Maximum PAI@2 on the fixed grid is 4 (1/2 of crime... |  Download Scientific Diagram">
            <a:extLst>
              <a:ext uri="{FF2B5EF4-FFF2-40B4-BE49-F238E27FC236}">
                <a16:creationId xmlns:a16="http://schemas.microsoft.com/office/drawing/2014/main" id="{B444DBFF-C582-46B2-80B6-A6B898788469}"/>
              </a:ext>
            </a:extLst>
          </p:cNvPr>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227156" y="1792291"/>
            <a:ext cx="4802187" cy="4802187"/>
          </a:xfrm>
          <a:prstGeom prst="rect">
            <a:avLst/>
          </a:prstGeom>
          <a:noFill/>
          <a:extLst>
            <a:ext uri="{909E8E84-426E-40DD-AFC4-6F175D3DCCD1}">
              <a14:hiddenFill xmlns:a14="http://schemas.microsoft.com/office/drawing/2010/main">
                <a:solidFill>
                  <a:srgbClr val="FFFFFF"/>
                </a:solidFill>
              </a14:hiddenFill>
            </a:ext>
          </a:extLst>
        </p:spPr>
      </p:pic>
      <p:cxnSp>
        <p:nvCxnSpPr>
          <p:cNvPr id="5" name="Conector recto de flecha 4">
            <a:extLst>
              <a:ext uri="{FF2B5EF4-FFF2-40B4-BE49-F238E27FC236}">
                <a16:creationId xmlns:a16="http://schemas.microsoft.com/office/drawing/2014/main" id="{A0D23150-3B36-430A-BD06-3DFA58A25E2A}"/>
              </a:ext>
            </a:extLst>
          </p:cNvPr>
          <p:cNvCxnSpPr>
            <a:cxnSpLocks/>
          </p:cNvCxnSpPr>
          <p:nvPr/>
        </p:nvCxnSpPr>
        <p:spPr>
          <a:xfrm>
            <a:off x="4689227" y="6547984"/>
            <a:ext cx="6080373" cy="0"/>
          </a:xfrm>
          <a:prstGeom prst="straightConnector1">
            <a:avLst/>
          </a:prstGeom>
          <a:ln w="63500">
            <a:solidFill>
              <a:srgbClr val="002060"/>
            </a:solidFill>
            <a:tailEnd type="triangle"/>
          </a:ln>
        </p:spPr>
        <p:style>
          <a:lnRef idx="3">
            <a:schemeClr val="accent5"/>
          </a:lnRef>
          <a:fillRef idx="0">
            <a:schemeClr val="accent5"/>
          </a:fillRef>
          <a:effectRef idx="2">
            <a:schemeClr val="accent5"/>
          </a:effectRef>
          <a:fontRef idx="minor">
            <a:schemeClr val="tx1"/>
          </a:fontRef>
        </p:style>
      </p:cxnSp>
      <p:cxnSp>
        <p:nvCxnSpPr>
          <p:cNvPr id="7" name="Conector recto de flecha 6">
            <a:extLst>
              <a:ext uri="{FF2B5EF4-FFF2-40B4-BE49-F238E27FC236}">
                <a16:creationId xmlns:a16="http://schemas.microsoft.com/office/drawing/2014/main" id="{73BE4AB5-B623-4926-B57C-069F7B2814F9}"/>
              </a:ext>
            </a:extLst>
          </p:cNvPr>
          <p:cNvCxnSpPr>
            <a:cxnSpLocks/>
          </p:cNvCxnSpPr>
          <p:nvPr/>
        </p:nvCxnSpPr>
        <p:spPr>
          <a:xfrm flipV="1">
            <a:off x="5249590" y="1286933"/>
            <a:ext cx="0" cy="5571067"/>
          </a:xfrm>
          <a:prstGeom prst="straightConnector1">
            <a:avLst/>
          </a:prstGeom>
          <a:ln w="63500">
            <a:solidFill>
              <a:srgbClr val="002060"/>
            </a:solidFill>
            <a:tailEnd type="triangle"/>
          </a:ln>
        </p:spPr>
        <p:style>
          <a:lnRef idx="3">
            <a:schemeClr val="accent5"/>
          </a:lnRef>
          <a:fillRef idx="0">
            <a:schemeClr val="accent5"/>
          </a:fillRef>
          <a:effectRef idx="2">
            <a:schemeClr val="accent5"/>
          </a:effectRef>
          <a:fontRef idx="minor">
            <a:schemeClr val="tx1"/>
          </a:fontRef>
        </p:style>
      </p:cxnSp>
      <p:graphicFrame>
        <p:nvGraphicFramePr>
          <p:cNvPr id="10" name="Tabla 9">
            <a:extLst>
              <a:ext uri="{FF2B5EF4-FFF2-40B4-BE49-F238E27FC236}">
                <a16:creationId xmlns:a16="http://schemas.microsoft.com/office/drawing/2014/main" id="{D74BF1CC-D422-4820-81DD-95C8B6DC8FC3}"/>
              </a:ext>
            </a:extLst>
          </p:cNvPr>
          <p:cNvGraphicFramePr>
            <a:graphicFrameLocks noGrp="1"/>
          </p:cNvGraphicFramePr>
          <p:nvPr>
            <p:extLst>
              <p:ext uri="{D42A27DB-BD31-4B8C-83A1-F6EECF244321}">
                <p14:modId xmlns:p14="http://schemas.microsoft.com/office/powerpoint/2010/main" val="3928198434"/>
              </p:ext>
            </p:extLst>
          </p:nvPr>
        </p:nvGraphicFramePr>
        <p:xfrm>
          <a:off x="838200" y="1825625"/>
          <a:ext cx="3557392" cy="2225040"/>
        </p:xfrm>
        <a:graphic>
          <a:graphicData uri="http://schemas.openxmlformats.org/drawingml/2006/table">
            <a:tbl>
              <a:tblPr firstRow="1" bandRow="1">
                <a:tableStyleId>{5C22544A-7EE6-4342-B048-85BDC9FD1C3A}</a:tableStyleId>
              </a:tblPr>
              <a:tblGrid>
                <a:gridCol w="1778696">
                  <a:extLst>
                    <a:ext uri="{9D8B030D-6E8A-4147-A177-3AD203B41FA5}">
                      <a16:colId xmlns:a16="http://schemas.microsoft.com/office/drawing/2014/main" val="451205133"/>
                    </a:ext>
                  </a:extLst>
                </a:gridCol>
                <a:gridCol w="1778696">
                  <a:extLst>
                    <a:ext uri="{9D8B030D-6E8A-4147-A177-3AD203B41FA5}">
                      <a16:colId xmlns:a16="http://schemas.microsoft.com/office/drawing/2014/main" val="3163144910"/>
                    </a:ext>
                  </a:extLst>
                </a:gridCol>
              </a:tblGrid>
              <a:tr h="370840">
                <a:tc>
                  <a:txBody>
                    <a:bodyPr/>
                    <a:lstStyle/>
                    <a:p>
                      <a:pPr algn="ctr"/>
                      <a:r>
                        <a:rPr lang="es-CL" b="1" dirty="0">
                          <a:solidFill>
                            <a:schemeClr val="tx1"/>
                          </a:solidFill>
                        </a:rPr>
                        <a:t>t(s)</a:t>
                      </a:r>
                    </a:p>
                  </a:txBody>
                  <a:tcPr/>
                </a:tc>
                <a:tc>
                  <a:txBody>
                    <a:bodyPr/>
                    <a:lstStyle/>
                    <a:p>
                      <a:pPr algn="ctr"/>
                      <a:r>
                        <a:rPr lang="es-CL" b="1" dirty="0">
                          <a:solidFill>
                            <a:schemeClr val="tx1"/>
                          </a:solidFill>
                        </a:rPr>
                        <a:t>x (m)</a:t>
                      </a:r>
                    </a:p>
                  </a:txBody>
                  <a:tcPr/>
                </a:tc>
                <a:extLst>
                  <a:ext uri="{0D108BD9-81ED-4DB2-BD59-A6C34878D82A}">
                    <a16:rowId xmlns:a16="http://schemas.microsoft.com/office/drawing/2014/main" val="2687016761"/>
                  </a:ext>
                </a:extLst>
              </a:tr>
              <a:tr h="370840">
                <a:tc>
                  <a:txBody>
                    <a:bodyPr/>
                    <a:lstStyle/>
                    <a:p>
                      <a:pPr algn="ctr"/>
                      <a:r>
                        <a:rPr lang="es-CL" b="1" dirty="0"/>
                        <a:t>2</a:t>
                      </a:r>
                    </a:p>
                  </a:txBody>
                  <a:tcPr/>
                </a:tc>
                <a:tc>
                  <a:txBody>
                    <a:bodyPr/>
                    <a:lstStyle/>
                    <a:p>
                      <a:pPr algn="ctr"/>
                      <a:r>
                        <a:rPr lang="es-CL" b="1" dirty="0"/>
                        <a:t>0</a:t>
                      </a:r>
                    </a:p>
                  </a:txBody>
                  <a:tcPr/>
                </a:tc>
                <a:extLst>
                  <a:ext uri="{0D108BD9-81ED-4DB2-BD59-A6C34878D82A}">
                    <a16:rowId xmlns:a16="http://schemas.microsoft.com/office/drawing/2014/main" val="1594521653"/>
                  </a:ext>
                </a:extLst>
              </a:tr>
              <a:tr h="370840">
                <a:tc>
                  <a:txBody>
                    <a:bodyPr/>
                    <a:lstStyle/>
                    <a:p>
                      <a:pPr algn="ctr"/>
                      <a:r>
                        <a:rPr lang="es-CL" b="1" dirty="0"/>
                        <a:t>3,5</a:t>
                      </a:r>
                    </a:p>
                  </a:txBody>
                  <a:tcPr/>
                </a:tc>
                <a:tc>
                  <a:txBody>
                    <a:bodyPr/>
                    <a:lstStyle/>
                    <a:p>
                      <a:pPr algn="ctr"/>
                      <a:r>
                        <a:rPr lang="es-CL" b="1" dirty="0"/>
                        <a:t>55</a:t>
                      </a:r>
                    </a:p>
                  </a:txBody>
                  <a:tcPr/>
                </a:tc>
                <a:extLst>
                  <a:ext uri="{0D108BD9-81ED-4DB2-BD59-A6C34878D82A}">
                    <a16:rowId xmlns:a16="http://schemas.microsoft.com/office/drawing/2014/main" val="3317635072"/>
                  </a:ext>
                </a:extLst>
              </a:tr>
              <a:tr h="370840">
                <a:tc>
                  <a:txBody>
                    <a:bodyPr/>
                    <a:lstStyle/>
                    <a:p>
                      <a:pPr algn="ctr"/>
                      <a:r>
                        <a:rPr lang="es-CL" b="1" dirty="0"/>
                        <a:t>5</a:t>
                      </a:r>
                    </a:p>
                  </a:txBody>
                  <a:tcPr/>
                </a:tc>
                <a:tc>
                  <a:txBody>
                    <a:bodyPr/>
                    <a:lstStyle/>
                    <a:p>
                      <a:pPr algn="ctr"/>
                      <a:r>
                        <a:rPr lang="es-CL" b="1" dirty="0"/>
                        <a:t>73</a:t>
                      </a:r>
                    </a:p>
                  </a:txBody>
                  <a:tcPr/>
                </a:tc>
                <a:extLst>
                  <a:ext uri="{0D108BD9-81ED-4DB2-BD59-A6C34878D82A}">
                    <a16:rowId xmlns:a16="http://schemas.microsoft.com/office/drawing/2014/main" val="4085116274"/>
                  </a:ext>
                </a:extLst>
              </a:tr>
              <a:tr h="370840">
                <a:tc>
                  <a:txBody>
                    <a:bodyPr/>
                    <a:lstStyle/>
                    <a:p>
                      <a:pPr algn="ctr"/>
                      <a:r>
                        <a:rPr lang="es-CL" b="1" dirty="0"/>
                        <a:t>6,5</a:t>
                      </a:r>
                    </a:p>
                  </a:txBody>
                  <a:tcPr/>
                </a:tc>
                <a:tc>
                  <a:txBody>
                    <a:bodyPr/>
                    <a:lstStyle/>
                    <a:p>
                      <a:pPr algn="ctr"/>
                      <a:r>
                        <a:rPr lang="es-CL" b="1" dirty="0"/>
                        <a:t>97</a:t>
                      </a:r>
                    </a:p>
                  </a:txBody>
                  <a:tcPr/>
                </a:tc>
                <a:extLst>
                  <a:ext uri="{0D108BD9-81ED-4DB2-BD59-A6C34878D82A}">
                    <a16:rowId xmlns:a16="http://schemas.microsoft.com/office/drawing/2014/main" val="3542868691"/>
                  </a:ext>
                </a:extLst>
              </a:tr>
              <a:tr h="370840">
                <a:tc>
                  <a:txBody>
                    <a:bodyPr/>
                    <a:lstStyle/>
                    <a:p>
                      <a:pPr algn="ctr"/>
                      <a:r>
                        <a:rPr lang="es-CL" b="1" dirty="0"/>
                        <a:t>8</a:t>
                      </a:r>
                    </a:p>
                  </a:txBody>
                  <a:tcPr/>
                </a:tc>
                <a:tc>
                  <a:txBody>
                    <a:bodyPr/>
                    <a:lstStyle/>
                    <a:p>
                      <a:pPr algn="ctr"/>
                      <a:r>
                        <a:rPr lang="es-CL" b="1" dirty="0"/>
                        <a:t>120</a:t>
                      </a:r>
                    </a:p>
                  </a:txBody>
                  <a:tcPr/>
                </a:tc>
                <a:extLst>
                  <a:ext uri="{0D108BD9-81ED-4DB2-BD59-A6C34878D82A}">
                    <a16:rowId xmlns:a16="http://schemas.microsoft.com/office/drawing/2014/main" val="585296701"/>
                  </a:ext>
                </a:extLst>
              </a:tr>
            </a:tbl>
          </a:graphicData>
        </a:graphic>
      </p:graphicFrame>
    </p:spTree>
    <p:extLst>
      <p:ext uri="{BB962C8B-B14F-4D97-AF65-F5344CB8AC3E}">
        <p14:creationId xmlns:p14="http://schemas.microsoft.com/office/powerpoint/2010/main" val="4142705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CB6DCC-B2EB-E5AE-53C6-2C6E35073AA2}"/>
              </a:ext>
            </a:extLst>
          </p:cNvPr>
          <p:cNvSpPr>
            <a:spLocks noGrp="1"/>
          </p:cNvSpPr>
          <p:nvPr>
            <p:ph type="title"/>
          </p:nvPr>
        </p:nvSpPr>
        <p:spPr/>
        <p:txBody>
          <a:bodyPr/>
          <a:lstStyle/>
          <a:p>
            <a:r>
              <a:rPr lang="es-CL" b="1" dirty="0">
                <a:solidFill>
                  <a:srgbClr val="002060"/>
                </a:solidFill>
              </a:rPr>
              <a:t>Modelos físicos </a:t>
            </a:r>
          </a:p>
        </p:txBody>
      </p:sp>
      <p:sp>
        <p:nvSpPr>
          <p:cNvPr id="5" name="CuadroTexto 4">
            <a:extLst>
              <a:ext uri="{FF2B5EF4-FFF2-40B4-BE49-F238E27FC236}">
                <a16:creationId xmlns:a16="http://schemas.microsoft.com/office/drawing/2014/main" id="{A4018975-6A9A-BE62-214D-74D3115BFBB4}"/>
              </a:ext>
            </a:extLst>
          </p:cNvPr>
          <p:cNvSpPr txBox="1"/>
          <p:nvPr/>
        </p:nvSpPr>
        <p:spPr>
          <a:xfrm>
            <a:off x="445625" y="1690688"/>
            <a:ext cx="6099858" cy="4194674"/>
          </a:xfrm>
          <a:prstGeom prst="rect">
            <a:avLst/>
          </a:prstGeom>
          <a:noFill/>
        </p:spPr>
        <p:txBody>
          <a:bodyPr wrap="square">
            <a:spAutoFit/>
          </a:bodyPr>
          <a:lstStyle/>
          <a:p>
            <a:pPr algn="just">
              <a:lnSpc>
                <a:spcPct val="150000"/>
              </a:lnSpc>
            </a:pPr>
            <a:r>
              <a:rPr lang="es-CL" dirty="0"/>
              <a:t>Los científicos trabajan con modelos porque la realidad es compleja y difícil. El clima de la Tierra es un ejemplo de un sistema que es difícil y complejo. Muchos factores influyen en el clima: nubes, cubierta de nieve, mezcla de océanos, concentración de carbono en los océanos, etc. De hecho, hay muchos más factores de los que se pueden tratar a la vez. Los modelos son necesarios en la ciencia. Sin embargo, siempre debes recordar que un modelo es un modelo y no lo real.</a:t>
            </a:r>
          </a:p>
        </p:txBody>
      </p:sp>
    </p:spTree>
    <p:extLst>
      <p:ext uri="{BB962C8B-B14F-4D97-AF65-F5344CB8AC3E}">
        <p14:creationId xmlns:p14="http://schemas.microsoft.com/office/powerpoint/2010/main" val="20276505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8C5CD388-6AF9-9009-E162-FA9C592F62BB}"/>
              </a:ext>
            </a:extLst>
          </p:cNvPr>
          <p:cNvSpPr txBox="1"/>
          <p:nvPr/>
        </p:nvSpPr>
        <p:spPr>
          <a:xfrm>
            <a:off x="353028" y="850654"/>
            <a:ext cx="4728259" cy="5025671"/>
          </a:xfrm>
          <a:prstGeom prst="rect">
            <a:avLst/>
          </a:prstGeom>
          <a:noFill/>
        </p:spPr>
        <p:txBody>
          <a:bodyPr wrap="square">
            <a:spAutoFit/>
          </a:bodyPr>
          <a:lstStyle/>
          <a:p>
            <a:pPr algn="just">
              <a:lnSpc>
                <a:spcPct val="150000"/>
              </a:lnSpc>
            </a:pPr>
            <a:r>
              <a:rPr lang="es-CL" dirty="0"/>
              <a:t>Los modelos científicos son herramientas útiles para los científicos. La mayoría de los sistemas de la Tierra son extremadamente complejos. Los modelos permiten a los científicos trabajar con sistemas que son casi imposibles de estudiar en su conjunto. Los modelos ayudan a los científicos a entender estos sistemas. Pueden analizarlos y hacer predicciones sobre ellos usando los modelos. Hay diferentes tipos de modelos:</a:t>
            </a:r>
          </a:p>
        </p:txBody>
      </p:sp>
      <p:sp>
        <p:nvSpPr>
          <p:cNvPr id="6" name="CuadroTexto 5">
            <a:extLst>
              <a:ext uri="{FF2B5EF4-FFF2-40B4-BE49-F238E27FC236}">
                <a16:creationId xmlns:a16="http://schemas.microsoft.com/office/drawing/2014/main" id="{A4183D59-AD2B-F580-3BA7-2F535806A1A8}"/>
              </a:ext>
            </a:extLst>
          </p:cNvPr>
          <p:cNvSpPr txBox="1"/>
          <p:nvPr/>
        </p:nvSpPr>
        <p:spPr>
          <a:xfrm>
            <a:off x="5739114" y="850654"/>
            <a:ext cx="6099858" cy="3416320"/>
          </a:xfrm>
          <a:prstGeom prst="rect">
            <a:avLst/>
          </a:prstGeom>
          <a:noFill/>
        </p:spPr>
        <p:txBody>
          <a:bodyPr wrap="square">
            <a:spAutoFit/>
          </a:bodyPr>
          <a:lstStyle/>
          <a:p>
            <a:pPr algn="just"/>
            <a:r>
              <a:rPr lang="es-CL" dirty="0">
                <a:solidFill>
                  <a:srgbClr val="0070C0"/>
                </a:solidFill>
              </a:rPr>
              <a:t>Los modelos físicos son representaciones más pequeñas y sencillas de la cosa que se está estudiando. Un globo terráqueo o un mapa es un modelo físico de una parte o de toda la Tierra.</a:t>
            </a:r>
          </a:p>
          <a:p>
            <a:pPr algn="just"/>
            <a:endParaRPr lang="es-CL" dirty="0"/>
          </a:p>
          <a:p>
            <a:pPr algn="just"/>
            <a:r>
              <a:rPr lang="es-CL" dirty="0">
                <a:solidFill>
                  <a:srgbClr val="7030A0"/>
                </a:solidFill>
              </a:rPr>
              <a:t>Los modelos conceptuales unen muchas ideas para explicar un fenómeno o evento.</a:t>
            </a:r>
          </a:p>
          <a:p>
            <a:pPr algn="just"/>
            <a:endParaRPr lang="es-CL" dirty="0"/>
          </a:p>
          <a:p>
            <a:pPr algn="just"/>
            <a:r>
              <a:rPr lang="es-CL" dirty="0">
                <a:solidFill>
                  <a:schemeClr val="accent6">
                    <a:lumMod val="50000"/>
                  </a:schemeClr>
                </a:solidFill>
              </a:rPr>
              <a:t>Los modelos matemáticos son conjuntos de ecuaciones que tienen en cuenta muchos factores para representar un fenómeno. Los modelos matemáticos se suelen hacer en ordenadores.</a:t>
            </a:r>
          </a:p>
        </p:txBody>
      </p:sp>
    </p:spTree>
    <p:extLst>
      <p:ext uri="{BB962C8B-B14F-4D97-AF65-F5344CB8AC3E}">
        <p14:creationId xmlns:p14="http://schemas.microsoft.com/office/powerpoint/2010/main" val="3686829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id="{30BECEBD-2A6A-4A54-6A07-8DC32FFC2318}"/>
              </a:ext>
            </a:extLst>
          </p:cNvPr>
          <p:cNvSpPr txBox="1"/>
          <p:nvPr/>
        </p:nvSpPr>
        <p:spPr>
          <a:xfrm>
            <a:off x="595132" y="185979"/>
            <a:ext cx="9142071" cy="3416320"/>
          </a:xfrm>
          <a:prstGeom prst="rect">
            <a:avLst/>
          </a:prstGeom>
          <a:noFill/>
        </p:spPr>
        <p:txBody>
          <a:bodyPr wrap="square">
            <a:spAutoFit/>
          </a:bodyPr>
          <a:lstStyle/>
          <a:p>
            <a:r>
              <a:rPr lang="es-CL" b="1" dirty="0">
                <a:solidFill>
                  <a:srgbClr val="002060"/>
                </a:solidFill>
              </a:rPr>
              <a:t>Los modelos se pueden usar para probar ideas</a:t>
            </a:r>
          </a:p>
          <a:p>
            <a:endParaRPr lang="es-CL" dirty="0"/>
          </a:p>
          <a:p>
            <a:pPr algn="just">
              <a:lnSpc>
                <a:spcPct val="150000"/>
              </a:lnSpc>
            </a:pPr>
            <a:r>
              <a:rPr lang="es-CL" dirty="0"/>
              <a:t>Los científicos deben poner a prueba sus ideas. Es mucho más fácil trabajar con un modelo que con todo un sistema. Un científico puede querer entender cómo el aumento de los niveles de CO2 afectará al clima. En este caso, será más fácil modelar una porción más pequeña de ese sistema. Por ejemplo, el científico puede modelar cómo los niveles más altos de CO2 afectan al crecimiento de las plantas y el efecto que tendrá en el clima.</a:t>
            </a:r>
          </a:p>
          <a:p>
            <a:endParaRPr lang="es-CL" dirty="0"/>
          </a:p>
        </p:txBody>
      </p:sp>
    </p:spTree>
    <p:extLst>
      <p:ext uri="{BB962C8B-B14F-4D97-AF65-F5344CB8AC3E}">
        <p14:creationId xmlns:p14="http://schemas.microsoft.com/office/powerpoint/2010/main" val="34988323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38C2522B-F0E0-5225-624B-7F18ADE14FEB}"/>
              </a:ext>
            </a:extLst>
          </p:cNvPr>
          <p:cNvSpPr txBox="1"/>
          <p:nvPr/>
        </p:nvSpPr>
        <p:spPr>
          <a:xfrm>
            <a:off x="434051" y="537889"/>
            <a:ext cx="7980744" cy="5493812"/>
          </a:xfrm>
          <a:prstGeom prst="rect">
            <a:avLst/>
          </a:prstGeom>
          <a:noFill/>
        </p:spPr>
        <p:txBody>
          <a:bodyPr wrap="square">
            <a:spAutoFit/>
          </a:bodyPr>
          <a:lstStyle/>
          <a:p>
            <a:r>
              <a:rPr lang="es-CL" b="1" dirty="0">
                <a:solidFill>
                  <a:srgbClr val="002060"/>
                </a:solidFill>
              </a:rPr>
              <a:t>Los modelos se pueden usar para hacer predicciones</a:t>
            </a:r>
          </a:p>
          <a:p>
            <a:endParaRPr lang="es-CL" dirty="0"/>
          </a:p>
          <a:p>
            <a:pPr algn="just">
              <a:lnSpc>
                <a:spcPct val="150000"/>
              </a:lnSpc>
            </a:pPr>
            <a:r>
              <a:rPr lang="es-CL" dirty="0"/>
              <a:t>Los modelos se pueden usar para predecir el futuro. Los mejores tienen en cuenta la mayoría de los factores.</a:t>
            </a:r>
          </a:p>
          <a:p>
            <a:pPr algn="just">
              <a:lnSpc>
                <a:spcPct val="150000"/>
              </a:lnSpc>
            </a:pPr>
            <a:r>
              <a:rPr lang="es-CL" dirty="0"/>
              <a:t> ¿Cómo saben los científicos si un modelo predecirá el futuro con precisión? </a:t>
            </a:r>
          </a:p>
          <a:p>
            <a:pPr algn="just">
              <a:lnSpc>
                <a:spcPct val="150000"/>
              </a:lnSpc>
            </a:pPr>
            <a:r>
              <a:rPr lang="es-CL" dirty="0"/>
              <a:t>Una forma es usar un tiempo en el pasado como punto de partida. A continuación, ejecute el modelo para ver si el modelo puede predecir con precisión el presente. Un modelo que puede predecir con éxito el presente tiene más probabilidades de predecir mejor el futuro. Por ejemplo, los modelos climáticos son muy útiles para tratar de determinar qué tipos de cambios podemos esperar a medida que aumenta el dióxido de carbono en la atmósfera.</a:t>
            </a:r>
          </a:p>
          <a:p>
            <a:endParaRPr lang="es-CL" dirty="0"/>
          </a:p>
        </p:txBody>
      </p:sp>
    </p:spTree>
    <p:extLst>
      <p:ext uri="{BB962C8B-B14F-4D97-AF65-F5344CB8AC3E}">
        <p14:creationId xmlns:p14="http://schemas.microsoft.com/office/powerpoint/2010/main" val="33318211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4D1E2EBC-43FB-C2E8-2BF4-9245DBA7C20A}"/>
              </a:ext>
            </a:extLst>
          </p:cNvPr>
          <p:cNvSpPr txBox="1"/>
          <p:nvPr/>
        </p:nvSpPr>
        <p:spPr>
          <a:xfrm>
            <a:off x="422476" y="276502"/>
            <a:ext cx="8189088" cy="3086679"/>
          </a:xfrm>
          <a:prstGeom prst="rect">
            <a:avLst/>
          </a:prstGeom>
          <a:noFill/>
        </p:spPr>
        <p:txBody>
          <a:bodyPr wrap="square">
            <a:spAutoFit/>
          </a:bodyPr>
          <a:lstStyle/>
          <a:p>
            <a:r>
              <a:rPr lang="es-CL" b="1" dirty="0">
                <a:solidFill>
                  <a:srgbClr val="002060"/>
                </a:solidFill>
              </a:rPr>
              <a:t>Los modelos tienen limitaciones</a:t>
            </a:r>
          </a:p>
          <a:p>
            <a:endParaRPr lang="es-CL" dirty="0"/>
          </a:p>
          <a:p>
            <a:pPr algn="just">
              <a:lnSpc>
                <a:spcPct val="150000"/>
              </a:lnSpc>
            </a:pPr>
            <a:r>
              <a:rPr lang="es-CL" dirty="0"/>
              <a:t>Dado que los modelos son más simples que los objetos o sistemas reales, tienen limitaciones. Un modelo se ocupa solo de una parte de un sistema. Puede que no prediga el comportamiento del sistema real con mucha precisión. Pero la mayor potencia de cálculo que entra en el modelo y el cuidado con el que los científicos construyen el modelo puede aumentar las posibilidades de que un modelo sea preciso.</a:t>
            </a:r>
          </a:p>
        </p:txBody>
      </p:sp>
    </p:spTree>
    <p:extLst>
      <p:ext uri="{BB962C8B-B14F-4D97-AF65-F5344CB8AC3E}">
        <p14:creationId xmlns:p14="http://schemas.microsoft.com/office/powerpoint/2010/main" val="32093673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983629-3E7A-4BA3-8AAF-2601A83FE66A}"/>
              </a:ext>
            </a:extLst>
          </p:cNvPr>
          <p:cNvSpPr>
            <a:spLocks noGrp="1"/>
          </p:cNvSpPr>
          <p:nvPr>
            <p:ph type="title"/>
          </p:nvPr>
        </p:nvSpPr>
        <p:spPr>
          <a:xfrm>
            <a:off x="838200" y="365126"/>
            <a:ext cx="10515600" cy="767936"/>
          </a:xfrm>
        </p:spPr>
        <p:txBody>
          <a:bodyPr>
            <a:normAutofit/>
          </a:bodyPr>
          <a:lstStyle/>
          <a:p>
            <a:r>
              <a:rPr lang="es-CL" sz="2800" dirty="0"/>
              <a:t>Actividad:</a:t>
            </a:r>
          </a:p>
        </p:txBody>
      </p:sp>
      <p:pic>
        <p:nvPicPr>
          <p:cNvPr id="2050" name="Picture 2" descr="4x4 grid scenario. Maximum PAI@2 on the fixed grid is 4 (1/2 of crime... |  Download Scientific Diagram">
            <a:extLst>
              <a:ext uri="{FF2B5EF4-FFF2-40B4-BE49-F238E27FC236}">
                <a16:creationId xmlns:a16="http://schemas.microsoft.com/office/drawing/2014/main" id="{B444DBFF-C582-46B2-80B6-A6B898788469}"/>
              </a:ext>
            </a:extLst>
          </p:cNvPr>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990094" y="1690688"/>
            <a:ext cx="4802187" cy="4802187"/>
          </a:xfrm>
          <a:prstGeom prst="rect">
            <a:avLst/>
          </a:prstGeom>
          <a:noFill/>
          <a:extLst>
            <a:ext uri="{909E8E84-426E-40DD-AFC4-6F175D3DCCD1}">
              <a14:hiddenFill xmlns:a14="http://schemas.microsoft.com/office/drawing/2010/main">
                <a:solidFill>
                  <a:srgbClr val="FFFFFF"/>
                </a:solidFill>
              </a14:hiddenFill>
            </a:ext>
          </a:extLst>
        </p:spPr>
      </p:pic>
      <p:cxnSp>
        <p:nvCxnSpPr>
          <p:cNvPr id="5" name="Conector recto de flecha 4">
            <a:extLst>
              <a:ext uri="{FF2B5EF4-FFF2-40B4-BE49-F238E27FC236}">
                <a16:creationId xmlns:a16="http://schemas.microsoft.com/office/drawing/2014/main" id="{A0D23150-3B36-430A-BD06-3DFA58A25E2A}"/>
              </a:ext>
            </a:extLst>
          </p:cNvPr>
          <p:cNvCxnSpPr/>
          <p:nvPr/>
        </p:nvCxnSpPr>
        <p:spPr>
          <a:xfrm>
            <a:off x="4768740" y="6492875"/>
            <a:ext cx="5594252" cy="0"/>
          </a:xfrm>
          <a:prstGeom prst="straightConnector1">
            <a:avLst/>
          </a:prstGeom>
          <a:ln w="63500">
            <a:solidFill>
              <a:srgbClr val="002060"/>
            </a:solidFill>
            <a:tailEnd type="triangle"/>
          </a:ln>
        </p:spPr>
        <p:style>
          <a:lnRef idx="3">
            <a:schemeClr val="accent5"/>
          </a:lnRef>
          <a:fillRef idx="0">
            <a:schemeClr val="accent5"/>
          </a:fillRef>
          <a:effectRef idx="2">
            <a:schemeClr val="accent5"/>
          </a:effectRef>
          <a:fontRef idx="minor">
            <a:schemeClr val="tx1"/>
          </a:fontRef>
        </p:style>
      </p:cxnSp>
      <p:cxnSp>
        <p:nvCxnSpPr>
          <p:cNvPr id="7" name="Conector recto de flecha 6">
            <a:extLst>
              <a:ext uri="{FF2B5EF4-FFF2-40B4-BE49-F238E27FC236}">
                <a16:creationId xmlns:a16="http://schemas.microsoft.com/office/drawing/2014/main" id="{73BE4AB5-B623-4926-B57C-069F7B2814F9}"/>
              </a:ext>
            </a:extLst>
          </p:cNvPr>
          <p:cNvCxnSpPr>
            <a:cxnSpLocks/>
          </p:cNvCxnSpPr>
          <p:nvPr/>
        </p:nvCxnSpPr>
        <p:spPr>
          <a:xfrm flipV="1">
            <a:off x="4990094" y="1392703"/>
            <a:ext cx="0" cy="5465297"/>
          </a:xfrm>
          <a:prstGeom prst="straightConnector1">
            <a:avLst/>
          </a:prstGeom>
          <a:ln w="63500">
            <a:solidFill>
              <a:srgbClr val="002060"/>
            </a:solidFill>
            <a:tailEnd type="triangle"/>
          </a:ln>
        </p:spPr>
        <p:style>
          <a:lnRef idx="3">
            <a:schemeClr val="accent5"/>
          </a:lnRef>
          <a:fillRef idx="0">
            <a:schemeClr val="accent5"/>
          </a:fillRef>
          <a:effectRef idx="2">
            <a:schemeClr val="accent5"/>
          </a:effectRef>
          <a:fontRef idx="minor">
            <a:schemeClr val="tx1"/>
          </a:fontRef>
        </p:style>
      </p:cxnSp>
      <p:sp>
        <p:nvSpPr>
          <p:cNvPr id="8" name="CuadroTexto 7">
            <a:extLst>
              <a:ext uri="{FF2B5EF4-FFF2-40B4-BE49-F238E27FC236}">
                <a16:creationId xmlns:a16="http://schemas.microsoft.com/office/drawing/2014/main" id="{BDD70A16-4370-B741-BC4D-A64F4FD1D5A8}"/>
              </a:ext>
            </a:extLst>
          </p:cNvPr>
          <p:cNvSpPr txBox="1"/>
          <p:nvPr/>
        </p:nvSpPr>
        <p:spPr>
          <a:xfrm>
            <a:off x="321200" y="1683575"/>
            <a:ext cx="4447540" cy="923330"/>
          </a:xfrm>
          <a:prstGeom prst="rect">
            <a:avLst/>
          </a:prstGeom>
          <a:noFill/>
        </p:spPr>
        <p:txBody>
          <a:bodyPr wrap="square">
            <a:spAutoFit/>
          </a:bodyPr>
          <a:lstStyle/>
          <a:p>
            <a:r>
              <a:rPr lang="es-ES" b="1" dirty="0">
                <a:solidFill>
                  <a:srgbClr val="0070C0"/>
                </a:solidFill>
              </a:rPr>
              <a:t>La tabla muestra la altura h (en pies) de un objeto que cae en t segundos. </a:t>
            </a:r>
          </a:p>
          <a:p>
            <a:r>
              <a:rPr lang="es-ES" b="1" dirty="0">
                <a:solidFill>
                  <a:srgbClr val="0070C0"/>
                </a:solidFill>
              </a:rPr>
              <a:t>● Grafique los datos en las tablas. </a:t>
            </a:r>
          </a:p>
        </p:txBody>
      </p:sp>
      <p:pic>
        <p:nvPicPr>
          <p:cNvPr id="6" name="Imagen 5" descr="Imagen de la pantalla de un celular&#10;&#10;Descripción generada automáticamente con confianza baja">
            <a:extLst>
              <a:ext uri="{FF2B5EF4-FFF2-40B4-BE49-F238E27FC236}">
                <a16:creationId xmlns:a16="http://schemas.microsoft.com/office/drawing/2014/main" id="{440904A3-935D-3F4B-9D37-8928B4DE44D4}"/>
              </a:ext>
            </a:extLst>
          </p:cNvPr>
          <p:cNvPicPr>
            <a:picLocks noChangeAspect="1"/>
          </p:cNvPicPr>
          <p:nvPr/>
        </p:nvPicPr>
        <p:blipFill rotWithShape="1">
          <a:blip r:embed="rId3">
            <a:extLst>
              <a:ext uri="{28A0092B-C50C-407E-A947-70E740481C1C}">
                <a14:useLocalDpi xmlns:a14="http://schemas.microsoft.com/office/drawing/2010/main" val="0"/>
              </a:ext>
            </a:extLst>
          </a:blip>
          <a:srcRect r="54172"/>
          <a:stretch/>
        </p:blipFill>
        <p:spPr>
          <a:xfrm>
            <a:off x="37714" y="3141785"/>
            <a:ext cx="4731026" cy="1342367"/>
          </a:xfrm>
          <a:prstGeom prst="rect">
            <a:avLst/>
          </a:prstGeom>
        </p:spPr>
      </p:pic>
      <p:pic>
        <p:nvPicPr>
          <p:cNvPr id="11" name="Imagen 10" descr="Imagen de la pantalla de un celular&#10;&#10;Descripción generada automáticamente con confianza baja">
            <a:extLst>
              <a:ext uri="{FF2B5EF4-FFF2-40B4-BE49-F238E27FC236}">
                <a16:creationId xmlns:a16="http://schemas.microsoft.com/office/drawing/2014/main" id="{D3D11A69-06A0-2747-9293-34A9083AC01A}"/>
              </a:ext>
            </a:extLst>
          </p:cNvPr>
          <p:cNvPicPr>
            <a:picLocks noChangeAspect="1"/>
          </p:cNvPicPr>
          <p:nvPr/>
        </p:nvPicPr>
        <p:blipFill rotWithShape="1">
          <a:blip r:embed="rId3">
            <a:extLst>
              <a:ext uri="{28A0092B-C50C-407E-A947-70E740481C1C}">
                <a14:useLocalDpi xmlns:a14="http://schemas.microsoft.com/office/drawing/2010/main" val="0"/>
              </a:ext>
            </a:extLst>
          </a:blip>
          <a:srcRect l="46893" r="6913"/>
          <a:stretch/>
        </p:blipFill>
        <p:spPr>
          <a:xfrm>
            <a:off x="0" y="4890867"/>
            <a:ext cx="4768740" cy="1342367"/>
          </a:xfrm>
          <a:prstGeom prst="rect">
            <a:avLst/>
          </a:prstGeom>
        </p:spPr>
      </p:pic>
      <p:sp>
        <p:nvSpPr>
          <p:cNvPr id="12" name="CuadroTexto 11">
            <a:extLst>
              <a:ext uri="{FF2B5EF4-FFF2-40B4-BE49-F238E27FC236}">
                <a16:creationId xmlns:a16="http://schemas.microsoft.com/office/drawing/2014/main" id="{5328310E-06AE-6C46-9434-89F9A770B28B}"/>
              </a:ext>
            </a:extLst>
          </p:cNvPr>
          <p:cNvSpPr txBox="1"/>
          <p:nvPr/>
        </p:nvSpPr>
        <p:spPr>
          <a:xfrm>
            <a:off x="321200" y="2797288"/>
            <a:ext cx="4447540" cy="369332"/>
          </a:xfrm>
          <a:prstGeom prst="rect">
            <a:avLst/>
          </a:prstGeom>
          <a:noFill/>
        </p:spPr>
        <p:txBody>
          <a:bodyPr wrap="square">
            <a:spAutoFit/>
          </a:bodyPr>
          <a:lstStyle/>
          <a:p>
            <a:r>
              <a:rPr lang="es-ES" b="1" dirty="0">
                <a:solidFill>
                  <a:srgbClr val="7030A0"/>
                </a:solidFill>
              </a:rPr>
              <a:t>● Objeto cayendo en paracaídas </a:t>
            </a:r>
          </a:p>
        </p:txBody>
      </p:sp>
      <p:sp>
        <p:nvSpPr>
          <p:cNvPr id="13" name="CuadroTexto 12">
            <a:extLst>
              <a:ext uri="{FF2B5EF4-FFF2-40B4-BE49-F238E27FC236}">
                <a16:creationId xmlns:a16="http://schemas.microsoft.com/office/drawing/2014/main" id="{896B64FC-AF70-4947-9D68-635900B5F09F}"/>
              </a:ext>
            </a:extLst>
          </p:cNvPr>
          <p:cNvSpPr txBox="1"/>
          <p:nvPr/>
        </p:nvSpPr>
        <p:spPr>
          <a:xfrm>
            <a:off x="431877" y="4641992"/>
            <a:ext cx="4447540" cy="369332"/>
          </a:xfrm>
          <a:prstGeom prst="rect">
            <a:avLst/>
          </a:prstGeom>
          <a:noFill/>
        </p:spPr>
        <p:txBody>
          <a:bodyPr wrap="square">
            <a:spAutoFit/>
          </a:bodyPr>
          <a:lstStyle/>
          <a:p>
            <a:r>
              <a:rPr lang="es-ES" b="1" dirty="0">
                <a:solidFill>
                  <a:srgbClr val="7030A0"/>
                </a:solidFill>
              </a:rPr>
              <a:t>● Objeto cayendo libremente </a:t>
            </a:r>
          </a:p>
        </p:txBody>
      </p:sp>
    </p:spTree>
    <p:extLst>
      <p:ext uri="{BB962C8B-B14F-4D97-AF65-F5344CB8AC3E}">
        <p14:creationId xmlns:p14="http://schemas.microsoft.com/office/powerpoint/2010/main" val="20770088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354710-031A-F541-B636-10CF85F08FDC}"/>
              </a:ext>
            </a:extLst>
          </p:cNvPr>
          <p:cNvSpPr>
            <a:spLocks noGrp="1"/>
          </p:cNvSpPr>
          <p:nvPr>
            <p:ph type="title"/>
          </p:nvPr>
        </p:nvSpPr>
        <p:spPr/>
        <p:txBody>
          <a:bodyPr/>
          <a:lstStyle/>
          <a:p>
            <a:r>
              <a:rPr lang="es-CL" dirty="0"/>
              <a:t>Modelo lineal</a:t>
            </a:r>
          </a:p>
        </p:txBody>
      </p:sp>
      <p:sp>
        <p:nvSpPr>
          <p:cNvPr id="6" name="CuadroTexto 5">
            <a:extLst>
              <a:ext uri="{FF2B5EF4-FFF2-40B4-BE49-F238E27FC236}">
                <a16:creationId xmlns:a16="http://schemas.microsoft.com/office/drawing/2014/main" id="{847B15E5-77DA-6341-BD33-492C7CD2AFBD}"/>
              </a:ext>
            </a:extLst>
          </p:cNvPr>
          <p:cNvSpPr txBox="1"/>
          <p:nvPr/>
        </p:nvSpPr>
        <p:spPr>
          <a:xfrm>
            <a:off x="514348" y="1579099"/>
            <a:ext cx="10515600" cy="923330"/>
          </a:xfrm>
          <a:prstGeom prst="rect">
            <a:avLst/>
          </a:prstGeom>
          <a:noFill/>
        </p:spPr>
        <p:txBody>
          <a:bodyPr wrap="square">
            <a:spAutoFit/>
          </a:bodyPr>
          <a:lstStyle/>
          <a:p>
            <a:pPr algn="just"/>
            <a:r>
              <a:rPr lang="es-CL" sz="1800" dirty="0">
                <a:solidFill>
                  <a:srgbClr val="18191B"/>
                </a:solidFill>
                <a:latin typeface="GoogleSans-Regular"/>
              </a:rPr>
              <a:t>En matemáticas, una función lineal se define como una función que tiene una o dos variables sin exponentes.</a:t>
            </a:r>
          </a:p>
          <a:p>
            <a:pPr algn="just"/>
            <a:r>
              <a:rPr lang="es-CL" sz="1800" dirty="0">
                <a:solidFill>
                  <a:srgbClr val="18191B"/>
                </a:solidFill>
                <a:latin typeface="GoogleSans-Regular"/>
              </a:rPr>
              <a:t>Es una función que se grafica en línea recta. En caso de que, si la función contiene más variables, entonces las variables deben ser constantes.</a:t>
            </a:r>
          </a:p>
        </p:txBody>
      </p:sp>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3BFF3ACA-8D65-8347-8E12-CEF553928195}"/>
                  </a:ext>
                </a:extLst>
              </p:cNvPr>
              <p:cNvSpPr txBox="1"/>
              <p:nvPr/>
            </p:nvSpPr>
            <p:spPr>
              <a:xfrm>
                <a:off x="1603513" y="2888903"/>
                <a:ext cx="1632306"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400" b="0" i="1" smtClean="0">
                          <a:solidFill>
                            <a:srgbClr val="7030A0"/>
                          </a:solidFill>
                          <a:latin typeface="Cambria Math" panose="02040503050406030204" pitchFamily="18" charset="0"/>
                        </a:rPr>
                        <m:t>𝑦</m:t>
                      </m:r>
                      <m:r>
                        <a:rPr lang="es-ES" sz="2400" b="0" i="1" smtClean="0">
                          <a:solidFill>
                            <a:srgbClr val="7030A0"/>
                          </a:solidFill>
                          <a:latin typeface="Cambria Math" panose="02040503050406030204" pitchFamily="18" charset="0"/>
                        </a:rPr>
                        <m:t>=</m:t>
                      </m:r>
                      <m:r>
                        <a:rPr lang="es-ES" sz="2400" b="0" i="1" smtClean="0">
                          <a:solidFill>
                            <a:srgbClr val="7030A0"/>
                          </a:solidFill>
                          <a:latin typeface="Cambria Math" panose="02040503050406030204" pitchFamily="18" charset="0"/>
                        </a:rPr>
                        <m:t>𝑚𝑥</m:t>
                      </m:r>
                      <m:r>
                        <a:rPr lang="es-ES" sz="2400" b="0" i="1" smtClean="0">
                          <a:solidFill>
                            <a:srgbClr val="7030A0"/>
                          </a:solidFill>
                          <a:latin typeface="Cambria Math" panose="02040503050406030204" pitchFamily="18" charset="0"/>
                        </a:rPr>
                        <m:t>+</m:t>
                      </m:r>
                      <m:r>
                        <a:rPr lang="es-ES" sz="2400" b="0" i="1" smtClean="0">
                          <a:solidFill>
                            <a:srgbClr val="7030A0"/>
                          </a:solidFill>
                          <a:latin typeface="Cambria Math" panose="02040503050406030204" pitchFamily="18" charset="0"/>
                        </a:rPr>
                        <m:t>𝑏</m:t>
                      </m:r>
                    </m:oMath>
                  </m:oMathPara>
                </a14:m>
                <a:endParaRPr lang="es-CL" sz="2400" dirty="0">
                  <a:solidFill>
                    <a:srgbClr val="7030A0"/>
                  </a:solidFill>
                  <a:latin typeface="Arial" panose="020B0604020202020204" pitchFamily="34" charset="0"/>
                  <a:cs typeface="Arial" panose="020B0604020202020204" pitchFamily="34" charset="0"/>
                </a:endParaRPr>
              </a:p>
            </p:txBody>
          </p:sp>
        </mc:Choice>
        <mc:Fallback xmlns="">
          <p:sp>
            <p:nvSpPr>
              <p:cNvPr id="7" name="CuadroTexto 6">
                <a:extLst>
                  <a:ext uri="{FF2B5EF4-FFF2-40B4-BE49-F238E27FC236}">
                    <a16:creationId xmlns:a16="http://schemas.microsoft.com/office/drawing/2014/main" id="{3BFF3ACA-8D65-8347-8E12-CEF553928195}"/>
                  </a:ext>
                </a:extLst>
              </p:cNvPr>
              <p:cNvSpPr txBox="1">
                <a:spLocks noRot="1" noChangeAspect="1" noMove="1" noResize="1" noEditPoints="1" noAdjustHandles="1" noChangeArrowheads="1" noChangeShapeType="1" noTextEdit="1"/>
              </p:cNvSpPr>
              <p:nvPr/>
            </p:nvSpPr>
            <p:spPr>
              <a:xfrm>
                <a:off x="1603513" y="2888903"/>
                <a:ext cx="1632306" cy="369332"/>
              </a:xfrm>
              <a:prstGeom prst="rect">
                <a:avLst/>
              </a:prstGeom>
              <a:blipFill>
                <a:blip r:embed="rId2"/>
                <a:stretch>
                  <a:fillRect l="-3876" r="-3876" b="-23333"/>
                </a:stretch>
              </a:blipFill>
            </p:spPr>
            <p:txBody>
              <a:bodyPr/>
              <a:lstStyle/>
              <a:p>
                <a:r>
                  <a:rPr lang="es-CL">
                    <a:noFill/>
                  </a:rPr>
                  <a:t> </a:t>
                </a:r>
              </a:p>
            </p:txBody>
          </p:sp>
        </mc:Fallback>
      </mc:AlternateContent>
      <p:sp>
        <p:nvSpPr>
          <p:cNvPr id="8" name="CuadroTexto 7">
            <a:extLst>
              <a:ext uri="{FF2B5EF4-FFF2-40B4-BE49-F238E27FC236}">
                <a16:creationId xmlns:a16="http://schemas.microsoft.com/office/drawing/2014/main" id="{E8E2C6DE-ADE0-C847-B530-26B301423455}"/>
              </a:ext>
            </a:extLst>
          </p:cNvPr>
          <p:cNvSpPr txBox="1"/>
          <p:nvPr/>
        </p:nvSpPr>
        <p:spPr>
          <a:xfrm>
            <a:off x="665922" y="3856383"/>
            <a:ext cx="1402948" cy="369332"/>
          </a:xfrm>
          <a:prstGeom prst="rect">
            <a:avLst/>
          </a:prstGeom>
          <a:noFill/>
        </p:spPr>
        <p:txBody>
          <a:bodyPr wrap="none" rtlCol="0">
            <a:spAutoFit/>
          </a:bodyPr>
          <a:lstStyle/>
          <a:p>
            <a:r>
              <a:rPr lang="es-CL" dirty="0"/>
              <a:t>Pendiente </a:t>
            </a:r>
          </a:p>
        </p:txBody>
      </p:sp>
      <p:sp>
        <p:nvSpPr>
          <p:cNvPr id="9" name="CuadroTexto 8">
            <a:extLst>
              <a:ext uri="{FF2B5EF4-FFF2-40B4-BE49-F238E27FC236}">
                <a16:creationId xmlns:a16="http://schemas.microsoft.com/office/drawing/2014/main" id="{CBBDA41C-DDDB-5B43-B856-D0FA5B6A0ED2}"/>
              </a:ext>
            </a:extLst>
          </p:cNvPr>
          <p:cNvSpPr txBox="1"/>
          <p:nvPr/>
        </p:nvSpPr>
        <p:spPr>
          <a:xfrm>
            <a:off x="3235819" y="3856383"/>
            <a:ext cx="1426994" cy="369332"/>
          </a:xfrm>
          <a:prstGeom prst="rect">
            <a:avLst/>
          </a:prstGeom>
          <a:noFill/>
        </p:spPr>
        <p:txBody>
          <a:bodyPr wrap="none" rtlCol="0">
            <a:spAutoFit/>
          </a:bodyPr>
          <a:lstStyle/>
          <a:p>
            <a:r>
              <a:rPr lang="es-CL" dirty="0"/>
              <a:t>Intercepto </a:t>
            </a:r>
          </a:p>
        </p:txBody>
      </p:sp>
      <p:cxnSp>
        <p:nvCxnSpPr>
          <p:cNvPr id="11" name="Conector recto de flecha 10">
            <a:extLst>
              <a:ext uri="{FF2B5EF4-FFF2-40B4-BE49-F238E27FC236}">
                <a16:creationId xmlns:a16="http://schemas.microsoft.com/office/drawing/2014/main" id="{6D59EB4C-DAA9-164A-869C-166B7C9FC3A8}"/>
              </a:ext>
            </a:extLst>
          </p:cNvPr>
          <p:cNvCxnSpPr/>
          <p:nvPr/>
        </p:nvCxnSpPr>
        <p:spPr>
          <a:xfrm flipV="1">
            <a:off x="1603513" y="3258235"/>
            <a:ext cx="652007" cy="5981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Conector recto de flecha 12">
            <a:extLst>
              <a:ext uri="{FF2B5EF4-FFF2-40B4-BE49-F238E27FC236}">
                <a16:creationId xmlns:a16="http://schemas.microsoft.com/office/drawing/2014/main" id="{E77A370F-0DE3-6341-B861-E6ACC543A916}"/>
              </a:ext>
            </a:extLst>
          </p:cNvPr>
          <p:cNvCxnSpPr/>
          <p:nvPr/>
        </p:nvCxnSpPr>
        <p:spPr>
          <a:xfrm flipH="1" flipV="1">
            <a:off x="3081130" y="3258235"/>
            <a:ext cx="318053" cy="5981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5" name="Imagen 14" descr="Gráfico, Gráfico de líneas&#10;&#10;Descripción generada automáticamente">
            <a:extLst>
              <a:ext uri="{FF2B5EF4-FFF2-40B4-BE49-F238E27FC236}">
                <a16:creationId xmlns:a16="http://schemas.microsoft.com/office/drawing/2014/main" id="{4BC49796-35C0-3C4A-B18E-F8F0052EC7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55973" y="2798658"/>
            <a:ext cx="3771900" cy="3581400"/>
          </a:xfrm>
          <a:prstGeom prst="rect">
            <a:avLst/>
          </a:prstGeom>
        </p:spPr>
      </p:pic>
      <p:pic>
        <p:nvPicPr>
          <p:cNvPr id="17" name="Imagen 16" descr="Gráfico de líneas&#10;&#10;Descripción generada automáticamente">
            <a:extLst>
              <a:ext uri="{FF2B5EF4-FFF2-40B4-BE49-F238E27FC236}">
                <a16:creationId xmlns:a16="http://schemas.microsoft.com/office/drawing/2014/main" id="{DBBECA6B-0331-1441-A797-A51AB795979A}"/>
              </a:ext>
            </a:extLst>
          </p:cNvPr>
          <p:cNvPicPr>
            <a:picLocks noChangeAspect="1"/>
          </p:cNvPicPr>
          <p:nvPr/>
        </p:nvPicPr>
        <p:blipFill rotWithShape="1">
          <a:blip r:embed="rId4">
            <a:extLst>
              <a:ext uri="{28A0092B-C50C-407E-A947-70E740481C1C}">
                <a14:useLocalDpi xmlns:a14="http://schemas.microsoft.com/office/drawing/2010/main" val="0"/>
              </a:ext>
            </a:extLst>
          </a:blip>
          <a:srcRect l="11645" r="10627"/>
          <a:stretch/>
        </p:blipFill>
        <p:spPr>
          <a:xfrm>
            <a:off x="942688" y="4506243"/>
            <a:ext cx="4084753" cy="1947734"/>
          </a:xfrm>
          <a:prstGeom prst="rect">
            <a:avLst/>
          </a:prstGeom>
        </p:spPr>
      </p:pic>
      <p:pic>
        <p:nvPicPr>
          <p:cNvPr id="19" name="Imagen 18" descr="Gráfico, Gráfico de líneas&#10;&#10;Descripción generada automáticamente">
            <a:extLst>
              <a:ext uri="{FF2B5EF4-FFF2-40B4-BE49-F238E27FC236}">
                <a16:creationId xmlns:a16="http://schemas.microsoft.com/office/drawing/2014/main" id="{57FDB7EA-0623-3C42-B52B-76B2CF6F23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82927" y="3256360"/>
            <a:ext cx="3373577" cy="2499765"/>
          </a:xfrm>
          <a:prstGeom prst="rect">
            <a:avLst/>
          </a:prstGeom>
        </p:spPr>
      </p:pic>
    </p:spTree>
    <p:extLst>
      <p:ext uri="{BB962C8B-B14F-4D97-AF65-F5344CB8AC3E}">
        <p14:creationId xmlns:p14="http://schemas.microsoft.com/office/powerpoint/2010/main" val="2695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500" fill="hold"/>
                                        <p:tgtEl>
                                          <p:spTgt spid="17"/>
                                        </p:tgtEl>
                                        <p:attrNameLst>
                                          <p:attrName>ppt_x</p:attrName>
                                        </p:attrNameLst>
                                      </p:cBhvr>
                                      <p:tavLst>
                                        <p:tav tm="0">
                                          <p:val>
                                            <p:strVal val="#ppt_x"/>
                                          </p:val>
                                        </p:tav>
                                        <p:tav tm="100000">
                                          <p:val>
                                            <p:strVal val="#ppt_x"/>
                                          </p:val>
                                        </p:tav>
                                      </p:tavLst>
                                    </p:anim>
                                    <p:anim calcmode="lin" valueType="num">
                                      <p:cBhvr additive="base">
                                        <p:cTn id="3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ppt_x"/>
                                          </p:val>
                                        </p:tav>
                                        <p:tav tm="100000">
                                          <p:val>
                                            <p:strVal val="#ppt_x"/>
                                          </p:val>
                                        </p:tav>
                                      </p:tavLst>
                                    </p:anim>
                                    <p:anim calcmode="lin" valueType="num">
                                      <p:cBhvr additive="base">
                                        <p:cTn id="4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94973F-2702-0648-93EF-705575AC9065}"/>
              </a:ext>
            </a:extLst>
          </p:cNvPr>
          <p:cNvSpPr>
            <a:spLocks noGrp="1"/>
          </p:cNvSpPr>
          <p:nvPr>
            <p:ph type="title"/>
          </p:nvPr>
        </p:nvSpPr>
        <p:spPr/>
        <p:txBody>
          <a:bodyPr/>
          <a:lstStyle/>
          <a:p>
            <a:r>
              <a:rPr lang="es-CL" dirty="0">
                <a:solidFill>
                  <a:srgbClr val="0070C0"/>
                </a:solidFill>
              </a:rPr>
              <a:t>Método del ajuste libre para determinar la ecuación de la recata </a:t>
            </a:r>
          </a:p>
        </p:txBody>
      </p:sp>
      <p:pic>
        <p:nvPicPr>
          <p:cNvPr id="5" name="Imagen 4">
            <a:extLst>
              <a:ext uri="{FF2B5EF4-FFF2-40B4-BE49-F238E27FC236}">
                <a16:creationId xmlns:a16="http://schemas.microsoft.com/office/drawing/2014/main" id="{606814D3-BF2B-934D-A4C4-97739879700A}"/>
              </a:ext>
            </a:extLst>
          </p:cNvPr>
          <p:cNvPicPr>
            <a:picLocks noChangeAspect="1"/>
          </p:cNvPicPr>
          <p:nvPr/>
        </p:nvPicPr>
        <p:blipFill>
          <a:blip r:embed="rId2"/>
          <a:stretch>
            <a:fillRect/>
          </a:stretch>
        </p:blipFill>
        <p:spPr>
          <a:xfrm>
            <a:off x="361122" y="2110430"/>
            <a:ext cx="4099560" cy="3578310"/>
          </a:xfrm>
          <a:prstGeom prst="rect">
            <a:avLst/>
          </a:prstGeom>
        </p:spPr>
      </p:pic>
      <p:sp>
        <p:nvSpPr>
          <p:cNvPr id="6" name="CuadroTexto 5">
            <a:extLst>
              <a:ext uri="{FF2B5EF4-FFF2-40B4-BE49-F238E27FC236}">
                <a16:creationId xmlns:a16="http://schemas.microsoft.com/office/drawing/2014/main" id="{0AA13CCE-E9BF-7847-859D-B56915602BEA}"/>
              </a:ext>
            </a:extLst>
          </p:cNvPr>
          <p:cNvSpPr txBox="1"/>
          <p:nvPr/>
        </p:nvSpPr>
        <p:spPr>
          <a:xfrm>
            <a:off x="4657119" y="2074008"/>
            <a:ext cx="7173759" cy="3785652"/>
          </a:xfrm>
          <a:prstGeom prst="rect">
            <a:avLst/>
          </a:prstGeom>
          <a:noFill/>
        </p:spPr>
        <p:txBody>
          <a:bodyPr wrap="none" rtlCol="0">
            <a:spAutoFit/>
          </a:bodyPr>
          <a:lstStyle/>
          <a:p>
            <a:pPr algn="just"/>
            <a:r>
              <a:rPr lang="es-CL" sz="2000" b="1" dirty="0"/>
              <a:t>Determinar la ecuación de la recta que mejor </a:t>
            </a:r>
          </a:p>
          <a:p>
            <a:pPr algn="just"/>
            <a:r>
              <a:rPr lang="es-CL" sz="2000" b="1" dirty="0"/>
              <a:t>representa la tendencia de los datos</a:t>
            </a:r>
          </a:p>
          <a:p>
            <a:pPr algn="just"/>
            <a:endParaRPr lang="es-CL" sz="2000" b="1" dirty="0"/>
          </a:p>
          <a:p>
            <a:pPr algn="just"/>
            <a:r>
              <a:rPr lang="es-CL" sz="2000" b="1" dirty="0">
                <a:solidFill>
                  <a:srgbClr val="0070C0"/>
                </a:solidFill>
              </a:rPr>
              <a:t>1.- Dibujar una línea recta sobre los datos, tratando</a:t>
            </a:r>
          </a:p>
          <a:p>
            <a:pPr algn="just"/>
            <a:r>
              <a:rPr lang="es-CL" sz="2000" b="1" dirty="0">
                <a:solidFill>
                  <a:srgbClr val="0070C0"/>
                </a:solidFill>
              </a:rPr>
              <a:t>de minimizar la distancia entre los datos experimentales</a:t>
            </a:r>
          </a:p>
          <a:p>
            <a:pPr algn="just"/>
            <a:r>
              <a:rPr lang="es-CL" sz="2000" b="1" dirty="0">
                <a:solidFill>
                  <a:srgbClr val="0070C0"/>
                </a:solidFill>
              </a:rPr>
              <a:t>(puntos) y la línea recta dibujada.</a:t>
            </a:r>
          </a:p>
          <a:p>
            <a:pPr algn="just"/>
            <a:r>
              <a:rPr lang="es-CL" sz="2000" b="1" dirty="0">
                <a:solidFill>
                  <a:schemeClr val="accent6">
                    <a:lumMod val="50000"/>
                  </a:schemeClr>
                </a:solidFill>
              </a:rPr>
              <a:t>2.- Determinar la pendiente de la línea dibujada. Para</a:t>
            </a:r>
          </a:p>
          <a:p>
            <a:pPr algn="just"/>
            <a:r>
              <a:rPr lang="es-CL" sz="2000" b="1" dirty="0">
                <a:solidFill>
                  <a:schemeClr val="accent6">
                    <a:lumMod val="50000"/>
                  </a:schemeClr>
                </a:solidFill>
              </a:rPr>
              <a:t>esto debes elegir dos puntos de la línea recta.</a:t>
            </a:r>
          </a:p>
          <a:p>
            <a:pPr algn="just"/>
            <a:r>
              <a:rPr lang="es-CL" sz="2000" b="1" dirty="0">
                <a:solidFill>
                  <a:srgbClr val="7030A0"/>
                </a:solidFill>
              </a:rPr>
              <a:t>3.- Determinar gráficamente el intercepto de la recta</a:t>
            </a:r>
          </a:p>
          <a:p>
            <a:pPr algn="just"/>
            <a:endParaRPr lang="es-CL" sz="2000" b="1" dirty="0">
              <a:solidFill>
                <a:srgbClr val="7030A0"/>
              </a:solidFill>
            </a:endParaRPr>
          </a:p>
          <a:p>
            <a:pPr algn="ctr"/>
            <a:r>
              <a:rPr lang="es-CL" sz="2000" b="1" dirty="0">
                <a:solidFill>
                  <a:srgbClr val="0070C0"/>
                </a:solidFill>
              </a:rPr>
              <a:t>No olvidad las unidades de medida </a:t>
            </a:r>
          </a:p>
          <a:p>
            <a:pPr algn="just"/>
            <a:r>
              <a:rPr lang="es-CL" sz="2000" b="1" dirty="0">
                <a:solidFill>
                  <a:srgbClr val="7030A0"/>
                </a:solidFill>
              </a:rPr>
              <a:t>   </a:t>
            </a:r>
          </a:p>
        </p:txBody>
      </p:sp>
    </p:spTree>
    <p:extLst>
      <p:ext uri="{BB962C8B-B14F-4D97-AF65-F5344CB8AC3E}">
        <p14:creationId xmlns:p14="http://schemas.microsoft.com/office/powerpoint/2010/main" val="42339269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22E3C4-92EE-0F42-A84F-0FF60B57B4A0}"/>
              </a:ext>
            </a:extLst>
          </p:cNvPr>
          <p:cNvSpPr>
            <a:spLocks noGrp="1"/>
          </p:cNvSpPr>
          <p:nvPr>
            <p:ph type="title"/>
          </p:nvPr>
        </p:nvSpPr>
        <p:spPr/>
        <p:txBody>
          <a:bodyPr/>
          <a:lstStyle/>
          <a:p>
            <a:r>
              <a:rPr lang="es-CL" dirty="0"/>
              <a:t>Actividad:</a:t>
            </a:r>
          </a:p>
        </p:txBody>
      </p:sp>
      <p:sp>
        <p:nvSpPr>
          <p:cNvPr id="3" name="Marcador de contenido 2">
            <a:extLst>
              <a:ext uri="{FF2B5EF4-FFF2-40B4-BE49-F238E27FC236}">
                <a16:creationId xmlns:a16="http://schemas.microsoft.com/office/drawing/2014/main" id="{7F0643CA-5BE6-E746-9DAA-F6964F7F9297}"/>
              </a:ext>
            </a:extLst>
          </p:cNvPr>
          <p:cNvSpPr>
            <a:spLocks noGrp="1"/>
          </p:cNvSpPr>
          <p:nvPr>
            <p:ph idx="1"/>
          </p:nvPr>
        </p:nvSpPr>
        <p:spPr>
          <a:xfrm>
            <a:off x="838200" y="2011680"/>
            <a:ext cx="5989983" cy="3802711"/>
          </a:xfrm>
        </p:spPr>
        <p:txBody>
          <a:bodyPr/>
          <a:lstStyle/>
          <a:p>
            <a:pPr marL="0" indent="0">
              <a:buNone/>
            </a:pPr>
            <a:r>
              <a:rPr lang="es-CL" dirty="0"/>
              <a:t>Juan corre en una maquina trotadora. En la tabla se muestran las calorías quemadas en función del tiempo.</a:t>
            </a:r>
          </a:p>
          <a:p>
            <a:pPr marL="514350" indent="-514350">
              <a:buAutoNum type="alphaLcParenR"/>
            </a:pPr>
            <a:r>
              <a:rPr lang="es-CL" dirty="0"/>
              <a:t>Grafique los datos de la tabla</a:t>
            </a:r>
          </a:p>
          <a:p>
            <a:pPr marL="514350" indent="-514350">
              <a:buAutoNum type="alphaLcParenR"/>
            </a:pPr>
            <a:r>
              <a:rPr lang="es-CL" dirty="0"/>
              <a:t>Use el método del ajuste libre para determinar la recta de mejor ajuste</a:t>
            </a:r>
          </a:p>
        </p:txBody>
      </p:sp>
      <p:pic>
        <p:nvPicPr>
          <p:cNvPr id="5" name="Imagen 4" descr="Tabla&#10;&#10;Descripción generada automáticamente">
            <a:extLst>
              <a:ext uri="{FF2B5EF4-FFF2-40B4-BE49-F238E27FC236}">
                <a16:creationId xmlns:a16="http://schemas.microsoft.com/office/drawing/2014/main" id="{DC724A37-A530-FE4E-B3AB-716B21BD4482}"/>
              </a:ext>
            </a:extLst>
          </p:cNvPr>
          <p:cNvPicPr>
            <a:picLocks noChangeAspect="1"/>
          </p:cNvPicPr>
          <p:nvPr/>
        </p:nvPicPr>
        <p:blipFill rotWithShape="1">
          <a:blip r:embed="rId2">
            <a:extLst>
              <a:ext uri="{28A0092B-C50C-407E-A947-70E740481C1C}">
                <a14:useLocalDpi xmlns:a14="http://schemas.microsoft.com/office/drawing/2010/main" val="0"/>
              </a:ext>
            </a:extLst>
          </a:blip>
          <a:srcRect l="3158" t="4701" r="3416" b="4074"/>
          <a:stretch/>
        </p:blipFill>
        <p:spPr>
          <a:xfrm>
            <a:off x="7304863" y="1753262"/>
            <a:ext cx="4048937" cy="4048937"/>
          </a:xfrm>
          <a:prstGeom prst="rect">
            <a:avLst/>
          </a:prstGeom>
        </p:spPr>
      </p:pic>
    </p:spTree>
    <p:extLst>
      <p:ext uri="{BB962C8B-B14F-4D97-AF65-F5344CB8AC3E}">
        <p14:creationId xmlns:p14="http://schemas.microsoft.com/office/powerpoint/2010/main" val="925054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rushVTI">
  <a:themeElements>
    <a:clrScheme name="AnalogousFromLightSeedRightStep">
      <a:dk1>
        <a:srgbClr val="000000"/>
      </a:dk1>
      <a:lt1>
        <a:srgbClr val="FFFFFF"/>
      </a:lt1>
      <a:dk2>
        <a:srgbClr val="41243A"/>
      </a:dk2>
      <a:lt2>
        <a:srgbClr val="E2E8E3"/>
      </a:lt2>
      <a:accent1>
        <a:srgbClr val="CA92BD"/>
      </a:accent1>
      <a:accent2>
        <a:srgbClr val="BF7A91"/>
      </a:accent2>
      <a:accent3>
        <a:srgbClr val="CA9692"/>
      </a:accent3>
      <a:accent4>
        <a:srgbClr val="BF9C7A"/>
      </a:accent4>
      <a:accent5>
        <a:srgbClr val="A9A57A"/>
      </a:accent5>
      <a:accent6>
        <a:srgbClr val="97AB6E"/>
      </a:accent6>
      <a:hlink>
        <a:srgbClr val="568E64"/>
      </a:hlink>
      <a:folHlink>
        <a:srgbClr val="7F7F7F"/>
      </a:folHlink>
    </a:clrScheme>
    <a:fontScheme name="Custom 3">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docProps/app.xml><?xml version="1.0" encoding="utf-8"?>
<Properties xmlns="http://schemas.openxmlformats.org/officeDocument/2006/extended-properties" xmlns:vt="http://schemas.openxmlformats.org/officeDocument/2006/docPropsVTypes">
  <TotalTime>246</TotalTime>
  <Words>1163</Words>
  <Application>Microsoft Macintosh PowerPoint</Application>
  <PresentationFormat>Panorámica</PresentationFormat>
  <Paragraphs>122</Paragraphs>
  <Slides>18</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18</vt:i4>
      </vt:variant>
    </vt:vector>
  </HeadingPairs>
  <TitlesOfParts>
    <vt:vector size="24" baseType="lpstr">
      <vt:lpstr>Arial</vt:lpstr>
      <vt:lpstr>Cambria Math</vt:lpstr>
      <vt:lpstr>Century Gothic</vt:lpstr>
      <vt:lpstr>GoogleSans-Regular</vt:lpstr>
      <vt:lpstr>Lato</vt:lpstr>
      <vt:lpstr>BrushVTI</vt:lpstr>
      <vt:lpstr>Modelos matemáticos: datos experimentales y gráficos </vt:lpstr>
      <vt:lpstr>El método Científico</vt:lpstr>
      <vt:lpstr>El experimento</vt:lpstr>
      <vt:lpstr>Variables experimentales </vt:lpstr>
      <vt:lpstr>Ejemplo</vt:lpstr>
      <vt:lpstr>Otro ejemplo</vt:lpstr>
      <vt:lpstr>Datos experimentales </vt:lpstr>
      <vt:lpstr>Confección de gráficos  </vt:lpstr>
      <vt:lpstr>Actividad: A partir de los datos experimentales de la tabla, confeccione el grafico correspondiente</vt:lpstr>
      <vt:lpstr>Modelos físicos </vt:lpstr>
      <vt:lpstr>Presentación de PowerPoint</vt:lpstr>
      <vt:lpstr>Presentación de PowerPoint</vt:lpstr>
      <vt:lpstr>Presentación de PowerPoint</vt:lpstr>
      <vt:lpstr>Presentación de PowerPoint</vt:lpstr>
      <vt:lpstr>Actividad:</vt:lpstr>
      <vt:lpstr>Modelo lineal</vt:lpstr>
      <vt:lpstr>Método del ajuste libre para determinar la ecuación de la recata </vt:lpstr>
      <vt:lpstr>Actividad: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Modelos físicos</dc:title>
  <dc:creator>María Magdalena Contreras Hormazábal</dc:creator>
  <cp:lastModifiedBy>Hector Jaime</cp:lastModifiedBy>
  <cp:revision>14</cp:revision>
  <dcterms:created xsi:type="dcterms:W3CDTF">2020-09-17T05:39:21Z</dcterms:created>
  <dcterms:modified xsi:type="dcterms:W3CDTF">2023-09-25T10:40:24Z</dcterms:modified>
</cp:coreProperties>
</file>