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333" r:id="rId2"/>
    <p:sldId id="342" r:id="rId3"/>
    <p:sldId id="343" r:id="rId4"/>
    <p:sldId id="344" r:id="rId5"/>
    <p:sldId id="349" r:id="rId6"/>
    <p:sldId id="345" r:id="rId7"/>
    <p:sldId id="350" r:id="rId8"/>
    <p:sldId id="351" r:id="rId9"/>
    <p:sldId id="346" r:id="rId10"/>
    <p:sldId id="335" r:id="rId11"/>
    <p:sldId id="33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97"/>
    <p:restoredTop sz="92373"/>
  </p:normalViewPr>
  <p:slideViewPr>
    <p:cSldViewPr snapToGrid="0" snapToObjects="1">
      <p:cViewPr varScale="1">
        <p:scale>
          <a:sx n="63" d="100"/>
          <a:sy n="63" d="100"/>
        </p:scale>
        <p:origin x="-91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22/12/2020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11</a:t>
            </a:fld>
            <a:endParaRPr lang="es-ES_tradnl"/>
          </a:p>
        </p:txBody>
      </p:sp>
    </p:spTree>
    <p:extLst>
      <p:ext uri="{BB962C8B-B14F-4D97-AF65-F5344CB8AC3E}">
        <p14:creationId xmlns=""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22-12-2020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6" name="Rectángulo 15"/>
          <p:cNvSpPr/>
          <p:nvPr/>
        </p:nvSpPr>
        <p:spPr>
          <a:xfrm>
            <a:off x="2211786" y="4344649"/>
            <a:ext cx="9521838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CALIFICACIÓN DEL CADETE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108105"/>
            <a:ext cx="11442700" cy="5575300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endParaRPr lang="es-CL" sz="28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s-ES" sz="2800" dirty="0" smtClean="0">
                <a:solidFill>
                  <a:schemeClr val="bg1"/>
                </a:solidFill>
              </a:rPr>
              <a:t>1.-	</a:t>
            </a:r>
            <a:r>
              <a:rPr lang="es-ES" sz="2800" b="1" dirty="0" smtClean="0">
                <a:solidFill>
                  <a:schemeClr val="bg1"/>
                </a:solidFill>
              </a:rPr>
              <a:t>MANDO</a:t>
            </a:r>
            <a:r>
              <a:rPr lang="es-ES" sz="2800" dirty="0" smtClean="0">
                <a:solidFill>
                  <a:schemeClr val="bg1"/>
                </a:solidFill>
              </a:rPr>
              <a:t> (Sólo para Brigadieres y Cadetes de 2° y 3er. Año)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s-CL" sz="14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s-ES" sz="2800" dirty="0" smtClean="0">
                <a:solidFill>
                  <a:schemeClr val="bg1"/>
                </a:solidFill>
              </a:rPr>
              <a:t>2.-	</a:t>
            </a:r>
            <a:r>
              <a:rPr lang="es-ES" sz="2800" b="1" dirty="0" smtClean="0">
                <a:solidFill>
                  <a:schemeClr val="bg1"/>
                </a:solidFill>
              </a:rPr>
              <a:t>INTERÉS PROFESIONAL </a:t>
            </a:r>
            <a:endParaRPr lang="es-CL" sz="2800" b="1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2.1		CONOCIMIENTO DE LA CARRERA NAVAL, LA ARMADA Y SUS TRADICIONES.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2.2		RENDIMIENTO EN FORMACIÓN NAVAL.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2.4.-	ESFUERZO DEMOSTRADO POR INTEGRARSE A LA CARRERA  NAVAL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2.5.-	ESPÍRITU PROFESIONAL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2.6.-	RENDIMIENTO EN ACTIVIDADES PROFESIONALES</a:t>
            </a:r>
          </a:p>
          <a:p>
            <a:pPr lvl="1">
              <a:buNone/>
            </a:pPr>
            <a:endParaRPr lang="es-ES_tradnl" sz="2400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CALIFICACIÓN DEL CADETE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108105"/>
            <a:ext cx="11442700" cy="5575300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s-ES" sz="2800" b="1" dirty="0" smtClean="0">
                <a:solidFill>
                  <a:schemeClr val="bg1"/>
                </a:solidFill>
              </a:rPr>
              <a:t>	3.-		PERSONALIDAD Y MADUREZ </a:t>
            </a:r>
            <a:endParaRPr lang="es-CL" sz="2800" b="1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3.1.-	CAPACIDAD DE EXPRESIÓN ORAL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3.2.-	ASCENDIENTE CON SUS COMPAÑEROS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3.3.-	MADUREZ EN SUS ACTUACIONES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3.4.-	SOCIABILIDAD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3.5.-	COMPAÑERISMO, AMISTAD Y SOLIDARIDAD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3.6.-	CONDICIONES DE LÍDER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3.7.-	INICIATIVA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3.8.-	TACTO Y CRITERIO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3.9.-	RAZÓN</a:t>
            </a:r>
            <a:endParaRPr lang="es-CL" sz="2400" dirty="0" smtClean="0">
              <a:solidFill>
                <a:schemeClr val="bg1"/>
              </a:solidFill>
            </a:endParaRPr>
          </a:p>
          <a:p>
            <a:pPr lvl="1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4.0.-	INTUICIÓN Y SAGACIDAD </a:t>
            </a:r>
            <a:endParaRPr lang="es-CL" sz="2400" dirty="0" smtClean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108105"/>
            <a:ext cx="11442700" cy="4483226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</a:rPr>
              <a:t>4.-	RESPONSABILIDAD</a:t>
            </a:r>
            <a:endParaRPr lang="es-CL" sz="2800" b="1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 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4.1.-	ESPIRÍTU DE SUPERACIÓN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4.2.-	CAPACIDAD PARA ORGANIZARSE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4.3.-	CAPACIDAD PARA ASUMIR RESPONSABILIDADES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4.4.-	NECESIDAD DE CONTROL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4.5.-	PUNTUALIDAD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4.6.-	TENACIDAD Y CONSTANCIA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108105"/>
            <a:ext cx="11442700" cy="4686270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s-ES" sz="2800" b="1" dirty="0" smtClean="0">
                <a:solidFill>
                  <a:schemeClr val="bg1"/>
                </a:solidFill>
              </a:rPr>
              <a:t>	5.-	ESPÍRITU MILITAR </a:t>
            </a:r>
          </a:p>
          <a:p>
            <a:pPr>
              <a:buNone/>
            </a:pPr>
            <a:endParaRPr lang="es-ES" sz="2800" b="1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5.1.-	CUMPLIMIENTO DEL DEBER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5.2.-	ABNEGACIÓN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5.3.-	RESPETO HACIA SUS SUPERIORES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5.4.-	RESPETO HACIA SUS SUBALTERNOS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5.5.-	LEALTAD Y FRANQUEZA CON SUS SUPERIORES</a:t>
            </a:r>
            <a:endParaRPr lang="es-CL" sz="2400" dirty="0" smtClean="0">
              <a:solidFill>
                <a:schemeClr val="bg1"/>
              </a:solidFill>
            </a:endParaRPr>
          </a:p>
          <a:p>
            <a:r>
              <a:rPr lang="es-ES" sz="2400" dirty="0" smtClean="0">
                <a:solidFill>
                  <a:schemeClr val="bg1"/>
                </a:solidFill>
              </a:rPr>
              <a:t>5.6.-	PRESTANCIA MILITAR</a:t>
            </a:r>
            <a:endParaRPr lang="es-CL" sz="2400" dirty="0" smtClean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060806"/>
            <a:ext cx="11442700" cy="5749895"/>
          </a:xfrm>
          <a:ln>
            <a:solidFill>
              <a:schemeClr val="bg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marL="449263" indent="-15875">
              <a:buNone/>
            </a:pPr>
            <a:r>
              <a:rPr lang="es-ES" sz="2800" b="1" dirty="0">
                <a:solidFill>
                  <a:schemeClr val="bg1"/>
                </a:solidFill>
              </a:rPr>
              <a:t>6.-	</a:t>
            </a:r>
            <a:r>
              <a:rPr lang="es-ES" sz="2800" b="1" dirty="0" smtClean="0">
                <a:solidFill>
                  <a:schemeClr val="bg1"/>
                </a:solidFill>
              </a:rPr>
              <a:t>COOPERACIÓN</a:t>
            </a:r>
          </a:p>
          <a:p>
            <a:pPr marL="449263" indent="-15875">
              <a:buNone/>
            </a:pPr>
            <a:endParaRPr lang="es-CL" sz="2800" b="1" dirty="0">
              <a:solidFill>
                <a:schemeClr val="bg1"/>
              </a:solidFill>
            </a:endParaRPr>
          </a:p>
          <a:p>
            <a:pPr marL="449263" indent="-15875">
              <a:buNone/>
            </a:pPr>
            <a:r>
              <a:rPr lang="es-ES" sz="2800" dirty="0">
                <a:solidFill>
                  <a:schemeClr val="bg1"/>
                </a:solidFill>
              </a:rPr>
              <a:t> </a:t>
            </a:r>
            <a:r>
              <a:rPr lang="es-ES" sz="2400" dirty="0">
                <a:solidFill>
                  <a:schemeClr val="bg1"/>
                </a:solidFill>
              </a:rPr>
              <a:t>ESPIRÍTU DE COOPERACIÓN</a:t>
            </a:r>
            <a:endParaRPr lang="es-CL" sz="2400" dirty="0">
              <a:solidFill>
                <a:schemeClr val="bg1"/>
              </a:solidFill>
            </a:endParaRPr>
          </a:p>
          <a:p>
            <a:pPr marL="449263" indent="-15875">
              <a:buNone/>
            </a:pPr>
            <a:r>
              <a:rPr lang="es-ES" sz="2400" dirty="0">
                <a:solidFill>
                  <a:schemeClr val="bg1"/>
                </a:solidFill>
              </a:rPr>
              <a:t>6.2.-	COOPERACIÓN EN ACTIVIDADES CULTURALES</a:t>
            </a:r>
            <a:endParaRPr lang="es-CL" sz="2400" dirty="0">
              <a:solidFill>
                <a:schemeClr val="bg1"/>
              </a:solidFill>
            </a:endParaRPr>
          </a:p>
          <a:p>
            <a:pPr marL="449263" indent="-15875">
              <a:buNone/>
            </a:pPr>
            <a:r>
              <a:rPr lang="es-ES" sz="2400" dirty="0">
                <a:solidFill>
                  <a:schemeClr val="bg1"/>
                </a:solidFill>
              </a:rPr>
              <a:t>6.3.-	ACTITUD EN SUS ACTUACIONES</a:t>
            </a:r>
            <a:endParaRPr lang="es-CL" sz="2400" dirty="0">
              <a:solidFill>
                <a:schemeClr val="bg1"/>
              </a:solidFill>
            </a:endParaRPr>
          </a:p>
          <a:p>
            <a:pPr marL="449263" indent="-15875">
              <a:buNone/>
            </a:pPr>
            <a:r>
              <a:rPr lang="es-ES" sz="2400" dirty="0">
                <a:solidFill>
                  <a:schemeClr val="bg1"/>
                </a:solidFill>
              </a:rPr>
              <a:t>6.4.-	PARTICIPACIÓN EXTRA O VOLUNTARIA</a:t>
            </a:r>
            <a:endParaRPr lang="es-CL" sz="2400" dirty="0">
              <a:solidFill>
                <a:schemeClr val="bg1"/>
              </a:solidFill>
            </a:endParaRPr>
          </a:p>
          <a:p>
            <a:pPr marL="449263" indent="-15875">
              <a:buNone/>
            </a:pPr>
            <a:r>
              <a:rPr lang="es-ES" sz="2400" dirty="0">
                <a:solidFill>
                  <a:schemeClr val="bg1"/>
                </a:solidFill>
              </a:rPr>
              <a:t>6.5.-	ESPÍRITU DE CUERPO</a:t>
            </a:r>
          </a:p>
          <a:p>
            <a:pPr>
              <a:buNone/>
            </a:pPr>
            <a:endParaRPr lang="es-CL" sz="2800" b="1" dirty="0">
              <a:solidFill>
                <a:schemeClr val="bg1"/>
              </a:solidFill>
            </a:endParaRPr>
          </a:p>
          <a:p>
            <a:pPr>
              <a:buNone/>
            </a:pPr>
            <a:endParaRPr lang="es-CL" sz="2800" b="1" dirty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1000" y="1060806"/>
            <a:ext cx="11442700" cy="5749895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indent="-15875">
              <a:buNone/>
            </a:pPr>
            <a:r>
              <a:rPr lang="es-ES" sz="2800" b="1" dirty="0" smtClean="0">
                <a:solidFill>
                  <a:schemeClr val="bg1"/>
                </a:solidFill>
              </a:rPr>
              <a:t>7.  CONDUCTA </a:t>
            </a:r>
          </a:p>
          <a:p>
            <a:pPr indent="-15875">
              <a:buNone/>
            </a:pPr>
            <a:endParaRPr lang="es-CL" sz="2800" b="1" dirty="0" smtClean="0">
              <a:solidFill>
                <a:schemeClr val="bg1"/>
              </a:solidFill>
            </a:endParaRPr>
          </a:p>
          <a:p>
            <a:pPr indent="-15875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7.1.-	COMPORTAMIENTO SOCIAL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7.2.-	CORTESÍA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7.3.-	DOMINIO DE SÍ MISMO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7.4.-	ADAPTACIÓN AL REGIMEN DE LA ESCUELA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7.5.-	COMPORTAMIENTO, ACTITUD Y PREDISPOSICIÓN EN CLASES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7.6.-	TEMPLANZA</a:t>
            </a:r>
            <a:endParaRPr lang="es-CL" sz="2400" dirty="0" smtClean="0">
              <a:solidFill>
                <a:schemeClr val="bg1"/>
              </a:solidFill>
            </a:endParaRPr>
          </a:p>
          <a:p>
            <a:pPr>
              <a:buNone/>
            </a:pPr>
            <a:endParaRPr lang="es-CL" sz="2000" dirty="0" smtClean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26856026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188" y="1108106"/>
            <a:ext cx="11442700" cy="5623774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indent="-15875">
              <a:spcAft>
                <a:spcPts val="600"/>
              </a:spcAft>
              <a:buNone/>
            </a:pPr>
            <a:r>
              <a:rPr lang="es-ES" sz="2800" b="1" dirty="0" smtClean="0">
                <a:solidFill>
                  <a:schemeClr val="bg1"/>
                </a:solidFill>
              </a:rPr>
              <a:t>8.-	APTITUD FÍSICA</a:t>
            </a:r>
          </a:p>
          <a:p>
            <a:pPr indent="-15875">
              <a:spcAft>
                <a:spcPts val="600"/>
              </a:spcAft>
              <a:buNone/>
            </a:pPr>
            <a:endParaRPr lang="es-CL" sz="2800" b="1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 8.1.-	INTERÉS POR PARTICIPAR EN ACTIVIDADES DEPORTIVAS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8.2.-	NIVEL ALCANZADO EN EL SELECCIONADO AL QUE PERTENECE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8.3.-	ESPÍRITU DEPORTIVO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8.4.-	RENDIMIENTO ALCANZADO EN LA FICHA DE CAPACIDAD FÍSICA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8.5.-	INTERES POR PARTICIPAR EN CLASES DE EDUCACIÓN FÍSICA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8.6.-	SALUD COMPATIBLE CON EL RÉGIMEN DE LA ESCUELA NAVAL</a:t>
            </a:r>
          </a:p>
          <a:p>
            <a:pPr>
              <a:buNone/>
            </a:pPr>
            <a:endParaRPr lang="es-CL" sz="2000" dirty="0" smtClean="0">
              <a:solidFill>
                <a:schemeClr val="bg1"/>
              </a:solidFill>
            </a:endParaRPr>
          </a:p>
          <a:p>
            <a:pPr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 </a:t>
            </a:r>
            <a:endParaRPr lang="es-CL" sz="2400" dirty="0" smtClean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286127875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188" y="1108106"/>
            <a:ext cx="11442700" cy="5623774"/>
          </a:xfr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 indent="-15875">
              <a:buNone/>
            </a:pPr>
            <a:r>
              <a:rPr lang="es-ES" sz="2800" b="1" dirty="0" smtClean="0">
                <a:solidFill>
                  <a:schemeClr val="bg1"/>
                </a:solidFill>
              </a:rPr>
              <a:t>9.-	TENIDA, ORDEN Y ASEO </a:t>
            </a:r>
          </a:p>
          <a:p>
            <a:pPr indent="-15875">
              <a:buNone/>
            </a:pPr>
            <a:endParaRPr lang="es-CL" sz="2800" b="1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9.1.-	CUIDADO CON SU EQUIPO PERSONAL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9.2.-	ORDEN Y PRESENTACIÓN EN SUS TRABAJOS ACADÉMICOS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9.3.-	PRESENTACIÓN, ASEO PERSONAL, TENIDA DE UNIFORME Y CIVIL 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9.4.-	ORDEN DE SUS ELEMENTOS PERSONALES</a:t>
            </a:r>
            <a:endParaRPr lang="es-CL" sz="2400" dirty="0" smtClean="0">
              <a:solidFill>
                <a:schemeClr val="bg1"/>
              </a:solidFill>
            </a:endParaRPr>
          </a:p>
          <a:p>
            <a:pPr indent="-15875">
              <a:spcAft>
                <a:spcPts val="600"/>
              </a:spcAft>
              <a:buNone/>
            </a:pPr>
            <a:r>
              <a:rPr lang="es-ES" sz="2400" dirty="0" smtClean="0">
                <a:solidFill>
                  <a:schemeClr val="bg1"/>
                </a:solidFill>
              </a:rPr>
              <a:t>9.5.-	CUIDADO CON EL MATERIAL FISCAL</a:t>
            </a:r>
            <a:endParaRPr lang="es-CL" sz="2400" dirty="0" smtClean="0">
              <a:solidFill>
                <a:schemeClr val="bg1"/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</a:t>
              </a:r>
              <a:r>
                <a:rPr lang="es-CL" sz="2800" b="1" dirty="0" smtClean="0"/>
                <a:t> RANGO Y MANDO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734580611"/>
              </p:ext>
            </p:extLst>
          </p:nvPr>
        </p:nvGraphicFramePr>
        <p:xfrm>
          <a:off x="1469037" y="1114766"/>
          <a:ext cx="8364512" cy="5608323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929389">
                  <a:extLst>
                    <a:ext uri="{9D8B030D-6E8A-4147-A177-3AD203B41FA5}">
                      <a16:colId xmlns="" xmlns:a16="http://schemas.microsoft.com/office/drawing/2014/main" val="3396353153"/>
                    </a:ext>
                  </a:extLst>
                </a:gridCol>
                <a:gridCol w="1738212">
                  <a:extLst>
                    <a:ext uri="{9D8B030D-6E8A-4147-A177-3AD203B41FA5}">
                      <a16:colId xmlns="" xmlns:a16="http://schemas.microsoft.com/office/drawing/2014/main" val="3987819498"/>
                    </a:ext>
                  </a:extLst>
                </a:gridCol>
                <a:gridCol w="5696911">
                  <a:extLst>
                    <a:ext uri="{9D8B030D-6E8A-4147-A177-3AD203B41FA5}">
                      <a16:colId xmlns="" xmlns:a16="http://schemas.microsoft.com/office/drawing/2014/main" val="2732052237"/>
                    </a:ext>
                  </a:extLst>
                </a:gridCol>
              </a:tblGrid>
              <a:tr h="579123">
                <a:tc>
                  <a:txBody>
                    <a:bodyPr/>
                    <a:lstStyle/>
                    <a:p>
                      <a:pPr algn="ctr"/>
                      <a:r>
                        <a:rPr lang="es-ES" cap="none" spc="0" dirty="0" smtClean="0">
                          <a:ln>
                            <a:noFill/>
                          </a:ln>
                          <a:effectLst/>
                        </a:rPr>
                        <a:t>NOTA</a:t>
                      </a:r>
                      <a:endParaRPr lang="en-US" b="1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CONCEPTO</a:t>
                      </a:r>
                      <a:endParaRPr lang="en-US" b="1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APRECIACIÓN</a:t>
                      </a:r>
                      <a:endParaRPr lang="es-CL" sz="1800" b="1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59677046"/>
                  </a:ext>
                </a:extLst>
              </a:tr>
              <a:tr h="1089204"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10</a:t>
                      </a:r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algn="ctr"/>
                      <a:endParaRPr lang="es-CL" sz="1800" b="1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SOBRESALIENTE</a:t>
                      </a:r>
                      <a:endParaRPr lang="en-US" b="1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269875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Que se distingue entre sus pares.</a:t>
                      </a:r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Hace más de lo que se le exige.</a:t>
                      </a:r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Demuestra mucho interés y responsabilidad.</a:t>
                      </a:r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Seguro de sí mismo.</a:t>
                      </a:r>
                      <a:endParaRPr lang="es-CL" sz="1800" b="1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50427048"/>
                  </a:ext>
                </a:extLst>
              </a:tr>
              <a:tr h="1340559"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8</a:t>
                      </a:r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algn="ctr"/>
                      <a:endParaRPr lang="es-CL" sz="1800" b="1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MERITORIO</a:t>
                      </a:r>
                      <a:endParaRPr lang="en-US" b="1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Cumple bien con sus obligaciones.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Se preocupa, tiene interés.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Aplica iniciativa.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Se esfuerza por hacer las cosas bien.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Se preocupa, tiene interés.</a:t>
                      </a:r>
                      <a:endParaRPr lang="es-CL" sz="1800" b="1" kern="1200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06855957"/>
                  </a:ext>
                </a:extLst>
              </a:tr>
              <a:tr h="1155963"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6</a:t>
                      </a:r>
                      <a:endParaRPr lang="es-CL" sz="1800" b="1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MÁS QUE SUFICIENTE</a:t>
                      </a:r>
                      <a:endParaRPr lang="es-CL" sz="1800" b="1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Satisfactorio.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Cumple con el mínimo.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Requiere ser controlado y regulado.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No ocupa todas sus capacidades.</a:t>
                      </a:r>
                      <a:endParaRPr lang="es-CL" sz="1800" b="1" kern="1200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00307366"/>
                  </a:ext>
                </a:extLst>
              </a:tr>
              <a:tr h="1089204"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5</a:t>
                      </a:r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algn="ctr"/>
                      <a:endParaRPr lang="es-CL" sz="18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algn="ctr"/>
                      <a:endParaRPr lang="en-US" b="1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cap="none" spc="0" dirty="0" smtClean="0">
                          <a:ln>
                            <a:noFill/>
                          </a:ln>
                          <a:effectLst/>
                        </a:rPr>
                        <a:t>SUFICIENTE</a:t>
                      </a:r>
                      <a:endParaRPr lang="en-US" b="1" cap="none" spc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No cumple bien con el mínimo.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Requiere de permanente control.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No presenta mayor interés.</a:t>
                      </a:r>
                      <a:endParaRPr lang="es-CL" sz="1800" kern="1200" cap="none" spc="0" dirty="0" smtClean="0">
                        <a:ln>
                          <a:noFill/>
                        </a:ln>
                        <a:effectLst/>
                      </a:endParaRPr>
                    </a:p>
                    <a:p>
                      <a:pPr marL="0" indent="269875" algn="l" defTabSz="457200" rtl="0" eaLnBrk="1" latinLnBrk="0" hangingPunct="1"/>
                      <a:r>
                        <a:rPr lang="es-ES" sz="1800" kern="1200" cap="none" spc="0" dirty="0" smtClean="0">
                          <a:ln>
                            <a:noFill/>
                          </a:ln>
                          <a:effectLst/>
                        </a:rPr>
                        <a:t>Demuestra inmadurez.</a:t>
                      </a:r>
                      <a:endParaRPr lang="es-CL" sz="1800" b="1" kern="1200" cap="none" spc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73324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72074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 smtClean="0"/>
          </a:p>
          <a:p>
            <a:endParaRPr lang="es-ES_tradnl" dirty="0"/>
          </a:p>
          <a:p>
            <a:endParaRPr lang="es-ES_tradnl" dirty="0" smtClean="0"/>
          </a:p>
          <a:p>
            <a:r>
              <a:rPr lang="es-ES_tradnl" dirty="0" smtClean="0"/>
              <a:t>TRADICI</a:t>
            </a:r>
            <a:r>
              <a:rPr lang="es-ES" dirty="0" smtClean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  <a:endParaRPr lang="es-ES" sz="8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6897</TotalTime>
  <Words>184</Words>
  <Application>Microsoft Office PowerPoint</Application>
  <PresentationFormat>Personalizado</PresentationFormat>
  <Paragraphs>130</Paragraphs>
  <Slides>11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Celestial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Pablo Lubascher</dc:creator>
  <cp:lastModifiedBy>7089557-9</cp:lastModifiedBy>
  <cp:revision>115</cp:revision>
  <dcterms:created xsi:type="dcterms:W3CDTF">2016-02-05T21:17:10Z</dcterms:created>
  <dcterms:modified xsi:type="dcterms:W3CDTF">2020-12-22T18:41:40Z</dcterms:modified>
</cp:coreProperties>
</file>