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Default Extension="gif" ContentType="image/gif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notesMasterIdLst>
    <p:notesMasterId r:id="rId43"/>
  </p:notesMasterIdLst>
  <p:sldIdLst>
    <p:sldId id="384" r:id="rId2"/>
    <p:sldId id="344" r:id="rId3"/>
    <p:sldId id="261" r:id="rId4"/>
    <p:sldId id="285" r:id="rId5"/>
    <p:sldId id="388" r:id="rId6"/>
    <p:sldId id="284" r:id="rId7"/>
    <p:sldId id="319" r:id="rId8"/>
    <p:sldId id="371" r:id="rId9"/>
    <p:sldId id="372" r:id="rId10"/>
    <p:sldId id="373" r:id="rId11"/>
    <p:sldId id="374" r:id="rId12"/>
    <p:sldId id="382" r:id="rId13"/>
    <p:sldId id="367" r:id="rId14"/>
    <p:sldId id="328" r:id="rId15"/>
    <p:sldId id="327" r:id="rId16"/>
    <p:sldId id="331" r:id="rId17"/>
    <p:sldId id="332" r:id="rId18"/>
    <p:sldId id="375" r:id="rId19"/>
    <p:sldId id="286" r:id="rId20"/>
    <p:sldId id="287" r:id="rId21"/>
    <p:sldId id="289" r:id="rId22"/>
    <p:sldId id="290" r:id="rId23"/>
    <p:sldId id="291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8" r:id="rId32"/>
    <p:sldId id="360" r:id="rId33"/>
    <p:sldId id="354" r:id="rId34"/>
    <p:sldId id="355" r:id="rId35"/>
    <p:sldId id="357" r:id="rId36"/>
    <p:sldId id="292" r:id="rId37"/>
    <p:sldId id="389" r:id="rId38"/>
    <p:sldId id="385" r:id="rId39"/>
    <p:sldId id="386" r:id="rId40"/>
    <p:sldId id="368" r:id="rId41"/>
    <p:sldId id="380" r:id="rId4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astián Cáceres Gónzalez" initials="SCG" lastIdx="1" clrIdx="0">
    <p:extLst>
      <p:ext uri="{19B8F6BF-5375-455C-9EA6-DF929625EA0E}">
        <p15:presenceInfo xmlns:p15="http://schemas.microsoft.com/office/powerpoint/2012/main" xmlns="" userId="Sebastián Cáceres Gónzal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9900"/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226" autoAdjust="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9-04T21:05:24.716" idx="1">
    <p:pos x="5760" y="646"/>
    <p:text/>
    <p:extLst>
      <p:ext uri="{C676402C-5697-4E1C-873F-D02D1690AC5C}">
        <p15:threadingInfo xmlns:p15="http://schemas.microsoft.com/office/powerpoint/2012/main" xmlns="" timeZoneBias="24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A06223-76DC-47B4-8C71-481C6A150248}" type="datetimeFigureOut">
              <a:rPr lang="es-CL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0554AF1-12AF-4765-A2D4-5DEADA8B7A0F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A0A7AA22-0A98-4BC7-93B2-147DDA445C52}" type="slidenum">
              <a:rPr lang="es-ES" altLang="es-CL">
                <a:latin typeface="Times New Roman" pitchFamily="18" charset="0"/>
              </a:rPr>
              <a:pPr eaLnBrk="0" hangingPunct="0"/>
              <a:t>1</a:t>
            </a:fld>
            <a:endParaRPr lang="es-ES" altLang="es-CL">
              <a:latin typeface="Times New Roman" pitchFamily="18" charset="0"/>
            </a:endParaRPr>
          </a:p>
        </p:txBody>
      </p:sp>
      <p:sp>
        <p:nvSpPr>
          <p:cNvPr id="60421" name="4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1444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2533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84B8C71-51CD-4F37-8F83-3EE45DDA384B}" type="slidenum">
              <a:rPr lang="es-ES" altLang="es-ES">
                <a:latin typeface="Times New Roman" pitchFamily="18" charset="0"/>
              </a:rPr>
              <a:pPr eaLnBrk="0" hangingPunct="0"/>
              <a:t>16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2468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4581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1A5FF075-2715-4D15-BFCE-169C982F54D0}" type="slidenum">
              <a:rPr lang="es-ES" altLang="es-ES">
                <a:latin typeface="Times New Roman" pitchFamily="18" charset="0"/>
              </a:rPr>
              <a:pPr eaLnBrk="0" hangingPunct="0"/>
              <a:t>17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B2441A2-92F2-447C-A910-1EA4D933B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A5A5E32-49E9-48EA-8351-951E427A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91D7383-DF77-4B91-A98F-6E43675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A2D9C0-C298-4797-B636-6549B1A07C12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FF92B12-74FB-4AEB-8512-13638866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46B4943-4E6A-40CE-B8A7-42592A746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1149E-E48A-400B-83E0-D36BC7BAC30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4368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11D10B-202A-4CE0-90E5-5ED6126F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730BAFEE-69DE-4854-A949-208F9646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AC2587F-125B-4FE5-9C1D-7BD47FBC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6C7481-1F5B-45ED-955A-4F5023FB3D4C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4ED02A-9EAE-4B2D-A194-17383F74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949F8F5-F2F5-4061-830E-A32D7B4F3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3690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E6681D2-6C97-44F3-819F-1E618E8D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AEB5534-D9C5-4317-9B7B-393A063C9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61AEA9E-8EF6-4825-9BC3-5ABC9B48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17E5D9-6F66-4297-A054-258AEE717B6F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8B44BAD-8041-4A29-9B27-BC1ECB13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441F63F-046E-4119-90E5-B9902DBF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32ED6-8C5D-49BF-BCFE-EA8EEEECF1E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28592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4E7425D-F63A-4E4D-B363-A725089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942AD37-DF8D-4CE3-BE17-3B8321FF9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AB85DA6-4A88-4F32-B2B0-268D58214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5FB94235-DD20-479B-8A5A-55F8274C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3538-605C-4C30-ABF1-2E25F1EDA515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40BDB1A4-00BE-4A3D-A6B4-F6A95E72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C23331C-C939-4F7A-B69B-123FF43B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DF0CC-91BF-4B90-9495-35DD76D183E1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410658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7A5021-8FB4-4125-BDEA-08B8BD41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FCC1174D-304A-43C3-9595-D581ED1C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89A91AB-E4D4-4FE0-9943-94FE9D8D4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652E644-13D9-49BB-9010-FF263AA16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3BEB3B5A-170F-4FAC-95ED-26565E3D4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7C563FB-D9A3-49FF-AB0C-6BBC329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5A529D-CFBE-4A6C-890D-758578B257D3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2382AB4-8732-403E-BC80-A818B8C5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BED0D3F6-16DC-4EE2-B934-F253C0D6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F7A45-DCD4-47F0-B622-F00D71FC782A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983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B49E287-140D-444A-B8B6-B7BFA301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0E90C8EA-F3A6-4A5E-A771-973DBD9F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2532D8-2A71-4AF1-A3C0-1EC739BF46FF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6385C75F-1DF5-427B-9131-2869178C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7C3362F9-DB5A-4382-9BED-F20EC357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CEBB1-4631-4DE9-9C05-669E736884F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799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87571B58-4391-45ED-9240-AAD9954B5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B5850-3AA2-41CB-A831-A8BCD4FCF1F9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4006FB8B-63AC-4ABB-B743-41C34D84E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584D0BB-77A6-4D40-9FD3-8A38F5CB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2FC9F-8C58-4F2A-B841-A3F9239A5D3D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1712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01312E-118E-45F5-848F-DB931012C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C48E902-ABAC-464E-BFAE-F2CB72A17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B7B3F533-02AC-459D-9EB7-832CEA11B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0EB6A3EA-FFB0-43C8-B1B4-6C888BC5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95F7-68DF-405A-885A-C59B05C79FED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8C68E58-B686-4C0E-ABC7-D76CCA886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B95424B-CC1A-49F8-9BE7-1D9733F7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A450-BF2F-41DF-AC8A-E840BF95510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18780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BE5217B-3CEB-43B6-927D-4E25FF7D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57E90451-AC82-4DD5-BB1A-B876DDEC8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CB1E1507-F990-49F5-8023-9693D6CE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C4E1C99-A3C1-4564-BAC3-4DAC32E7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1392D-911F-4BD7-9AE8-777B1E80298E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353A154-BDD9-497D-B16B-4AA7177D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33D39DC-AE3F-4780-9294-3C2ABCF7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6BF2-A5C9-4964-94D6-458CBFDDC8B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7111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670E0B1-93E1-4F00-BB40-DBCD3353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4472DEFF-B3D4-44D3-BFB5-DB1EBB6FB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9945C87-21F3-43AE-8272-14DDA3E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F98D0-BC87-4AFE-83E8-A4047B5996A8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E351455-98DD-4CBB-A1B2-A8CFDB75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6197D10-0322-4008-9333-DBBC155F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28199-AA13-4291-9F5F-B8CC51EF38F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90959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C8139FDD-7EEE-4517-BC38-FDC759DBA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35AE4769-4A2C-43B2-98E6-455A9F82A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26F989B-ACED-4714-9DF2-CD90A39D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AF9BF0-1C1E-4229-8E48-E18535FB6017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2DF3F13-C733-4CD7-8AF0-99DA63AF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CCAF731-E2C3-4120-B7C8-3F849FE5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9193-3AFE-4F0C-B06D-334E0031FD2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8900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3140-81B5-4FC7-ACE7-8A30AEBC96A0}" type="datetime1">
              <a:rPr lang="es-CL"/>
              <a:pPr>
                <a:defRPr/>
              </a:pPr>
              <a:t>03-05-2021</a:t>
            </a:fld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45AB-9399-46A1-920B-1AFD29E2DB0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25809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4BB15-CE4D-445E-811E-800C2D878939}" type="datetime1">
              <a:rPr lang="es-CL"/>
              <a:pPr>
                <a:defRPr/>
              </a:pPr>
              <a:t>03-05-2021</a:t>
            </a:fld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4DA5-7AA6-4D4E-A340-2A6E53C35E4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80916708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69E33-DD30-487C-85F7-D579DAEB0FA5}" type="datetime1">
              <a:rPr lang="es-CL"/>
              <a:pPr>
                <a:defRPr/>
              </a:pPr>
              <a:t>03-05-2021</a:t>
            </a:fld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5D71A-D4DC-42F7-86C3-0DED56C8342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85420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7D5E13AE-ECA3-4AF7-9EC6-33BF525E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7A73FB9-348C-4649-8E41-F8B2A0C45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38D7A90-F69F-410A-93FD-14EDA0B19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2CCE12-3877-4BCF-A6DD-C00F72ACB56B}" type="datetime1">
              <a:rPr lang="es-CL" smtClean="0"/>
              <a:pPr>
                <a:defRPr/>
              </a:pPr>
              <a:t>03-05-2021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C5D9B35-AE1E-4EC5-B8FD-11368C998C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76991A9-3635-405C-95BD-FE0061492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C219-58DB-44FF-9DF4-383F019916E4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75166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jpeg"/><Relationship Id="rId4" Type="http://schemas.openxmlformats.org/officeDocument/2006/relationships/image" Target="../media/image32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sp>
        <p:nvSpPr>
          <p:cNvPr id="8" name="Subtítulo 7">
            <a:extLst>
              <a:ext uri="{FF2B5EF4-FFF2-40B4-BE49-F238E27FC236}">
                <a16:creationId xmlns:a16="http://schemas.microsoft.com/office/drawing/2014/main" xmlns="" id="{6907C09D-5559-494C-BA5E-C725EC4FBA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147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FA41-D1FE-44E3-AB9D-AEBFE70B3B09}" type="slidenum">
              <a:rPr lang="es-CL" altLang="es-CL"/>
              <a:pPr/>
              <a:t>1</a:t>
            </a:fld>
            <a:endParaRPr lang="es-CL" alt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0" y="20317"/>
            <a:ext cx="9144000" cy="10779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Briefing</a:t>
            </a: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Seguridad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1er Ciclo de Buceo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xmlns="" id="{338195FC-D434-4BCF-8811-20CE07984E8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2363"/>
            <a:ext cx="9144000" cy="5775391"/>
          </a:xfrm>
          <a:prstGeom prst="rect">
            <a:avLst/>
          </a:prstGeom>
        </p:spPr>
      </p:pic>
      <p:graphicFrame>
        <p:nvGraphicFramePr>
          <p:cNvPr id="22" name="Tabla 22">
            <a:extLst>
              <a:ext uri="{FF2B5EF4-FFF2-40B4-BE49-F238E27FC236}">
                <a16:creationId xmlns:a16="http://schemas.microsoft.com/office/drawing/2014/main" xmlns="" id="{F837CAE4-EAA3-483C-A555-C8FC07583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2733630"/>
              </p:ext>
            </p:extLst>
          </p:nvPr>
        </p:nvGraphicFramePr>
        <p:xfrm>
          <a:off x="6084168" y="6273672"/>
          <a:ext cx="3007246" cy="584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7246">
                  <a:extLst>
                    <a:ext uri="{9D8B030D-6E8A-4147-A177-3AD203B41FA5}">
                      <a16:colId xmlns:a16="http://schemas.microsoft.com/office/drawing/2014/main" xmlns="" val="2403488842"/>
                    </a:ext>
                  </a:extLst>
                </a:gridCol>
              </a:tblGrid>
              <a:tr h="584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SEPTIEMBRE 2020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947114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1168400" y="1854200"/>
            <a:ext cx="7272338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OBJETIVO.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ASIGNACIÓN DEL PERSONAL.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INTELIGENCIA.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GENERAL.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ESPECIAL.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EJECUCIÓN.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REVISIÓN DE SEÑALES.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COMUNICACIONES.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PROCEDIMIENTO DE EMERGENCIA.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SEGURIDAD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PLAN DE CONTINGENCIA Y EVACUACION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HORARIO GUIA.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M.R.O.  </a:t>
            </a: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1042988" y="1484313"/>
            <a:ext cx="7561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CL">
              <a:latin typeface="Calibri" pitchFamily="34" charset="0"/>
            </a:endParaRPr>
          </a:p>
        </p:txBody>
      </p:sp>
      <p:sp>
        <p:nvSpPr>
          <p:cNvPr id="8196" name="Rectangle 1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936625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ES" altLang="es-CL" sz="2400" b="1">
                <a:latin typeface="Arial" pitchFamily="34" charset="0"/>
                <a:cs typeface="Arial" pitchFamily="34" charset="0"/>
              </a:rPr>
              <a:t>                       TEMARIO</a:t>
            </a:r>
          </a:p>
        </p:txBody>
      </p:sp>
      <p:sp>
        <p:nvSpPr>
          <p:cNvPr id="819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8B51B0-5D45-4206-99F7-63D825A056A5}" type="slidenum">
              <a:rPr lang="es-CL" altLang="es-ES"/>
              <a:pPr/>
              <a:t>2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contenido"/>
          <p:cNvSpPr>
            <a:spLocks noGrp="1"/>
          </p:cNvSpPr>
          <p:nvPr>
            <p:ph idx="1"/>
          </p:nvPr>
        </p:nvSpPr>
        <p:spPr>
          <a:xfrm>
            <a:off x="539750" y="1570038"/>
            <a:ext cx="8208963" cy="4738687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endParaRPr lang="es-ES" altLang="es-ES" sz="1800" dirty="0"/>
          </a:p>
          <a:p>
            <a:pPr marL="0" indent="0" algn="just" eaLnBrk="1" hangingPunct="1">
              <a:buFontTx/>
              <a:buNone/>
            </a:pPr>
            <a:endParaRPr lang="es-ES" altLang="es-ES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FontTx/>
              <a:buNone/>
            </a:pPr>
            <a:r>
              <a:rPr lang="es-ES" altLang="es-ES" sz="3100" dirty="0">
                <a:latin typeface="Arial" pitchFamily="34" charset="0"/>
                <a:cs typeface="Arial" pitchFamily="34" charset="0"/>
              </a:rPr>
              <a:t>El </a:t>
            </a:r>
            <a:r>
              <a:rPr lang="es-ES" altLang="es-ES" sz="3100" dirty="0" smtClean="0">
                <a:latin typeface="Arial" pitchFamily="34" charset="0"/>
                <a:cs typeface="Arial" pitchFamily="34" charset="0"/>
              </a:rPr>
              <a:t>curso </a:t>
            </a:r>
            <a:r>
              <a:rPr lang="es-ES" altLang="es-ES" sz="3100" dirty="0">
                <a:latin typeface="Arial" pitchFamily="34" charset="0"/>
                <a:cs typeface="Arial" pitchFamily="34" charset="0"/>
              </a:rPr>
              <a:t>de </a:t>
            </a:r>
            <a:r>
              <a:rPr lang="es-ES" altLang="es-ES" sz="3100" dirty="0" smtClean="0">
                <a:latin typeface="Arial" pitchFamily="34" charset="0"/>
                <a:cs typeface="Arial" pitchFamily="34" charset="0"/>
              </a:rPr>
              <a:t>brigadieres </a:t>
            </a:r>
            <a:r>
              <a:rPr lang="es-ES" altLang="es-ES" sz="3100" dirty="0">
                <a:latin typeface="Arial" pitchFamily="34" charset="0"/>
                <a:cs typeface="Arial" pitchFamily="34" charset="0"/>
              </a:rPr>
              <a:t>del 1er ciclo de Buceo, efectuará un buceo de ambientación evaluado, en el sector molo de abrigo, bahía de Valparaíso, el día miércoles 09 y viernes 11 de septiembre, entre las 13:30 y 17:30 hrs., con el propósito de consolidar conocimientos que le permitan supervisar una actividad de buceo en un buque.</a:t>
            </a:r>
            <a:r>
              <a:rPr lang="es-ES" altLang="es-ES" sz="1800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922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F081BC-C5E6-4B6D-8166-C78B0345593C}" type="slidenum">
              <a:rPr lang="es-CL" altLang="es-ES"/>
              <a:pPr/>
              <a:t>3</a:t>
            </a:fld>
            <a:endParaRPr lang="es-CL" altLang="es-ES"/>
          </a:p>
        </p:txBody>
      </p:sp>
      <p:sp>
        <p:nvSpPr>
          <p:cNvPr id="9219" name="6 CuadroTexto"/>
          <p:cNvSpPr txBox="1">
            <a:spLocks noChangeArrowheads="1"/>
          </p:cNvSpPr>
          <p:nvPr/>
        </p:nvSpPr>
        <p:spPr bwMode="auto">
          <a:xfrm>
            <a:off x="2500313" y="10001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/>
              <a:t>    </a:t>
            </a:r>
            <a:endParaRPr lang="es-ES" altLang="es-ES" sz="2400" b="1" u="sng"/>
          </a:p>
        </p:txBody>
      </p:sp>
      <p:sp>
        <p:nvSpPr>
          <p:cNvPr id="8" name="6 CuadroTexto"/>
          <p:cNvSpPr txBox="1">
            <a:spLocks noChangeArrowheads="1"/>
          </p:cNvSpPr>
          <p:nvPr/>
        </p:nvSpPr>
        <p:spPr bwMode="auto">
          <a:xfrm>
            <a:off x="611188" y="515938"/>
            <a:ext cx="7921625" cy="4619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I. OBJETIVO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809625" y="25400"/>
            <a:ext cx="7908925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(</a:t>
            </a:r>
            <a:r>
              <a:rPr lang="es-CL" altLang="es-CL" sz="24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sep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 9 )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86632052"/>
              </p:ext>
            </p:extLst>
          </p:nvPr>
        </p:nvGraphicFramePr>
        <p:xfrm>
          <a:off x="180975" y="692151"/>
          <a:ext cx="8712200" cy="2899796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45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SR. Javier Blanco Silva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8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SR. Javier Blanco Silva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45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R.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Cáceres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SO IM (R) R.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8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(BT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Antileo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ESNAVAL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92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302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IM. Cares, </a:t>
                      </a:r>
                      <a:r>
                        <a:rPr kumimoji="0" lang="es-C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BT(R) Jiménez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286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 CONFIRMAR 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066E48-9A8D-493F-B4C3-6E8F5C15E086}" type="slidenum">
              <a:rPr lang="es-CL" altLang="es-ES"/>
              <a:pPr/>
              <a:t>4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1230935"/>
              </p:ext>
            </p:extLst>
          </p:nvPr>
        </p:nvGraphicFramePr>
        <p:xfrm>
          <a:off x="165470" y="3642747"/>
          <a:ext cx="8712200" cy="2713603"/>
        </p:xfrm>
        <a:graphic>
          <a:graphicData uri="http://schemas.openxmlformats.org/drawingml/2006/table">
            <a:tbl>
              <a:tblPr/>
              <a:tblGrid>
                <a:gridCol w="1106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82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6444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875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García, Toro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1000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Marro, Parraguirre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Romero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08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Correa, Moreno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2313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González, Erazo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Romero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8455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N°5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Martínez, Martis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2126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N°6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Gargurevich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T1 LT Bravo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2309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N°7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Cofre, Baros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809625" y="25400"/>
            <a:ext cx="7908925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 (sep.11)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95587446"/>
              </p:ext>
            </p:extLst>
          </p:nvPr>
        </p:nvGraphicFramePr>
        <p:xfrm>
          <a:off x="180975" y="692151"/>
          <a:ext cx="8712200" cy="2901431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SR. Javier Blanco Silva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CC SR. Javier Blanco Silva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R.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Cáceres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SO IM (R) R.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S2 IM  (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Apolinav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ESNAVAL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78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S2 IM. Cares, S2 BT(R) Jiménez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9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 CONFIRMAR 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066E48-9A8D-493F-B4C3-6E8F5C15E086}" type="slidenum">
              <a:rPr lang="es-CL" altLang="es-ES"/>
              <a:pPr/>
              <a:t>5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679931"/>
              </p:ext>
            </p:extLst>
          </p:nvPr>
        </p:nvGraphicFramePr>
        <p:xfrm>
          <a:off x="180975" y="3644383"/>
          <a:ext cx="8712200" cy="2711968"/>
        </p:xfrm>
        <a:graphic>
          <a:graphicData uri="http://schemas.openxmlformats.org/drawingml/2006/table">
            <a:tbl>
              <a:tblPr/>
              <a:tblGrid>
                <a:gridCol w="1106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82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3116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43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Pineda, Tapia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454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Vera, </a:t>
                      </a:r>
                      <a:r>
                        <a:rPr kumimoji="0" lang="es-ES_tradnl" altLang="es-CL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Sasso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Romero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214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Pizarro, Silva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999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Muñoz, Vargas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Romero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52769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N°5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Sandoval, </a:t>
                      </a:r>
                      <a:r>
                        <a:rPr kumimoji="0" lang="es-CL" altLang="es-CL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Tarabla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Cares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9842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N°6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Tagle, </a:t>
                      </a:r>
                      <a:r>
                        <a:rPr kumimoji="0" lang="es-CL" altLang="es-CL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Vigorena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T1 LT Bravo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2346014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79388" y="404813"/>
            <a:ext cx="8135937" cy="7921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graphicFrame>
        <p:nvGraphicFramePr>
          <p:cNvPr id="409675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52427401"/>
              </p:ext>
            </p:extLst>
          </p:nvPr>
        </p:nvGraphicFramePr>
        <p:xfrm>
          <a:off x="476250" y="1304924"/>
          <a:ext cx="7696150" cy="4716360"/>
        </p:xfrm>
        <a:graphic>
          <a:graphicData uri="http://schemas.openxmlformats.org/drawingml/2006/table">
            <a:tbl>
              <a:tblPr/>
              <a:tblGrid>
                <a:gridCol w="29429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38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69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1179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TIEMPO ATMOSFÉRICO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8878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Condiciones del Tiempo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Nublado variando a parcial.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5100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Visibilidad de Superficie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7-10 Km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17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Vientos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5-10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W rolando SW 6/12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3731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TEMPERATURAS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98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Ambiente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C Mínima.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 º C Máxima.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17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Tº Agua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13,5º C.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1790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MAREAS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401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 14:38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Metros: 1 mts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1179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Bajamar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20:34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Metros: 0,6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mts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1130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BF96E7D-6309-406E-A0EE-1299CFD4A436}" type="slidenum">
              <a:rPr lang="es-CL" altLang="es-ES"/>
              <a:pPr/>
              <a:t>6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4"/>
          <p:cNvGraphicFramePr>
            <a:graphicFrameLocks/>
          </p:cNvGraphicFramePr>
          <p:nvPr/>
        </p:nvGraphicFramePr>
        <p:xfrm>
          <a:off x="681038" y="620713"/>
          <a:ext cx="7850187" cy="2649538"/>
        </p:xfrm>
        <a:graphic>
          <a:graphicData uri="http://schemas.openxmlformats.org/drawingml/2006/table">
            <a:tbl>
              <a:tblPr/>
              <a:tblGrid>
                <a:gridCol w="2547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Obstáculos en el área: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Naturales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flora y fauna submarina.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Artificiales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Escombros en el fondo tales como: piezas metálicas (chatarra.)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4" name="Group 77"/>
          <p:cNvGraphicFramePr>
            <a:graphicFrameLocks/>
          </p:cNvGraphicFramePr>
          <p:nvPr/>
        </p:nvGraphicFramePr>
        <p:xfrm>
          <a:off x="681038" y="3886200"/>
          <a:ext cx="7851775" cy="2744788"/>
        </p:xfrm>
        <a:graphic>
          <a:graphicData uri="http://schemas.openxmlformats.org/drawingml/2006/table">
            <a:tbl>
              <a:tblPr/>
              <a:tblGrid>
                <a:gridCol w="29620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8897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318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MEDIO AMBIENTE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028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Corrientes predominantes 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0,7nds del s/sw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751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fondo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Roca, cemento.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4380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Localización geográfica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Lat:33º 1”35”S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Long:71º 37”33”O 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Punta del molo de abrigo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66750" y="106363"/>
            <a:ext cx="8135938" cy="358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sp>
        <p:nvSpPr>
          <p:cNvPr id="1232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925831-1134-4389-B51A-B8142435AA4E}" type="slidenum">
              <a:rPr lang="es-CL" altLang="es-ES"/>
              <a:pPr/>
              <a:t>7</a:t>
            </a:fld>
            <a:endParaRPr lang="es-CL" alt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323850" y="153988"/>
            <a:ext cx="8066088" cy="70961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0274" name="Group 9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1429119999"/>
              </p:ext>
            </p:extLst>
          </p:nvPr>
        </p:nvGraphicFramePr>
        <p:xfrm>
          <a:off x="323850" y="981075"/>
          <a:ext cx="8066088" cy="5645150"/>
        </p:xfrm>
        <a:graphic>
          <a:graphicData uri="http://schemas.openxmlformats.org/drawingml/2006/table">
            <a:tbl>
              <a:tblPr/>
              <a:tblGrid>
                <a:gridCol w="5400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5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62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876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</a:t>
                      </a: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</a:t>
                      </a: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BOTE C/PALAMENTA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PATRÓN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59489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MOTOR 40 HP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BIDON CON CONEXIÓN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COMBUSTIBLE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KIT DE HERRAMIENTAS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04 SALVAVIDAS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6060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VEHÍCULO DE TRANSPORTE DE PERSONAL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VEHICULO DE TRANSPORTE DE CARGA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AMBULANCIA O VEHÍCULO DE EMERGENCIA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 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 APOLINAV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333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E3EBC2-453D-494C-B33D-1E839218C511}" type="slidenum">
              <a:rPr lang="es-ES" altLang="es-ES"/>
              <a:pPr/>
              <a:t>8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576263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3354" name="Group 10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3772788901"/>
              </p:ext>
            </p:extLst>
          </p:nvPr>
        </p:nvGraphicFramePr>
        <p:xfrm>
          <a:off x="395288" y="1125538"/>
          <a:ext cx="8362950" cy="3095625"/>
        </p:xfrm>
        <a:graphic>
          <a:graphicData uri="http://schemas.openxmlformats.org/drawingml/2006/table">
            <a:tbl>
              <a:tblPr/>
              <a:tblGrid>
                <a:gridCol w="5829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33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83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7272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22 MONOBOTELLAS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18 REGULADORES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18 COMPENSADORES BOYANTÉS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BANDERA ALFA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 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14 CINTURENES CON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BOYARIN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S1 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BT (R)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JIMENEZ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43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FA37A2-2653-4A44-8C0F-F0726D19C053}" type="slidenum">
              <a:rPr lang="es-ES" altLang="es-ES"/>
              <a:pPr/>
              <a:t>9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143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4331" name="Group 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632731410"/>
              </p:ext>
            </p:extLst>
          </p:nvPr>
        </p:nvGraphicFramePr>
        <p:xfrm>
          <a:off x="250825" y="1700213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 BUCEADORES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CHALECO COMPENSADOR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REGULADOR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4325" name="Group 53"/>
          <p:cNvGraphicFramePr>
            <a:graphicFrameLocks noGrp="1"/>
          </p:cNvGraphicFramePr>
          <p:nvPr>
            <p:ph sz="half" idx="2"/>
          </p:nvPr>
        </p:nvGraphicFramePr>
        <p:xfrm>
          <a:off x="4932363" y="1628775"/>
          <a:ext cx="4038600" cy="453707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BUZO SEGURIDAD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COMPENSADOR DE BOYANTEZ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CUCHILLO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RELOJ 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38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D64FC4-CB1E-4EE2-B2B8-1D1897F8E6E6}" type="slidenum">
              <a:rPr lang="es-CL" altLang="es-ES"/>
              <a:pPr/>
              <a:t>10</a:t>
            </a:fld>
            <a:endParaRPr lang="es-CL" altLang="es-ES"/>
          </a:p>
        </p:txBody>
      </p:sp>
      <p:sp>
        <p:nvSpPr>
          <p:cNvPr id="54327" name="Rectangle 55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85750" y="138113"/>
            <a:ext cx="8229600" cy="6270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3637299310"/>
              </p:ext>
            </p:extLst>
          </p:nvPr>
        </p:nvGraphicFramePr>
        <p:xfrm>
          <a:off x="323850" y="1557338"/>
          <a:ext cx="4038600" cy="45394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OAC Y SUPERVISOR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COMUNICACIONES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LIBRETA DE APUNTES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COPIA DE PLANIFICACIÓN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TELÉFONOS DE EMERGENCIA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LISTAS DE CHEQUEO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PIZARRA ACRÍLICA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SALVAVIDAS CON PITO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MORRAL DE PRIMEROS AUXILIOS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RESUCITADOR TIPO AMBÚ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ESTRICACIÓN Y OXÍGENO EN AMBULANCIA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640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F1DEE-55E7-458F-A243-C0F9202A17B9}" type="slidenum">
              <a:rPr lang="es-CL" altLang="es-ES"/>
              <a:pPr/>
              <a:t>11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741363" y="257175"/>
            <a:ext cx="8229600" cy="649288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</p:nvPr>
        </p:nvGraphicFramePr>
        <p:xfrm>
          <a:off x="323850" y="1557338"/>
          <a:ext cx="4038600" cy="4464050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SO. IM. Co.(R) DONOSO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RETIRAR 03 EQUIPOS VHF DE LA ODM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PROPORCIONAR LOS FORMULARIOS PARA LA EVALUACION DE CADETES.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313353310"/>
              </p:ext>
            </p:extLst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OMANDANTE DE CURSO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DISPONER EL RETIRO DE 26 COLACIONES TIPO RANCHO MÁS 26 MINERALES.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742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D6ED31-6DCF-4601-9515-DCBAF113D11B}" type="slidenum">
              <a:rPr lang="es-CL" altLang="es-ES"/>
              <a:pPr/>
              <a:t>12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42875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C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</a:t>
            </a: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44450"/>
            <a:ext cx="4537075" cy="585788"/>
          </a:xfrm>
          <a:solidFill>
            <a:srgbClr val="FFFF00"/>
          </a:solidFill>
        </p:spPr>
        <p:txBody>
          <a:bodyPr rtlCol="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VI. </a:t>
            </a:r>
            <a:r>
              <a:rPr lang="es-ES" altLang="es-CL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EJECUCIÓN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434" name="Marcador de contenido 2"/>
          <p:cNvSpPr>
            <a:spLocks noGrp="1"/>
          </p:cNvSpPr>
          <p:nvPr>
            <p:ph idx="1"/>
          </p:nvPr>
        </p:nvSpPr>
        <p:spPr>
          <a:xfrm>
            <a:off x="622300" y="841375"/>
            <a:ext cx="7886700" cy="3698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altLang="es-ES"/>
              <a:t>AREA DE TRABAJO</a:t>
            </a:r>
          </a:p>
        </p:txBody>
      </p:sp>
      <p:sp>
        <p:nvSpPr>
          <p:cNvPr id="18435" name="CuadroTexto 9"/>
          <p:cNvSpPr txBox="1">
            <a:spLocks noChangeArrowheads="1"/>
          </p:cNvSpPr>
          <p:nvPr/>
        </p:nvSpPr>
        <p:spPr bwMode="auto">
          <a:xfrm>
            <a:off x="4356100" y="5962650"/>
            <a:ext cx="1903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PREPARACION DE EQUIPO</a:t>
            </a:r>
          </a:p>
        </p:txBody>
      </p:sp>
      <p:sp>
        <p:nvSpPr>
          <p:cNvPr id="18436" name="CuadroTexto 13"/>
          <p:cNvSpPr txBox="1">
            <a:spLocks noChangeArrowheads="1"/>
          </p:cNvSpPr>
          <p:nvPr/>
        </p:nvSpPr>
        <p:spPr bwMode="auto">
          <a:xfrm>
            <a:off x="4356100" y="50133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800 MTS</a:t>
            </a:r>
          </a:p>
        </p:txBody>
      </p:sp>
      <p:sp>
        <p:nvSpPr>
          <p:cNvPr id="18437" name="CuadroTexto 15"/>
          <p:cNvSpPr txBox="1">
            <a:spLocks noChangeArrowheads="1"/>
          </p:cNvSpPr>
          <p:nvPr/>
        </p:nvSpPr>
        <p:spPr bwMode="auto">
          <a:xfrm>
            <a:off x="2462213" y="2498725"/>
            <a:ext cx="2560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CAMARA HIPERBARICA  EN ALERTA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500938" y="2176463"/>
            <a:ext cx="10556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  </a:t>
            </a:r>
          </a:p>
        </p:txBody>
      </p:sp>
      <p:grpSp>
        <p:nvGrpSpPr>
          <p:cNvPr id="18440" name="18 Grupo"/>
          <p:cNvGrpSpPr>
            <a:grpSpLocks/>
          </p:cNvGrpSpPr>
          <p:nvPr/>
        </p:nvGrpSpPr>
        <p:grpSpPr bwMode="auto">
          <a:xfrm>
            <a:off x="622300" y="1125538"/>
            <a:ext cx="8270875" cy="5695950"/>
            <a:chOff x="5795963" y="0"/>
            <a:chExt cx="3206750" cy="2927350"/>
          </a:xfrm>
        </p:grpSpPr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5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5 Proceso"/>
          <p:cNvSpPr/>
          <p:nvPr/>
        </p:nvSpPr>
        <p:spPr bwMode="auto">
          <a:xfrm rot="2264556">
            <a:off x="6069013" y="4537075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21" name="16 Conector recto de flecha"/>
          <p:cNvCxnSpPr>
            <a:cxnSpLocks/>
          </p:cNvCxnSpPr>
          <p:nvPr/>
        </p:nvCxnSpPr>
        <p:spPr bwMode="auto">
          <a:xfrm flipH="1" flipV="1">
            <a:off x="6029325" y="4530725"/>
            <a:ext cx="863600" cy="6762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17 Conector recto de flecha"/>
          <p:cNvCxnSpPr>
            <a:cxnSpLocks/>
          </p:cNvCxnSpPr>
          <p:nvPr/>
        </p:nvCxnSpPr>
        <p:spPr bwMode="auto">
          <a:xfrm>
            <a:off x="6265863" y="4254500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número de diapositiva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2009F-2A55-432A-BA9F-9300073C021B}" type="slidenum">
              <a:rPr lang="es-ES" altLang="es-ES"/>
              <a:pPr/>
              <a:t>14</a:t>
            </a:fld>
            <a:endParaRPr lang="es-ES" altLang="es-ES"/>
          </a:p>
        </p:txBody>
      </p:sp>
      <p:sp>
        <p:nvSpPr>
          <p:cNvPr id="19459" name="CuadroTexto 6"/>
          <p:cNvSpPr txBox="1">
            <a:spLocks noChangeArrowheads="1"/>
          </p:cNvSpPr>
          <p:nvPr/>
        </p:nvSpPr>
        <p:spPr bwMode="auto">
          <a:xfrm>
            <a:off x="3492500" y="260350"/>
            <a:ext cx="22320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 sz="2000" b="1" u="sng">
                <a:solidFill>
                  <a:srgbClr val="000000"/>
                </a:solidFill>
                <a:latin typeface="Calibri" pitchFamily="34" charset="0"/>
              </a:rPr>
              <a:t>PERFIL DE BUCEO</a:t>
            </a:r>
          </a:p>
        </p:txBody>
      </p:sp>
      <p:sp>
        <p:nvSpPr>
          <p:cNvPr id="8" name="Triángulo rectángulo 7"/>
          <p:cNvSpPr/>
          <p:nvPr/>
        </p:nvSpPr>
        <p:spPr>
          <a:xfrm>
            <a:off x="1908175" y="1304925"/>
            <a:ext cx="4400550" cy="439261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9461" name="CuadroTexto 17"/>
          <p:cNvSpPr txBox="1">
            <a:spLocks noChangeArrowheads="1"/>
          </p:cNvSpPr>
          <p:nvPr/>
        </p:nvSpPr>
        <p:spPr bwMode="auto">
          <a:xfrm>
            <a:off x="935038" y="2670175"/>
            <a:ext cx="122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10 mts</a:t>
            </a:r>
          </a:p>
        </p:txBody>
      </p:sp>
      <p:sp>
        <p:nvSpPr>
          <p:cNvPr id="19462" name="CuadroTexto 18"/>
          <p:cNvSpPr txBox="1">
            <a:spLocks noChangeArrowheads="1"/>
          </p:cNvSpPr>
          <p:nvPr/>
        </p:nvSpPr>
        <p:spPr bwMode="auto">
          <a:xfrm>
            <a:off x="1079500" y="3343275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32”</a:t>
            </a:r>
          </a:p>
        </p:txBody>
      </p:sp>
      <p:sp>
        <p:nvSpPr>
          <p:cNvPr id="19463" name="CuadroTexto 19"/>
          <p:cNvSpPr txBox="1">
            <a:spLocks noChangeArrowheads="1"/>
          </p:cNvSpPr>
          <p:nvPr/>
        </p:nvSpPr>
        <p:spPr bwMode="auto">
          <a:xfrm>
            <a:off x="2663825" y="3373438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TF=15’</a:t>
            </a:r>
          </a:p>
        </p:txBody>
      </p:sp>
      <p:sp>
        <p:nvSpPr>
          <p:cNvPr id="19464" name="CuadroTexto 23"/>
          <p:cNvSpPr txBox="1">
            <a:spLocks noChangeArrowheads="1"/>
          </p:cNvSpPr>
          <p:nvPr/>
        </p:nvSpPr>
        <p:spPr bwMode="auto">
          <a:xfrm>
            <a:off x="4572000" y="1557338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TTD=2’</a:t>
            </a:r>
          </a:p>
        </p:txBody>
      </p:sp>
      <p:sp>
        <p:nvSpPr>
          <p:cNvPr id="19465" name="CuadroTexto 36"/>
          <p:cNvSpPr txBox="1">
            <a:spLocks noChangeArrowheads="1"/>
          </p:cNvSpPr>
          <p:nvPr/>
        </p:nvSpPr>
        <p:spPr bwMode="auto">
          <a:xfrm>
            <a:off x="107950" y="790575"/>
            <a:ext cx="252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ES" b="1">
                <a:solidFill>
                  <a:srgbClr val="000000"/>
                </a:solidFill>
                <a:latin typeface="Calibri" pitchFamily="34" charset="0"/>
              </a:rPr>
              <a:t>Tab 12/200- N (TABLA 3)</a:t>
            </a:r>
            <a:endParaRPr lang="es-CL" alt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0" name="Conector recto de flecha 9"/>
          <p:cNvCxnSpPr>
            <a:cxnSpLocks/>
            <a:stCxn id="8" idx="4"/>
          </p:cNvCxnSpPr>
          <p:nvPr/>
        </p:nvCxnSpPr>
        <p:spPr>
          <a:xfrm flipH="1" flipV="1">
            <a:off x="6300788" y="1412875"/>
            <a:ext cx="7937" cy="4284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7" name="CuadroTexto 39"/>
          <p:cNvSpPr txBox="1">
            <a:spLocks noChangeArrowheads="1"/>
          </p:cNvSpPr>
          <p:nvPr/>
        </p:nvSpPr>
        <p:spPr bwMode="auto">
          <a:xfrm>
            <a:off x="7019925" y="1619250"/>
            <a:ext cx="141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TTB=17’</a:t>
            </a:r>
          </a:p>
        </p:txBody>
      </p:sp>
      <p:sp>
        <p:nvSpPr>
          <p:cNvPr id="19468" name="CuadroTexto 15"/>
          <p:cNvSpPr txBox="1">
            <a:spLocks noChangeArrowheads="1"/>
          </p:cNvSpPr>
          <p:nvPr/>
        </p:nvSpPr>
        <p:spPr bwMode="auto">
          <a:xfrm>
            <a:off x="6457950" y="5327650"/>
            <a:ext cx="1138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ES">
                <a:solidFill>
                  <a:srgbClr val="FF0000"/>
                </a:solidFill>
              </a:rPr>
              <a:t>50 BAR</a:t>
            </a:r>
            <a:endParaRPr lang="es-CL" altLang="es-E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69" name="CuadroTexto 23"/>
          <p:cNvSpPr txBox="1">
            <a:spLocks noChangeArrowheads="1"/>
          </p:cNvSpPr>
          <p:nvPr/>
        </p:nvSpPr>
        <p:spPr bwMode="auto">
          <a:xfrm>
            <a:off x="4586288" y="20526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PARADA 3m=1’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327025"/>
            <a:ext cx="4537075" cy="581025"/>
          </a:xfrm>
          <a:solidFill>
            <a:srgbClr val="FFFF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BUCEO</a:t>
            </a:r>
          </a:p>
        </p:txBody>
      </p:sp>
      <p:sp>
        <p:nvSpPr>
          <p:cNvPr id="2048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067B27-B2D5-41F4-AE29-BCEFD381F1FF}" type="slidenum">
              <a:rPr lang="es-CL" altLang="es-ES"/>
              <a:pPr/>
              <a:t>15</a:t>
            </a:fld>
            <a:endParaRPr lang="es-CL" altLang="es-E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476375" y="1052513"/>
            <a:ext cx="8135938" cy="3603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embarque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endParaRPr lang="es-ES_tradnl" altLang="es-CL" b="1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pic>
        <p:nvPicPr>
          <p:cNvPr id="20484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708920"/>
            <a:ext cx="5417939" cy="38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CuadroTexto 8"/>
          <p:cNvSpPr txBox="1">
            <a:spLocks noChangeArrowheads="1"/>
          </p:cNvSpPr>
          <p:nvPr/>
        </p:nvSpPr>
        <p:spPr bwMode="auto">
          <a:xfrm>
            <a:off x="1115616" y="1484784"/>
            <a:ext cx="460868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BOTE </a:t>
            </a:r>
            <a:r>
              <a:rPr lang="es-CL" altLang="es-ES" dirty="0" smtClean="0">
                <a:solidFill>
                  <a:srgbClr val="000000"/>
                </a:solidFill>
                <a:latin typeface="Calibri" pitchFamily="34" charset="0"/>
              </a:rPr>
              <a:t> CON PATRÓN Y AYUDANTE PATRÓN</a:t>
            </a:r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s-CL" altLang="es-ES" dirty="0" smtClean="0">
                <a:solidFill>
                  <a:srgbClr val="000000"/>
                </a:solidFill>
                <a:latin typeface="Calibri" pitchFamily="34" charset="0"/>
              </a:rPr>
              <a:t>ENFERMERO SUMERSIÓN</a:t>
            </a:r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BUZO SEGURIDAD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*MANIOBRAS</a:t>
            </a:r>
          </a:p>
          <a:p>
            <a:pPr eaLnBrk="1" hangingPunct="1"/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07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D4E8D309-218F-40E3-9BBD-413A09661920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16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485" name="Imagen 5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611188" y="1608138"/>
            <a:ext cx="6477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14" name="13 Conector recto"/>
          <p:cNvCxnSpPr>
            <a:stCxn id="11" idx="4"/>
          </p:cNvCxnSpPr>
          <p:nvPr/>
        </p:nvCxnSpPr>
        <p:spPr>
          <a:xfrm>
            <a:off x="3924300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1" idx="4"/>
          </p:cNvCxnSpPr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Forma libre"/>
          <p:cNvSpPr/>
          <p:nvPr/>
        </p:nvSpPr>
        <p:spPr>
          <a:xfrm>
            <a:off x="3775075" y="3722688"/>
            <a:ext cx="144463" cy="2978150"/>
          </a:xfrm>
          <a:custGeom>
            <a:avLst/>
            <a:gdLst>
              <a:gd name="connsiteX0" fmla="*/ 143691 w 143691"/>
              <a:gd name="connsiteY0" fmla="*/ 0 h 2978332"/>
              <a:gd name="connsiteX1" fmla="*/ 130628 w 143691"/>
              <a:gd name="connsiteY1" fmla="*/ 470263 h 2978332"/>
              <a:gd name="connsiteX2" fmla="*/ 117565 w 143691"/>
              <a:gd name="connsiteY2" fmla="*/ 548640 h 2978332"/>
              <a:gd name="connsiteX3" fmla="*/ 91440 w 143691"/>
              <a:gd name="connsiteY3" fmla="*/ 809897 h 2978332"/>
              <a:gd name="connsiteX4" fmla="*/ 65314 w 143691"/>
              <a:gd name="connsiteY4" fmla="*/ 849086 h 2978332"/>
              <a:gd name="connsiteX5" fmla="*/ 52251 w 143691"/>
              <a:gd name="connsiteY5" fmla="*/ 888275 h 2978332"/>
              <a:gd name="connsiteX6" fmla="*/ 39188 w 143691"/>
              <a:gd name="connsiteY6" fmla="*/ 1123406 h 2978332"/>
              <a:gd name="connsiteX7" fmla="*/ 52251 w 143691"/>
              <a:gd name="connsiteY7" fmla="*/ 1293223 h 2978332"/>
              <a:gd name="connsiteX8" fmla="*/ 39188 w 143691"/>
              <a:gd name="connsiteY8" fmla="*/ 1593669 h 2978332"/>
              <a:gd name="connsiteX9" fmla="*/ 52251 w 143691"/>
              <a:gd name="connsiteY9" fmla="*/ 1685109 h 2978332"/>
              <a:gd name="connsiteX10" fmla="*/ 65314 w 143691"/>
              <a:gd name="connsiteY10" fmla="*/ 1815737 h 2978332"/>
              <a:gd name="connsiteX11" fmla="*/ 78377 w 143691"/>
              <a:gd name="connsiteY11" fmla="*/ 1881052 h 2978332"/>
              <a:gd name="connsiteX12" fmla="*/ 91440 w 143691"/>
              <a:gd name="connsiteY12" fmla="*/ 1959429 h 2978332"/>
              <a:gd name="connsiteX13" fmla="*/ 78377 w 143691"/>
              <a:gd name="connsiteY13" fmla="*/ 2299063 h 2978332"/>
              <a:gd name="connsiteX14" fmla="*/ 65314 w 143691"/>
              <a:gd name="connsiteY14" fmla="*/ 2677886 h 2978332"/>
              <a:gd name="connsiteX15" fmla="*/ 39188 w 143691"/>
              <a:gd name="connsiteY15" fmla="*/ 2756263 h 2978332"/>
              <a:gd name="connsiteX16" fmla="*/ 26125 w 143691"/>
              <a:gd name="connsiteY16" fmla="*/ 2795452 h 2978332"/>
              <a:gd name="connsiteX17" fmla="*/ 13063 w 143691"/>
              <a:gd name="connsiteY17" fmla="*/ 2834640 h 2978332"/>
              <a:gd name="connsiteX18" fmla="*/ 26125 w 143691"/>
              <a:gd name="connsiteY18" fmla="*/ 2952206 h 2978332"/>
              <a:gd name="connsiteX19" fmla="*/ 0 w 143691"/>
              <a:gd name="connsiteY19" fmla="*/ 2978332 h 297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3691" h="2978332">
                <a:moveTo>
                  <a:pt x="143691" y="0"/>
                </a:moveTo>
                <a:cubicBezTo>
                  <a:pt x="139337" y="156754"/>
                  <a:pt x="138087" y="313626"/>
                  <a:pt x="130628" y="470263"/>
                </a:cubicBezTo>
                <a:cubicBezTo>
                  <a:pt x="129368" y="496719"/>
                  <a:pt x="120490" y="522316"/>
                  <a:pt x="117565" y="548640"/>
                </a:cubicBezTo>
                <a:cubicBezTo>
                  <a:pt x="116343" y="559642"/>
                  <a:pt x="101128" y="774375"/>
                  <a:pt x="91440" y="809897"/>
                </a:cubicBezTo>
                <a:cubicBezTo>
                  <a:pt x="87309" y="825044"/>
                  <a:pt x="72335" y="835044"/>
                  <a:pt x="65314" y="849086"/>
                </a:cubicBezTo>
                <a:cubicBezTo>
                  <a:pt x="59156" y="861402"/>
                  <a:pt x="56605" y="875212"/>
                  <a:pt x="52251" y="888275"/>
                </a:cubicBezTo>
                <a:cubicBezTo>
                  <a:pt x="47897" y="966652"/>
                  <a:pt x="39188" y="1044908"/>
                  <a:pt x="39188" y="1123406"/>
                </a:cubicBezTo>
                <a:cubicBezTo>
                  <a:pt x="39188" y="1180179"/>
                  <a:pt x="52251" y="1236450"/>
                  <a:pt x="52251" y="1293223"/>
                </a:cubicBezTo>
                <a:cubicBezTo>
                  <a:pt x="52251" y="1393466"/>
                  <a:pt x="43542" y="1493520"/>
                  <a:pt x="39188" y="1593669"/>
                </a:cubicBezTo>
                <a:cubicBezTo>
                  <a:pt x="43542" y="1624149"/>
                  <a:pt x="48653" y="1654530"/>
                  <a:pt x="52251" y="1685109"/>
                </a:cubicBezTo>
                <a:cubicBezTo>
                  <a:pt x="57364" y="1728569"/>
                  <a:pt x="59530" y="1772361"/>
                  <a:pt x="65314" y="1815737"/>
                </a:cubicBezTo>
                <a:cubicBezTo>
                  <a:pt x="68248" y="1837745"/>
                  <a:pt x="74405" y="1859207"/>
                  <a:pt x="78377" y="1881052"/>
                </a:cubicBezTo>
                <a:cubicBezTo>
                  <a:pt x="83115" y="1907111"/>
                  <a:pt x="87086" y="1933303"/>
                  <a:pt x="91440" y="1959429"/>
                </a:cubicBezTo>
                <a:cubicBezTo>
                  <a:pt x="87086" y="2072640"/>
                  <a:pt x="82494" y="2185843"/>
                  <a:pt x="78377" y="2299063"/>
                </a:cubicBezTo>
                <a:cubicBezTo>
                  <a:pt x="73785" y="2425329"/>
                  <a:pt x="76104" y="2551998"/>
                  <a:pt x="65314" y="2677886"/>
                </a:cubicBezTo>
                <a:cubicBezTo>
                  <a:pt x="62962" y="2705324"/>
                  <a:pt x="47897" y="2730137"/>
                  <a:pt x="39188" y="2756263"/>
                </a:cubicBezTo>
                <a:lnTo>
                  <a:pt x="26125" y="2795452"/>
                </a:lnTo>
                <a:lnTo>
                  <a:pt x="13063" y="2834640"/>
                </a:lnTo>
                <a:cubicBezTo>
                  <a:pt x="31102" y="2888759"/>
                  <a:pt x="54117" y="2905552"/>
                  <a:pt x="26125" y="2952206"/>
                </a:cubicBezTo>
                <a:cubicBezTo>
                  <a:pt x="19789" y="2962767"/>
                  <a:pt x="8708" y="2969623"/>
                  <a:pt x="0" y="29783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7" name="Rectangle 26"/>
          <p:cNvSpPr txBox="1">
            <a:spLocks noChangeArrowheads="1"/>
          </p:cNvSpPr>
          <p:nvPr/>
        </p:nvSpPr>
        <p:spPr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3555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94061034-5E84-49C5-8A8F-3EE13027D09D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17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3570288" y="379571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398963" y="350996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ángulo 14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22705" t="26367" r="26758" b="12109"/>
          <a:stretch>
            <a:fillRect/>
          </a:stretch>
        </p:blipFill>
        <p:spPr bwMode="auto">
          <a:xfrm>
            <a:off x="5795963" y="0"/>
            <a:ext cx="320675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3" name="18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16" name="15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564" name="Picture 16" descr="Resultado de imagen para norte magnetico y norte geografic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188913"/>
            <a:ext cx="360362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19 Conector recto"/>
          <p:cNvCxnSpPr/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6"/>
          <p:cNvSpPr txBox="1">
            <a:spLocks noChangeArrowheads="1"/>
          </p:cNvSpPr>
          <p:nvPr/>
        </p:nvSpPr>
        <p:spPr>
          <a:xfrm>
            <a:off x="2051050" y="115888"/>
            <a:ext cx="3744913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  <p:pic>
        <p:nvPicPr>
          <p:cNvPr id="19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860032" y="4005064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5"/>
          <p:cNvSpPr>
            <a:spLocks/>
          </p:cNvSpPr>
          <p:nvPr/>
        </p:nvSpPr>
        <p:spPr bwMode="auto">
          <a:xfrm>
            <a:off x="0" y="2997200"/>
            <a:ext cx="9180513" cy="144463"/>
          </a:xfrm>
          <a:custGeom>
            <a:avLst/>
            <a:gdLst>
              <a:gd name="T0" fmla="*/ 0 w 4489"/>
              <a:gd name="T1" fmla="*/ 0 h 128"/>
              <a:gd name="T2" fmla="*/ 2147483646 w 4489"/>
              <a:gd name="T3" fmla="*/ 2147483646 h 128"/>
              <a:gd name="T4" fmla="*/ 2147483646 w 4489"/>
              <a:gd name="T5" fmla="*/ 2147483646 h 128"/>
              <a:gd name="T6" fmla="*/ 2147483646 w 4489"/>
              <a:gd name="T7" fmla="*/ 2147483646 h 128"/>
              <a:gd name="T8" fmla="*/ 2147483646 w 4489"/>
              <a:gd name="T9" fmla="*/ 2147483646 h 128"/>
              <a:gd name="T10" fmla="*/ 2147483646 w 4489"/>
              <a:gd name="T11" fmla="*/ 2147483646 h 128"/>
              <a:gd name="T12" fmla="*/ 2147483646 w 4489"/>
              <a:gd name="T13" fmla="*/ 2147483646 h 128"/>
              <a:gd name="T14" fmla="*/ 2147483646 w 4489"/>
              <a:gd name="T15" fmla="*/ 2147483646 h 128"/>
              <a:gd name="T16" fmla="*/ 2147483646 w 4489"/>
              <a:gd name="T17" fmla="*/ 2147483646 h 128"/>
              <a:gd name="T18" fmla="*/ 2147483646 w 4489"/>
              <a:gd name="T19" fmla="*/ 2147483646 h 128"/>
              <a:gd name="T20" fmla="*/ 2147483646 w 4489"/>
              <a:gd name="T21" fmla="*/ 2147483646 h 128"/>
              <a:gd name="T22" fmla="*/ 2147483646 w 4489"/>
              <a:gd name="T23" fmla="*/ 2147483646 h 128"/>
              <a:gd name="T24" fmla="*/ 2147483646 w 4489"/>
              <a:gd name="T25" fmla="*/ 2147483646 h 128"/>
              <a:gd name="T26" fmla="*/ 2147483646 w 4489"/>
              <a:gd name="T27" fmla="*/ 2147483646 h 128"/>
              <a:gd name="T28" fmla="*/ 2147483646 w 4489"/>
              <a:gd name="T29" fmla="*/ 2147483646 h 128"/>
              <a:gd name="T30" fmla="*/ 2147483646 w 4489"/>
              <a:gd name="T31" fmla="*/ 2147483646 h 128"/>
              <a:gd name="T32" fmla="*/ 2147483646 w 4489"/>
              <a:gd name="T33" fmla="*/ 2147483646 h 128"/>
              <a:gd name="T34" fmla="*/ 2147483646 w 4489"/>
              <a:gd name="T35" fmla="*/ 2147483646 h 128"/>
              <a:gd name="T36" fmla="*/ 2147483646 w 4489"/>
              <a:gd name="T37" fmla="*/ 2147483646 h 128"/>
              <a:gd name="T38" fmla="*/ 2147483646 w 4489"/>
              <a:gd name="T39" fmla="*/ 2147483646 h 128"/>
              <a:gd name="T40" fmla="*/ 2147483646 w 4489"/>
              <a:gd name="T41" fmla="*/ 2147483646 h 128"/>
              <a:gd name="T42" fmla="*/ 2147483646 w 4489"/>
              <a:gd name="T43" fmla="*/ 2147483646 h 128"/>
              <a:gd name="T44" fmla="*/ 2147483646 w 4489"/>
              <a:gd name="T45" fmla="*/ 2147483646 h 128"/>
              <a:gd name="T46" fmla="*/ 2147483646 w 4489"/>
              <a:gd name="T47" fmla="*/ 2147483646 h 128"/>
              <a:gd name="T48" fmla="*/ 2147483646 w 4489"/>
              <a:gd name="T49" fmla="*/ 2147483646 h 128"/>
              <a:gd name="T50" fmla="*/ 2147483646 w 4489"/>
              <a:gd name="T51" fmla="*/ 2147483646 h 128"/>
              <a:gd name="T52" fmla="*/ 2147483646 w 4489"/>
              <a:gd name="T53" fmla="*/ 2147483646 h 128"/>
              <a:gd name="T54" fmla="*/ 2147483646 w 4489"/>
              <a:gd name="T55" fmla="*/ 2147483646 h 128"/>
              <a:gd name="T56" fmla="*/ 2147483646 w 4489"/>
              <a:gd name="T57" fmla="*/ 2147483646 h 128"/>
              <a:gd name="T58" fmla="*/ 2147483646 w 4489"/>
              <a:gd name="T59" fmla="*/ 2147483646 h 1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489"/>
              <a:gd name="T91" fmla="*/ 0 h 128"/>
              <a:gd name="T92" fmla="*/ 4489 w 4489"/>
              <a:gd name="T93" fmla="*/ 128 h 1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489" h="128">
                <a:moveTo>
                  <a:pt x="0" y="0"/>
                </a:moveTo>
                <a:cubicBezTo>
                  <a:pt x="65" y="23"/>
                  <a:pt x="133" y="29"/>
                  <a:pt x="201" y="37"/>
                </a:cubicBezTo>
                <a:cubicBezTo>
                  <a:pt x="310" y="28"/>
                  <a:pt x="338" y="19"/>
                  <a:pt x="448" y="28"/>
                </a:cubicBezTo>
                <a:cubicBezTo>
                  <a:pt x="532" y="82"/>
                  <a:pt x="638" y="47"/>
                  <a:pt x="732" y="37"/>
                </a:cubicBezTo>
                <a:cubicBezTo>
                  <a:pt x="744" y="34"/>
                  <a:pt x="756" y="32"/>
                  <a:pt x="768" y="28"/>
                </a:cubicBezTo>
                <a:cubicBezTo>
                  <a:pt x="786" y="23"/>
                  <a:pt x="823" y="10"/>
                  <a:pt x="823" y="10"/>
                </a:cubicBezTo>
                <a:cubicBezTo>
                  <a:pt x="892" y="18"/>
                  <a:pt x="956" y="36"/>
                  <a:pt x="1024" y="46"/>
                </a:cubicBezTo>
                <a:cubicBezTo>
                  <a:pt x="1144" y="41"/>
                  <a:pt x="1248" y="38"/>
                  <a:pt x="1362" y="10"/>
                </a:cubicBezTo>
                <a:cubicBezTo>
                  <a:pt x="1434" y="22"/>
                  <a:pt x="1512" y="33"/>
                  <a:pt x="1582" y="55"/>
                </a:cubicBezTo>
                <a:cubicBezTo>
                  <a:pt x="1759" y="49"/>
                  <a:pt x="1913" y="50"/>
                  <a:pt x="2085" y="74"/>
                </a:cubicBezTo>
                <a:cubicBezTo>
                  <a:pt x="2168" y="68"/>
                  <a:pt x="2188" y="73"/>
                  <a:pt x="2249" y="55"/>
                </a:cubicBezTo>
                <a:cubicBezTo>
                  <a:pt x="2267" y="50"/>
                  <a:pt x="2286" y="43"/>
                  <a:pt x="2304" y="37"/>
                </a:cubicBezTo>
                <a:cubicBezTo>
                  <a:pt x="2313" y="34"/>
                  <a:pt x="2332" y="28"/>
                  <a:pt x="2332" y="28"/>
                </a:cubicBezTo>
                <a:cubicBezTo>
                  <a:pt x="2408" y="34"/>
                  <a:pt x="2487" y="23"/>
                  <a:pt x="2560" y="46"/>
                </a:cubicBezTo>
                <a:cubicBezTo>
                  <a:pt x="2569" y="49"/>
                  <a:pt x="2578" y="53"/>
                  <a:pt x="2588" y="55"/>
                </a:cubicBezTo>
                <a:cubicBezTo>
                  <a:pt x="2766" y="90"/>
                  <a:pt x="2572" y="44"/>
                  <a:pt x="2688" y="74"/>
                </a:cubicBezTo>
                <a:cubicBezTo>
                  <a:pt x="2712" y="80"/>
                  <a:pt x="2761" y="92"/>
                  <a:pt x="2761" y="92"/>
                </a:cubicBezTo>
                <a:cubicBezTo>
                  <a:pt x="2846" y="84"/>
                  <a:pt x="2902" y="72"/>
                  <a:pt x="2981" y="46"/>
                </a:cubicBezTo>
                <a:cubicBezTo>
                  <a:pt x="3078" y="14"/>
                  <a:pt x="2921" y="64"/>
                  <a:pt x="3045" y="28"/>
                </a:cubicBezTo>
                <a:cubicBezTo>
                  <a:pt x="3064" y="23"/>
                  <a:pt x="3100" y="10"/>
                  <a:pt x="3100" y="10"/>
                </a:cubicBezTo>
                <a:cubicBezTo>
                  <a:pt x="3191" y="21"/>
                  <a:pt x="3150" y="11"/>
                  <a:pt x="3228" y="37"/>
                </a:cubicBezTo>
                <a:cubicBezTo>
                  <a:pt x="3246" y="43"/>
                  <a:pt x="3264" y="49"/>
                  <a:pt x="3282" y="55"/>
                </a:cubicBezTo>
                <a:cubicBezTo>
                  <a:pt x="3291" y="58"/>
                  <a:pt x="3310" y="64"/>
                  <a:pt x="3310" y="64"/>
                </a:cubicBezTo>
                <a:cubicBezTo>
                  <a:pt x="3418" y="57"/>
                  <a:pt x="3523" y="45"/>
                  <a:pt x="3630" y="28"/>
                </a:cubicBezTo>
                <a:cubicBezTo>
                  <a:pt x="3675" y="13"/>
                  <a:pt x="3661" y="13"/>
                  <a:pt x="3730" y="28"/>
                </a:cubicBezTo>
                <a:cubicBezTo>
                  <a:pt x="3749" y="32"/>
                  <a:pt x="3785" y="46"/>
                  <a:pt x="3785" y="46"/>
                </a:cubicBezTo>
                <a:cubicBezTo>
                  <a:pt x="3812" y="72"/>
                  <a:pt x="3841" y="74"/>
                  <a:pt x="3877" y="83"/>
                </a:cubicBezTo>
                <a:cubicBezTo>
                  <a:pt x="3986" y="77"/>
                  <a:pt x="4066" y="61"/>
                  <a:pt x="4169" y="74"/>
                </a:cubicBezTo>
                <a:cubicBezTo>
                  <a:pt x="4220" y="91"/>
                  <a:pt x="4265" y="112"/>
                  <a:pt x="4316" y="128"/>
                </a:cubicBezTo>
                <a:cubicBezTo>
                  <a:pt x="4375" y="120"/>
                  <a:pt x="4429" y="101"/>
                  <a:pt x="4489" y="101"/>
                </a:cubicBezTo>
              </a:path>
            </a:pathLst>
          </a:custGeom>
          <a:noFill/>
          <a:ln w="666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786063" y="6143625"/>
            <a:ext cx="576262" cy="504825"/>
          </a:xfrm>
          <a:prstGeom prst="rect">
            <a:avLst/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s-ES" altLang="es-ES"/>
          </a:p>
        </p:txBody>
      </p:sp>
      <p:sp>
        <p:nvSpPr>
          <p:cNvPr id="25604" name="Line 12"/>
          <p:cNvSpPr>
            <a:spLocks noChangeShapeType="1"/>
          </p:cNvSpPr>
          <p:nvPr/>
        </p:nvSpPr>
        <p:spPr bwMode="auto">
          <a:xfrm>
            <a:off x="3059113" y="3213100"/>
            <a:ext cx="0" cy="2879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5605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/>
              <a:t>10MTS.</a:t>
            </a:r>
          </a:p>
        </p:txBody>
      </p:sp>
      <p:sp>
        <p:nvSpPr>
          <p:cNvPr id="25606" name="Text Box 19"/>
          <p:cNvSpPr txBox="1">
            <a:spLocks noChangeArrowheads="1"/>
          </p:cNvSpPr>
          <p:nvPr/>
        </p:nvSpPr>
        <p:spPr bwMode="auto">
          <a:xfrm>
            <a:off x="5076825" y="46529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5607" name="Rectangle 23"/>
          <p:cNvSpPr>
            <a:spLocks noChangeArrowheads="1"/>
          </p:cNvSpPr>
          <p:nvPr/>
        </p:nvSpPr>
        <p:spPr bwMode="auto">
          <a:xfrm>
            <a:off x="7540625" y="6286500"/>
            <a:ext cx="9925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dirty="0"/>
              <a:t>20 MTS</a:t>
            </a:r>
          </a:p>
        </p:txBody>
      </p:sp>
      <p:pic>
        <p:nvPicPr>
          <p:cNvPr id="25608" name="Picture 30" descr="Zodiac con buzos a bordo"/>
          <p:cNvPicPr>
            <a:picLocks noChangeAspect="1" noChangeArrowheads="1"/>
          </p:cNvPicPr>
          <p:nvPr/>
        </p:nvPicPr>
        <p:blipFill>
          <a:blip r:embed="rId2" cstate="print"/>
          <a:srcRect l="13527" t="29567" r="27855" b="5386"/>
          <a:stretch>
            <a:fillRect/>
          </a:stretch>
        </p:blipFill>
        <p:spPr bwMode="auto">
          <a:xfrm>
            <a:off x="1000125" y="2143125"/>
            <a:ext cx="928688" cy="785813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2357438" y="2786063"/>
            <a:ext cx="1349375" cy="1171575"/>
            <a:chOff x="2372210" y="2937353"/>
            <a:chExt cx="1348962" cy="1170874"/>
          </a:xfrm>
        </p:grpSpPr>
        <p:pic>
          <p:nvPicPr>
            <p:cNvPr id="25621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3089347" y="3154135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2" name="Picture 16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2210" y="2937353"/>
              <a:ext cx="612775" cy="647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3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4972" y="3439889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AutoShape 14" descr="Resultado de imagen para norte magnetico y norte geografic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ES" altLang="es-ES"/>
          </a:p>
        </p:txBody>
      </p:sp>
      <p:grpSp>
        <p:nvGrpSpPr>
          <p:cNvPr id="25611" name="18 Grupo"/>
          <p:cNvGrpSpPr>
            <a:grpSpLocks/>
          </p:cNvGrpSpPr>
          <p:nvPr/>
        </p:nvGrpSpPr>
        <p:grpSpPr bwMode="auto">
          <a:xfrm>
            <a:off x="5795963" y="0"/>
            <a:ext cx="3206750" cy="2927350"/>
            <a:chOff x="5795963" y="0"/>
            <a:chExt cx="3206750" cy="2927350"/>
          </a:xfrm>
        </p:grpSpPr>
        <p:pic>
          <p:nvPicPr>
            <p:cNvPr id="25619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0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2" name="20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22" name="21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3" name="22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13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929C33-B3D9-4C57-8D6A-2CCFF649A4A5}" type="slidenum">
              <a:rPr lang="es-CL" altLang="es-ES"/>
              <a:pPr/>
              <a:t>18</a:t>
            </a:fld>
            <a:endParaRPr lang="es-CL" altLang="es-ES"/>
          </a:p>
        </p:txBody>
      </p:sp>
      <p:cxnSp>
        <p:nvCxnSpPr>
          <p:cNvPr id="5" name="Conector recto de flecha 4"/>
          <p:cNvCxnSpPr>
            <a:cxnSpLocks/>
          </p:cNvCxnSpPr>
          <p:nvPr/>
        </p:nvCxnSpPr>
        <p:spPr>
          <a:xfrm>
            <a:off x="3795713" y="6356350"/>
            <a:ext cx="33686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 flipH="1" flipV="1">
            <a:off x="3795713" y="6648450"/>
            <a:ext cx="3368675" cy="7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292080" y="5805264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7”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33333E-6 C 0.00607 0.0118 0.00521 0.02592 0.00625 0.04027 C 0.00677 0.06342 0.01319 0.13657 0.00781 0.1662 C 0.00607 0.18634 0.00521 0.20671 0.00156 0.22592 C 0.00017 0.23333 -0.00018 0.23819 -0.00174 0.24537 C -0.00278 0.24977 -0.00504 0.2581 -0.00504 0.25833 C -0.00556 0.26458 -0.00643 0.27083 -0.00643 0.27731 C -0.00643 0.3 -0.00625 0.32291 -0.00504 0.34583 C -0.00469 0.35393 -0.00278 0.36134 -0.00174 0.36921 C -0.00139 0.37152 0.01007 0.37754 0.01267 0.37777 C 0.02378 0.37847 0.03489 0.37916 0.046 0.37986 C 0.05642 0.38171 0.06562 0.38472 0.07604 0.38634 C 0.0842 0.38564 0.09218 0.38541 0.1 0.38426 C 0.1092 0.38287 0.11788 0.37477 0.12708 0.37338 C 0.13385 0.37222 0.1408 0.37199 0.14757 0.37129 C 0.16944 0.3618 0.1967 0.36852 0.21753 0.36921 C 0.22743 0.37361 0.23385 0.37592 0.24462 0.37777 C 0.26267 0.38564 0.25034 0.38102 0.29236 0.37777 C 0.30607 0.37662 0.3335 0.37338 0.3335 0.37361 C 0.35451 0.36643 0.3309 0.37361 0.38125 0.36921 C 0.39184 0.36828 0.41319 0.36481 0.41319 0.36504 C 0.47552 0.37037 0.446 0.36828 0.50208 0.37129 C 0.50885 0.3743 0.50521 0.37338 0.51319 0.37338 L 0.53073 0.37129 " pathEditMode="relative" rAng="0" ptsTypes="ffffffffffffffffffffff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73 0.37129 C 0.42204 0.36991 0.31336 0.36805 0.20468 0.36713 C 0.18368 0.36018 0.09826 0.3618 0.08593 0.36157 C 0.07257 0.35717 0.05885 0.35555 0.04531 0.35185 C 0.04114 0.34629 0.03541 0.32685 0.03385 0.31852 C 0.03281 0.30555 0.03229 0.29259 0.03073 0.27963 C 0.03125 0.25579 0.03142 0.23333 0.03489 0.21018 C 0.03802 0.14514 0.03489 0.0794 0.03489 0.01435 L 0.03593 -0.03287 L 0.03385 -0.04259 " pathEditMode="relative" ptsTypes="fffffff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900113" y="1600200"/>
            <a:ext cx="79930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   A.-	Antes de  equipamiento de los buzos e inicio del Buceo</a:t>
            </a:r>
          </a:p>
          <a:p>
            <a:pPr eaLnBrk="1" hangingPunct="1">
              <a:buFontTx/>
              <a:buNone/>
            </a:pPr>
            <a:endParaRPr lang="es-ES" altLang="es-CL" sz="180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Inspeccionar  monobotellas.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Inspeccionar reguladores y consolas.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Mosquetones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Boyarín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Muertos.</a:t>
            </a:r>
          </a:p>
          <a:p>
            <a:pPr eaLnBrk="1" hangingPunct="1">
              <a:buFont typeface="Wingdings" pitchFamily="2" charset="2"/>
              <a:buNone/>
            </a:pPr>
            <a:endParaRPr lang="es-ES" altLang="es-CL" sz="1800"/>
          </a:p>
          <a:p>
            <a:pPr eaLnBrk="1" hangingPunct="1">
              <a:buFont typeface="Wingdings" pitchFamily="2" charset="2"/>
              <a:buNone/>
            </a:pPr>
            <a:endParaRPr lang="es-ES" altLang="es-CL" sz="1800"/>
          </a:p>
        </p:txBody>
      </p:sp>
      <p:sp>
        <p:nvSpPr>
          <p:cNvPr id="26627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B4AE7B-7C20-41D2-B98F-7586407A1527}" type="slidenum">
              <a:rPr lang="es-CL" altLang="es-ES"/>
              <a:pPr/>
              <a:t>19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773238"/>
            <a:ext cx="7993062" cy="4640262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B.-	DURANTE LA EJECUCION DE LA ACTIVIDAD: 	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equipo debe quedar ordenado para facilitar el desarrollo de la actividad.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entrar al agua los buceadores serán revistados por el enfermero y el supervisor.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iniciar la actividad el supervisor repasara la actividad resaltando los puntos claves del ejercicio a los buceadores.(orientación de buceo)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+mj-lt"/>
            </a:endParaRPr>
          </a:p>
        </p:txBody>
      </p:sp>
      <p:sp>
        <p:nvSpPr>
          <p:cNvPr id="27651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C5F2DB-9402-41BC-91B6-27BDAC25A6E2}" type="slidenum">
              <a:rPr lang="es-CL" altLang="es-ES"/>
              <a:pPr/>
              <a:t>20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43887" cy="4568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Ubicado el lugar, se debe instalar un muerto y un boyarín 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buzo de seguridad o nadador de superficie se mantendrá equipado para reaccionar durante el desarrollo del ejercicio.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Los buceadores serán revistados por el supervisor y entrarán al agua en orden que se les indique.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Durante todo el desarrollo del ejercicio se mantendrá en el área una ambulancia en alerta al igual que un enfermero de sumersión, los que estarán listos a brindar los primeros auxilios y trasladar a un centro asistencial al afectado si fuese necesario.</a:t>
            </a:r>
          </a:p>
        </p:txBody>
      </p:sp>
      <p:sp>
        <p:nvSpPr>
          <p:cNvPr id="28675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91B423-B262-464B-9631-607584D9F336}" type="slidenum">
              <a:rPr lang="es-CL" altLang="es-ES"/>
              <a:pPr/>
              <a:t>21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8243888" cy="610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Los buzos al saltar al agua informarán con la señal 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estoy bien,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que se encuentran en condiciones de comenzar el buceo.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Probaran boyantes respectivamente y revisaran su equipo.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Cuando el supervisor le ordene comenzarán su descenso, siguiendo en todo momento la línea de seguridad,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hasta llegar al fondo donde se encuentra el muerto de la maniobra.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El buzo instructor será el encargado de dar las señales durante el ejercicio.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Estando los buzos ya en el fondo, el buzo instructor tomará el control de los cadetes buzos.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 La comunicación entre los buzos será con señales convenidas, teniendo siempre contacto visual.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 i="1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</p:txBody>
      </p:sp>
      <p:sp>
        <p:nvSpPr>
          <p:cNvPr id="2969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39549-D05D-4AAA-9196-7AED31551D2A}" type="slidenum">
              <a:rPr lang="es-CL" altLang="es-ES"/>
              <a:pPr/>
              <a:t>22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5475"/>
            <a:ext cx="8813800" cy="60960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i="1" dirty="0">
                <a:latin typeface="Arial" pitchFamily="34" charset="0"/>
                <a:cs typeface="Arial" pitchFamily="34" charset="0"/>
              </a:rPr>
              <a:t>Una vez el primer equipo ya iniciado su navegación, el segundo equipo comenzará el mismo procedimiento.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C.- DESPUES DE LA EJECUCION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    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Se esperara un tiempo prudente (10 minutos) para descartar alguna EDI. y se informara a los respectivos controles el termino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/>
          </a:p>
        </p:txBody>
      </p:sp>
      <p:sp>
        <p:nvSpPr>
          <p:cNvPr id="30723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C3C565-A023-4F1E-835C-0BAA2B66140E}" type="slidenum">
              <a:rPr lang="es-CL" altLang="es-ES"/>
              <a:pPr/>
              <a:t>23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8243887" cy="5949950"/>
          </a:xfrm>
        </p:spPr>
      </p:pic>
      <p:sp>
        <p:nvSpPr>
          <p:cNvPr id="31753" name="Marcador de número de diapositiva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2F6EF9-B004-4044-BA1E-6D322D3CEC67}" type="slidenum">
              <a:rPr lang="es-CL" altLang="es-ES"/>
              <a:pPr/>
              <a:t>24</a:t>
            </a:fld>
            <a:endParaRPr lang="es-CL" altLang="es-ES"/>
          </a:p>
        </p:txBody>
      </p:sp>
      <p:pic>
        <p:nvPicPr>
          <p:cNvPr id="31747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3" y="1606550"/>
            <a:ext cx="225901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2870200"/>
            <a:ext cx="2260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75125"/>
            <a:ext cx="122396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3" y="5505450"/>
            <a:ext cx="13906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0575" y="5516563"/>
            <a:ext cx="1287463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6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3888" y="4179888"/>
            <a:ext cx="1036637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6"/>
          <p:cNvSpPr txBox="1">
            <a:spLocks noChangeArrowheads="1"/>
          </p:cNvSpPr>
          <p:nvPr/>
        </p:nvSpPr>
        <p:spPr>
          <a:xfrm>
            <a:off x="2051050" y="3270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111250"/>
            <a:ext cx="2614612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763" y="2255838"/>
            <a:ext cx="26146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875" y="3390900"/>
            <a:ext cx="2614613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4546600"/>
            <a:ext cx="261461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3300" y="5691188"/>
            <a:ext cx="26146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647B74-281D-42D0-AA55-6B189A5B1CD2}" type="slidenum">
              <a:rPr lang="es-CL" altLang="es-ES"/>
              <a:pPr/>
              <a:t>25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525" y="1135063"/>
            <a:ext cx="26098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9650" y="2205038"/>
            <a:ext cx="26384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9650" y="3449638"/>
            <a:ext cx="26352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9650" y="4594225"/>
            <a:ext cx="26384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9650" y="5722938"/>
            <a:ext cx="26384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Marcador de número de diapositiva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B83F2F-95A6-4BC4-A0AF-EC9805ABAA78}" type="slidenum">
              <a:rPr lang="es-CL" altLang="es-ES"/>
              <a:pPr/>
              <a:t>26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81724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220788"/>
            <a:ext cx="1463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1220788"/>
            <a:ext cx="12239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65C60C-7CA3-48A3-AEB7-07F3F9F0F00D}" type="slidenum">
              <a:rPr lang="es-CL" altLang="es-ES"/>
              <a:pPr/>
              <a:t>27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DC8D6F-454B-4AC1-AEC3-7D4E5625C93C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28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2850"/>
            <a:ext cx="9036050" cy="522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</p:txBody>
      </p:sp>
      <p:graphicFrame>
        <p:nvGraphicFramePr>
          <p:cNvPr id="35844" name="Object 17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3738563"/>
          <a:ext cx="915988" cy="482600"/>
        </p:xfrm>
        <a:graphic>
          <a:graphicData uri="http://schemas.openxmlformats.org/presentationml/2006/ole">
            <p:oleObj spid="_x0000_s35873" name="Bitmap Image" r:id="rId3" imgW="2505425" imgH="1267002" progId="PBrush">
              <p:embed/>
            </p:oleObj>
          </a:graphicData>
        </a:graphic>
      </p:graphicFrame>
      <p:sp>
        <p:nvSpPr>
          <p:cNvPr id="35845" name="6 Marcador de número de diapositiva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65C40F7-CDD8-49E9-BB59-ECF9D02252E1}" type="slidenum">
              <a:rPr lang="es-ES_tradnl" altLang="es-CL" sz="1400"/>
              <a:pPr algn="r"/>
              <a:t>28</a:t>
            </a:fld>
            <a:endParaRPr lang="es-ES_tradnl" altLang="es-CL" sz="1400"/>
          </a:p>
        </p:txBody>
      </p:sp>
      <p:sp>
        <p:nvSpPr>
          <p:cNvPr id="35846" name="AutoShape 59"/>
          <p:cNvSpPr>
            <a:spLocks noChangeArrowheads="1"/>
          </p:cNvSpPr>
          <p:nvPr/>
        </p:nvSpPr>
        <p:spPr bwMode="auto">
          <a:xfrm>
            <a:off x="6011863" y="5300663"/>
            <a:ext cx="2881312" cy="133985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7" name="AutoShape 43"/>
          <p:cNvSpPr>
            <a:spLocks noChangeArrowheads="1"/>
          </p:cNvSpPr>
          <p:nvPr/>
        </p:nvSpPr>
        <p:spPr bwMode="auto">
          <a:xfrm>
            <a:off x="900113" y="3644900"/>
            <a:ext cx="1727200" cy="114617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8" name="AutoShape 44"/>
          <p:cNvSpPr>
            <a:spLocks noChangeArrowheads="1"/>
          </p:cNvSpPr>
          <p:nvPr/>
        </p:nvSpPr>
        <p:spPr bwMode="auto">
          <a:xfrm>
            <a:off x="3419475" y="3573463"/>
            <a:ext cx="2376488" cy="1368425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9" name="Text Box 20"/>
          <p:cNvSpPr txBox="1">
            <a:spLocks noChangeArrowheads="1"/>
          </p:cNvSpPr>
          <p:nvPr/>
        </p:nvSpPr>
        <p:spPr bwMode="auto">
          <a:xfrm>
            <a:off x="1331913" y="4357688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>
                <a:solidFill>
                  <a:srgbClr val="FF3300"/>
                </a:solidFill>
              </a:rPr>
              <a:t>VHF</a:t>
            </a:r>
          </a:p>
        </p:txBody>
      </p:sp>
      <p:pic>
        <p:nvPicPr>
          <p:cNvPr id="35850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3789363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35851" name="Line 55"/>
          <p:cNvSpPr>
            <a:spLocks noChangeShapeType="1"/>
          </p:cNvSpPr>
          <p:nvPr/>
        </p:nvSpPr>
        <p:spPr bwMode="auto">
          <a:xfrm flipV="1">
            <a:off x="2700338" y="4221163"/>
            <a:ext cx="720725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35852" name="Picture 58" descr="img_1258678125_14886_1259419364_mod_473_3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7050" y="5445125"/>
            <a:ext cx="1150938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61"/>
          <p:cNvSpPr txBox="1">
            <a:spLocks noChangeArrowheads="1"/>
          </p:cNvSpPr>
          <p:nvPr/>
        </p:nvSpPr>
        <p:spPr bwMode="auto">
          <a:xfrm>
            <a:off x="900113" y="378936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AMBULANCIA</a:t>
            </a:r>
          </a:p>
        </p:txBody>
      </p:sp>
      <p:sp>
        <p:nvSpPr>
          <p:cNvPr id="35854" name="Text Box 64"/>
          <p:cNvSpPr txBox="1">
            <a:spLocks noChangeArrowheads="1"/>
          </p:cNvSpPr>
          <p:nvPr/>
        </p:nvSpPr>
        <p:spPr bwMode="auto">
          <a:xfrm>
            <a:off x="4067175" y="3716338"/>
            <a:ext cx="175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 dirty="0"/>
              <a:t>SUPERVISOR/</a:t>
            </a:r>
          </a:p>
          <a:p>
            <a:r>
              <a:rPr lang="es-ES" altLang="es-CL" b="1"/>
              <a:t> OCE</a:t>
            </a:r>
          </a:p>
        </p:txBody>
      </p:sp>
      <p:sp>
        <p:nvSpPr>
          <p:cNvPr id="35855" name="Rectangle 68"/>
          <p:cNvSpPr>
            <a:spLocks noRot="1" noChangeArrowheads="1"/>
          </p:cNvSpPr>
          <p:nvPr/>
        </p:nvSpPr>
        <p:spPr bwMode="auto">
          <a:xfrm>
            <a:off x="539552" y="908720"/>
            <a:ext cx="817245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EQUIPO:VHF 		          	URGENCIA H.N :	322573379/32</a:t>
            </a:r>
            <a:r>
              <a:rPr lang="es-CL" altLang="es-ES" sz="1600" b="1" dirty="0"/>
              <a:t>2573010</a:t>
            </a:r>
            <a:endParaRPr lang="es-E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PPAL: 05			POLI. N. VALPO :	 322509259/32</a:t>
            </a:r>
            <a:r>
              <a:rPr lang="es-CL" altLang="es-ES" sz="1600" b="1" dirty="0"/>
              <a:t>2509428</a:t>
            </a:r>
            <a:r>
              <a:rPr lang="es-ES" altLang="es-CL" sz="1600" b="1" dirty="0"/>
              <a:t>                     			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ALT:    04.	               		OF. GDIA. ESNAVAL    :   975583390   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_tradnl" altLang="es-CL" sz="1600" b="1" dirty="0"/>
              <a:t>				                	CAMARA HIPER.</a:t>
            </a:r>
            <a:r>
              <a:rPr lang="en-US" altLang="es-CL" sz="1600" b="1" dirty="0"/>
              <a:t>:	322573380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600" b="1" dirty="0"/>
              <a:t>                                                               	 </a:t>
            </a:r>
            <a:r>
              <a:rPr lang="es-CL" altLang="es-CL" sz="1600" b="1" dirty="0">
                <a:latin typeface="Calibri" pitchFamily="34" charset="0"/>
              </a:rPr>
              <a:t>P. SALVATAJE LLICO 	322433376 - 322437854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CL" altLang="es-CL" sz="1600" b="1" dirty="0">
                <a:latin typeface="Calibri" pitchFamily="34" charset="0"/>
              </a:rPr>
              <a:t>                                                                                CONDUCTOR AMBULANCIA: VHF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s-CL" altLang="es-CL" sz="16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2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200" b="1" dirty="0">
                <a:latin typeface="Calibri" pitchFamily="34" charset="0"/>
              </a:rPr>
              <a:t>				</a:t>
            </a:r>
          </a:p>
        </p:txBody>
      </p:sp>
      <p:sp>
        <p:nvSpPr>
          <p:cNvPr id="35856" name="Line 54"/>
          <p:cNvSpPr>
            <a:spLocks noChangeShapeType="1"/>
          </p:cNvSpPr>
          <p:nvPr/>
        </p:nvSpPr>
        <p:spPr bwMode="auto">
          <a:xfrm flipV="1">
            <a:off x="5795963" y="4149725"/>
            <a:ext cx="936625" cy="285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7" name="Line 54"/>
          <p:cNvSpPr>
            <a:spLocks noChangeShapeType="1"/>
          </p:cNvSpPr>
          <p:nvPr/>
        </p:nvSpPr>
        <p:spPr bwMode="auto">
          <a:xfrm>
            <a:off x="4932363" y="5013325"/>
            <a:ext cx="977900" cy="1150938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8" name="AutoShape 61"/>
          <p:cNvSpPr>
            <a:spLocks noChangeArrowheads="1"/>
          </p:cNvSpPr>
          <p:nvPr/>
        </p:nvSpPr>
        <p:spPr bwMode="auto">
          <a:xfrm>
            <a:off x="6804025" y="3573463"/>
            <a:ext cx="2016125" cy="11525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eaLnBrk="1" hangingPunct="1"/>
            <a:endParaRPr lang="es-ES" altLang="es-CL">
              <a:latin typeface="Calibri" pitchFamily="34" charset="0"/>
            </a:endParaRPr>
          </a:p>
        </p:txBody>
      </p:sp>
      <p:pic>
        <p:nvPicPr>
          <p:cNvPr id="35859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3716338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41" name="40 Rectángulo"/>
          <p:cNvSpPr/>
          <p:nvPr/>
        </p:nvSpPr>
        <p:spPr>
          <a:xfrm>
            <a:off x="7524750" y="4292600"/>
            <a:ext cx="1081088" cy="360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BOTE</a:t>
            </a:r>
          </a:p>
        </p:txBody>
      </p:sp>
      <p:grpSp>
        <p:nvGrpSpPr>
          <p:cNvPr id="35861" name="Group 2441"/>
          <p:cNvGrpSpPr>
            <a:grpSpLocks noChangeAspect="1"/>
          </p:cNvGrpSpPr>
          <p:nvPr/>
        </p:nvGrpSpPr>
        <p:grpSpPr bwMode="auto">
          <a:xfrm rot="72122">
            <a:off x="4214813" y="4235450"/>
            <a:ext cx="1301750" cy="263525"/>
            <a:chOff x="852" y="976"/>
            <a:chExt cx="391" cy="104"/>
          </a:xfrm>
        </p:grpSpPr>
        <p:sp>
          <p:nvSpPr>
            <p:cNvPr id="35882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3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4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5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86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7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8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9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0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1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2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3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4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5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5862" name="Group 2441"/>
          <p:cNvGrpSpPr>
            <a:grpSpLocks noChangeAspect="1"/>
          </p:cNvGrpSpPr>
          <p:nvPr/>
        </p:nvGrpSpPr>
        <p:grpSpPr bwMode="auto">
          <a:xfrm rot="72122">
            <a:off x="7437438" y="3902075"/>
            <a:ext cx="1301750" cy="263525"/>
            <a:chOff x="852" y="976"/>
            <a:chExt cx="391" cy="104"/>
          </a:xfrm>
        </p:grpSpPr>
        <p:sp>
          <p:nvSpPr>
            <p:cNvPr id="35868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69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0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1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72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3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4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5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6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7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8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9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0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1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5863" name="Text Box 20"/>
          <p:cNvSpPr txBox="1">
            <a:spLocks noChangeArrowheads="1"/>
          </p:cNvSpPr>
          <p:nvPr/>
        </p:nvSpPr>
        <p:spPr bwMode="auto">
          <a:xfrm>
            <a:off x="7596188" y="3141663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4" name="Text Box 20"/>
          <p:cNvSpPr txBox="1">
            <a:spLocks noChangeArrowheads="1"/>
          </p:cNvSpPr>
          <p:nvPr/>
        </p:nvSpPr>
        <p:spPr bwMode="auto">
          <a:xfrm>
            <a:off x="3995738" y="3141663"/>
            <a:ext cx="1835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VHF/Teléfonica</a:t>
            </a:r>
          </a:p>
        </p:txBody>
      </p:sp>
      <p:sp>
        <p:nvSpPr>
          <p:cNvPr id="35865" name="Text Box 20"/>
          <p:cNvSpPr txBox="1">
            <a:spLocks noChangeArrowheads="1"/>
          </p:cNvSpPr>
          <p:nvPr/>
        </p:nvSpPr>
        <p:spPr bwMode="auto">
          <a:xfrm>
            <a:off x="1476375" y="3141663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6" name="Text Box 20"/>
          <p:cNvSpPr txBox="1">
            <a:spLocks noChangeArrowheads="1"/>
          </p:cNvSpPr>
          <p:nvPr/>
        </p:nvSpPr>
        <p:spPr bwMode="auto">
          <a:xfrm>
            <a:off x="6659563" y="4941888"/>
            <a:ext cx="1309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Telefónica</a:t>
            </a:r>
          </a:p>
        </p:txBody>
      </p:sp>
      <p:sp>
        <p:nvSpPr>
          <p:cNvPr id="57" name="Rectangle 26"/>
          <p:cNvSpPr txBox="1">
            <a:spLocks noChangeArrowheads="1"/>
          </p:cNvSpPr>
          <p:nvPr/>
        </p:nvSpPr>
        <p:spPr>
          <a:xfrm>
            <a:off x="2203450" y="33337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3390900" cy="43926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5102225" y="1530350"/>
            <a:ext cx="3529013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Se verifica estado de conciencia del  buzo con problemas.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Colóquese de frente y observar estado de conciencia, lo necesario para ver si reacciona. 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En caso de perder la boquilla de aire (chupete) NO intentar colocarlo y si lo tiene puesto dejarlo.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Iniciar ascenso con aleteo en forma controlada, híper extendiendo cuello y apretando el tórax del buzo. Si no asciende, infle compensador de boyantes del buzo y controle ascenso, si no asciende, suelte plomos del buzo afectado. </a:t>
            </a:r>
          </a:p>
        </p:txBody>
      </p:sp>
      <p:sp>
        <p:nvSpPr>
          <p:cNvPr id="36868" name="1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C27C5C-AC05-4072-A085-9698D0E9945E}" type="slidenum">
              <a:rPr lang="es-CL" altLang="es-ES"/>
              <a:pPr/>
              <a:t>29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490663" y="3333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57325"/>
            <a:ext cx="2663825" cy="19907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4716463" y="1457325"/>
            <a:ext cx="36718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5. 	Una vez en superficie </a:t>
            </a:r>
            <a:r>
              <a:rPr lang="es-ES" altLang="es-ES">
                <a:solidFill>
                  <a:srgbClr val="000000"/>
                </a:solidFill>
              </a:rPr>
              <a:t>Inflar chaleco para mantenerlo en superficie. 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6. 	Sacar máscara y caperuza al buzo.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7. 	Realizar señales (pito, señal N/D, a viva voz, etc…..al bote de seguridad. realice maniobra de respiración boca a boca e inserte cánula orofaringe si se dispone de ella.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8.	 Antes de evacuar al buzo soltar el equipo e iniciar cadena de evacuación.</a:t>
            </a:r>
          </a:p>
        </p:txBody>
      </p:sp>
      <p:pic>
        <p:nvPicPr>
          <p:cNvPr id="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9550" y="4005263"/>
            <a:ext cx="2663825" cy="201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3" name="6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04250" y="634841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27FD2D-7466-4DDA-96F8-4AC78554495A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30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643063" y="4857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3FA8D4-D51A-4B55-A866-872E9CC33CDB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900113" y="1042988"/>
            <a:ext cx="7632700" cy="798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sz="2400" b="1" dirty="0">
                <a:solidFill>
                  <a:srgbClr val="FF3300"/>
                </a:solidFill>
              </a:rPr>
              <a:t>CONTROLES DE SEGURIDAD</a:t>
            </a:r>
          </a:p>
          <a:p>
            <a:endParaRPr lang="es-ES_tradnl" altLang="es-ES" sz="1200" b="1" dirty="0">
              <a:solidFill>
                <a:srgbClr val="FF3300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CHEQUEO PREVIO DEL ENFERMERO A LOS BUZOS.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REVISTA POR EL SUPERVISOR DE BUCEO.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ORIENTACIÓN DE BUCEO EN EL MOLO.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O.C.E.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ENFERMERO EN 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BANDERA ALFA IZADA.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CÁMARA HIPERBÁRICA EN ALERTA.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PLAN DE CONTINGENCIA (ATENCIÓN-EVACUACIÓN).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NO HAY BUQUES EMITIENDO EN EL AROP.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BUZO DE RESPETO.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MANDOS INFORMADOS.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>
              <a:latin typeface="Abadi MT Condensed Extra Bold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/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endParaRPr lang="es-ES_tradnl" altLang="es-ES" b="1" dirty="0"/>
          </a:p>
          <a:p>
            <a:pPr lvl="1" algn="just"/>
            <a:endParaRPr lang="es-ES_tradnl" altLang="es-ES" b="1" dirty="0">
              <a:latin typeface="Abadi MT Condensed Extra Bold"/>
            </a:endParaRPr>
          </a:p>
          <a:p>
            <a:endParaRPr lang="es-ES_tradnl" altLang="es-ES" b="1" dirty="0">
              <a:solidFill>
                <a:srgbClr val="FF3300"/>
              </a:solidFill>
            </a:endParaRPr>
          </a:p>
          <a:p>
            <a:r>
              <a:rPr lang="es-ES_tradnl" altLang="es-ES" b="1" dirty="0"/>
              <a:t>				</a:t>
            </a:r>
          </a:p>
          <a:p>
            <a:r>
              <a:rPr lang="es-ES_tradnl" altLang="es-ES" b="1" dirty="0"/>
              <a:t>	</a:t>
            </a:r>
            <a:r>
              <a:rPr lang="es-ES_tradnl" altLang="es-ES" b="1" dirty="0">
                <a:solidFill>
                  <a:srgbClr val="FFFF00"/>
                </a:solidFill>
              </a:rPr>
              <a:t>                                                              	 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6 Marcador de contenido"/>
          <p:cNvSpPr>
            <a:spLocks noGrp="1"/>
          </p:cNvSpPr>
          <p:nvPr>
            <p:ph/>
          </p:nvPr>
        </p:nvSpPr>
        <p:spPr>
          <a:xfrm>
            <a:off x="1116013" y="1989138"/>
            <a:ext cx="8229600" cy="41370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es-CL" alt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DE ABORTO: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Ausencia del enfermero o ambulancia.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Falla de bote de seguridad.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ES" altLang="es-CL" dirty="0">
                <a:latin typeface="Arial" panose="020B0604020202020204" pitchFamily="34" charset="0"/>
                <a:cs typeface="Arial" panose="020B0604020202020204" pitchFamily="34" charset="0"/>
              </a:rPr>
              <a:t>Corriente marina superior a 1 nudo.</a:t>
            </a: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Olas superiores a 2 </a:t>
            </a:r>
            <a:r>
              <a:rPr lang="es-CL" altLang="es-CL" dirty="0" err="1">
                <a:latin typeface="Arial" panose="020B0604020202020204" pitchFamily="34" charset="0"/>
                <a:cs typeface="Arial" panose="020B0604020202020204" pitchFamily="34" charset="0"/>
              </a:rPr>
              <a:t>mts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 o vientos superiores a 21 nudos.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Accidente antes o durante el ejercicio.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Cámara hiperbárica no disponible.</a:t>
            </a:r>
          </a:p>
        </p:txBody>
      </p:sp>
      <p:sp>
        <p:nvSpPr>
          <p:cNvPr id="3993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91987-E598-4314-91F0-BDC8A70DD6B9}" type="slidenum">
              <a:rPr lang="es-ES" altLang="es-ES"/>
              <a:pPr/>
              <a:t>32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763713" y="1771650"/>
            <a:ext cx="4608512" cy="194468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rgbClr val="00CC00"/>
              </a:solidFill>
            </a:endParaRP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2843213" y="188277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Buzo afectado</a:t>
            </a:r>
          </a:p>
        </p:txBody>
      </p:sp>
      <p:sp>
        <p:nvSpPr>
          <p:cNvPr id="40964" name="AutoShape 7"/>
          <p:cNvSpPr>
            <a:spLocks noChangeArrowheads="1"/>
          </p:cNvSpPr>
          <p:nvPr/>
        </p:nvSpPr>
        <p:spPr bwMode="auto">
          <a:xfrm>
            <a:off x="5915025" y="6021388"/>
            <a:ext cx="1944688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Cámara hiperbárica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Hospital Naval</a:t>
            </a:r>
          </a:p>
        </p:txBody>
      </p:sp>
      <p:sp>
        <p:nvSpPr>
          <p:cNvPr id="40965" name="AutoShape 8"/>
          <p:cNvSpPr>
            <a:spLocks noChangeArrowheads="1"/>
          </p:cNvSpPr>
          <p:nvPr/>
        </p:nvSpPr>
        <p:spPr bwMode="auto">
          <a:xfrm>
            <a:off x="2843213" y="483552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6" name="AutoShape 9"/>
          <p:cNvSpPr>
            <a:spLocks noChangeArrowheads="1"/>
          </p:cNvSpPr>
          <p:nvPr/>
        </p:nvSpPr>
        <p:spPr bwMode="auto">
          <a:xfrm>
            <a:off x="2843213" y="3683000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Bote seguridad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7" name="AutoShape 10"/>
          <p:cNvSpPr>
            <a:spLocks noChangeArrowheads="1"/>
          </p:cNvSpPr>
          <p:nvPr/>
        </p:nvSpPr>
        <p:spPr bwMode="auto">
          <a:xfrm>
            <a:off x="2855913" y="5970588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Ambulancia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 Molo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>
            <a:off x="3779838" y="4403725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69" name="Line 17"/>
          <p:cNvSpPr>
            <a:spLocks noChangeShapeType="1"/>
          </p:cNvSpPr>
          <p:nvPr/>
        </p:nvSpPr>
        <p:spPr bwMode="auto">
          <a:xfrm>
            <a:off x="4800600" y="6330950"/>
            <a:ext cx="11144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0" name="Line 18"/>
          <p:cNvSpPr>
            <a:spLocks noChangeShapeType="1"/>
          </p:cNvSpPr>
          <p:nvPr/>
        </p:nvSpPr>
        <p:spPr bwMode="auto">
          <a:xfrm>
            <a:off x="3779838" y="5556250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1" name="AutoShape 19"/>
          <p:cNvSpPr>
            <a:spLocks noChangeArrowheads="1"/>
          </p:cNvSpPr>
          <p:nvPr/>
        </p:nvSpPr>
        <p:spPr bwMode="auto">
          <a:xfrm>
            <a:off x="5292725" y="4906963"/>
            <a:ext cx="14398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Supervisor</a:t>
            </a:r>
          </a:p>
        </p:txBody>
      </p:sp>
      <p:sp>
        <p:nvSpPr>
          <p:cNvPr id="40972" name="Line 20"/>
          <p:cNvSpPr>
            <a:spLocks noChangeShapeType="1"/>
          </p:cNvSpPr>
          <p:nvPr/>
        </p:nvSpPr>
        <p:spPr bwMode="auto">
          <a:xfrm flipH="1">
            <a:off x="4787900" y="5195888"/>
            <a:ext cx="5048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3" name="AutoShape 21"/>
          <p:cNvSpPr>
            <a:spLocks noChangeArrowheads="1"/>
          </p:cNvSpPr>
          <p:nvPr/>
        </p:nvSpPr>
        <p:spPr bwMode="auto">
          <a:xfrm>
            <a:off x="7164388" y="4835525"/>
            <a:ext cx="1439862" cy="5032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 dirty="0" smtClean="0">
                <a:solidFill>
                  <a:srgbClr val="000000"/>
                </a:solidFill>
              </a:rPr>
              <a:t>O.C.E.</a:t>
            </a:r>
            <a:endParaRPr lang="es-ES" altLang="es-CL" sz="1600" b="1" dirty="0">
              <a:solidFill>
                <a:srgbClr val="000000"/>
              </a:solidFill>
            </a:endParaRPr>
          </a:p>
        </p:txBody>
      </p:sp>
      <p:sp>
        <p:nvSpPr>
          <p:cNvPr id="40974" name="Line 22"/>
          <p:cNvSpPr>
            <a:spLocks noChangeShapeType="1"/>
          </p:cNvSpPr>
          <p:nvPr/>
        </p:nvSpPr>
        <p:spPr bwMode="auto">
          <a:xfrm flipH="1">
            <a:off x="6732588" y="5122863"/>
            <a:ext cx="431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5" name="19 Rectángulo redondeado"/>
          <p:cNvSpPr>
            <a:spLocks noChangeArrowheads="1"/>
          </p:cNvSpPr>
          <p:nvPr/>
        </p:nvSpPr>
        <p:spPr bwMode="auto">
          <a:xfrm>
            <a:off x="2555875" y="2782888"/>
            <a:ext cx="2520950" cy="8286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Buddy o Buzo de Seguridad en </a:t>
            </a:r>
          </a:p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Superficie</a:t>
            </a:r>
          </a:p>
        </p:txBody>
      </p:sp>
      <p:sp>
        <p:nvSpPr>
          <p:cNvPr id="40976" name="Line 14"/>
          <p:cNvSpPr>
            <a:spLocks noChangeShapeType="1"/>
          </p:cNvSpPr>
          <p:nvPr/>
        </p:nvSpPr>
        <p:spPr bwMode="auto">
          <a:xfrm>
            <a:off x="3779838" y="34671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7" name="Line 14"/>
          <p:cNvSpPr>
            <a:spLocks noChangeShapeType="1"/>
          </p:cNvSpPr>
          <p:nvPr/>
        </p:nvSpPr>
        <p:spPr bwMode="auto">
          <a:xfrm>
            <a:off x="3779838" y="2603500"/>
            <a:ext cx="0" cy="1444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8" name="29 CuadroTexto"/>
          <p:cNvSpPr txBox="1">
            <a:spLocks noChangeArrowheads="1"/>
          </p:cNvSpPr>
          <p:nvPr/>
        </p:nvSpPr>
        <p:spPr bwMode="auto">
          <a:xfrm>
            <a:off x="1619250" y="1196975"/>
            <a:ext cx="4968875" cy="415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sz="2100" b="1">
                <a:solidFill>
                  <a:srgbClr val="FF0000"/>
                </a:solidFill>
                <a:latin typeface="Calibri" pitchFamily="34" charset="0"/>
              </a:rPr>
              <a:t>Cadena de atención </a:t>
            </a:r>
          </a:p>
        </p:txBody>
      </p:sp>
      <p:sp>
        <p:nvSpPr>
          <p:cNvPr id="4097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0286D-3D5B-4B08-9FD8-3C151CB403C6}" type="slidenum">
              <a:rPr lang="es-CL" altLang="es-ES"/>
              <a:pPr/>
              <a:t>33</a:t>
            </a:fld>
            <a:endParaRPr lang="es-CL" altLang="es-ES"/>
          </a:p>
        </p:txBody>
      </p:sp>
      <p:sp>
        <p:nvSpPr>
          <p:cNvPr id="22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2C3C72-94A0-4A4A-A61C-06257D503486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34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16013" y="2171700"/>
            <a:ext cx="7620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altLang="es-ES" b="1" dirty="0">
                <a:solidFill>
                  <a:srgbClr val="FF3300"/>
                </a:solidFill>
              </a:rPr>
              <a:t>PLAN DE EVACUACIÓN:</a:t>
            </a:r>
          </a:p>
          <a:p>
            <a:pPr algn="just"/>
            <a:endParaRPr lang="es-ES_tradnl" altLang="es-ES" b="1" dirty="0">
              <a:solidFill>
                <a:srgbClr val="FF33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SEGÚN LA EVALUACIÓN DEL ENFERMERO PARA LA EVACUACIÓN</a:t>
            </a:r>
          </a:p>
          <a:p>
            <a:pPr algn="just"/>
            <a:endParaRPr lang="es-ES_tradnl" altLang="es-ES" b="1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 </a:t>
            </a:r>
            <a:r>
              <a:rPr lang="es-ES_tradnl" altLang="es-ES" dirty="0">
                <a:solidFill>
                  <a:srgbClr val="000000"/>
                </a:solidFill>
              </a:rPr>
              <a:t>1.-OCE EVACUA LA INFORMACION.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 2.-PERSONAL CON EL AFECTADO EN EL BOTE SE DIRIJEN AL COSTADO DE MOLO.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3.-EL AFECTADO ES TRANSPORTADO EN LA “AMBULANCIA” HASTA EL LUGAR DESIGNADO POR EL ENFERMERO Y EL O.A.C.</a:t>
            </a:r>
          </a:p>
        </p:txBody>
      </p:sp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4762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CE9F01-F22A-45D0-BC1F-48AFC5674FEB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35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3 Marcador de contenido"/>
          <p:cNvSpPr txBox="1">
            <a:spLocks/>
          </p:cNvSpPr>
          <p:nvPr/>
        </p:nvSpPr>
        <p:spPr bwMode="auto">
          <a:xfrm>
            <a:off x="179388" y="1700213"/>
            <a:ext cx="813752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7" tIns="45699" rIns="91397" bIns="45699"/>
          <a:lstStyle/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solidFill>
                  <a:srgbClr val="FF0000"/>
                </a:solidFill>
                <a:latin typeface="+mn-lt"/>
                <a:cs typeface="+mn-cs"/>
              </a:rPr>
              <a:t>Rutas de Evacuación:</a:t>
            </a:r>
            <a:r>
              <a:rPr lang="es-ES" sz="2400" b="1" kern="0" dirty="0">
                <a:latin typeface="+mn-lt"/>
                <a:cs typeface="+mn-cs"/>
              </a:rPr>
              <a:t> (Coordinación Conductor)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PRINCIPAL: </a:t>
            </a:r>
            <a:r>
              <a:rPr lang="es-ES" sz="2400" kern="0" dirty="0">
                <a:latin typeface="+mn-lt"/>
                <a:cs typeface="+mn-cs"/>
              </a:rPr>
              <a:t>Molo-Av. Errázuriz-Av. Espa</a:t>
            </a:r>
            <a:r>
              <a:rPr lang="es-ES_tradnl" sz="2400" kern="0" dirty="0">
                <a:latin typeface="+mn-lt"/>
                <a:cs typeface="+mn-cs"/>
              </a:rPr>
              <a:t>ña</a:t>
            </a:r>
            <a:r>
              <a:rPr lang="en-US" sz="2400" kern="0" dirty="0">
                <a:latin typeface="+mn-lt"/>
                <a:cs typeface="+mn-cs"/>
              </a:rPr>
              <a:t>-Álvarez-San Martin-Av. Jorge Montt-Hospital Naval.</a:t>
            </a:r>
            <a:endParaRPr lang="es-ES" sz="2400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ALTERNATIVA: 	</a:t>
            </a:r>
            <a:r>
              <a:rPr lang="es-ES" sz="2400" kern="0" dirty="0">
                <a:latin typeface="+mn-lt"/>
                <a:cs typeface="+mn-cs"/>
              </a:rPr>
              <a:t>Playa San Mateo-Subida Caleta el Membrillo-Playa Ancha- Camino la Pólvora-Miraflores-Hospital Naval.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908050" y="6286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36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37474904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07 14:30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08 17:00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 09 13:30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13:45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14:00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09 15:00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16:30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09 16:45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17:00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17:15</a:t>
                      </a:r>
                    </a:p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09 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(Buceo 9 sep.)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37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407827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07 14:30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08 17:00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10 13:30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13:45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14:00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11 15:00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16:30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11 16:45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17:00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17:15</a:t>
                      </a:r>
                    </a:p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11 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(Buceo 11 SEP)</a:t>
            </a:r>
          </a:p>
        </p:txBody>
      </p:sp>
    </p:spTree>
    <p:extLst>
      <p:ext uri="{BB962C8B-B14F-4D97-AF65-F5344CB8AC3E}">
        <p14:creationId xmlns:p14="http://schemas.microsoft.com/office/powerpoint/2010/main" xmlns="" val="1766370703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DF08D-2EE6-4BD5-A079-61F4FE6E8B37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38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6016928"/>
              </p:ext>
            </p:extLst>
          </p:nvPr>
        </p:nvGraphicFramePr>
        <p:xfrm>
          <a:off x="395288" y="1125538"/>
          <a:ext cx="8280400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2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8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022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59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38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68424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ACTIVIDAD</a:t>
                      </a:r>
                    </a:p>
                  </a:txBody>
                  <a:tcPr marL="91429" marR="91429"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PELIGRO</a:t>
                      </a:r>
                    </a:p>
                  </a:txBody>
                  <a:tcPr marL="91429" marR="91429"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EVALUACIÓN MRO</a:t>
                      </a:r>
                    </a:p>
                  </a:txBody>
                  <a:tcPr marL="91429" marR="91429"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 RIESGO Y MITIGACIÓN</a:t>
                      </a:r>
                    </a:p>
                  </a:txBody>
                  <a:tcPr marL="91429" marR="91429"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RIESGO RESIDUAL</a:t>
                      </a:r>
                    </a:p>
                    <a:p>
                      <a:pPr algn="ctr"/>
                      <a:r>
                        <a:rPr lang="es-CL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MRO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B w="38100" cmpd="sng"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SUPERVISIÓN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DESCENSO</a:t>
                      </a: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BAROTRAUMAS:    -   TIMPANICO.            -   SENOS PARANASALES       - OCULAR, </a:t>
                      </a: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FACIAL      </a:t>
                      </a: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C,III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</a:txBody>
                  <a:tcPr marL="91429" marR="91429" marT="45723" marB="45723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Igualar oídos y máscara antes y durante el descenso. 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Informar al instructor cualquier molestia,</a:t>
                      </a:r>
                      <a:r>
                        <a:rPr lang="es-CL" sz="10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persiste 2 intento, aborto actividad.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Instructor supervisa y controla velocidad de descenso</a:t>
                      </a:r>
                    </a:p>
                    <a:p>
                      <a:pPr marL="171450" marR="0" lvl="0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anose="020B0604020202020204" pitchFamily="34" charset="0"/>
                        <a:buChar char="•"/>
                        <a:tabLst/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R w="12700" cmpd="sng">
                      <a:noFill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D, II</a:t>
                      </a:r>
                    </a:p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mpd="sng">
                      <a:noFill/>
                    </a:lnL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64637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</a:t>
                      </a: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INTOXICACION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PROBLEMAS CON REGULADOR O MÁSCARA.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DESCONTROL.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EMBARCACIONES EN LA SUPERFICIE.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Orientación de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procedimientos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del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Informar Instructor.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Seguir Instrucciones.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Siempre estaré acompañado.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None/>
                      </a:pP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</a:p>
                    <a:p>
                      <a:pPr algn="ctr"/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</a:t>
                      </a: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EGA.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NEUMOTORAX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EDI.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EFISEMA </a:t>
                      </a: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INTESTINAL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de procedimiento de ascenso.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 controlado y a la velocidad del instructor.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Usar  línea de seguridad.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R w="12700" cmpd="sng">
                      <a:noFill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mpd="sng">
                      <a:noFill/>
                    </a:lnL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2124075" y="188913"/>
            <a:ext cx="5543550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M.R.O.</a:t>
            </a:r>
          </a:p>
        </p:txBody>
      </p:sp>
    </p:spTree>
  </p:cSld>
  <p:clrMapOvr>
    <a:masterClrMapping/>
  </p:clrMapOvr>
  <p:transition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Marcador de número de diapositiva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4EDD12-8CC3-440D-8675-E8E8B3C082A5}" type="slidenum">
              <a:rPr lang="es-CL" altLang="es-CL"/>
              <a:pPr/>
              <a:t>39</a:t>
            </a:fld>
            <a:endParaRPr lang="es-CL" altLang="es-CL"/>
          </a:p>
        </p:txBody>
      </p:sp>
      <p:sp>
        <p:nvSpPr>
          <p:cNvPr id="48131" name="5 CuadroTexto"/>
          <p:cNvSpPr txBox="1">
            <a:spLocks noChangeArrowheads="1"/>
          </p:cNvSpPr>
          <p:nvPr/>
        </p:nvSpPr>
        <p:spPr bwMode="auto">
          <a:xfrm>
            <a:off x="3348038" y="0"/>
            <a:ext cx="23002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Pauta de Evaluación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 l="31818" t="21281" r="29723" b="9813"/>
          <a:stretch>
            <a:fillRect/>
          </a:stretch>
        </p:blipFill>
        <p:spPr bwMode="auto">
          <a:xfrm>
            <a:off x="323850" y="358775"/>
            <a:ext cx="84963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133600"/>
            <a:ext cx="7886700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49155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77702-1EDD-4AD4-A79E-2BA1DB8044B0}" type="slidenum">
              <a:rPr lang="es-CL" altLang="es-ES"/>
              <a:pPr/>
              <a:t>40</a:t>
            </a:fld>
            <a:endParaRPr lang="es-CL" altLang="es-E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628650" y="2751138"/>
            <a:ext cx="7886700" cy="1325562"/>
          </a:xfrm>
        </p:spPr>
        <p:txBody>
          <a:bodyPr/>
          <a:lstStyle/>
          <a:p>
            <a:pPr algn="ctr"/>
            <a:r>
              <a:rPr lang="es-CL" altLang="es-ES"/>
              <a:t>FIN</a:t>
            </a:r>
            <a:endParaRPr lang="es-ES" altLang="es-ES"/>
          </a:p>
        </p:txBody>
      </p:sp>
      <p:sp>
        <p:nvSpPr>
          <p:cNvPr id="50179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EDDBF7-26D2-4D52-9EB4-6784E3517230}" type="slidenum">
              <a:rPr lang="es-CL" altLang="es-ES"/>
              <a:pPr/>
              <a:t>41</a:t>
            </a:fld>
            <a:endParaRPr lang="es-CL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6366</TotalTime>
  <Words>1740</Words>
  <Application>Microsoft Office PowerPoint</Application>
  <PresentationFormat>Presentación en pantalla (4:3)</PresentationFormat>
  <Paragraphs>618</Paragraphs>
  <Slides>41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Bitmap Image</vt:lpstr>
      <vt:lpstr>   </vt:lpstr>
      <vt:lpstr>                       TEMARIO</vt:lpstr>
      <vt:lpstr>Diapositiva 3</vt:lpstr>
      <vt:lpstr>Diapositiva 4</vt:lpstr>
      <vt:lpstr>Diapositiva 5</vt:lpstr>
      <vt:lpstr>Diapositiva 6</vt:lpstr>
      <vt:lpstr>Diapositiva 7</vt:lpstr>
      <vt:lpstr>IV. EQUIPO</vt:lpstr>
      <vt:lpstr>IV. EQUIPO</vt:lpstr>
      <vt:lpstr>IV. EQUIPO</vt:lpstr>
      <vt:lpstr>V. EQUIPO ESPECIAL</vt:lpstr>
      <vt:lpstr>V. EQUIPO ESPECIAL</vt:lpstr>
      <vt:lpstr> VI. EJECUCIÓN  </vt:lpstr>
      <vt:lpstr>Diapositiva 14</vt:lpstr>
      <vt:lpstr> VI. PLAN DE BUCEO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¿PREGUNTAS?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CIRCUITO DE BOTELLAS Y ASCENSO LIBRE BOYANTE</dc:title>
  <dc:creator>Julio</dc:creator>
  <cp:lastModifiedBy>7872398-k</cp:lastModifiedBy>
  <cp:revision>277</cp:revision>
  <dcterms:created xsi:type="dcterms:W3CDTF">2016-11-10T23:35:06Z</dcterms:created>
  <dcterms:modified xsi:type="dcterms:W3CDTF">2021-05-03T21:33:57Z</dcterms:modified>
</cp:coreProperties>
</file>