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60"/>
  </p:notesMasterIdLst>
  <p:sldIdLst>
    <p:sldId id="256" r:id="rId2"/>
    <p:sldId id="1034" r:id="rId3"/>
    <p:sldId id="1036" r:id="rId4"/>
    <p:sldId id="1033" r:id="rId5"/>
    <p:sldId id="1037" r:id="rId6"/>
    <p:sldId id="1038" r:id="rId7"/>
    <p:sldId id="949" r:id="rId8"/>
    <p:sldId id="950" r:id="rId9"/>
    <p:sldId id="1039" r:id="rId10"/>
    <p:sldId id="1032" r:id="rId11"/>
    <p:sldId id="954" r:id="rId12"/>
    <p:sldId id="932" r:id="rId13"/>
    <p:sldId id="939" r:id="rId14"/>
    <p:sldId id="940" r:id="rId15"/>
    <p:sldId id="1008" r:id="rId16"/>
    <p:sldId id="956" r:id="rId17"/>
    <p:sldId id="1010" r:id="rId18"/>
    <p:sldId id="1011" r:id="rId19"/>
    <p:sldId id="959" r:id="rId20"/>
    <p:sldId id="1012" r:id="rId21"/>
    <p:sldId id="1013" r:id="rId22"/>
    <p:sldId id="972" r:id="rId23"/>
    <p:sldId id="1014" r:id="rId24"/>
    <p:sldId id="1015" r:id="rId25"/>
    <p:sldId id="1016" r:id="rId26"/>
    <p:sldId id="1017" r:id="rId27"/>
    <p:sldId id="1018" r:id="rId28"/>
    <p:sldId id="1019" r:id="rId29"/>
    <p:sldId id="962" r:id="rId30"/>
    <p:sldId id="1020" r:id="rId31"/>
    <p:sldId id="1021" r:id="rId32"/>
    <p:sldId id="1022" r:id="rId33"/>
    <p:sldId id="1023" r:id="rId34"/>
    <p:sldId id="1024" r:id="rId35"/>
    <p:sldId id="1025" r:id="rId36"/>
    <p:sldId id="970" r:id="rId37"/>
    <p:sldId id="989" r:id="rId38"/>
    <p:sldId id="990" r:id="rId39"/>
    <p:sldId id="991" r:id="rId40"/>
    <p:sldId id="992" r:id="rId41"/>
    <p:sldId id="993" r:id="rId42"/>
    <p:sldId id="1026" r:id="rId43"/>
    <p:sldId id="259" r:id="rId44"/>
    <p:sldId id="268" r:id="rId45"/>
    <p:sldId id="272" r:id="rId46"/>
    <p:sldId id="261" r:id="rId47"/>
    <p:sldId id="262" r:id="rId48"/>
    <p:sldId id="274" r:id="rId49"/>
    <p:sldId id="260" r:id="rId50"/>
    <p:sldId id="263" r:id="rId51"/>
    <p:sldId id="1027" r:id="rId52"/>
    <p:sldId id="1028" r:id="rId53"/>
    <p:sldId id="1029" r:id="rId54"/>
    <p:sldId id="1030" r:id="rId55"/>
    <p:sldId id="1031" r:id="rId56"/>
    <p:sldId id="482" r:id="rId57"/>
    <p:sldId id="277" r:id="rId58"/>
    <p:sldId id="278" r:id="rId5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5151B4BC-F3DB-465B-A67D-D5FE8DCEC3CC}">
          <p14:sldIdLst>
            <p14:sldId id="256"/>
            <p14:sldId id="1034"/>
            <p14:sldId id="1036"/>
            <p14:sldId id="1033"/>
            <p14:sldId id="1037"/>
            <p14:sldId id="1038"/>
            <p14:sldId id="949"/>
            <p14:sldId id="950"/>
            <p14:sldId id="1039"/>
            <p14:sldId id="1032"/>
            <p14:sldId id="954"/>
            <p14:sldId id="932"/>
            <p14:sldId id="939"/>
            <p14:sldId id="940"/>
            <p14:sldId id="1008"/>
            <p14:sldId id="956"/>
            <p14:sldId id="1010"/>
            <p14:sldId id="1011"/>
            <p14:sldId id="959"/>
            <p14:sldId id="1012"/>
            <p14:sldId id="1013"/>
            <p14:sldId id="972"/>
            <p14:sldId id="1014"/>
            <p14:sldId id="1015"/>
            <p14:sldId id="1016"/>
            <p14:sldId id="1017"/>
            <p14:sldId id="1018"/>
            <p14:sldId id="1019"/>
            <p14:sldId id="962"/>
            <p14:sldId id="1020"/>
            <p14:sldId id="1021"/>
            <p14:sldId id="1022"/>
            <p14:sldId id="1023"/>
            <p14:sldId id="1024"/>
            <p14:sldId id="1025"/>
            <p14:sldId id="970"/>
            <p14:sldId id="989"/>
            <p14:sldId id="990"/>
            <p14:sldId id="991"/>
            <p14:sldId id="992"/>
            <p14:sldId id="993"/>
            <p14:sldId id="1026"/>
            <p14:sldId id="259"/>
            <p14:sldId id="268"/>
            <p14:sldId id="272"/>
            <p14:sldId id="261"/>
            <p14:sldId id="262"/>
            <p14:sldId id="274"/>
            <p14:sldId id="260"/>
            <p14:sldId id="263"/>
            <p14:sldId id="1027"/>
            <p14:sldId id="1028"/>
            <p14:sldId id="1029"/>
            <p14:sldId id="1030"/>
            <p14:sldId id="1031"/>
            <p14:sldId id="482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94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D4FB-BEE3-49A9-8564-5BBF76DE2294}" type="datetimeFigureOut">
              <a:rPr lang="es-CL" smtClean="0"/>
              <a:t>06-05-2026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2D92C-7B95-47AA-BB69-FCDCA5F9158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00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19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0108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9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61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31C8-F066-4D60-BCDE-DC0AF46D8679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8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69580-5A48-403A-A0E5-B54B2F6698E5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1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3CCBC-645B-4560-A657-EFFF296E1CF8}" type="datetime1">
              <a:rPr lang="es-CL" smtClean="0"/>
              <a:t>06-05-2026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C0C9A-AF3B-4018-8603-FD3E775A2055}" type="datetime1">
              <a:rPr lang="es-CL" smtClean="0"/>
              <a:t>06-05-2026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65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1D13E-0477-4157-AE66-E08D87211F04}" type="datetime1">
              <a:rPr lang="es-CL" smtClean="0"/>
              <a:t>06-05-2026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06-05-2026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2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8CA2A-DA99-4FDD-B9B2-9A974CCE4791}" type="datetime1">
              <a:rPr lang="es-CL" smtClean="0"/>
              <a:t>06-05-2026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0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CBF1-3FA8-481F-AF98-0A0DB45C3727}" type="datetime1">
              <a:rPr lang="es-CL" smtClean="0"/>
              <a:t>06-05-2026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89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85C6-6938-455F-B2D8-DA46098CECC5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AFDF1-626C-42C0-B21E-5865EE29287C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60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6EFD0FBE-29E4-4214-A41D-D999BE6D3906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5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 fontScale="90000"/>
          </a:bodyPr>
          <a:lstStyle/>
          <a:p>
            <a:r>
              <a:rPr lang="es-CL" dirty="0"/>
              <a:t>UT 2</a:t>
            </a:r>
            <a:br>
              <a:rPr lang="es-CL" dirty="0"/>
            </a:br>
            <a:r>
              <a:rPr lang="es-CL" dirty="0"/>
              <a:t>3.- estabilidad para grandes ángulos escora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(3C)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Año Ejecutivo Escuela Naval  - </a:t>
            </a:r>
            <a:r>
              <a:rPr lang="es-CL" sz="1700"/>
              <a:t>Primer semestre</a:t>
            </a:r>
            <a:endParaRPr lang="es-CL" sz="1700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AFECF1-1E60-4D2F-B820-C1F0B5110868}" type="datetime1">
              <a:rPr lang="es-CL" smtClean="0">
                <a:solidFill>
                  <a:srgbClr val="FFFFFF"/>
                </a:solidFill>
              </a:rPr>
              <a:t>06-05-2026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88BF4C-29A9-625B-DA72-E060FB0BF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559063"/>
            <a:ext cx="3306747" cy="5256025"/>
          </a:xfrm>
        </p:spPr>
        <p:txBody>
          <a:bodyPr>
            <a:normAutofit/>
          </a:bodyPr>
          <a:lstStyle/>
          <a:p>
            <a:r>
              <a:rPr lang="es-CL" sz="3600"/>
              <a:t>Estabilidad a grandes ángulos de escora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81A60FB1-6514-D978-A83F-EF08D98C00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43022" y="622249"/>
                <a:ext cx="6844892" cy="5639712"/>
              </a:xfrm>
            </p:spPr>
            <p:txBody>
              <a:bodyPr>
                <a:normAutofit fontScale="925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s-CL" sz="1800" dirty="0"/>
                  <a:t>Para evaluar la estabilidad de un buque a grandes ángulos de escora, el fabricante utiliza la proyección 3D del casco asumiendo que KG =0 y de esa manera determina los valores de KN para distintos desplazamientos (o calados) a ángulos de escora determinados.</a:t>
                </a:r>
              </a:p>
              <a:p>
                <a:pPr>
                  <a:lnSpc>
                    <a:spcPct val="100000"/>
                  </a:lnSpc>
                </a:pPr>
                <a:r>
                  <a:rPr lang="es-CL" sz="1800" b="1" dirty="0"/>
                  <a:t>KN</a:t>
                </a:r>
                <a:r>
                  <a:rPr lang="es-CL" sz="1800" dirty="0"/>
                  <a:t>: Es la distancia entre el centro de carena (C) y una línea vertical que pasa por el punto de referencia (normalmente la quilla). </a:t>
                </a:r>
              </a:p>
              <a:p>
                <a:pPr>
                  <a:lnSpc>
                    <a:spcPct val="100000"/>
                  </a:lnSpc>
                </a:pPr>
                <a:r>
                  <a:rPr lang="es-CL" sz="1800" dirty="0"/>
                  <a:t>Pasos para generar las curvas KN: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Definir la forma del casco.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Determinar sus posibles desplazamientos.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Calcular KN para una serie de desplazamientos del buque.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Calcular KN para ángulos fijos. (se determina con la proyección del centro de boyantez a un calado y escora fija)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Se desarrolla la curva GZ mediante la corrección del KG real del buque </a:t>
                </a:r>
              </a:p>
              <a:p>
                <a:pPr marL="719138" lvl="1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600" b="0" i="1" smtClean="0">
                          <a:latin typeface="Cambria Math" panose="02040503050406030204" pitchFamily="18" charset="0"/>
                        </a:rPr>
                        <m:t>𝐾𝐺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𝐾𝑁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</m:t>
                      </m:r>
                      <m:d>
                        <m:dPr>
                          <m:ctrlPr>
                            <a:rPr lang="es-CL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𝐾𝐺</m:t>
                          </m:r>
                          <m:r>
                            <a:rPr lang="es-CL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func>
                            <m:funcPr>
                              <m:ctrlPr>
                                <a:rPr lang="es-CL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s-CL" sz="160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s-CL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∅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es-CL" sz="1600" dirty="0"/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Donde:</a:t>
                </a:r>
              </a:p>
              <a:p>
                <a:pPr marL="2243138" lvl="2" indent="-446088">
                  <a:lnSpc>
                    <a:spcPct val="100000"/>
                  </a:lnSpc>
                  <a:buNone/>
                  <a:tabLst>
                    <a:tab pos="1797050" algn="l"/>
                  </a:tabLst>
                </a:pPr>
                <a:r>
                  <a:rPr lang="es-CL" sz="1400" dirty="0"/>
                  <a:t>KN = el valor obtenido de las curvas cruzadas a grandes ángulos de escora</a:t>
                </a:r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	KG = Distancia vertical del centro de gravedad sobre la quilla</a:t>
                </a:r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	</a:t>
                </a:r>
                <a14:m>
                  <m:oMath xmlns:m="http://schemas.openxmlformats.org/officeDocument/2006/math">
                    <m:r>
                      <a:rPr lang="es-CL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</m:t>
                    </m:r>
                  </m:oMath>
                </a14:m>
                <a:r>
                  <a:rPr lang="es-CL" sz="1400" dirty="0"/>
                  <a:t>     = ángulo de escora 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81A60FB1-6514-D978-A83F-EF08D98C00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43022" y="622249"/>
                <a:ext cx="6844892" cy="5639712"/>
              </a:xfrm>
              <a:blipFill>
                <a:blip r:embed="rId2"/>
                <a:stretch>
                  <a:fillRect l="-445" t="-324" r="-8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E59BE1-0E7F-2983-3262-2144A8E8F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8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D80A5D-E49C-962D-11CC-98527DD050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s-CL" smtClean="0"/>
              <a:pPr>
                <a:spcAft>
                  <a:spcPts val="600"/>
                </a:spcAft>
              </a:pPr>
              <a:t>06-05-2026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DE9B6F-3173-A2FE-BE30-8F6BADCB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20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71609-904A-F149-9AB9-7253B91EB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959242-6E6F-E227-3E29-14AA18671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656" y="914400"/>
            <a:ext cx="6236208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/>
              <a:t>Estabilidad a grandes ángulos de escora</a:t>
            </a:r>
          </a:p>
        </p:txBody>
      </p:sp>
      <p:pic>
        <p:nvPicPr>
          <p:cNvPr id="15" name="Picture 14" descr="Diseños de planos enrollados">
            <a:extLst>
              <a:ext uri="{FF2B5EF4-FFF2-40B4-BE49-F238E27FC236}">
                <a16:creationId xmlns:a16="http://schemas.microsoft.com/office/drawing/2014/main" id="{76260005-CA03-C9FF-39C4-78470195B6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3631" r="2679" b="1"/>
          <a:stretch>
            <a:fillRect/>
          </a:stretch>
        </p:blipFill>
        <p:spPr>
          <a:xfrm>
            <a:off x="20" y="-1"/>
            <a:ext cx="4663420" cy="6858001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73EA70-622B-DEDB-CCD9-A4BCA6645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8656" y="2221992"/>
            <a:ext cx="6236208" cy="394106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MX" sz="1500" dirty="0"/>
              <a:t>Herramientas utilizadas: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b="1" dirty="0"/>
              <a:t>Software de arquitectura naval: </a:t>
            </a:r>
            <a:r>
              <a:rPr lang="es-MX" sz="1500" dirty="0"/>
              <a:t>permite generar automáticamente las curvas hidrostáticas y KN.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b="1" dirty="0"/>
              <a:t>Métodos manuales</a:t>
            </a:r>
            <a:r>
              <a:rPr lang="es-MX" sz="1500" dirty="0"/>
              <a:t>: En buques pequeños o estudios académicos, se pueden calcular mediante integración de áreas y momentos de las secciones del casco.</a:t>
            </a:r>
          </a:p>
          <a:p>
            <a:pPr>
              <a:lnSpc>
                <a:spcPct val="100000"/>
              </a:lnSpc>
            </a:pPr>
            <a:r>
              <a:rPr lang="es-MX" sz="1500" dirty="0"/>
              <a:t>Importancia práctica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Permite evaluar la estabilidad inicial y la estabilidad dinámica: Con ello se verifica que el buque cumple con las normas de la OMI.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Diseño y seguridad: Se usan en la fase de proyecto y en pruebas de inclinación para determinar el GM y validar la estabilidad.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Operación: Ayudan a calcular la estabilidad en diferentes condiciones de carga.</a:t>
            </a:r>
            <a:endParaRPr lang="es-CL" sz="1500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6B633B-CEAA-2BDE-D00A-D82F7344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4" y="6356350"/>
            <a:ext cx="391588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6CE7DE-B49D-82F2-D80B-D77FE10303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s-CL" smtClean="0"/>
              <a:pPr>
                <a:spcAft>
                  <a:spcPts val="600"/>
                </a:spcAft>
              </a:pPr>
              <a:t>06-05-2026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E84309-DB06-BCAF-4771-BFC2D8A0F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499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E36519-C4DF-EDE0-119C-7BA54A088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Estabilidad a grandes ángulos de escora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8EE569-E794-3507-A437-B9F1C024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BA888B-9866-491D-327C-E3D93B076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DDF03B-63B9-B9D5-29A0-26960CCE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4</a:t>
            </a:fld>
            <a:endParaRPr lang="en-US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8A4A3E50-C59B-6D45-368A-330B86E82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99467" l="1050" r="99900">
                        <a14:foregroundMark x1="225" y1="711" x2="13725" y2="12844"/>
                        <a14:foregroundMark x1="13725" y1="12844" x2="64725" y2="14133"/>
                        <a14:foregroundMark x1="64725" y1="14133" x2="29300" y2="17556"/>
                        <a14:foregroundMark x1="29300" y1="17556" x2="50575" y2="8267"/>
                        <a14:foregroundMark x1="50575" y1="8267" x2="14500" y2="41556"/>
                        <a14:foregroundMark x1="14500" y1="41556" x2="56275" y2="71111"/>
                        <a14:foregroundMark x1="56275" y1="71111" x2="87050" y2="53511"/>
                        <a14:foregroundMark x1="87050" y1="53511" x2="94600" y2="25200"/>
                        <a14:foregroundMark x1="94600" y1="25200" x2="55650" y2="1289"/>
                        <a14:foregroundMark x1="55650" y1="1289" x2="225" y2="3022"/>
                        <a14:foregroundMark x1="225" y1="3022" x2="3550" y2="94311"/>
                        <a14:foregroundMark x1="3550" y1="94311" x2="47825" y2="98222"/>
                        <a14:foregroundMark x1="47825" y1="98222" x2="78099" y2="90443"/>
                        <a14:foregroundMark x1="97678" y1="88300" x2="99900" y2="87244"/>
                        <a14:foregroundMark x1="1225" y1="400" x2="12175" y2="87644"/>
                        <a14:foregroundMark x1="12175" y1="87644" x2="25750" y2="98178"/>
                        <a14:foregroundMark x1="25750" y1="98178" x2="65350" y2="99244"/>
                        <a14:foregroundMark x1="65350" y1="99244" x2="86150" y2="33600"/>
                        <a14:foregroundMark x1="86150" y1="33600" x2="70725" y2="10756"/>
                        <a14:foregroundMark x1="70725" y1="10756" x2="10925" y2="10622"/>
                        <a14:foregroundMark x1="12075" y1="98044" x2="4350" y2="99822"/>
                        <a14:foregroundMark x1="4350" y1="99822" x2="3825" y2="6311"/>
                        <a14:foregroundMark x1="3825" y1="6311" x2="13500" y2="29333"/>
                        <a14:foregroundMark x1="13500" y1="29333" x2="10100" y2="99511"/>
                        <a14:foregroundMark x1="725" y1="711" x2="96200" y2="3511"/>
                        <a14:foregroundMark x1="96200" y1="3511" x2="525" y2="9822"/>
                        <a14:foregroundMark x1="525" y1="9822" x2="3650" y2="79556"/>
                        <a14:foregroundMark x1="3650" y1="79556" x2="6750" y2="97422"/>
                        <a14:foregroundMark x1="6750" y1="97422" x2="18850" y2="32178"/>
                        <a14:foregroundMark x1="18850" y1="32178" x2="31150" y2="13867"/>
                        <a14:foregroundMark x1="31150" y1="13867" x2="55425" y2="8711"/>
                        <a14:foregroundMark x1="55425" y1="8711" x2="97925" y2="13333"/>
                        <a14:foregroundMark x1="97925" y1="13333" x2="97750" y2="711"/>
                        <a14:foregroundMark x1="10750" y1="978" x2="625" y2="18089"/>
                        <a14:foregroundMark x1="625" y1="18089" x2="650" y2="95556"/>
                        <a14:foregroundMark x1="650" y1="95556" x2="16250" y2="49778"/>
                        <a14:foregroundMark x1="16250" y1="49778" x2="17050" y2="19689"/>
                        <a14:foregroundMark x1="17050" y1="19689" x2="14700" y2="2178"/>
                        <a14:foregroundMark x1="14700" y1="2178" x2="3025" y2="1422"/>
                        <a14:foregroundMark x1="3025" y1="1422" x2="2875" y2="1600"/>
                        <a14:foregroundMark x1="4500" y1="3644" x2="6150" y2="99511"/>
                        <a14:foregroundMark x1="6150" y1="99511" x2="2600" y2="3022"/>
                        <a14:foregroundMark x1="2600" y1="3022" x2="1050" y2="1867"/>
                        <a14:foregroundMark x1="88650" y1="78622" x2="88550" y2="79022"/>
                        <a14:foregroundMark x1="88175" y1="80400" x2="97175" y2="86222"/>
                        <a14:foregroundMark x1="97175" y1="86222" x2="89400" y2="79644"/>
                        <a14:foregroundMark x1="89400" y1="79644" x2="88175" y2="80800"/>
                        <a14:foregroundMark x1="81492" y1="85418" x2="86050" y2="82622"/>
                        <a14:foregroundMark x1="78225" y1="87422" x2="79576" y2="86594"/>
                        <a14:foregroundMark x1="80483" y1="84804" x2="78225" y2="85689"/>
                        <a14:foregroundMark x1="86050" y1="82622" x2="79771" y2="85083"/>
                        <a14:foregroundMark x1="78225" y1="85689" x2="78300" y2="88489"/>
                        <a14:backgroundMark x1="80488" y1="86719" x2="89250" y2="86356"/>
                        <a14:backgroundMark x1="97058" y1="86476" x2="97925" y2="86489"/>
                        <a14:backgroundMark x1="89250" y1="86356" x2="96077" y2="86461"/>
                        <a14:backgroundMark x1="97925" y1="86489" x2="91500" y2="98356"/>
                        <a14:backgroundMark x1="91500" y1="98356" x2="83550" y2="98267"/>
                        <a14:backgroundMark x1="83550" y1="98267" x2="79888" y2="87088"/>
                        <a14:backgroundMark x1="88725" y1="90267" x2="81425" y2="87511"/>
                        <a14:backgroundMark x1="81425" y1="87511" x2="88750" y2="89111"/>
                        <a14:backgroundMark x1="88750" y1="89111" x2="87800" y2="85378"/>
                        <a14:backgroundMark x1="85300" y1="85778" x2="80075" y2="96489"/>
                        <a14:backgroundMark x1="80075" y1="96489" x2="84175" y2="84933"/>
                        <a14:backgroundMark x1="84175" y1="84933" x2="85300" y2="85378"/>
                        <a14:backgroundMark x1="78300" y1="89600" x2="79600" y2="90800"/>
                        <a14:backgroundMark x1="83175" y1="90133" x2="83100" y2="90800"/>
                        <a14:backgroundMark x1="82025" y1="89156" x2="82025" y2="89156"/>
                        <a14:backgroundMark x1="82400" y1="89600" x2="81875" y2="90133"/>
                        <a14:backgroundMark x1="81425" y1="90267" x2="81425" y2="90267"/>
                        <a14:backgroundMark x1="81275" y1="90400" x2="81275" y2="90400"/>
                        <a14:backgroundMark x1="80875" y1="90400" x2="80875" y2="90400"/>
                        <a14:backgroundMark x1="80500" y1="90400" x2="80500" y2="90400"/>
                        <a14:backgroundMark x1="80350" y1="90400" x2="80350" y2="90400"/>
                        <a14:backgroundMark x1="79525" y1="91867" x2="80050" y2="91867"/>
                        <a14:backgroundMark x1="81175" y1="91067" x2="81350" y2="90667"/>
                        <a14:backgroundMark x1="81725" y1="89733" x2="81725" y2="89733"/>
                        <a14:backgroundMark x1="81650" y1="89733" x2="80950" y2="90133"/>
                        <a14:backgroundMark x1="80875" y1="90133" x2="81100" y2="90000"/>
                        <a14:backgroundMark x1="81100" y1="90000" x2="81100" y2="90000"/>
                        <a14:backgroundMark x1="81500" y1="89156" x2="81875" y2="89156"/>
                        <a14:backgroundMark x1="81800" y1="89600" x2="81025" y2="90933"/>
                        <a14:backgroundMark x1="81025" y1="90933" x2="81025" y2="90933"/>
                        <a14:backgroundMark x1="82850" y1="90400" x2="82850" y2="90400"/>
                        <a14:backgroundMark x1="81800" y1="89022" x2="82925" y2="90800"/>
                        <a14:backgroundMark x1="90625" y1="87956" x2="79900" y2="85867"/>
                        <a14:backgroundMark x1="79900" y1="85867" x2="90725" y2="97556"/>
                        <a14:backgroundMark x1="90725" y1="97556" x2="82550" y2="95733"/>
                        <a14:backgroundMark x1="82550" y1="95733" x2="91350" y2="87200"/>
                        <a14:backgroundMark x1="91350" y1="87200" x2="87425" y2="89733"/>
                        <a14:backgroundMark x1="93575" y1="88489" x2="92750" y2="90000"/>
                        <a14:backgroundMark x1="79525" y1="88622" x2="81875" y2="93511"/>
                        <a14:backgroundMark x1="90925" y1="89156" x2="96850" y2="87556"/>
                        <a14:backgroundMark x1="92900" y1="87956" x2="90550" y2="880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13138" y="2292350"/>
            <a:ext cx="6465712" cy="363696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A0F89FD-9C0F-A84B-30D8-B86D9A85E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667" y="1906251"/>
            <a:ext cx="7958666" cy="394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8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A97FA-B275-49DB-B5C2-255CCF320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C4E278-2D8F-1BFE-C645-A3DD72EF4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Curvas KN – Estabilidad a grandes ángulos de escora</a:t>
            </a:r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01F0A096-C350-D1C5-E436-B96A587E2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3718" y="2292350"/>
            <a:ext cx="5844551" cy="3636963"/>
          </a:xfrm>
          <a:prstGeom prst="rect">
            <a:avLst/>
          </a:prstGeom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B496A7-FF71-F585-C65E-4970E6442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FCB197-224C-675A-4A83-5D59C9566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F98F61-0CD7-CE09-D7AC-69A82CD2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357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F6D67-E879-ED84-7255-A503FC020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A66A8A-F66F-0FE8-B7B8-D53C253BE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899024"/>
            <a:ext cx="3076032" cy="39149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Curvas KN – Estabilidad a grandes ángulos de escora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39CB4AC-C785-CEC5-7F9A-0C46F50A3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1121903"/>
            <a:ext cx="7353299" cy="461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00AEE4-5AD9-3F43-0F19-67166EB9A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8" y="6356350"/>
            <a:ext cx="45397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CDC7E3-7731-0A70-A11A-E2457E4FFB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n-US" smtClean="0"/>
              <a:pPr>
                <a:spcAft>
                  <a:spcPts val="600"/>
                </a:spcAft>
              </a:pPr>
              <a:t>5/6/2026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DB4EA35-007A-002E-1125-877339AD9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595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2092326" y="5113339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3209926" y="810389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1440833" y="1912623"/>
            <a:ext cx="28920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dirty="0">
                <a:latin typeface="Arial" charset="0"/>
              </a:rPr>
              <a:t>Brazos </a:t>
            </a:r>
            <a:r>
              <a:rPr lang="en-US" sz="2000" dirty="0" err="1">
                <a:latin typeface="Arial" charset="0"/>
              </a:rPr>
              <a:t>Adrizantes</a:t>
            </a:r>
            <a:r>
              <a:rPr lang="en-US" sz="2000" dirty="0">
                <a:latin typeface="Arial" charset="0"/>
              </a:rPr>
              <a:t> (</a:t>
            </a:r>
            <a:r>
              <a:rPr lang="en-US" sz="2000" dirty="0" err="1">
                <a:latin typeface="Arial" charset="0"/>
              </a:rPr>
              <a:t>dist</a:t>
            </a:r>
            <a:r>
              <a:rPr lang="en-US" sz="2000" dirty="0">
                <a:latin typeface="Arial" charset="0"/>
              </a:rPr>
              <a:t>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4503739" y="3769204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935355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8882063" y="3286889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724693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60848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81819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514032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65463" y="3454879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46863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3986213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67833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9582150" y="3256727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53848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74834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37353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443706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584200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654367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794861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86502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3138488" y="9770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3138488" y="21327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2506664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1" y="2840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2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0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7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4899025" y="4244975"/>
            <a:ext cx="2078038" cy="1727199"/>
            <a:chOff x="2126" y="2674"/>
            <a:chExt cx="1309" cy="1088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3" y="267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5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7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19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7399338" y="3960814"/>
            <a:ext cx="1885950" cy="2027237"/>
            <a:chOff x="3701" y="2495"/>
            <a:chExt cx="1188" cy="1277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8" y="255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19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1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399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3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28987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53752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7921626" y="6173660"/>
            <a:ext cx="108843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1828800" y="49092"/>
            <a:ext cx="8529066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3200400" y="900876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DB1097-D796-8219-1F1A-FC82C300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BA74C-CD81-40FF-8772-B4831D8F2852}" type="datetime1">
              <a:rPr lang="es-CL" smtClean="0"/>
              <a:t>06-05-2026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B9A6-9FE7-587B-A4A2-53EB17E0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2C44AE-A01B-F6C0-B61A-5BE88CED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3209926" y="918538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1468885" y="202077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03739" y="4012290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935355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8882063" y="3395038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724693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60848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81819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514032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3065463" y="3666215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46863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3986213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67833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9582150" y="3364876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53848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74834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37353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443706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584200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654367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794861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86502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3138488" y="10852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3138488" y="22409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7949495" y="4339473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1524000" y="5337176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2905126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3400426" y="4618039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2705100" y="4962526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4489450" y="5575301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2636132" y="4732210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2444751" y="50243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2671764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2640014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3652839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3886201" y="5716589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3919538" y="4657726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3686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3686176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3422650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3905251" y="5605335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3859213" y="531482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5281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5507039" y="4756151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5360989" y="4694239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6740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5242807" y="4468685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4899026" y="4906835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5981700" y="5449889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6303964" y="5792789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6340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6015038" y="5484814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6015039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5732463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6318251" y="5679948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6261100" y="533387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5141914" y="4741864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5032376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7737476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7710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8050213" y="4457701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7380289" y="47322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8378825" y="5373689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8591551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8618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8413750" y="5407026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8407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8959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8115300" y="5241798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8588376" y="5619623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8542338" y="5260848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7515226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7607301" y="4503739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28987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53752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7921625" y="6397498"/>
            <a:ext cx="10643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3282950" y="782013"/>
            <a:ext cx="2852738" cy="668338"/>
            <a:chOff x="1108" y="313"/>
            <a:chExt cx="1797" cy="421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48" y="313"/>
              <a:ext cx="1284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latin typeface="Arial" charset="0"/>
                </a:rPr>
                <a:t>Máximo brazo </a:t>
              </a:r>
              <a:br>
                <a:rPr lang="en-US" sz="2200">
                  <a:latin typeface="Arial" charset="0"/>
                </a:rPr>
              </a:br>
              <a:r>
                <a:rPr lang="en-US" sz="2200"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6096001" y="350214"/>
            <a:ext cx="2493963" cy="3167063"/>
            <a:chOff x="2874" y="41"/>
            <a:chExt cx="1571" cy="1995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1"/>
              <a:ext cx="1536" cy="1972"/>
              <a:chOff x="2909" y="41"/>
              <a:chExt cx="1536" cy="1972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37" y="41"/>
                <a:ext cx="1208" cy="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Ángulo del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máximo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Brazo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8485188" y="1759913"/>
            <a:ext cx="1974850" cy="1928812"/>
            <a:chOff x="4305" y="915"/>
            <a:chExt cx="1244" cy="1215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5"/>
              <a:ext cx="1244" cy="1122"/>
              <a:chOff x="4305" y="915"/>
              <a:chExt cx="1244" cy="1122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5"/>
                <a:ext cx="1244" cy="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Rango de 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Estabilidad </a:t>
                </a:r>
                <a:br>
                  <a:rPr lang="en-US" sz="2700">
                    <a:latin typeface="Arial" charset="0"/>
                  </a:rPr>
                </a:br>
                <a:endParaRPr lang="en-US" sz="2700"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3200400" y="1009025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3124200" y="1771025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0E6C4B01-8AB4-C48B-1312-099F59D1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9C7E8E-7426-4885-B758-11E5E8538B0A}" type="datetime1">
              <a:rPr lang="es-CL" smtClean="0"/>
              <a:t>06-05-2026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C096B4E3-4DE5-32EB-F422-BF0D7E7A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7FE8AB0-F3F7-4C58-2656-A84528EDE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C0CF94A-20FC-3405-247A-62F7854FD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06-05-2026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841EFD4-D361-2487-93F6-BF1FB2A9F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01CA5F-EEB4-D449-8C7C-8343C6E9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9</a:t>
            </a:fld>
            <a:endParaRPr lang="en-U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06184FD-5E04-5AF1-B8C2-A12B48104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1214437"/>
            <a:ext cx="859155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72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D780E4-5149-0492-412C-1B25649D3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48" y="665936"/>
            <a:ext cx="10691265" cy="137103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latin typeface="Arial" charset="0"/>
              </a:rPr>
              <a:t>FFG 7 - CURVAS CRUZADAS DE ESTABILIDAD</a:t>
            </a:r>
            <a:br>
              <a:rPr lang="en-US" sz="4000" dirty="0">
                <a:latin typeface="Arial" charset="0"/>
              </a:rPr>
            </a:br>
            <a:r>
              <a:rPr lang="en-US" sz="3100" dirty="0">
                <a:latin typeface="Arial" charset="0"/>
              </a:rPr>
              <a:t>KG ASUMIDO 19 PIE</a:t>
            </a:r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56E907-D04E-FAD4-5DB0-A042D142E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10DB0-50E4-442D-BD74-F83E285C1676}" type="datetime1">
              <a:rPr lang="es-CL" smtClean="0"/>
              <a:t>06-05-2026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EF1AD1-5F3A-DCAD-A2AD-6B0537B5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6E9B56-1C63-7035-8A89-58987D9A4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10</a:t>
            </a:fld>
            <a:endParaRPr lang="en-US"/>
          </a:p>
        </p:txBody>
      </p:sp>
      <p:grpSp>
        <p:nvGrpSpPr>
          <p:cNvPr id="32" name="Group 71">
            <a:extLst>
              <a:ext uri="{FF2B5EF4-FFF2-40B4-BE49-F238E27FC236}">
                <a16:creationId xmlns:a16="http://schemas.microsoft.com/office/drawing/2014/main" id="{ABFED4F6-2F22-8153-6D15-B29C4AB36603}"/>
              </a:ext>
            </a:extLst>
          </p:cNvPr>
          <p:cNvGrpSpPr>
            <a:grpSpLocks/>
          </p:cNvGrpSpPr>
          <p:nvPr/>
        </p:nvGrpSpPr>
        <p:grpSpPr bwMode="auto">
          <a:xfrm>
            <a:off x="4476751" y="124027"/>
            <a:ext cx="3638551" cy="6808788"/>
            <a:chOff x="1860" y="10"/>
            <a:chExt cx="2292" cy="4289"/>
          </a:xfrm>
        </p:grpSpPr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4D5CC762-393B-0ED3-238D-7AD689759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10"/>
              <a:ext cx="117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endParaRPr lang="en-US" sz="3100" dirty="0">
                <a:latin typeface="Arial" charset="0"/>
              </a:endParaRPr>
            </a:p>
          </p:txBody>
        </p:sp>
        <p:sp>
          <p:nvSpPr>
            <p:cNvPr id="34" name="Rectangle 7">
              <a:extLst>
                <a:ext uri="{FF2B5EF4-FFF2-40B4-BE49-F238E27FC236}">
                  <a16:creationId xmlns:a16="http://schemas.microsoft.com/office/drawing/2014/main" id="{D568BC37-D645-781A-DE0E-F28EB9A1D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4109"/>
              <a:ext cx="1942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DESPLAZAMIENTO (Long Ton)</a:t>
              </a:r>
            </a:p>
          </p:txBody>
        </p:sp>
        <p:sp>
          <p:nvSpPr>
            <p:cNvPr id="35" name="Rectangle 8">
              <a:extLst>
                <a:ext uri="{FF2B5EF4-FFF2-40B4-BE49-F238E27FC236}">
                  <a16:creationId xmlns:a16="http://schemas.microsoft.com/office/drawing/2014/main" id="{78C02560-F2BC-3C78-5B9F-855B0C506B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BRAZO DE ADIZAMIENTO (PIE)</a:t>
              </a: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EFE28ECC-83BF-62C5-CFE4-23984E8B3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10">
              <a:extLst>
                <a:ext uri="{FF2B5EF4-FFF2-40B4-BE49-F238E27FC236}">
                  <a16:creationId xmlns:a16="http://schemas.microsoft.com/office/drawing/2014/main" id="{55FF56C2-724F-B5FA-D145-9EC0DAAA4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11">
              <a:extLst>
                <a:ext uri="{FF2B5EF4-FFF2-40B4-BE49-F238E27FC236}">
                  <a16:creationId xmlns:a16="http://schemas.microsoft.com/office/drawing/2014/main" id="{EDCA2FDE-7AB8-6CE3-407B-9B8F845341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12">
              <a:extLst>
                <a:ext uri="{FF2B5EF4-FFF2-40B4-BE49-F238E27FC236}">
                  <a16:creationId xmlns:a16="http://schemas.microsoft.com/office/drawing/2014/main" id="{0A5175ED-906C-9395-067C-4CB09D07C8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Rectangle 13">
              <a:extLst>
                <a:ext uri="{FF2B5EF4-FFF2-40B4-BE49-F238E27FC236}">
                  <a16:creationId xmlns:a16="http://schemas.microsoft.com/office/drawing/2014/main" id="{FDC8C94B-28B7-0E36-6B1E-17C224A3B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3000</a:t>
              </a:r>
            </a:p>
          </p:txBody>
        </p:sp>
        <p:sp>
          <p:nvSpPr>
            <p:cNvPr id="41" name="Rectangle 14">
              <a:extLst>
                <a:ext uri="{FF2B5EF4-FFF2-40B4-BE49-F238E27FC236}">
                  <a16:creationId xmlns:a16="http://schemas.microsoft.com/office/drawing/2014/main" id="{9D2471DE-70F6-821C-0789-477EDAA73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9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3500</a:t>
              </a:r>
            </a:p>
          </p:txBody>
        </p:sp>
        <p:sp>
          <p:nvSpPr>
            <p:cNvPr id="42" name="Rectangle 15">
              <a:extLst>
                <a:ext uri="{FF2B5EF4-FFF2-40B4-BE49-F238E27FC236}">
                  <a16:creationId xmlns:a16="http://schemas.microsoft.com/office/drawing/2014/main" id="{5EB17380-1A4E-B53B-BE53-952687ED6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4000</a:t>
              </a:r>
            </a:p>
          </p:txBody>
        </p:sp>
        <p:sp>
          <p:nvSpPr>
            <p:cNvPr id="43" name="Rectangle 16">
              <a:extLst>
                <a:ext uri="{FF2B5EF4-FFF2-40B4-BE49-F238E27FC236}">
                  <a16:creationId xmlns:a16="http://schemas.microsoft.com/office/drawing/2014/main" id="{65FFD6BC-5500-EE42-7D4B-0AD022B27E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4500</a:t>
              </a:r>
            </a:p>
          </p:txBody>
        </p:sp>
        <p:sp>
          <p:nvSpPr>
            <p:cNvPr id="44" name="Line 17">
              <a:extLst>
                <a:ext uri="{FF2B5EF4-FFF2-40B4-BE49-F238E27FC236}">
                  <a16:creationId xmlns:a16="http://schemas.microsoft.com/office/drawing/2014/main" id="{7F670BFF-8C81-841F-DA79-977619D457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" name="Line 18">
              <a:extLst>
                <a:ext uri="{FF2B5EF4-FFF2-40B4-BE49-F238E27FC236}">
                  <a16:creationId xmlns:a16="http://schemas.microsoft.com/office/drawing/2014/main" id="{D3156C15-E258-CFE5-AC42-E0448B0DF3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6" name="Line 19">
              <a:extLst>
                <a:ext uri="{FF2B5EF4-FFF2-40B4-BE49-F238E27FC236}">
                  <a16:creationId xmlns:a16="http://schemas.microsoft.com/office/drawing/2014/main" id="{CFB3B7C5-0A55-10EF-436A-9F3847382F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7" name="Line 20">
              <a:extLst>
                <a:ext uri="{FF2B5EF4-FFF2-40B4-BE49-F238E27FC236}">
                  <a16:creationId xmlns:a16="http://schemas.microsoft.com/office/drawing/2014/main" id="{5394BFAC-C3F5-E102-C483-359F7133BC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21">
              <a:extLst>
                <a:ext uri="{FF2B5EF4-FFF2-40B4-BE49-F238E27FC236}">
                  <a16:creationId xmlns:a16="http://schemas.microsoft.com/office/drawing/2014/main" id="{CEDC411A-322E-5155-ABA1-77CED57F12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Line 22">
              <a:extLst>
                <a:ext uri="{FF2B5EF4-FFF2-40B4-BE49-F238E27FC236}">
                  <a16:creationId xmlns:a16="http://schemas.microsoft.com/office/drawing/2014/main" id="{42606752-0526-4E3F-CF8F-9C56D33096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" name="Line 23">
              <a:extLst>
                <a:ext uri="{FF2B5EF4-FFF2-40B4-BE49-F238E27FC236}">
                  <a16:creationId xmlns:a16="http://schemas.microsoft.com/office/drawing/2014/main" id="{1BA94EE4-0E97-CA0F-BC4B-1831B6E6B6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24">
              <a:extLst>
                <a:ext uri="{FF2B5EF4-FFF2-40B4-BE49-F238E27FC236}">
                  <a16:creationId xmlns:a16="http://schemas.microsoft.com/office/drawing/2014/main" id="{0E7A0E06-2E8D-C867-DD05-95F50CB0C0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Line 25">
              <a:extLst>
                <a:ext uri="{FF2B5EF4-FFF2-40B4-BE49-F238E27FC236}">
                  <a16:creationId xmlns:a16="http://schemas.microsoft.com/office/drawing/2014/main" id="{562B9FC9-A75E-D619-F15A-B58B4C0BEA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" name="Line 26">
              <a:extLst>
                <a:ext uri="{FF2B5EF4-FFF2-40B4-BE49-F238E27FC236}">
                  <a16:creationId xmlns:a16="http://schemas.microsoft.com/office/drawing/2014/main" id="{91E19442-5C9B-85ED-F35A-ECAC7EA71C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7">
              <a:extLst>
                <a:ext uri="{FF2B5EF4-FFF2-40B4-BE49-F238E27FC236}">
                  <a16:creationId xmlns:a16="http://schemas.microsoft.com/office/drawing/2014/main" id="{5E740474-BF0C-194C-9A25-403CBBB13F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Line 28">
              <a:extLst>
                <a:ext uri="{FF2B5EF4-FFF2-40B4-BE49-F238E27FC236}">
                  <a16:creationId xmlns:a16="http://schemas.microsoft.com/office/drawing/2014/main" id="{1CB251F3-6541-BFA3-BE88-1E8F42C569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6" name="Line 29">
              <a:extLst>
                <a:ext uri="{FF2B5EF4-FFF2-40B4-BE49-F238E27FC236}">
                  <a16:creationId xmlns:a16="http://schemas.microsoft.com/office/drawing/2014/main" id="{9D97CBF7-39B6-8316-B84D-8A1C7654E9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5D3CF1C3-7E6D-5B1E-6CC7-496D1B37B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68B02C0D-39A9-9E76-6EC3-39D0C5E81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6A5EC9CD-B37F-7F2C-E035-03E49D2BE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33">
              <a:extLst>
                <a:ext uri="{FF2B5EF4-FFF2-40B4-BE49-F238E27FC236}">
                  <a16:creationId xmlns:a16="http://schemas.microsoft.com/office/drawing/2014/main" id="{2BF5B827-DF0F-986C-51FC-220F8F4ED9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34">
              <a:extLst>
                <a:ext uri="{FF2B5EF4-FFF2-40B4-BE49-F238E27FC236}">
                  <a16:creationId xmlns:a16="http://schemas.microsoft.com/office/drawing/2014/main" id="{11E34D92-D61C-B104-89EC-416527B9F6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35">
              <a:extLst>
                <a:ext uri="{FF2B5EF4-FFF2-40B4-BE49-F238E27FC236}">
                  <a16:creationId xmlns:a16="http://schemas.microsoft.com/office/drawing/2014/main" id="{D468712D-097D-2A6C-4A63-6DE7FAA99D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36">
              <a:extLst>
                <a:ext uri="{FF2B5EF4-FFF2-40B4-BE49-F238E27FC236}">
                  <a16:creationId xmlns:a16="http://schemas.microsoft.com/office/drawing/2014/main" id="{B92D70B4-E044-DEE3-96A0-ABF424588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4" name="Group 39">
              <a:extLst>
                <a:ext uri="{FF2B5EF4-FFF2-40B4-BE49-F238E27FC236}">
                  <a16:creationId xmlns:a16="http://schemas.microsoft.com/office/drawing/2014/main" id="{BD4FF308-CB23-98E9-09CB-4DE9988666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96" name="Line 37">
                <a:extLst>
                  <a:ext uri="{FF2B5EF4-FFF2-40B4-BE49-F238E27FC236}">
                    <a16:creationId xmlns:a16="http://schemas.microsoft.com/office/drawing/2014/main" id="{D9D47C7F-F9E4-8930-55AB-D2B5DB74C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38">
                <a:extLst>
                  <a:ext uri="{FF2B5EF4-FFF2-40B4-BE49-F238E27FC236}">
                    <a16:creationId xmlns:a16="http://schemas.microsoft.com/office/drawing/2014/main" id="{CDB443AE-3519-229B-81D2-980DFADB2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65" name="Freeform 40">
              <a:extLst>
                <a:ext uri="{FF2B5EF4-FFF2-40B4-BE49-F238E27FC236}">
                  <a16:creationId xmlns:a16="http://schemas.microsoft.com/office/drawing/2014/main" id="{1EA2EC3A-31B9-D30E-9AB9-BB159505B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Freeform 41">
              <a:extLst>
                <a:ext uri="{FF2B5EF4-FFF2-40B4-BE49-F238E27FC236}">
                  <a16:creationId xmlns:a16="http://schemas.microsoft.com/office/drawing/2014/main" id="{1DEC033F-C26D-7E22-BCA9-F4406CB7D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Freeform 42">
              <a:extLst>
                <a:ext uri="{FF2B5EF4-FFF2-40B4-BE49-F238E27FC236}">
                  <a16:creationId xmlns:a16="http://schemas.microsoft.com/office/drawing/2014/main" id="{B8A2FF61-8024-C56C-D2C4-9FD7BB26A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Freeform 43">
              <a:extLst>
                <a:ext uri="{FF2B5EF4-FFF2-40B4-BE49-F238E27FC236}">
                  <a16:creationId xmlns:a16="http://schemas.microsoft.com/office/drawing/2014/main" id="{27693A81-0C89-0ACD-2C0A-E3826D9EF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Freeform 44">
              <a:extLst>
                <a:ext uri="{FF2B5EF4-FFF2-40B4-BE49-F238E27FC236}">
                  <a16:creationId xmlns:a16="http://schemas.microsoft.com/office/drawing/2014/main" id="{66065A98-EE8B-A104-B245-84055DE50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Rectangle 45">
              <a:extLst>
                <a:ext uri="{FF2B5EF4-FFF2-40B4-BE49-F238E27FC236}">
                  <a16:creationId xmlns:a16="http://schemas.microsoft.com/office/drawing/2014/main" id="{583B78F4-BB63-A57A-3BE3-DD90FA949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18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</a:t>
              </a:r>
            </a:p>
          </p:txBody>
        </p:sp>
        <p:sp>
          <p:nvSpPr>
            <p:cNvPr id="71" name="Rectangle 46">
              <a:extLst>
                <a:ext uri="{FF2B5EF4-FFF2-40B4-BE49-F238E27FC236}">
                  <a16:creationId xmlns:a16="http://schemas.microsoft.com/office/drawing/2014/main" id="{EDB57944-5075-FEE7-496D-63E136D18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24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</a:t>
              </a:r>
            </a:p>
          </p:txBody>
        </p:sp>
        <p:sp>
          <p:nvSpPr>
            <p:cNvPr id="72" name="Rectangle 47">
              <a:extLst>
                <a:ext uri="{FF2B5EF4-FFF2-40B4-BE49-F238E27FC236}">
                  <a16:creationId xmlns:a16="http://schemas.microsoft.com/office/drawing/2014/main" id="{DDBB5655-FE76-83C8-3D9A-5354F75ED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4" y="279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20</a:t>
              </a:r>
            </a:p>
          </p:txBody>
        </p:sp>
        <p:sp>
          <p:nvSpPr>
            <p:cNvPr id="73" name="Rectangle 48">
              <a:extLst>
                <a:ext uri="{FF2B5EF4-FFF2-40B4-BE49-F238E27FC236}">
                  <a16:creationId xmlns:a16="http://schemas.microsoft.com/office/drawing/2014/main" id="{1ADE1CD1-9A3F-D4D7-928C-F75CA4C70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4" y="303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15</a:t>
              </a:r>
            </a:p>
          </p:txBody>
        </p:sp>
        <p:sp>
          <p:nvSpPr>
            <p:cNvPr id="74" name="Rectangle 49">
              <a:extLst>
                <a:ext uri="{FF2B5EF4-FFF2-40B4-BE49-F238E27FC236}">
                  <a16:creationId xmlns:a16="http://schemas.microsoft.com/office/drawing/2014/main" id="{41C434AF-9E1A-1BD0-CBAF-113A51A8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8" y="3293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10</a:t>
              </a:r>
            </a:p>
          </p:txBody>
        </p:sp>
        <p:sp>
          <p:nvSpPr>
            <p:cNvPr id="75" name="Rectangle 50">
              <a:extLst>
                <a:ext uri="{FF2B5EF4-FFF2-40B4-BE49-F238E27FC236}">
                  <a16:creationId xmlns:a16="http://schemas.microsoft.com/office/drawing/2014/main" id="{EE1DDC10-384E-923D-778C-D6C0B38AA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0" y="1849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60</a:t>
              </a:r>
            </a:p>
          </p:txBody>
        </p:sp>
        <p:sp>
          <p:nvSpPr>
            <p:cNvPr id="76" name="Rectangle 51">
              <a:extLst>
                <a:ext uri="{FF2B5EF4-FFF2-40B4-BE49-F238E27FC236}">
                  <a16:creationId xmlns:a16="http://schemas.microsoft.com/office/drawing/2014/main" id="{2636CF56-69C6-06D1-040D-F5A62D568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1671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55</a:t>
              </a:r>
            </a:p>
          </p:txBody>
        </p:sp>
        <p:sp>
          <p:nvSpPr>
            <p:cNvPr id="77" name="Rectangle 52">
              <a:extLst>
                <a:ext uri="{FF2B5EF4-FFF2-40B4-BE49-F238E27FC236}">
                  <a16:creationId xmlns:a16="http://schemas.microsoft.com/office/drawing/2014/main" id="{007CA47E-0505-2B4F-B245-7DFC8DB184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640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</a:t>
              </a:r>
            </a:p>
          </p:txBody>
        </p:sp>
        <p:sp>
          <p:nvSpPr>
            <p:cNvPr id="78" name="Rectangle 53">
              <a:extLst>
                <a:ext uri="{FF2B5EF4-FFF2-40B4-BE49-F238E27FC236}">
                  <a16:creationId xmlns:a16="http://schemas.microsoft.com/office/drawing/2014/main" id="{8C0CCF52-124C-3D08-D465-A07918C49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148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50</a:t>
              </a:r>
            </a:p>
          </p:txBody>
        </p:sp>
        <p:sp>
          <p:nvSpPr>
            <p:cNvPr id="79" name="Line 54">
              <a:extLst>
                <a:ext uri="{FF2B5EF4-FFF2-40B4-BE49-F238E27FC236}">
                  <a16:creationId xmlns:a16="http://schemas.microsoft.com/office/drawing/2014/main" id="{A98198C4-14DF-8C8C-1147-170099A87F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55">
              <a:extLst>
                <a:ext uri="{FF2B5EF4-FFF2-40B4-BE49-F238E27FC236}">
                  <a16:creationId xmlns:a16="http://schemas.microsoft.com/office/drawing/2014/main" id="{53B546C2-1F9E-E68F-CCBD-173C454CD0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Line 56">
              <a:extLst>
                <a:ext uri="{FF2B5EF4-FFF2-40B4-BE49-F238E27FC236}">
                  <a16:creationId xmlns:a16="http://schemas.microsoft.com/office/drawing/2014/main" id="{DA416F4E-1CEB-8789-79F4-4F06E92702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57">
              <a:extLst>
                <a:ext uri="{FF2B5EF4-FFF2-40B4-BE49-F238E27FC236}">
                  <a16:creationId xmlns:a16="http://schemas.microsoft.com/office/drawing/2014/main" id="{3E4F093E-2E94-B385-2994-3D4909487E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58">
              <a:extLst>
                <a:ext uri="{FF2B5EF4-FFF2-40B4-BE49-F238E27FC236}">
                  <a16:creationId xmlns:a16="http://schemas.microsoft.com/office/drawing/2014/main" id="{C3EA0B10-A156-BA01-7CB6-9935EEE545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59">
              <a:extLst>
                <a:ext uri="{FF2B5EF4-FFF2-40B4-BE49-F238E27FC236}">
                  <a16:creationId xmlns:a16="http://schemas.microsoft.com/office/drawing/2014/main" id="{5CBEB389-CE2C-8009-CF90-AB73674C2D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60">
              <a:extLst>
                <a:ext uri="{FF2B5EF4-FFF2-40B4-BE49-F238E27FC236}">
                  <a16:creationId xmlns:a16="http://schemas.microsoft.com/office/drawing/2014/main" id="{A2E723CA-EDE3-BF48-EEF9-0042634EDA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61">
              <a:extLst>
                <a:ext uri="{FF2B5EF4-FFF2-40B4-BE49-F238E27FC236}">
                  <a16:creationId xmlns:a16="http://schemas.microsoft.com/office/drawing/2014/main" id="{AEA60A1C-D61A-6EDE-2D2E-FDA9D2B8B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62">
              <a:extLst>
                <a:ext uri="{FF2B5EF4-FFF2-40B4-BE49-F238E27FC236}">
                  <a16:creationId xmlns:a16="http://schemas.microsoft.com/office/drawing/2014/main" id="{C1F7AF40-965D-01A2-E265-D3AB85091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63">
              <a:extLst>
                <a:ext uri="{FF2B5EF4-FFF2-40B4-BE49-F238E27FC236}">
                  <a16:creationId xmlns:a16="http://schemas.microsoft.com/office/drawing/2014/main" id="{9D6DF629-7435-682C-9F9D-C2A53BED20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E063FE9B-927C-8AFA-470F-ABA4BB908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984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3.0</a:t>
              </a:r>
            </a:p>
          </p:txBody>
        </p:sp>
        <p:sp>
          <p:nvSpPr>
            <p:cNvPr id="90" name="Rectangle 65">
              <a:extLst>
                <a:ext uri="{FF2B5EF4-FFF2-40B4-BE49-F238E27FC236}">
                  <a16:creationId xmlns:a16="http://schemas.microsoft.com/office/drawing/2014/main" id="{8A256550-6B85-957B-D517-52F0F05A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442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2.5</a:t>
              </a:r>
            </a:p>
          </p:txBody>
        </p:sp>
        <p:sp>
          <p:nvSpPr>
            <p:cNvPr id="91" name="Rectangle 66">
              <a:extLst>
                <a:ext uri="{FF2B5EF4-FFF2-40B4-BE49-F238E27FC236}">
                  <a16:creationId xmlns:a16="http://schemas.microsoft.com/office/drawing/2014/main" id="{9739F890-CB78-6D6E-335D-DC9333BB06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901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2.0</a:t>
              </a:r>
            </a:p>
          </p:txBody>
        </p:sp>
        <p:sp>
          <p:nvSpPr>
            <p:cNvPr id="92" name="Rectangle 67">
              <a:extLst>
                <a:ext uri="{FF2B5EF4-FFF2-40B4-BE49-F238E27FC236}">
                  <a16:creationId xmlns:a16="http://schemas.microsoft.com/office/drawing/2014/main" id="{AA3EDEB6-3501-E0CA-9D28-F997E5699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360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1.5</a:t>
              </a:r>
            </a:p>
          </p:txBody>
        </p:sp>
        <p:sp>
          <p:nvSpPr>
            <p:cNvPr id="93" name="Rectangle 68">
              <a:extLst>
                <a:ext uri="{FF2B5EF4-FFF2-40B4-BE49-F238E27FC236}">
                  <a16:creationId xmlns:a16="http://schemas.microsoft.com/office/drawing/2014/main" id="{32A94D13-D909-1C3D-5AEF-83FA3772D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819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1.0</a:t>
              </a:r>
            </a:p>
          </p:txBody>
        </p:sp>
        <p:sp>
          <p:nvSpPr>
            <p:cNvPr id="94" name="Rectangle 69">
              <a:extLst>
                <a:ext uri="{FF2B5EF4-FFF2-40B4-BE49-F238E27FC236}">
                  <a16:creationId xmlns:a16="http://schemas.microsoft.com/office/drawing/2014/main" id="{A9B1B62D-60CC-1CD0-5909-D4BE32045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3278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0.5</a:t>
              </a:r>
            </a:p>
          </p:txBody>
        </p:sp>
        <p:sp>
          <p:nvSpPr>
            <p:cNvPr id="95" name="Line 70">
              <a:extLst>
                <a:ext uri="{FF2B5EF4-FFF2-40B4-BE49-F238E27FC236}">
                  <a16:creationId xmlns:a16="http://schemas.microsoft.com/office/drawing/2014/main" id="{7DF622DF-BEC3-7657-2BFC-9F78E33DDD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8" name="Line 72">
            <a:extLst>
              <a:ext uri="{FF2B5EF4-FFF2-40B4-BE49-F238E27FC236}">
                <a16:creationId xmlns:a16="http://schemas.microsoft.com/office/drawing/2014/main" id="{761AE029-5A01-6789-ACE1-2E8F7A0742C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63981" y="1833765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9" name="Rectangle 73">
            <a:extLst>
              <a:ext uri="{FF2B5EF4-FFF2-40B4-BE49-F238E27FC236}">
                <a16:creationId xmlns:a16="http://schemas.microsoft.com/office/drawing/2014/main" id="{ADB69E1D-002B-3D2B-4177-6107B1310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168" y="1915422"/>
            <a:ext cx="1022716" cy="35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100" name="Oval 74">
            <a:extLst>
              <a:ext uri="{FF2B5EF4-FFF2-40B4-BE49-F238E27FC236}">
                <a16:creationId xmlns:a16="http://schemas.microsoft.com/office/drawing/2014/main" id="{7BA077B4-3E13-B066-2D39-6BED85175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494" y="5162753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1" name="Line 75">
            <a:extLst>
              <a:ext uri="{FF2B5EF4-FFF2-40B4-BE49-F238E27FC236}">
                <a16:creationId xmlns:a16="http://schemas.microsoft.com/office/drawing/2014/main" id="{AB4E21FE-8705-ED69-D824-C732E3E456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3" y="5380240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" name="Oval 76">
            <a:extLst>
              <a:ext uri="{FF2B5EF4-FFF2-40B4-BE49-F238E27FC236}">
                <a16:creationId xmlns:a16="http://schemas.microsoft.com/office/drawing/2014/main" id="{D61A176F-EA7D-2DB2-FFA6-5D49B501F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193" y="5153227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3" name="Rectangle 77">
            <a:extLst>
              <a:ext uri="{FF2B5EF4-FFF2-40B4-BE49-F238E27FC236}">
                <a16:creationId xmlns:a16="http://schemas.microsoft.com/office/drawing/2014/main" id="{EB1F6E30-BB30-0DBF-005E-74D364B16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1934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104" name="Line 78">
            <a:extLst>
              <a:ext uri="{FF2B5EF4-FFF2-40B4-BE49-F238E27FC236}">
                <a16:creationId xmlns:a16="http://schemas.microsoft.com/office/drawing/2014/main" id="{3859090E-A8E8-0158-01CC-12917234C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496749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5" name="Oval 79">
            <a:extLst>
              <a:ext uri="{FF2B5EF4-FFF2-40B4-BE49-F238E27FC236}">
                <a16:creationId xmlns:a16="http://schemas.microsoft.com/office/drawing/2014/main" id="{6903C793-2296-16ED-E9FD-ACE12323F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2543" y="4772228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6" name="Rectangle 80">
            <a:extLst>
              <a:ext uri="{FF2B5EF4-FFF2-40B4-BE49-F238E27FC236}">
                <a16:creationId xmlns:a16="http://schemas.microsoft.com/office/drawing/2014/main" id="{73E66731-8EC7-5A66-8AFA-8C7653A86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315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Line 81">
            <a:extLst>
              <a:ext uri="{FF2B5EF4-FFF2-40B4-BE49-F238E27FC236}">
                <a16:creationId xmlns:a16="http://schemas.microsoft.com/office/drawing/2014/main" id="{D69A56B8-BDD3-A14E-2A7A-6615FB188E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0982" y="4546802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8" name="Rectangle 82">
            <a:extLst>
              <a:ext uri="{FF2B5EF4-FFF2-40B4-BE49-F238E27FC236}">
                <a16:creationId xmlns:a16="http://schemas.microsoft.com/office/drawing/2014/main" id="{5ED90156-C6B7-9490-93D7-C88DF09EB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696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109" name="Line 83">
            <a:extLst>
              <a:ext uri="{FF2B5EF4-FFF2-40B4-BE49-F238E27FC236}">
                <a16:creationId xmlns:a16="http://schemas.microsoft.com/office/drawing/2014/main" id="{7D3091B8-E11C-5427-9699-110BB560F6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3675265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0" name="Rectangle 84">
            <a:extLst>
              <a:ext uri="{FF2B5EF4-FFF2-40B4-BE49-F238E27FC236}">
                <a16:creationId xmlns:a16="http://schemas.microsoft.com/office/drawing/2014/main" id="{707A3458-9A29-3A75-BDBE-FDB9BB910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077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1" name="Line 85">
            <a:extLst>
              <a:ext uri="{FF2B5EF4-FFF2-40B4-BE49-F238E27FC236}">
                <a16:creationId xmlns:a16="http://schemas.microsoft.com/office/drawing/2014/main" id="{3E8DDEB7-1EF2-48DD-A9B6-BC9C03F521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5744" y="27529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" name="Rectangle 86">
            <a:extLst>
              <a:ext uri="{FF2B5EF4-FFF2-40B4-BE49-F238E27FC236}">
                <a16:creationId xmlns:a16="http://schemas.microsoft.com/office/drawing/2014/main" id="{0AD5D39B-9506-2D92-9357-F8AA0FF1C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458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113" name="Line 87">
            <a:extLst>
              <a:ext uri="{FF2B5EF4-FFF2-40B4-BE49-F238E27FC236}">
                <a16:creationId xmlns:a16="http://schemas.microsoft.com/office/drawing/2014/main" id="{007EE243-E297-7E6E-4B65-E4D909E7780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25243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4" name="Rectangle 88">
            <a:extLst>
              <a:ext uri="{FF2B5EF4-FFF2-40B4-BE49-F238E27FC236}">
                <a16:creationId xmlns:a16="http://schemas.microsoft.com/office/drawing/2014/main" id="{7C7B13F7-2E3C-F561-C521-35BD2D40D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839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Line 89">
            <a:extLst>
              <a:ext uri="{FF2B5EF4-FFF2-40B4-BE49-F238E27FC236}">
                <a16:creationId xmlns:a16="http://schemas.microsoft.com/office/drawing/2014/main" id="{D6C81302-BCE0-BC38-79BA-118D1A76B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48146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6" name="Rectangle 90">
            <a:extLst>
              <a:ext uri="{FF2B5EF4-FFF2-40B4-BE49-F238E27FC236}">
                <a16:creationId xmlns:a16="http://schemas.microsoft.com/office/drawing/2014/main" id="{BE8F5D53-77F2-7FB7-BA8B-EB107598D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220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Line 91">
            <a:extLst>
              <a:ext uri="{FF2B5EF4-FFF2-40B4-BE49-F238E27FC236}">
                <a16:creationId xmlns:a16="http://schemas.microsoft.com/office/drawing/2014/main" id="{C6D7BDCC-71B8-865B-8521-039F28359F2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6857" y="258465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8" name="Rectangle 92">
            <a:extLst>
              <a:ext uri="{FF2B5EF4-FFF2-40B4-BE49-F238E27FC236}">
                <a16:creationId xmlns:a16="http://schemas.microsoft.com/office/drawing/2014/main" id="{A8C1D818-18B5-1172-C3B7-1FA9F539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524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Line 93">
            <a:extLst>
              <a:ext uri="{FF2B5EF4-FFF2-40B4-BE49-F238E27FC236}">
                <a16:creationId xmlns:a16="http://schemas.microsoft.com/office/drawing/2014/main" id="{E019EF64-BC6B-81FB-B37F-A3DBEF0399D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80690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20" name="Rectangle 94">
            <a:extLst>
              <a:ext uri="{FF2B5EF4-FFF2-40B4-BE49-F238E27FC236}">
                <a16:creationId xmlns:a16="http://schemas.microsoft.com/office/drawing/2014/main" id="{C0E08B57-C302-6980-E660-B3936AF98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905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Marcador de número de diapositiva 6">
            <a:extLst>
              <a:ext uri="{FF2B5EF4-FFF2-40B4-BE49-F238E27FC236}">
                <a16:creationId xmlns:a16="http://schemas.microsoft.com/office/drawing/2014/main" id="{F1064D06-96B8-78C2-D605-6272C9034A0C}"/>
              </a:ext>
            </a:extLst>
          </p:cNvPr>
          <p:cNvSpPr txBox="1">
            <a:spLocks/>
          </p:cNvSpPr>
          <p:nvPr/>
        </p:nvSpPr>
        <p:spPr>
          <a:xfrm>
            <a:off x="10909180" y="6464502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sp>
        <p:nvSpPr>
          <p:cNvPr id="122" name="Marcador de fecha 7">
            <a:extLst>
              <a:ext uri="{FF2B5EF4-FFF2-40B4-BE49-F238E27FC236}">
                <a16:creationId xmlns:a16="http://schemas.microsoft.com/office/drawing/2014/main" id="{4DF4576F-2289-09CC-DE82-FC03EFCC5DE2}"/>
              </a:ext>
            </a:extLst>
          </p:cNvPr>
          <p:cNvSpPr txBox="1">
            <a:spLocks/>
          </p:cNvSpPr>
          <p:nvPr/>
        </p:nvSpPr>
        <p:spPr>
          <a:xfrm>
            <a:off x="8359616" y="6464502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6A0A1C3-FC52-4962-AC14-A1A48678480B}" type="datetime1">
              <a:rPr lang="es-CL" smtClean="0"/>
              <a:pPr>
                <a:defRPr/>
              </a:pPr>
              <a:t>06-05-2026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44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utoUpdateAnimBg="0"/>
      <p:bldP spid="100" grpId="0" animBg="1"/>
      <p:bldP spid="101" grpId="0" animBg="1"/>
      <p:bldP spid="102" grpId="0" animBg="1"/>
      <p:bldP spid="103" grpId="0" autoUpdateAnimBg="0"/>
      <p:bldP spid="104" grpId="0" animBg="1"/>
      <p:bldP spid="105" grpId="0" animBg="1"/>
      <p:bldP spid="106" grpId="0" autoUpdateAnimBg="0"/>
      <p:bldP spid="107" grpId="0" animBg="1"/>
      <p:bldP spid="108" grpId="0" autoUpdateAnimBg="0"/>
      <p:bldP spid="109" grpId="0" animBg="1"/>
      <p:bldP spid="110" grpId="0" autoUpdateAnimBg="0"/>
      <p:bldP spid="111" grpId="0" animBg="1"/>
      <p:bldP spid="112" grpId="0" autoUpdateAnimBg="0"/>
      <p:bldP spid="113" grpId="0" animBg="1"/>
      <p:bldP spid="114" grpId="0" autoUpdateAnimBg="0"/>
      <p:bldP spid="115" grpId="0" animBg="1"/>
      <p:bldP spid="116" grpId="0" autoUpdateAnimBg="0"/>
      <p:bldP spid="117" grpId="0" animBg="1"/>
      <p:bldP spid="118" grpId="0" autoUpdateAnimBg="0"/>
      <p:bldP spid="119" grpId="0" animBg="1"/>
      <p:bldP spid="12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365500" y="5355397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3376613" y="1324735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413543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491490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569436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647382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725328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803275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881221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959167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3355976" y="5269672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3355976" y="44790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3355976" y="368693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3355976" y="29042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3355976" y="2121660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7848600" y="1297748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3073400" y="50949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3073400" y="431390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3032126" y="5891877"/>
            <a:ext cx="186013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3073400" y="3516977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3073400" y="2720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3073400" y="1958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3073400" y="1127790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3351214" y="264925"/>
            <a:ext cx="5251502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 dirty="0">
                <a:latin typeface="Arial" charset="0"/>
              </a:rPr>
              <a:t>FFG 7 - CURVAS CRUZADAS DE ESTABILIDAD</a:t>
            </a:r>
            <a:br>
              <a:rPr lang="en-US" sz="1800" dirty="0">
                <a:latin typeface="Arial" charset="0"/>
              </a:rPr>
            </a:br>
            <a:r>
              <a:rPr lang="en-US" sz="1400" dirty="0">
                <a:latin typeface="Arial" charset="0"/>
              </a:rPr>
              <a:t>KG ASUMIDO 19 PIE</a:t>
            </a:r>
            <a:endParaRPr lang="en-US" dirty="0">
              <a:latin typeface="Arial" charset="0"/>
            </a:endParaRP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3438525" y="1315211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3365500" y="4561647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365500" y="3767898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3365500" y="2975736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3365500" y="2194686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3382963" y="1397760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4222750" y="1315211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5006975" y="1315211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5791200" y="1315211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6575425" y="1315211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7334250" y="1315211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8126414" y="1315211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8910639" y="1315211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9696450" y="1315211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34404" y="3465448"/>
            <a:ext cx="3706271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 dirty="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941140" y="1184729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1493591" y="1172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1493591" y="141015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1493591" y="16482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1493590" y="188640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1493590" y="2124529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1493590" y="236265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1493591" y="26007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1493591" y="283890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1493591" y="3077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3179763" y="50435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3959225" y="463400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4354513" y="439905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4738688" y="41783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5519738" y="3691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6302375" y="32147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6627813" y="3056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7080250" y="30163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7481888" y="30925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7858125" y="32512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3346450" y="3220211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3276600" y="5282372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38862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4724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5486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6248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7010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7596199" y="5461772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7848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8610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9372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10134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4191001" y="5661722"/>
            <a:ext cx="4195059" cy="39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 dirty="0" err="1">
                <a:latin typeface="Arial" charset="0"/>
              </a:rPr>
              <a:t>Ángulo</a:t>
            </a:r>
            <a:r>
              <a:rPr lang="en-US" sz="2300" dirty="0">
                <a:latin typeface="Arial" charset="0"/>
              </a:rPr>
              <a:t> de </a:t>
            </a:r>
            <a:r>
              <a:rPr lang="en-US" sz="2300" dirty="0" err="1">
                <a:latin typeface="Arial" charset="0"/>
              </a:rPr>
              <a:t>inclinación</a:t>
            </a:r>
            <a:r>
              <a:rPr lang="en-US" sz="2300" dirty="0">
                <a:latin typeface="Arial" charset="0"/>
              </a:rPr>
              <a:t> - Grados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3124200" y="2462972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12744AA5-6954-33B1-A321-69A1D17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3CB88-1937-485C-95DE-08440CDE395B}" type="datetime1">
              <a:rPr lang="es-CL" smtClean="0"/>
              <a:t>06-05-2026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888494B-0157-2D9D-C01D-9861EB461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D2BC373E-9F12-C258-3CB2-960FA185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293C69B4-EEB5-1E6F-CE35-F269A21BA9F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371612" y="296386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8141608" y="5678031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9335408" y="5527219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9335408" y="455156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7913009" y="447218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8136846" y="5363706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9148083" y="5200194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8006671" y="5246232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9230634" y="798057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8811534" y="697220"/>
            <a:ext cx="474489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7573284" y="5131107"/>
            <a:ext cx="455253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9356047" y="5167620"/>
            <a:ext cx="397545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8141608" y="5358944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3273425" y="3408791"/>
            <a:ext cx="367088" cy="23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2105025" y="1184070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3463925" y="703059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211513" y="2782688"/>
            <a:ext cx="303212" cy="311151"/>
            <a:chOff x="1063" y="1629"/>
            <a:chExt cx="191" cy="196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29"/>
              <a:ext cx="177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178175" y="2236583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3165475" y="1584120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165475" y="920545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1415144" y="3408791"/>
            <a:ext cx="5943807" cy="175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DE ESTABILIDAD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80AE2841-ED2D-560C-A716-C01A06DD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1984D-726A-4FC9-8633-07FC8FD95645}" type="datetime1">
              <a:rPr lang="es-CL" smtClean="0"/>
              <a:t>06-05-2026</a:t>
            </a:fld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900530B8-A69C-08BC-54E2-4ACBFDF3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0192D946-4656-82C2-908E-6F6F0E82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152400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3535364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6354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6280151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6280151" y="1935164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6280151" y="3013076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381751" y="1820864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381750" y="2914651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6381750" y="817564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5938839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886200" y="1339851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ESTABILIDAD</a:t>
            </a:r>
            <a:br>
              <a:rPr lang="en-US" sz="2100" b="1">
                <a:latin typeface="Arial" charset="0"/>
              </a:rPr>
            </a:br>
            <a:r>
              <a:rPr lang="en-US" sz="2100" b="1"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5553816" y="5102543"/>
            <a:ext cx="831959" cy="367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6092825" y="5670551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8E94AA-BA32-97AB-BD30-B8362FF4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3D3D78-29B6-4DF0-BEBD-4C82EB917CE4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CC5203-B809-C972-CDFE-CF4BD586C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7FF20D-7AEF-D7D4-C16F-440E7D09C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  <p:transition spd="med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152400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3171826" y="1373189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5337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5646738" y="4241801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6461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6472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5929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6019800" y="3303589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6019801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6605588" y="1136365"/>
            <a:ext cx="399148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6543676" y="3142965"/>
            <a:ext cx="34304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5595939" y="3142965"/>
            <a:ext cx="38472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5311776" y="4168490"/>
            <a:ext cx="371897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6589713" y="4265328"/>
            <a:ext cx="4664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6413501" y="3208339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4999039" y="5905215"/>
            <a:ext cx="52899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4138879" y="2460504"/>
            <a:ext cx="1894942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ESTABILIDAD</a:t>
            </a:r>
            <a:br>
              <a:rPr lang="en-US" sz="2000" b="1">
                <a:latin typeface="Arial" charset="0"/>
              </a:rPr>
            </a:br>
            <a:r>
              <a:rPr lang="en-US" sz="2000" b="1"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2169782" y="5494945"/>
            <a:ext cx="2780377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latin typeface="Arial" charset="0"/>
              </a:rPr>
              <a:t>MA = GZ x W</a:t>
            </a:r>
            <a:r>
              <a:rPr lang="en-US" sz="3200" b="1" baseline="-25000">
                <a:latin typeface="Arial" charset="0"/>
              </a:rPr>
              <a:t>f</a:t>
            </a:r>
            <a:endParaRPr lang="en-US" sz="2000" b="1" baseline="-25000"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6567038" y="3071811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F28B53-D7DF-FD4C-730B-BFE3EF7CF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095501-3DA0-47BE-95DE-84D66385586E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6E1344-8719-32BE-F88E-697DB7E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2887AC-3453-FA27-96AE-54DF7912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-22225"/>
            <a:ext cx="8991601" cy="6927851"/>
            <a:chOff x="69" y="-14"/>
            <a:chExt cx="5664" cy="4364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-14"/>
              <a:ext cx="156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812A7-C041-4B2B-3EBC-FE65A903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73655C-947E-4541-9BC1-F76982FA1315}" type="datetime1">
              <a:rPr lang="es-CL" smtClean="0"/>
              <a:t>06-05-2026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A15B7D-B3C9-1EED-D581-6711890C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A4BBBE-5A79-9D6E-D3D9-F8869892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  <p:transition spd="med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221039" y="1031875"/>
            <a:ext cx="5583237" cy="5845176"/>
            <a:chOff x="1069" y="650"/>
            <a:chExt cx="3517" cy="3682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61"/>
              <a:ext cx="34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76"/>
              <a:ext cx="332" cy="384"/>
              <a:chOff x="2537" y="3276"/>
              <a:chExt cx="332" cy="384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7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588"/>
              <a:ext cx="374" cy="271"/>
              <a:chOff x="2495" y="2588"/>
              <a:chExt cx="374" cy="271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588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68"/>
              <a:ext cx="389" cy="271"/>
              <a:chOff x="2480" y="1768"/>
              <a:chExt cx="389" cy="271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68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34"/>
              <a:ext cx="389" cy="271"/>
              <a:chOff x="2480" y="934"/>
              <a:chExt cx="389" cy="271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34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2652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77"/>
              <a:chOff x="1031" y="700"/>
              <a:chExt cx="3592" cy="3577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77"/>
                <a:chOff x="1031" y="700"/>
                <a:chExt cx="3592" cy="3577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5" y="400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74"/>
                <a:ext cx="462" cy="271"/>
                <a:chOff x="2784" y="2674"/>
                <a:chExt cx="462" cy="271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63"/>
              <a:chOff x="997" y="704"/>
              <a:chExt cx="3658" cy="3563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63"/>
                <a:chOff x="997" y="704"/>
                <a:chExt cx="3658" cy="3563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6" y="399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74"/>
                <a:ext cx="462" cy="271"/>
                <a:chOff x="2809" y="2674"/>
                <a:chExt cx="462" cy="271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40"/>
              <a:chOff x="968" y="713"/>
              <a:chExt cx="3715" cy="3540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40"/>
                <a:chOff x="968" y="713"/>
                <a:chExt cx="3715" cy="3540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8" y="3982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29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78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74"/>
                <a:ext cx="462" cy="271"/>
                <a:chOff x="2882" y="2674"/>
                <a:chExt cx="462" cy="271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2819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507"/>
              <a:chOff x="945" y="727"/>
              <a:chExt cx="3760" cy="3507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507"/>
                <a:chOff x="945" y="727"/>
                <a:chExt cx="3760" cy="3507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2" y="3963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74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57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14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80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688"/>
                <a:ext cx="462" cy="271"/>
                <a:chOff x="2919" y="2688"/>
                <a:chExt cx="462" cy="271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68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2971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59"/>
              <a:chOff x="924" y="699"/>
              <a:chExt cx="3801" cy="3559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59"/>
                <a:chOff x="924" y="699"/>
                <a:chExt cx="3801" cy="3559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3" y="3987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194"/>
                  <a:ext cx="284" cy="414"/>
                  <a:chOff x="2182" y="3194"/>
                  <a:chExt cx="284" cy="414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194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41"/>
                  <a:ext cx="380" cy="271"/>
                  <a:chOff x="2306" y="2541"/>
                  <a:chExt cx="380" cy="271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41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58"/>
                  <a:ext cx="426" cy="271"/>
                  <a:chOff x="2704" y="958"/>
                  <a:chExt cx="426" cy="271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58"/>
                    <a:ext cx="26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38"/>
                <a:ext cx="462" cy="271"/>
                <a:chOff x="2980" y="2638"/>
                <a:chExt cx="462" cy="271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3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6702432" y="1371601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6321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6224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6581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4970854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5298393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6310315" y="2701927"/>
            <a:ext cx="777875" cy="600076"/>
            <a:chOff x="2826" y="1711"/>
            <a:chExt cx="490" cy="378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11"/>
              <a:ext cx="279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F9B188-4F27-5B41-3444-69A50F00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61A5A-EC45-42CD-9E5D-76B1891450E0}" type="datetime1">
              <a:rPr lang="es-CL" smtClean="0"/>
              <a:t>06-05-2026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EF9BA4-6833-F42B-4B22-6ADAE139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DC33D3-415E-2339-1BB3-D486E86C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2819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2819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4949411" y="6367127"/>
            <a:ext cx="54534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3157539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5310189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54613" y="5108572"/>
            <a:ext cx="450850" cy="657224"/>
            <a:chOff x="2182" y="3194"/>
            <a:chExt cx="284" cy="414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194"/>
              <a:ext cx="23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5983288" y="1558926"/>
            <a:ext cx="660400" cy="430212"/>
            <a:chOff x="2704" y="958"/>
            <a:chExt cx="416" cy="271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58"/>
              <a:ext cx="26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6421439" y="4225926"/>
            <a:ext cx="733425" cy="430212"/>
            <a:chOff x="2980" y="2638"/>
            <a:chExt cx="462" cy="271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38"/>
              <a:ext cx="30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6553200" y="1371601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4038600" y="2625726"/>
            <a:ext cx="3114676" cy="1192213"/>
            <a:chOff x="1440" y="1617"/>
            <a:chExt cx="1962" cy="751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17"/>
              <a:ext cx="899" cy="472"/>
              <a:chOff x="2503" y="1617"/>
              <a:chExt cx="899" cy="472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4114801" y="2549526"/>
            <a:ext cx="3035301" cy="936625"/>
            <a:chOff x="1492" y="1584"/>
            <a:chExt cx="1912" cy="590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584"/>
              <a:ext cx="901" cy="505"/>
              <a:chOff x="2503" y="1584"/>
              <a:chExt cx="901" cy="505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4191000" y="2209802"/>
            <a:ext cx="2955926" cy="1065213"/>
            <a:chOff x="1544" y="1418"/>
            <a:chExt cx="1862" cy="671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51"/>
              <a:ext cx="893" cy="538"/>
              <a:chOff x="2513" y="1551"/>
              <a:chExt cx="893" cy="538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51"/>
                <a:ext cx="883" cy="378"/>
                <a:chOff x="2523" y="1551"/>
                <a:chExt cx="883" cy="378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28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51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4267201" y="1981201"/>
            <a:ext cx="2876551" cy="1373188"/>
            <a:chOff x="1596" y="1224"/>
            <a:chExt cx="1812" cy="865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19"/>
              <a:ext cx="875" cy="378"/>
              <a:chOff x="2533" y="1519"/>
              <a:chExt cx="875" cy="378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590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19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4343400" y="1676401"/>
            <a:ext cx="2795588" cy="1682751"/>
            <a:chOff x="1648" y="1029"/>
            <a:chExt cx="1761" cy="1060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485"/>
              <a:ext cx="866" cy="378"/>
              <a:chOff x="2543" y="1485"/>
              <a:chExt cx="866" cy="378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52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485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4419601" y="1371601"/>
            <a:ext cx="2716213" cy="1992313"/>
            <a:chOff x="1700" y="834"/>
            <a:chExt cx="1711" cy="1255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53"/>
              <a:ext cx="859" cy="378"/>
              <a:chOff x="2552" y="1453"/>
              <a:chExt cx="859" cy="378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14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53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4572002" y="1066800"/>
            <a:ext cx="2552701" cy="2300288"/>
            <a:chOff x="1805" y="640"/>
            <a:chExt cx="1608" cy="1449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20"/>
              <a:ext cx="851" cy="378"/>
              <a:chOff x="2562" y="1420"/>
              <a:chExt cx="851" cy="378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76"/>
                <a:ext cx="414" cy="271"/>
                <a:chOff x="2562" y="1476"/>
                <a:chExt cx="414" cy="271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76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20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4038600" y="2778125"/>
            <a:ext cx="2978150" cy="1042988"/>
            <a:chOff x="1440" y="1711"/>
            <a:chExt cx="1876" cy="657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048A7E1-F463-D62A-6AFE-522A2E1A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07454-EE03-4C0A-A979-7CBF25642296}" type="datetime1">
              <a:rPr lang="es-CL" smtClean="0"/>
              <a:t>06-05-2026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042A716-D2DF-FDDA-69EF-7C23E002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26F7A96A-16D9-28E3-C09B-B561F4D3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622801" y="19050"/>
            <a:ext cx="6029325" cy="6838950"/>
            <a:chOff x="1952" y="12"/>
            <a:chExt cx="379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36"/>
              <a:ext cx="3138" cy="4268"/>
              <a:chOff x="2612" y="36"/>
              <a:chExt cx="3138" cy="4268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850"/>
                <a:ext cx="1139" cy="1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2995"/>
                <a:ext cx="1749" cy="1309"/>
                <a:chOff x="3621" y="2995"/>
                <a:chExt cx="1749" cy="1309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2995"/>
                  <a:ext cx="752" cy="13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069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176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36"/>
                <a:ext cx="695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7532689" y="4114800"/>
            <a:ext cx="528637" cy="2470150"/>
            <a:chOff x="3785" y="2592"/>
            <a:chExt cx="333" cy="1556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63"/>
              <a:ext cx="333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5453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F2A791-3170-75BF-4CCD-18114A73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B14EEF-6AE1-4C70-B6B2-CBD80BF31272}" type="datetime1">
              <a:rPr lang="es-CL" smtClean="0"/>
              <a:t>06-05-2026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A5F201-F499-8D2E-6509-CD1CB21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4E6AED6-5764-FC5B-2397-68B4CD3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719790" y="57151"/>
            <a:ext cx="4202113" cy="6800849"/>
            <a:chOff x="1728" y="36"/>
            <a:chExt cx="2647" cy="4284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36"/>
              <a:ext cx="2315" cy="4282"/>
              <a:chOff x="1728" y="36"/>
              <a:chExt cx="2315" cy="4282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36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392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01"/>
                <a:ext cx="452" cy="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666844" y="131763"/>
            <a:ext cx="7029438" cy="2919412"/>
            <a:chOff x="133" y="83"/>
            <a:chExt cx="4428" cy="183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495"/>
              <a:ext cx="385" cy="427"/>
              <a:chOff x="4176" y="1495"/>
              <a:chExt cx="385" cy="427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495"/>
                <a:ext cx="355" cy="427"/>
                <a:chOff x="4200" y="1495"/>
                <a:chExt cx="355" cy="427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495"/>
                  <a:ext cx="355" cy="4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1579564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1579564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1565276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1565276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1565275" y="4814893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7173942" y="3854452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5310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13C63EAC-BF5C-DA26-3B17-74787B3E6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2050A6-48FF-4A8D-A36A-16FAE597F7FB}" type="datetime1">
              <a:rPr lang="es-CL" smtClean="0"/>
              <a:t>06-05-2026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15E317CE-72F6-7527-7BC0-EB2BDE846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3318DE8C-D757-0ED8-517F-D126C7A1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3"/>
            <a:ext cx="8991601" cy="6796088"/>
            <a:chOff x="69" y="11"/>
            <a:chExt cx="5664" cy="4281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11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6032501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2362201" y="609601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7875588" y="573277"/>
            <a:ext cx="24336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2359026" y="1026033"/>
            <a:ext cx="41735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2193925" y="4786820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2359025" y="1493839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4398965" y="4056064"/>
            <a:ext cx="1414463" cy="903287"/>
            <a:chOff x="1811" y="2555"/>
            <a:chExt cx="891" cy="569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56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2359025" y="1920876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9302751" y="3548064"/>
            <a:ext cx="1414463" cy="942975"/>
            <a:chOff x="4900" y="2235"/>
            <a:chExt cx="891" cy="594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61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2389188" y="4208464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3092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624389" y="3473454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2389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9" name="Marcador de fecha 8">
            <a:extLst>
              <a:ext uri="{FF2B5EF4-FFF2-40B4-BE49-F238E27FC236}">
                <a16:creationId xmlns:a16="http://schemas.microsoft.com/office/drawing/2014/main" id="{1E39CD8A-4346-5446-7F22-CE5CE7B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1C125A-8D02-486A-848D-417CED8AC07B}" type="datetime1">
              <a:rPr lang="es-CL" smtClean="0"/>
              <a:t>06-05-2026</a:t>
            </a:fld>
            <a:endParaRPr lang="es-ES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CBCFBCB3-F8F4-3165-3ACA-6869BD7AB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sp>
        <p:nvSpPr>
          <p:cNvPr id="10" name="Marcador de pie de página 9">
            <a:extLst>
              <a:ext uri="{FF2B5EF4-FFF2-40B4-BE49-F238E27FC236}">
                <a16:creationId xmlns:a16="http://schemas.microsoft.com/office/drawing/2014/main" id="{5C71A891-68A7-F7E8-9473-AC3F415E6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0AEC33-149E-04B8-5EED-2A0A8851B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688CDC-5B6D-45DA-878E-134111145C1F}" type="datetime1">
              <a:rPr lang="es-CL" smtClean="0"/>
              <a:t>06-05-2026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2A2440-FB6D-454A-1593-9750028B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BD2BA2-CABE-2936-9F40-32DA3C4B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024034" y="79735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4800602" y="2987675"/>
            <a:ext cx="1903413" cy="3232150"/>
            <a:chOff x="2064" y="1882"/>
            <a:chExt cx="1199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3" cy="2036"/>
              <a:chOff x="2360" y="1882"/>
              <a:chExt cx="903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42"/>
                <a:ext cx="792" cy="336"/>
                <a:chOff x="2471" y="2042"/>
                <a:chExt cx="792" cy="336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58"/>
                  <a:ext cx="431" cy="320"/>
                  <a:chOff x="2798" y="2058"/>
                  <a:chExt cx="431" cy="320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42"/>
                  <a:ext cx="373" cy="320"/>
                  <a:chOff x="2471" y="2042"/>
                  <a:chExt cx="373" cy="320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42"/>
                    <a:ext cx="286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37"/>
                <a:ext cx="338" cy="320"/>
                <a:chOff x="2509" y="2837"/>
                <a:chExt cx="338" cy="320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37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5446713" y="3241675"/>
            <a:ext cx="1706562" cy="2397124"/>
            <a:chOff x="2471" y="2042"/>
            <a:chExt cx="1075" cy="1510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42"/>
              <a:ext cx="1075" cy="1473"/>
              <a:chOff x="2471" y="2042"/>
              <a:chExt cx="1075" cy="1473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58"/>
                <a:ext cx="464" cy="320"/>
                <a:chOff x="2832" y="2058"/>
                <a:chExt cx="464" cy="320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58"/>
                  <a:ext cx="431" cy="320"/>
                  <a:chOff x="2865" y="2058"/>
                  <a:chExt cx="431" cy="320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6124576" y="3267075"/>
            <a:ext cx="1844675" cy="2371724"/>
            <a:chOff x="2898" y="2058"/>
            <a:chExt cx="1162" cy="1494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25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63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52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39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66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13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74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68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37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7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02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886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384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34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081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790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897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01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3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089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78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08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17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30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097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66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20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33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28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0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55"/>
                <a:ext cx="338" cy="320"/>
                <a:chOff x="2344" y="2755"/>
                <a:chExt cx="338" cy="320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55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31"/>
                <a:ext cx="419" cy="320"/>
                <a:chOff x="3189" y="2931"/>
                <a:chExt cx="419" cy="320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31"/>
                  <a:ext cx="343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49"/>
                <a:ext cx="350" cy="320"/>
                <a:chOff x="2945" y="1449"/>
                <a:chExt cx="350" cy="320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49"/>
                  <a:ext cx="298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25"/>
                <a:ext cx="373" cy="320"/>
                <a:chOff x="2645" y="2025"/>
                <a:chExt cx="373" cy="320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25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12"/>
                <a:ext cx="432" cy="320"/>
                <a:chOff x="3048" y="2112"/>
                <a:chExt cx="432" cy="320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12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6858000" y="2590801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6629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6400800" y="3167063"/>
            <a:ext cx="858838" cy="508000"/>
            <a:chOff x="2962" y="2014"/>
            <a:chExt cx="541" cy="320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14"/>
              <a:ext cx="25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1B18466F-9136-E5C4-7DA4-D2D1C67C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C4344B-7B06-47E4-B4C5-0BA7BD8A7389}" type="datetime1">
              <a:rPr lang="es-CL" smtClean="0"/>
              <a:t>06-05-2026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620AB74-C9B1-5338-2E49-54EFE432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440972BE-E608-6545-5F51-147A3D22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341814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57"/>
              <a:ext cx="2827" cy="4207"/>
              <a:chOff x="1867" y="57"/>
              <a:chExt cx="2827" cy="4207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2996"/>
                <a:ext cx="47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444"/>
                <a:ext cx="696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57"/>
                <a:ext cx="848" cy="766"/>
                <a:chOff x="3260" y="57"/>
                <a:chExt cx="848" cy="766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57"/>
                  <a:ext cx="607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498"/>
                <a:ext cx="867" cy="766"/>
                <a:chOff x="2497" y="3498"/>
                <a:chExt cx="867" cy="766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498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03"/>
                <a:ext cx="913" cy="766"/>
                <a:chOff x="1867" y="3003"/>
                <a:chExt cx="913" cy="766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03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664D4012-ECAC-FE45-2CE4-AFB45F53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5D389-415A-4EDF-BBF5-CC042B852A32}" type="datetime1">
              <a:rPr lang="es-CL" smtClean="0"/>
              <a:t>06-05-2026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BF97DAAE-7B67-CCB2-7AE4-7A8CFBBBC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9F745D4-7BAC-9392-96E8-22B1AEC4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87864" y="90488"/>
            <a:ext cx="4487863" cy="6678612"/>
            <a:chOff x="1867" y="57"/>
            <a:chExt cx="2827" cy="4207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2996"/>
              <a:ext cx="477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444"/>
              <a:ext cx="696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57"/>
              <a:ext cx="848" cy="766"/>
              <a:chOff x="3260" y="57"/>
              <a:chExt cx="848" cy="766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57"/>
                <a:ext cx="60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498"/>
              <a:ext cx="867" cy="766"/>
              <a:chOff x="2497" y="3498"/>
              <a:chExt cx="867" cy="766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498"/>
                <a:ext cx="794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03"/>
              <a:ext cx="913" cy="766"/>
              <a:chOff x="1867" y="3003"/>
              <a:chExt cx="913" cy="766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03"/>
                <a:ext cx="575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407155" y="4738688"/>
            <a:ext cx="603251" cy="1122362"/>
            <a:chOff x="3076" y="2985"/>
            <a:chExt cx="380" cy="707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2985"/>
              <a:ext cx="380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85527701-AC5F-3AED-5BCB-0DE26290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9E5E94-378B-4D29-8246-2F09863D0D21}" type="datetime1">
              <a:rPr lang="es-CL" smtClean="0"/>
              <a:t>06-05-2026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E9EC646-DDA4-C426-B71B-8868CF36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BCB589C-76F7-06F2-3C25-6CE0D4B5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565275" y="517525"/>
            <a:ext cx="8969376" cy="6340474"/>
            <a:chOff x="26" y="326"/>
            <a:chExt cx="5650" cy="3994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26"/>
              <a:ext cx="5650" cy="3824"/>
              <a:chOff x="26" y="326"/>
              <a:chExt cx="5650" cy="3824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384"/>
                <a:ext cx="867" cy="766"/>
                <a:chOff x="4485" y="3384"/>
                <a:chExt cx="867" cy="766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384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664"/>
                <a:ext cx="913" cy="766"/>
                <a:chOff x="26" y="664"/>
                <a:chExt cx="913" cy="766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664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26"/>
                <a:ext cx="553" cy="8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3789366" y="1735140"/>
            <a:ext cx="563563" cy="677863"/>
            <a:chOff x="1427" y="1093"/>
            <a:chExt cx="355" cy="427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093"/>
              <a:ext cx="355" cy="427"/>
              <a:chOff x="1427" y="1093"/>
              <a:chExt cx="355" cy="427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093"/>
                <a:ext cx="355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6088058" y="2254252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1579564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1579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565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1565275" y="4837116"/>
            <a:ext cx="3125788" cy="1230313"/>
            <a:chOff x="26" y="3047"/>
            <a:chExt cx="1969" cy="775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47"/>
              <a:ext cx="177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395"/>
              <a:ext cx="70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1565276" y="6024568"/>
            <a:ext cx="4265613" cy="677863"/>
            <a:chOff x="26" y="3795"/>
            <a:chExt cx="2687" cy="427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795"/>
              <a:ext cx="268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2819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  <p:sp>
        <p:nvSpPr>
          <p:cNvPr id="12" name="Marcador de fecha 11">
            <a:extLst>
              <a:ext uri="{FF2B5EF4-FFF2-40B4-BE49-F238E27FC236}">
                <a16:creationId xmlns:a16="http://schemas.microsoft.com/office/drawing/2014/main" id="{3ACCD55D-F083-C5A8-B98A-1483DE7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706B36-EC33-4EE6-A255-20B35A73C06C}" type="datetime1">
              <a:rPr lang="es-CL" smtClean="0"/>
              <a:t>06-05-2026</a:t>
            </a:fld>
            <a:endParaRPr lang="es-ES"/>
          </a:p>
        </p:txBody>
      </p:sp>
      <p:sp>
        <p:nvSpPr>
          <p:cNvPr id="13" name="Marcador de pie de página 12">
            <a:extLst>
              <a:ext uri="{FF2B5EF4-FFF2-40B4-BE49-F238E27FC236}">
                <a16:creationId xmlns:a16="http://schemas.microsoft.com/office/drawing/2014/main" id="{B5856F68-7CC8-65C1-A1DE-A73A5DF1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C7CC9DB9-C30E-760B-AD6A-0409B8A51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4"/>
            <a:ext cx="8991601" cy="6888163"/>
            <a:chOff x="69" y="11"/>
            <a:chExt cx="5664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4962526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7810512" y="17464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2359026" y="561976"/>
            <a:ext cx="3624263" cy="584199"/>
            <a:chOff x="526" y="354"/>
            <a:chExt cx="2283" cy="368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54"/>
              <a:ext cx="228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7835930" y="592327"/>
            <a:ext cx="25699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2359026" y="1041401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192338" y="3735388"/>
            <a:ext cx="1544638" cy="868362"/>
            <a:chOff x="421" y="2353"/>
            <a:chExt cx="973" cy="547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3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2359025" y="1481139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7158041" y="4111626"/>
            <a:ext cx="1641476" cy="904875"/>
            <a:chOff x="3549" y="2590"/>
            <a:chExt cx="1034" cy="570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79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2359025" y="1920876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10169525" y="4785233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2408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333626" y="2889251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4737101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3252787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2403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B7D95524-C141-7485-C938-959E5F35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6A880-E3CC-45D9-A575-57C2BBCCB5BF}" type="datetime1">
              <a:rPr lang="es-CL" smtClean="0"/>
              <a:t>06-05-2026</a:t>
            </a:fld>
            <a:endParaRPr lang="es-ES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BA5516BA-8F25-081D-81C7-320663E9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5204868B-0D5D-AC13-FBE8-CF95608EB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633539" y="350839"/>
            <a:ext cx="8991601" cy="6554789"/>
            <a:chOff x="69" y="221"/>
            <a:chExt cx="5664" cy="4129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21"/>
              <a:ext cx="5664" cy="4129"/>
              <a:chOff x="69" y="221"/>
              <a:chExt cx="5664" cy="4129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s-CL" sz="2300" dirty="0">
                    <a:latin typeface="Arial" charset="0"/>
                  </a:rPr>
                  <a:t>Ángulo de inclinación - Grados</a:t>
                </a:r>
                <a:endParaRPr lang="es-CL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408238" y="85726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389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3092451" y="1501776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2408238" y="4208464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2339975" y="2060576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2389188" y="1160462"/>
            <a:ext cx="7535862" cy="3924300"/>
            <a:chOff x="545" y="731"/>
            <a:chExt cx="4747" cy="2472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4008" y="731"/>
              <a:ext cx="1284" cy="950"/>
              <a:chOff x="4008" y="731"/>
              <a:chExt cx="1284" cy="950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4112" y="731"/>
                <a:ext cx="1180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2389189" y="2009776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541F7442-FA43-FAA5-3344-3B0B314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6B483D-1351-4ABC-BBBA-B1A53E8E84C7}" type="datetime1">
              <a:rPr lang="es-CL" smtClean="0"/>
              <a:t>06-05-2026</a:t>
            </a:fld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E70C7E5C-B4F6-069A-0EA5-FD0F8BB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D205E4CD-2B7D-991C-21A1-570585B78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25DEFA-EA98-5AE3-6A1C-6DA1CA3A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3C73D-75B9-4DF7-9189-A9507EA13223}" type="datetime1">
              <a:rPr lang="es-CL" smtClean="0"/>
              <a:t>06-05-2026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DB429-0F2D-D00F-7B9D-98C2FCF6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77AD9-E383-B1F1-0C50-DA6CFDED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69350" y="-189135"/>
            <a:ext cx="11253402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6124576" y="3267076"/>
            <a:ext cx="1844675" cy="2312988"/>
            <a:chOff x="2898" y="2058"/>
            <a:chExt cx="1162" cy="1457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58"/>
              <a:ext cx="431" cy="320"/>
              <a:chOff x="2898" y="2058"/>
              <a:chExt cx="431" cy="320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58"/>
              <a:ext cx="431" cy="320"/>
              <a:chOff x="2932" y="2058"/>
              <a:chExt cx="431" cy="320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666711B-AC1E-3782-C76B-770891C9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E7594E-327C-4F12-BCDF-F5EE5FA483B5}" type="datetime1">
              <a:rPr lang="es-CL" smtClean="0"/>
              <a:t>06-05-2026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3AD8F400-0897-42FC-2AB5-D5EC10F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85417921-6FFC-1D21-2792-206326BE2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640127" y="786328"/>
            <a:ext cx="3578225" cy="1601788"/>
            <a:chOff x="0" y="-38"/>
            <a:chExt cx="2254" cy="1009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-38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38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301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565276" y="3325814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597025" y="4035426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4B6B0F-A758-40C5-2F71-6A346EFE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299C7-E494-489B-BB77-1BB2CE8F7B71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0B5BF-174E-A006-8577-E46494EA8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CC958E-B0B9-8257-7C2E-620DF5BA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865307" y="-16580"/>
            <a:ext cx="10940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Ejemplo</a:t>
            </a:r>
            <a:r>
              <a:rPr lang="en-US" sz="4800" dirty="0">
                <a:latin typeface="Arial" charset="0"/>
              </a:rPr>
              <a:t> </a:t>
            </a:r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4038600" y="3267076"/>
            <a:ext cx="3930650" cy="2312988"/>
            <a:chOff x="1584" y="2058"/>
            <a:chExt cx="2476" cy="1457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4735513" y="4983163"/>
            <a:ext cx="2551112" cy="508000"/>
            <a:chOff x="2023" y="3139"/>
            <a:chExt cx="1607" cy="320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39"/>
              <a:ext cx="6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7232651" y="4475248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6162675" y="2803611"/>
            <a:ext cx="216302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6477002" y="1174751"/>
            <a:ext cx="2678113" cy="1179513"/>
            <a:chOff x="3120" y="740"/>
            <a:chExt cx="1687" cy="743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C70D0D78-B0C3-E5CB-37D7-4813CD79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7925C-AFBB-4A06-A31E-4CA5B749B3C2}" type="datetime1">
              <a:rPr lang="es-CL" smtClean="0"/>
              <a:t>06-05-2026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D9AAD520-662F-A316-ACEB-CE5DAB3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53AAEDC1-889A-A9AD-4EEE-D2A3CD65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342969" y="158601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2987618" y="1057381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649481" y="2786169"/>
            <a:ext cx="393700" cy="369887"/>
            <a:chOff x="929" y="1089"/>
            <a:chExt cx="248" cy="233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089"/>
              <a:ext cx="21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627256" y="1170094"/>
            <a:ext cx="406400" cy="369887"/>
            <a:chOff x="915" y="71"/>
            <a:chExt cx="256" cy="233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71"/>
              <a:ext cx="23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3905193" y="3057631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133668" y="1947969"/>
            <a:ext cx="488950" cy="369887"/>
            <a:chOff x="1234" y="561"/>
            <a:chExt cx="308" cy="233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61"/>
              <a:ext cx="28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941581" y="2248005"/>
            <a:ext cx="628649" cy="450850"/>
            <a:chOff x="1113" y="750"/>
            <a:chExt cx="396" cy="284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01"/>
              <a:ext cx="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3819469" y="2767396"/>
            <a:ext cx="642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2155769" y="313383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3093982" y="1633921"/>
            <a:ext cx="1503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389111" y="3530599"/>
            <a:ext cx="4445000" cy="717549"/>
            <a:chOff x="405" y="2224"/>
            <a:chExt cx="2800" cy="452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24"/>
              <a:ext cx="21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GG</a:t>
              </a:r>
              <a:r>
                <a:rPr lang="en-US" sz="3800" baseline="-25000" dirty="0">
                  <a:latin typeface="Arial" charset="0"/>
                </a:rPr>
                <a:t>2</a:t>
              </a:r>
              <a:r>
                <a:rPr lang="en-US" sz="3800" dirty="0">
                  <a:latin typeface="Arial" charset="0"/>
                </a:rPr>
                <a:t> =          x  </a:t>
              </a:r>
              <a:endParaRPr lang="en-US" dirty="0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7095674" y="3599856"/>
            <a:ext cx="10488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8522836" y="3641726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7678286" y="4276131"/>
            <a:ext cx="153292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5255110" y="5168375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6996851" y="1052618"/>
            <a:ext cx="2678113" cy="1179513"/>
            <a:chOff x="3120" y="740"/>
            <a:chExt cx="1687" cy="743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" name="Marcador de fecha 10">
            <a:extLst>
              <a:ext uri="{FF2B5EF4-FFF2-40B4-BE49-F238E27FC236}">
                <a16:creationId xmlns:a16="http://schemas.microsoft.com/office/drawing/2014/main" id="{96A5689C-75D8-5021-88A0-7836F12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ABC12B-061E-4A92-A85B-B1F4639F394B}" type="datetime1">
              <a:rPr lang="es-CL" smtClean="0"/>
              <a:t>06-05-2026</a:t>
            </a:fld>
            <a:endParaRPr lang="es-ES"/>
          </a:p>
        </p:txBody>
      </p:sp>
      <p:sp>
        <p:nvSpPr>
          <p:cNvPr id="12" name="Marcador de pie de página 11">
            <a:extLst>
              <a:ext uri="{FF2B5EF4-FFF2-40B4-BE49-F238E27FC236}">
                <a16:creationId xmlns:a16="http://schemas.microsoft.com/office/drawing/2014/main" id="{8BF1A254-8E8A-3AAC-501F-A037D958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3" name="Marcador de número de diapositiva 12">
            <a:extLst>
              <a:ext uri="{FF2B5EF4-FFF2-40B4-BE49-F238E27FC236}">
                <a16:creationId xmlns:a16="http://schemas.microsoft.com/office/drawing/2014/main" id="{E8445F71-2028-4833-0435-1546B5D2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45781" y="-107293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2050C6BF-CDFF-53E8-BD87-1B8E4ADC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CAB62-A39E-4407-9296-44F72F15E3F9}" type="datetime1">
              <a:rPr lang="es-CL" smtClean="0"/>
              <a:t>06-05-2026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9D0A509-CC93-FB08-6E75-F75E362E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CD5569A8-9FBE-AC04-F643-21B91AD0B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7723" y="960434"/>
            <a:ext cx="3641725" cy="1603376"/>
            <a:chOff x="202" y="126"/>
            <a:chExt cx="2294" cy="1010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26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03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1622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597026" y="4919664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977F6E-B108-89ED-D496-67E2AA75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5B6AC2-4141-403E-B045-237E44DA45A2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C862DE-F1F6-F87F-0128-932F0BDFC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BD00D-880E-5AB3-AC84-498D085A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34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1447211" y="-178007"/>
            <a:ext cx="8071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 err="1">
                <a:latin typeface="Arial" charset="0"/>
              </a:rPr>
              <a:t>Ejemplo</a:t>
            </a:r>
            <a:r>
              <a:rPr lang="en-US" sz="5400" dirty="0">
                <a:latin typeface="Arial" charset="0"/>
              </a:rPr>
              <a:t> - 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5973763" y="3944939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7577139" y="2727411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3573463" y="2765511"/>
            <a:ext cx="206684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9" name="Marcador de fecha 18">
            <a:extLst>
              <a:ext uri="{FF2B5EF4-FFF2-40B4-BE49-F238E27FC236}">
                <a16:creationId xmlns:a16="http://schemas.microsoft.com/office/drawing/2014/main" id="{46269CAB-434B-D4D6-0586-C2DECB6F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11E0E6-0CC8-4F4C-81FA-00A8B75CAF33}" type="datetime1">
              <a:rPr lang="es-CL" smtClean="0"/>
              <a:t>06-05-2026</a:t>
            </a:fld>
            <a:endParaRPr lang="es-ES"/>
          </a:p>
        </p:txBody>
      </p:sp>
      <p:sp>
        <p:nvSpPr>
          <p:cNvPr id="20" name="Marcador de pie de página 19">
            <a:extLst>
              <a:ext uri="{FF2B5EF4-FFF2-40B4-BE49-F238E27FC236}">
                <a16:creationId xmlns:a16="http://schemas.microsoft.com/office/drawing/2014/main" id="{AC41269B-C008-5AAE-6B7B-31B7E67A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45B5667F-8A35-C4F0-853D-7F399E6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35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9825" y="1271589"/>
            <a:ext cx="2813050" cy="1249363"/>
            <a:chOff x="2958" y="801"/>
            <a:chExt cx="1772" cy="787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01"/>
              <a:ext cx="177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61"/>
              <a:ext cx="46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616200" y="3589341"/>
            <a:ext cx="4389438" cy="677863"/>
            <a:chOff x="688" y="2261"/>
            <a:chExt cx="2765" cy="427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61"/>
              <a:ext cx="1945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267200" y="3614321"/>
            <a:ext cx="11505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730875" y="3660775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4924426" y="4208046"/>
            <a:ext cx="169232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2616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92276" y="688976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4643439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3419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070225" y="1947865"/>
            <a:ext cx="407988" cy="384176"/>
            <a:chOff x="974" y="1223"/>
            <a:chExt cx="257" cy="242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23"/>
              <a:ext cx="2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3046414" y="254000"/>
            <a:ext cx="420687" cy="384174"/>
            <a:chOff x="959" y="156"/>
            <a:chExt cx="265" cy="242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56"/>
              <a:ext cx="24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3025776" y="1049339"/>
            <a:ext cx="449263" cy="384176"/>
            <a:chOff x="946" y="657"/>
            <a:chExt cx="283" cy="242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57"/>
              <a:ext cx="23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3513139" y="1060449"/>
            <a:ext cx="496887" cy="384174"/>
            <a:chOff x="1253" y="664"/>
            <a:chExt cx="313" cy="242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64"/>
              <a:ext cx="292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4541838" y="684735"/>
            <a:ext cx="669158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3427414" y="1563688"/>
            <a:ext cx="1468437" cy="588962"/>
            <a:chOff x="1199" y="981"/>
            <a:chExt cx="925" cy="371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10"/>
              <a:ext cx="5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3864" y="711722"/>
            <a:ext cx="15111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1A68E0F5-DEB0-AB71-F0C8-0DD06105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F1186B-7F4A-4180-8B9C-F3CCC3EFF81E}" type="datetime1">
              <a:rPr lang="es-CL" smtClean="0"/>
              <a:t>06-05-2026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FA64AFCE-ABFF-0AEF-FF06-2F10D69C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5D85250F-0EC6-8E7F-D213-8FEF2ACE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193BCD84-E133-63B8-B631-7BD0AD914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Dibuje la curva de estabilidad estática intacta para un DDG-51 con un desplazamiento de 8600 LT y un centro de gravedad vertical de 23.84 pies por sobre la quilla. </a:t>
            </a:r>
          </a:p>
          <a:p>
            <a:pPr lvl="1"/>
            <a:r>
              <a:rPr lang="es-MX" dirty="0"/>
              <a:t>Grafique los valores de G0Z0 y GVZV en función del ángulo de escora en la curva de estabilidad estática intacta. </a:t>
            </a:r>
          </a:p>
          <a:p>
            <a:pPr lvl="1"/>
            <a:r>
              <a:rPr lang="es-MX" dirty="0"/>
              <a:t>Utilice las siguientes curvas cruzadas para el DDG-51 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9FDA8-F80C-4A3B-B096-9AEE5BA4ECE0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14215836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3817BF-59C5-4F68-8523-18910E8466C4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38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136525"/>
            <a:ext cx="10691265" cy="1371030"/>
          </a:xfrm>
        </p:spPr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E704906-27CA-375F-0F97-4057F5DC6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61"/>
          <a:stretch/>
        </p:blipFill>
        <p:spPr>
          <a:xfrm>
            <a:off x="2641582" y="829498"/>
            <a:ext cx="6524981" cy="54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29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tabLst>
                    <a:tab pos="1980565" algn="l"/>
                  </a:tabLst>
                </a:pPr>
                <a:r>
                  <a:rPr lang="es-CL" sz="1800" b="1" dirty="0">
                    <a:solidFill>
                      <a:srgbClr val="0F4761"/>
                    </a:solidFill>
                    <a:latin typeface="Aptos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Solución: La forma general de la corrección sinusoidal en cada ángulo es:</a:t>
                </a: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Z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∅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CL" sz="1400" dirty="0">
                    <a:latin typeface="Aptos Display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Por ejemplo, para 20° de escora </a:t>
                </a:r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10,10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20=1,95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ft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291F72-7657-44D6-83D0-0F4FAD49E9E1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36166341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4BA5C9F-1871-EC81-DBF8-41137C6A1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1865353"/>
            <a:ext cx="10691265" cy="3636088"/>
          </a:xfrm>
        </p:spPr>
        <p:txBody>
          <a:bodyPr/>
          <a:lstStyle/>
          <a:p>
            <a:r>
              <a:rPr lang="es-MX" dirty="0"/>
              <a:t>Sin embargo, a menudo es más conveniente utilizar una tabla.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806DCF-CC38-41B6-AA83-5B0F4A5F63DC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40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>
                              <a:effectLst/>
                            </a:rPr>
                            <a:t> (grados)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99" t="-11765" r="-200299" b="-5294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 dirty="0">
                              <a:effectLst/>
                            </a:rPr>
                            <a:t> (grados)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182055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92" t="-20000" r="-197668" b="-62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501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18205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374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CuadroTexto 9">
            <a:extLst>
              <a:ext uri="{FF2B5EF4-FFF2-40B4-BE49-F238E27FC236}">
                <a16:creationId xmlns:a16="http://schemas.microsoft.com/office/drawing/2014/main" id="{8D113ADC-0D7B-DD9A-AEB0-31DADECEF30F}"/>
              </a:ext>
            </a:extLst>
          </p:cNvPr>
          <p:cNvSpPr txBox="1"/>
          <p:nvPr/>
        </p:nvSpPr>
        <p:spPr>
          <a:xfrm>
            <a:off x="1736845" y="5597361"/>
            <a:ext cx="76743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En páginas 22 y 23 encontrarán un ejercicio con corrección por coseno</a:t>
            </a:r>
          </a:p>
        </p:txBody>
      </p:sp>
    </p:spTree>
    <p:extLst>
      <p:ext uri="{BB962C8B-B14F-4D97-AF65-F5344CB8AC3E}">
        <p14:creationId xmlns:p14="http://schemas.microsoft.com/office/powerpoint/2010/main" val="8336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D3BEAB8-AE62-4E21-58D5-950D78FBA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1406" y="1481138"/>
            <a:ext cx="7269189" cy="4525962"/>
          </a:xfr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AFD74B2-670C-1A51-F8C6-EF159ED6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1B50D7-4A42-42CE-A9F3-8841C4E52D5D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9B20F7-D4B7-3EC2-F1A8-A1084A278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3DE201-0281-BCE2-A3B7-061548DEA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3B11D5E-34B8-2B46-0399-98EA757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45583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F3960F-2D04-2FB5-0DF7-AEFCB3051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Determinación del ángulo de escora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AE7B5FB-0FEA-722F-E722-1B58B2841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Por movimiento de carga transversal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0A7FA74-74A4-214F-F217-F0A7AE13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18B79-76B4-4792-8613-D06292A902E5}" type="datetime1">
              <a:rPr lang="es-CL" smtClean="0"/>
              <a:t>06-05-2026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A56951B-54AD-CA10-E484-51FF0615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EB37BBB0-7864-9477-75D0-E8D5D9F2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42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0664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>
            <a:extLst>
              <a:ext uri="{FF2B5EF4-FFF2-40B4-BE49-F238E27FC236}">
                <a16:creationId xmlns:a16="http://schemas.microsoft.com/office/drawing/2014/main" id="{EFEC0145-17D2-51B1-27AC-A3075A86B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 dirty="0">
              <a:ea typeface="굴림" panose="020B0600000101010101" pitchFamily="34" charset="-127"/>
            </a:endParaRPr>
          </a:p>
        </p:txBody>
      </p:sp>
      <p:sp>
        <p:nvSpPr>
          <p:cNvPr id="9219" name="Line 2">
            <a:extLst>
              <a:ext uri="{FF2B5EF4-FFF2-40B4-BE49-F238E27FC236}">
                <a16:creationId xmlns:a16="http://schemas.microsoft.com/office/drawing/2014/main" id="{2378D5E1-BDFF-8D4A-40C8-C66061C5099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5410200" y="2890839"/>
            <a:ext cx="4343400" cy="1587"/>
          </a:xfrm>
          <a:prstGeom prst="line">
            <a:avLst/>
          </a:prstGeom>
          <a:noFill/>
          <a:ln w="9525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0" name="Line 3">
            <a:extLst>
              <a:ext uri="{FF2B5EF4-FFF2-40B4-BE49-F238E27FC236}">
                <a16:creationId xmlns:a16="http://schemas.microsoft.com/office/drawing/2014/main" id="{CEAF2D78-DB65-CC91-20AF-AEAFFA79159C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7954964" y="750889"/>
            <a:ext cx="1587" cy="5273675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1" name="AutoShape 9">
            <a:extLst>
              <a:ext uri="{FF2B5EF4-FFF2-40B4-BE49-F238E27FC236}">
                <a16:creationId xmlns:a16="http://schemas.microsoft.com/office/drawing/2014/main" id="{B473A08B-ECA1-2982-E261-AE604BA7462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0">
            <a:off x="5672138" y="2038351"/>
            <a:ext cx="3446463" cy="3522662"/>
          </a:xfrm>
          <a:prstGeom prst="flowChartDelay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2" name="Line 10">
            <a:extLst>
              <a:ext uri="{FF2B5EF4-FFF2-40B4-BE49-F238E27FC236}">
                <a16:creationId xmlns:a16="http://schemas.microsoft.com/office/drawing/2014/main" id="{841B7B66-FD70-9419-FBEE-42B6A75AFDA1}"/>
              </a:ext>
            </a:extLst>
          </p:cNvPr>
          <p:cNvSpPr>
            <a:spLocks noChangeAspect="1" noChangeShapeType="1"/>
          </p:cNvSpPr>
          <p:nvPr/>
        </p:nvSpPr>
        <p:spPr bwMode="auto">
          <a:xfrm rot="600000">
            <a:off x="5019676" y="5489576"/>
            <a:ext cx="407352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23" name="Group 11">
            <a:extLst>
              <a:ext uri="{FF2B5EF4-FFF2-40B4-BE49-F238E27FC236}">
                <a16:creationId xmlns:a16="http://schemas.microsoft.com/office/drawing/2014/main" id="{CEFCF8B9-55BF-C7C3-0146-43F83763A1FE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6724651" y="5949950"/>
            <a:ext cx="906463" cy="527050"/>
            <a:chOff x="2875" y="3359"/>
            <a:chExt cx="345" cy="194"/>
          </a:xfrm>
        </p:grpSpPr>
        <p:sp>
          <p:nvSpPr>
            <p:cNvPr id="9253" name="Text Box 12">
              <a:extLst>
                <a:ext uri="{FF2B5EF4-FFF2-40B4-BE49-F238E27FC236}">
                  <a16:creationId xmlns:a16="http://schemas.microsoft.com/office/drawing/2014/main" id="{E4199807-86B0-9EF8-EDF0-F853869723E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875" y="3359"/>
              <a:ext cx="222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9254" name="Text Box 13">
              <a:extLst>
                <a:ext uri="{FF2B5EF4-FFF2-40B4-BE49-F238E27FC236}">
                  <a16:creationId xmlns:a16="http://schemas.microsoft.com/office/drawing/2014/main" id="{31CD4948-24C7-C5C1-0B2A-DFFFB23E959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934" y="3407"/>
              <a:ext cx="286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grpSp>
        <p:nvGrpSpPr>
          <p:cNvPr id="9224" name="Group 14">
            <a:extLst>
              <a:ext uri="{FF2B5EF4-FFF2-40B4-BE49-F238E27FC236}">
                <a16:creationId xmlns:a16="http://schemas.microsoft.com/office/drawing/2014/main" id="{2E2FB53C-E7A7-AD62-5533-7EADB56C0518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9007475" y="5608638"/>
            <a:ext cx="452438" cy="493712"/>
            <a:chOff x="3940" y="2922"/>
            <a:chExt cx="220" cy="240"/>
          </a:xfrm>
        </p:grpSpPr>
        <p:sp>
          <p:nvSpPr>
            <p:cNvPr id="9251" name="Text Box 15">
              <a:extLst>
                <a:ext uri="{FF2B5EF4-FFF2-40B4-BE49-F238E27FC236}">
                  <a16:creationId xmlns:a16="http://schemas.microsoft.com/office/drawing/2014/main" id="{4969D4E7-8796-B6A7-F4AC-EC28FA9E839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40" y="2922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B</a:t>
              </a:r>
            </a:p>
          </p:txBody>
        </p:sp>
        <p:sp>
          <p:nvSpPr>
            <p:cNvPr id="9252" name="Text Box 16">
              <a:extLst>
                <a:ext uri="{FF2B5EF4-FFF2-40B4-BE49-F238E27FC236}">
                  <a16:creationId xmlns:a16="http://schemas.microsoft.com/office/drawing/2014/main" id="{C803636A-E27B-1382-437D-0E8F8F9BE3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8" y="2969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sp>
        <p:nvSpPr>
          <p:cNvPr id="9225" name="Text Box 17">
            <a:extLst>
              <a:ext uri="{FF2B5EF4-FFF2-40B4-BE49-F238E27FC236}">
                <a16:creationId xmlns:a16="http://schemas.microsoft.com/office/drawing/2014/main" id="{FC807D16-32F3-F8B2-AC86-402EC86BD95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008038" y="3160683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6" name="Text Box 18">
            <a:extLst>
              <a:ext uri="{FF2B5EF4-FFF2-40B4-BE49-F238E27FC236}">
                <a16:creationId xmlns:a16="http://schemas.microsoft.com/office/drawing/2014/main" id="{E88E3BC3-4A26-EA20-1729-6614A298613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034" y="3905221"/>
            <a:ext cx="441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B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7" name="AutoShape 21">
            <a:extLst>
              <a:ext uri="{FF2B5EF4-FFF2-40B4-BE49-F238E27FC236}">
                <a16:creationId xmlns:a16="http://schemas.microsoft.com/office/drawing/2014/main" id="{BBF17D80-527B-3352-9AF3-8248F9378E6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308851" y="407670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8" name="Text Box 23">
            <a:extLst>
              <a:ext uri="{FF2B5EF4-FFF2-40B4-BE49-F238E27FC236}">
                <a16:creationId xmlns:a16="http://schemas.microsoft.com/office/drawing/2014/main" id="{C93B6093-4ABC-377B-C101-B248DA09E20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964488" y="708025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9229" name="AutoShape 24">
            <a:extLst>
              <a:ext uri="{FF2B5EF4-FFF2-40B4-BE49-F238E27FC236}">
                <a16:creationId xmlns:a16="http://schemas.microsoft.com/office/drawing/2014/main" id="{8F8716DB-E396-12B5-F3FB-A6D3C91254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886701" y="98425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0" name="Line 25">
            <a:extLst>
              <a:ext uri="{FF2B5EF4-FFF2-40B4-BE49-F238E27FC236}">
                <a16:creationId xmlns:a16="http://schemas.microsoft.com/office/drawing/2014/main" id="{75E51394-B50B-8CD3-795F-D6B5B1A65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999289" y="1003301"/>
            <a:ext cx="985837" cy="503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1" name="Line 26">
            <a:extLst>
              <a:ext uri="{FF2B5EF4-FFF2-40B4-BE49-F238E27FC236}">
                <a16:creationId xmlns:a16="http://schemas.microsoft.com/office/drawing/2014/main" id="{5E60B2AA-1DBC-C069-B89F-639046BFEFB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999289" y="1792288"/>
            <a:ext cx="788987" cy="100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2" name="Line 27">
            <a:extLst>
              <a:ext uri="{FF2B5EF4-FFF2-40B4-BE49-F238E27FC236}">
                <a16:creationId xmlns:a16="http://schemas.microsoft.com/office/drawing/2014/main" id="{5BE83DA5-9B67-0DC2-AFB9-14C090D90853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985125" y="1693864"/>
            <a:ext cx="788988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3" name="Text Box 28">
            <a:extLst>
              <a:ext uri="{FF2B5EF4-FFF2-40B4-BE49-F238E27FC236}">
                <a16:creationId xmlns:a16="http://schemas.microsoft.com/office/drawing/2014/main" id="{DEB29ABB-289D-C529-77CE-A8EAA36C5431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3476" y="1147763"/>
            <a:ext cx="41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5162" name="Text Box 42">
            <a:extLst>
              <a:ext uri="{FF2B5EF4-FFF2-40B4-BE49-F238E27FC236}">
                <a16:creationId xmlns:a16="http://schemas.microsoft.com/office/drawing/2014/main" id="{64361137-E80B-F3D1-6F03-418E599A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176" y="1159217"/>
            <a:ext cx="51482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Cuando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buque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reacciona</a:t>
            </a:r>
            <a:r>
              <a:rPr lang="en-US" altLang="es-CL" sz="2000" dirty="0"/>
              <a:t> a </a:t>
            </a:r>
            <a:r>
              <a:rPr lang="en-US" altLang="es-CL" sz="2000" dirty="0" err="1"/>
              <a:t>una</a:t>
            </a:r>
            <a:r>
              <a:rPr lang="en-US" altLang="es-CL" sz="2000" dirty="0"/>
              <a:t> carga </a:t>
            </a:r>
            <a:r>
              <a:rPr lang="en-US" altLang="es-CL" sz="2000" dirty="0" err="1"/>
              <a:t>ubicada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fuera</a:t>
            </a:r>
            <a:r>
              <a:rPr lang="en-US" altLang="es-CL" sz="2000" dirty="0"/>
              <a:t> de </a:t>
            </a:r>
            <a:r>
              <a:rPr lang="en-US" altLang="es-CL" sz="2000" dirty="0" err="1"/>
              <a:t>crujía</a:t>
            </a:r>
            <a:r>
              <a:rPr lang="en-US" altLang="es-CL" sz="2000" dirty="0"/>
              <a:t> (la </a:t>
            </a:r>
            <a:r>
              <a:rPr lang="en-US" altLang="es-CL" sz="2000" dirty="0" err="1"/>
              <a:t>cual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hace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variar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CG),... </a:t>
            </a:r>
          </a:p>
        </p:txBody>
      </p:sp>
      <p:grpSp>
        <p:nvGrpSpPr>
          <p:cNvPr id="5172" name="Group 52">
            <a:extLst>
              <a:ext uri="{FF2B5EF4-FFF2-40B4-BE49-F238E27FC236}">
                <a16:creationId xmlns:a16="http://schemas.microsoft.com/office/drawing/2014/main" id="{508CFBB7-9B22-B1D8-DE17-30021A9FA41D}"/>
              </a:ext>
            </a:extLst>
          </p:cNvPr>
          <p:cNvGrpSpPr>
            <a:grpSpLocks/>
          </p:cNvGrpSpPr>
          <p:nvPr/>
        </p:nvGrpSpPr>
        <p:grpSpPr bwMode="auto">
          <a:xfrm>
            <a:off x="7756529" y="4029075"/>
            <a:ext cx="725488" cy="2413000"/>
            <a:chOff x="3926" y="2538"/>
            <a:chExt cx="457" cy="1520"/>
          </a:xfrm>
        </p:grpSpPr>
        <p:sp>
          <p:nvSpPr>
            <p:cNvPr id="9246" name="Text Box 39">
              <a:extLst>
                <a:ext uri="{FF2B5EF4-FFF2-40B4-BE49-F238E27FC236}">
                  <a16:creationId xmlns:a16="http://schemas.microsoft.com/office/drawing/2014/main" id="{1048D661-61FE-2146-F705-3402E2A37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3770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grpSp>
          <p:nvGrpSpPr>
            <p:cNvPr id="9247" name="Group 29">
              <a:extLst>
                <a:ext uri="{FF2B5EF4-FFF2-40B4-BE49-F238E27FC236}">
                  <a16:creationId xmlns:a16="http://schemas.microsoft.com/office/drawing/2014/main" id="{DC3E0E68-D80A-BA47-ABCB-965570AC5E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040" y="2538"/>
              <a:ext cx="343" cy="253"/>
              <a:chOff x="2843" y="2666"/>
              <a:chExt cx="264" cy="195"/>
            </a:xfrm>
          </p:grpSpPr>
          <p:sp>
            <p:nvSpPr>
              <p:cNvPr id="9249" name="Text Box 30">
                <a:extLst>
                  <a:ext uri="{FF2B5EF4-FFF2-40B4-BE49-F238E27FC236}">
                    <a16:creationId xmlns:a16="http://schemas.microsoft.com/office/drawing/2014/main" id="{FA979C7C-4CDA-63EB-0DB5-CFFC7C9B8622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2893" y="2666"/>
                <a:ext cx="214" cy="1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B</a:t>
                </a:r>
                <a:r>
                  <a:rPr lang="en-US" altLang="es-CL" sz="2000" baseline="-25000"/>
                  <a:t>1</a:t>
                </a:r>
                <a:endParaRPr lang="en-US" altLang="es-CL" sz="2000"/>
              </a:p>
            </p:txBody>
          </p:sp>
          <p:sp>
            <p:nvSpPr>
              <p:cNvPr id="9250" name="AutoShape 31">
                <a:extLst>
                  <a:ext uri="{FF2B5EF4-FFF2-40B4-BE49-F238E27FC236}">
                    <a16:creationId xmlns:a16="http://schemas.microsoft.com/office/drawing/2014/main" id="{4939BF56-3A35-6AA9-596A-99BA863B78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43" y="2743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s-CL" altLang="es-CL"/>
              </a:p>
            </p:txBody>
          </p:sp>
        </p:grpSp>
        <p:sp>
          <p:nvSpPr>
            <p:cNvPr id="9248" name="AutoShape 38">
              <a:extLst>
                <a:ext uri="{FF2B5EF4-FFF2-40B4-BE49-F238E27FC236}">
                  <a16:creationId xmlns:a16="http://schemas.microsoft.com/office/drawing/2014/main" id="{5BFB9354-F0D9-84ED-0821-692BA005C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2674"/>
              <a:ext cx="48" cy="1056"/>
            </a:xfrm>
            <a:prstGeom prst="upArrow">
              <a:avLst>
                <a:gd name="adj1" fmla="val 50000"/>
                <a:gd name="adj2" fmla="val 55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3" name="Rectangle 43">
            <a:extLst>
              <a:ext uri="{FF2B5EF4-FFF2-40B4-BE49-F238E27FC236}">
                <a16:creationId xmlns:a16="http://schemas.microsoft.com/office/drawing/2014/main" id="{455D1D15-E53F-5BB6-62D5-52318DC86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194" y="2513807"/>
            <a:ext cx="4019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...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centro</a:t>
            </a:r>
            <a:r>
              <a:rPr lang="en-US" altLang="es-CL" sz="2000" dirty="0"/>
              <a:t> de boyantez se </a:t>
            </a:r>
            <a:r>
              <a:rPr lang="en-US" altLang="es-CL" sz="2000" dirty="0" err="1"/>
              <a:t>moverá</a:t>
            </a:r>
            <a:endParaRPr lang="en-US" altLang="es-CL" sz="2000" dirty="0"/>
          </a:p>
          <a:p>
            <a:r>
              <a:rPr lang="en-US" altLang="es-CL" sz="2000" dirty="0"/>
              <a:t>hasta que </a:t>
            </a:r>
            <a:r>
              <a:rPr lang="en-US" altLang="es-CL" sz="2000" dirty="0" err="1"/>
              <a:t>esté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verticalmente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alineado</a:t>
            </a:r>
            <a:r>
              <a:rPr lang="en-US" altLang="es-CL" sz="2000" dirty="0"/>
              <a:t> </a:t>
            </a:r>
          </a:p>
          <a:p>
            <a:r>
              <a:rPr lang="en-US" altLang="es-CL" sz="2000" dirty="0"/>
              <a:t>con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nuevo CG...</a:t>
            </a:r>
          </a:p>
        </p:txBody>
      </p:sp>
      <p:sp>
        <p:nvSpPr>
          <p:cNvPr id="5165" name="Text Box 45">
            <a:extLst>
              <a:ext uri="{FF2B5EF4-FFF2-40B4-BE49-F238E27FC236}">
                <a16:creationId xmlns:a16="http://schemas.microsoft.com/office/drawing/2014/main" id="{809EC403-6AD6-F1C7-C81B-1667BF91B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6911" y="4616711"/>
            <a:ext cx="4638675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 err="1">
                <a:solidFill>
                  <a:schemeClr val="accent2"/>
                </a:solidFill>
              </a:rPr>
              <a:t>Recordar</a:t>
            </a:r>
            <a:r>
              <a:rPr lang="en-US" altLang="es-CL" sz="2000" i="1" dirty="0">
                <a:solidFill>
                  <a:schemeClr val="accent2"/>
                </a:solidFill>
              </a:rPr>
              <a:t> que es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sólo</a:t>
            </a:r>
            <a:r>
              <a:rPr lang="en-US" altLang="es-CL" sz="2000" i="1" dirty="0">
                <a:solidFill>
                  <a:schemeClr val="accent2"/>
                </a:solidFill>
              </a:rPr>
              <a:t> para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escoras</a:t>
            </a:r>
            <a:r>
              <a:rPr lang="en-US" altLang="es-CL" sz="2000" i="1" dirty="0">
                <a:solidFill>
                  <a:schemeClr val="accent2"/>
                </a:solidFill>
              </a:rPr>
              <a:t>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menores</a:t>
            </a:r>
            <a:endParaRPr lang="en-US" altLang="es-CL" sz="2000" i="1" dirty="0">
              <a:solidFill>
                <a:schemeClr val="accent2"/>
              </a:solidFill>
            </a:endParaRPr>
          </a:p>
          <a:p>
            <a:r>
              <a:rPr lang="en-US" altLang="es-CL" sz="2000" i="1" dirty="0">
                <a:solidFill>
                  <a:schemeClr val="accent2"/>
                </a:solidFill>
              </a:rPr>
              <a:t>que 10</a:t>
            </a:r>
            <a:r>
              <a:rPr lang="en-US" altLang="es-CL" sz="2000" i="1" baseline="30000" dirty="0">
                <a:solidFill>
                  <a:schemeClr val="accent2"/>
                </a:solidFill>
              </a:rPr>
              <a:t>o</a:t>
            </a:r>
            <a:endParaRPr lang="en-US" altLang="es-CL" sz="2000" i="1" dirty="0">
              <a:solidFill>
                <a:schemeClr val="accent2"/>
              </a:solidFill>
            </a:endParaRPr>
          </a:p>
        </p:txBody>
      </p:sp>
      <p:sp>
        <p:nvSpPr>
          <p:cNvPr id="9238" name="AutoShape 22">
            <a:extLst>
              <a:ext uri="{FF2B5EF4-FFF2-40B4-BE49-F238E27FC236}">
                <a16:creationId xmlns:a16="http://schemas.microsoft.com/office/drawing/2014/main" id="{80151B8B-8ADD-B5C2-6689-E23CD233681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427914" y="3397251"/>
            <a:ext cx="98425" cy="98425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9" name="Rectangle 37">
            <a:extLst>
              <a:ext uri="{FF2B5EF4-FFF2-40B4-BE49-F238E27FC236}">
                <a16:creationId xmlns:a16="http://schemas.microsoft.com/office/drawing/2014/main" id="{80EB0937-CC71-0DB5-52F0-E436DD58EA74}"/>
              </a:ext>
            </a:extLst>
          </p:cNvPr>
          <p:cNvSpPr>
            <a:spLocks noChangeArrowheads="1"/>
          </p:cNvSpPr>
          <p:nvPr/>
        </p:nvSpPr>
        <p:spPr bwMode="auto">
          <a:xfrm rot="600000">
            <a:off x="7543800" y="32766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grpSp>
        <p:nvGrpSpPr>
          <p:cNvPr id="5171" name="Group 51">
            <a:extLst>
              <a:ext uri="{FF2B5EF4-FFF2-40B4-BE49-F238E27FC236}">
                <a16:creationId xmlns:a16="http://schemas.microsoft.com/office/drawing/2014/main" id="{92833019-DFFC-3C23-9BE0-F510690D74A6}"/>
              </a:ext>
            </a:extLst>
          </p:cNvPr>
          <p:cNvGrpSpPr>
            <a:grpSpLocks/>
          </p:cNvGrpSpPr>
          <p:nvPr/>
        </p:nvGrpSpPr>
        <p:grpSpPr bwMode="auto">
          <a:xfrm>
            <a:off x="7543804" y="1052514"/>
            <a:ext cx="912813" cy="2662237"/>
            <a:chOff x="3792" y="663"/>
            <a:chExt cx="575" cy="1677"/>
          </a:xfrm>
        </p:grpSpPr>
        <p:sp>
          <p:nvSpPr>
            <p:cNvPr id="9242" name="Line 40">
              <a:extLst>
                <a:ext uri="{FF2B5EF4-FFF2-40B4-BE49-F238E27FC236}">
                  <a16:creationId xmlns:a16="http://schemas.microsoft.com/office/drawing/2014/main" id="{F67B3E24-95BE-5FCE-436E-A31B019917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9" y="663"/>
              <a:ext cx="1" cy="15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3" name="Line 33">
              <a:extLst>
                <a:ext uri="{FF2B5EF4-FFF2-40B4-BE49-F238E27FC236}">
                  <a16:creationId xmlns:a16="http://schemas.microsoft.com/office/drawing/2014/main" id="{49FF1BBE-79E1-6418-3F9C-2F77B718D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160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4" name="Text Box 41">
              <a:extLst>
                <a:ext uri="{FF2B5EF4-FFF2-40B4-BE49-F238E27FC236}">
                  <a16:creationId xmlns:a16="http://schemas.microsoft.com/office/drawing/2014/main" id="{16A9AA9F-DCF3-0BFF-D296-E44ECE032C6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080" y="2088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9245" name="AutoShape 44">
              <a:extLst>
                <a:ext uri="{FF2B5EF4-FFF2-40B4-BE49-F238E27FC236}">
                  <a16:creationId xmlns:a16="http://schemas.microsoft.com/office/drawing/2014/main" id="{42400D6E-9C9D-D17A-1A53-20C8CE1645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4032" y="2193"/>
              <a:ext cx="62" cy="63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8" name="Text Box 48">
            <a:extLst>
              <a:ext uri="{FF2B5EF4-FFF2-40B4-BE49-F238E27FC236}">
                <a16:creationId xmlns:a16="http://schemas.microsoft.com/office/drawing/2014/main" id="{89F2E22B-E344-E4B9-EF60-977F9BC6D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644901"/>
            <a:ext cx="3951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…G</a:t>
            </a:r>
            <a:r>
              <a:rPr lang="en-US" altLang="es-CL" sz="2000" baseline="-25000"/>
              <a:t>1</a:t>
            </a:r>
            <a:r>
              <a:rPr lang="en-US" altLang="es-CL" sz="2000"/>
              <a:t> se puede asumir que se mueve</a:t>
            </a:r>
          </a:p>
          <a:p>
            <a:r>
              <a:rPr lang="en-US" altLang="es-CL" sz="2000"/>
              <a:t>PERPENDICULARMENTE a la 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DE84BA-F7A4-6631-B797-BD8A50FB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DDB64C-F87E-4415-8ACF-6465326D4BE3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9A3D23-9CF6-BE3B-B27D-835D1ABE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2" grpId="0"/>
      <p:bldP spid="5163" grpId="0"/>
      <p:bldP spid="5165" grpId="0" animBg="1"/>
      <p:bldP spid="516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>
            <a:extLst>
              <a:ext uri="{FF2B5EF4-FFF2-40B4-BE49-F238E27FC236}">
                <a16:creationId xmlns:a16="http://schemas.microsoft.com/office/drawing/2014/main" id="{B694C3F5-2C64-8E1A-2B04-C2853E319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0263" name="Text Box 42">
            <a:extLst>
              <a:ext uri="{FF2B5EF4-FFF2-40B4-BE49-F238E27FC236}">
                <a16:creationId xmlns:a16="http://schemas.microsoft.com/office/drawing/2014/main" id="{79A85176-88F2-19AE-35EF-DDABD161C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7" y="835269"/>
            <a:ext cx="530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Veamos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triangulo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formado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por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este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movimiento</a:t>
            </a:r>
            <a:endParaRPr lang="en-US" altLang="es-CL" sz="2000" dirty="0"/>
          </a:p>
          <a:p>
            <a:r>
              <a:rPr lang="en-US" altLang="es-CL" sz="2000" dirty="0"/>
              <a:t>de G…</a:t>
            </a:r>
          </a:p>
        </p:txBody>
      </p:sp>
      <p:grpSp>
        <p:nvGrpSpPr>
          <p:cNvPr id="14387" name="Group 51">
            <a:extLst>
              <a:ext uri="{FF2B5EF4-FFF2-40B4-BE49-F238E27FC236}">
                <a16:creationId xmlns:a16="http://schemas.microsoft.com/office/drawing/2014/main" id="{4AEA5D98-B86E-29E8-2A48-04F43371BDF9}"/>
              </a:ext>
            </a:extLst>
          </p:cNvPr>
          <p:cNvGrpSpPr>
            <a:grpSpLocks/>
          </p:cNvGrpSpPr>
          <p:nvPr/>
        </p:nvGrpSpPr>
        <p:grpSpPr bwMode="auto">
          <a:xfrm>
            <a:off x="2027239" y="533400"/>
            <a:ext cx="5897563" cy="3505200"/>
            <a:chOff x="317" y="336"/>
            <a:chExt cx="3715" cy="2208"/>
          </a:xfrm>
        </p:grpSpPr>
        <p:sp>
          <p:nvSpPr>
            <p:cNvPr id="10277" name="Line 41">
              <a:extLst>
                <a:ext uri="{FF2B5EF4-FFF2-40B4-BE49-F238E27FC236}">
                  <a16:creationId xmlns:a16="http://schemas.microsoft.com/office/drawing/2014/main" id="{8D06B39E-67CD-8548-E19E-27E4638FA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336"/>
              <a:ext cx="432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8" name="Text Box 43">
              <a:extLst>
                <a:ext uri="{FF2B5EF4-FFF2-40B4-BE49-F238E27FC236}">
                  <a16:creationId xmlns:a16="http://schemas.microsoft.com/office/drawing/2014/main" id="{F9BB76C6-C1B8-0C54-A5C7-68132A90B6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7" y="1294"/>
              <a:ext cx="16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mayor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8" name="Group 52">
            <a:extLst>
              <a:ext uri="{FF2B5EF4-FFF2-40B4-BE49-F238E27FC236}">
                <a16:creationId xmlns:a16="http://schemas.microsoft.com/office/drawing/2014/main" id="{0EC04855-7D13-6506-7865-A94AE192A3EB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533401"/>
            <a:ext cx="5867400" cy="3440173"/>
            <a:chOff x="336" y="336"/>
            <a:chExt cx="3696" cy="2283"/>
          </a:xfrm>
        </p:grpSpPr>
        <p:sp>
          <p:nvSpPr>
            <p:cNvPr id="10275" name="Line 22">
              <a:extLst>
                <a:ext uri="{FF2B5EF4-FFF2-40B4-BE49-F238E27FC236}">
                  <a16:creationId xmlns:a16="http://schemas.microsoft.com/office/drawing/2014/main" id="{C52B43F0-9156-3BE0-ACB1-36FF3A78753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2" y="336"/>
              <a:ext cx="0" cy="228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6" name="Text Box 44">
              <a:extLst>
                <a:ext uri="{FF2B5EF4-FFF2-40B4-BE49-F238E27FC236}">
                  <a16:creationId xmlns:a16="http://schemas.microsoft.com/office/drawing/2014/main" id="{7FB5D8DA-E9BD-6CFC-408E-0D663001A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643"/>
              <a:ext cx="182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La </a:t>
              </a:r>
              <a:r>
                <a:rPr lang="en-US" altLang="es-CL" sz="2000" dirty="0" err="1"/>
                <a:t>hipotenusa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9" name="Group 53">
            <a:extLst>
              <a:ext uri="{FF2B5EF4-FFF2-40B4-BE49-F238E27FC236}">
                <a16:creationId xmlns:a16="http://schemas.microsoft.com/office/drawing/2014/main" id="{8A5C4E5E-3F3E-DA0C-B730-F3FB1DD5BA3F}"/>
              </a:ext>
            </a:extLst>
          </p:cNvPr>
          <p:cNvGrpSpPr>
            <a:grpSpLocks/>
          </p:cNvGrpSpPr>
          <p:nvPr/>
        </p:nvGrpSpPr>
        <p:grpSpPr bwMode="auto">
          <a:xfrm>
            <a:off x="2232592" y="3908393"/>
            <a:ext cx="1749425" cy="736600"/>
            <a:chOff x="336" y="3058"/>
            <a:chExt cx="1102" cy="464"/>
          </a:xfrm>
        </p:grpSpPr>
        <p:sp>
          <p:nvSpPr>
            <p:cNvPr id="10273" name="Rectangle 46">
              <a:extLst>
                <a:ext uri="{FF2B5EF4-FFF2-40B4-BE49-F238E27FC236}">
                  <a16:creationId xmlns:a16="http://schemas.microsoft.com/office/drawing/2014/main" id="{C4BB2D74-7359-DA58-EF90-669F0115D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058"/>
              <a:ext cx="1102" cy="464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</a:t>
              </a:r>
              <a:r>
                <a:rPr lang="en-US" altLang="es-CL" sz="2000"/>
                <a:t> =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000"/>
                <a:t>             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74" name="Line 47">
              <a:extLst>
                <a:ext uri="{FF2B5EF4-FFF2-40B4-BE49-F238E27FC236}">
                  <a16:creationId xmlns:a16="http://schemas.microsoft.com/office/drawing/2014/main" id="{74B97168-BF35-E245-EC9F-98219DE518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3312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84" name="Text Box 48">
            <a:extLst>
              <a:ext uri="{FF2B5EF4-FFF2-40B4-BE49-F238E27FC236}">
                <a16:creationId xmlns:a16="http://schemas.microsoft.com/office/drawing/2014/main" id="{CD6AE028-49D4-A343-E2E8-968E6C8EF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516" y="3133693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i="1"/>
              <a:t>Entonces….</a:t>
            </a:r>
          </a:p>
        </p:txBody>
      </p:sp>
      <p:grpSp>
        <p:nvGrpSpPr>
          <p:cNvPr id="14386" name="Group 50">
            <a:extLst>
              <a:ext uri="{FF2B5EF4-FFF2-40B4-BE49-F238E27FC236}">
                <a16:creationId xmlns:a16="http://schemas.microsoft.com/office/drawing/2014/main" id="{6410EDAE-1168-2EB3-9683-0159E6C798DB}"/>
              </a:ext>
            </a:extLst>
          </p:cNvPr>
          <p:cNvGrpSpPr>
            <a:grpSpLocks/>
          </p:cNvGrpSpPr>
          <p:nvPr/>
        </p:nvGrpSpPr>
        <p:grpSpPr bwMode="auto">
          <a:xfrm>
            <a:off x="2057401" y="1576021"/>
            <a:ext cx="5889625" cy="2786063"/>
            <a:chOff x="336" y="864"/>
            <a:chExt cx="3710" cy="1755"/>
          </a:xfrm>
        </p:grpSpPr>
        <p:sp>
          <p:nvSpPr>
            <p:cNvPr id="10271" name="Line 35">
              <a:extLst>
                <a:ext uri="{FF2B5EF4-FFF2-40B4-BE49-F238E27FC236}">
                  <a16:creationId xmlns:a16="http://schemas.microsoft.com/office/drawing/2014/main" id="{24A39E05-D975-BD7B-EC40-0CF7242BC3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18" y="2548"/>
              <a:ext cx="428" cy="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2" name="Rectangle 49">
              <a:extLst>
                <a:ext uri="{FF2B5EF4-FFF2-40B4-BE49-F238E27FC236}">
                  <a16:creationId xmlns:a16="http://schemas.microsoft.com/office/drawing/2014/main" id="{3357EEF4-25D2-C1E5-7C7D-C5EF1D7690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15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menor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E9C449E4-2043-7487-33F2-58210F29AC8E}"/>
              </a:ext>
            </a:extLst>
          </p:cNvPr>
          <p:cNvGrpSpPr/>
          <p:nvPr/>
        </p:nvGrpSpPr>
        <p:grpSpPr>
          <a:xfrm>
            <a:off x="6457951" y="1"/>
            <a:ext cx="3025775" cy="6653213"/>
            <a:chOff x="4933950" y="0"/>
            <a:chExt cx="3025775" cy="6653213"/>
          </a:xfrm>
        </p:grpSpPr>
        <p:sp>
          <p:nvSpPr>
            <p:cNvPr id="10243" name="Line 3">
              <a:extLst>
                <a:ext uri="{FF2B5EF4-FFF2-40B4-BE49-F238E27FC236}">
                  <a16:creationId xmlns:a16="http://schemas.microsoft.com/office/drawing/2014/main" id="{28D724FF-E96F-BAC7-6507-FDEF1709851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354763" y="63500"/>
              <a:ext cx="3175" cy="6132513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44" name="Text Box 7">
              <a:extLst>
                <a:ext uri="{FF2B5EF4-FFF2-40B4-BE49-F238E27FC236}">
                  <a16:creationId xmlns:a16="http://schemas.microsoft.com/office/drawing/2014/main" id="{6CEFD8C4-FCB4-E9F5-4DF5-D41A6585C93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10150" y="5748338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10245" name="Text Box 8">
              <a:extLst>
                <a:ext uri="{FF2B5EF4-FFF2-40B4-BE49-F238E27FC236}">
                  <a16:creationId xmlns:a16="http://schemas.microsoft.com/office/drawing/2014/main" id="{09ABA39E-5C93-65AE-4CAD-1512F54588C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97463" y="5875338"/>
              <a:ext cx="111601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  <p:sp>
          <p:nvSpPr>
            <p:cNvPr id="10246" name="Text Box 12">
              <a:extLst>
                <a:ext uri="{FF2B5EF4-FFF2-40B4-BE49-F238E27FC236}">
                  <a16:creationId xmlns:a16="http://schemas.microsoft.com/office/drawing/2014/main" id="{0A996625-2511-D372-EC99-32C52F17550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4966513" y="362740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7" name="Text Box 13">
              <a:extLst>
                <a:ext uri="{FF2B5EF4-FFF2-40B4-BE49-F238E27FC236}">
                  <a16:creationId xmlns:a16="http://schemas.microsoft.com/office/drawing/2014/main" id="{F7115531-FF6E-2191-B1E2-2E9B930B449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582534" y="4737071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8" name="AutoShape 14">
              <a:extLst>
                <a:ext uri="{FF2B5EF4-FFF2-40B4-BE49-F238E27FC236}">
                  <a16:creationId xmlns:a16="http://schemas.microsoft.com/office/drawing/2014/main" id="{493E7FDB-73BF-47C5-0911-94381C862B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394325" y="5006975"/>
              <a:ext cx="146050" cy="14922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49" name="Text Box 15">
              <a:extLst>
                <a:ext uri="{FF2B5EF4-FFF2-40B4-BE49-F238E27FC236}">
                  <a16:creationId xmlns:a16="http://schemas.microsoft.com/office/drawing/2014/main" id="{BECFBC9B-0C00-4888-7C87-5676FFD1380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369050" y="0"/>
              <a:ext cx="51648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50" name="AutoShape 16">
              <a:extLst>
                <a:ext uri="{FF2B5EF4-FFF2-40B4-BE49-F238E27FC236}">
                  <a16:creationId xmlns:a16="http://schemas.microsoft.com/office/drawing/2014/main" id="{37DE8251-98A5-0A97-0717-FC92FB3D9D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30950" y="411163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1" name="Line 17">
              <a:extLst>
                <a:ext uri="{FF2B5EF4-FFF2-40B4-BE49-F238E27FC236}">
                  <a16:creationId xmlns:a16="http://schemas.microsoft.com/office/drawing/2014/main" id="{BECA1ADE-BC42-0CF0-2D6E-D7EE62E4F2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5337175" y="438150"/>
              <a:ext cx="1062038" cy="54181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2" name="Line 18">
              <a:extLst>
                <a:ext uri="{FF2B5EF4-FFF2-40B4-BE49-F238E27FC236}">
                  <a16:creationId xmlns:a16="http://schemas.microsoft.com/office/drawing/2014/main" id="{1CDFD502-231B-756B-B9D4-BD8D9E8123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933950" y="1611313"/>
              <a:ext cx="1173163" cy="149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3" name="Line 19">
              <a:extLst>
                <a:ext uri="{FF2B5EF4-FFF2-40B4-BE49-F238E27FC236}">
                  <a16:creationId xmlns:a16="http://schemas.microsoft.com/office/drawing/2014/main" id="{632E96EA-60A3-2BB4-9DB5-8950B141353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399213" y="1465263"/>
              <a:ext cx="1173162" cy="295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4" name="Text Box 20">
              <a:extLst>
                <a:ext uri="{FF2B5EF4-FFF2-40B4-BE49-F238E27FC236}">
                  <a16:creationId xmlns:a16="http://schemas.microsoft.com/office/drawing/2014/main" id="{8B39F66D-663A-91B2-871A-0E373C31AE9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542213" y="654050"/>
              <a:ext cx="4175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>
                  <a:latin typeface="Symbol" panose="05050102010706020507" pitchFamily="18" charset="2"/>
                </a:rPr>
                <a:t>F</a:t>
              </a:r>
              <a:endParaRPr lang="en-US" altLang="es-CL"/>
            </a:p>
          </p:txBody>
        </p:sp>
        <p:sp>
          <p:nvSpPr>
            <p:cNvPr id="10255" name="Text Box 25">
              <a:extLst>
                <a:ext uri="{FF2B5EF4-FFF2-40B4-BE49-F238E27FC236}">
                  <a16:creationId xmlns:a16="http://schemas.microsoft.com/office/drawing/2014/main" id="{EC1EA8DF-6C59-93C0-24EB-8496F12C436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59488" y="6196013"/>
              <a:ext cx="488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sp>
          <p:nvSpPr>
            <p:cNvPr id="10256" name="Text Box 28">
              <a:extLst>
                <a:ext uri="{FF2B5EF4-FFF2-40B4-BE49-F238E27FC236}">
                  <a16:creationId xmlns:a16="http://schemas.microsoft.com/office/drawing/2014/main" id="{0CE8A204-55E2-A959-C45B-4CE148BF705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40488" y="4954588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57" name="AutoShape 29">
              <a:extLst>
                <a:ext uri="{FF2B5EF4-FFF2-40B4-BE49-F238E27FC236}">
                  <a16:creationId xmlns:a16="http://schemas.microsoft.com/office/drawing/2014/main" id="{A3BA2114-1368-180E-FBC1-5D2109B0B9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86500" y="5191125"/>
              <a:ext cx="146050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8" name="AutoShape 30">
              <a:extLst>
                <a:ext uri="{FF2B5EF4-FFF2-40B4-BE49-F238E27FC236}">
                  <a16:creationId xmlns:a16="http://schemas.microsoft.com/office/drawing/2014/main" id="{F63C5219-A1CC-9C32-EE43-F6646279E6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10313" y="5289550"/>
              <a:ext cx="112712" cy="1019175"/>
            </a:xfrm>
            <a:prstGeom prst="upArrow">
              <a:avLst>
                <a:gd name="adj1" fmla="val 50000"/>
                <a:gd name="adj2" fmla="val 22605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9" name="AutoShape 34">
              <a:extLst>
                <a:ext uri="{FF2B5EF4-FFF2-40B4-BE49-F238E27FC236}">
                  <a16:creationId xmlns:a16="http://schemas.microsoft.com/office/drawing/2014/main" id="{E77B9321-B5B4-A0B2-0F1C-A0262F4B10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570538" y="3997325"/>
              <a:ext cx="147637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0" name="Rectangle 36">
              <a:extLst>
                <a:ext uri="{FF2B5EF4-FFF2-40B4-BE49-F238E27FC236}">
                  <a16:creationId xmlns:a16="http://schemas.microsoft.com/office/drawing/2014/main" id="{49E344BE-6A22-6038-7241-2B4A0EB433D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743575" y="3817938"/>
              <a:ext cx="227013" cy="2270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1" name="Text Box 37">
              <a:extLst>
                <a:ext uri="{FF2B5EF4-FFF2-40B4-BE49-F238E27FC236}">
                  <a16:creationId xmlns:a16="http://schemas.microsoft.com/office/drawing/2014/main" id="{445BB744-DD3E-7CA0-B5DD-56A7AF40F50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23025" y="387508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62" name="AutoShape 38">
              <a:extLst>
                <a:ext uri="{FF2B5EF4-FFF2-40B4-BE49-F238E27FC236}">
                  <a16:creationId xmlns:a16="http://schemas.microsoft.com/office/drawing/2014/main" id="{0B7C7357-426F-3708-48EA-BEBF9B7CFF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6310313" y="4122738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9" name="Line 54">
              <a:extLst>
                <a:ext uri="{FF2B5EF4-FFF2-40B4-BE49-F238E27FC236}">
                  <a16:creationId xmlns:a16="http://schemas.microsoft.com/office/drawing/2014/main" id="{AF28FBC8-A1C6-BBAF-1E01-2D8A31768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15000" y="4038600"/>
              <a:ext cx="6858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92" name="Rectangle 56">
            <a:extLst>
              <a:ext uri="{FF2B5EF4-FFF2-40B4-BE49-F238E27FC236}">
                <a16:creationId xmlns:a16="http://schemas.microsoft.com/office/drawing/2014/main" id="{5886EDEB-C057-AFA1-DC92-1EE705DEE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2192" y="5022819"/>
            <a:ext cx="27860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>
                <a:solidFill>
                  <a:schemeClr val="accent2"/>
                </a:solidFill>
              </a:rPr>
              <a:t>(tan </a:t>
            </a:r>
            <a:r>
              <a:rPr lang="en-US" altLang="es-CL" sz="1800">
                <a:solidFill>
                  <a:schemeClr val="accent2"/>
                </a:solidFill>
                <a:latin typeface="Symbol" panose="05050102010706020507" pitchFamily="18" charset="2"/>
              </a:rPr>
              <a:t>F</a:t>
            </a:r>
            <a:r>
              <a:rPr lang="en-US" altLang="es-CL" sz="1800">
                <a:solidFill>
                  <a:schemeClr val="accent2"/>
                </a:solidFill>
              </a:rPr>
              <a:t> =  opuesto/adjacente)</a:t>
            </a:r>
            <a:endParaRPr lang="en-US" altLang="es-CL" sz="1800" baseline="-25000">
              <a:solidFill>
                <a:schemeClr val="accent2"/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C5FC9B-3D91-6E20-2DAC-70A2669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CC4A-3565-49C4-A1D9-FE1C54A53998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A970AFA-9138-5919-0E53-4F745954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4" grpId="0" autoUpdateAnimBg="0"/>
      <p:bldP spid="14392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>
            <a:extLst>
              <a:ext uri="{FF2B5EF4-FFF2-40B4-BE49-F238E27FC236}">
                <a16:creationId xmlns:a16="http://schemas.microsoft.com/office/drawing/2014/main" id="{CE717D41-711D-1ABE-C8BF-30D368BE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1267" name="Text Box 1026">
            <a:extLst>
              <a:ext uri="{FF2B5EF4-FFF2-40B4-BE49-F238E27FC236}">
                <a16:creationId xmlns:a16="http://schemas.microsoft.com/office/drawing/2014/main" id="{14CA8976-4177-7C0E-22CD-ECE30AC48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816" y="867175"/>
            <a:ext cx="7369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/>
              <a:t>Con </a:t>
            </a:r>
            <a:r>
              <a:rPr lang="en-US" altLang="es-CL" sz="2000" i="1" dirty="0" err="1"/>
              <a:t>este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hecho</a:t>
            </a:r>
            <a:r>
              <a:rPr lang="en-US" altLang="es-CL" sz="2000" i="1" dirty="0"/>
              <a:t>, </a:t>
            </a:r>
            <a:r>
              <a:rPr lang="en-US" altLang="es-CL" sz="2000" i="1" dirty="0" err="1"/>
              <a:t>ahora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podemos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determinar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el</a:t>
            </a:r>
            <a:r>
              <a:rPr lang="en-US" altLang="es-CL" sz="2000" i="1" dirty="0"/>
              <a:t> ÁNGULO DE ESCORA</a:t>
            </a:r>
          </a:p>
          <a:p>
            <a:r>
              <a:rPr lang="en-US" altLang="es-CL" sz="2000" i="1" dirty="0"/>
              <a:t>de un </a:t>
            </a:r>
            <a:r>
              <a:rPr lang="en-US" altLang="es-CL" sz="2000" i="1" dirty="0" err="1"/>
              <a:t>buque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debido</a:t>
            </a:r>
            <a:r>
              <a:rPr lang="en-US" altLang="es-CL" sz="2000" i="1" dirty="0"/>
              <a:t> a </a:t>
            </a:r>
            <a:r>
              <a:rPr lang="en-US" altLang="es-CL" sz="2000" i="1" dirty="0" err="1"/>
              <a:t>una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variación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en</a:t>
            </a:r>
            <a:r>
              <a:rPr lang="en-US" altLang="es-CL" sz="2000" i="1" dirty="0"/>
              <a:t> la carga.</a:t>
            </a:r>
          </a:p>
        </p:txBody>
      </p:sp>
      <p:grpSp>
        <p:nvGrpSpPr>
          <p:cNvPr id="18466" name="Group 1058">
            <a:extLst>
              <a:ext uri="{FF2B5EF4-FFF2-40B4-BE49-F238E27FC236}">
                <a16:creationId xmlns:a16="http://schemas.microsoft.com/office/drawing/2014/main" id="{5A9B4A2E-3F21-AB1C-30D4-EB6F5B8A4562}"/>
              </a:ext>
            </a:extLst>
          </p:cNvPr>
          <p:cNvGrpSpPr>
            <a:grpSpLocks/>
          </p:cNvGrpSpPr>
          <p:nvPr/>
        </p:nvGrpSpPr>
        <p:grpSpPr bwMode="auto">
          <a:xfrm>
            <a:off x="4419601" y="1905002"/>
            <a:ext cx="2428875" cy="995363"/>
            <a:chOff x="1824" y="1200"/>
            <a:chExt cx="1530" cy="627"/>
          </a:xfrm>
        </p:grpSpPr>
        <p:sp>
          <p:nvSpPr>
            <p:cNvPr id="11293" name="Rectangle 1028">
              <a:extLst>
                <a:ext uri="{FF2B5EF4-FFF2-40B4-BE49-F238E27FC236}">
                  <a16:creationId xmlns:a16="http://schemas.microsoft.com/office/drawing/2014/main" id="{AA78A7CE-9C8A-F029-7E50-9C3F3DDE5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200"/>
              <a:ext cx="1530" cy="627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800"/>
                <a:t>tan </a:t>
              </a:r>
              <a:r>
                <a:rPr lang="en-US" altLang="es-CL" sz="2800">
                  <a:latin typeface="Symbol" panose="05050102010706020507" pitchFamily="18" charset="2"/>
                </a:rPr>
                <a:t>F</a:t>
              </a:r>
              <a:r>
                <a:rPr lang="en-US" altLang="es-CL" sz="2800"/>
                <a:t> =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G</a:t>
              </a:r>
              <a:r>
                <a:rPr lang="en-US" altLang="es-CL" sz="2800" baseline="-25000"/>
                <a:t>1</a:t>
              </a:r>
              <a:r>
                <a:rPr lang="en-US" altLang="es-CL" sz="28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800"/>
                <a:t>            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M</a:t>
              </a:r>
              <a:r>
                <a:rPr lang="en-US" altLang="es-CL" sz="2800" baseline="-25000"/>
                <a:t>T</a:t>
              </a:r>
              <a:endParaRPr lang="en-US" altLang="es-CL" sz="2800"/>
            </a:p>
          </p:txBody>
        </p:sp>
        <p:sp>
          <p:nvSpPr>
            <p:cNvPr id="11294" name="Line 1029">
              <a:extLst>
                <a:ext uri="{FF2B5EF4-FFF2-40B4-BE49-F238E27FC236}">
                  <a16:creationId xmlns:a16="http://schemas.microsoft.com/office/drawing/2014/main" id="{7D2E7DAE-C96A-D6F4-5A56-1BBE9EF48A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536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439" name="Rectangle 1031">
            <a:extLst>
              <a:ext uri="{FF2B5EF4-FFF2-40B4-BE49-F238E27FC236}">
                <a16:creationId xmlns:a16="http://schemas.microsoft.com/office/drawing/2014/main" id="{C67BCD19-64EB-D49E-74EB-323B3BCE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43288"/>
            <a:ext cx="6705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s-CL" sz="2800"/>
              <a:t>  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0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1</a:t>
            </a:r>
            <a:r>
              <a:rPr lang="en-US" altLang="es-CL" sz="2800" baseline="-25000"/>
              <a:t> </a:t>
            </a:r>
            <a:r>
              <a:rPr lang="en-US" altLang="es-CL" sz="2000"/>
              <a:t>es el cambio tranversal del centro de gravedad</a:t>
            </a:r>
            <a:endParaRPr lang="en-US" altLang="es-CL" sz="2800" baseline="-25000"/>
          </a:p>
        </p:txBody>
      </p:sp>
      <p:grpSp>
        <p:nvGrpSpPr>
          <p:cNvPr id="11270" name="Group 1045">
            <a:extLst>
              <a:ext uri="{FF2B5EF4-FFF2-40B4-BE49-F238E27FC236}">
                <a16:creationId xmlns:a16="http://schemas.microsoft.com/office/drawing/2014/main" id="{25BC2ADE-0939-1D9B-571C-B757397FD3C7}"/>
              </a:ext>
            </a:extLst>
          </p:cNvPr>
          <p:cNvGrpSpPr>
            <a:grpSpLocks/>
          </p:cNvGrpSpPr>
          <p:nvPr/>
        </p:nvGrpSpPr>
        <p:grpSpPr bwMode="auto">
          <a:xfrm>
            <a:off x="9699630" y="2057400"/>
            <a:ext cx="744538" cy="4800600"/>
            <a:chOff x="4862" y="1056"/>
            <a:chExt cx="469" cy="3024"/>
          </a:xfrm>
        </p:grpSpPr>
        <p:sp>
          <p:nvSpPr>
            <p:cNvPr id="11281" name="Line 1033">
              <a:extLst>
                <a:ext uri="{FF2B5EF4-FFF2-40B4-BE49-F238E27FC236}">
                  <a16:creationId xmlns:a16="http://schemas.microsoft.com/office/drawing/2014/main" id="{3D610081-596F-3C7E-65D1-49C83B2BB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001" y="1056"/>
              <a:ext cx="1" cy="273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282" name="Group 1034">
              <a:extLst>
                <a:ext uri="{FF2B5EF4-FFF2-40B4-BE49-F238E27FC236}">
                  <a16:creationId xmlns:a16="http://schemas.microsoft.com/office/drawing/2014/main" id="{E2E030AD-2AA6-2D75-386A-260840B3ED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2" y="3766"/>
              <a:ext cx="442" cy="314"/>
              <a:chOff x="2870" y="3360"/>
              <a:chExt cx="346" cy="237"/>
            </a:xfrm>
          </p:grpSpPr>
          <p:sp>
            <p:nvSpPr>
              <p:cNvPr id="11291" name="Text Box 1035">
                <a:extLst>
                  <a:ext uri="{FF2B5EF4-FFF2-40B4-BE49-F238E27FC236}">
                    <a16:creationId xmlns:a16="http://schemas.microsoft.com/office/drawing/2014/main" id="{66E8AAAD-90E5-A132-9EF5-7A940F1C86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" y="3360"/>
                <a:ext cx="223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C</a:t>
                </a:r>
              </a:p>
            </p:txBody>
          </p:sp>
          <p:sp>
            <p:nvSpPr>
              <p:cNvPr id="11292" name="Text Box 1036">
                <a:extLst>
                  <a:ext uri="{FF2B5EF4-FFF2-40B4-BE49-F238E27FC236}">
                    <a16:creationId xmlns:a16="http://schemas.microsoft.com/office/drawing/2014/main" id="{B1BDF9E2-FF1D-B749-E55A-16E50DB1D4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3408"/>
                <a:ext cx="288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L</a:t>
                </a:r>
              </a:p>
            </p:txBody>
          </p:sp>
        </p:grpSp>
        <p:sp>
          <p:nvSpPr>
            <p:cNvPr id="11283" name="Text Box 1037">
              <a:extLst>
                <a:ext uri="{FF2B5EF4-FFF2-40B4-BE49-F238E27FC236}">
                  <a16:creationId xmlns:a16="http://schemas.microsoft.com/office/drawing/2014/main" id="{737506B4-F58A-3434-6880-BCB3DC9A7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2383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4" name="Text Box 1038">
              <a:extLst>
                <a:ext uri="{FF2B5EF4-FFF2-40B4-BE49-F238E27FC236}">
                  <a16:creationId xmlns:a16="http://schemas.microsoft.com/office/drawing/2014/main" id="{56F86C61-AF68-529E-4FF5-5A6756515A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0" y="2748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5" name="Text Box 1039">
              <a:extLst>
                <a:ext uri="{FF2B5EF4-FFF2-40B4-BE49-F238E27FC236}">
                  <a16:creationId xmlns:a16="http://schemas.microsoft.com/office/drawing/2014/main" id="{475341BA-D447-0D77-7F51-E5F47A9D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" y="351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</a:t>
              </a:r>
            </a:p>
          </p:txBody>
        </p:sp>
        <p:sp>
          <p:nvSpPr>
            <p:cNvPr id="11286" name="AutoShape 1040">
              <a:extLst>
                <a:ext uri="{FF2B5EF4-FFF2-40B4-BE49-F238E27FC236}">
                  <a16:creationId xmlns:a16="http://schemas.microsoft.com/office/drawing/2014/main" id="{C26AAB4F-0069-316D-20CC-F6245F853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35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7" name="AutoShape 1041">
              <a:extLst>
                <a:ext uri="{FF2B5EF4-FFF2-40B4-BE49-F238E27FC236}">
                  <a16:creationId xmlns:a16="http://schemas.microsoft.com/office/drawing/2014/main" id="{FB7A9207-0F75-6237-B7B4-DB6002C847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8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8" name="AutoShape 1042">
              <a:extLst>
                <a:ext uri="{FF2B5EF4-FFF2-40B4-BE49-F238E27FC236}">
                  <a16:creationId xmlns:a16="http://schemas.microsoft.com/office/drawing/2014/main" id="{E4A5F226-9BDE-F9D1-F603-7F7ADCC6F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51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9" name="Text Box 1043">
              <a:extLst>
                <a:ext uri="{FF2B5EF4-FFF2-40B4-BE49-F238E27FC236}">
                  <a16:creationId xmlns:a16="http://schemas.microsoft.com/office/drawing/2014/main" id="{3C3238D3-11E2-4C4C-7110-2E3D0CAB8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1200"/>
              <a:ext cx="3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1290" name="AutoShape 1044">
              <a:extLst>
                <a:ext uri="{FF2B5EF4-FFF2-40B4-BE49-F238E27FC236}">
                  <a16:creationId xmlns:a16="http://schemas.microsoft.com/office/drawing/2014/main" id="{59C66475-0A76-7759-B958-8720BA5F6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1335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grpSp>
        <p:nvGrpSpPr>
          <p:cNvPr id="18465" name="Group 1057">
            <a:extLst>
              <a:ext uri="{FF2B5EF4-FFF2-40B4-BE49-F238E27FC236}">
                <a16:creationId xmlns:a16="http://schemas.microsoft.com/office/drawing/2014/main" id="{3751226B-6838-26A0-D0D9-FA2FD02F32E0}"/>
              </a:ext>
            </a:extLst>
          </p:cNvPr>
          <p:cNvGrpSpPr>
            <a:grpSpLocks/>
          </p:cNvGrpSpPr>
          <p:nvPr/>
        </p:nvGrpSpPr>
        <p:grpSpPr bwMode="auto">
          <a:xfrm>
            <a:off x="2327276" y="2514600"/>
            <a:ext cx="7426325" cy="3505200"/>
            <a:chOff x="506" y="1584"/>
            <a:chExt cx="4678" cy="2208"/>
          </a:xfrm>
        </p:grpSpPr>
        <p:sp>
          <p:nvSpPr>
            <p:cNvPr id="11273" name="Rectangle 1032">
              <a:extLst>
                <a:ext uri="{FF2B5EF4-FFF2-40B4-BE49-F238E27FC236}">
                  <a16:creationId xmlns:a16="http://schemas.microsoft.com/office/drawing/2014/main" id="{1AE408A0-6393-ADDD-658C-5D1FDF1EA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" y="2703"/>
              <a:ext cx="3192" cy="7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buFontTx/>
                <a:buChar char="•"/>
              </a:pPr>
              <a:r>
                <a:rPr lang="en-US" altLang="es-CL" sz="2000"/>
                <a:t> De las curvas de forma se puede obtener KM</a:t>
              </a:r>
              <a:r>
                <a:rPr lang="en-US" altLang="es-CL" sz="2000" baseline="-25000"/>
                <a:t>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/>
                <a:t> El centro de gravedad vertical es KG</a:t>
              </a:r>
              <a:r>
                <a:rPr lang="en-US" altLang="es-CL" sz="2000" baseline="-25000"/>
                <a:t>0</a:t>
              </a:r>
              <a:endParaRPr lang="en-US" altLang="es-CL" sz="200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b="1"/>
                <a:t> G</a:t>
              </a:r>
              <a:r>
                <a:rPr lang="en-US" altLang="es-CL" b="1" baseline="-25000"/>
                <a:t>0</a:t>
              </a:r>
              <a:r>
                <a:rPr lang="en-US" altLang="es-CL" b="1"/>
                <a:t>M</a:t>
              </a:r>
              <a:r>
                <a:rPr lang="en-US" altLang="es-CL" b="1" baseline="-25000"/>
                <a:t>T  </a:t>
              </a:r>
              <a:r>
                <a:rPr lang="en-US" altLang="es-CL" b="1"/>
                <a:t>=</a:t>
              </a:r>
              <a:r>
                <a:rPr lang="en-US" altLang="es-CL" b="1" baseline="-25000"/>
                <a:t>   </a:t>
              </a:r>
              <a:r>
                <a:rPr lang="en-US" altLang="es-CL" b="1"/>
                <a:t>KM</a:t>
              </a:r>
              <a:r>
                <a:rPr lang="en-US" altLang="es-CL" b="1" baseline="-25000"/>
                <a:t>T</a:t>
              </a:r>
              <a:r>
                <a:rPr lang="en-US" altLang="es-CL" b="1"/>
                <a:t> -  KG</a:t>
              </a:r>
              <a:r>
                <a:rPr lang="en-US" altLang="es-CL" sz="2000" baseline="-25000"/>
                <a:t>0</a:t>
              </a:r>
            </a:p>
          </p:txBody>
        </p:sp>
        <p:sp>
          <p:nvSpPr>
            <p:cNvPr id="11274" name="Line 1046">
              <a:extLst>
                <a:ext uri="{FF2B5EF4-FFF2-40B4-BE49-F238E27FC236}">
                  <a16:creationId xmlns:a16="http://schemas.microsoft.com/office/drawing/2014/main" id="{F4092DEC-8B3C-9943-A651-7D27E7017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792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5" name="Line 1047">
              <a:extLst>
                <a:ext uri="{FF2B5EF4-FFF2-40B4-BE49-F238E27FC236}">
                  <a16:creationId xmlns:a16="http://schemas.microsoft.com/office/drawing/2014/main" id="{AD46E518-3733-07C1-A190-90D55A320B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158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6" name="Line 1048">
              <a:extLst>
                <a:ext uri="{FF2B5EF4-FFF2-40B4-BE49-F238E27FC236}">
                  <a16:creationId xmlns:a16="http://schemas.microsoft.com/office/drawing/2014/main" id="{122AC3E8-C903-5DFB-1FE9-E6866E77B0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6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7" name="Line 1049">
              <a:extLst>
                <a:ext uri="{FF2B5EF4-FFF2-40B4-BE49-F238E27FC236}">
                  <a16:creationId xmlns:a16="http://schemas.microsoft.com/office/drawing/2014/main" id="{A2802F41-AE39-3F30-6EC1-FF6E888AB9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8" name="Line 1050">
              <a:extLst>
                <a:ext uri="{FF2B5EF4-FFF2-40B4-BE49-F238E27FC236}">
                  <a16:creationId xmlns:a16="http://schemas.microsoft.com/office/drawing/2014/main" id="{10B9A83C-2500-F381-04CB-59E52792C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2784"/>
              <a:ext cx="0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9" name="Rectangle 1051">
              <a:extLst>
                <a:ext uri="{FF2B5EF4-FFF2-40B4-BE49-F238E27FC236}">
                  <a16:creationId xmlns:a16="http://schemas.microsoft.com/office/drawing/2014/main" id="{91CA0539-A7FE-5C5B-06BC-4CA206DDF7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290" y="2597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KM</a:t>
              </a:r>
              <a:r>
                <a:rPr lang="en-US" altLang="es-CL" sz="1800" b="1" baseline="-25000"/>
                <a:t>T</a:t>
              </a:r>
            </a:p>
          </p:txBody>
        </p:sp>
        <p:sp>
          <p:nvSpPr>
            <p:cNvPr id="11280" name="Rectangle 1052">
              <a:extLst>
                <a:ext uri="{FF2B5EF4-FFF2-40B4-BE49-F238E27FC236}">
                  <a16:creationId xmlns:a16="http://schemas.microsoft.com/office/drawing/2014/main" id="{142FE18B-27ED-EE51-989C-3013758886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707" y="317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KG</a:t>
              </a:r>
            </a:p>
          </p:txBody>
        </p:sp>
      </p:grpSp>
      <p:sp>
        <p:nvSpPr>
          <p:cNvPr id="18464" name="Text Box 1056">
            <a:extLst>
              <a:ext uri="{FF2B5EF4-FFF2-40B4-BE49-F238E27FC236}">
                <a16:creationId xmlns:a16="http://schemas.microsoft.com/office/drawing/2014/main" id="{4D222162-031A-9BBF-7C2B-7250BF3B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6" y="2860675"/>
            <a:ext cx="106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i="1" u="sng">
                <a:solidFill>
                  <a:srgbClr val="FF3300"/>
                </a:solidFill>
              </a:rPr>
              <a:t>Cómo?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1C3ED9-C0B2-AAD1-0698-04032E81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6BAEC3-1255-408C-A49C-BC508C465E65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1362E7A-7C4C-2C0B-3E5C-0AC7E232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64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>
            <a:extLst>
              <a:ext uri="{FF2B5EF4-FFF2-40B4-BE49-F238E27FC236}">
                <a16:creationId xmlns:a16="http://schemas.microsoft.com/office/drawing/2014/main" id="{C9FB9D71-3060-812B-E55E-443495B37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47197656-AB20-19CF-5182-777BB5F1E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183" y="163256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dirty="0" err="1"/>
              <a:t>Ejemplo</a:t>
            </a:r>
            <a:r>
              <a:rPr lang="en-US" altLang="es-CL" dirty="0"/>
              <a:t>: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8EADAE19-260A-49FA-BEE0-B04EF1350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527" y="994679"/>
            <a:ext cx="9046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dirty="0"/>
              <a:t>Una fragata Adelaide (FFG-7) flota sin asiento ni escora a un calado medio de 16 pies.</a:t>
            </a:r>
          </a:p>
          <a:p>
            <a:r>
              <a:rPr lang="es-CL" altLang="es-CL" sz="2000" dirty="0"/>
              <a:t>KG es de 20 pies. Después de 1 semana, se consumieron 50LT de combustible</a:t>
            </a:r>
          </a:p>
          <a:p>
            <a:r>
              <a:rPr lang="es-CL" altLang="es-CL" sz="2000" dirty="0"/>
              <a:t>desde un estanque ubicado 11pies a </a:t>
            </a:r>
            <a:r>
              <a:rPr lang="es-CL" altLang="es-CL" sz="2000" dirty="0" err="1"/>
              <a:t>Bb</a:t>
            </a:r>
            <a:r>
              <a:rPr lang="es-CL" altLang="es-CL" sz="2000" dirty="0"/>
              <a:t> y 15pies sobre la quilla.</a:t>
            </a:r>
          </a:p>
          <a:p>
            <a:endParaRPr lang="es-CL" altLang="es-CL" sz="2000" dirty="0"/>
          </a:p>
          <a:p>
            <a:r>
              <a:rPr lang="es-CL" altLang="es-CL" sz="2000" dirty="0"/>
              <a:t>Encontrar el ángulo de escora.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9D7E3F50-BFE3-5125-323F-9430A4571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3870" y="2960204"/>
            <a:ext cx="683712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u="sng" dirty="0"/>
              <a:t>Paso 1:  Encontrar desplazamiento </a:t>
            </a:r>
            <a:r>
              <a:rPr lang="es-CL" altLang="es-CL" sz="2000" u="sng" dirty="0">
                <a:hlinkClick r:id="rId2" action="ppaction://hlinksldjump"/>
              </a:rPr>
              <a:t>(curvas)</a:t>
            </a:r>
            <a:endParaRPr lang="es-CL" altLang="es-CL" sz="2000" dirty="0"/>
          </a:p>
          <a:p>
            <a:endParaRPr lang="es-CL" altLang="es-CL" sz="2000" dirty="0"/>
          </a:p>
          <a:p>
            <a:r>
              <a:rPr lang="es-CL" altLang="es-CL" sz="2000" dirty="0"/>
              <a:t>De las curvas de forma, curva #1, 16 pies de calado cruza en 132</a:t>
            </a:r>
          </a:p>
          <a:p>
            <a:endParaRPr lang="es-CL" altLang="es-CL" sz="2000" dirty="0"/>
          </a:p>
          <a:p>
            <a:r>
              <a:rPr lang="es-CL" altLang="es-CL" sz="2000" dirty="0"/>
              <a:t>		132  x  30LT = 3.960 LT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410054-D05C-68F5-62F9-87455D0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09CA4-2576-422D-8395-AD46D7019072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C1A4407-398E-D4CF-2665-9BAADA340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>
            <a:extLst>
              <a:ext uri="{FF2B5EF4-FFF2-40B4-BE49-F238E27FC236}">
                <a16:creationId xmlns:a16="http://schemas.microsoft.com/office/drawing/2014/main" id="{78B9A765-662B-DFB0-CD8F-A000C58D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8206" name="Group 14">
            <a:extLst>
              <a:ext uri="{FF2B5EF4-FFF2-40B4-BE49-F238E27FC236}">
                <a16:creationId xmlns:a16="http://schemas.microsoft.com/office/drawing/2014/main" id="{203ADEDE-DEDF-A930-6381-E35C0328E5B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623888"/>
            <a:ext cx="3292475" cy="1570038"/>
            <a:chOff x="614" y="393"/>
            <a:chExt cx="2074" cy="989"/>
          </a:xfrm>
        </p:grpSpPr>
        <p:sp>
          <p:nvSpPr>
            <p:cNvPr id="13324" name="Text Box 2">
              <a:extLst>
                <a:ext uri="{FF2B5EF4-FFF2-40B4-BE49-F238E27FC236}">
                  <a16:creationId xmlns:a16="http://schemas.microsoft.com/office/drawing/2014/main" id="{E4CBC152-D50C-397E-EC06-34EB62B60F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93"/>
              <a:ext cx="1998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s-CL" sz="2000"/>
            </a:p>
            <a:p>
              <a:endParaRPr lang="en-US" altLang="es-CL" sz="2000"/>
            </a:p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3325" name="Line 3">
              <a:extLst>
                <a:ext uri="{FF2B5EF4-FFF2-40B4-BE49-F238E27FC236}">
                  <a16:creationId xmlns:a16="http://schemas.microsoft.com/office/drawing/2014/main" id="{D4868B3C-AB81-CC3E-4C5C-05BB5768B0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10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7" name="Group 15">
            <a:extLst>
              <a:ext uri="{FF2B5EF4-FFF2-40B4-BE49-F238E27FC236}">
                <a16:creationId xmlns:a16="http://schemas.microsoft.com/office/drawing/2014/main" id="{1FE112EE-F268-196C-6D26-6F1A8214A81C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3322" name="Rectangle 4">
              <a:extLst>
                <a:ext uri="{FF2B5EF4-FFF2-40B4-BE49-F238E27FC236}">
                  <a16:creationId xmlns:a16="http://schemas.microsoft.com/office/drawing/2014/main" id="{659D7487-789C-C4EC-0136-112F7787F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20pies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15pies)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3" name="Line 6">
              <a:extLst>
                <a:ext uri="{FF2B5EF4-FFF2-40B4-BE49-F238E27FC236}">
                  <a16:creationId xmlns:a16="http://schemas.microsoft.com/office/drawing/2014/main" id="{DC798844-CF0D-ADF0-A3C6-FBAC427264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1" name="Group 9">
            <a:extLst>
              <a:ext uri="{FF2B5EF4-FFF2-40B4-BE49-F238E27FC236}">
                <a16:creationId xmlns:a16="http://schemas.microsoft.com/office/drawing/2014/main" id="{057D96CB-D468-9013-EB07-2D0810CFDC25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49676"/>
            <a:ext cx="2308225" cy="823913"/>
            <a:chOff x="624" y="2362"/>
            <a:chExt cx="1454" cy="519"/>
          </a:xfrm>
        </p:grpSpPr>
        <p:sp>
          <p:nvSpPr>
            <p:cNvPr id="13320" name="Rectangle 7">
              <a:extLst>
                <a:ext uri="{FF2B5EF4-FFF2-40B4-BE49-F238E27FC236}">
                  <a16:creationId xmlns:a16="http://schemas.microsoft.com/office/drawing/2014/main" id="{B293D78F-AE9A-0045-C1D4-6B154A2B5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62"/>
              <a:ext cx="1454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78,450LT-pie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1" name="Line 8">
              <a:extLst>
                <a:ext uri="{FF2B5EF4-FFF2-40B4-BE49-F238E27FC236}">
                  <a16:creationId xmlns:a16="http://schemas.microsoft.com/office/drawing/2014/main" id="{8D61E417-F3E9-FF7B-EB6F-7978FB44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592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03" name="Rectangle 11">
            <a:extLst>
              <a:ext uri="{FF2B5EF4-FFF2-40B4-BE49-F238E27FC236}">
                <a16:creationId xmlns:a16="http://schemas.microsoft.com/office/drawing/2014/main" id="{147D16F3-D377-93DB-4177-A7E7F9FD3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940300"/>
            <a:ext cx="2366963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KG</a:t>
            </a:r>
            <a:r>
              <a:rPr lang="en-US" altLang="es-CL" b="1" baseline="-25000"/>
              <a:t>1</a:t>
            </a:r>
            <a:r>
              <a:rPr lang="en-US" altLang="es-CL" b="1"/>
              <a:t> =  20.06pies</a:t>
            </a:r>
            <a:endParaRPr lang="en-US" altLang="es-CL" sz="1800" baseline="-25000"/>
          </a:p>
        </p:txBody>
      </p:sp>
      <p:sp>
        <p:nvSpPr>
          <p:cNvPr id="13319" name="Rectangle 13">
            <a:extLst>
              <a:ext uri="{FF2B5EF4-FFF2-40B4-BE49-F238E27FC236}">
                <a16:creationId xmlns:a16="http://schemas.microsoft.com/office/drawing/2014/main" id="{CF3E8D9B-6890-BFB1-E37E-9810AC256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505" y="272257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 dirty="0"/>
              <a:t>Paso 2:  </a:t>
            </a:r>
            <a:r>
              <a:rPr lang="en-US" altLang="es-CL" sz="2000" u="sng" dirty="0" err="1"/>
              <a:t>Encontrar</a:t>
            </a:r>
            <a:r>
              <a:rPr lang="en-US" altLang="es-CL" sz="2000" u="sng" dirty="0"/>
              <a:t> nuevo KG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809695-A025-5B54-E53A-4855E963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D32213-0560-42E9-95B2-87B76C566674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3E172A8-1C0A-637F-BA0F-4B451C285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>
            <a:extLst>
              <a:ext uri="{FF2B5EF4-FFF2-40B4-BE49-F238E27FC236}">
                <a16:creationId xmlns:a16="http://schemas.microsoft.com/office/drawing/2014/main" id="{6E5086C0-41B4-C4B3-C0FC-83FFC329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20492" name="Group 1036">
            <a:extLst>
              <a:ext uri="{FF2B5EF4-FFF2-40B4-BE49-F238E27FC236}">
                <a16:creationId xmlns:a16="http://schemas.microsoft.com/office/drawing/2014/main" id="{BD00E1C2-1ECA-F3EA-0327-B8C487D61E4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1339850"/>
            <a:ext cx="3503613" cy="946150"/>
            <a:chOff x="614" y="326"/>
            <a:chExt cx="2207" cy="596"/>
          </a:xfrm>
        </p:grpSpPr>
        <p:sp>
          <p:nvSpPr>
            <p:cNvPr id="14350" name="Text Box 1026">
              <a:extLst>
                <a:ext uri="{FF2B5EF4-FFF2-40B4-BE49-F238E27FC236}">
                  <a16:creationId xmlns:a16="http://schemas.microsoft.com/office/drawing/2014/main" id="{1FA7C274-971D-9647-81A0-B771C5BCBA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26"/>
              <a:ext cx="2207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4351" name="Line 1027">
              <a:extLst>
                <a:ext uri="{FF2B5EF4-FFF2-40B4-BE49-F238E27FC236}">
                  <a16:creationId xmlns:a16="http://schemas.microsoft.com/office/drawing/2014/main" id="{291E34D5-2304-66BE-90D7-D60637B366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62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4" name="Group 1038">
            <a:extLst>
              <a:ext uri="{FF2B5EF4-FFF2-40B4-BE49-F238E27FC236}">
                <a16:creationId xmlns:a16="http://schemas.microsoft.com/office/drawing/2014/main" id="{0496DD0C-9190-2E64-DEC2-6B2B84B9B444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4348" name="Rectangle 1028">
              <a:extLst>
                <a:ext uri="{FF2B5EF4-FFF2-40B4-BE49-F238E27FC236}">
                  <a16:creationId xmlns:a16="http://schemas.microsoft.com/office/drawing/2014/main" id="{05C0A6F1-3431-6244-F9EC-9FE2E55CA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3960LT x 0pie - (50LT </a:t>
              </a:r>
              <a:r>
                <a:rPr lang="en-US" altLang="es-CL" sz="2000" dirty="0">
                  <a:latin typeface="Arial" panose="020B0604020202020204" pitchFamily="34" charset="0"/>
                </a:rPr>
                <a:t>x</a:t>
              </a:r>
              <a:r>
                <a:rPr lang="en-US" altLang="es-CL" sz="2000" dirty="0"/>
                <a:t> 11pies)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	(</a:t>
              </a:r>
              <a:r>
                <a:rPr lang="en-US" altLang="es-CL" sz="2000" dirty="0">
                  <a:latin typeface="Symbol" panose="05050102010706020507" pitchFamily="18" charset="2"/>
                </a:rPr>
                <a:t>3960 - 50)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9" name="Line 1029">
              <a:extLst>
                <a:ext uri="{FF2B5EF4-FFF2-40B4-BE49-F238E27FC236}">
                  <a16:creationId xmlns:a16="http://schemas.microsoft.com/office/drawing/2014/main" id="{A656830A-73F8-875D-A1A5-DBE429F3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5" name="Group 1039">
            <a:extLst>
              <a:ext uri="{FF2B5EF4-FFF2-40B4-BE49-F238E27FC236}">
                <a16:creationId xmlns:a16="http://schemas.microsoft.com/office/drawing/2014/main" id="{260648A1-793B-E1D6-403E-9E9AF405DBF9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33801"/>
            <a:ext cx="2849563" cy="823913"/>
            <a:chOff x="624" y="2352"/>
            <a:chExt cx="1795" cy="519"/>
          </a:xfrm>
        </p:grpSpPr>
        <p:sp>
          <p:nvSpPr>
            <p:cNvPr id="14346" name="Rectangle 1031">
              <a:extLst>
                <a:ext uri="{FF2B5EF4-FFF2-40B4-BE49-F238E27FC236}">
                  <a16:creationId xmlns:a16="http://schemas.microsoft.com/office/drawing/2014/main" id="{B9A7A36D-1780-FC62-D6E7-23A5D0A4A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52"/>
              <a:ext cx="179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 0 -  (550LT-pie)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</a:t>
              </a:r>
              <a:r>
                <a:rPr lang="en-US" altLang="es-CL" sz="2000" dirty="0">
                  <a:latin typeface="Symbol" panose="05050102010706020507" pitchFamily="18" charset="2"/>
                </a:rPr>
                <a:t>3910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7" name="Line 1032">
              <a:extLst>
                <a:ext uri="{FF2B5EF4-FFF2-40B4-BE49-F238E27FC236}">
                  <a16:creationId xmlns:a16="http://schemas.microsoft.com/office/drawing/2014/main" id="{41144CCA-04FE-C66E-AAC4-FC1EB72CD7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59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0489" name="Rectangle 1033">
            <a:extLst>
              <a:ext uri="{FF2B5EF4-FFF2-40B4-BE49-F238E27FC236}">
                <a16:creationId xmlns:a16="http://schemas.microsoft.com/office/drawing/2014/main" id="{40B11302-0EEA-A0ED-65DB-065FA4C19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598989"/>
            <a:ext cx="2436886" cy="46166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dirty="0"/>
              <a:t>TCG</a:t>
            </a:r>
            <a:r>
              <a:rPr lang="en-US" altLang="es-CL" b="1" baseline="-25000" dirty="0"/>
              <a:t>1</a:t>
            </a:r>
            <a:r>
              <a:rPr lang="en-US" altLang="es-CL" b="1" dirty="0"/>
              <a:t> =  - 0.141ft</a:t>
            </a:r>
            <a:endParaRPr lang="en-US" altLang="es-CL" sz="1800" baseline="-25000" dirty="0"/>
          </a:p>
        </p:txBody>
      </p:sp>
      <p:sp>
        <p:nvSpPr>
          <p:cNvPr id="20490" name="Text Box 1034">
            <a:extLst>
              <a:ext uri="{FF2B5EF4-FFF2-40B4-BE49-F238E27FC236}">
                <a16:creationId xmlns:a16="http://schemas.microsoft.com/office/drawing/2014/main" id="{15CF88FD-5869-870B-1DEF-3EA356C0C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125" y="2628900"/>
            <a:ext cx="21467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dirty="0"/>
              <a:t>(</a:t>
            </a:r>
            <a:r>
              <a:rPr lang="en-US" altLang="es-CL" sz="1800" dirty="0" err="1"/>
              <a:t>más</a:t>
            </a:r>
            <a:r>
              <a:rPr lang="en-US" altLang="es-CL" sz="1800" dirty="0"/>
              <a:t> </a:t>
            </a:r>
            <a:r>
              <a:rPr lang="en-US" altLang="es-CL" sz="1800" dirty="0" err="1"/>
              <a:t>porque</a:t>
            </a:r>
            <a:r>
              <a:rPr lang="en-US" altLang="es-CL" sz="1800" dirty="0"/>
              <a:t> es a Bb)</a:t>
            </a:r>
          </a:p>
        </p:txBody>
      </p:sp>
      <p:sp>
        <p:nvSpPr>
          <p:cNvPr id="20491" name="Text Box 1035">
            <a:extLst>
              <a:ext uri="{FF2B5EF4-FFF2-40B4-BE49-F238E27FC236}">
                <a16:creationId xmlns:a16="http://schemas.microsoft.com/office/drawing/2014/main" id="{F0DFF76C-B70C-6143-3B8B-E71FDE1C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5" y="4610100"/>
            <a:ext cx="3867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(se mueve a Eb, alejándose del peso que</a:t>
            </a:r>
          </a:p>
          <a:p>
            <a:r>
              <a:rPr lang="en-US" altLang="es-CL" sz="1800"/>
              <a:t>se removió)</a:t>
            </a:r>
          </a:p>
        </p:txBody>
      </p:sp>
      <p:sp>
        <p:nvSpPr>
          <p:cNvPr id="14345" name="Rectangle 1037">
            <a:extLst>
              <a:ext uri="{FF2B5EF4-FFF2-40B4-BE49-F238E27FC236}">
                <a16:creationId xmlns:a16="http://schemas.microsoft.com/office/drawing/2014/main" id="{357205DD-6767-85C4-47AB-FE4D9FF42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1" y="381001"/>
            <a:ext cx="316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3: Encontar nuevo TCG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5D05CF0-9F10-02EA-187A-45062988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59AC26-3FDA-48FF-828C-57E500C3B92E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06FBA5-6951-2F2F-23B8-A77DAA817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 autoUpdateAnimBg="0"/>
      <p:bldP spid="20490" grpId="0" autoUpdateAnimBg="0"/>
      <p:bldP spid="20491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>
            <a:extLst>
              <a:ext uri="{FF2B5EF4-FFF2-40B4-BE49-F238E27FC236}">
                <a16:creationId xmlns:a16="http://schemas.microsoft.com/office/drawing/2014/main" id="{48579EE1-1B95-DE1F-7EDA-ECFB60B93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5363" name="Text Box 2">
            <a:extLst>
              <a:ext uri="{FF2B5EF4-FFF2-40B4-BE49-F238E27FC236}">
                <a16:creationId xmlns:a16="http://schemas.microsoft.com/office/drawing/2014/main" id="{C3225BA6-9791-B056-562A-20D7B82FF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316" y="773906"/>
            <a:ext cx="5262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b="1" u="sng" dirty="0"/>
              <a:t>Paso 4:  </a:t>
            </a:r>
            <a:r>
              <a:rPr lang="en-US" altLang="es-CL" sz="1800" b="1" u="sng" dirty="0" err="1"/>
              <a:t>Definir</a:t>
            </a:r>
            <a:r>
              <a:rPr lang="en-US" altLang="es-CL" sz="1800" b="1" u="sng" dirty="0"/>
              <a:t> </a:t>
            </a:r>
            <a:r>
              <a:rPr lang="en-US" altLang="es-CL" sz="1800" b="1" u="sng" dirty="0" err="1"/>
              <a:t>magnitud</a:t>
            </a:r>
            <a:r>
              <a:rPr lang="en-US" altLang="es-CL" sz="1800" b="1" u="sng" dirty="0"/>
              <a:t> de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G</a:t>
            </a:r>
            <a:r>
              <a:rPr lang="en-US" altLang="es-CL" sz="1800" b="1" u="sng" baseline="-25000" dirty="0"/>
              <a:t>1</a:t>
            </a:r>
            <a:r>
              <a:rPr lang="en-US" altLang="es-CL" sz="1800" b="1" u="sng" dirty="0"/>
              <a:t> y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M</a:t>
            </a:r>
            <a:r>
              <a:rPr lang="en-US" altLang="es-CL" sz="1800" b="1" u="sng" baseline="-25000" dirty="0"/>
              <a:t>T</a:t>
            </a:r>
            <a:endParaRPr lang="en-US" altLang="es-CL" sz="1800" b="1" u="sng" dirty="0"/>
          </a:p>
        </p:txBody>
      </p: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752B1522-F2CE-3981-FA37-405A33081447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1200151"/>
            <a:ext cx="4648200" cy="1984375"/>
            <a:chOff x="864" y="756"/>
            <a:chExt cx="2928" cy="1250"/>
          </a:xfrm>
        </p:grpSpPr>
        <p:sp>
          <p:nvSpPr>
            <p:cNvPr id="15368" name="Rectangle 4">
              <a:extLst>
                <a:ext uri="{FF2B5EF4-FFF2-40B4-BE49-F238E27FC236}">
                  <a16:creationId xmlns:a16="http://schemas.microsoft.com/office/drawing/2014/main" id="{DE994CCC-2033-3FEA-6847-03693AABD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756"/>
              <a:ext cx="2928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  </a:t>
              </a:r>
              <a:r>
                <a:rPr lang="en-US" altLang="es-CL" sz="2000" dirty="0"/>
                <a:t>es </a:t>
              </a:r>
              <a:r>
                <a:rPr lang="en-US" altLang="es-CL" sz="2000" dirty="0" err="1"/>
                <a:t>el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cambio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tranversal</a:t>
              </a:r>
              <a:r>
                <a:rPr lang="en-US" altLang="es-CL" sz="2000" dirty="0"/>
                <a:t> del CG:</a:t>
              </a:r>
            </a:p>
            <a:p>
              <a:pPr>
                <a:lnSpc>
                  <a:spcPct val="80000"/>
                </a:lnSpc>
              </a:pPr>
              <a:endParaRPr lang="en-US" altLang="es-CL" sz="2000" dirty="0"/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 = 0 (</a:t>
              </a:r>
              <a:r>
                <a:rPr lang="en-US" altLang="es-CL" sz="2000" dirty="0" err="1"/>
                <a:t>en</a:t>
              </a:r>
              <a:r>
                <a:rPr lang="en-US" altLang="es-CL" sz="2000" dirty="0"/>
                <a:t> la CL)</a:t>
              </a:r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1 </a:t>
              </a:r>
              <a:r>
                <a:rPr lang="en-US" altLang="es-CL" sz="2000" dirty="0"/>
                <a:t>= 0,141pies</a:t>
              </a:r>
              <a:endParaRPr lang="en-US" altLang="es-CL" sz="2000" baseline="-25000" dirty="0"/>
            </a:p>
          </p:txBody>
        </p:sp>
        <p:sp>
          <p:nvSpPr>
            <p:cNvPr id="15369" name="Rectangle 6">
              <a:extLst>
                <a:ext uri="{FF2B5EF4-FFF2-40B4-BE49-F238E27FC236}">
                  <a16:creationId xmlns:a16="http://schemas.microsoft.com/office/drawing/2014/main" id="{426DFCF6-93F3-409B-D2E3-377CE9AD8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" y="1773"/>
              <a:ext cx="1200" cy="233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dirty="0"/>
                <a:t>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G</a:t>
              </a:r>
              <a:r>
                <a:rPr lang="en-US" altLang="es-CL" sz="1800" baseline="-25000" dirty="0"/>
                <a:t>1</a:t>
              </a:r>
              <a:r>
                <a:rPr lang="en-US" altLang="es-CL" sz="1800" dirty="0"/>
                <a:t> = 0,141pies</a:t>
              </a:r>
              <a:endParaRPr lang="en-US" altLang="es-CL" sz="1800" baseline="-25000" dirty="0"/>
            </a:p>
          </p:txBody>
        </p:sp>
        <p:sp>
          <p:nvSpPr>
            <p:cNvPr id="15370" name="Line 7">
              <a:extLst>
                <a:ext uri="{FF2B5EF4-FFF2-40B4-BE49-F238E27FC236}">
                  <a16:creationId xmlns:a16="http://schemas.microsoft.com/office/drawing/2014/main" id="{605E9FD1-55C2-67BD-D7B1-9000ACC88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81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56" name="Group 12">
            <a:extLst>
              <a:ext uri="{FF2B5EF4-FFF2-40B4-BE49-F238E27FC236}">
                <a16:creationId xmlns:a16="http://schemas.microsoft.com/office/drawing/2014/main" id="{CF2CC862-9C78-33D4-13DB-6793E2263BD9}"/>
              </a:ext>
            </a:extLst>
          </p:cNvPr>
          <p:cNvGrpSpPr>
            <a:grpSpLocks/>
          </p:cNvGrpSpPr>
          <p:nvPr/>
        </p:nvGrpSpPr>
        <p:grpSpPr bwMode="auto">
          <a:xfrm>
            <a:off x="2867818" y="3541484"/>
            <a:ext cx="6456363" cy="2101850"/>
            <a:chOff x="864" y="2487"/>
            <a:chExt cx="4067" cy="1324"/>
          </a:xfrm>
        </p:grpSpPr>
        <p:sp>
          <p:nvSpPr>
            <p:cNvPr id="15366" name="Rectangle 9">
              <a:extLst>
                <a:ext uri="{FF2B5EF4-FFF2-40B4-BE49-F238E27FC236}">
                  <a16:creationId xmlns:a16="http://schemas.microsoft.com/office/drawing/2014/main" id="{6E2604F8-6177-E3CD-0B41-4BEDA3452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487"/>
              <a:ext cx="4067" cy="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  </a:t>
              </a:r>
              <a:r>
                <a:rPr lang="en-US" altLang="es-CL" sz="2000" dirty="0"/>
                <a:t>=</a:t>
              </a:r>
              <a:r>
                <a:rPr lang="en-US" altLang="es-CL" sz="2000" baseline="-25000" dirty="0"/>
                <a:t>  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</a:t>
              </a:r>
              <a:r>
                <a:rPr lang="en-US" altLang="es-CL" sz="2000" dirty="0"/>
                <a:t> -  KG</a:t>
              </a:r>
              <a:r>
                <a:rPr lang="en-US" altLang="es-CL" sz="1800" baseline="-25000" dirty="0"/>
                <a:t>0</a:t>
              </a:r>
            </a:p>
            <a:p>
              <a:pPr>
                <a:lnSpc>
                  <a:spcPct val="130000"/>
                </a:lnSpc>
              </a:pPr>
              <a:endParaRPr lang="en-US" altLang="es-CL" sz="1800" baseline="-25000" dirty="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1800" baseline="-25000" dirty="0"/>
                <a:t>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 </a:t>
              </a:r>
              <a:r>
                <a:rPr lang="en-US" altLang="es-CL" sz="2000" dirty="0"/>
                <a:t>de las </a:t>
              </a:r>
              <a:r>
                <a:rPr lang="en-US" altLang="es-CL" sz="2000" dirty="0" err="1">
                  <a:hlinkClick r:id="rId2" action="ppaction://hlinksldjump"/>
                </a:rPr>
                <a:t>curvas</a:t>
              </a:r>
              <a:r>
                <a:rPr lang="en-US" altLang="es-CL" sz="2000" dirty="0">
                  <a:hlinkClick r:id="rId2" action="ppaction://hlinksldjump"/>
                </a:rPr>
                <a:t> de forma </a:t>
              </a:r>
              <a:r>
                <a:rPr lang="en-US" altLang="es-CL" sz="2000" dirty="0"/>
                <a:t>, </a:t>
              </a:r>
              <a:r>
                <a:rPr lang="en-US" altLang="es-CL" sz="2000" dirty="0" err="1"/>
                <a:t>curva</a:t>
              </a:r>
              <a:r>
                <a:rPr lang="en-US" altLang="es-CL" sz="2000" dirty="0"/>
                <a:t> #8, es 113 x .2ft = 22.6ft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 dirty="0"/>
                <a:t> KG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 = </a:t>
              </a:r>
              <a:r>
                <a:rPr lang="en-US" altLang="es-CL" sz="2000" dirty="0"/>
                <a:t>20pies</a:t>
              </a:r>
            </a:p>
          </p:txBody>
        </p:sp>
        <p:sp>
          <p:nvSpPr>
            <p:cNvPr id="15367" name="Rectangle 10">
              <a:extLst>
                <a:ext uri="{FF2B5EF4-FFF2-40B4-BE49-F238E27FC236}">
                  <a16:creationId xmlns:a16="http://schemas.microsoft.com/office/drawing/2014/main" id="{162BA3D2-55F9-14A9-8021-9F5C37168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3549"/>
              <a:ext cx="1200" cy="26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r>
                <a:rPr lang="en-US" altLang="es-CL" sz="1800"/>
                <a:t> = 2.6pies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08F83C1-8383-C77C-9A3D-4A22A14C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AF2DD-4982-426B-A76C-23AEAD79E2B7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F397C2-2918-6035-53A6-23CF5363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>
            <a:extLst>
              <a:ext uri="{FF2B5EF4-FFF2-40B4-BE49-F238E27FC236}">
                <a16:creationId xmlns:a16="http://schemas.microsoft.com/office/drawing/2014/main" id="{B740C975-18C0-76A5-65B9-4C38A7F2D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B2F656D8-6236-1AED-4634-086CC0C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326" y="312739"/>
            <a:ext cx="225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5: Encontrar </a:t>
            </a:r>
            <a:r>
              <a:rPr lang="en-US" altLang="es-CL" sz="2000" u="sng">
                <a:latin typeface="Symbol" panose="05050102010706020507" pitchFamily="18" charset="2"/>
              </a:rPr>
              <a:t>f:</a:t>
            </a:r>
            <a:endParaRPr lang="en-US" altLang="es-CL" sz="2000"/>
          </a:p>
        </p:txBody>
      </p:sp>
      <p:grpSp>
        <p:nvGrpSpPr>
          <p:cNvPr id="9221" name="Group 5">
            <a:extLst>
              <a:ext uri="{FF2B5EF4-FFF2-40B4-BE49-F238E27FC236}">
                <a16:creationId xmlns:a16="http://schemas.microsoft.com/office/drawing/2014/main" id="{89C73CBD-779E-27E8-BF6C-9F2D38BCD4BD}"/>
              </a:ext>
            </a:extLst>
          </p:cNvPr>
          <p:cNvGrpSpPr>
            <a:grpSpLocks/>
          </p:cNvGrpSpPr>
          <p:nvPr/>
        </p:nvGrpSpPr>
        <p:grpSpPr bwMode="auto">
          <a:xfrm>
            <a:off x="2590801" y="1371601"/>
            <a:ext cx="1966913" cy="701675"/>
            <a:chOff x="672" y="864"/>
            <a:chExt cx="1239" cy="442"/>
          </a:xfrm>
        </p:grpSpPr>
        <p:sp>
          <p:nvSpPr>
            <p:cNvPr id="16422" name="Rectangle 3">
              <a:extLst>
                <a:ext uri="{FF2B5EF4-FFF2-40B4-BE49-F238E27FC236}">
                  <a16:creationId xmlns:a16="http://schemas.microsoft.com/office/drawing/2014/main" id="{54748B42-70BB-7CB1-60F8-10A03A63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123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opuesto </a:t>
              </a:r>
            </a:p>
            <a:p>
              <a:r>
                <a:rPr lang="en-US" altLang="es-CL" sz="2000"/>
                <a:t>             adjacente</a:t>
              </a:r>
              <a:endParaRPr lang="en-US" altLang="es-CL" sz="2000">
                <a:latin typeface="Symbol" panose="05050102010706020507" pitchFamily="18" charset="2"/>
              </a:endParaRPr>
            </a:p>
          </p:txBody>
        </p:sp>
        <p:sp>
          <p:nvSpPr>
            <p:cNvPr id="16423" name="Line 4">
              <a:extLst>
                <a:ext uri="{FF2B5EF4-FFF2-40B4-BE49-F238E27FC236}">
                  <a16:creationId xmlns:a16="http://schemas.microsoft.com/office/drawing/2014/main" id="{5DFB87D0-C3D3-8038-7EA9-6B6B594045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1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262" name="Group 46">
            <a:extLst>
              <a:ext uri="{FF2B5EF4-FFF2-40B4-BE49-F238E27FC236}">
                <a16:creationId xmlns:a16="http://schemas.microsoft.com/office/drawing/2014/main" id="{EF6C934B-B620-D6B1-7D03-E3186D856206}"/>
              </a:ext>
            </a:extLst>
          </p:cNvPr>
          <p:cNvGrpSpPr>
            <a:grpSpLocks/>
          </p:cNvGrpSpPr>
          <p:nvPr/>
        </p:nvGrpSpPr>
        <p:grpSpPr bwMode="auto">
          <a:xfrm>
            <a:off x="2551114" y="2193926"/>
            <a:ext cx="1711325" cy="708025"/>
            <a:chOff x="647" y="1382"/>
            <a:chExt cx="1078" cy="446"/>
          </a:xfrm>
        </p:grpSpPr>
        <p:sp>
          <p:nvSpPr>
            <p:cNvPr id="16420" name="Rectangle 7">
              <a:extLst>
                <a:ext uri="{FF2B5EF4-FFF2-40B4-BE49-F238E27FC236}">
                  <a16:creationId xmlns:a16="http://schemas.microsoft.com/office/drawing/2014/main" id="{B0E99F1B-C539-66D0-636E-81F86232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1382"/>
              <a:ext cx="1078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 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</a:p>
            <a:p>
              <a:r>
                <a:rPr lang="en-US" altLang="es-CL" sz="2000"/>
                <a:t>	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</a:p>
          </p:txBody>
        </p:sp>
        <p:sp>
          <p:nvSpPr>
            <p:cNvPr id="16421" name="Line 8">
              <a:extLst>
                <a:ext uri="{FF2B5EF4-FFF2-40B4-BE49-F238E27FC236}">
                  <a16:creationId xmlns:a16="http://schemas.microsoft.com/office/drawing/2014/main" id="{F7F68494-B8C8-3BCF-D149-86E652084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63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ECF43D9-6539-8E31-9576-37D236024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886201"/>
            <a:ext cx="1657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tan </a:t>
            </a:r>
            <a:r>
              <a:rPr lang="en-US" altLang="es-CL" sz="2000" dirty="0">
                <a:latin typeface="Symbol" panose="05050102010706020507" pitchFamily="18" charset="2"/>
              </a:rPr>
              <a:t>f </a:t>
            </a:r>
            <a:r>
              <a:rPr lang="en-US" altLang="es-CL" sz="2000" dirty="0"/>
              <a:t>= 0,0541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10E5C3B-65C5-F792-8D39-08B570D5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784726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atan</a:t>
            </a:r>
            <a:r>
              <a:rPr lang="en-US" altLang="es-CL" sz="2000" dirty="0"/>
              <a:t> 0,0541 = </a:t>
            </a:r>
            <a:r>
              <a:rPr lang="en-US" altLang="es-CL" sz="2000" dirty="0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719A45DC-9664-D193-101C-43A95E5AB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4" y="5157788"/>
            <a:ext cx="1595309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800" b="1"/>
              <a:t>3.10</a:t>
            </a:r>
            <a:r>
              <a:rPr lang="en-US" altLang="es-CL" sz="2800" b="1" baseline="30000"/>
              <a:t>o</a:t>
            </a:r>
            <a:r>
              <a:rPr lang="en-US" altLang="es-CL" sz="2800" b="1"/>
              <a:t>  = </a:t>
            </a:r>
            <a:r>
              <a:rPr lang="en-US" altLang="es-CL" sz="2800" b="1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16393" name="Line 15">
            <a:extLst>
              <a:ext uri="{FF2B5EF4-FFF2-40B4-BE49-F238E27FC236}">
                <a16:creationId xmlns:a16="http://schemas.microsoft.com/office/drawing/2014/main" id="{15C48770-CA34-8DEF-5946-FE49ECAAC38B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8682039" y="63501"/>
            <a:ext cx="3175" cy="6132513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394" name="Text Box 16">
            <a:extLst>
              <a:ext uri="{FF2B5EF4-FFF2-40B4-BE49-F238E27FC236}">
                <a16:creationId xmlns:a16="http://schemas.microsoft.com/office/drawing/2014/main" id="{F27E326A-8B28-607E-0C0D-84E247C0CD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337425" y="5748339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C</a:t>
            </a:r>
          </a:p>
        </p:txBody>
      </p:sp>
      <p:sp>
        <p:nvSpPr>
          <p:cNvPr id="16395" name="Text Box 17">
            <a:extLst>
              <a:ext uri="{FF2B5EF4-FFF2-40B4-BE49-F238E27FC236}">
                <a16:creationId xmlns:a16="http://schemas.microsoft.com/office/drawing/2014/main" id="{A86F29E1-D3CA-C909-41C2-E961CDD5E95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738" y="5875339"/>
            <a:ext cx="1116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L</a:t>
            </a:r>
          </a:p>
        </p:txBody>
      </p:sp>
      <p:sp>
        <p:nvSpPr>
          <p:cNvPr id="16396" name="Text Box 18">
            <a:extLst>
              <a:ext uri="{FF2B5EF4-FFF2-40B4-BE49-F238E27FC236}">
                <a16:creationId xmlns:a16="http://schemas.microsoft.com/office/drawing/2014/main" id="{9794EC54-0BA5-CEFC-163F-FD42A7A7AA0D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293788" y="362740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16397" name="Text Box 21">
            <a:extLst>
              <a:ext uri="{FF2B5EF4-FFF2-40B4-BE49-F238E27FC236}">
                <a16:creationId xmlns:a16="http://schemas.microsoft.com/office/drawing/2014/main" id="{7F750C27-1D6D-3DED-E608-CD6139E08EA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696325" y="0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16398" name="AutoShape 22">
            <a:extLst>
              <a:ext uri="{FF2B5EF4-FFF2-40B4-BE49-F238E27FC236}">
                <a16:creationId xmlns:a16="http://schemas.microsoft.com/office/drawing/2014/main" id="{2C37B776-D327-0ECA-E1B9-BAC69FEE7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58225" y="411164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399" name="Line 23">
            <a:extLst>
              <a:ext uri="{FF2B5EF4-FFF2-40B4-BE49-F238E27FC236}">
                <a16:creationId xmlns:a16="http://schemas.microsoft.com/office/drawing/2014/main" id="{1B438113-6F2D-4B42-FBB8-EC8E085AACE9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664450" y="438150"/>
            <a:ext cx="1062038" cy="5418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0" name="Line 24">
            <a:extLst>
              <a:ext uri="{FF2B5EF4-FFF2-40B4-BE49-F238E27FC236}">
                <a16:creationId xmlns:a16="http://schemas.microsoft.com/office/drawing/2014/main" id="{EA8EC924-E4BF-6B12-7F3A-137E664A13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8726488" y="1465264"/>
            <a:ext cx="1173162" cy="29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1" name="Text Box 25">
            <a:extLst>
              <a:ext uri="{FF2B5EF4-FFF2-40B4-BE49-F238E27FC236}">
                <a16:creationId xmlns:a16="http://schemas.microsoft.com/office/drawing/2014/main" id="{B80A1FC8-38F5-EDC8-1898-254D2E8A0B2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9869488" y="654050"/>
            <a:ext cx="417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16402" name="AutoShape 30">
            <a:extLst>
              <a:ext uri="{FF2B5EF4-FFF2-40B4-BE49-F238E27FC236}">
                <a16:creationId xmlns:a16="http://schemas.microsoft.com/office/drawing/2014/main" id="{67F67EE1-46B5-AB75-B7F4-5906B34F276B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897814" y="3997325"/>
            <a:ext cx="147637" cy="14605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3" name="Rectangle 31">
            <a:extLst>
              <a:ext uri="{FF2B5EF4-FFF2-40B4-BE49-F238E27FC236}">
                <a16:creationId xmlns:a16="http://schemas.microsoft.com/office/drawing/2014/main" id="{FEF411BB-F1B6-F454-66CE-9BC44370800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070851" y="3817938"/>
            <a:ext cx="227013" cy="227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4" name="Text Box 32">
            <a:extLst>
              <a:ext uri="{FF2B5EF4-FFF2-40B4-BE49-F238E27FC236}">
                <a16:creationId xmlns:a16="http://schemas.microsoft.com/office/drawing/2014/main" id="{4B1E588E-E4AC-D864-18A1-14A3ABF4ACE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0300" y="387508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baseline="-25000"/>
              <a:t>1</a:t>
            </a:r>
            <a:endParaRPr lang="en-US" altLang="es-CL" sz="2000"/>
          </a:p>
        </p:txBody>
      </p:sp>
      <p:sp>
        <p:nvSpPr>
          <p:cNvPr id="16405" name="AutoShape 33">
            <a:extLst>
              <a:ext uri="{FF2B5EF4-FFF2-40B4-BE49-F238E27FC236}">
                <a16:creationId xmlns:a16="http://schemas.microsoft.com/office/drawing/2014/main" id="{1C97ABDD-4F7A-0C97-3BAD-659B3B18B2A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637588" y="4122739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6" name="Line 34">
            <a:extLst>
              <a:ext uri="{FF2B5EF4-FFF2-40B4-BE49-F238E27FC236}">
                <a16:creationId xmlns:a16="http://schemas.microsoft.com/office/drawing/2014/main" id="{FEC90ACF-827B-961F-F5C8-D839CF6AD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42275" y="40386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63" name="Group 47">
            <a:extLst>
              <a:ext uri="{FF2B5EF4-FFF2-40B4-BE49-F238E27FC236}">
                <a16:creationId xmlns:a16="http://schemas.microsoft.com/office/drawing/2014/main" id="{A6AE8C78-F932-15A2-99AC-0824FDFDD0B7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87350"/>
            <a:ext cx="6172200" cy="4489450"/>
            <a:chOff x="624" y="244"/>
            <a:chExt cx="3888" cy="2828"/>
          </a:xfrm>
        </p:grpSpPr>
        <p:sp>
          <p:nvSpPr>
            <p:cNvPr id="16408" name="Line 10">
              <a:extLst>
                <a:ext uri="{FF2B5EF4-FFF2-40B4-BE49-F238E27FC236}">
                  <a16:creationId xmlns:a16="http://schemas.microsoft.com/office/drawing/2014/main" id="{8193830A-C4A5-E1A5-B7C5-9FA3B2E9BC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6409" name="Group 45">
              <a:extLst>
                <a:ext uri="{FF2B5EF4-FFF2-40B4-BE49-F238E27FC236}">
                  <a16:creationId xmlns:a16="http://schemas.microsoft.com/office/drawing/2014/main" id="{A0058538-6592-4BBF-5782-CC9A4FCAFF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244"/>
              <a:ext cx="3888" cy="2828"/>
              <a:chOff x="624" y="244"/>
              <a:chExt cx="3888" cy="2828"/>
            </a:xfrm>
          </p:grpSpPr>
          <p:sp>
            <p:nvSpPr>
              <p:cNvPr id="16410" name="Rectangle 9">
                <a:extLst>
                  <a:ext uri="{FF2B5EF4-FFF2-40B4-BE49-F238E27FC236}">
                    <a16:creationId xmlns:a16="http://schemas.microsoft.com/office/drawing/2014/main" id="{C6E01C09-9269-C237-756A-62BAA172D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1862"/>
                <a:ext cx="1250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dirty="0"/>
                  <a:t>tan </a:t>
                </a:r>
                <a:r>
                  <a:rPr lang="en-US" altLang="es-CL" sz="2000" dirty="0">
                    <a:latin typeface="Symbol" panose="05050102010706020507" pitchFamily="18" charset="2"/>
                  </a:rPr>
                  <a:t>f </a:t>
                </a:r>
                <a:r>
                  <a:rPr lang="en-US" altLang="es-CL" sz="2000" dirty="0"/>
                  <a:t>=  0,141pie</a:t>
                </a:r>
              </a:p>
              <a:p>
                <a:r>
                  <a:rPr lang="en-US" altLang="es-CL" sz="2000" dirty="0"/>
                  <a:t>	2.6pies</a:t>
                </a:r>
                <a:endParaRPr lang="en-US" altLang="es-CL" sz="2000" baseline="-25000" dirty="0"/>
              </a:p>
            </p:txBody>
          </p:sp>
          <p:sp>
            <p:nvSpPr>
              <p:cNvPr id="16411" name="Text Box 35">
                <a:extLst>
                  <a:ext uri="{FF2B5EF4-FFF2-40B4-BE49-F238E27FC236}">
                    <a16:creationId xmlns:a16="http://schemas.microsoft.com/office/drawing/2014/main" id="{2B466F05-259D-0826-B45A-20D873782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600000">
                <a:off x="3503" y="1208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1800"/>
                  <a:t>2.6pie</a:t>
                </a:r>
              </a:p>
            </p:txBody>
          </p:sp>
          <p:sp>
            <p:nvSpPr>
              <p:cNvPr id="16412" name="Line 37">
                <a:extLst>
                  <a:ext uri="{FF2B5EF4-FFF2-40B4-BE49-F238E27FC236}">
                    <a16:creationId xmlns:a16="http://schemas.microsoft.com/office/drawing/2014/main" id="{0971B133-11C2-9F1B-AF4F-CAB7C7EBD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3552" y="249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3" name="Line 38">
                <a:extLst>
                  <a:ext uri="{FF2B5EF4-FFF2-40B4-BE49-F238E27FC236}">
                    <a16:creationId xmlns:a16="http://schemas.microsoft.com/office/drawing/2014/main" id="{060AC9E6-E190-0B34-3C3E-79A16800C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4128" y="2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4" name="Line 39">
                <a:extLst>
                  <a:ext uri="{FF2B5EF4-FFF2-40B4-BE49-F238E27FC236}">
                    <a16:creationId xmlns:a16="http://schemas.microsoft.com/office/drawing/2014/main" id="{6EF9B176-FAEE-6A27-8995-D621941395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V="1">
                <a:off x="3847" y="244"/>
                <a:ext cx="48" cy="22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6415" name="Group 44">
                <a:extLst>
                  <a:ext uri="{FF2B5EF4-FFF2-40B4-BE49-F238E27FC236}">
                    <a16:creationId xmlns:a16="http://schemas.microsoft.com/office/drawing/2014/main" id="{4CD4C7BB-E6C1-97E6-7639-4906AE8CBE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1" y="2640"/>
                <a:ext cx="481" cy="432"/>
                <a:chOff x="4031" y="2640"/>
                <a:chExt cx="481" cy="432"/>
              </a:xfrm>
            </p:grpSpPr>
            <p:sp>
              <p:nvSpPr>
                <p:cNvPr id="16416" name="Rectangle 36">
                  <a:extLst>
                    <a:ext uri="{FF2B5EF4-FFF2-40B4-BE49-F238E27FC236}">
                      <a16:creationId xmlns:a16="http://schemas.microsoft.com/office/drawing/2014/main" id="{A10BBD0B-5B6A-FD09-5394-DBFF7BEFA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600000">
                  <a:off x="4031" y="2753"/>
                  <a:ext cx="472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en-US" altLang="es-CL" sz="1800"/>
                    <a:t>.14pie</a:t>
                  </a:r>
                </a:p>
              </p:txBody>
            </p:sp>
            <p:sp>
              <p:nvSpPr>
                <p:cNvPr id="16417" name="Line 40">
                  <a:extLst>
                    <a:ext uri="{FF2B5EF4-FFF2-40B4-BE49-F238E27FC236}">
                      <a16:creationId xmlns:a16="http://schemas.microsoft.com/office/drawing/2014/main" id="{81E1C3AA-B2DD-1B3B-5721-2B8A89D87A7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032" y="2640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8" name="Line 41">
                  <a:extLst>
                    <a:ext uri="{FF2B5EF4-FFF2-40B4-BE49-F238E27FC236}">
                      <a16:creationId xmlns:a16="http://schemas.microsoft.com/office/drawing/2014/main" id="{312463F5-CACA-1403-E611-52C5FA791E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4" y="2736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9" name="Line 42">
                  <a:extLst>
                    <a:ext uri="{FF2B5EF4-FFF2-40B4-BE49-F238E27FC236}">
                      <a16:creationId xmlns:a16="http://schemas.microsoft.com/office/drawing/2014/main" id="{66F7E1C2-CC6F-5C09-CE6E-C90011E268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32" y="2928"/>
                  <a:ext cx="432" cy="9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9E9A55-0FBB-17A2-A434-E226AD25D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58AAF4-3191-425C-B7B5-12DB625E2C9E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34C857-9423-C53D-C5BB-E1317C37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8" grpId="0" autoUpdateAnimBg="0"/>
      <p:bldP spid="9229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TCG después de la transferencia de combustible.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CA3F0-6F71-49B2-A182-C2B39F745664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31799670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marL="850392" lvl="1" indent="-457200">
                  <a:buFont typeface="+mj-lt"/>
                  <a:buAutoNum type="alphaLcPeriod"/>
                </a:pPr>
                <a:r>
                  <a:rPr lang="es-CL" dirty="0"/>
                  <a:t>TCG después de la transferencia de combustible.</a:t>
                </a: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±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×±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𝑡𝑐𝑔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∑"/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±</m:t>
                                      </m:r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eqArr>
                        </m:den>
                      </m:f>
                    </m:oMath>
                  </m:oMathPara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3.990 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d>
                            <m:d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16</m:t>
                              </m:r>
                            </m:e>
                          </m:d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3.990</m:t>
                                  </m:r>
                                  <m:d>
                                    <m:d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𝐿𝑇</m:t>
                                      </m:r>
                                    </m:e>
                                  </m:d>
                                </m:e>
                              </m:eqArr>
                            </m:e>
                          </m:eqArr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0,105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𝑝𝑖𝑒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𝐵𝑏</m:t>
                          </m:r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  <a:blipFill>
                <a:blip r:embed="rId2"/>
                <a:stretch>
                  <a:fillRect l="-609" t="-5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F08A1E-5CCE-4428-855C-FD38385EEC3B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52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787016"/>
            <a:ext cx="10691265" cy="1371030"/>
          </a:xfrm>
        </p:spPr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1885903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lvl="1">
                  <a:buFont typeface="Wingdings" panose="05000000000000000000" pitchFamily="2" charset="2"/>
                  <a:buChar char="ü"/>
                </a:pPr>
                <a:r>
                  <a:rPr lang="es-CL" dirty="0"/>
                  <a:t>TCG después de la transferencia de combustible.</a:t>
                </a:r>
              </a:p>
              <a:p>
                <a:pPr marL="850392" lvl="1" indent="-457200">
                  <a:buFont typeface="+mj-lt"/>
                  <a:buAutoNum type="alphaLcPeriod" startAt="2"/>
                </a:pPr>
                <a:r>
                  <a:rPr lang="es-CL" dirty="0"/>
                  <a:t>Ángulo de escora después de la transferencia.</a:t>
                </a:r>
              </a:p>
              <a:p>
                <a:pPr marL="393192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𝑇𝐶𝐺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𝐾𝑀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𝐾𝐺</m:t>
                            </m:r>
                          </m:den>
                        </m:f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0,105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num>
                          <m:den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22,8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−19,3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den>
                        </m:f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0,03008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393192" lvl="1" indent="0">
                  <a:buNone/>
                </a:pPr>
                <a:r>
                  <a:rPr lang="es-CL" dirty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CL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−0,03008</m:t>
                            </m:r>
                          </m:e>
                        </m:d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1,723°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1,723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𝑏𝑎𝑏𝑜𝑟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56" t="-1005" r="-10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8105ED-41EB-4C4C-83D3-3ACE01061BCD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53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6607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TCG después de la transferencia de combustible.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 startAt="3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3A592E-DC2E-48D8-9DCF-D1690EFCF151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54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C757EF4-05FA-53CB-6132-24691079FDA3}"/>
              </a:ext>
            </a:extLst>
          </p:cNvPr>
          <p:cNvGrpSpPr/>
          <p:nvPr/>
        </p:nvGrpSpPr>
        <p:grpSpPr>
          <a:xfrm>
            <a:off x="7696200" y="196400"/>
            <a:ext cx="3695700" cy="2096726"/>
            <a:chOff x="2521973" y="1268760"/>
            <a:chExt cx="4237087" cy="286536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47B61E-AA0E-F0A0-6633-DCF97EEE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1973" y="1268760"/>
              <a:ext cx="4237087" cy="2865368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062D0D8B-0DB8-44B8-2723-97A25D39DEF5}"/>
                </a:ext>
              </a:extLst>
            </p:cNvPr>
            <p:cNvSpPr txBox="1"/>
            <p:nvPr/>
          </p:nvSpPr>
          <p:spPr>
            <a:xfrm>
              <a:off x="4499992" y="2062009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900" dirty="0">
                  <a:solidFill>
                    <a:srgbClr val="FF0000"/>
                  </a:solidFill>
                </a:rPr>
                <a:t>Pérdida de GZ por coseno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32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MX" dirty="0"/>
              <a:t>Usando las curvas cruzadas para una FFG-7, calcule y trace para ambas bandas (estribor y babor), los ángulos de escora  y las curvas de GZ de la fragata antes y después de transferir el combustible. Es recomendable la utilización de una planilla electrónica de hoja de cálculo para realizar los cálculos y los trazados.</a:t>
            </a: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0F7D64-5CF4-4B00-B7E3-263D05BAA54C}" type="datetime1">
              <a:rPr lang="es-CL" smtClean="0"/>
              <a:t>06-05-2026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36602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674" name="Rectangle 11367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Fundamentos de Estabilidad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Estática transversal</a:t>
            </a:r>
          </a:p>
        </p:txBody>
      </p:sp>
      <p:pic>
        <p:nvPicPr>
          <p:cNvPr id="113670" name="Picture 113669" descr="Esferas en equilibrio">
            <a:extLst>
              <a:ext uri="{FF2B5EF4-FFF2-40B4-BE49-F238E27FC236}">
                <a16:creationId xmlns:a16="http://schemas.microsoft.com/office/drawing/2014/main" id="{A726A2AD-5209-9CF7-0212-CFB18406DA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20" r="30402" b="-1"/>
          <a:stretch/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cxnSp>
        <p:nvCxnSpPr>
          <p:cNvPr id="113676" name="Straight Connector 11367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678" name="Straight Connector 113677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DB89C0-0981-AF3E-65E0-93BA4FE7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s-E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0E5D6B-475E-04D0-68BE-EB45C508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6BE07894-0D6F-476D-8F5B-419F19584312}" type="datetime1">
              <a:rPr lang="es-CL" smtClean="0"/>
              <a:pPr>
                <a:spcAft>
                  <a:spcPts val="600"/>
                </a:spcAft>
                <a:defRPr/>
              </a:pPr>
              <a:t>06-05-2026</a:t>
            </a:fld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0E5F81-3802-B6A4-9380-CF785B7A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C0A89749-771D-4773-9046-528091631E70}" type="slidenum">
              <a:rPr lang="es-E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56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  <p:bldP spid="11366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1" name="Object 4">
            <a:extLst>
              <a:ext uri="{FF2B5EF4-FFF2-40B4-BE49-F238E27FC236}">
                <a16:creationId xmlns:a16="http://schemas.microsoft.com/office/drawing/2014/main" id="{F4F47312-7E80-0145-3CBC-13338C1F47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189" y="620714"/>
          <a:ext cx="7875587" cy="562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2531" name="Object 4">
                        <a:extLst>
                          <a:ext uri="{FF2B5EF4-FFF2-40B4-BE49-F238E27FC236}">
                            <a16:creationId xmlns:a16="http://schemas.microsoft.com/office/drawing/2014/main" id="{F4F47312-7E80-0145-3CBC-13338C1F4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5189" y="620714"/>
                        <a:ext cx="7875587" cy="562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5">
            <a:extLst>
              <a:ext uri="{FF2B5EF4-FFF2-40B4-BE49-F238E27FC236}">
                <a16:creationId xmlns:a16="http://schemas.microsoft.com/office/drawing/2014/main" id="{62CA8D49-E64D-1535-AAE8-94AEE18B5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53CB9DF0-2586-8552-A523-6282F25319F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5864" y="2852738"/>
            <a:ext cx="720725" cy="7921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86478540-FE84-55C7-B891-D03C889300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5863" y="1557339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71946FD-C23F-B300-CB86-1D80A3EB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A8B6D3-5880-429B-9E07-BF8904B6407E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D35EB25-78DE-AAA6-3A1E-9D7217894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CA5824-0568-D928-771C-6B595D756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57</a:t>
            </a:fld>
            <a:endParaRPr lang="es-ES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>
            <a:extLst>
              <a:ext uri="{FF2B5EF4-FFF2-40B4-BE49-F238E27FC236}">
                <a16:creationId xmlns:a16="http://schemas.microsoft.com/office/drawing/2014/main" id="{FBC98B98-FB30-AF23-1069-535599CD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 altLang="es-CL"/>
              <a:t>Fundamentos de Estabildad UT 2</a:t>
            </a:r>
          </a:p>
        </p:txBody>
      </p:sp>
      <p:graphicFrame>
        <p:nvGraphicFramePr>
          <p:cNvPr id="23555" name="Object 2">
            <a:extLst>
              <a:ext uri="{FF2B5EF4-FFF2-40B4-BE49-F238E27FC236}">
                <a16:creationId xmlns:a16="http://schemas.microsoft.com/office/drawing/2014/main" id="{FE21D442-308A-0812-18C4-267DB574AA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1" y="501650"/>
          <a:ext cx="8893175" cy="635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3555" name="Object 2">
                        <a:extLst>
                          <a:ext uri="{FF2B5EF4-FFF2-40B4-BE49-F238E27FC236}">
                            <a16:creationId xmlns:a16="http://schemas.microsoft.com/office/drawing/2014/main" id="{FE21D442-308A-0812-18C4-267DB57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501650"/>
                        <a:ext cx="8893175" cy="635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3">
            <a:extLst>
              <a:ext uri="{FF2B5EF4-FFF2-40B4-BE49-F238E27FC236}">
                <a16:creationId xmlns:a16="http://schemas.microsoft.com/office/drawing/2014/main" id="{C3030461-61EF-CAD1-45B7-71058FDE5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3557" name="Line 4">
            <a:extLst>
              <a:ext uri="{FF2B5EF4-FFF2-40B4-BE49-F238E27FC236}">
                <a16:creationId xmlns:a16="http://schemas.microsoft.com/office/drawing/2014/main" id="{45186E0D-4C8C-BA4A-121C-4E04FE71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88163" y="2060575"/>
            <a:ext cx="576262" cy="863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13DC248D-E843-BBBA-5F06-D9CC91B622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5" y="1557339"/>
            <a:ext cx="0" cy="3743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259AC8-6E7E-08FD-E379-9D71A0A74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3AE90-0547-40E5-874B-9A36A98F796D}" type="datetime1">
              <a:rPr lang="es-CL" smtClean="0"/>
              <a:t>06-05-2026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C688E03-A1EE-FDBC-6557-751CE556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58</a:t>
            </a:fld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243941"/>
      </a:dk2>
      <a:lt2>
        <a:srgbClr val="E8E5E2"/>
      </a:lt2>
      <a:accent1>
        <a:srgbClr val="7F99BA"/>
      </a:accent1>
      <a:accent2>
        <a:srgbClr val="7EA9B0"/>
      </a:accent2>
      <a:accent3>
        <a:srgbClr val="9697C6"/>
      </a:accent3>
      <a:accent4>
        <a:srgbClr val="BA807F"/>
      </a:accent4>
      <a:accent5>
        <a:srgbClr val="BB9B82"/>
      </a:accent5>
      <a:accent6>
        <a:srgbClr val="ACA476"/>
      </a:accent6>
      <a:hlink>
        <a:srgbClr val="997E5D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44711</TotalTime>
  <Words>3341</Words>
  <Application>Microsoft Office PowerPoint</Application>
  <PresentationFormat>Panorámica</PresentationFormat>
  <Paragraphs>1033</Paragraphs>
  <Slides>58</Slides>
  <Notes>5</Notes>
  <HiddenSlides>1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71" baseType="lpstr">
      <vt:lpstr>굴림</vt:lpstr>
      <vt:lpstr>Aptos</vt:lpstr>
      <vt:lpstr>Aptos Display</vt:lpstr>
      <vt:lpstr>Arial</vt:lpstr>
      <vt:lpstr>Calibri</vt:lpstr>
      <vt:lpstr>Calisto MT</vt:lpstr>
      <vt:lpstr>Cambria Math</vt:lpstr>
      <vt:lpstr>Symbol</vt:lpstr>
      <vt:lpstr>Univers Condensed</vt:lpstr>
      <vt:lpstr>Verdana</vt:lpstr>
      <vt:lpstr>Wingdings</vt:lpstr>
      <vt:lpstr>ChronicleVTI</vt:lpstr>
      <vt:lpstr>Imagen de mapa de bits</vt:lpstr>
      <vt:lpstr>UT 2 3.- estabilidad para grandes ángulos escora </vt:lpstr>
      <vt:lpstr>Estabilidad a grandes ángulos de escora</vt:lpstr>
      <vt:lpstr>Estabilidad a grandes ángulos de escora</vt:lpstr>
      <vt:lpstr>Estabilidad a grandes ángulos de escora</vt:lpstr>
      <vt:lpstr>Curvas KN – Estabilidad a grandes ángulos de escora</vt:lpstr>
      <vt:lpstr>Curvas KN – Estabilidad a grandes ángulos de escora</vt:lpstr>
      <vt:lpstr>Presentación de PowerPoint</vt:lpstr>
      <vt:lpstr>Presentación de PowerPoint</vt:lpstr>
      <vt:lpstr>Presentación de PowerPoint</vt:lpstr>
      <vt:lpstr>FFG 7 - CURVAS CRUZADAS DE ESTABILIDAD KG ASUMIDO 19 PIE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de curvas cruzadas</vt:lpstr>
      <vt:lpstr>Ejercicio de curvas cruzadas</vt:lpstr>
      <vt:lpstr>Ejercicio de curvas cruzadas</vt:lpstr>
      <vt:lpstr>Ejercicio de curvas cruzadas</vt:lpstr>
      <vt:lpstr>Ejercicio de curvas cruzadas</vt:lpstr>
      <vt:lpstr>Determinación del ángulo de escora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práctico</vt:lpstr>
      <vt:lpstr>Ejercicio práctico</vt:lpstr>
      <vt:lpstr>Ejercicio práctico</vt:lpstr>
      <vt:lpstr>Ejercicio práctico</vt:lpstr>
      <vt:lpstr>Ejercicio práctico</vt:lpstr>
      <vt:lpstr>Fundamentos de Estabilidad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27</cp:revision>
  <dcterms:created xsi:type="dcterms:W3CDTF">2024-01-25T16:56:15Z</dcterms:created>
  <dcterms:modified xsi:type="dcterms:W3CDTF">2026-05-06T16:36:26Z</dcterms:modified>
</cp:coreProperties>
</file>