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5" r:id="rId8"/>
    <p:sldId id="264" r:id="rId9"/>
    <p:sldId id="267" r:id="rId10"/>
    <p:sldId id="258" r:id="rId11"/>
    <p:sldId id="260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235" autoAdjust="0"/>
    <p:restoredTop sz="94364" autoAdjust="0"/>
  </p:normalViewPr>
  <p:slideViewPr>
    <p:cSldViewPr snapToGrid="0" snapToObjects="1">
      <p:cViewPr varScale="1">
        <p:scale>
          <a:sx n="73" d="100"/>
          <a:sy n="73" d="100"/>
        </p:scale>
        <p:origin x="486" y="78"/>
      </p:cViewPr>
      <p:guideLst/>
    </p:cSldViewPr>
  </p:slideViewPr>
  <p:outlineViewPr>
    <p:cViewPr>
      <p:scale>
        <a:sx n="33" d="100"/>
        <a:sy n="33" d="100"/>
      </p:scale>
      <p:origin x="0" y="-27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A5EAB-15ED-F448-8765-8A754660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DD84E-4403-5641-B083-86644A409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8AE9-83DB-B54C-ACD6-B9A0276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CE50D-C707-1A4E-B80E-45FCE7EC0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1689D-127E-5F47-9CDC-66256A4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51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9E04E-D985-834C-B33E-F86E7B10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02678-3925-FD46-9EC4-F6419425D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FD7ED-DB99-6244-BBF1-D4FAAC3C6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FD3C5-D5B1-B241-9A1F-9CC9D3C8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EF296C-3053-454B-9059-AD357EC79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2A26A-36B5-EA47-91D2-3444A55E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893114-ED74-FA4A-8037-E2B4CD5A8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2EDC40-589B-5943-806E-CE65AF3A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1B7324-32E4-FA4E-AA82-860777383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B51B5-6DA1-FA44-BA3B-6D8A7677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15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D3F018-7E6F-B840-8AD2-7D6E1764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0EAB93-1F6C-B147-87CD-C0DE0542D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084261-5EB9-5544-A24E-D6E4C7F2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E563FE-D231-5840-ACEF-E88AA674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F006E-6BB2-F040-A736-3F2662A4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829B5B-73EB-D045-BE3C-C5F183BD2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354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D5F90-AD5C-0D42-84BE-4B7E6851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5783B-E83E-F448-AB23-5BD1CE19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F9F1E8-F17C-0A4B-89F9-5B49D6144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6F3E7E-CD97-3B49-8F01-4BA00F8E2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E881548-DD21-A548-8389-1EE90D042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D3F5F0-86E2-D445-9562-2D36CBAA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7918CB5-FAE6-104A-8EE2-0380F890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AB100C-6227-1D43-9471-3BD753C9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02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ED5F8-34C5-EF43-B6B5-D980280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6EAA30B-FAC6-544C-B1CD-B66902B46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18E3C-E472-6C4D-8FDF-7468334BB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F6385F5-4154-414F-8E7F-FC43C8166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078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A7EB1-8CF9-8A45-960D-D6684FDE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A4F4AA-5F48-4949-B5E5-6188F727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566814-30F6-5448-8226-80C4DDCE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37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171EB-7741-DA45-8F9C-DECFD4AA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6C48F-1C0B-964E-BAEE-DB799C0D3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C278F-C93B-DA48-A4B5-05B8F1B4A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362DBB-9718-5F4D-AF19-0D06729BF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0A4A05-8943-7F42-9770-80669688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18DD7E-CD01-B642-BB4B-76F3E5CB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18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035D7-B80E-B14F-AF98-FCCE9793A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EF7B17-ABCB-304B-8AE8-91AA891BE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84C0AD-228B-2A48-9BAC-B7D7DD10E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51DA07-3B04-CA42-8CAE-19CF8616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96FE6-E2E4-3641-95F7-54DAD8BD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CF9BAC-7B22-6542-B5FD-4F6F1D45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32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1593B-B78A-6042-AEB7-BCE74768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0B5F4-6D8D-8441-BF72-03F7491AB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7E3BDF-021A-E542-98C1-D970D07B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FFDAF9-0608-8E45-B92F-7DF210B11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738800-4823-8143-87BB-36874F31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143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4A24D9-79E0-7E4F-866B-16B914FD2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507E3-B81F-104D-BFD0-D6797F53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2E3DC4-645A-7A44-A122-2AB1FE2C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C7274-0CE7-2744-A0A8-0E99B9B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C3B1D0-CD14-6040-B27D-A5356DD0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311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0D609-11DA-FC42-93DD-79439C81D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C5B5D-2B63-4B45-A335-55254F4E8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DA463-439F-F342-9CD3-54064A7E8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763A-E5BC-5C4B-951E-5C7E4D50039B}" type="datetimeFigureOut">
              <a:rPr lang="es-ES_tradnl" smtClean="0"/>
              <a:t>09/11/2021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84311C-C10C-D246-9231-AE886A89A5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7B073C-0F99-4848-9439-FE4C803EF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24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2.mp4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84DF2-FAD5-484A-9497-B4D67680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Modelos No lineales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C4095-9C71-2E47-9EB6-9345A64C5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</a:t>
            </a:r>
          </a:p>
        </p:txBody>
      </p:sp>
    </p:spTree>
    <p:extLst>
      <p:ext uri="{BB962C8B-B14F-4D97-AF65-F5344CB8AC3E}">
        <p14:creationId xmlns:p14="http://schemas.microsoft.com/office/powerpoint/2010/main" val="62420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663-6358-4E4C-80E4-C851C86C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de potencias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Se llama función de potencias a cualquier expresión que se pueda escribir de la forma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</a:t>
                </a:r>
              </a:p>
              <a:p>
                <a:pPr marL="0" indent="0">
                  <a:buNone/>
                </a:pPr>
                <a:r>
                  <a:rPr lang="es-ES_tradnl" dirty="0"/>
                  <a:t>Ejemplos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=10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7330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507B6-63AC-034D-8577-9BE96FD0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función cuadrática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69DAA7B-7CFC-8D40-8933-C466816B7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566" y="1459494"/>
            <a:ext cx="3637280" cy="42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6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D29F8-8F5B-934E-AF1F-5CD8E23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Modelo de potencias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98CE8D-97A7-F545-B171-CF9CF4966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5" y="2043286"/>
            <a:ext cx="6224270" cy="43375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18917B-4D1B-AF42-9B20-D26B13BE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365" y="2043286"/>
            <a:ext cx="3980328" cy="398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26ADDC-AF0E-5744-8911-1A7A48A7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determinación de un modelo no lineal (asumiendo que es de potencias)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3542C22-2F8C-1644-8141-6F45A951B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15434"/>
              </p:ext>
            </p:extLst>
          </p:nvPr>
        </p:nvGraphicFramePr>
        <p:xfrm>
          <a:off x="1011331" y="1690688"/>
          <a:ext cx="6000750" cy="1097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51510">
                  <a:extLst>
                    <a:ext uri="{9D8B030D-6E8A-4147-A177-3AD203B41FA5}">
                      <a16:colId xmlns:a16="http://schemas.microsoft.com/office/drawing/2014/main" val="273854730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2283862629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1630242204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23168882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1322401181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3379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X (m)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3,1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6470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Y (N)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6,0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68963371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1958A29-D03B-F542-AE25-C8483F8CE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69" y="3035300"/>
            <a:ext cx="48006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6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38E98-FE3D-634C-8E05-BC8C75BE1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Rectificación de una curva no lineal, logaritmo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/>
              <p:cNvSpPr txBox="1"/>
              <p:nvPr/>
            </p:nvSpPr>
            <p:spPr>
              <a:xfrm>
                <a:off x="5455920" y="1721168"/>
                <a:ext cx="1396985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p>
                      </m:sSup>
                    </m:oMath>
                  </m:oMathPara>
                </a14:m>
                <a:endParaRPr lang="es-419" sz="2800" dirty="0"/>
              </a:p>
            </p:txBody>
          </p:sp>
        </mc:Choice>
        <mc:Fallback xmlns="">
          <p:sp>
            <p:nvSpPr>
              <p:cNvPr id="3" name="CuadroTex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920" y="1721168"/>
                <a:ext cx="1396985" cy="43088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4577410" y="3122241"/>
                <a:ext cx="4550989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sz="28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sz="28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d>
                        </m:e>
                      </m:func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𝑙𝑜𝑔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419" sz="2800" dirty="0"/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7410" y="3122241"/>
                <a:ext cx="4550989" cy="43088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/>
          <p:cNvSpPr txBox="1"/>
          <p:nvPr/>
        </p:nvSpPr>
        <p:spPr>
          <a:xfrm>
            <a:off x="3012398" y="1782723"/>
            <a:ext cx="2075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Modelo de potencia</a:t>
            </a:r>
            <a:endParaRPr lang="es-419" dirty="0"/>
          </a:p>
        </p:txBody>
      </p:sp>
      <p:sp>
        <p:nvSpPr>
          <p:cNvPr id="6" name="CuadroTexto 5"/>
          <p:cNvSpPr txBox="1"/>
          <p:nvPr/>
        </p:nvSpPr>
        <p:spPr>
          <a:xfrm>
            <a:off x="928109" y="2694267"/>
            <a:ext cx="312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Modelo de potencia rectificado</a:t>
            </a:r>
            <a:endParaRPr lang="es-419" dirty="0"/>
          </a:p>
        </p:txBody>
      </p:sp>
      <p:sp>
        <p:nvSpPr>
          <p:cNvPr id="7" name="CuadroTexto 6"/>
          <p:cNvSpPr txBox="1"/>
          <p:nvPr/>
        </p:nvSpPr>
        <p:spPr>
          <a:xfrm>
            <a:off x="489591" y="3337685"/>
            <a:ext cx="3998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Corresponde a la ecuación de una recta  </a:t>
            </a:r>
            <a:endParaRPr lang="es-419" dirty="0"/>
          </a:p>
        </p:txBody>
      </p:sp>
      <p:sp>
        <p:nvSpPr>
          <p:cNvPr id="10" name="CuadroTexto 9"/>
          <p:cNvSpPr txBox="1"/>
          <p:nvPr/>
        </p:nvSpPr>
        <p:spPr>
          <a:xfrm>
            <a:off x="3209535" y="4123684"/>
            <a:ext cx="219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Variable dependiente</a:t>
            </a:r>
            <a:endParaRPr lang="es-419" dirty="0"/>
          </a:p>
        </p:txBody>
      </p:sp>
      <p:sp>
        <p:nvSpPr>
          <p:cNvPr id="11" name="CuadroTexto 10"/>
          <p:cNvSpPr txBox="1"/>
          <p:nvPr/>
        </p:nvSpPr>
        <p:spPr>
          <a:xfrm>
            <a:off x="8732500" y="2452482"/>
            <a:ext cx="2371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Variable independiente</a:t>
            </a:r>
            <a:endParaRPr lang="es-419" dirty="0"/>
          </a:p>
        </p:txBody>
      </p:sp>
      <p:sp>
        <p:nvSpPr>
          <p:cNvPr id="12" name="CuadroTexto 11"/>
          <p:cNvSpPr txBox="1"/>
          <p:nvPr/>
        </p:nvSpPr>
        <p:spPr>
          <a:xfrm>
            <a:off x="5906752" y="2381067"/>
            <a:ext cx="1154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intercepto</a:t>
            </a:r>
            <a:endParaRPr lang="es-419" dirty="0"/>
          </a:p>
        </p:txBody>
      </p:sp>
      <p:sp>
        <p:nvSpPr>
          <p:cNvPr id="13" name="CuadroTexto 12"/>
          <p:cNvSpPr txBox="1"/>
          <p:nvPr/>
        </p:nvSpPr>
        <p:spPr>
          <a:xfrm>
            <a:off x="7061171" y="3954209"/>
            <a:ext cx="119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Pendiente </a:t>
            </a:r>
            <a:endParaRPr lang="es-419" dirty="0"/>
          </a:p>
        </p:txBody>
      </p:sp>
      <p:cxnSp>
        <p:nvCxnSpPr>
          <p:cNvPr id="15" name="Conector recto de flecha 14"/>
          <p:cNvCxnSpPr/>
          <p:nvPr/>
        </p:nvCxnSpPr>
        <p:spPr>
          <a:xfrm flipV="1">
            <a:off x="4861560" y="3707017"/>
            <a:ext cx="226150" cy="41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>
            <a:stCxn id="12" idx="2"/>
          </p:cNvCxnSpPr>
          <p:nvPr/>
        </p:nvCxnSpPr>
        <p:spPr>
          <a:xfrm flipH="1">
            <a:off x="6483961" y="2750399"/>
            <a:ext cx="1" cy="37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 flipH="1">
            <a:off x="8732500" y="2782431"/>
            <a:ext cx="395900" cy="339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 flipV="1">
            <a:off x="7498669" y="3583875"/>
            <a:ext cx="23518" cy="341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2984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416C1-CC22-D34D-B3AC-D06AB3E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Ajuste libre o método de los cuadrados mínimos para obtener el modelo rectificado.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715224" y="2011680"/>
            <a:ext cx="5938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Se aplica el método de los cuadrados mínimos considerando  </a:t>
            </a:r>
            <a:endParaRPr lang="es-41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/>
              <p:cNvSpPr/>
              <p:nvPr/>
            </p:nvSpPr>
            <p:spPr>
              <a:xfrm>
                <a:off x="1122857" y="2702004"/>
                <a:ext cx="135165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s-419" b="0" i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m:rPr>
                              <m:sty m:val="p"/>
                            </m:rPr>
                            <a:rPr lang="es-419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s-419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5" name="Rectángulo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57" y="2702004"/>
                <a:ext cx="1351652" cy="369332"/>
              </a:xfrm>
              <a:prstGeom prst="rect">
                <a:avLst/>
              </a:prstGeom>
              <a:blipFill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/>
              <p:cNvSpPr/>
              <p:nvPr/>
            </p:nvSpPr>
            <p:spPr>
              <a:xfrm>
                <a:off x="1122857" y="3207662"/>
                <a:ext cx="134344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s-419" b="0" i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m:rPr>
                              <m:sty m:val="p"/>
                            </m:rPr>
                            <a:rPr lang="es-419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es-419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6" name="Rectá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57" y="3207662"/>
                <a:ext cx="1343445" cy="369332"/>
              </a:xfrm>
              <a:prstGeom prst="rect">
                <a:avLst/>
              </a:prstGeom>
              <a:blipFill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/>
          <p:cNvSpPr txBox="1"/>
          <p:nvPr/>
        </p:nvSpPr>
        <p:spPr>
          <a:xfrm>
            <a:off x="715223" y="4069080"/>
            <a:ext cx="64119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Entonces, la pendiente m corresponde a </a:t>
            </a:r>
            <a:r>
              <a:rPr lang="es-419" dirty="0" smtClean="0">
                <a:solidFill>
                  <a:srgbClr val="FF0000"/>
                </a:solidFill>
              </a:rPr>
              <a:t>B</a:t>
            </a:r>
            <a:r>
              <a:rPr lang="es-419" dirty="0" smtClean="0"/>
              <a:t> del modelo de potencia</a:t>
            </a:r>
          </a:p>
          <a:p>
            <a:r>
              <a:rPr lang="es-419" dirty="0" smtClean="0"/>
              <a:t>y el intercepto b corresponde a </a:t>
            </a:r>
            <a:r>
              <a:rPr lang="es-419" dirty="0" smtClean="0">
                <a:solidFill>
                  <a:srgbClr val="FF0000"/>
                </a:solidFill>
              </a:rPr>
              <a:t>log (A)</a:t>
            </a:r>
            <a:endParaRPr lang="es-419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8553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F18C7-7B15-5848-AC4C-8E18F78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De regreso al modelo original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38200" y="1688902"/>
            <a:ext cx="98532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Una vez obtenido el modelo lineal correspondiente a la curva rectificada, el modelo original se obtiene </a:t>
            </a:r>
          </a:p>
          <a:p>
            <a:r>
              <a:rPr lang="es-419" dirty="0" smtClean="0"/>
              <a:t>aplicando antilogaritmo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1248352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131C8-3578-C648-8437-E7C78D75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Actividad: Obtenga la ecuación de ajuste asumiendo que es de potencias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7EA8E-24D8-4A4E-97AC-46925C5D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870594"/>
              </p:ext>
            </p:extLst>
          </p:nvPr>
        </p:nvGraphicFramePr>
        <p:xfrm>
          <a:off x="838200" y="2756097"/>
          <a:ext cx="6000750" cy="54864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667465">
                  <a:extLst>
                    <a:ext uri="{9D8B030D-6E8A-4147-A177-3AD203B41FA5}">
                      <a16:colId xmlns:a16="http://schemas.microsoft.com/office/drawing/2014/main" val="1938481118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2604632222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659889887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3661236871"/>
                    </a:ext>
                  </a:extLst>
                </a:gridCol>
                <a:gridCol w="531040">
                  <a:extLst>
                    <a:ext uri="{9D8B030D-6E8A-4147-A177-3AD203B41FA5}">
                      <a16:colId xmlns:a16="http://schemas.microsoft.com/office/drawing/2014/main" val="3608230368"/>
                    </a:ext>
                  </a:extLst>
                </a:gridCol>
                <a:gridCol w="626627">
                  <a:extLst>
                    <a:ext uri="{9D8B030D-6E8A-4147-A177-3AD203B41FA5}">
                      <a16:colId xmlns:a16="http://schemas.microsoft.com/office/drawing/2014/main" val="2085648295"/>
                    </a:ext>
                  </a:extLst>
                </a:gridCol>
                <a:gridCol w="584144">
                  <a:extLst>
                    <a:ext uri="{9D8B030D-6E8A-4147-A177-3AD203B41FA5}">
                      <a16:colId xmlns:a16="http://schemas.microsoft.com/office/drawing/2014/main" val="339416086"/>
                    </a:ext>
                  </a:extLst>
                </a:gridCol>
                <a:gridCol w="552281">
                  <a:extLst>
                    <a:ext uri="{9D8B030D-6E8A-4147-A177-3AD203B41FA5}">
                      <a16:colId xmlns:a16="http://schemas.microsoft.com/office/drawing/2014/main" val="2574383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(min)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20,0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90230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(ºC)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19,4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760888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7826B948-0362-3442-A865-FBE92870D666}"/>
              </a:ext>
            </a:extLst>
          </p:cNvPr>
          <p:cNvSpPr txBox="1"/>
          <p:nvPr/>
        </p:nvSpPr>
        <p:spPr>
          <a:xfrm>
            <a:off x="1021976" y="2205318"/>
            <a:ext cx="466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Considere los siguientes datos experimentales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AE21F4-E153-8A49-8FF5-C68D820855B8}"/>
              </a:ext>
            </a:extLst>
          </p:cNvPr>
          <p:cNvSpPr txBox="1"/>
          <p:nvPr/>
        </p:nvSpPr>
        <p:spPr>
          <a:xfrm>
            <a:off x="1425388" y="3724835"/>
            <a:ext cx="103793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es-ES_tradnl" dirty="0"/>
              <a:t>Confeccione el gráfico T vs t</a:t>
            </a:r>
          </a:p>
          <a:p>
            <a:pPr marL="342900" indent="-342900">
              <a:buAutoNum type="alphaLcParenR"/>
            </a:pPr>
            <a:r>
              <a:rPr lang="es-ES_tradnl" dirty="0"/>
              <a:t>Proponga un modelo de potencias </a:t>
            </a:r>
          </a:p>
          <a:p>
            <a:pPr marL="342900" indent="-342900">
              <a:buAutoNum type="alphaLcParenR"/>
            </a:pPr>
            <a:r>
              <a:rPr lang="es-ES_tradnl" dirty="0"/>
              <a:t>Rectifique el modelo </a:t>
            </a:r>
          </a:p>
          <a:p>
            <a:pPr marL="342900" indent="-342900">
              <a:buAutoNum type="alphaLcParenR"/>
            </a:pPr>
            <a:r>
              <a:rPr lang="es-ES_tradnl" dirty="0"/>
              <a:t>Aplique el método de los cuadrados mínimos y obtenga el valor de los parámetros del modelo rectificado</a:t>
            </a:r>
          </a:p>
          <a:p>
            <a:pPr marL="342900" indent="-342900">
              <a:buAutoNum type="alphaLcParenR"/>
            </a:pPr>
            <a:r>
              <a:rPr lang="es-ES_tradnl" dirty="0"/>
              <a:t>Finalmente, escriba el modelo de potencias que relaciona T y t</a:t>
            </a:r>
          </a:p>
        </p:txBody>
      </p:sp>
    </p:spTree>
    <p:extLst>
      <p:ext uri="{BB962C8B-B14F-4D97-AF65-F5344CB8AC3E}">
        <p14:creationId xmlns:p14="http://schemas.microsoft.com/office/powerpoint/2010/main" val="11507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5F1C6-37CB-2146-84E6-E9982CB2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</a:t>
            </a:r>
            <a:r>
              <a:rPr lang="es-ES_tradnl" dirty="0" smtClean="0"/>
              <a:t>exponencial (exponencial natural)</a:t>
            </a:r>
            <a:endParaRPr lang="es-ES_tradn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ES_tradnl" dirty="0"/>
                  <a:t>Se llama función exponencial (de base e) a cualquier expresión de la forma: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𝑏𝑥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A y b son números reales y e es la base de los logaritmos naturales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=2,718281828459…..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Ejemplos.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=71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−0,5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 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6" t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3317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pplications of the Natural Exponential Fun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09" y="1439862"/>
            <a:ext cx="58864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32909" y="567890"/>
            <a:ext cx="3733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Ejemplos de funciones exponenciales 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780746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xp_bac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2970" y="84070"/>
            <a:ext cx="6740407" cy="3791479"/>
          </a:xfrm>
          <a:prstGeom prst="rect">
            <a:avLst/>
          </a:prstGeom>
        </p:spPr>
      </p:pic>
      <p:pic>
        <p:nvPicPr>
          <p:cNvPr id="6" name="hojas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53046" y="3875549"/>
            <a:ext cx="5343685" cy="300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419" dirty="0" smtClean="0"/>
              <a:t>Rectificación de un modelo exponencial: logaritmo natural </a:t>
            </a:r>
            <a:endParaRPr lang="es-41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5077326" y="1746835"/>
                <a:ext cx="153926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𝐵𝑥</m:t>
                          </m:r>
                        </m:sup>
                      </m:sSup>
                    </m:oMath>
                  </m:oMathPara>
                </a14:m>
                <a:endParaRPr lang="es-419" sz="2800" dirty="0"/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7326" y="1746835"/>
                <a:ext cx="1539268" cy="43088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/>
          <p:cNvSpPr txBox="1"/>
          <p:nvPr/>
        </p:nvSpPr>
        <p:spPr>
          <a:xfrm>
            <a:off x="838200" y="2654787"/>
            <a:ext cx="4424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Para rectificar aplicamos logaritmo natural </a:t>
            </a:r>
            <a:r>
              <a:rPr lang="es-419" dirty="0" err="1" smtClean="0"/>
              <a:t>Ln</a:t>
            </a:r>
            <a:endParaRPr lang="es-41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/>
              <p:cNvSpPr txBox="1"/>
              <p:nvPr/>
            </p:nvSpPr>
            <p:spPr>
              <a:xfrm>
                <a:off x="4884820" y="3179700"/>
                <a:ext cx="306911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s-419" sz="2800" b="0" dirty="0" smtClean="0"/>
                  <a:t>Ln(</a:t>
                </a:r>
                <a14:m>
                  <m:oMath xmlns:m="http://schemas.openxmlformats.org/officeDocument/2006/math"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𝐿𝑛</m:t>
                    </m:r>
                    <m:d>
                      <m:dPr>
                        <m:ctrlPr>
                          <a:rPr lang="es-419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419" sz="28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d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𝐵𝑥</m:t>
                    </m:r>
                  </m:oMath>
                </a14:m>
                <a:endParaRPr lang="es-419" sz="2800" dirty="0"/>
              </a:p>
            </p:txBody>
          </p:sp>
        </mc:Choice>
        <mc:Fallback xmlns="">
          <p:sp>
            <p:nvSpPr>
              <p:cNvPr id="6" name="CuadroTex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4820" y="3179700"/>
                <a:ext cx="3069110" cy="430887"/>
              </a:xfrm>
              <a:prstGeom prst="rect">
                <a:avLst/>
              </a:prstGeom>
              <a:blipFill>
                <a:blip r:embed="rId3"/>
                <a:stretch>
                  <a:fillRect l="-6944" t="-24286" b="-51429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adroTexto 6"/>
          <p:cNvSpPr txBox="1"/>
          <p:nvPr/>
        </p:nvSpPr>
        <p:spPr>
          <a:xfrm>
            <a:off x="3209535" y="4123684"/>
            <a:ext cx="219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Variable dependiente</a:t>
            </a:r>
            <a:endParaRPr lang="es-419" dirty="0"/>
          </a:p>
        </p:txBody>
      </p:sp>
      <p:sp>
        <p:nvSpPr>
          <p:cNvPr id="8" name="CuadroTexto 7"/>
          <p:cNvSpPr txBox="1"/>
          <p:nvPr/>
        </p:nvSpPr>
        <p:spPr>
          <a:xfrm>
            <a:off x="7953930" y="2482606"/>
            <a:ext cx="2371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Variable independiente</a:t>
            </a:r>
            <a:endParaRPr lang="es-419" dirty="0"/>
          </a:p>
        </p:txBody>
      </p:sp>
      <p:sp>
        <p:nvSpPr>
          <p:cNvPr id="9" name="CuadroTexto 8"/>
          <p:cNvSpPr txBox="1"/>
          <p:nvPr/>
        </p:nvSpPr>
        <p:spPr>
          <a:xfrm>
            <a:off x="5906752" y="2381067"/>
            <a:ext cx="1154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intercepto</a:t>
            </a:r>
            <a:endParaRPr lang="es-419" dirty="0"/>
          </a:p>
        </p:txBody>
      </p:sp>
      <p:sp>
        <p:nvSpPr>
          <p:cNvPr id="10" name="CuadroTexto 9"/>
          <p:cNvSpPr txBox="1"/>
          <p:nvPr/>
        </p:nvSpPr>
        <p:spPr>
          <a:xfrm>
            <a:off x="7061171" y="3954209"/>
            <a:ext cx="119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Pendiente </a:t>
            </a:r>
            <a:endParaRPr lang="es-419" dirty="0"/>
          </a:p>
        </p:txBody>
      </p:sp>
      <p:cxnSp>
        <p:nvCxnSpPr>
          <p:cNvPr id="11" name="Conector recto de flecha 10"/>
          <p:cNvCxnSpPr/>
          <p:nvPr/>
        </p:nvCxnSpPr>
        <p:spPr>
          <a:xfrm flipV="1">
            <a:off x="4861560" y="3707017"/>
            <a:ext cx="226150" cy="41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H="1">
            <a:off x="6422325" y="2732760"/>
            <a:ext cx="1" cy="37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 flipH="1">
            <a:off x="7953930" y="2812555"/>
            <a:ext cx="395900" cy="339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V="1">
            <a:off x="7498669" y="3583875"/>
            <a:ext cx="23518" cy="341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954077" y="4900083"/>
            <a:ext cx="9050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De esta manera se obtiene la ecuación de una recta cuya pendiente e intercepto se determina </a:t>
            </a:r>
          </a:p>
          <a:p>
            <a:r>
              <a:rPr lang="es-419" dirty="0" smtClean="0"/>
              <a:t>mediante el método de los cuadrados mínimos  </a:t>
            </a:r>
            <a:endParaRPr lang="es-419" dirty="0"/>
          </a:p>
        </p:txBody>
      </p:sp>
      <p:sp>
        <p:nvSpPr>
          <p:cNvPr id="16" name="CuadroTexto 15"/>
          <p:cNvSpPr txBox="1"/>
          <p:nvPr/>
        </p:nvSpPr>
        <p:spPr>
          <a:xfrm>
            <a:off x="954077" y="5748093"/>
            <a:ext cx="5968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El modelo original se obtiene aplicando antilogaritmo natural 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2119048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419" dirty="0" smtClean="0"/>
              <a:t>Ejemplo</a:t>
            </a:r>
            <a:endParaRPr lang="es-419" dirty="0"/>
          </a:p>
        </p:txBody>
      </p:sp>
      <p:sp>
        <p:nvSpPr>
          <p:cNvPr id="4" name="CuadroTexto 3"/>
          <p:cNvSpPr txBox="1"/>
          <p:nvPr/>
        </p:nvSpPr>
        <p:spPr>
          <a:xfrm>
            <a:off x="966652" y="1506022"/>
            <a:ext cx="6971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 smtClean="0"/>
              <a:t>Queremos ajustar un modelo exponencial al siguiente conjunto de datos </a:t>
            </a:r>
            <a:endParaRPr lang="es-419" dirty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922336"/>
              </p:ext>
            </p:extLst>
          </p:nvPr>
        </p:nvGraphicFramePr>
        <p:xfrm>
          <a:off x="966652" y="2130455"/>
          <a:ext cx="2220685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79">
                  <a:extLst>
                    <a:ext uri="{9D8B030D-6E8A-4147-A177-3AD203B41FA5}">
                      <a16:colId xmlns:a16="http://schemas.microsoft.com/office/drawing/2014/main" val="754235985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4185955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419" dirty="0" smtClean="0"/>
                        <a:t>d(cm)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 smtClean="0"/>
                        <a:t>I(lumen)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194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 smtClean="0"/>
                        <a:t>20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 smtClean="0"/>
                        <a:t>260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80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 smtClean="0"/>
                        <a:t>30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 smtClean="0"/>
                        <a:t>180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851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 smtClean="0"/>
                        <a:t>40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 smtClean="0"/>
                        <a:t>120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183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 smtClean="0"/>
                        <a:t>50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 smtClean="0"/>
                        <a:t>80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32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 smtClean="0"/>
                        <a:t>60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 smtClean="0"/>
                        <a:t>70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644572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6" name="CuadroTexto 5"/>
              <p:cNvSpPr txBox="1"/>
              <p:nvPr/>
            </p:nvSpPr>
            <p:spPr>
              <a:xfrm>
                <a:off x="5425922" y="2122498"/>
                <a:ext cx="1705916" cy="501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419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32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419" sz="3200" b="0" i="1" smtClean="0">
                              <a:latin typeface="Cambria Math" panose="02040503050406030204" pitchFamily="18" charset="0"/>
                            </a:rPr>
                            <m:t>𝐵𝑑</m:t>
                          </m:r>
                        </m:sup>
                      </m:sSup>
                    </m:oMath>
                  </m:oMathPara>
                </a14:m>
                <a:endParaRPr lang="es-419" sz="3200" dirty="0"/>
              </a:p>
            </p:txBody>
          </p:sp>
        </mc:Choice>
        <mc:Fallback>
          <p:sp>
            <p:nvSpPr>
              <p:cNvPr id="6" name="CuadroTex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5922" y="2122498"/>
                <a:ext cx="1705916" cy="50129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30720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356</Words>
  <Application>Microsoft Office PowerPoint</Application>
  <PresentationFormat>Panorámica</PresentationFormat>
  <Paragraphs>105</Paragraphs>
  <Slides>14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Tema de Office</vt:lpstr>
      <vt:lpstr>Modelos No lineales </vt:lpstr>
      <vt:lpstr>Función de potencias </vt:lpstr>
      <vt:lpstr>Ejemplo: función cuadrática </vt:lpstr>
      <vt:lpstr>Modelo de potencias </vt:lpstr>
      <vt:lpstr>Ejemplo: determinación de un modelo no lineal (asumiendo que es de potencias)</vt:lpstr>
      <vt:lpstr>Rectificación de una curva no lineal, logaritmo </vt:lpstr>
      <vt:lpstr>Ajuste libre o método de los cuadrados mínimos para obtener el modelo rectificado. </vt:lpstr>
      <vt:lpstr>De regreso al modelo original</vt:lpstr>
      <vt:lpstr>Actividad: Obtenga la ecuación de ajuste asumiendo que es de potencias</vt:lpstr>
      <vt:lpstr>Función exponencial (exponencial natural)</vt:lpstr>
      <vt:lpstr>Presentación de PowerPoint</vt:lpstr>
      <vt:lpstr>Presentación de PowerPoint</vt:lpstr>
      <vt:lpstr>Rectificación de un modelo exponencial: logaritmo natural 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No lineales</dc:title>
  <dc:creator>Microsoft Office User</dc:creator>
  <cp:lastModifiedBy>Profesores02</cp:lastModifiedBy>
  <cp:revision>14</cp:revision>
  <dcterms:created xsi:type="dcterms:W3CDTF">2020-09-27T18:58:29Z</dcterms:created>
  <dcterms:modified xsi:type="dcterms:W3CDTF">2021-11-09T13:37:23Z</dcterms:modified>
</cp:coreProperties>
</file>