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27" r:id="rId4"/>
    <p:sldId id="328" r:id="rId5"/>
    <p:sldId id="329" r:id="rId6"/>
    <p:sldId id="330" r:id="rId7"/>
    <p:sldId id="279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6" d="100"/>
          <a:sy n="56" d="100"/>
        </p:scale>
        <p:origin x="62" y="8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/>
              <a:t>Estudio v/s Recrecaión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Hoja2!$C$3</c:f>
              <c:strCache>
                <c:ptCount val="1"/>
                <c:pt idx="0">
                  <c:v>x≥3Y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Hoja2!$B$4:$B$12</c:f>
              <c:numCache>
                <c:formatCode>General</c:formatCode>
                <c:ptCount val="9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</c:numCache>
            </c:numRef>
          </c:xVal>
          <c:yVal>
            <c:numRef>
              <c:f>Hoja2!$C$4:$C$12</c:f>
              <c:numCache>
                <c:formatCode>0.00</c:formatCode>
                <c:ptCount val="9"/>
                <c:pt idx="0">
                  <c:v>0</c:v>
                </c:pt>
                <c:pt idx="1">
                  <c:v>0.33333333333333331</c:v>
                </c:pt>
                <c:pt idx="2">
                  <c:v>0.66666666666666663</c:v>
                </c:pt>
                <c:pt idx="3">
                  <c:v>1</c:v>
                </c:pt>
                <c:pt idx="4">
                  <c:v>1.3333333333333333</c:v>
                </c:pt>
                <c:pt idx="5">
                  <c:v>1.6666666666666667</c:v>
                </c:pt>
                <c:pt idx="6">
                  <c:v>2</c:v>
                </c:pt>
                <c:pt idx="7">
                  <c:v>2.3333333333333335</c:v>
                </c:pt>
                <c:pt idx="8">
                  <c:v>2.6666666666666665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B7F-485E-B8EB-16A8C20D4D3C}"/>
            </c:ext>
          </c:extLst>
        </c:ser>
        <c:ser>
          <c:idx val="1"/>
          <c:order val="1"/>
          <c:tx>
            <c:strRef>
              <c:f>Hoja2!$D$3</c:f>
              <c:strCache>
                <c:ptCount val="1"/>
                <c:pt idx="0">
                  <c:v>x+y≤8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Hoja2!$B$4:$B$12</c:f>
              <c:numCache>
                <c:formatCode>General</c:formatCode>
                <c:ptCount val="9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</c:numCache>
            </c:numRef>
          </c:xVal>
          <c:yVal>
            <c:numRef>
              <c:f>Hoja2!$D$4:$D$12</c:f>
              <c:numCache>
                <c:formatCode>General</c:formatCode>
                <c:ptCount val="9"/>
                <c:pt idx="0">
                  <c:v>8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  <c:pt idx="4">
                  <c:v>4</c:v>
                </c:pt>
                <c:pt idx="5">
                  <c:v>3</c:v>
                </c:pt>
                <c:pt idx="6">
                  <c:v>2</c:v>
                </c:pt>
                <c:pt idx="7">
                  <c:v>1</c:v>
                </c:pt>
                <c:pt idx="8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9B7F-485E-B8EB-16A8C20D4D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2953391"/>
        <c:axId val="682949647"/>
      </c:scatterChart>
      <c:valAx>
        <c:axId val="682953391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Horas de estudio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682949647"/>
        <c:crosses val="autoZero"/>
        <c:crossBetween val="midCat"/>
      </c:valAx>
      <c:valAx>
        <c:axId val="6829496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Horas de juego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68295339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05-09-2021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package" Target="../embeddings/Microsoft_Excel_Worksheet1.xlsx"/><Relationship Id="rId5" Type="http://schemas.openxmlformats.org/officeDocument/2006/relationships/chart" Target="../charts/char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7.png"/><Relationship Id="rId7" Type="http://schemas.openxmlformats.org/officeDocument/2006/relationships/image" Target="../media/image6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  2021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211405"/>
            <a:ext cx="6272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 (2A - 2D)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ALBERTO GARCIA</a:t>
            </a:r>
            <a:r>
              <a:rPr lang="es-CL" dirty="0"/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(2B)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JORGE RÍOS GALLARDO (2E)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VÍCTOR DE LA FUENTE (2C)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HÉCTOR  JAIME (2LT)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Planteo de problemas y búsqueda de solución mediante gráficos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 resolución de problemas de planteo por métodos gráficos es una forma alternativa de planteo.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Realicemos  un ejercicio práctico: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Asuma que mientras se encontraba en clase virtuales durante la pandemia, Ud. se asignó 8 horas diarias para estudio y para que no fueran tan pesadas también incluyó un tiempo de descanso recreativo (camina, juega, revisar mensajería u otro que le interese). El resto de las horas del día son para participar en clases y realizar sus demás labores cotidianas.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Para hacer más realista el ejercicio, asuma que le gusta el ping-pong como actividad recreativa y que jugar a ese deporte le produce 5 veces más placer que estudiar Modelamiento de Sistemas.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Además en su conciencia intuye que debe estudiar a lo menos 3 veces más que jugar si es que quiere aprobar el semestre y pasar a tercer año.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Entonces, ¿Cuánto tiempo debe emplear para estudiar la asignatura de modelamiento y cuánto para jugar ping-pong de modo de que la actividad sea productiva y divertida a la vez?</a:t>
            </a:r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Planteo de problemas y búsqueda de solución mediante gráficos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153C88B-1539-4523-8213-25D4DA2C1C16}"/>
                  </a:ext>
                </a:extLst>
              </p:cNvPr>
              <p:cNvSpPr txBox="1"/>
              <p:nvPr/>
            </p:nvSpPr>
            <p:spPr>
              <a:xfrm>
                <a:off x="657226" y="2572544"/>
                <a:ext cx="10210800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2000" dirty="0"/>
                  <a:t>Ejemplo (Planteo analítico y gráfico)</a:t>
                </a:r>
              </a:p>
              <a:p>
                <a:pPr lvl="1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dirty="0"/>
                  <a:t>Identifiquemos las variables: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𝑆𝑒𝑎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b="1" i="1" dirty="0">
                          <a:latin typeface="Cambria Math" panose="02040503050406030204" pitchFamily="18" charset="0"/>
                        </a:rPr>
                        <m:t>𝑿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𝑒𝑙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𝑡𝑖𝑒𝑚𝑝𝑜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𝑞𝑢𝑒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𝑠𝑒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𝑙𝑒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𝑑𝑒𝑑𝑖𝑐𝑎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𝑎𝑙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𝑒𝑠𝑡𝑢𝑑𝑖𝑜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s-MX" sz="16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𝑆𝑒𝑎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b="1" i="1" dirty="0">
                          <a:latin typeface="Cambria Math" panose="02040503050406030204" pitchFamily="18" charset="0"/>
                        </a:rPr>
                        <m:t>𝒀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𝑒𝑙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𝑡𝑖𝑒𝑚𝑝𝑜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𝑞𝑢𝑒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𝑠𝑒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𝑙𝑒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𝑑𝑒𝑑𝑖𝑐𝑎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𝑎𝑙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𝑝𝑖𝑛𝑔</m:t>
                      </m:r>
                      <m:r>
                        <a:rPr lang="es-CL" sz="16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𝑝𝑜𝑛𝑔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s-MX" sz="16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Sea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s-MX" sz="1600" b="1" i="1" dirty="0">
                          <a:latin typeface="Cambria Math" panose="02040503050406030204" pitchFamily="18" charset="0"/>
                        </a:rPr>
                        <m:t>E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su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entretenci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ó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n</m:t>
                      </m:r>
                      <m:r>
                        <m:rPr>
                          <m:nor/>
                        </m:rPr>
                        <a:rPr lang="es-MX" sz="1600" i="1" dirty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s-MX" sz="1600" i="1" dirty="0">
                  <a:latin typeface="Cambria Math" panose="02040503050406030204" pitchFamily="18" charset="0"/>
                </a:endParaRP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𝑇𝑜𝑑𝑎𝑠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𝑙𝑎𝑠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𝑣𝑎𝑟𝑖𝑎𝑏𝑙𝑒𝑠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𝑠𝑜𝑛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𝑝𝑜𝑠𝑖𝑡𝑖𝑣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600" b="0" i="1" dirty="0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≥0; 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s-MX" sz="1600" i="1" dirty="0">
                          <a:latin typeface="Cambria Math" panose="02040503050406030204" pitchFamily="18" charset="0"/>
                        </a:rPr>
                        <m:t>≥0;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CL" sz="1600" i="1" dirty="0">
                          <a:latin typeface="Cambria Math" panose="02040503050406030204" pitchFamily="18" charset="0"/>
                        </a:rPr>
                        <m:t>≥0</m:t>
                      </m:r>
                    </m:oMath>
                  </m:oMathPara>
                </a14:m>
                <a:endParaRPr lang="es-MX" sz="1600" i="1" dirty="0">
                  <a:latin typeface="Cambria Math" panose="02040503050406030204" pitchFamily="18" charset="0"/>
                </a:endParaRPr>
              </a:p>
              <a:p>
                <a:pPr lvl="1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dirty="0"/>
                  <a:t>Veamos las reglas, límites o fronteras: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Le interesa obtener el máximo de entretención (estudio + juego):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+ 5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𝑌</m:t>
                      </m:r>
                    </m:oMath>
                  </m:oMathPara>
                </a14:m>
                <a:endParaRPr lang="es-MX" sz="14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Sabe que su tiempo de estudio está limitado a 8 </a:t>
                </a:r>
                <a:r>
                  <a:rPr lang="es-MX" sz="1600" dirty="0" err="1"/>
                  <a:t>hrs</a:t>
                </a:r>
                <a:r>
                  <a:rPr lang="es-MX" sz="1600" dirty="0"/>
                  <a:t>. al día, ya que si le dedica más dejará de realizar sus demás actividades: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≤8</m:t>
                      </m:r>
                    </m:oMath>
                  </m:oMathPara>
                </a14:m>
                <a:endParaRPr lang="es-MX" sz="14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Intuyó además que debe estudiar a lo menos 3 veces más que jugar si es que quiere aprobar el semestre.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≥3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𝑌</m:t>
                      </m:r>
                    </m:oMath>
                  </m:oMathPara>
                </a14:m>
                <a:endParaRPr lang="es-MX" sz="1400" i="1" dirty="0">
                  <a:latin typeface="Cambria Math" panose="02040503050406030204" pitchFamily="18" charset="0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endParaRPr lang="es-MX" dirty="0"/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153C88B-1539-4523-8213-25D4DA2C1C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226" y="2572544"/>
                <a:ext cx="10210800" cy="3847207"/>
              </a:xfrm>
              <a:prstGeom prst="rect">
                <a:avLst/>
              </a:prstGeom>
              <a:blipFill>
                <a:blip r:embed="rId3"/>
                <a:stretch>
                  <a:fillRect l="-657" t="-7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EEA43345-C277-41BC-8776-5B0843B3B7E4}"/>
              </a:ext>
            </a:extLst>
          </p:cNvPr>
          <p:cNvSpPr txBox="1"/>
          <p:nvPr/>
        </p:nvSpPr>
        <p:spPr>
          <a:xfrm>
            <a:off x="657217" y="4924605"/>
            <a:ext cx="10877549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Para hacer más realista el ejercicio, asuma que le gusta el ping-pong como actividad recreativa y que jugar a ese deporte le produce 5 veces más placer que estudiar Modelamiento de Sistemas.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EEC3BA0-2A07-4B09-9579-532CE90CCF99}"/>
              </a:ext>
            </a:extLst>
          </p:cNvPr>
          <p:cNvSpPr txBox="1"/>
          <p:nvPr/>
        </p:nvSpPr>
        <p:spPr>
          <a:xfrm>
            <a:off x="657219" y="5570936"/>
            <a:ext cx="10877549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>
            <a:defPPr>
              <a:defRPr lang="es-CL"/>
            </a:defPPr>
            <a:lvl2pPr marL="742950" lvl="1" indent="-285750">
              <a:buFont typeface="Arial" panose="020B0604020202020204" pitchFamily="34" charset="0"/>
              <a:buChar char="•"/>
            </a:lvl2pPr>
          </a:lstStyle>
          <a:p>
            <a:pPr marL="571500" indent="-285750">
              <a:buFont typeface="Arial" panose="020B0604020202020204" pitchFamily="34" charset="0"/>
              <a:buChar char="•"/>
            </a:pPr>
            <a:r>
              <a:rPr lang="es-MX" dirty="0"/>
              <a:t>Ud. se asignó 8 horas diarias para estudio y para que no fueran tan pesadas también incluyó un tiempo de descanso recreativo</a:t>
            </a:r>
            <a:endParaRPr lang="es-CL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54395E5-E309-4A1F-AFA6-2BFF22D68E7C}"/>
              </a:ext>
            </a:extLst>
          </p:cNvPr>
          <p:cNvSpPr txBox="1"/>
          <p:nvPr/>
        </p:nvSpPr>
        <p:spPr>
          <a:xfrm>
            <a:off x="657221" y="6096585"/>
            <a:ext cx="10877549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>
            <a:defPPr>
              <a:defRPr lang="es-CL"/>
            </a:defPPr>
            <a:lvl2pPr marL="742950" lvl="1" indent="-285750">
              <a:buFont typeface="Arial" panose="020B0604020202020204" pitchFamily="34" charset="0"/>
              <a:buChar char="•"/>
            </a:lvl2pPr>
          </a:lstStyle>
          <a:p>
            <a:pPr lvl="1"/>
            <a:r>
              <a:rPr lang="es-MX" dirty="0"/>
              <a:t>Además en su conciencia intuye que debe estudiar a lo menos 3 veces más que jugar si es que quiere aprobar el semestre y pasar a tercer año.</a:t>
            </a:r>
          </a:p>
        </p:txBody>
      </p:sp>
    </p:spTree>
    <p:extLst>
      <p:ext uri="{BB962C8B-B14F-4D97-AF65-F5344CB8AC3E}">
        <p14:creationId xmlns:p14="http://schemas.microsoft.com/office/powerpoint/2010/main" val="220343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Planteo de problemas y búsqueda de solución mediante gráficos</a:t>
            </a:r>
            <a:endParaRPr sz="3600" dirty="0">
              <a:solidFill>
                <a:schemeClr val="l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153C88B-1539-4523-8213-25D4DA2C1C16}"/>
                  </a:ext>
                </a:extLst>
              </p:cNvPr>
              <p:cNvSpPr txBox="1"/>
              <p:nvPr/>
            </p:nvSpPr>
            <p:spPr>
              <a:xfrm>
                <a:off x="528777" y="2382120"/>
                <a:ext cx="10834189" cy="4400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00000"/>
                  </a:lnSpc>
                  <a:spcBef>
                    <a:spcPts val="0"/>
                  </a:spcBef>
                  <a:buFont typeface="Arial" panose="020B0604020202020204" pitchFamily="34" charset="0"/>
                  <a:buChar char="•"/>
                </a:pPr>
                <a:r>
                  <a:rPr lang="es-MX" sz="2000" dirty="0"/>
                  <a:t>Ejemplo (Planteo analítico y gráfico)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b="1" dirty="0"/>
                  <a:t>Solución analítica:</a:t>
                </a: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MX" sz="200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MX" sz="2000" i="1" dirty="0" smtClean="0">
                        <a:latin typeface="Cambria Math" panose="02040503050406030204" pitchFamily="18" charset="0"/>
                      </a:rPr>
                      <m:t> +</m:t>
                    </m:r>
                    <m:r>
                      <a:rPr lang="es-MX" sz="2000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MX" sz="2000" i="1" dirty="0" smtClean="0">
                        <a:latin typeface="Cambria Math" panose="02040503050406030204" pitchFamily="18" charset="0"/>
                      </a:rPr>
                      <m:t> ≤ 8→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d>
                      <m:dPr>
                        <m:ctrlP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+8;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𝑝𝑒𝑛𝑑𝑖𝑒𝑛𝑡𝑒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𝑟𝑒𝑐𝑡𝑎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e>
                    </m:d>
                  </m:oMath>
                </a14:m>
                <a:r>
                  <a:rPr lang="es-CL" sz="2000" b="0" dirty="0">
                    <a:ea typeface="Cambria Math" panose="02040503050406030204" pitchFamily="18" charset="0"/>
                  </a:rPr>
                  <a:t> y además no pasa por el origen (cuando x=0, y vale 8 y cuando y= 0, x vale 8).</a:t>
                </a: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MX" sz="2000" i="1" dirty="0">
                        <a:latin typeface="Cambria Math" panose="02040503050406030204" pitchFamily="18" charset="0"/>
                      </a:rPr>
                      <m:t>≥3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−3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f>
                      <m:fPr>
                        <m:ctrlP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𝑝𝑒𝑛𝑑𝑖𝑒𝑛𝑡𝑒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𝑟𝑒𝑐𝑡𝑎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𝑒𝑠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r>
                  <a:rPr lang="es-MX" sz="2000" i="1" dirty="0">
                    <a:latin typeface="Cambria Math" panose="02040503050406030204" pitchFamily="18" charset="0"/>
                  </a:rPr>
                  <a:t> y para por el origen del plano cartesiano.</a:t>
                </a: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es-MX" sz="2000" i="1" dirty="0">
                    <a:latin typeface="Cambria Math" panose="02040503050406030204" pitchFamily="18" charset="0"/>
                  </a:rPr>
                  <a:t>Resolviendo:</a:t>
                </a:r>
              </a:p>
              <a:p>
                <a:pPr lvl="2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s-CL" sz="20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2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sz="20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MX" sz="2000" i="1" dirty="0">
                  <a:latin typeface="Cambria Math" panose="02040503050406030204" pitchFamily="18" charset="0"/>
                </a:endParaRP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6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 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h𝑜𝑟𝑎𝑠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;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 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h𝑜𝑟𝑎𝑠</m:t>
                      </m:r>
                    </m:oMath>
                  </m:oMathPara>
                </a14:m>
                <a:endParaRPr lang="es-CL" sz="1600" i="1" dirty="0">
                  <a:latin typeface="Cambria Math" panose="02040503050406030204" pitchFamily="18" charset="0"/>
                </a:endParaRPr>
              </a:p>
              <a:p>
                <a:pPr marL="1200150" lvl="2" indent="-285750">
                  <a:lnSpc>
                    <a:spcPct val="100000"/>
                  </a:lnSpc>
                  <a:spcBef>
                    <a:spcPts val="0"/>
                  </a:spcBef>
                  <a:buFont typeface="Arial" panose="020B0604020202020204" pitchFamily="34" charset="0"/>
                  <a:buChar char="•"/>
                </a:pPr>
                <a:r>
                  <a:rPr lang="es-CL" sz="2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 en dicha condición se alcanza el mayor nivel de entretención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+ 5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=16 </m:t>
                      </m:r>
                    </m:oMath>
                  </m:oMathPara>
                </a14:m>
                <a:endParaRPr lang="es-MX" sz="14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Es decir, estudiando 6 horas y jugando ping-pong 2 horas diarias se logra el mayor nivel de satisfacción realizando ambas actividades</a:t>
                </a:r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153C88B-1539-4523-8213-25D4DA2C1C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77" y="2382120"/>
                <a:ext cx="10834189" cy="4400179"/>
              </a:xfrm>
              <a:prstGeom prst="rect">
                <a:avLst/>
              </a:prstGeom>
              <a:blipFill>
                <a:blip r:embed="rId3"/>
                <a:stretch>
                  <a:fillRect l="-506" t="-831" r="-281" b="-138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upo 13">
            <a:extLst>
              <a:ext uri="{FF2B5EF4-FFF2-40B4-BE49-F238E27FC236}">
                <a16:creationId xmlns:a16="http://schemas.microsoft.com/office/drawing/2014/main" id="{D1E71A06-2EEB-463D-9C26-822860090541}"/>
              </a:ext>
            </a:extLst>
          </p:cNvPr>
          <p:cNvGrpSpPr/>
          <p:nvPr/>
        </p:nvGrpSpPr>
        <p:grpSpPr>
          <a:xfrm>
            <a:off x="4804012" y="4694831"/>
            <a:ext cx="1360227" cy="641444"/>
            <a:chOff x="4735773" y="4940490"/>
            <a:chExt cx="1360227" cy="641444"/>
          </a:xfrm>
        </p:grpSpPr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45D7970E-5043-4B27-AA58-D4108FEB4E41}"/>
                </a:ext>
              </a:extLst>
            </p:cNvPr>
            <p:cNvCxnSpPr/>
            <p:nvPr/>
          </p:nvCxnSpPr>
          <p:spPr>
            <a:xfrm>
              <a:off x="4735773" y="5572732"/>
              <a:ext cx="136022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12">
              <a:extLst>
                <a:ext uri="{FF2B5EF4-FFF2-40B4-BE49-F238E27FC236}">
                  <a16:creationId xmlns:a16="http://schemas.microsoft.com/office/drawing/2014/main" id="{3100C1A1-6488-4899-8EC4-BEE2417F003C}"/>
                </a:ext>
              </a:extLst>
            </p:cNvPr>
            <p:cNvCxnSpPr/>
            <p:nvPr/>
          </p:nvCxnSpPr>
          <p:spPr>
            <a:xfrm flipV="1">
              <a:off x="6096000" y="4940490"/>
              <a:ext cx="0" cy="6414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5649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78" t="21604" r="23457" b="18447"/>
          <a:stretch/>
        </p:blipFill>
        <p:spPr>
          <a:xfrm>
            <a:off x="1228298" y="54590"/>
            <a:ext cx="1037229" cy="90887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210107" y="940684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448687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Planteo de problemas y búsqueda de solución mediante gráficos</a:t>
            </a:r>
            <a:endParaRPr sz="3600" dirty="0">
              <a:solidFill>
                <a:schemeClr val="l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Marcador de contenido 4">
                <a:extLst>
                  <a:ext uri="{FF2B5EF4-FFF2-40B4-BE49-F238E27FC236}">
                    <a16:creationId xmlns:a16="http://schemas.microsoft.com/office/drawing/2014/main" id="{CE0F47F4-62E6-4B2F-938B-5FB46D30D99E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829034" y="2279459"/>
                <a:ext cx="5181600" cy="4351338"/>
              </a:xfrm>
            </p:spPr>
            <p:txBody>
              <a:bodyPr/>
              <a:lstStyle/>
              <a:p>
                <a:pPr marL="342900" indent="-342900"/>
                <a:r>
                  <a:rPr lang="es-MX" sz="2400" b="1" dirty="0"/>
                  <a:t>Solución gráfica:</a:t>
                </a:r>
              </a:p>
              <a:p>
                <a:pPr lvl="1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800" dirty="0"/>
                  <a:t>Grafiquemos la función objetivo y las restricciones en un plan de  coordenadas: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CL" sz="1600" b="0" dirty="0"/>
                  <a:t>Función Objetivo; </a:t>
                </a:r>
              </a:p>
              <a:p>
                <a:pPr marL="1371600" lvl="3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MX" sz="1400" i="1" dirty="0" smtClean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s-MX" sz="1400" i="1" dirty="0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MX" sz="1400" i="1" dirty="0" smtClean="0">
                          <a:latin typeface="Cambria Math" panose="02040503050406030204" pitchFamily="18" charset="0"/>
                        </a:rPr>
                        <m:t> + 5</m:t>
                      </m:r>
                      <m:r>
                        <a:rPr lang="es-MX" sz="1400" i="1" dirty="0" smtClean="0">
                          <a:latin typeface="Cambria Math" panose="02040503050406030204" pitchFamily="18" charset="0"/>
                        </a:rPr>
                        <m:t>𝑌</m:t>
                      </m:r>
                    </m:oMath>
                  </m:oMathPara>
                </a14:m>
                <a:endParaRPr lang="es-CL" sz="1400" i="1" dirty="0">
                  <a:latin typeface="Cambria Math" panose="02040503050406030204" pitchFamily="18" charset="0"/>
                </a:endParaRPr>
              </a:p>
              <a:p>
                <a:pPr marL="1371600" lvl="3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𝐿𝑎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𝑝𝑒𝑛𝑑𝑖𝑒𝑛𝑡𝑒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𝑑𝑒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𝑙𝑎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𝑟𝑒𝑐𝑡𝑎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= 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 + 5</m:t>
                      </m:r>
                      <m:r>
                        <a:rPr lang="es-MX" sz="1400" i="1" dirty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𝑒𝑠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𝑖𝑔𝑢𝑎𝑙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CL" sz="1400" i="1" dirty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"/>
                          <m:endChr m:val=""/>
                          <m:ctrlPr>
                            <a:rPr lang="es-CL" sz="14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s-CL" sz="1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1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s-CL" sz="1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CL" sz="1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s-CL" sz="1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  <m:r>
                            <a:rPr lang="es-CL" sz="1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  <m:r>
                            <a:rPr lang="es-CL" sz="1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(−0,2) </m:t>
                          </m:r>
                        </m:e>
                      </m:d>
                    </m:oMath>
                  </m:oMathPara>
                </a14:m>
                <a:endParaRPr lang="es-MX" sz="14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Restricciones;</a:t>
                </a:r>
              </a:p>
              <a:p>
                <a:pPr marL="914400" lvl="2" indent="0" algn="ctr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sz="1400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≤8</m:t>
                    </m:r>
                  </m:oMath>
                </a14:m>
                <a:r>
                  <a:rPr lang="es-CL" sz="1400" dirty="0"/>
                  <a:t>; </a:t>
                </a:r>
                <a14:m>
                  <m:oMath xmlns:m="http://schemas.openxmlformats.org/officeDocument/2006/math"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≥3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es-MX" sz="1400" dirty="0"/>
                  <a:t>; </a:t>
                </a:r>
                <a14:m>
                  <m:oMath xmlns:m="http://schemas.openxmlformats.org/officeDocument/2006/math"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≥0 </m:t>
                    </m:r>
                    <m:r>
                      <a:rPr lang="es-MX" sz="140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es-CL" sz="1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400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s-CL" sz="1400" b="0" i="1" dirty="0" smtClean="0">
                        <a:latin typeface="Cambria Math" panose="02040503050406030204" pitchFamily="18" charset="0"/>
                      </a:rPr>
                      <m:t>≥0 </m:t>
                    </m:r>
                  </m:oMath>
                </a14:m>
                <a:endParaRPr lang="es-MX" sz="1400" dirty="0"/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400" dirty="0"/>
                  <a:t>El área achurada es la región en que no hay solución por estar fuera de las restricciones o límites. (Sólo primer cuadrante)</a:t>
                </a:r>
              </a:p>
              <a:p>
                <a:pPr lvl="1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800" dirty="0"/>
                  <a:t>La planilla que crea la curva es la </a:t>
                </a:r>
                <a:r>
                  <a:rPr lang="es-MX" sz="1800" dirty="0" err="1"/>
                  <a:t>sgte</a:t>
                </a:r>
                <a:r>
                  <a:rPr lang="es-MX" sz="1800" dirty="0"/>
                  <a:t>:</a:t>
                </a:r>
              </a:p>
              <a:p>
                <a:pPr marL="914400" lvl="2" indent="0" algn="ctr">
                  <a:lnSpc>
                    <a:spcPct val="100000"/>
                  </a:lnSpc>
                  <a:spcBef>
                    <a:spcPts val="0"/>
                  </a:spcBef>
                  <a:buNone/>
                </a:pPr>
                <a:endParaRPr lang="es-MX" sz="1400" dirty="0"/>
              </a:p>
            </p:txBody>
          </p:sp>
        </mc:Choice>
        <mc:Fallback>
          <p:sp>
            <p:nvSpPr>
              <p:cNvPr id="5" name="Marcador de contenido 4">
                <a:extLst>
                  <a:ext uri="{FF2B5EF4-FFF2-40B4-BE49-F238E27FC236}">
                    <a16:creationId xmlns:a16="http://schemas.microsoft.com/office/drawing/2014/main" id="{CE0F47F4-62E6-4B2F-938B-5FB46D30D9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29034" y="2279459"/>
                <a:ext cx="5181600" cy="4351338"/>
              </a:xfrm>
              <a:blipFill>
                <a:blip r:embed="rId3"/>
                <a:stretch>
                  <a:fillRect l="-1647" t="-196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upo 11">
            <a:extLst>
              <a:ext uri="{FF2B5EF4-FFF2-40B4-BE49-F238E27FC236}">
                <a16:creationId xmlns:a16="http://schemas.microsoft.com/office/drawing/2014/main" id="{6E74A22D-3168-42B4-B8A6-FF5EA73E9E8A}"/>
              </a:ext>
            </a:extLst>
          </p:cNvPr>
          <p:cNvGrpSpPr/>
          <p:nvPr/>
        </p:nvGrpSpPr>
        <p:grpSpPr>
          <a:xfrm>
            <a:off x="6610970" y="3789248"/>
            <a:ext cx="3042219" cy="1691707"/>
            <a:chOff x="4129720" y="5268951"/>
            <a:chExt cx="3042219" cy="1691707"/>
          </a:xfrm>
        </p:grpSpPr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id="{D343CA3A-750A-481D-A15D-869A49697C90}"/>
                </a:ext>
              </a:extLst>
            </p:cNvPr>
            <p:cNvCxnSpPr>
              <a:cxnSpLocks/>
            </p:cNvCxnSpPr>
            <p:nvPr/>
          </p:nvCxnSpPr>
          <p:spPr>
            <a:xfrm rot="-60000">
              <a:off x="4881980" y="5702304"/>
              <a:ext cx="2289959" cy="1258354"/>
            </a:xfrm>
            <a:prstGeom prst="line">
              <a:avLst/>
            </a:prstGeom>
            <a:ln w="2222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CuadroTexto 15">
                  <a:extLst>
                    <a:ext uri="{FF2B5EF4-FFF2-40B4-BE49-F238E27FC236}">
                      <a16:creationId xmlns:a16="http://schemas.microsoft.com/office/drawing/2014/main" id="{915485EA-06CB-4C69-AE9E-8E5620A77AB8}"/>
                    </a:ext>
                  </a:extLst>
                </p:cNvPr>
                <p:cNvSpPr txBox="1"/>
                <p:nvPr/>
              </p:nvSpPr>
              <p:spPr>
                <a:xfrm rot="1680000">
                  <a:off x="4129720" y="5268951"/>
                  <a:ext cx="148290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𝑦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>
            <p:sp>
              <p:nvSpPr>
                <p:cNvPr id="16" name="CuadroTexto 15">
                  <a:extLst>
                    <a:ext uri="{FF2B5EF4-FFF2-40B4-BE49-F238E27FC236}">
                      <a16:creationId xmlns:a16="http://schemas.microsoft.com/office/drawing/2014/main" id="{915485EA-06CB-4C69-AE9E-8E5620A77AB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80000">
                  <a:off x="4129720" y="5268951"/>
                  <a:ext cx="1482907" cy="30777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17" name="Gráfico 16">
            <a:extLst>
              <a:ext uri="{FF2B5EF4-FFF2-40B4-BE49-F238E27FC236}">
                <a16:creationId xmlns:a16="http://schemas.microsoft.com/office/drawing/2014/main" id="{E480AB75-E868-439C-A56A-9819C6AA2B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2685720"/>
              </p:ext>
            </p:extLst>
          </p:nvPr>
        </p:nvGraphicFramePr>
        <p:xfrm>
          <a:off x="7443076" y="2098560"/>
          <a:ext cx="4392930" cy="2886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Rectángulo 17">
            <a:extLst>
              <a:ext uri="{FF2B5EF4-FFF2-40B4-BE49-F238E27FC236}">
                <a16:creationId xmlns:a16="http://schemas.microsoft.com/office/drawing/2014/main" id="{91667AEC-CACD-49ED-BB62-BD1451CD5B1C}"/>
              </a:ext>
            </a:extLst>
          </p:cNvPr>
          <p:cNvSpPr/>
          <p:nvPr/>
        </p:nvSpPr>
        <p:spPr>
          <a:xfrm rot="2220000">
            <a:off x="8378727" y="2341743"/>
            <a:ext cx="2960619" cy="1487764"/>
          </a:xfrm>
          <a:prstGeom prst="rect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386FE1D-D8C8-4D6E-B9CE-1FB9F5AEDBBA}"/>
              </a:ext>
            </a:extLst>
          </p:cNvPr>
          <p:cNvSpPr/>
          <p:nvPr/>
        </p:nvSpPr>
        <p:spPr>
          <a:xfrm rot="20760000">
            <a:off x="7884591" y="2267324"/>
            <a:ext cx="2663687" cy="1824285"/>
          </a:xfrm>
          <a:prstGeom prst="rect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20" name="Objeto 19">
            <a:extLst>
              <a:ext uri="{FF2B5EF4-FFF2-40B4-BE49-F238E27FC236}">
                <a16:creationId xmlns:a16="http://schemas.microsoft.com/office/drawing/2014/main" id="{EE33B53F-85E8-44D9-B967-288F1AA442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4654825"/>
              </p:ext>
            </p:extLst>
          </p:nvPr>
        </p:nvGraphicFramePr>
        <p:xfrm>
          <a:off x="5933604" y="5018195"/>
          <a:ext cx="4591050" cy="1735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6" imgW="8724737" imgH="3299451" progId="Excel.Sheet.12">
                  <p:embed/>
                </p:oleObj>
              </mc:Choice>
              <mc:Fallback>
                <p:oleObj name="Worksheet" r:id="rId6" imgW="8724737" imgH="3299451" progId="Excel.Sheet.12">
                  <p:embed/>
                  <p:pic>
                    <p:nvPicPr>
                      <p:cNvPr id="7" name="Objeto 6">
                        <a:extLst>
                          <a:ext uri="{FF2B5EF4-FFF2-40B4-BE49-F238E27FC236}">
                            <a16:creationId xmlns:a16="http://schemas.microsoft.com/office/drawing/2014/main" id="{DB4F7AD3-49AB-476D-907F-99645B70AD9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33604" y="5018195"/>
                        <a:ext cx="4591050" cy="1735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Grupo 21">
            <a:extLst>
              <a:ext uri="{FF2B5EF4-FFF2-40B4-BE49-F238E27FC236}">
                <a16:creationId xmlns:a16="http://schemas.microsoft.com/office/drawing/2014/main" id="{72203B57-6E0B-4C9D-881F-A4DCF078CA74}"/>
              </a:ext>
            </a:extLst>
          </p:cNvPr>
          <p:cNvGrpSpPr/>
          <p:nvPr/>
        </p:nvGrpSpPr>
        <p:grpSpPr>
          <a:xfrm>
            <a:off x="4490113" y="341194"/>
            <a:ext cx="5308980" cy="3671248"/>
            <a:chOff x="4490113" y="341194"/>
            <a:chExt cx="5308980" cy="3671248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C2DD1736-6068-45FD-B46A-AC91B1EE998F}"/>
                </a:ext>
              </a:extLst>
            </p:cNvPr>
            <p:cNvSpPr txBox="1"/>
            <p:nvPr/>
          </p:nvSpPr>
          <p:spPr>
            <a:xfrm>
              <a:off x="4490113" y="341194"/>
              <a:ext cx="50633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Punto obtenido mediante la solución analítica</a:t>
              </a:r>
            </a:p>
          </p:txBody>
        </p:sp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91A9CE86-8478-43FA-8453-FCEA39CB2FB9}"/>
                </a:ext>
              </a:extLst>
            </p:cNvPr>
            <p:cNvCxnSpPr>
              <a:stCxn id="10" idx="2"/>
            </p:cNvCxnSpPr>
            <p:nvPr/>
          </p:nvCxnSpPr>
          <p:spPr>
            <a:xfrm>
              <a:off x="7021773" y="710526"/>
              <a:ext cx="2777320" cy="33019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3709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P spid="18" grpId="0" animBg="1"/>
      <p:bldP spid="18" grpId="1" animBg="1"/>
      <p:bldP spid="19" grpId="0" animBg="1"/>
      <p:bldP spid="1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78" t="21604" r="23457" b="18447"/>
          <a:stretch/>
        </p:blipFill>
        <p:spPr>
          <a:xfrm>
            <a:off x="1228298" y="54590"/>
            <a:ext cx="1037229" cy="90887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210107" y="940684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448687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Planteo de problemas y búsqueda de solución mediante gráficos</a:t>
            </a:r>
            <a:endParaRPr sz="3600" dirty="0">
              <a:solidFill>
                <a:schemeClr val="lt1"/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44696746-1424-4A19-B138-369B221F4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05" y="2125660"/>
            <a:ext cx="4401693" cy="289585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4" name="Marcador de contenido 4">
                <a:extLst>
                  <a:ext uri="{FF2B5EF4-FFF2-40B4-BE49-F238E27FC236}">
                    <a16:creationId xmlns:a16="http://schemas.microsoft.com/office/drawing/2014/main" id="{F10FC641-89D0-46B4-9DB8-073572A1B2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28320" y="2014070"/>
                <a:ext cx="7186562" cy="3461155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2000" dirty="0"/>
                  <a:t>Solución gráfica (Simulación)</a:t>
                </a:r>
              </a:p>
              <a:p>
                <a:pPr lvl="1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800" dirty="0"/>
                  <a:t>Ahora gráficamente se encontrará la mejor solución: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Si </a:t>
                </a:r>
                <a14:m>
                  <m:oMath xmlns:m="http://schemas.openxmlformats.org/officeDocument/2006/math">
                    <m:r>
                      <a:rPr lang="es-MX" sz="1600" i="1" dirty="0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s-MX" sz="16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s-MX" sz="1600" i="1" dirty="0" smtClean="0">
                        <a:latin typeface="Cambria Math" panose="02040503050406030204" pitchFamily="18" charset="0"/>
                      </a:rPr>
                      <m:t> =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0;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𝑙𝑎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𝑓𝑢𝑛𝑐𝑖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ó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MX" sz="16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6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d>
                    <m:r>
                      <a:rPr lang="es-MX" sz="1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MX" sz="1600" dirty="0"/>
                  <a:t> que significa que no hay estudio ni juego. No se hace nada.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400" dirty="0"/>
                  <a:t>E = 0 se muestra en la gráfica en el punto origen de las coordenadas.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CL" sz="1600" dirty="0"/>
                  <a:t>Si se continúa subiendo la recta de la función objetivo hasta que alcance el valor de x=8, mostrará un resultado donde </a:t>
                </a:r>
                <a:r>
                  <a:rPr lang="es-MX" sz="1600" dirty="0"/>
                  <a:t>sólo dedica tiempo a estudiar y nada a jugar (y=0).</a:t>
                </a:r>
              </a:p>
              <a:p>
                <a:pPr lvl="2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600" dirty="0"/>
                  <a:t>Moviendo la recta aún más arriba hasta alcanzar el vértice superior del triángulo:</a:t>
                </a: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400" dirty="0"/>
                  <a:t>La intersección superior del triángulo está definida por el cruce de las rectas:</a:t>
                </a:r>
              </a:p>
              <a:p>
                <a:pPr marL="1371600" lvl="3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 </m:t>
                      </m:r>
                    </m:oMath>
                  </m:oMathPara>
                </a14:m>
                <a:endParaRPr lang="es-CL" sz="1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1371600" lvl="3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s-CL" sz="1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1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es-CL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+3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𝑌</m:t>
                      </m:r>
                      <m:r>
                        <a:rPr lang="es-CL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sz="1400" b="0" dirty="0">
                  <a:ea typeface="Cambria Math" panose="02040503050406030204" pitchFamily="18" charset="0"/>
                </a:endParaRPr>
              </a:p>
              <a:p>
                <a:pPr lvl="3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s-MX" sz="1400" dirty="0"/>
                  <a:t>Resolviendo el sistema de ecuaciones se obtiene:</a:t>
                </a:r>
              </a:p>
              <a:p>
                <a:pPr marL="1371600" lvl="3" indent="0" algn="ctr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𝑃𝑢𝑛𝑡𝑜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é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𝑟𝑡𝑖𝑐𝑒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𝑠𝑢𝑝𝑒𝑟𝑖𝑜𝑟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𝑒𝑠</m:t>
                    </m:r>
                    <m:r>
                      <a:rPr lang="es-CL" sz="14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{"/>
                        <m:endChr m:val="}"/>
                        <m:ctrlP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  <m: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=6,</m:t>
                        </m:r>
                        <m: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𝑌</m:t>
                        </m:r>
                        <m: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=2</m:t>
                        </m:r>
                      </m:e>
                    </m:d>
                  </m:oMath>
                </a14:m>
                <a:r>
                  <a:rPr lang="es-MX" sz="1400" dirty="0"/>
                  <a:t> </a:t>
                </a:r>
              </a:p>
              <a:p>
                <a:pPr lvl="3" algn="just">
                  <a:lnSpc>
                    <a:spcPct val="100000"/>
                  </a:lnSpc>
                  <a:spcBef>
                    <a:spcPts val="0"/>
                  </a:spcBef>
                </a:pPr>
                <a14:m>
                  <m:oMath xmlns:m="http://schemas.openxmlformats.org/officeDocument/2006/math">
                    <m:r>
                      <a:rPr lang="es-MX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s-CL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s-CL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é</m:t>
                            </m:r>
                            <m:r>
                              <a:rPr lang="es-CL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𝑟𝑡𝑖𝑐𝑒</m:t>
                            </m:r>
                          </m:sub>
                        </m:sSub>
                      </m:e>
                    </m:d>
                    <m:r>
                      <a:rPr lang="es-CL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=6+5×2=16</m:t>
                    </m:r>
                  </m:oMath>
                </a14:m>
                <a:endParaRPr lang="es-MX" sz="1400" dirty="0"/>
              </a:p>
            </p:txBody>
          </p:sp>
        </mc:Choice>
        <mc:Fallback>
          <p:sp>
            <p:nvSpPr>
              <p:cNvPr id="24" name="Marcador de contenido 4">
                <a:extLst>
                  <a:ext uri="{FF2B5EF4-FFF2-40B4-BE49-F238E27FC236}">
                    <a16:creationId xmlns:a16="http://schemas.microsoft.com/office/drawing/2014/main" id="{F10FC641-89D0-46B4-9DB8-073572A1B2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8320" y="2014070"/>
                <a:ext cx="7186562" cy="3461155"/>
              </a:xfrm>
              <a:blipFill>
                <a:blip r:embed="rId4"/>
                <a:stretch>
                  <a:fillRect l="-763" t="-880" r="-509" b="-191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Diagrama de flujo: proceso 24">
            <a:extLst>
              <a:ext uri="{FF2B5EF4-FFF2-40B4-BE49-F238E27FC236}">
                <a16:creationId xmlns:a16="http://schemas.microsoft.com/office/drawing/2014/main" id="{AB5E7C78-D70A-498F-96D0-1A9ADBAB69B9}"/>
              </a:ext>
            </a:extLst>
          </p:cNvPr>
          <p:cNvSpPr/>
          <p:nvPr/>
        </p:nvSpPr>
        <p:spPr>
          <a:xfrm>
            <a:off x="1759352" y="5382228"/>
            <a:ext cx="4976990" cy="479575"/>
          </a:xfrm>
          <a:prstGeom prst="flowChart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64605718-85F8-41E7-91F5-5A730DF75641}"/>
              </a:ext>
            </a:extLst>
          </p:cNvPr>
          <p:cNvSpPr txBox="1"/>
          <p:nvPr/>
        </p:nvSpPr>
        <p:spPr>
          <a:xfrm>
            <a:off x="6889027" y="5429275"/>
            <a:ext cx="4460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Respuesta y es idéntica a la solución analítica </a:t>
            </a:r>
          </a:p>
        </p:txBody>
      </p:sp>
      <p:grpSp>
        <p:nvGrpSpPr>
          <p:cNvPr id="27" name="Grupo 26">
            <a:extLst>
              <a:ext uri="{FF2B5EF4-FFF2-40B4-BE49-F238E27FC236}">
                <a16:creationId xmlns:a16="http://schemas.microsoft.com/office/drawing/2014/main" id="{C573BDF9-9FC2-4EA1-ABE6-53DB56E93F59}"/>
              </a:ext>
            </a:extLst>
          </p:cNvPr>
          <p:cNvGrpSpPr/>
          <p:nvPr/>
        </p:nvGrpSpPr>
        <p:grpSpPr>
          <a:xfrm>
            <a:off x="6736342" y="3821151"/>
            <a:ext cx="3042219" cy="1642279"/>
            <a:chOff x="4129720" y="5318379"/>
            <a:chExt cx="3042219" cy="1642279"/>
          </a:xfrm>
        </p:grpSpPr>
        <p:cxnSp>
          <p:nvCxnSpPr>
            <p:cNvPr id="28" name="Conector recto 27">
              <a:extLst>
                <a:ext uri="{FF2B5EF4-FFF2-40B4-BE49-F238E27FC236}">
                  <a16:creationId xmlns:a16="http://schemas.microsoft.com/office/drawing/2014/main" id="{28E9CF8F-A13B-4289-A083-31608D24CACB}"/>
                </a:ext>
              </a:extLst>
            </p:cNvPr>
            <p:cNvCxnSpPr>
              <a:cxnSpLocks/>
            </p:cNvCxnSpPr>
            <p:nvPr/>
          </p:nvCxnSpPr>
          <p:spPr>
            <a:xfrm rot="-60000">
              <a:off x="4881980" y="5702304"/>
              <a:ext cx="2289959" cy="1258354"/>
            </a:xfrm>
            <a:prstGeom prst="line">
              <a:avLst/>
            </a:prstGeom>
            <a:ln w="2222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79E7C859-5603-423A-8AD6-34BF8067D8F3}"/>
                    </a:ext>
                  </a:extLst>
                </p:cNvPr>
                <p:cNvSpPr txBox="1"/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𝑌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30" name="CuadroTexto 29">
                  <a:extLst>
                    <a:ext uri="{FF2B5EF4-FFF2-40B4-BE49-F238E27FC236}">
                      <a16:creationId xmlns:a16="http://schemas.microsoft.com/office/drawing/2014/main" id="{CC53B629-15C9-49B3-B631-9C6E970F0F3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BF3334F1-AE81-4AD0-AB0A-0278CB45461B}"/>
              </a:ext>
            </a:extLst>
          </p:cNvPr>
          <p:cNvGrpSpPr/>
          <p:nvPr/>
        </p:nvGrpSpPr>
        <p:grpSpPr>
          <a:xfrm>
            <a:off x="6913089" y="3666055"/>
            <a:ext cx="3042219" cy="1642279"/>
            <a:chOff x="4129720" y="5318379"/>
            <a:chExt cx="3042219" cy="1642279"/>
          </a:xfrm>
        </p:grpSpPr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2733AEF7-F928-463A-95BB-967C866FC443}"/>
                </a:ext>
              </a:extLst>
            </p:cNvPr>
            <p:cNvCxnSpPr>
              <a:cxnSpLocks/>
            </p:cNvCxnSpPr>
            <p:nvPr/>
          </p:nvCxnSpPr>
          <p:spPr>
            <a:xfrm rot="-60000">
              <a:off x="4881980" y="5702304"/>
              <a:ext cx="2289959" cy="1258354"/>
            </a:xfrm>
            <a:prstGeom prst="line">
              <a:avLst/>
            </a:prstGeom>
            <a:ln w="2222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CuadroTexto 31">
                  <a:extLst>
                    <a:ext uri="{FF2B5EF4-FFF2-40B4-BE49-F238E27FC236}">
                      <a16:creationId xmlns:a16="http://schemas.microsoft.com/office/drawing/2014/main" id="{EE306662-A54A-4F0D-AF88-70B423E2F4AD}"/>
                    </a:ext>
                  </a:extLst>
                </p:cNvPr>
                <p:cNvSpPr txBox="1"/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33" name="CuadroTexto 32">
                  <a:extLst>
                    <a:ext uri="{FF2B5EF4-FFF2-40B4-BE49-F238E27FC236}">
                      <a16:creationId xmlns:a16="http://schemas.microsoft.com/office/drawing/2014/main" id="{F8711BED-6041-472B-9707-150D06C3D24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upo 32">
            <a:extLst>
              <a:ext uri="{FF2B5EF4-FFF2-40B4-BE49-F238E27FC236}">
                <a16:creationId xmlns:a16="http://schemas.microsoft.com/office/drawing/2014/main" id="{AD005A6C-1E1B-4916-9F9A-4A77E8F95C2E}"/>
              </a:ext>
            </a:extLst>
          </p:cNvPr>
          <p:cNvGrpSpPr/>
          <p:nvPr/>
        </p:nvGrpSpPr>
        <p:grpSpPr>
          <a:xfrm>
            <a:off x="8151962" y="3132461"/>
            <a:ext cx="3042219" cy="1642279"/>
            <a:chOff x="4129720" y="5318379"/>
            <a:chExt cx="3042219" cy="1642279"/>
          </a:xfrm>
        </p:grpSpPr>
        <p:cxnSp>
          <p:nvCxnSpPr>
            <p:cNvPr id="34" name="Conector recto 33">
              <a:extLst>
                <a:ext uri="{FF2B5EF4-FFF2-40B4-BE49-F238E27FC236}">
                  <a16:creationId xmlns:a16="http://schemas.microsoft.com/office/drawing/2014/main" id="{CBC70D16-9F54-4B7D-B9CC-4B44B919EA82}"/>
                </a:ext>
              </a:extLst>
            </p:cNvPr>
            <p:cNvCxnSpPr>
              <a:cxnSpLocks/>
            </p:cNvCxnSpPr>
            <p:nvPr/>
          </p:nvCxnSpPr>
          <p:spPr>
            <a:xfrm rot="-60000">
              <a:off x="4881980" y="5702304"/>
              <a:ext cx="2289959" cy="1258354"/>
            </a:xfrm>
            <a:prstGeom prst="line">
              <a:avLst/>
            </a:prstGeom>
            <a:ln w="2222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CuadroTexto 34">
                  <a:extLst>
                    <a:ext uri="{FF2B5EF4-FFF2-40B4-BE49-F238E27FC236}">
                      <a16:creationId xmlns:a16="http://schemas.microsoft.com/office/drawing/2014/main" id="{B533BB92-DE74-4615-B8AD-C0B0B49049CA}"/>
                    </a:ext>
                  </a:extLst>
                </p:cNvPr>
                <p:cNvSpPr txBox="1"/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36" name="CuadroTexto 35">
                  <a:extLst>
                    <a:ext uri="{FF2B5EF4-FFF2-40B4-BE49-F238E27FC236}">
                      <a16:creationId xmlns:a16="http://schemas.microsoft.com/office/drawing/2014/main" id="{C4B05B2D-C6BD-47A1-917A-40A9A76B14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8FE4AAD0-CFDD-49D3-92AE-45961D9DF63B}"/>
              </a:ext>
            </a:extLst>
          </p:cNvPr>
          <p:cNvGrpSpPr/>
          <p:nvPr/>
        </p:nvGrpSpPr>
        <p:grpSpPr>
          <a:xfrm>
            <a:off x="8204707" y="3040625"/>
            <a:ext cx="3042219" cy="1642279"/>
            <a:chOff x="4129720" y="5318379"/>
            <a:chExt cx="3042219" cy="1642279"/>
          </a:xfrm>
        </p:grpSpPr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id="{B631DDAC-1144-43A0-B5BA-00A5EEBE5DFE}"/>
                </a:ext>
              </a:extLst>
            </p:cNvPr>
            <p:cNvCxnSpPr>
              <a:cxnSpLocks/>
            </p:cNvCxnSpPr>
            <p:nvPr/>
          </p:nvCxnSpPr>
          <p:spPr>
            <a:xfrm rot="-60000">
              <a:off x="4881980" y="5702304"/>
              <a:ext cx="2289959" cy="1258354"/>
            </a:xfrm>
            <a:prstGeom prst="line">
              <a:avLst/>
            </a:prstGeom>
            <a:ln w="2222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27DE2C84-91B9-4703-A5E2-482E3649D9A0}"/>
                    </a:ext>
                  </a:extLst>
                </p:cNvPr>
                <p:cNvSpPr txBox="1"/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s-CL" sz="14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s-CL" sz="1400" b="0" i="1" dirty="0" smtClean="0">
                            <a:latin typeface="Cambria Math" panose="02040503050406030204" pitchFamily="18" charset="0"/>
                          </a:rPr>
                          <m:t>16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1B3BEBF7-817F-4251-86B1-A1ACCF3E8FC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80000">
                  <a:off x="4129720" y="5318379"/>
                  <a:ext cx="1482907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9" name="Elipse 38">
            <a:extLst>
              <a:ext uri="{FF2B5EF4-FFF2-40B4-BE49-F238E27FC236}">
                <a16:creationId xmlns:a16="http://schemas.microsoft.com/office/drawing/2014/main" id="{E682529E-B947-410F-94D0-D702AA22CFC8}"/>
              </a:ext>
            </a:extLst>
          </p:cNvPr>
          <p:cNvSpPr/>
          <p:nvPr/>
        </p:nvSpPr>
        <p:spPr>
          <a:xfrm>
            <a:off x="9943655" y="3929441"/>
            <a:ext cx="211092" cy="20044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E1E7B578-6F10-4A3D-BB29-6E52A943E437}"/>
              </a:ext>
            </a:extLst>
          </p:cNvPr>
          <p:cNvSpPr/>
          <p:nvPr/>
        </p:nvSpPr>
        <p:spPr>
          <a:xfrm>
            <a:off x="8269917" y="4330356"/>
            <a:ext cx="211092" cy="20044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44728D66-E744-427C-A0F1-DA1BAA68E6FA}"/>
              </a:ext>
            </a:extLst>
          </p:cNvPr>
          <p:cNvSpPr/>
          <p:nvPr/>
        </p:nvSpPr>
        <p:spPr>
          <a:xfrm>
            <a:off x="10527229" y="4350214"/>
            <a:ext cx="211092" cy="20044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177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39" grpId="0" animBg="1"/>
      <p:bldP spid="40" grpId="0" animBg="1"/>
      <p:bldP spid="40" grpId="1" animBg="1"/>
      <p:bldP spid="41" grpId="0" animBg="1"/>
      <p:bldP spid="4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349E2E7D-E0ED-4ECC-80CF-229194242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/>
              <a:t>Hasta aquí por hoy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E16FF9-A437-4074-A588-8B310F558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2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CATEDRA DE MODELAMIENTO DE SISTEMAS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FACULTAD  DE  CS BASICAS Y APLICADAS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23442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26681</TotalTime>
  <Words>1020</Words>
  <Application>Microsoft Office PowerPoint</Application>
  <PresentationFormat>Panorámica</PresentationFormat>
  <Paragraphs>92</Paragraphs>
  <Slides>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Tema de Office</vt:lpstr>
      <vt:lpstr>Hoja de cálculo de Microsoft Excel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Hasta aquí por hoy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Alberto García Covacevich</cp:lastModifiedBy>
  <cp:revision>46</cp:revision>
  <dcterms:created xsi:type="dcterms:W3CDTF">2020-07-06T01:36:30Z</dcterms:created>
  <dcterms:modified xsi:type="dcterms:W3CDTF">2021-09-06T11:38:38Z</dcterms:modified>
</cp:coreProperties>
</file>