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5" r:id="rId8"/>
    <p:sldId id="262" r:id="rId9"/>
    <p:sldId id="284" r:id="rId10"/>
    <p:sldId id="263" r:id="rId11"/>
    <p:sldId id="265" r:id="rId12"/>
    <p:sldId id="268" r:id="rId13"/>
    <p:sldId id="272" r:id="rId14"/>
    <p:sldId id="274" r:id="rId15"/>
    <p:sldId id="276" r:id="rId16"/>
    <p:sldId id="279" r:id="rId17"/>
    <p:sldId id="281" r:id="rId18"/>
    <p:sldId id="283" r:id="rId19"/>
    <p:sldId id="286" r:id="rId20"/>
    <p:sldId id="287" r:id="rId2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81" autoAdjust="0"/>
    <p:restoredTop sz="94660"/>
  </p:normalViewPr>
  <p:slideViewPr>
    <p:cSldViewPr>
      <p:cViewPr>
        <p:scale>
          <a:sx n="110" d="100"/>
          <a:sy n="110" d="100"/>
        </p:scale>
        <p:origin x="-158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CC7DEA-4113-4222-A1C8-B9AE24C4EEA7}" type="datetimeFigureOut">
              <a:rPr lang="es-CL" smtClean="0"/>
              <a:pPr/>
              <a:t>04-03-2022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C2EBBE0-8F4D-4740-836F-AF990BBDCD0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85852" y="4500570"/>
            <a:ext cx="6400800" cy="1600200"/>
          </a:xfrm>
        </p:spPr>
        <p:txBody>
          <a:bodyPr/>
          <a:lstStyle/>
          <a:p>
            <a:endParaRPr lang="es-CL" dirty="0" smtClean="0"/>
          </a:p>
          <a:p>
            <a:r>
              <a:rPr lang="es-CL" dirty="0" smtClean="0"/>
              <a:t>PC Blanca </a:t>
            </a:r>
            <a:r>
              <a:rPr lang="es-CL" b="1" dirty="0" smtClean="0"/>
              <a:t>RAMÍREZ</a:t>
            </a:r>
            <a:r>
              <a:rPr lang="es-CL" dirty="0" smtClean="0"/>
              <a:t> Torrejón</a:t>
            </a:r>
          </a:p>
          <a:p>
            <a:r>
              <a:rPr lang="es-CL" dirty="0" smtClean="0"/>
              <a:t>Marzo, 2022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CONFLICTO EN UCRANIA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5195" t="27083" r="40820" b="18750"/>
          <a:stretch>
            <a:fillRect/>
          </a:stretch>
        </p:blipFill>
        <p:spPr bwMode="auto">
          <a:xfrm>
            <a:off x="428596" y="428604"/>
            <a:ext cx="6715172" cy="6020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 t="9722" r="82813" b="46528"/>
          <a:stretch>
            <a:fillRect/>
          </a:stretch>
        </p:blipFill>
        <p:spPr bwMode="auto">
          <a:xfrm>
            <a:off x="7358082" y="500042"/>
            <a:ext cx="149678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/>
          <a:lstStyle/>
          <a:p>
            <a:r>
              <a:rPr lang="es-CL" b="1" dirty="0" smtClean="0"/>
              <a:t>FICHA TÉCNICA UCRANIA</a:t>
            </a:r>
            <a:endParaRPr lang="es-CL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28662" y="1571612"/>
            <a:ext cx="7772400" cy="4572000"/>
          </a:xfrm>
        </p:spPr>
        <p:txBody>
          <a:bodyPr>
            <a:normAutofit fontScale="92500" lnSpcReduction="20000"/>
          </a:bodyPr>
          <a:lstStyle/>
          <a:p>
            <a:r>
              <a:rPr lang="es-CL" b="1" dirty="0" smtClean="0"/>
              <a:t>Nombre oficial</a:t>
            </a:r>
            <a:r>
              <a:rPr lang="es-CL" dirty="0" smtClean="0"/>
              <a:t>: </a:t>
            </a:r>
            <a:r>
              <a:rPr lang="es-CL" dirty="0" err="1" smtClean="0"/>
              <a:t>Україна</a:t>
            </a:r>
            <a:r>
              <a:rPr lang="es-CL" dirty="0" smtClean="0"/>
              <a:t> (UCRANIA) </a:t>
            </a:r>
          </a:p>
          <a:p>
            <a:r>
              <a:rPr lang="es-CL" b="1" dirty="0" smtClean="0"/>
              <a:t>Superficie</a:t>
            </a:r>
            <a:r>
              <a:rPr lang="es-CL" dirty="0" smtClean="0"/>
              <a:t>: 603.550 km</a:t>
            </a:r>
            <a:r>
              <a:rPr lang="es-CL" baseline="30000" dirty="0" smtClean="0"/>
              <a:t>2.</a:t>
            </a:r>
          </a:p>
          <a:p>
            <a:r>
              <a:rPr lang="es-CL" b="1" dirty="0" smtClean="0"/>
              <a:t>Límites</a:t>
            </a:r>
            <a:r>
              <a:rPr lang="es-CL" dirty="0" smtClean="0"/>
              <a:t>, tiene frontera con siete países: </a:t>
            </a:r>
          </a:p>
          <a:p>
            <a:pPr lvl="1"/>
            <a:r>
              <a:rPr lang="es-CL" dirty="0" smtClean="0"/>
              <a:t>Norte y este con </a:t>
            </a:r>
            <a:r>
              <a:rPr lang="es-CL" u="sng" dirty="0" smtClean="0"/>
              <a:t>Rusia</a:t>
            </a:r>
            <a:r>
              <a:rPr lang="es-CL" dirty="0" smtClean="0"/>
              <a:t>.</a:t>
            </a:r>
          </a:p>
          <a:p>
            <a:pPr lvl="1"/>
            <a:r>
              <a:rPr lang="es-CL" dirty="0" smtClean="0"/>
              <a:t>Norte con </a:t>
            </a:r>
            <a:r>
              <a:rPr lang="es-CL" u="sng" dirty="0" smtClean="0"/>
              <a:t>Bielorrusia</a:t>
            </a:r>
            <a:r>
              <a:rPr lang="es-CL" dirty="0" smtClean="0"/>
              <a:t>.  </a:t>
            </a:r>
          </a:p>
          <a:p>
            <a:pPr lvl="1"/>
            <a:r>
              <a:rPr lang="es-CL" dirty="0" smtClean="0"/>
              <a:t>Oeste con </a:t>
            </a:r>
            <a:r>
              <a:rPr lang="es-CL" u="sng" dirty="0" smtClean="0"/>
              <a:t>Polonia</a:t>
            </a:r>
            <a:r>
              <a:rPr lang="es-CL" dirty="0" smtClean="0"/>
              <a:t> y </a:t>
            </a:r>
            <a:r>
              <a:rPr lang="es-CL" u="sng" dirty="0" smtClean="0"/>
              <a:t>Eslovaquia</a:t>
            </a:r>
            <a:r>
              <a:rPr lang="es-CL" dirty="0" smtClean="0"/>
              <a:t>.  </a:t>
            </a:r>
          </a:p>
          <a:p>
            <a:pPr lvl="1"/>
            <a:r>
              <a:rPr lang="es-CL" dirty="0" smtClean="0"/>
              <a:t>Suroeste con </a:t>
            </a:r>
            <a:r>
              <a:rPr lang="es-CL" u="sng" dirty="0" smtClean="0"/>
              <a:t>Rumania</a:t>
            </a:r>
            <a:r>
              <a:rPr lang="es-CL" dirty="0" smtClean="0"/>
              <a:t>, </a:t>
            </a:r>
            <a:r>
              <a:rPr lang="es-CL" u="sng" dirty="0" smtClean="0"/>
              <a:t>Hungría</a:t>
            </a:r>
            <a:r>
              <a:rPr lang="es-CL" dirty="0" smtClean="0"/>
              <a:t> y </a:t>
            </a:r>
            <a:r>
              <a:rPr lang="es-CL" u="sng" dirty="0" smtClean="0"/>
              <a:t>Moldavia</a:t>
            </a:r>
            <a:r>
              <a:rPr lang="es-CL" dirty="0" smtClean="0"/>
              <a:t>.  </a:t>
            </a:r>
          </a:p>
          <a:p>
            <a:pPr lvl="1"/>
            <a:r>
              <a:rPr lang="es-CL" dirty="0" smtClean="0"/>
              <a:t>Sur con el mar Negro y el mar de </a:t>
            </a:r>
            <a:r>
              <a:rPr lang="es-CL" dirty="0" err="1" smtClean="0"/>
              <a:t>Azov</a:t>
            </a:r>
            <a:r>
              <a:rPr lang="es-CL" dirty="0" smtClean="0"/>
              <a:t>.  </a:t>
            </a:r>
          </a:p>
          <a:p>
            <a:endParaRPr lang="es-CL" dirty="0" smtClean="0"/>
          </a:p>
          <a:p>
            <a:r>
              <a:rPr lang="es-CL" b="1" dirty="0" smtClean="0"/>
              <a:t>Capital</a:t>
            </a:r>
            <a:r>
              <a:rPr lang="es-CL" dirty="0" smtClean="0"/>
              <a:t>: Kiev Población 2.888.470 </a:t>
            </a:r>
            <a:r>
              <a:rPr lang="es-CL" dirty="0" err="1" smtClean="0"/>
              <a:t>hab</a:t>
            </a:r>
            <a:r>
              <a:rPr lang="es-CL" dirty="0" smtClean="0"/>
              <a:t>. </a:t>
            </a:r>
          </a:p>
          <a:p>
            <a:r>
              <a:rPr lang="es-CL" b="1" dirty="0" smtClean="0"/>
              <a:t>Idioma</a:t>
            </a:r>
            <a:r>
              <a:rPr lang="es-CL" dirty="0" smtClean="0"/>
              <a:t>: Ucraniano.</a:t>
            </a:r>
          </a:p>
          <a:p>
            <a:r>
              <a:rPr lang="es-CL" b="1" dirty="0" smtClean="0"/>
              <a:t>Religión</a:t>
            </a:r>
            <a:r>
              <a:rPr lang="es-CL" dirty="0" smtClean="0"/>
              <a:t>: cristiana ortodoxa (70% de la población).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/>
          <a:lstStyle/>
          <a:p>
            <a:r>
              <a:rPr lang="es-CL" dirty="0" smtClean="0"/>
              <a:t>DATOS PAÍS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b="1" dirty="0" smtClean="0"/>
              <a:t>Presidente: </a:t>
            </a:r>
            <a:r>
              <a:rPr lang="es-ES" dirty="0" err="1" smtClean="0"/>
              <a:t>Volodímir</a:t>
            </a:r>
            <a:r>
              <a:rPr lang="es-ES" dirty="0" smtClean="0"/>
              <a:t> </a:t>
            </a:r>
            <a:r>
              <a:rPr lang="es-ES" dirty="0" err="1" smtClean="0"/>
              <a:t>Oleksándrovich</a:t>
            </a:r>
            <a:r>
              <a:rPr lang="es-ES" dirty="0" smtClean="0"/>
              <a:t> </a:t>
            </a:r>
            <a:r>
              <a:rPr lang="es-ES" dirty="0" err="1" smtClean="0"/>
              <a:t>Zelenski</a:t>
            </a:r>
            <a:r>
              <a:rPr lang="es-ES" dirty="0" smtClean="0"/>
              <a:t>.</a:t>
            </a:r>
            <a:endParaRPr lang="es-CL" dirty="0" smtClean="0"/>
          </a:p>
          <a:p>
            <a:pPr algn="just"/>
            <a:r>
              <a:rPr lang="es-CL" b="1" dirty="0" smtClean="0"/>
              <a:t>Gobierno: </a:t>
            </a:r>
            <a:r>
              <a:rPr lang="es-CL" dirty="0" smtClean="0"/>
              <a:t>R</a:t>
            </a:r>
            <a:r>
              <a:rPr lang="es-ES" dirty="0" err="1" smtClean="0"/>
              <a:t>epública</a:t>
            </a:r>
            <a:r>
              <a:rPr lang="es-ES" dirty="0" smtClean="0"/>
              <a:t> democrática </a:t>
            </a:r>
            <a:r>
              <a:rPr lang="es-ES" dirty="0" err="1" smtClean="0"/>
              <a:t>semi</a:t>
            </a:r>
            <a:r>
              <a:rPr lang="es-ES" dirty="0" smtClean="0"/>
              <a:t> presidencial.</a:t>
            </a:r>
            <a:endParaRPr lang="es-CL" dirty="0" smtClean="0"/>
          </a:p>
          <a:p>
            <a:r>
              <a:rPr lang="es-CL" b="1" dirty="0" smtClean="0"/>
              <a:t>Población</a:t>
            </a:r>
            <a:r>
              <a:rPr lang="es-CL" dirty="0" smtClean="0"/>
              <a:t>: 41.418.717 </a:t>
            </a:r>
            <a:r>
              <a:rPr lang="es-CL" dirty="0" err="1" smtClean="0"/>
              <a:t>hab</a:t>
            </a:r>
            <a:r>
              <a:rPr lang="es-CL" dirty="0" smtClean="0"/>
              <a:t>.</a:t>
            </a:r>
            <a:endParaRPr lang="es-CL" b="1" dirty="0" smtClean="0"/>
          </a:p>
          <a:p>
            <a:r>
              <a:rPr lang="es-CL" b="1" dirty="0" smtClean="0"/>
              <a:t>Ingreso per cápita: </a:t>
            </a:r>
            <a:r>
              <a:rPr lang="es-CL" dirty="0" smtClean="0"/>
              <a:t>$ </a:t>
            </a:r>
            <a:r>
              <a:rPr lang="es-ES" dirty="0" smtClean="0"/>
              <a:t>9.283.</a:t>
            </a:r>
            <a:endParaRPr lang="es-CL" b="1" dirty="0" smtClean="0"/>
          </a:p>
          <a:p>
            <a:r>
              <a:rPr lang="es-CL" b="1" dirty="0" smtClean="0"/>
              <a:t>Moneda</a:t>
            </a:r>
            <a:r>
              <a:rPr lang="es-CL" dirty="0" smtClean="0"/>
              <a:t>: Grivna. </a:t>
            </a:r>
          </a:p>
          <a:p>
            <a:endParaRPr lang="es-CL" b="1" dirty="0" smtClean="0"/>
          </a:p>
          <a:p>
            <a:r>
              <a:rPr lang="es-CL" b="1" dirty="0" smtClean="0"/>
              <a:t>IDH</a:t>
            </a:r>
            <a:r>
              <a:rPr lang="es-CL" dirty="0" smtClean="0"/>
              <a:t>: 0,779. Lugar 76 sobre 187 países.</a:t>
            </a:r>
          </a:p>
          <a:p>
            <a:endParaRPr lang="es-CL" b="1" dirty="0" smtClean="0"/>
          </a:p>
          <a:p>
            <a:r>
              <a:rPr lang="es-CL" b="1" dirty="0" smtClean="0"/>
              <a:t>Esperanza de Vida:  </a:t>
            </a:r>
            <a:r>
              <a:rPr lang="es-CL" dirty="0" smtClean="0"/>
              <a:t>73,35 años.</a:t>
            </a:r>
          </a:p>
          <a:p>
            <a:pPr lvl="1"/>
            <a:r>
              <a:rPr lang="es-ES" dirty="0" smtClean="0"/>
              <a:t>Mujeres  78,3 años.</a:t>
            </a:r>
          </a:p>
          <a:p>
            <a:pPr lvl="1"/>
            <a:r>
              <a:rPr lang="es-ES" dirty="0" smtClean="0"/>
              <a:t>Hombres 68,4 años.</a:t>
            </a:r>
            <a:endParaRPr lang="es-CL" dirty="0" smtClean="0"/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2031" t="18750" r="17578" b="13194"/>
          <a:stretch>
            <a:fillRect/>
          </a:stretch>
        </p:blipFill>
        <p:spPr bwMode="auto">
          <a:xfrm>
            <a:off x="0" y="0"/>
            <a:ext cx="9215502" cy="700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¿Cuál es el origen del conflicto entre Rusia y Ucrania?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57224" y="1643050"/>
            <a:ext cx="7772400" cy="457200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endParaRPr lang="es-ES" dirty="0" smtClean="0"/>
          </a:p>
          <a:p>
            <a:pPr algn="just"/>
            <a:r>
              <a:rPr lang="es-ES" dirty="0" smtClean="0"/>
              <a:t>Putin ordenó el 24 de febrero atacar la región de </a:t>
            </a:r>
            <a:r>
              <a:rPr lang="es-ES" dirty="0" err="1" smtClean="0"/>
              <a:t>Donbás</a:t>
            </a:r>
            <a:r>
              <a:rPr lang="es-ES" dirty="0" smtClean="0"/>
              <a:t>. </a:t>
            </a:r>
          </a:p>
          <a:p>
            <a:pPr algn="just"/>
            <a:endParaRPr lang="es-ES" dirty="0" smtClean="0"/>
          </a:p>
          <a:p>
            <a:pPr algn="just"/>
            <a:r>
              <a:rPr lang="es-ES" dirty="0" smtClean="0"/>
              <a:t>“La expansión de la OTAN y el desarrollo militar del territorio de Ucrania por parte de la Alianza es inaceptable para Rusia”.</a:t>
            </a:r>
          </a:p>
          <a:p>
            <a:pPr algn="just"/>
            <a:endParaRPr lang="es-ES" dirty="0" smtClean="0"/>
          </a:p>
          <a:p>
            <a:pPr algn="just"/>
            <a:r>
              <a:rPr lang="es-ES" dirty="0" smtClean="0"/>
              <a:t>Las tropas rusas han atacado desde ese día varias regiones del país, incluida la capital de Kiev, en un conflicto bélico de final incierto.</a:t>
            </a:r>
          </a:p>
          <a:p>
            <a:pPr algn="just">
              <a:buNone/>
            </a:pPr>
            <a:endParaRPr lang="es-ES" dirty="0" smtClean="0"/>
          </a:p>
          <a:p>
            <a:pPr algn="just"/>
            <a:r>
              <a:rPr lang="es-ES" dirty="0" smtClean="0"/>
              <a:t>El trasfondo de esta crisis es la negativa rusa a aceptar el acercamiento de la OTAN y de la Unión Europea a la antigua república soviética, a la que Moscú considera </a:t>
            </a:r>
            <a:r>
              <a:rPr lang="es-ES" u="sng" dirty="0" smtClean="0"/>
              <a:t>parte de su identidad y de su espacio de influencia</a:t>
            </a:r>
            <a:r>
              <a:rPr lang="es-ES" dirty="0" smtClean="0"/>
              <a:t>, y cuyo control juzga vital para su seguridad. </a:t>
            </a:r>
          </a:p>
          <a:p>
            <a:pPr algn="just"/>
            <a:endParaRPr lang="es-ES" dirty="0" smtClean="0"/>
          </a:p>
          <a:p>
            <a:pPr algn="just"/>
            <a:r>
              <a:rPr lang="es-ES" dirty="0" smtClean="0"/>
              <a:t>Putin cree que ambos países conforman “un solo pueblo”.</a:t>
            </a:r>
          </a:p>
          <a:p>
            <a:pPr algn="just"/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3600" dirty="0" smtClean="0"/>
              <a:t>CRISIS RUSO-UCRANIANA </a:t>
            </a:r>
            <a:br>
              <a:rPr lang="es-ES" sz="3600" dirty="0" smtClean="0"/>
            </a:br>
            <a:r>
              <a:rPr lang="es-ES" sz="3600" dirty="0" smtClean="0"/>
              <a:t>2021-2022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2000240"/>
            <a:ext cx="7772400" cy="4019560"/>
          </a:xfrm>
        </p:spPr>
        <p:txBody>
          <a:bodyPr/>
          <a:lstStyle/>
          <a:p>
            <a:pPr algn="just"/>
            <a:r>
              <a:rPr lang="es-ES" dirty="0" smtClean="0"/>
              <a:t>Tuvo sus inicios  en marzo y abril de 2021, cuando Rusia reunió alrededor de 100.000 soldados y equipo militar cerca de su frontera con Ucrania, lo que representó la mayor movilización de fuerzas desde la anexión de Crimea en 2014. </a:t>
            </a:r>
          </a:p>
          <a:p>
            <a:pPr algn="just"/>
            <a:endParaRPr lang="es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3437" t="29861" r="39844" b="9722"/>
          <a:stretch>
            <a:fillRect/>
          </a:stretch>
        </p:blipFill>
        <p:spPr bwMode="auto">
          <a:xfrm>
            <a:off x="928662" y="312303"/>
            <a:ext cx="7072362" cy="6545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3828" t="43750" r="41797" b="20139"/>
          <a:stretch>
            <a:fillRect/>
          </a:stretch>
        </p:blipFill>
        <p:spPr bwMode="auto">
          <a:xfrm>
            <a:off x="285720" y="714356"/>
            <a:ext cx="8462699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29038" cy="4552968"/>
          </a:xfrm>
        </p:spPr>
        <p:txBody>
          <a:bodyPr>
            <a:normAutofit fontScale="62500" lnSpcReduction="20000"/>
          </a:bodyPr>
          <a:lstStyle/>
          <a:p>
            <a:r>
              <a:rPr lang="es-ES" b="1" dirty="0" smtClean="0"/>
              <a:t>Noviembre de 2013</a:t>
            </a:r>
          </a:p>
          <a:p>
            <a:pPr lvl="1" algn="just"/>
            <a:r>
              <a:rPr lang="es-ES" dirty="0" smtClean="0"/>
              <a:t>Presidente </a:t>
            </a:r>
            <a:r>
              <a:rPr lang="es-ES" dirty="0" err="1" smtClean="0"/>
              <a:t>Yanukóvich</a:t>
            </a:r>
            <a:r>
              <a:rPr lang="es-ES" dirty="0" smtClean="0"/>
              <a:t> suspende firma de acuerdo con UE, prevista el 29/11, por presiones de Rusia (Reducción del precio del gas). </a:t>
            </a:r>
            <a:endParaRPr lang="es-ES" b="1" dirty="0" smtClean="0"/>
          </a:p>
          <a:p>
            <a:endParaRPr lang="es-ES" b="1" dirty="0" smtClean="0"/>
          </a:p>
          <a:p>
            <a:r>
              <a:rPr lang="es-ES" b="1" dirty="0" smtClean="0"/>
              <a:t>Febrero de 2014</a:t>
            </a:r>
          </a:p>
          <a:p>
            <a:pPr lvl="1" algn="just"/>
            <a:r>
              <a:rPr lang="es-ES" dirty="0" smtClean="0"/>
              <a:t>Fuerzas ucranias matan a 100 personas en protestas. </a:t>
            </a:r>
          </a:p>
          <a:p>
            <a:pPr lvl="1" algn="just"/>
            <a:r>
              <a:rPr lang="es-ES" dirty="0" smtClean="0"/>
              <a:t>Indignación popular y represión marcan la huida de </a:t>
            </a:r>
            <a:r>
              <a:rPr lang="es-ES" dirty="0" err="1" smtClean="0"/>
              <a:t>Yanukóvich</a:t>
            </a:r>
            <a:r>
              <a:rPr lang="es-ES" dirty="0" smtClean="0"/>
              <a:t>. </a:t>
            </a:r>
          </a:p>
          <a:p>
            <a:pPr lvl="1" algn="just"/>
            <a:r>
              <a:rPr lang="es-ES" dirty="0" smtClean="0"/>
              <a:t>En Crimea, militantes </a:t>
            </a:r>
            <a:r>
              <a:rPr lang="es-ES" dirty="0" err="1" smtClean="0"/>
              <a:t>prorrusos</a:t>
            </a:r>
            <a:r>
              <a:rPr lang="es-ES" dirty="0" smtClean="0"/>
              <a:t> se enfrentan a partidarios de la unidad de Ucrania. </a:t>
            </a:r>
          </a:p>
          <a:p>
            <a:pPr lvl="1" algn="just"/>
            <a:r>
              <a:rPr lang="es-ES" dirty="0" smtClean="0"/>
              <a:t>Militares rusos y agentes del Kremlin ingresan a Crimea para forzar su anexión a Rusia.</a:t>
            </a:r>
            <a:endParaRPr lang="es-ES" b="1" dirty="0" smtClean="0"/>
          </a:p>
          <a:p>
            <a:pPr lvl="1"/>
            <a:endParaRPr lang="es-ES" b="1" dirty="0" smtClean="0"/>
          </a:p>
          <a:p>
            <a:endParaRPr lang="es-ES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929190" y="1357298"/>
            <a:ext cx="3729038" cy="4572000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16 de marzo de 2014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 referéndum de Crimea vence la anexión a Rusia con  97% de votos.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Putin firma la incorporación de  Crimea a su territorio.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Comunidad internacional no reconoce.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OTAN congela su colaboración con Moscú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UE impone sanciones a Rusia.</a:t>
            </a:r>
            <a:endParaRPr kumimoji="0" lang="es-E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s-CL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300410" cy="4572000"/>
          </a:xfrm>
        </p:spPr>
        <p:txBody>
          <a:bodyPr>
            <a:normAutofit fontScale="92500"/>
          </a:bodyPr>
          <a:lstStyle/>
          <a:p>
            <a:r>
              <a:rPr lang="es-ES" b="1" dirty="0" smtClean="0"/>
              <a:t>Abril-mayo de 2014</a:t>
            </a:r>
          </a:p>
          <a:p>
            <a:pPr lvl="1" algn="just"/>
            <a:r>
              <a:rPr lang="es-ES" dirty="0" smtClean="0"/>
              <a:t>Los acontecimientos de Crimea se reproducen en la región ucrania de </a:t>
            </a:r>
            <a:r>
              <a:rPr lang="es-ES" dirty="0" err="1" smtClean="0"/>
              <a:t>Donbás</a:t>
            </a:r>
            <a:r>
              <a:rPr lang="es-ES" dirty="0" smtClean="0"/>
              <a:t>. </a:t>
            </a:r>
          </a:p>
          <a:p>
            <a:pPr lvl="1" algn="just"/>
            <a:r>
              <a:rPr lang="es-ES" dirty="0" smtClean="0"/>
              <a:t>Donetsk y </a:t>
            </a:r>
            <a:r>
              <a:rPr lang="es-ES" dirty="0" err="1" smtClean="0"/>
              <a:t>Lugansk</a:t>
            </a:r>
            <a:r>
              <a:rPr lang="es-ES" dirty="0" smtClean="0"/>
              <a:t> se autoproclaman “repúblicas populares” y reclaman integrarse en Rusia.</a:t>
            </a:r>
          </a:p>
          <a:p>
            <a:pPr>
              <a:buNone/>
            </a:pPr>
            <a:endParaRPr lang="es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4643438" y="1571612"/>
            <a:ext cx="4143404" cy="500066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17 de julio de 2014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 misil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Buk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fabricación rusa derriba el vuelo MH17 de Malaysia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Airlines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muriendo sus 298 ocupantes en la región de Donetsk.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C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de septiembre de 2015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Ucrania, Rusia y representantes separatistas de Donetsk y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Lugansk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firman en Minsk un acuerdo para poner fin a la guerra bajo los auspicios de la Organización para la Seguridad y la Cooperación en Europa (OSCE).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Entra en vigor un alto el fuego que dura una semana.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157534" cy="4572000"/>
          </a:xfrm>
        </p:spPr>
        <p:txBody>
          <a:bodyPr>
            <a:normAutofit fontScale="70000" lnSpcReduction="20000"/>
          </a:bodyPr>
          <a:lstStyle/>
          <a:p>
            <a:r>
              <a:rPr lang="es-ES" b="1" dirty="0" smtClean="0"/>
              <a:t>19 de octubre de 2016</a:t>
            </a:r>
          </a:p>
          <a:p>
            <a:pPr lvl="1" algn="just"/>
            <a:r>
              <a:rPr lang="es-ES" dirty="0" smtClean="0"/>
              <a:t>Reunión en Berlín auspiciado por Francia y Alemania para resolver este conflicto termina sin avances.</a:t>
            </a:r>
          </a:p>
          <a:p>
            <a:pPr lvl="1" algn="just"/>
            <a:endParaRPr lang="es-CL" b="1" dirty="0" smtClean="0"/>
          </a:p>
          <a:p>
            <a:r>
              <a:rPr lang="es-ES" b="1" dirty="0" smtClean="0"/>
              <a:t>10 de diciembre de 2019</a:t>
            </a:r>
          </a:p>
          <a:p>
            <a:pPr lvl="1" algn="just"/>
            <a:r>
              <a:rPr lang="es-ES" dirty="0" smtClean="0"/>
              <a:t>Putin y </a:t>
            </a:r>
            <a:r>
              <a:rPr lang="es-ES" dirty="0" err="1" smtClean="0"/>
              <a:t>Zelenski</a:t>
            </a:r>
            <a:r>
              <a:rPr lang="es-ES" dirty="0" smtClean="0"/>
              <a:t>, acuerdan en París retomar el proceso de paz en Ucrania. </a:t>
            </a:r>
          </a:p>
          <a:p>
            <a:pPr lvl="1" algn="just"/>
            <a:r>
              <a:rPr lang="es-ES" dirty="0" smtClean="0"/>
              <a:t>29 de diciembre, </a:t>
            </a:r>
            <a:r>
              <a:rPr lang="es-ES" u="sng" dirty="0" smtClean="0"/>
              <a:t>Kiev y  separatistas canjean a 200 prisioneros.</a:t>
            </a:r>
            <a:endParaRPr lang="es-ES" dirty="0" smtClean="0"/>
          </a:p>
          <a:p>
            <a:pPr lvl="1" algn="just">
              <a:buNone/>
            </a:pPr>
            <a:endParaRPr lang="es-ES" b="1" dirty="0" smtClean="0"/>
          </a:p>
          <a:p>
            <a:endParaRPr lang="es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11222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4857752" y="1428736"/>
            <a:ext cx="3657600" cy="457200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Enero-abril de 2021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Rusia comienza a trasladar tropas a sus fronteras con Ucrania y Crimea.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 de abril, el secretario general de OTAN 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Stoltenberg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define el despliegue como “la mayor acumulación de tropas rusas desde la anexión de Crimea”.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C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pt-BR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23 de agosto de 2021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46 Estados y organizaciones, entre ellas la OTAN, 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firman en Kiev la Plataforma de Crimea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en la que Occidente exige a Rusia la devolución de la península ucrania.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228972" cy="4572000"/>
          </a:xfrm>
        </p:spPr>
        <p:txBody>
          <a:bodyPr>
            <a:normAutofit fontScale="70000" lnSpcReduction="20000"/>
          </a:bodyPr>
          <a:lstStyle/>
          <a:p>
            <a:r>
              <a:rPr lang="es-ES" b="1" dirty="0" smtClean="0"/>
              <a:t>3 de diciembre de 2021</a:t>
            </a:r>
          </a:p>
          <a:p>
            <a:pPr lvl="1" algn="just"/>
            <a:r>
              <a:rPr lang="es-ES" dirty="0" smtClean="0"/>
              <a:t>EE.UU. cree que Moscú prepara una invasión de Ucrania a principios de 2022, de acuerdo con </a:t>
            </a:r>
            <a:r>
              <a:rPr lang="es-ES" i="1" dirty="0" err="1" smtClean="0"/>
              <a:t>The</a:t>
            </a:r>
            <a:r>
              <a:rPr lang="es-ES" i="1" dirty="0" smtClean="0"/>
              <a:t> Washington Post.</a:t>
            </a:r>
            <a:r>
              <a:rPr lang="es-ES" dirty="0" smtClean="0"/>
              <a:t> </a:t>
            </a:r>
          </a:p>
          <a:p>
            <a:pPr lvl="1" algn="just"/>
            <a:r>
              <a:rPr lang="es-ES" dirty="0" smtClean="0"/>
              <a:t>Según EE.UU. el despliegue de Rusia en las fronteras puede llegar a 175.000 soldados.</a:t>
            </a:r>
          </a:p>
          <a:p>
            <a:pPr lvl="1" algn="just"/>
            <a:endParaRPr lang="es-CL" dirty="0" smtClean="0"/>
          </a:p>
          <a:p>
            <a:r>
              <a:rPr lang="es-ES" b="1" dirty="0" smtClean="0"/>
              <a:t>16 de diciembre de 2021</a:t>
            </a:r>
          </a:p>
          <a:p>
            <a:pPr lvl="1" algn="just"/>
            <a:r>
              <a:rPr lang="es-ES" dirty="0" smtClean="0"/>
              <a:t>La UE amenaza a Rusia con </a:t>
            </a:r>
            <a:r>
              <a:rPr lang="es-ES" u="sng" dirty="0" smtClean="0"/>
              <a:t>“sanciones enormes</a:t>
            </a:r>
            <a:r>
              <a:rPr lang="es-ES" dirty="0" smtClean="0"/>
              <a:t>” si invade Ucrania.</a:t>
            </a:r>
            <a:endParaRPr lang="es-ES" b="1" dirty="0" smtClean="0"/>
          </a:p>
          <a:p>
            <a:pPr lvl="1" algn="just">
              <a:buNone/>
            </a:pPr>
            <a:endParaRPr lang="es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4857752" y="1428736"/>
            <a:ext cx="3786214" cy="457203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 y 12 de enero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Una reunión entre Washington y Moscú —el 11 de enero en Ginebra (Suiza)— y, otra celebrada al día siguiente entre la OTAN y Rusia concluyen sin avances.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Moscú informa del inicio de unas maniobras militares en el sur de Rusia, el Cáucaso y Crimea.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1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 de enero de 2022</a:t>
            </a:r>
          </a:p>
          <a:p>
            <a:pPr marL="548640" marR="0" lvl="2" indent="-274320" algn="just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EE.UU. alerta de que Rusia planea “un ataque de falsa bandera”: un sabotaje contra sus fuerzas en el este de Ucrania para atribuírselo a Kiev y justificar una invasión. La madrugada anterior, </a:t>
            </a:r>
            <a:r>
              <a:rPr kumimoji="0" lang="es-ES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 </a:t>
            </a:r>
            <a:r>
              <a:rPr kumimoji="0" lang="es-ES" sz="20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ciber</a:t>
            </a:r>
            <a:r>
              <a:rPr kumimoji="0" lang="es-ES" sz="2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ataque </a:t>
            </a:r>
            <a:r>
              <a:rPr kumimoji="0" lang="es-E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masivo inutilizó durante horas el sistema informático del Gobierno ucranio.</a:t>
            </a:r>
            <a:endParaRPr kumimoji="0" lang="es-E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C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29038" cy="4552968"/>
          </a:xfrm>
        </p:spPr>
        <p:txBody>
          <a:bodyPr>
            <a:normAutofit fontScale="70000" lnSpcReduction="20000"/>
          </a:bodyPr>
          <a:lstStyle/>
          <a:p>
            <a:r>
              <a:rPr lang="es-ES" b="1" dirty="0" smtClean="0"/>
              <a:t>18 de enero de 2022</a:t>
            </a:r>
          </a:p>
          <a:p>
            <a:pPr lvl="1" algn="just"/>
            <a:r>
              <a:rPr lang="es-ES" u="sng" dirty="0" smtClean="0"/>
              <a:t>Rusia envía tropas a Bielorrusia</a:t>
            </a:r>
            <a:r>
              <a:rPr lang="es-ES" dirty="0" smtClean="0"/>
              <a:t> para maniobras conjuntas cerca de fronteras ucranias. </a:t>
            </a:r>
          </a:p>
          <a:p>
            <a:pPr lvl="1" algn="just"/>
            <a:r>
              <a:rPr lang="es-ES" dirty="0" smtClean="0"/>
              <a:t>El secretario de Estado EE.UU., </a:t>
            </a:r>
            <a:r>
              <a:rPr lang="es-ES" dirty="0" err="1" smtClean="0"/>
              <a:t>Antony</a:t>
            </a:r>
            <a:r>
              <a:rPr lang="es-ES" dirty="0" smtClean="0"/>
              <a:t> </a:t>
            </a:r>
            <a:r>
              <a:rPr lang="es-ES" dirty="0" err="1" smtClean="0"/>
              <a:t>Blinken</a:t>
            </a:r>
            <a:r>
              <a:rPr lang="es-ES" dirty="0" smtClean="0"/>
              <a:t>, inicia ronda de reuniones que culminaron con un encuentro con el ministro de Exteriores ruso, Serguéi </a:t>
            </a:r>
            <a:r>
              <a:rPr lang="es-ES" dirty="0" err="1" smtClean="0"/>
              <a:t>Lavrov</a:t>
            </a:r>
            <a:r>
              <a:rPr lang="es-ES" dirty="0" smtClean="0"/>
              <a:t>.</a:t>
            </a:r>
          </a:p>
          <a:p>
            <a:pPr lvl="1" algn="just">
              <a:buNone/>
            </a:pPr>
            <a:endParaRPr lang="es-ES" dirty="0" smtClean="0"/>
          </a:p>
          <a:p>
            <a:r>
              <a:rPr lang="es-ES" b="1" dirty="0" smtClean="0"/>
              <a:t>24 de enero de 2022</a:t>
            </a:r>
          </a:p>
          <a:p>
            <a:pPr lvl="1" algn="just"/>
            <a:r>
              <a:rPr lang="es-ES" dirty="0" smtClean="0"/>
              <a:t>EE.UU. o</a:t>
            </a:r>
            <a:r>
              <a:rPr lang="es-ES" u="sng" dirty="0" smtClean="0"/>
              <a:t>rdena a los familiares de diplomáticos de su Embajada en Kiev que abandonen el país</a:t>
            </a:r>
            <a:r>
              <a:rPr lang="es-ES" dirty="0" smtClean="0"/>
              <a:t>, ante la amenaza de una invasión de Rusia. </a:t>
            </a: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5143504" y="1428736"/>
            <a:ext cx="3429024" cy="457203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27 de enero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China se alinea con Rusia sobre Ucrania. 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Rusia genera un notable acercamiento con Cuba, su antiguo aliado.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28 de enero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Joe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Biden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 la presidenta de la Comisión Europea,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Ursula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von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der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Leyen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realizan un comunicado conjunto en el que exhiben unidad y dan tranquilidad a Ucrania: no habrá desabastecimiento.</a:t>
            </a:r>
            <a:endParaRPr kumimoji="0" lang="es-E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443286" cy="4572000"/>
          </a:xfrm>
        </p:spPr>
        <p:txBody>
          <a:bodyPr>
            <a:normAutofit fontScale="70000" lnSpcReduction="20000"/>
          </a:bodyPr>
          <a:lstStyle/>
          <a:p>
            <a:r>
              <a:rPr lang="es-ES" b="1" dirty="0" smtClean="0"/>
              <a:t>29 de enero de 2022</a:t>
            </a:r>
          </a:p>
          <a:p>
            <a:pPr lvl="1" algn="just"/>
            <a:r>
              <a:rPr lang="es-ES" dirty="0" err="1" smtClean="0"/>
              <a:t>Biden</a:t>
            </a:r>
            <a:r>
              <a:rPr lang="es-ES" dirty="0" smtClean="0"/>
              <a:t> afirma que planea desplegar tropas al este de Europa y países de la OTAN “a corto plazo”. </a:t>
            </a:r>
          </a:p>
          <a:p>
            <a:pPr lvl="1" algn="just"/>
            <a:r>
              <a:rPr lang="es-ES" dirty="0" smtClean="0"/>
              <a:t>El Pentágono cifra en 8.500 soldados, que se encuentran en “alerta máxima”.  </a:t>
            </a:r>
          </a:p>
          <a:p>
            <a:endParaRPr lang="es-ES" b="1" dirty="0" smtClean="0"/>
          </a:p>
          <a:p>
            <a:pPr marL="274320" lvl="1" indent="-274320">
              <a:spcBef>
                <a:spcPts val="580"/>
              </a:spcBef>
              <a:buClr>
                <a:schemeClr val="accent1"/>
              </a:buClr>
            </a:pPr>
            <a:r>
              <a:rPr lang="es-ES" b="1" dirty="0" smtClean="0"/>
              <a:t>3 de febrero de 2022</a:t>
            </a:r>
          </a:p>
          <a:p>
            <a:pPr lvl="1" algn="just"/>
            <a:r>
              <a:rPr lang="es-ES" dirty="0" smtClean="0"/>
              <a:t>EE.UU. y la OTAN rechazan firmar un tratado bilateral sobre seguridad en Europa con Rusia y también cerrar la puerta a una futura incorporación de Ucrania a la OTAN.</a:t>
            </a:r>
            <a:endParaRPr lang="es-ES" b="1" dirty="0" smtClean="0"/>
          </a:p>
          <a:p>
            <a:pPr lvl="1" algn="just">
              <a:buNone/>
            </a:pPr>
            <a:endParaRPr lang="es-CL" dirty="0" smtClean="0"/>
          </a:p>
          <a:p>
            <a:pPr lvl="1" algn="just">
              <a:buNone/>
            </a:pPr>
            <a:endParaRPr lang="es-ES" dirty="0" smtClean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5143504" y="1428736"/>
            <a:ext cx="3514724" cy="457200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 de febrero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Macron pide a Putin evitar la guerra: “Los próximos días serán decisivos”.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visita de Macron a Moscú no logró ninguna concesión del Kremlin en torno a Ucrania.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CL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15 de febrero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Parlamento ruso aprobó resolución que insta a Putin a reconocer la independencia de las regiones ucranias de Donetsk y Lugansk, auto proclamadas repúblicas en 2014. 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C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514724" cy="4572000"/>
          </a:xfrm>
        </p:spPr>
        <p:txBody>
          <a:bodyPr>
            <a:normAutofit fontScale="85000" lnSpcReduction="20000"/>
          </a:bodyPr>
          <a:lstStyle/>
          <a:p>
            <a:r>
              <a:rPr lang="es-ES" b="1" dirty="0" smtClean="0"/>
              <a:t>17 de febrero de 2022</a:t>
            </a:r>
          </a:p>
          <a:p>
            <a:pPr lvl="1" algn="just"/>
            <a:r>
              <a:rPr lang="es-ES" dirty="0" smtClean="0"/>
              <a:t>El Gobierno ucranio y los separatistas </a:t>
            </a:r>
            <a:r>
              <a:rPr lang="es-ES" dirty="0" err="1" smtClean="0"/>
              <a:t>prorrusos</a:t>
            </a:r>
            <a:r>
              <a:rPr lang="es-ES" dirty="0" smtClean="0"/>
              <a:t> respaldados por Moscú intercambian acusaciones de ataques en la región de </a:t>
            </a:r>
            <a:r>
              <a:rPr lang="es-ES" dirty="0" err="1" smtClean="0"/>
              <a:t>Donbás</a:t>
            </a:r>
            <a:r>
              <a:rPr lang="es-ES" dirty="0" smtClean="0"/>
              <a:t>. </a:t>
            </a:r>
          </a:p>
          <a:p>
            <a:pPr lvl="1" algn="just"/>
            <a:r>
              <a:rPr lang="es-ES" dirty="0" smtClean="0"/>
              <a:t>Proyectiles de artillería alcanzaron una guardería en la ciudad de </a:t>
            </a:r>
            <a:r>
              <a:rPr lang="es-ES" dirty="0" err="1" smtClean="0"/>
              <a:t>Stanytsia</a:t>
            </a:r>
            <a:r>
              <a:rPr lang="es-ES" dirty="0" smtClean="0"/>
              <a:t> </a:t>
            </a:r>
            <a:r>
              <a:rPr lang="es-ES" dirty="0" err="1" smtClean="0"/>
              <a:t>Luganska</a:t>
            </a:r>
            <a:r>
              <a:rPr lang="es-ES" dirty="0" smtClean="0"/>
              <a:t>. </a:t>
            </a:r>
          </a:p>
          <a:p>
            <a:pPr lvl="1" algn="just"/>
            <a:r>
              <a:rPr lang="es-ES" dirty="0" smtClean="0"/>
              <a:t>A su vez, líderes de las regiones secesionistas de Donetsk y </a:t>
            </a:r>
            <a:r>
              <a:rPr lang="es-ES" dirty="0" err="1" smtClean="0"/>
              <a:t>Lugansk</a:t>
            </a:r>
            <a:r>
              <a:rPr lang="es-ES" dirty="0" smtClean="0"/>
              <a:t> denunciaron ataques de las fuerzas ucranias.</a:t>
            </a:r>
          </a:p>
          <a:p>
            <a:endParaRPr lang="es-ES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5143504" y="1428736"/>
            <a:ext cx="3586162" cy="457200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 de febrero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Los servicios de inteligencia de EE.UU. Informaron  que el Kremlin ya había ordenado proceder a la invasión de Ucrania.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E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21 de febrero de 2022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Putin firma el reconocimiento de Donetsk y Lugansk y, ordena el envío de tropas rusas a la zona.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UE condena el movimiento y anuncia  mecanismo para activar sanciones a Rusia.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EE.UU. realiza un movimiento similar. 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7224" y="142852"/>
            <a:ext cx="7772400" cy="92869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657600" cy="4572000"/>
          </a:xfrm>
        </p:spPr>
        <p:txBody>
          <a:bodyPr>
            <a:normAutofit fontScale="85000" lnSpcReduction="20000"/>
          </a:bodyPr>
          <a:lstStyle/>
          <a:p>
            <a:r>
              <a:rPr lang="es-ES" b="1" dirty="0" smtClean="0"/>
              <a:t>22 de febrero de 2022</a:t>
            </a:r>
          </a:p>
          <a:p>
            <a:pPr lvl="1" algn="just"/>
            <a:r>
              <a:rPr lang="es-ES" dirty="0" smtClean="0"/>
              <a:t>Alemania suspende la certificación del </a:t>
            </a:r>
            <a:r>
              <a:rPr lang="es-ES" u="sng" dirty="0" smtClean="0"/>
              <a:t>gasoducto Nord </a:t>
            </a:r>
            <a:r>
              <a:rPr lang="es-ES" u="sng" dirty="0" err="1" smtClean="0"/>
              <a:t>Stream</a:t>
            </a:r>
            <a:r>
              <a:rPr lang="es-ES" u="sng" dirty="0" smtClean="0"/>
              <a:t> 2</a:t>
            </a:r>
            <a:r>
              <a:rPr lang="es-ES" dirty="0" smtClean="0"/>
              <a:t> tras el anuncio del reconocimiento  de Moscú de las regiones separatistas de Ucrania. </a:t>
            </a:r>
          </a:p>
          <a:p>
            <a:pPr lvl="1" algn="just">
              <a:buNone/>
            </a:pPr>
            <a:endParaRPr lang="es-ES" dirty="0" smtClean="0"/>
          </a:p>
          <a:p>
            <a:r>
              <a:rPr lang="es-ES" b="1" dirty="0" smtClean="0"/>
              <a:t>24 de febrero</a:t>
            </a:r>
          </a:p>
          <a:p>
            <a:pPr lvl="1" algn="just"/>
            <a:r>
              <a:rPr lang="es-ES" u="sng" dirty="0" smtClean="0"/>
              <a:t>Putin anuncia una “operación militar especial” en </a:t>
            </a:r>
            <a:r>
              <a:rPr lang="es-ES" u="sng" dirty="0" err="1" smtClean="0"/>
              <a:t>Donbás</a:t>
            </a:r>
            <a:r>
              <a:rPr lang="es-ES" dirty="0" smtClean="0"/>
              <a:t>. </a:t>
            </a:r>
          </a:p>
          <a:p>
            <a:pPr lvl="1" algn="just"/>
            <a:r>
              <a:rPr lang="es-ES" dirty="0" smtClean="0"/>
              <a:t>Moscú defiende que es una operación para “desmilitarizar” y que, no pretende la ocupación.</a:t>
            </a:r>
          </a:p>
          <a:p>
            <a:endParaRPr lang="es-ES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786314" y="1428736"/>
            <a:ext cx="4143404" cy="4500594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25 de febrero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 tropas rusas llegan a Kiev y lanzan ofensivas contra varias infraestructuras civiles.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Cerca de 100.000 personas han huido de la capital, mientras militares rusos rodean los alrededores del parlamento. 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UE y EE.UU. 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aprobaron nueva fase de sanciones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políticas y económicas del Kremlin.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26 de febrero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 asedio a Kiev se recrudece con enfrentamientos armados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por las calles.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 registró enorme impacto de un proyectil en un bloque de apartamentos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 balance del Gobierno ucranio cifra en 198 los muertos, entre ellos, tres niños y, más de 1.100 personas han resultado heridas.  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 fuerzas de Putin han disparado también misiles de crucero desde el mar Negro en las ciudades de Sumi, Poltava y la portuaria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Mariupol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en el mar de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Azov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586162" cy="4572000"/>
          </a:xfrm>
        </p:spPr>
        <p:txBody>
          <a:bodyPr>
            <a:normAutofit fontScale="70000" lnSpcReduction="20000"/>
          </a:bodyPr>
          <a:lstStyle/>
          <a:p>
            <a:r>
              <a:rPr lang="es-ES" b="1" dirty="0" smtClean="0"/>
              <a:t>28 de febrero</a:t>
            </a:r>
          </a:p>
          <a:p>
            <a:pPr lvl="1" algn="just"/>
            <a:r>
              <a:rPr lang="es-ES" dirty="0" smtClean="0"/>
              <a:t>Rusia y Ucrania mantienen su primera ronda de negociaciones en una mesa de diálogo en Bielorrusia, junto a la frontera con Ucrania.</a:t>
            </a:r>
          </a:p>
          <a:p>
            <a:pPr lvl="1" algn="just">
              <a:buNone/>
            </a:pPr>
            <a:endParaRPr lang="es-ES" dirty="0" smtClean="0"/>
          </a:p>
          <a:p>
            <a:r>
              <a:rPr lang="es-ES" b="1" dirty="0" smtClean="0"/>
              <a:t>1 de marzo</a:t>
            </a:r>
          </a:p>
          <a:p>
            <a:pPr lvl="1" algn="just"/>
            <a:r>
              <a:rPr lang="es-ES" dirty="0" smtClean="0"/>
              <a:t>El presidente </a:t>
            </a:r>
            <a:r>
              <a:rPr lang="es-ES" u="sng" dirty="0" smtClean="0"/>
              <a:t>Putin</a:t>
            </a:r>
            <a:r>
              <a:rPr lang="es-ES" dirty="0" smtClean="0"/>
              <a:t> intensifica su ofensiva contra Ucrania. </a:t>
            </a:r>
          </a:p>
          <a:p>
            <a:pPr>
              <a:buNone/>
            </a:pPr>
            <a:endParaRPr lang="es-ES" b="1" dirty="0" smtClean="0"/>
          </a:p>
          <a:p>
            <a:r>
              <a:rPr lang="es-CL" b="1" dirty="0" smtClean="0"/>
              <a:t>2 de marzo</a:t>
            </a:r>
            <a:endParaRPr lang="es-ES" b="1" dirty="0" smtClean="0"/>
          </a:p>
          <a:p>
            <a:pPr lvl="1" algn="just"/>
            <a:r>
              <a:rPr lang="es-ES" dirty="0" smtClean="0"/>
              <a:t>Putin </a:t>
            </a:r>
            <a:r>
              <a:rPr lang="es-ES" u="sng" dirty="0" smtClean="0"/>
              <a:t>ha endurecido la ofensiva en el séptimo día de la guerra</a:t>
            </a:r>
            <a:r>
              <a:rPr lang="es-ES" dirty="0" smtClean="0"/>
              <a:t> con el lanzamiento de paracaidistas sobre Járkov, la segunda mayor ciudad de Ucrania.  </a:t>
            </a:r>
          </a:p>
          <a:p>
            <a:endParaRPr lang="es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4929190" y="1357298"/>
            <a:ext cx="3429024" cy="4643470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CL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de marzo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Tras segunda ronda de negociaciones, Ucrania y Rusia acuerdan un alto al fuego temporal en los lugares donde se establezcan corredores humanitarios para la evacuación de civiles de todo el territorio del país liderado por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Zelenski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CRONOLOGÍA DEL CONFLICTO</a:t>
            </a:r>
            <a:endParaRPr lang="es-ES" dirty="0"/>
          </a:p>
        </p:txBody>
      </p:sp>
      <p:sp>
        <p:nvSpPr>
          <p:cNvPr id="5" name="2 Marcador de contenido"/>
          <p:cNvSpPr txBox="1">
            <a:spLocks noGrp="1"/>
          </p:cNvSpPr>
          <p:nvPr>
            <p:ph sz="quarter" idx="1"/>
          </p:nvPr>
        </p:nvSpPr>
        <p:spPr>
          <a:xfrm>
            <a:off x="914400" y="1447800"/>
            <a:ext cx="7372376" cy="4481530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es-CL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</a:t>
            </a:r>
            <a:r>
              <a:rPr kumimoji="0" lang="es-CL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CL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 marzo</a:t>
            </a:r>
          </a:p>
          <a:p>
            <a:pPr lvl="1" algn="just"/>
            <a:r>
              <a:rPr lang="es-CL" dirty="0" smtClean="0"/>
              <a:t>Rusia controla la mayor central nuclear de Europa tras el ataque que provocó un incendio esta madrugada.</a:t>
            </a:r>
          </a:p>
          <a:p>
            <a:pPr lvl="1" algn="just"/>
            <a:r>
              <a:rPr lang="es-CL" dirty="0" err="1" smtClean="0"/>
              <a:t>Zelenski</a:t>
            </a:r>
            <a:r>
              <a:rPr lang="es-CL" dirty="0" smtClean="0"/>
              <a:t> pide a los ciudadanos rusos que protesten en las calles.</a:t>
            </a:r>
          </a:p>
          <a:p>
            <a:pPr lvl="1" algn="just"/>
            <a:r>
              <a:rPr lang="es-CL" dirty="0" smtClean="0"/>
              <a:t>La Duma rusa aprueba penas de hasta 15 años de cárcel por difundir “información falsa”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es-CL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1" indent="-228600" algn="just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https://elpais.com/internacional/2022-02-27/cual-es-el-origen-de-la-guerra-entre-rusia-y-ucrania.html</a:t>
            </a:r>
            <a:endParaRPr lang="es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/>
          </a:bodyPr>
          <a:lstStyle/>
          <a:p>
            <a:r>
              <a:rPr lang="es-CL" dirty="0" smtClean="0"/>
              <a:t>Bibliografía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565</TotalTime>
  <Words>1111</Words>
  <Application>Microsoft Office PowerPoint</Application>
  <PresentationFormat>Presentación en pantalla (4:3)</PresentationFormat>
  <Paragraphs>176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Equidad</vt:lpstr>
      <vt:lpstr>CONFLICTO EN UCRANIA</vt:lpstr>
      <vt:lpstr>Diapositiva 2</vt:lpstr>
      <vt:lpstr>FICHA TÉCNICA UCRANIA</vt:lpstr>
      <vt:lpstr>DATOS PAÍS</vt:lpstr>
      <vt:lpstr>Diapositiva 5</vt:lpstr>
      <vt:lpstr>               ¿Cuál es el origen del conflicto entre Rusia y Ucrania? </vt:lpstr>
      <vt:lpstr>CRISIS RUSO-UCRANIANA  2021-2022</vt:lpstr>
      <vt:lpstr>Diapositiva 8</vt:lpstr>
      <vt:lpstr>Diapositiva 9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CRONOLOGÍA DEL CONFLICTO</vt:lpstr>
      <vt:lpstr>Bibliografía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CONFLICTO EN UCRANIA</dc:title>
  <dc:creator>9416032-4</dc:creator>
  <cp:lastModifiedBy>9416032-4</cp:lastModifiedBy>
  <cp:revision>39</cp:revision>
  <dcterms:created xsi:type="dcterms:W3CDTF">2022-03-01T10:28:30Z</dcterms:created>
  <dcterms:modified xsi:type="dcterms:W3CDTF">2022-03-04T15:01:33Z</dcterms:modified>
</cp:coreProperties>
</file>