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6"/>
  </p:notesMasterIdLst>
  <p:sldIdLst>
    <p:sldId id="288" r:id="rId3"/>
    <p:sldId id="258" r:id="rId4"/>
    <p:sldId id="259" r:id="rId5"/>
    <p:sldId id="260" r:id="rId6"/>
    <p:sldId id="261" r:id="rId7"/>
    <p:sldId id="262" r:id="rId8"/>
    <p:sldId id="257" r:id="rId9"/>
    <p:sldId id="264" r:id="rId10"/>
    <p:sldId id="266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651"/>
  </p:normalViewPr>
  <p:slideViewPr>
    <p:cSldViewPr>
      <p:cViewPr varScale="1">
        <p:scale>
          <a:sx n="67" d="100"/>
          <a:sy n="67" d="100"/>
        </p:scale>
        <p:origin x="147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5A47124B-1E79-904C-8CEF-6D90AEE428B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6FA31A8-3817-5046-8BCD-A68D1533E2A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69F69D8C-FFAD-6148-BA12-C0546D586FF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28F69B88-9789-544A-A30E-B9BD5A6A2BC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noProof="0"/>
              <a:t>Haga clic para modificar el estilo de texto del patrón</a:t>
            </a:r>
          </a:p>
          <a:p>
            <a:pPr lvl="1"/>
            <a:r>
              <a:rPr lang="es-ES" altLang="es-CL" noProof="0"/>
              <a:t>Segundo nivel</a:t>
            </a:r>
          </a:p>
          <a:p>
            <a:pPr lvl="2"/>
            <a:r>
              <a:rPr lang="es-ES" altLang="es-CL" noProof="0"/>
              <a:t>Tercer nivel</a:t>
            </a:r>
          </a:p>
          <a:p>
            <a:pPr lvl="3"/>
            <a:r>
              <a:rPr lang="es-ES" altLang="es-CL" noProof="0"/>
              <a:t>Cuarto nivel</a:t>
            </a:r>
          </a:p>
          <a:p>
            <a:pPr lvl="4"/>
            <a:r>
              <a:rPr lang="es-ES" altLang="es-CL" noProof="0"/>
              <a:t>Quinto nivel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40896FB6-DF1A-3748-9F0A-83EBB256F148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1F1CF987-E268-614F-801F-78F6F4485F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A7705DA-00E8-B44B-90C2-8ECCB0F1E715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E1B65CA8-AAA3-2A4E-A203-0188C6AF21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120A2F4-1AF7-EB48-8FEE-39C3F2A4F2F8}" type="slidenum">
              <a:rPr lang="es-ES" altLang="es-ES_tradnl"/>
              <a:pPr>
                <a:spcBef>
                  <a:spcPct val="0"/>
                </a:spcBef>
              </a:pPr>
              <a:t>2</a:t>
            </a:fld>
            <a:endParaRPr lang="es-ES" altLang="es-ES_tradnl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7876D3A9-1678-8C4D-8BDA-C098DCC826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A2D55E84-26D9-EC4D-BAF5-D2BE9EF1AF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541EF2E2-0469-D24E-BBA6-C1A1B000BA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B1B4253-0D3C-CD4B-B3E3-D4E2D36A8565}" type="slidenum">
              <a:rPr lang="es-ES" altLang="es-ES_tradnl"/>
              <a:pPr>
                <a:spcBef>
                  <a:spcPct val="0"/>
                </a:spcBef>
              </a:pPr>
              <a:t>3</a:t>
            </a:fld>
            <a:endParaRPr lang="es-ES" altLang="es-ES_tradnl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8EA3E2FB-0232-3742-9C10-85996DEAD6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A8A737FB-F337-7547-9279-8FB9719220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>
            <a:extLst>
              <a:ext uri="{FF2B5EF4-FFF2-40B4-BE49-F238E27FC236}">
                <a16:creationId xmlns:a16="http://schemas.microsoft.com/office/drawing/2014/main" id="{BD873C6B-0F92-BC46-9FCF-0685231329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8CC6AA-BF26-C644-BD2C-194349B15633}" type="slidenum">
              <a:rPr lang="es-ES" altLang="es-ES_tradnl"/>
              <a:pPr>
                <a:spcBef>
                  <a:spcPct val="0"/>
                </a:spcBef>
              </a:pPr>
              <a:t>4</a:t>
            </a:fld>
            <a:endParaRPr lang="es-ES" altLang="es-ES_tradnl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B9C72123-3E0E-0440-B18A-AAE3146E29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885AB1E8-AE0D-2249-BAE6-B3C57C03EC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633F6C5B-BE8F-D249-896A-B4FE7C4CC5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57802B-068D-6843-9052-C0B91F46B08C}" type="slidenum">
              <a:rPr lang="es-ES" altLang="es-ES_tradnl"/>
              <a:pPr>
                <a:spcBef>
                  <a:spcPct val="0"/>
                </a:spcBef>
              </a:pPr>
              <a:t>5</a:t>
            </a:fld>
            <a:endParaRPr lang="es-ES" altLang="es-ES_tradnl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F61F8B78-53A6-3F48-A965-CD1F89BC86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52831092-605B-2840-9468-767160B20C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8DBC8D20-112B-D64C-A7BF-876F9FDA49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805B03F-BB00-6141-834A-7B1ABD443048}" type="slidenum">
              <a:rPr lang="es-ES" altLang="es-ES_tradnl"/>
              <a:pPr>
                <a:spcBef>
                  <a:spcPct val="0"/>
                </a:spcBef>
              </a:pPr>
              <a:t>6</a:t>
            </a:fld>
            <a:endParaRPr lang="es-ES" altLang="es-ES_tradnl"/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2AB6A27D-014C-BA4A-AE44-0967D72B3E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8DF07A4E-96AA-084D-8C0E-3FFCA0CABF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id="{00F70A72-CE4A-164D-81ED-974949F0B4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E67E0A-4D9D-A740-8643-19675BB65377}" type="slidenum">
              <a:rPr lang="es-ES" altLang="es-ES_tradnl"/>
              <a:pPr>
                <a:spcBef>
                  <a:spcPct val="0"/>
                </a:spcBef>
              </a:pPr>
              <a:t>9</a:t>
            </a:fld>
            <a:endParaRPr lang="es-ES" altLang="es-ES_tradnl"/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5A5A4A0F-2720-6E49-850E-2FD400CEBB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id="{9377E636-2D0F-B141-A1A2-9AC3E205F6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>
            <a:extLst>
              <a:ext uri="{FF2B5EF4-FFF2-40B4-BE49-F238E27FC236}">
                <a16:creationId xmlns:a16="http://schemas.microsoft.com/office/drawing/2014/main" id="{C0867A4B-75EF-704E-B416-C8A76391A1D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530DB92-0FE2-3D48-B98D-633BD44970B2}" type="slidenum">
              <a:rPr lang="es-ES" altLang="es-ES_tradnl"/>
              <a:pPr>
                <a:spcBef>
                  <a:spcPct val="0"/>
                </a:spcBef>
              </a:pPr>
              <a:t>10</a:t>
            </a:fld>
            <a:endParaRPr lang="es-ES" altLang="es-ES_tradnl"/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D4A0F049-41E1-644F-9D48-4ABFF031E7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E6737AD9-6E0E-D945-AB6E-C21F11FFBB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>
            <a:extLst>
              <a:ext uri="{FF2B5EF4-FFF2-40B4-BE49-F238E27FC236}">
                <a16:creationId xmlns:a16="http://schemas.microsoft.com/office/drawing/2014/main" id="{7D2D930F-4633-9C42-BF69-1FA2B4760DA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E7F04A8-0ACD-8C4F-9BC7-999C81B56748}" type="slidenum">
              <a:rPr lang="es-ES" altLang="es-ES_tradnl"/>
              <a:pPr>
                <a:spcBef>
                  <a:spcPct val="0"/>
                </a:spcBef>
              </a:pPr>
              <a:t>11</a:t>
            </a:fld>
            <a:endParaRPr lang="es-ES" altLang="es-ES_tradnl"/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3AF2B40C-B781-324A-A5F5-D3951D6CC7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FF9251FD-64C5-8941-B099-58222B2DE0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>
            <a:extLst>
              <a:ext uri="{FF2B5EF4-FFF2-40B4-BE49-F238E27FC236}">
                <a16:creationId xmlns:a16="http://schemas.microsoft.com/office/drawing/2014/main" id="{CDF457C8-69C5-9B46-951C-CB5926E2195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6970C28-9ED1-1945-AE81-66096BFEFC14}" type="slidenum">
              <a:rPr lang="es-ES" altLang="es-ES_tradnl"/>
              <a:pPr>
                <a:spcBef>
                  <a:spcPct val="0"/>
                </a:spcBef>
              </a:pPr>
              <a:t>12</a:t>
            </a:fld>
            <a:endParaRPr lang="es-ES" altLang="es-ES_tradnl"/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F3FE38A2-6299-E646-978D-4A215641B5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7CA8550D-ECF5-ED4B-AF54-A631B98BAF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94729849-E9E3-AD4D-8B20-3FCA00A7C5F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A418F46-4652-E94B-8858-71A81CE6FBD7}" type="slidenum">
              <a:rPr lang="es-ES" altLang="es-ES_tradnl"/>
              <a:pPr>
                <a:spcBef>
                  <a:spcPct val="0"/>
                </a:spcBef>
              </a:pPr>
              <a:t>13</a:t>
            </a:fld>
            <a:endParaRPr lang="es-ES" altLang="es-ES_tradnl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D982C4C1-669C-BF4F-8DB1-1D1B7D272D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99FEA897-276D-3448-986E-4F076391CB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01683C2-231A-4A4D-BD3C-002AC90A37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C2F8E30-4E9C-164E-B95C-9F07826E0B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6AED854-5C02-9C46-816F-26BE681CC9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F0D89-8981-044B-9E14-95F740B4EBE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867443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D94E885-1AF5-434C-9B5E-B66E9B6BA2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23FBD60-2315-3146-8955-6DA5BA51B82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C76596A-92A6-B345-A279-BAC31305659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2B67F2-9725-8E41-A823-1CA283B2BD7D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192100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D80C284-918C-4F4A-869F-52317E25215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AA5F1F5-3BFD-E148-903B-2D7143EDA6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3F8071A-CC00-B249-9222-B5A56D826D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BFF94-41C3-3945-BC37-B136CCF9B26E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811990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B82F0-F2E0-E445-A451-406D0673AB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E3F061-FC2B-3843-890D-62FC385CD2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E3F258-0B01-4941-A73A-5263A1257B4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34AB8-0FE7-4442-8854-6504A665DA51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51249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1809635-D0BB-D546-B829-77595FD6CA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A5B1C3F-AE7A-564B-AA40-1C21C327D8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DFDD538-1082-6A47-9195-4870F69BF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C99F9-1FE1-2346-8737-E7EF4508A56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696210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50A92F9-FB69-7043-AC52-F99AD5A72A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4BF6E11-BF4D-D342-A710-F76DF6CFC4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5ECB8F8-3116-F545-A634-808071E5342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B1667-18A6-E84F-A4D8-74742DC4151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430211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5453529-31A1-434E-ADD6-B847A78D36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C7A0782-9238-4841-938B-31D613F583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6CA6BBB-048F-8F42-A7D3-D997C20271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2CFE6-2BBE-5D4B-80DC-BFC6864ADF44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749583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A71494-B5CD-A141-8C41-0B4CA9A897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258791-2ED5-CC4E-A482-0F76422C86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D2972E-C2F6-614D-AC39-CABB6ABC71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B2699-EA0A-2A44-9AF8-A8EE58A7E71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833037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EC9976-E627-9845-A0AF-794138EE62D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F21F61-94C1-7C4A-807F-46C25C02F8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C214FB-33C6-EA4A-A3AC-89704EAC5C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6DA3F-3A10-BD46-8800-6C6E68C4061E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988406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B7A1F9-9BDA-754B-BE6B-83DEF450449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CB38076-CCD0-614E-BB6C-457063F22D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CAB5C04-5EC4-B140-8BAD-0FD2151467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F414C-9EAE-FE47-B6C3-1B81947F74C6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079702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85BBDD9-F3B9-4B4C-89CD-7678159F46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7EDC936-EF85-D748-BEEE-0AC0BC9AED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2459EF8-E43A-944F-BDF0-E7BA6C118F6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FC0CA-9C58-4D48-B7AA-C9A61ADCE8CB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657082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AB28974-EE51-D54A-AD7A-2BF8254CF7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ACB5F4A8-CD27-434F-9CB2-3CB80EB4D3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AC58A5FD-D436-C543-91C7-C157CB7D47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025DB-BCF7-0943-8FE0-18813A0FDBC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992662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91" indent="0" algn="ctr">
              <a:buNone/>
            </a:lvl2pPr>
            <a:lvl3pPr marL="685783" indent="0" algn="ctr">
              <a:buNone/>
            </a:lvl3pPr>
            <a:lvl4pPr marL="1028674" indent="0" algn="ctr">
              <a:buNone/>
            </a:lvl4pPr>
            <a:lvl5pPr marL="1371566" indent="0" algn="ctr">
              <a:buNone/>
            </a:lvl5pPr>
            <a:lvl6pPr marL="1714457" indent="0" algn="ctr">
              <a:buNone/>
            </a:lvl6pPr>
            <a:lvl7pPr marL="2057349" indent="0" algn="ctr">
              <a:buNone/>
            </a:lvl7pPr>
            <a:lvl8pPr marL="2400240" indent="0" algn="ctr">
              <a:buNone/>
            </a:lvl8pPr>
            <a:lvl9pPr marL="2743131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15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0790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5106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2" y="2743200"/>
            <a:ext cx="7123113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22865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58680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089485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50825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612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599592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275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872038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87859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14"/>
            <a:ext cx="20574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13556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F633C64-FA24-8748-8B1A-8F3BE38990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EC8D5D9-7E65-5044-872B-E7F05FAE33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40CD985-049A-5941-8610-2FB85149806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79930FC-C253-1C4E-8708-89EDA8657CC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A79E57C-18E0-9841-9C26-DB8D49571B7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F8F9520-76A2-5A43-8CBB-73EE495AD71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Arial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Arial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75" y="1600200"/>
            <a:ext cx="8153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19-03-2025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2" r:id="rId2"/>
    <p:sldLayoutId id="2147483697" r:id="rId3"/>
    <p:sldLayoutId id="2147483698" r:id="rId4"/>
    <p:sldLayoutId id="2147483699" r:id="rId5"/>
    <p:sldLayoutId id="2147483693" r:id="rId6"/>
    <p:sldLayoutId id="2147483700" r:id="rId7"/>
    <p:sldLayoutId id="2147483694" r:id="rId8"/>
    <p:sldLayoutId id="2147483701" r:id="rId9"/>
    <p:sldLayoutId id="2147483695" r:id="rId10"/>
    <p:sldLayoutId id="214748370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713" indent="-239713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425" indent="-204788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684213" indent="-169863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113" indent="-169863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370013" indent="-169863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577301" indent="-171446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3035" indent="-171446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770" indent="-171446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505" indent="-171446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9.png"/><Relationship Id="rId10" Type="http://schemas.openxmlformats.org/officeDocument/2006/relationships/oleObject" Target="../embeddings/oleObject2.bin"/><Relationship Id="rId4" Type="http://schemas.openxmlformats.org/officeDocument/2006/relationships/image" Target="../media/image8.jpe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3.emf"/><Relationship Id="rId4" Type="http://schemas.openxmlformats.org/officeDocument/2006/relationships/oleObject" Target="../embeddings/oleObject6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588" y="2874963"/>
            <a:ext cx="71088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3300">
                <a:solidFill>
                  <a:srgbClr val="293555"/>
                </a:solidFill>
                <a:latin typeface="CMU Serif Roman" panose="02000603000000000000" pitchFamily="2" charset="0"/>
              </a:rPr>
              <a:t>Interpretación de gráficos en un MRU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00" y="1198563"/>
            <a:ext cx="12446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475" y="6237288"/>
            <a:ext cx="2006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FFFFFF"/>
                </a:solidFill>
                <a:latin typeface="CMU Serif Roman" panose="02000603000000000000" pitchFamily="2" charset="0"/>
              </a:rPr>
              <a:t>2º año ejecutivo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288" y="5464175"/>
            <a:ext cx="15113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50" y="6237288"/>
            <a:ext cx="2168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</a:rPr>
              <a:t>Cátedra de Física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5 Marcador de número de diapositiva">
            <a:extLst>
              <a:ext uri="{FF2B5EF4-FFF2-40B4-BE49-F238E27FC236}">
                <a16:creationId xmlns:a16="http://schemas.microsoft.com/office/drawing/2014/main" id="{B460DD67-0D16-8D40-A7F6-D8D7CFB03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472FCF7-3CA8-DA48-A9A4-DDE42003298C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es-ES" altLang="es-ES_tradnl" sz="1400"/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9F828741-9677-F647-9D0D-73C38269ED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20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320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200">
                <a:solidFill>
                  <a:srgbClr val="000080"/>
                </a:solidFill>
                <a:latin typeface="CMU Serif Roman" panose="02000603000000000000" pitchFamily="2" charset="0"/>
              </a:rPr>
              <a:t>Gráfico posición v/s tiempo</a:t>
            </a:r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81072F73-3BAD-7E48-945F-ED4F921B3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5676900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6388" name="Line 4">
            <a:extLst>
              <a:ext uri="{FF2B5EF4-FFF2-40B4-BE49-F238E27FC236}">
                <a16:creationId xmlns:a16="http://schemas.microsoft.com/office/drawing/2014/main" id="{30110D8D-30FC-2D44-BD9E-FCAA72F015FF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2613025"/>
            <a:ext cx="979488" cy="1143000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89" name="Line 5">
            <a:extLst>
              <a:ext uri="{FF2B5EF4-FFF2-40B4-BE49-F238E27FC236}">
                <a16:creationId xmlns:a16="http://schemas.microsoft.com/office/drawing/2014/main" id="{E5DA1A8F-BA9B-CC46-AAB1-CB3AE324C66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2488" y="3756025"/>
            <a:ext cx="979487" cy="488950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0" name="Line 6">
            <a:extLst>
              <a:ext uri="{FF2B5EF4-FFF2-40B4-BE49-F238E27FC236}">
                <a16:creationId xmlns:a16="http://schemas.microsoft.com/office/drawing/2014/main" id="{03B4AF4F-CE58-C84F-86D3-064E1C3C460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1975" y="3590925"/>
            <a:ext cx="2122488" cy="655638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1" name="Line 7">
            <a:extLst>
              <a:ext uri="{FF2B5EF4-FFF2-40B4-BE49-F238E27FC236}">
                <a16:creationId xmlns:a16="http://schemas.microsoft.com/office/drawing/2014/main" id="{A73D8323-3531-0A4E-9A58-40C0337B561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141413" y="3756025"/>
            <a:ext cx="982662" cy="1588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2" name="Text Box 8">
            <a:extLst>
              <a:ext uri="{FF2B5EF4-FFF2-40B4-BE49-F238E27FC236}">
                <a16:creationId xmlns:a16="http://schemas.microsoft.com/office/drawing/2014/main" id="{746BD91C-87F3-6947-A433-B2A57E12A9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8438" y="3767138"/>
            <a:ext cx="6540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Δt</a:t>
            </a:r>
          </a:p>
        </p:txBody>
      </p:sp>
      <p:sp>
        <p:nvSpPr>
          <p:cNvPr id="16393" name="Text Box 9">
            <a:extLst>
              <a:ext uri="{FF2B5EF4-FFF2-40B4-BE49-F238E27FC236}">
                <a16:creationId xmlns:a16="http://schemas.microsoft.com/office/drawing/2014/main" id="{D1DB49A9-CCEC-1049-8727-23DC5703CF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975" y="3114675"/>
            <a:ext cx="6540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Δx</a:t>
            </a:r>
          </a:p>
        </p:txBody>
      </p:sp>
      <p:sp>
        <p:nvSpPr>
          <p:cNvPr id="16394" name="Text Box 10">
            <a:extLst>
              <a:ext uri="{FF2B5EF4-FFF2-40B4-BE49-F238E27FC236}">
                <a16:creationId xmlns:a16="http://schemas.microsoft.com/office/drawing/2014/main" id="{D7A273ED-897E-C443-ABEB-FD8FB73DA7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1628775"/>
            <a:ext cx="1306513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Pendiente de la recta entre t</a:t>
            </a:r>
            <a:r>
              <a:rPr lang="es-CL" altLang="es-ES_tradnl" sz="1600" baseline="-33000">
                <a:solidFill>
                  <a:srgbClr val="000000"/>
                </a:solidFill>
              </a:rPr>
              <a:t>1</a:t>
            </a:r>
            <a:r>
              <a:rPr lang="es-CL" altLang="es-ES_tradnl" sz="1600">
                <a:solidFill>
                  <a:srgbClr val="000000"/>
                </a:solidFill>
              </a:rPr>
              <a:t> y t</a:t>
            </a:r>
            <a:r>
              <a:rPr lang="es-CL" altLang="es-ES_tradnl" sz="1600" baseline="-3300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16395" name="Text Box 11">
            <a:extLst>
              <a:ext uri="{FF2B5EF4-FFF2-40B4-BE49-F238E27FC236}">
                <a16:creationId xmlns:a16="http://schemas.microsoft.com/office/drawing/2014/main" id="{92EA15AD-B858-5140-B4EB-898439C9D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1844675"/>
            <a:ext cx="4889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6396" name="Text Box 13">
            <a:extLst>
              <a:ext uri="{FF2B5EF4-FFF2-40B4-BE49-F238E27FC236}">
                <a16:creationId xmlns:a16="http://schemas.microsoft.com/office/drawing/2014/main" id="{39377FE8-5D77-2443-BA45-57A6EEDF8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7175" y="1844675"/>
            <a:ext cx="4889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6397" name="Text Box 14">
            <a:extLst>
              <a:ext uri="{FF2B5EF4-FFF2-40B4-BE49-F238E27FC236}">
                <a16:creationId xmlns:a16="http://schemas.microsoft.com/office/drawing/2014/main" id="{EF731A8B-1295-E341-9DA5-9415A38AD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00" y="1844675"/>
            <a:ext cx="3232150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  <a:latin typeface="CMU Serif Roman" panose="02000603000000000000" pitchFamily="2" charset="0"/>
              </a:rPr>
              <a:t>Velocidad media  entre t</a:t>
            </a:r>
            <a:r>
              <a:rPr lang="es-CL" altLang="es-ES_tradnl" sz="16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1</a:t>
            </a:r>
            <a:r>
              <a:rPr lang="es-CL" altLang="es-ES_tradnl" sz="1600">
                <a:solidFill>
                  <a:srgbClr val="000000"/>
                </a:solidFill>
                <a:latin typeface="CMU Serif Roman" panose="02000603000000000000" pitchFamily="2" charset="0"/>
              </a:rPr>
              <a:t> y t</a:t>
            </a:r>
            <a:r>
              <a:rPr lang="es-CL" altLang="es-ES_tradnl" sz="16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2</a:t>
            </a:r>
          </a:p>
        </p:txBody>
      </p:sp>
      <p:sp>
        <p:nvSpPr>
          <p:cNvPr id="16398" name="Freeform 15">
            <a:extLst>
              <a:ext uri="{FF2B5EF4-FFF2-40B4-BE49-F238E27FC236}">
                <a16:creationId xmlns:a16="http://schemas.microsoft.com/office/drawing/2014/main" id="{4D692F83-2539-BF4D-97EA-83CD7DCD74EC}"/>
              </a:ext>
            </a:extLst>
          </p:cNvPr>
          <p:cNvSpPr>
            <a:spLocks/>
          </p:cNvSpPr>
          <p:nvPr/>
        </p:nvSpPr>
        <p:spPr bwMode="auto">
          <a:xfrm>
            <a:off x="1306513" y="1665288"/>
            <a:ext cx="815975" cy="1143000"/>
          </a:xfrm>
          <a:custGeom>
            <a:avLst/>
            <a:gdLst>
              <a:gd name="T0" fmla="*/ 2147483646 w 2501"/>
              <a:gd name="T1" fmla="*/ 0 h 3501"/>
              <a:gd name="T2" fmla="*/ 2147483646 w 2501"/>
              <a:gd name="T3" fmla="*/ 2147483646 h 3501"/>
              <a:gd name="T4" fmla="*/ 0 60000 65536"/>
              <a:gd name="T5" fmla="*/ 0 60000 65536"/>
              <a:gd name="T6" fmla="*/ 0 w 2501"/>
              <a:gd name="T7" fmla="*/ 0 h 3501"/>
              <a:gd name="T8" fmla="*/ 2501 w 2501"/>
              <a:gd name="T9" fmla="*/ 3501 h 3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501" h="3501">
                <a:moveTo>
                  <a:pt x="2500" y="0"/>
                </a:moveTo>
                <a:cubicBezTo>
                  <a:pt x="0" y="2000"/>
                  <a:pt x="500" y="3500"/>
                  <a:pt x="500" y="3500"/>
                </a:cubicBezTo>
              </a:path>
            </a:pathLst>
          </a:custGeom>
          <a:noFill/>
          <a:ln w="36068">
            <a:solidFill>
              <a:srgbClr val="00330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9" name="Rectangle 19">
            <a:extLst>
              <a:ext uri="{FF2B5EF4-FFF2-40B4-BE49-F238E27FC236}">
                <a16:creationId xmlns:a16="http://schemas.microsoft.com/office/drawing/2014/main" id="{E27F143C-07E7-DB48-905E-D371CBC66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53FAFA6B-B0E7-5244-B53A-5994EB567E49}"/>
                  </a:ext>
                </a:extLst>
              </p:cNvPr>
              <p:cNvSpPr txBox="1"/>
              <p:nvPr/>
            </p:nvSpPr>
            <p:spPr>
              <a:xfrm>
                <a:off x="3598863" y="1759459"/>
                <a:ext cx="321178" cy="520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num>
                        <m:den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53FAFA6B-B0E7-5244-B53A-5994EB567E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8863" y="1759459"/>
                <a:ext cx="321178" cy="520399"/>
              </a:xfrm>
              <a:prstGeom prst="rect">
                <a:avLst/>
              </a:prstGeom>
              <a:blipFill>
                <a:blip r:embed="rId4"/>
                <a:stretch>
                  <a:fillRect l="-14815" t="-4762" r="-3704" b="-95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5 Marcador de número de diapositiva">
            <a:extLst>
              <a:ext uri="{FF2B5EF4-FFF2-40B4-BE49-F238E27FC236}">
                <a16:creationId xmlns:a16="http://schemas.microsoft.com/office/drawing/2014/main" id="{D30E9184-348F-0546-9F49-B91E97BA5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6E136D3-6342-5F45-A9A8-41F4B70863D0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es-ES" altLang="es-ES_tradnl" sz="1400"/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C589EE28-AD9B-194E-9FD1-0DD507BFDC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31187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000">
                <a:solidFill>
                  <a:srgbClr val="000080"/>
                </a:solidFill>
                <a:latin typeface="CMU Serif Roman" panose="02000603000000000000" pitchFamily="2" charset="0"/>
              </a:rPr>
              <a:t>Gráfico posición vs tiempo</a:t>
            </a:r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ECBF3911-6A6C-2C4C-AE97-1EDB9F838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412875"/>
            <a:ext cx="7920037" cy="66357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0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Para una partícula que se mueve con </a:t>
            </a:r>
            <a:r>
              <a:rPr lang="es-CL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velocidad media constante</a:t>
            </a:r>
            <a:r>
              <a:rPr lang="es-CL" sz="20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el gráfico posición vs tiempo tiene </a:t>
            </a:r>
            <a:r>
              <a:rPr lang="es-CL" sz="20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pendiente constante</a:t>
            </a:r>
          </a:p>
        </p:txBody>
      </p:sp>
      <p:sp>
        <p:nvSpPr>
          <p:cNvPr id="7175" name="Text Box 7">
            <a:extLst>
              <a:ext uri="{FF2B5EF4-FFF2-40B4-BE49-F238E27FC236}">
                <a16:creationId xmlns:a16="http://schemas.microsoft.com/office/drawing/2014/main" id="{5223E691-9DEC-7D4F-9477-A8FB4C792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50" y="5062538"/>
            <a:ext cx="261302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Pendiente &gt;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Velocidad media positiva </a:t>
            </a:r>
          </a:p>
        </p:txBody>
      </p:sp>
      <p:sp>
        <p:nvSpPr>
          <p:cNvPr id="7176" name="Text Box 8">
            <a:extLst>
              <a:ext uri="{FF2B5EF4-FFF2-40B4-BE49-F238E27FC236}">
                <a16:creationId xmlns:a16="http://schemas.microsoft.com/office/drawing/2014/main" id="{E4D9CDF6-5CDF-9E4F-A6B9-2A07899F2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5488" y="5062538"/>
            <a:ext cx="261302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Pendiente =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Velocidad media nula </a:t>
            </a:r>
          </a:p>
        </p:txBody>
      </p:sp>
      <p:sp>
        <p:nvSpPr>
          <p:cNvPr id="7177" name="Text Box 9">
            <a:extLst>
              <a:ext uri="{FF2B5EF4-FFF2-40B4-BE49-F238E27FC236}">
                <a16:creationId xmlns:a16="http://schemas.microsoft.com/office/drawing/2014/main" id="{196E5668-DEF1-BC44-83AF-F46427C2B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5538" y="5062538"/>
            <a:ext cx="261143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Pendiente &lt;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Velocidad media negativa</a:t>
            </a:r>
            <a:r>
              <a:rPr lang="es-CL" altLang="es-ES_tradnl" sz="1600">
                <a:solidFill>
                  <a:srgbClr val="008000"/>
                </a:solidFill>
                <a:latin typeface="Comic Sans MS" panose="030F0902030302020204" pitchFamily="66" charset="0"/>
              </a:rPr>
              <a:t> </a:t>
            </a:r>
          </a:p>
        </p:txBody>
      </p:sp>
      <p:grpSp>
        <p:nvGrpSpPr>
          <p:cNvPr id="18439" name="Group 36">
            <a:extLst>
              <a:ext uri="{FF2B5EF4-FFF2-40B4-BE49-F238E27FC236}">
                <a16:creationId xmlns:a16="http://schemas.microsoft.com/office/drawing/2014/main" id="{C31CC6D9-23A8-8746-8317-C58818B71F0D}"/>
              </a:ext>
            </a:extLst>
          </p:cNvPr>
          <p:cNvGrpSpPr>
            <a:grpSpLocks/>
          </p:cNvGrpSpPr>
          <p:nvPr/>
        </p:nvGrpSpPr>
        <p:grpSpPr bwMode="auto">
          <a:xfrm>
            <a:off x="2555875" y="2565400"/>
            <a:ext cx="2968625" cy="2141538"/>
            <a:chOff x="204" y="1706"/>
            <a:chExt cx="1870" cy="1349"/>
          </a:xfrm>
        </p:grpSpPr>
        <p:sp>
          <p:nvSpPr>
            <p:cNvPr id="18454" name="Line 29">
              <a:extLst>
                <a:ext uri="{FF2B5EF4-FFF2-40B4-BE49-F238E27FC236}">
                  <a16:creationId xmlns:a16="http://schemas.microsoft.com/office/drawing/2014/main" id="{73E382C5-0C44-2645-9ABF-1962FF69352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76" y="1933"/>
              <a:ext cx="0" cy="112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5" name="Line 30">
              <a:extLst>
                <a:ext uri="{FF2B5EF4-FFF2-40B4-BE49-F238E27FC236}">
                  <a16:creationId xmlns:a16="http://schemas.microsoft.com/office/drawing/2014/main" id="{619F4783-7ED3-D649-8691-846681DF90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" y="2795"/>
              <a:ext cx="131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6" name="Line 31">
              <a:extLst>
                <a:ext uri="{FF2B5EF4-FFF2-40B4-BE49-F238E27FC236}">
                  <a16:creationId xmlns:a16="http://schemas.microsoft.com/office/drawing/2014/main" id="{5C5FAFCF-7BEC-3045-9B26-98897196DA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5" y="2418"/>
              <a:ext cx="1216" cy="0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7" name="Text Box 32">
              <a:extLst>
                <a:ext uri="{FF2B5EF4-FFF2-40B4-BE49-F238E27FC236}">
                  <a16:creationId xmlns:a16="http://schemas.microsoft.com/office/drawing/2014/main" id="{FEC3FFD1-A004-3C4C-B5C0-5C8D1CE830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" y="1706"/>
              <a:ext cx="203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58" name="Text Box 33">
              <a:extLst>
                <a:ext uri="{FF2B5EF4-FFF2-40B4-BE49-F238E27FC236}">
                  <a16:creationId xmlns:a16="http://schemas.microsoft.com/office/drawing/2014/main" id="{4F6C7AC3-37A5-6547-A1D7-4A5F3B92B4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7" y="2704"/>
              <a:ext cx="23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  <p:sp>
          <p:nvSpPr>
            <p:cNvPr id="18459" name="Text Box 35">
              <a:extLst>
                <a:ext uri="{FF2B5EF4-FFF2-40B4-BE49-F238E27FC236}">
                  <a16:creationId xmlns:a16="http://schemas.microsoft.com/office/drawing/2014/main" id="{D97B9411-53DD-3C4A-8A8B-F64E5CAFA3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" y="2296"/>
              <a:ext cx="22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>
                  <a:latin typeface="Calibri" panose="020F0502020204030204" pitchFamily="34" charset="0"/>
                </a:rPr>
                <a:t>A</a:t>
              </a:r>
              <a:endParaRPr lang="es-ES" altLang="es-ES_tradnl" sz="1800">
                <a:latin typeface="Calibri" panose="020F0502020204030204" pitchFamily="34" charset="0"/>
              </a:endParaRPr>
            </a:p>
          </p:txBody>
        </p:sp>
      </p:grpSp>
      <p:grpSp>
        <p:nvGrpSpPr>
          <p:cNvPr id="18440" name="Group 55">
            <a:extLst>
              <a:ext uri="{FF2B5EF4-FFF2-40B4-BE49-F238E27FC236}">
                <a16:creationId xmlns:a16="http://schemas.microsoft.com/office/drawing/2014/main" id="{21DEC6EB-846B-EF47-A501-13DD812BBAE2}"/>
              </a:ext>
            </a:extLst>
          </p:cNvPr>
          <p:cNvGrpSpPr>
            <a:grpSpLocks/>
          </p:cNvGrpSpPr>
          <p:nvPr/>
        </p:nvGrpSpPr>
        <p:grpSpPr bwMode="auto">
          <a:xfrm>
            <a:off x="179388" y="2227263"/>
            <a:ext cx="2481262" cy="2216150"/>
            <a:chOff x="113" y="1403"/>
            <a:chExt cx="1563" cy="1396"/>
          </a:xfrm>
        </p:grpSpPr>
        <p:sp>
          <p:nvSpPr>
            <p:cNvPr id="18448" name="Line 38">
              <a:extLst>
                <a:ext uri="{FF2B5EF4-FFF2-40B4-BE49-F238E27FC236}">
                  <a16:creationId xmlns:a16="http://schemas.microsoft.com/office/drawing/2014/main" id="{B2D82319-792C-BE4B-902B-F74E899629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5" y="1570"/>
              <a:ext cx="0" cy="11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9" name="Rectangle 39">
              <a:extLst>
                <a:ext uri="{FF2B5EF4-FFF2-40B4-BE49-F238E27FC236}">
                  <a16:creationId xmlns:a16="http://schemas.microsoft.com/office/drawing/2014/main" id="{ABF9CAE6-0E3C-724C-BF26-78BDD86EDF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" y="2432"/>
              <a:ext cx="21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CL" altLang="es-ES_tradnl" sz="1800"/>
                <a:t>A</a:t>
              </a:r>
              <a:endParaRPr lang="es-ES" altLang="es-ES_tradnl" sz="1800"/>
            </a:p>
          </p:txBody>
        </p:sp>
        <p:sp>
          <p:nvSpPr>
            <p:cNvPr id="18450" name="Line 41">
              <a:extLst>
                <a:ext uri="{FF2B5EF4-FFF2-40B4-BE49-F238E27FC236}">
                  <a16:creationId xmlns:a16="http://schemas.microsoft.com/office/drawing/2014/main" id="{95AA6907-254A-4642-ACE8-CC23490E3F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5" y="2704"/>
              <a:ext cx="112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1" name="Line 42">
              <a:extLst>
                <a:ext uri="{FF2B5EF4-FFF2-40B4-BE49-F238E27FC236}">
                  <a16:creationId xmlns:a16="http://schemas.microsoft.com/office/drawing/2014/main" id="{3F57D05C-EE3B-384F-AF66-F9A672FA24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5" y="2024"/>
              <a:ext cx="979" cy="533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2" name="Text Box 43">
              <a:extLst>
                <a:ext uri="{FF2B5EF4-FFF2-40B4-BE49-F238E27FC236}">
                  <a16:creationId xmlns:a16="http://schemas.microsoft.com/office/drawing/2014/main" id="{821BC778-333F-A645-8DF8-1665BC2AFD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" y="1403"/>
              <a:ext cx="172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53" name="Text Box 44">
              <a:extLst>
                <a:ext uri="{FF2B5EF4-FFF2-40B4-BE49-F238E27FC236}">
                  <a16:creationId xmlns:a16="http://schemas.microsoft.com/office/drawing/2014/main" id="{9BD20D9C-0C81-714D-99F6-078D7CA642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74" y="2568"/>
              <a:ext cx="20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</p:grpSp>
      <p:grpSp>
        <p:nvGrpSpPr>
          <p:cNvPr id="18441" name="Group 63">
            <a:extLst>
              <a:ext uri="{FF2B5EF4-FFF2-40B4-BE49-F238E27FC236}">
                <a16:creationId xmlns:a16="http://schemas.microsoft.com/office/drawing/2014/main" id="{CFBF6BD5-B050-1A4A-BEED-EEB388890493}"/>
              </a:ext>
            </a:extLst>
          </p:cNvPr>
          <p:cNvGrpSpPr>
            <a:grpSpLocks/>
          </p:cNvGrpSpPr>
          <p:nvPr/>
        </p:nvGrpSpPr>
        <p:grpSpPr bwMode="auto">
          <a:xfrm>
            <a:off x="5949950" y="2190750"/>
            <a:ext cx="2543175" cy="2252663"/>
            <a:chOff x="3748" y="1380"/>
            <a:chExt cx="1602" cy="1419"/>
          </a:xfrm>
        </p:grpSpPr>
        <p:sp>
          <p:nvSpPr>
            <p:cNvPr id="18442" name="Line 57">
              <a:extLst>
                <a:ext uri="{FF2B5EF4-FFF2-40B4-BE49-F238E27FC236}">
                  <a16:creationId xmlns:a16="http://schemas.microsoft.com/office/drawing/2014/main" id="{8D0749A7-CF98-264E-A331-543C9D6C2D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969" y="1570"/>
              <a:ext cx="0" cy="11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3" name="Rectangle 58">
              <a:extLst>
                <a:ext uri="{FF2B5EF4-FFF2-40B4-BE49-F238E27FC236}">
                  <a16:creationId xmlns:a16="http://schemas.microsoft.com/office/drawing/2014/main" id="{4F391D53-3234-3B41-97D4-17C8CA7768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8" y="1746"/>
              <a:ext cx="21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CL" altLang="es-ES_tradnl" sz="1800"/>
                <a:t>A</a:t>
              </a:r>
              <a:endParaRPr lang="es-ES" altLang="es-ES_tradnl" sz="1800"/>
            </a:p>
          </p:txBody>
        </p:sp>
        <p:sp>
          <p:nvSpPr>
            <p:cNvPr id="18444" name="Line 59">
              <a:extLst>
                <a:ext uri="{FF2B5EF4-FFF2-40B4-BE49-F238E27FC236}">
                  <a16:creationId xmlns:a16="http://schemas.microsoft.com/office/drawing/2014/main" id="{50E4E875-0D9F-1B49-AD4E-70853EC7A0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9" y="2704"/>
              <a:ext cx="112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5" name="Line 60">
              <a:extLst>
                <a:ext uri="{FF2B5EF4-FFF2-40B4-BE49-F238E27FC236}">
                  <a16:creationId xmlns:a16="http://schemas.microsoft.com/office/drawing/2014/main" id="{3ED82AC8-31DA-F548-8A3C-309FE8B41B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9" y="1888"/>
              <a:ext cx="907" cy="680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6" name="Text Box 61">
              <a:extLst>
                <a:ext uri="{FF2B5EF4-FFF2-40B4-BE49-F238E27FC236}">
                  <a16:creationId xmlns:a16="http://schemas.microsoft.com/office/drawing/2014/main" id="{518904BF-3A5B-7147-A769-EF492DD4C3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9" y="1380"/>
              <a:ext cx="172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47" name="Text Box 62">
              <a:extLst>
                <a:ext uri="{FF2B5EF4-FFF2-40B4-BE49-F238E27FC236}">
                  <a16:creationId xmlns:a16="http://schemas.microsoft.com/office/drawing/2014/main" id="{2B6F0631-7E1D-5E4E-8DE9-0F5AE04168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48" y="2568"/>
              <a:ext cx="20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5 Marcador de número de diapositiva">
            <a:extLst>
              <a:ext uri="{FF2B5EF4-FFF2-40B4-BE49-F238E27FC236}">
                <a16:creationId xmlns:a16="http://schemas.microsoft.com/office/drawing/2014/main" id="{76BD440E-97C0-B049-8DC0-F592354F4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42D0058-6257-F84F-9258-0A18548524F9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es-ES" altLang="es-ES_tradnl" sz="1400"/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F0B30E1B-3B76-E24C-8FD0-9D6171880F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31188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240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240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200">
                <a:solidFill>
                  <a:srgbClr val="000080"/>
                </a:solidFill>
                <a:latin typeface="CMU Serif Roman" panose="02000603000000000000" pitchFamily="2" charset="0"/>
              </a:rPr>
              <a:t>Gráfico velocidad media vs tiempo</a:t>
            </a:r>
          </a:p>
        </p:txBody>
      </p:sp>
      <p:pic>
        <p:nvPicPr>
          <p:cNvPr id="20483" name="Picture 3">
            <a:extLst>
              <a:ext uri="{FF2B5EF4-FFF2-40B4-BE49-F238E27FC236}">
                <a16:creationId xmlns:a16="http://schemas.microsoft.com/office/drawing/2014/main" id="{5B3172E1-08F2-7C42-B522-DA038FCE6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635125"/>
            <a:ext cx="2763837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E992009E-5B84-8A4C-AAF5-0D838F04B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789363"/>
            <a:ext cx="2773362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aphicFrame>
        <p:nvGraphicFramePr>
          <p:cNvPr id="9221" name="Object 5">
            <a:extLst>
              <a:ext uri="{FF2B5EF4-FFF2-40B4-BE49-F238E27FC236}">
                <a16:creationId xmlns:a16="http://schemas.microsoft.com/office/drawing/2014/main" id="{68776F30-BAE2-5F46-91BE-FDED55E7873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25488" y="3756025"/>
          <a:ext cx="349250" cy="233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2" r:id="rId6" imgW="393700" imgH="266700" progId="">
                  <p:embed/>
                </p:oleObj>
              </mc:Choice>
              <mc:Fallback>
                <p:oleObj r:id="rId6" imgW="393700" imgH="266700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488" y="3756025"/>
                        <a:ext cx="349250" cy="233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2" name="Freeform 6">
            <a:extLst>
              <a:ext uri="{FF2B5EF4-FFF2-40B4-BE49-F238E27FC236}">
                <a16:creationId xmlns:a16="http://schemas.microsoft.com/office/drawing/2014/main" id="{3D25A728-6D99-5841-82C3-559A01B156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0325" y="3578225"/>
            <a:ext cx="1588" cy="1795463"/>
          </a:xfrm>
          <a:custGeom>
            <a:avLst/>
            <a:gdLst>
              <a:gd name="T0" fmla="*/ 0 w 1"/>
              <a:gd name="T1" fmla="*/ 0 h 5501"/>
              <a:gd name="T2" fmla="*/ 0 w 1"/>
              <a:gd name="T3" fmla="*/ 2147483646 h 5501"/>
              <a:gd name="T4" fmla="*/ 0 60000 65536"/>
              <a:gd name="T5" fmla="*/ 0 60000 65536"/>
              <a:gd name="T6" fmla="*/ 0 w 1"/>
              <a:gd name="T7" fmla="*/ 0 h 5501"/>
              <a:gd name="T8" fmla="*/ 1 w 1"/>
              <a:gd name="T9" fmla="*/ 5501 h 5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5501">
                <a:moveTo>
                  <a:pt x="0" y="0"/>
                </a:moveTo>
                <a:lnTo>
                  <a:pt x="0" y="5500"/>
                </a:lnTo>
              </a:path>
            </a:pathLst>
          </a:custGeom>
          <a:noFill/>
          <a:ln w="36068">
            <a:solidFill>
              <a:srgbClr val="00008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9223" name="Freeform 7">
            <a:extLst>
              <a:ext uri="{FF2B5EF4-FFF2-40B4-BE49-F238E27FC236}">
                <a16:creationId xmlns:a16="http://schemas.microsoft.com/office/drawing/2014/main" id="{580F76AE-7A83-3843-921D-59005AB75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2133600"/>
            <a:ext cx="0" cy="3365500"/>
          </a:xfrm>
          <a:custGeom>
            <a:avLst/>
            <a:gdLst>
              <a:gd name="T0" fmla="*/ 0 w 1"/>
              <a:gd name="T1" fmla="*/ 0 h 10301"/>
              <a:gd name="T2" fmla="*/ 0 w 1"/>
              <a:gd name="T3" fmla="*/ 2147483646 h 10301"/>
              <a:gd name="T4" fmla="*/ 0 60000 65536"/>
              <a:gd name="T5" fmla="*/ 0 60000 65536"/>
              <a:gd name="T6" fmla="*/ 0 w 1"/>
              <a:gd name="T7" fmla="*/ 0 h 10301"/>
              <a:gd name="T8" fmla="*/ 0 w 1"/>
              <a:gd name="T9" fmla="*/ 10301 h 103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0301">
                <a:moveTo>
                  <a:pt x="0" y="0"/>
                </a:moveTo>
                <a:lnTo>
                  <a:pt x="0" y="10300"/>
                </a:lnTo>
              </a:path>
            </a:pathLst>
          </a:custGeom>
          <a:noFill/>
          <a:ln w="36068">
            <a:solidFill>
              <a:srgbClr val="00008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20488" name="Picture 8">
            <a:extLst>
              <a:ext uri="{FF2B5EF4-FFF2-40B4-BE49-F238E27FC236}">
                <a16:creationId xmlns:a16="http://schemas.microsoft.com/office/drawing/2014/main" id="{35970497-70DF-264C-BFB3-F4DE0F001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395413"/>
            <a:ext cx="2765425" cy="252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25" name="Picture 9">
            <a:extLst>
              <a:ext uri="{FF2B5EF4-FFF2-40B4-BE49-F238E27FC236}">
                <a16:creationId xmlns:a16="http://schemas.microsoft.com/office/drawing/2014/main" id="{928A1FAE-3D18-DE48-998F-DC9096A5D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005263"/>
            <a:ext cx="2773362" cy="253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aphicFrame>
        <p:nvGraphicFramePr>
          <p:cNvPr id="9226" name="Object 10">
            <a:extLst>
              <a:ext uri="{FF2B5EF4-FFF2-40B4-BE49-F238E27FC236}">
                <a16:creationId xmlns:a16="http://schemas.microsoft.com/office/drawing/2014/main" id="{38C5EC2F-4360-C443-B014-28F1918672E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697413" y="3960813"/>
          <a:ext cx="349250" cy="233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3" r:id="rId10" imgW="393700" imgH="266700" progId="">
                  <p:embed/>
                </p:oleObj>
              </mc:Choice>
              <mc:Fallback>
                <p:oleObj r:id="rId10" imgW="393700" imgH="266700" progId="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3960813"/>
                        <a:ext cx="349250" cy="233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7" name="Freeform 11">
            <a:extLst>
              <a:ext uri="{FF2B5EF4-FFF2-40B4-BE49-F238E27FC236}">
                <a16:creationId xmlns:a16="http://schemas.microsoft.com/office/drawing/2014/main" id="{4EF85970-507B-1A46-AE59-16ADD0784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1844675"/>
            <a:ext cx="1588" cy="4214813"/>
          </a:xfrm>
          <a:custGeom>
            <a:avLst/>
            <a:gdLst>
              <a:gd name="T0" fmla="*/ 0 w 1"/>
              <a:gd name="T1" fmla="*/ 0 h 12901"/>
              <a:gd name="T2" fmla="*/ 0 w 1"/>
              <a:gd name="T3" fmla="*/ 2147483646 h 12901"/>
              <a:gd name="T4" fmla="*/ 0 60000 65536"/>
              <a:gd name="T5" fmla="*/ 0 60000 65536"/>
              <a:gd name="T6" fmla="*/ 0 w 1"/>
              <a:gd name="T7" fmla="*/ 0 h 12901"/>
              <a:gd name="T8" fmla="*/ 1 w 1"/>
              <a:gd name="T9" fmla="*/ 12901 h 129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2901">
                <a:moveTo>
                  <a:pt x="0" y="0"/>
                </a:moveTo>
                <a:lnTo>
                  <a:pt x="0" y="12900"/>
                </a:lnTo>
              </a:path>
            </a:pathLst>
          </a:custGeom>
          <a:noFill/>
          <a:ln w="36068">
            <a:solidFill>
              <a:srgbClr val="008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9228" name="Freeform 12">
            <a:extLst>
              <a:ext uri="{FF2B5EF4-FFF2-40B4-BE49-F238E27FC236}">
                <a16:creationId xmlns:a16="http://schemas.microsoft.com/office/drawing/2014/main" id="{C261841F-3D9E-574D-A063-FB7D156F73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3213100"/>
            <a:ext cx="46038" cy="2846388"/>
          </a:xfrm>
          <a:custGeom>
            <a:avLst/>
            <a:gdLst>
              <a:gd name="T0" fmla="*/ 0 w 1"/>
              <a:gd name="T1" fmla="*/ 0 h 8201"/>
              <a:gd name="T2" fmla="*/ 0 w 1"/>
              <a:gd name="T3" fmla="*/ 2147483646 h 8201"/>
              <a:gd name="T4" fmla="*/ 0 60000 65536"/>
              <a:gd name="T5" fmla="*/ 0 60000 65536"/>
              <a:gd name="T6" fmla="*/ 0 w 1"/>
              <a:gd name="T7" fmla="*/ 0 h 8201"/>
              <a:gd name="T8" fmla="*/ 1 w 1"/>
              <a:gd name="T9" fmla="*/ 8201 h 82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8201">
                <a:moveTo>
                  <a:pt x="0" y="0"/>
                </a:moveTo>
                <a:lnTo>
                  <a:pt x="0" y="8200"/>
                </a:lnTo>
              </a:path>
            </a:pathLst>
          </a:custGeom>
          <a:noFill/>
          <a:ln w="36068">
            <a:solidFill>
              <a:srgbClr val="008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7D13837-D8B6-1245-B535-FA6B99FB34F5}"/>
              </a:ext>
            </a:extLst>
          </p:cNvPr>
          <p:cNvSpPr/>
          <p:nvPr/>
        </p:nvSpPr>
        <p:spPr>
          <a:xfrm>
            <a:off x="990600" y="3500438"/>
            <a:ext cx="177800" cy="1152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55F6EB7-B7F5-FE4F-A9CD-A43A5FFCBEF2}"/>
              </a:ext>
            </a:extLst>
          </p:cNvPr>
          <p:cNvSpPr/>
          <p:nvPr/>
        </p:nvSpPr>
        <p:spPr>
          <a:xfrm>
            <a:off x="5160963" y="1635125"/>
            <a:ext cx="119062" cy="3540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6AD0D298-89D3-764F-B58E-D6768DEBFF65}"/>
              </a:ext>
            </a:extLst>
          </p:cNvPr>
          <p:cNvSpPr/>
          <p:nvPr/>
        </p:nvSpPr>
        <p:spPr>
          <a:xfrm>
            <a:off x="5141913" y="5865813"/>
            <a:ext cx="131762" cy="354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5 Marcador de número de diapositiva">
            <a:extLst>
              <a:ext uri="{FF2B5EF4-FFF2-40B4-BE49-F238E27FC236}">
                <a16:creationId xmlns:a16="http://schemas.microsoft.com/office/drawing/2014/main" id="{C8ED897A-E738-9F4B-B1A1-9A2119935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A1AC251-5FB5-4E4F-9A8F-C6C00D0F8584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es-ES" altLang="es-ES_tradnl" sz="1400"/>
          </a:p>
        </p:txBody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E300FDE9-78AA-BC46-B027-0E72ADD7A5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58775"/>
            <a:ext cx="8228013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280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360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600">
                <a:solidFill>
                  <a:srgbClr val="000080"/>
                </a:solidFill>
                <a:latin typeface="CMU Serif Roman" panose="02000603000000000000" pitchFamily="2" charset="0"/>
              </a:rPr>
              <a:t>Gráfico velocidad media vs tiempo</a:t>
            </a:r>
          </a:p>
        </p:txBody>
      </p:sp>
      <p:pic>
        <p:nvPicPr>
          <p:cNvPr id="22531" name="Picture 4">
            <a:extLst>
              <a:ext uri="{FF2B5EF4-FFF2-40B4-BE49-F238E27FC236}">
                <a16:creationId xmlns:a16="http://schemas.microsoft.com/office/drawing/2014/main" id="{33EC6B45-6B6D-344E-A2BB-93F5F79C8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1628775"/>
            <a:ext cx="412750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532" name="Picture 5">
            <a:extLst>
              <a:ext uri="{FF2B5EF4-FFF2-40B4-BE49-F238E27FC236}">
                <a16:creationId xmlns:a16="http://schemas.microsoft.com/office/drawing/2014/main" id="{1BD9796D-70C6-2C46-8EC4-D7C201476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4143375"/>
            <a:ext cx="4129088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2533" name="Line 6">
            <a:extLst>
              <a:ext uri="{FF2B5EF4-FFF2-40B4-BE49-F238E27FC236}">
                <a16:creationId xmlns:a16="http://schemas.microsoft.com/office/drawing/2014/main" id="{CE0E5BF1-FD69-A54A-B2A2-44D85C2DD80B}"/>
              </a:ext>
            </a:extLst>
          </p:cNvPr>
          <p:cNvSpPr>
            <a:spLocks noChangeShapeType="1"/>
          </p:cNvSpPr>
          <p:nvPr/>
        </p:nvSpPr>
        <p:spPr bwMode="auto">
          <a:xfrm>
            <a:off x="3851275" y="2133600"/>
            <a:ext cx="1588" cy="3463925"/>
          </a:xfrm>
          <a:prstGeom prst="line">
            <a:avLst/>
          </a:prstGeom>
          <a:noFill/>
          <a:ln w="36068">
            <a:solidFill>
              <a:srgbClr val="33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4" name="Line 7">
            <a:extLst>
              <a:ext uri="{FF2B5EF4-FFF2-40B4-BE49-F238E27FC236}">
                <a16:creationId xmlns:a16="http://schemas.microsoft.com/office/drawing/2014/main" id="{9CC78A44-5859-1843-9109-EE0C7C14B46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00563" y="2133600"/>
            <a:ext cx="3175" cy="3463925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5" name="Line 8">
            <a:extLst>
              <a:ext uri="{FF2B5EF4-FFF2-40B4-BE49-F238E27FC236}">
                <a16:creationId xmlns:a16="http://schemas.microsoft.com/office/drawing/2014/main" id="{C68D3341-7563-E94C-B9C1-BDFA7880DE75}"/>
              </a:ext>
            </a:extLst>
          </p:cNvPr>
          <p:cNvSpPr>
            <a:spLocks noChangeShapeType="1"/>
          </p:cNvSpPr>
          <p:nvPr/>
        </p:nvSpPr>
        <p:spPr bwMode="auto">
          <a:xfrm>
            <a:off x="4716463" y="1916113"/>
            <a:ext cx="1587" cy="4084637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6" name="Line 9">
            <a:extLst>
              <a:ext uri="{FF2B5EF4-FFF2-40B4-BE49-F238E27FC236}">
                <a16:creationId xmlns:a16="http://schemas.microsoft.com/office/drawing/2014/main" id="{20EE02E2-E7DD-B34C-B56F-8826573FB8D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92725" y="2492375"/>
            <a:ext cx="3175" cy="3495675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7" name="Line 10">
            <a:extLst>
              <a:ext uri="{FF2B5EF4-FFF2-40B4-BE49-F238E27FC236}">
                <a16:creationId xmlns:a16="http://schemas.microsoft.com/office/drawing/2014/main" id="{68A65148-4B84-6749-B20B-5832280F3CA2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5963" y="2492375"/>
            <a:ext cx="1587" cy="3103563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graphicFrame>
        <p:nvGraphicFramePr>
          <p:cNvPr id="22538" name="Object 11">
            <a:extLst>
              <a:ext uri="{FF2B5EF4-FFF2-40B4-BE49-F238E27FC236}">
                <a16:creationId xmlns:a16="http://schemas.microsoft.com/office/drawing/2014/main" id="{DE3E0DA7-5744-B34E-94B1-B0B04438192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95513" y="4143375"/>
          <a:ext cx="733425" cy="233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6" r:id="rId6" imgW="546100" imgH="266700" progId="">
                  <p:embed/>
                </p:oleObj>
              </mc:Choice>
              <mc:Fallback>
                <p:oleObj r:id="rId6" imgW="546100" imgH="266700" progId="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513" y="4143375"/>
                        <a:ext cx="733425" cy="233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9" name="Object 12">
            <a:extLst>
              <a:ext uri="{FF2B5EF4-FFF2-40B4-BE49-F238E27FC236}">
                <a16:creationId xmlns:a16="http://schemas.microsoft.com/office/drawing/2014/main" id="{9D845F3C-3E51-824D-A296-62D338DC064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00275" y="6361113"/>
          <a:ext cx="733425" cy="233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7" r:id="rId8" imgW="546100" imgH="266700" progId="">
                  <p:embed/>
                </p:oleObj>
              </mc:Choice>
              <mc:Fallback>
                <p:oleObj r:id="rId8" imgW="546100" imgH="266700" progId="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0275" y="6361113"/>
                        <a:ext cx="733425" cy="233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5 Marcador de número de diapositiva">
            <a:extLst>
              <a:ext uri="{FF2B5EF4-FFF2-40B4-BE49-F238E27FC236}">
                <a16:creationId xmlns:a16="http://schemas.microsoft.com/office/drawing/2014/main" id="{B23F29AA-D654-E740-BBD4-D184D16A5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A741D03-DA1F-1D41-A0D8-0F45378F4D0E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es-ES" altLang="es-ES_tradnl" sz="1400"/>
          </a:p>
        </p:txBody>
      </p:sp>
      <p:sp>
        <p:nvSpPr>
          <p:cNvPr id="13314" name="Rectangle 2">
            <a:extLst>
              <a:ext uri="{FF2B5EF4-FFF2-40B4-BE49-F238E27FC236}">
                <a16:creationId xmlns:a16="http://schemas.microsoft.com/office/drawing/2014/main" id="{C7A4E1A8-039C-2040-993E-3F94F07168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3513" y="0"/>
            <a:ext cx="2284412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</a:tabLst>
              <a:defRPr/>
            </a:pPr>
            <a:r>
              <a:rPr lang="es-CL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pic>
        <p:nvPicPr>
          <p:cNvPr id="24579" name="Picture 3">
            <a:extLst>
              <a:ext uri="{FF2B5EF4-FFF2-40B4-BE49-F238E27FC236}">
                <a16:creationId xmlns:a16="http://schemas.microsoft.com/office/drawing/2014/main" id="{91B998E4-68AB-A341-8B9F-5580228E3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304800"/>
            <a:ext cx="3732212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4580" name="Text Box 4">
            <a:extLst>
              <a:ext uri="{FF2B5EF4-FFF2-40B4-BE49-F238E27FC236}">
                <a16:creationId xmlns:a16="http://schemas.microsoft.com/office/drawing/2014/main" id="{C9817ED3-1DBD-A646-AA98-2440104C25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908050"/>
            <a:ext cx="4913312" cy="531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2452" rIns="81639" bIns="42452">
            <a:spAutoFit/>
          </a:bodyPr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Suponga que una partícula avanza 20 m, hasta la posición x</a:t>
            </a:r>
            <a:r>
              <a:rPr lang="es-CL" altLang="es-ES_tradnl" sz="20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1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, en 1 [s] y demora 1,5 [s] en retroceder 15 [m], hasta alcanzar la posición  x</a:t>
            </a:r>
            <a:r>
              <a:rPr lang="es-CL" altLang="es-ES_tradnl" sz="20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2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n-US" altLang="es-ES_tradnl" sz="200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n-US" altLang="es-ES_tradnl" sz="2000">
                <a:solidFill>
                  <a:srgbClr val="003300"/>
                </a:solidFill>
                <a:latin typeface="Calibri" panose="020F0502020204030204" pitchFamily="34" charset="0"/>
              </a:rPr>
              <a:t>(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a)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Calcule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la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rapidez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media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de la partícula entre    t = 0 [s</a:t>
            </a:r>
            <a:r>
              <a:rPr lang="es-CL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]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y  t = 2,5 [s]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rgbClr val="003300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chemeClr val="accent2"/>
                </a:solidFill>
                <a:latin typeface="CMU Serif Roman" panose="02000603000000000000" pitchFamily="2" charset="0"/>
              </a:rPr>
              <a:t>(b) Calcule la velocidad media de la partícula en cada uno de los desplazamientos y para el desplazamiento neto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chemeClr val="accent2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2300DC"/>
                </a:solidFill>
                <a:latin typeface="CMU Serif Roman" panose="02000603000000000000" pitchFamily="2" charset="0"/>
              </a:rPr>
              <a:t>(c) Dibuje un gráfico posición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rgbClr val="FF3366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990000"/>
                </a:solidFill>
                <a:latin typeface="CMU Serif Roman" panose="02000603000000000000" pitchFamily="2" charset="0"/>
              </a:rPr>
              <a:t>(d) Dibuje un gráfico velocidad media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  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36661AE4-0DD3-8C4C-94CF-F406A8957E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2565400"/>
            <a:ext cx="8229600" cy="1143000"/>
          </a:xfrm>
        </p:spPr>
        <p:txBody>
          <a:bodyPr/>
          <a:lstStyle/>
          <a:p>
            <a:pPr eaLnBrk="1" hangingPunct="1"/>
            <a:r>
              <a:rPr lang="es-CL" altLang="es-ES_tradnl" sz="8000">
                <a:solidFill>
                  <a:srgbClr val="FFFF00"/>
                </a:solidFill>
                <a:latin typeface="CMU Serif Roman" panose="02000603000000000000" pitchFamily="2" charset="0"/>
              </a:rPr>
              <a:t>Ejercicio </a:t>
            </a:r>
            <a:endParaRPr lang="es-ES" altLang="es-ES_tradnl" sz="8000">
              <a:solidFill>
                <a:srgbClr val="FFFF00"/>
              </a:solidFill>
              <a:latin typeface="CMU Serif Roman" panose="02000603000000000000" pitchFamily="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F78DAEDC-3919-0B46-A90D-3CC6243751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1295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CL" altLang="es-CL" sz="28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  Al observar y registrar el movimiento rectilíneo de un objeto, se obtiene el siguiente gráfico </a:t>
            </a:r>
            <a:r>
              <a:rPr lang="es-CL" altLang="es-CL" sz="2800" b="1" dirty="0">
                <a:solidFill>
                  <a:srgbClr val="28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posición v/s tiempo</a:t>
            </a:r>
            <a:endParaRPr lang="es-ES" altLang="es-CL" sz="2800" b="1" dirty="0">
              <a:solidFill>
                <a:srgbClr val="28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pic>
        <p:nvPicPr>
          <p:cNvPr id="19460" name="Picture 4">
            <a:extLst>
              <a:ext uri="{FF2B5EF4-FFF2-40B4-BE49-F238E27FC236}">
                <a16:creationId xmlns:a16="http://schemas.microsoft.com/office/drawing/2014/main" id="{13E84306-BC2F-E84E-86D6-1958B16C2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89138"/>
            <a:ext cx="6264275" cy="291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9461" name="Text Box 5">
            <a:extLst>
              <a:ext uri="{FF2B5EF4-FFF2-40B4-BE49-F238E27FC236}">
                <a16:creationId xmlns:a16="http://schemas.microsoft.com/office/drawing/2014/main" id="{64236B94-9DFB-444E-991E-0B281BD21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941888"/>
            <a:ext cx="8642350" cy="24923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altLang="es-CL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(a) Determine el desplazamiento y la distancia recorrida durante los primeros 2 [s] y los últimos 3 [s]</a:t>
            </a:r>
          </a:p>
          <a:p>
            <a:pPr eaLnBrk="1" hangingPunct="1">
              <a:defRPr/>
            </a:pPr>
            <a:endParaRPr lang="es-CL" altLang="es-CL" sz="24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CL" altLang="es-CL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(b) Realice el gráfico velocidad media v/s tiempo del movimiento</a:t>
            </a:r>
          </a:p>
          <a:p>
            <a:pPr eaLnBrk="1" hangingPunct="1">
              <a:spcBef>
                <a:spcPct val="50000"/>
              </a:spcBef>
              <a:defRPr/>
            </a:pPr>
            <a:endParaRPr lang="es-ES" alt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5 Marcador de número de diapositiva">
            <a:extLst>
              <a:ext uri="{FF2B5EF4-FFF2-40B4-BE49-F238E27FC236}">
                <a16:creationId xmlns:a16="http://schemas.microsoft.com/office/drawing/2014/main" id="{7FE3E4DE-5B2C-2042-B22E-2A37888D4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EAEDDD-41F0-4F41-A3C1-83618D6D6BB3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es-ES" altLang="es-ES_tradnl" sz="1400"/>
          </a:p>
        </p:txBody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796CB46B-ADD2-7949-8369-221680476F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31187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s-CL" sz="3600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</a:t>
            </a:r>
          </a:p>
        </p:txBody>
      </p:sp>
      <p:grpSp>
        <p:nvGrpSpPr>
          <p:cNvPr id="28675" name="Group 3">
            <a:extLst>
              <a:ext uri="{FF2B5EF4-FFF2-40B4-BE49-F238E27FC236}">
                <a16:creationId xmlns:a16="http://schemas.microsoft.com/office/drawing/2014/main" id="{863CAEE8-C55F-F847-BFD2-6451D81F30A6}"/>
              </a:ext>
            </a:extLst>
          </p:cNvPr>
          <p:cNvGrpSpPr>
            <a:grpSpLocks/>
          </p:cNvGrpSpPr>
          <p:nvPr/>
        </p:nvGrpSpPr>
        <p:grpSpPr bwMode="auto">
          <a:xfrm>
            <a:off x="979488" y="1571625"/>
            <a:ext cx="3206750" cy="2182813"/>
            <a:chOff x="680" y="1091"/>
            <a:chExt cx="2227" cy="1516"/>
          </a:xfrm>
        </p:grpSpPr>
        <p:pic>
          <p:nvPicPr>
            <p:cNvPr id="28682" name="Picture 4">
              <a:extLst>
                <a:ext uri="{FF2B5EF4-FFF2-40B4-BE49-F238E27FC236}">
                  <a16:creationId xmlns:a16="http://schemas.microsoft.com/office/drawing/2014/main" id="{39ABF545-93E3-2F41-9E5E-E9C2528001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lum bright="-16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" y="1091"/>
              <a:ext cx="2227" cy="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28683" name="Text Box 5">
              <a:extLst>
                <a:ext uri="{FF2B5EF4-FFF2-40B4-BE49-F238E27FC236}">
                  <a16:creationId xmlns:a16="http://schemas.microsoft.com/office/drawing/2014/main" id="{E294FBA5-C289-A24F-9EA6-C962C8B0C2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0" y="1091"/>
              <a:ext cx="2227" cy="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Calibri" panose="020F0502020204030204" pitchFamily="34" charset="0"/>
              </a:endParaRPr>
            </a:p>
          </p:txBody>
        </p:sp>
      </p:grpSp>
      <p:grpSp>
        <p:nvGrpSpPr>
          <p:cNvPr id="28676" name="Group 6">
            <a:extLst>
              <a:ext uri="{FF2B5EF4-FFF2-40B4-BE49-F238E27FC236}">
                <a16:creationId xmlns:a16="http://schemas.microsoft.com/office/drawing/2014/main" id="{EA2FE971-B967-A94D-BA1D-A188719264A4}"/>
              </a:ext>
            </a:extLst>
          </p:cNvPr>
          <p:cNvGrpSpPr>
            <a:grpSpLocks/>
          </p:cNvGrpSpPr>
          <p:nvPr/>
        </p:nvGrpSpPr>
        <p:grpSpPr bwMode="auto">
          <a:xfrm>
            <a:off x="379413" y="4244975"/>
            <a:ext cx="7947025" cy="2278063"/>
            <a:chOff x="263" y="2948"/>
            <a:chExt cx="5519" cy="1581"/>
          </a:xfrm>
        </p:grpSpPr>
        <p:pic>
          <p:nvPicPr>
            <p:cNvPr id="28680" name="Picture 7">
              <a:extLst>
                <a:ext uri="{FF2B5EF4-FFF2-40B4-BE49-F238E27FC236}">
                  <a16:creationId xmlns:a16="http://schemas.microsoft.com/office/drawing/2014/main" id="{5C282D27-243D-0A46-AADE-8BD43A5A25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lum bright="-16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" y="2948"/>
              <a:ext cx="5519" cy="1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28681" name="Text Box 8">
              <a:extLst>
                <a:ext uri="{FF2B5EF4-FFF2-40B4-BE49-F238E27FC236}">
                  <a16:creationId xmlns:a16="http://schemas.microsoft.com/office/drawing/2014/main" id="{538E9D42-2180-044B-86DD-FB86850FAE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" y="2948"/>
              <a:ext cx="5519" cy="1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Calibri" panose="020F0502020204030204" pitchFamily="34" charset="0"/>
              </a:endParaRPr>
            </a:p>
          </p:txBody>
        </p:sp>
      </p:grpSp>
      <p:sp>
        <p:nvSpPr>
          <p:cNvPr id="28677" name="Text Box 9">
            <a:extLst>
              <a:ext uri="{FF2B5EF4-FFF2-40B4-BE49-F238E27FC236}">
                <a16:creationId xmlns:a16="http://schemas.microsoft.com/office/drawing/2014/main" id="{0FDC490E-8688-2145-822D-5250E0DB02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908050"/>
            <a:ext cx="6049962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¿Cuál de los siguientes </a:t>
            </a:r>
            <a:r>
              <a:rPr lang="es-CL" altLang="es-ES_tradnl" sz="2000" b="1">
                <a:solidFill>
                  <a:srgbClr val="0047FF"/>
                </a:solidFill>
                <a:latin typeface="CMU Serif Roman" panose="02000603000000000000" pitchFamily="2" charset="0"/>
              </a:rPr>
              <a:t>gráficos posición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representa el movimiento que da origen al gráfico </a:t>
            </a:r>
            <a:r>
              <a:rPr lang="es-CL" altLang="es-ES_tradnl" sz="2000" b="1">
                <a:solidFill>
                  <a:srgbClr val="00AE00"/>
                </a:solidFill>
                <a:latin typeface="CMU Serif Roman" panose="02000603000000000000" pitchFamily="2" charset="0"/>
              </a:rPr>
              <a:t>velocidad media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? La posición inicial de la partícula en  t = 0 [s]  es  x = -10 [m]  </a:t>
            </a:r>
          </a:p>
        </p:txBody>
      </p:sp>
      <p:sp>
        <p:nvSpPr>
          <p:cNvPr id="25610" name="Freeform 10">
            <a:extLst>
              <a:ext uri="{FF2B5EF4-FFF2-40B4-BE49-F238E27FC236}">
                <a16:creationId xmlns:a16="http://schemas.microsoft.com/office/drawing/2014/main" id="{30CCB013-957C-EB46-8C92-603A25CF8111}"/>
              </a:ext>
            </a:extLst>
          </p:cNvPr>
          <p:cNvSpPr>
            <a:spLocks/>
          </p:cNvSpPr>
          <p:nvPr/>
        </p:nvSpPr>
        <p:spPr bwMode="auto">
          <a:xfrm>
            <a:off x="3917950" y="2122488"/>
            <a:ext cx="1795463" cy="1470025"/>
          </a:xfrm>
          <a:custGeom>
            <a:avLst/>
            <a:gdLst>
              <a:gd name="T0" fmla="*/ 0 w 5501"/>
              <a:gd name="T1" fmla="*/ 2147483646 h 4501"/>
              <a:gd name="T2" fmla="*/ 2147483646 w 5501"/>
              <a:gd name="T3" fmla="*/ 0 h 4501"/>
              <a:gd name="T4" fmla="*/ 0 60000 65536"/>
              <a:gd name="T5" fmla="*/ 0 60000 65536"/>
              <a:gd name="T6" fmla="*/ 0 w 5501"/>
              <a:gd name="T7" fmla="*/ 0 h 4501"/>
              <a:gd name="T8" fmla="*/ 5501 w 5501"/>
              <a:gd name="T9" fmla="*/ 4501 h 4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501" h="4501">
                <a:moveTo>
                  <a:pt x="0" y="3500"/>
                </a:moveTo>
                <a:cubicBezTo>
                  <a:pt x="5000" y="4500"/>
                  <a:pt x="5500" y="0"/>
                  <a:pt x="5500" y="0"/>
                </a:cubicBezTo>
              </a:path>
            </a:pathLst>
          </a:custGeom>
          <a:noFill/>
          <a:ln w="36000">
            <a:solidFill>
              <a:srgbClr val="00AE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11" name="AutoShape 11">
            <a:extLst>
              <a:ext uri="{FF2B5EF4-FFF2-40B4-BE49-F238E27FC236}">
                <a16:creationId xmlns:a16="http://schemas.microsoft.com/office/drawing/2014/main" id="{708A19D6-E5A8-6349-892D-265AA43276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917950"/>
            <a:ext cx="2122488" cy="2776538"/>
          </a:xfrm>
          <a:prstGeom prst="roundRect">
            <a:avLst>
              <a:gd name="adj" fmla="val 65"/>
            </a:avLst>
          </a:prstGeom>
          <a:noFill/>
          <a:ln w="36000">
            <a:solidFill>
              <a:srgbClr val="EB613D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800" decel="100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0.4"/>
                                          </p:val>
                                        </p:tav>
                                        <p:tav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0.4"/>
                                          </p:val>
                                        </p:tav>
                                        <p:tav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5 Marcador de número de diapositiva">
            <a:extLst>
              <a:ext uri="{FF2B5EF4-FFF2-40B4-BE49-F238E27FC236}">
                <a16:creationId xmlns:a16="http://schemas.microsoft.com/office/drawing/2014/main" id="{CEFBC361-C1E6-8C4A-BB78-1404054BF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0070E6C-06DE-0747-810A-B24EC8EB721F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s-ES" altLang="es-ES_tradnl" sz="1400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C53E36E7-E613-1640-9CF2-98D24DDC13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lIns="0" tIns="35203" rIns="0" bIns="0"/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>
                <a:latin typeface="CMU Serif Roman" panose="02000603000000000000" pitchFamily="2" charset="0"/>
              </a:rPr>
              <a:t>Velocidad instantánea</a:t>
            </a:r>
          </a:p>
        </p:txBody>
      </p:sp>
      <p:sp>
        <p:nvSpPr>
          <p:cNvPr id="30723" name="Text Box 3">
            <a:extLst>
              <a:ext uri="{FF2B5EF4-FFF2-40B4-BE49-F238E27FC236}">
                <a16:creationId xmlns:a16="http://schemas.microsoft.com/office/drawing/2014/main" id="{80E54659-3848-5747-B3DC-4A2CF6D69F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50" y="1468438"/>
            <a:ext cx="5162550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Si consideramos intervalos de tiempo cada vez más pequeños, la </a:t>
            </a:r>
            <a:r>
              <a:rPr lang="es-CL" altLang="es-ES_tradnl" sz="1800">
                <a:solidFill>
                  <a:srgbClr val="23B8DC"/>
                </a:solidFill>
                <a:latin typeface="CMU Serif Roman" panose="02000603000000000000" pitchFamily="2" charset="0"/>
              </a:rPr>
              <a:t>magnitud del desplazamiento</a:t>
            </a: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 se aproxima a la </a:t>
            </a:r>
            <a:r>
              <a:rPr lang="es-CL" altLang="es-ES_tradnl" sz="1800">
                <a:solidFill>
                  <a:srgbClr val="0099FF"/>
                </a:solidFill>
                <a:latin typeface="CMU Serif Roman" panose="02000603000000000000" pitchFamily="2" charset="0"/>
              </a:rPr>
              <a:t>distancia real recorrida</a:t>
            </a: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 y la dirección del desplazamiento se aproxima a la línea tangente a la curva en el comienzo del intervalo. </a:t>
            </a:r>
          </a:p>
        </p:txBody>
      </p:sp>
      <p:pic>
        <p:nvPicPr>
          <p:cNvPr id="28676" name="Picture 4">
            <a:extLst>
              <a:ext uri="{FF2B5EF4-FFF2-40B4-BE49-F238E27FC236}">
                <a16:creationId xmlns:a16="http://schemas.microsoft.com/office/drawing/2014/main" id="{F72BD088-ED5A-0E45-AE11-2B1AC0276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773238"/>
            <a:ext cx="279717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8677" name="Text Box 5">
            <a:extLst>
              <a:ext uri="{FF2B5EF4-FFF2-40B4-BE49-F238E27FC236}">
                <a16:creationId xmlns:a16="http://schemas.microsoft.com/office/drawing/2014/main" id="{E520D0E0-EF0B-BD4D-80AD-9925E6AB8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500438"/>
            <a:ext cx="5472112" cy="77787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Se define el </a:t>
            </a:r>
            <a:r>
              <a:rPr lang="es-CL" altLang="es-ES_tradnl" sz="2000">
                <a:solidFill>
                  <a:srgbClr val="FF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</a:rPr>
              <a:t>vector velocidad instantánea 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como el límite del vector velocidad media cuando Δt tiende a cero</a:t>
            </a:r>
          </a:p>
        </p:txBody>
      </p:sp>
      <p:sp>
        <p:nvSpPr>
          <p:cNvPr id="28679" name="Text Box 7">
            <a:extLst>
              <a:ext uri="{FF2B5EF4-FFF2-40B4-BE49-F238E27FC236}">
                <a16:creationId xmlns:a16="http://schemas.microsoft.com/office/drawing/2014/main" id="{3356E1B4-B69A-F34D-A9D5-BC59C5F36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16563"/>
            <a:ext cx="724217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2019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900">
                <a:solidFill>
                  <a:srgbClr val="FF0000"/>
                </a:solidFill>
                <a:latin typeface="CMU Serif Roman" panose="02000603000000000000" pitchFamily="2" charset="0"/>
              </a:rPr>
              <a:t>En este límite, la magnitud de la velocidad instantánea </a:t>
            </a:r>
            <a:r>
              <a:rPr lang="es-CL" altLang="es-ES_tradnl" sz="1900">
                <a:solidFill>
                  <a:srgbClr val="FF950E"/>
                </a:solidFill>
                <a:latin typeface="CMU Serif Roman" panose="02000603000000000000" pitchFamily="2" charset="0"/>
              </a:rPr>
              <a:t>coincide</a:t>
            </a:r>
            <a:r>
              <a:rPr lang="es-CL" altLang="es-ES_tradnl" sz="1900">
                <a:solidFill>
                  <a:srgbClr val="FF0000"/>
                </a:solidFill>
                <a:latin typeface="CMU Serif Roman" panose="02000603000000000000" pitchFamily="2" charset="0"/>
              </a:rPr>
              <a:t> con la rapidez instantánea</a:t>
            </a:r>
          </a:p>
        </p:txBody>
      </p:sp>
      <p:graphicFrame>
        <p:nvGraphicFramePr>
          <p:cNvPr id="28680" name="Object 8">
            <a:extLst>
              <a:ext uri="{FF2B5EF4-FFF2-40B4-BE49-F238E27FC236}">
                <a16:creationId xmlns:a16="http://schemas.microsoft.com/office/drawing/2014/main" id="{A78F22F4-C104-F347-A2D5-B55E8FB6B845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3492500" y="4437063"/>
          <a:ext cx="252095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1" name="Ecuación" r:id="rId5" imgW="23990300" imgH="9067800" progId="Equation.3">
                  <p:embed/>
                </p:oleObj>
              </mc:Choice>
              <mc:Fallback>
                <p:oleObj name="Ecuación" r:id="rId5" imgW="23990300" imgH="9067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4437063"/>
                        <a:ext cx="252095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  <p:bldP spid="286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5 Marcador de número de diapositiva">
            <a:extLst>
              <a:ext uri="{FF2B5EF4-FFF2-40B4-BE49-F238E27FC236}">
                <a16:creationId xmlns:a16="http://schemas.microsoft.com/office/drawing/2014/main" id="{09B5F097-F3B8-844E-A5D0-6B27E7953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893E35A-7BDC-4B43-BF75-A5FA4AD99A3B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s-ES" altLang="es-ES_tradnl" sz="1400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342D9757-B8B2-8448-BF9F-1EA4D274A7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50838"/>
            <a:ext cx="8228013" cy="652462"/>
          </a:xfrm>
        </p:spPr>
        <p:txBody>
          <a:bodyPr lIns="0" tIns="28802" rIns="0" bIns="0"/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600">
                <a:solidFill>
                  <a:srgbClr val="4700B8"/>
                </a:solidFill>
                <a:latin typeface="CMU Serif Roman" panose="02000603000000000000" pitchFamily="2" charset="0"/>
              </a:rPr>
              <a:t>I</a:t>
            </a:r>
            <a:r>
              <a:rPr lang="es-CL" altLang="es-ES_tradnl" sz="3200">
                <a:solidFill>
                  <a:srgbClr val="4700B8"/>
                </a:solidFill>
                <a:latin typeface="CMU Serif Roman" panose="02000603000000000000" pitchFamily="2" charset="0"/>
              </a:rPr>
              <a:t>nterpretación gráfica de la velocidad instantánea</a:t>
            </a:r>
          </a:p>
        </p:txBody>
      </p:sp>
      <p:pic>
        <p:nvPicPr>
          <p:cNvPr id="32771" name="Picture 3">
            <a:extLst>
              <a:ext uri="{FF2B5EF4-FFF2-40B4-BE49-F238E27FC236}">
                <a16:creationId xmlns:a16="http://schemas.microsoft.com/office/drawing/2014/main" id="{0719293E-B456-BC43-AEAC-B2E5A7ACE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773238"/>
            <a:ext cx="5686425" cy="417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24" name="Freeform 4">
            <a:extLst>
              <a:ext uri="{FF2B5EF4-FFF2-40B4-BE49-F238E27FC236}">
                <a16:creationId xmlns:a16="http://schemas.microsoft.com/office/drawing/2014/main" id="{ABA5C2FC-478F-7D45-82D3-E4E4886FEA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3070225"/>
            <a:ext cx="0" cy="2449513"/>
          </a:xfrm>
          <a:custGeom>
            <a:avLst/>
            <a:gdLst>
              <a:gd name="T0" fmla="*/ 0 w 1"/>
              <a:gd name="T1" fmla="*/ 0 h 7501"/>
              <a:gd name="T2" fmla="*/ 0 w 1"/>
              <a:gd name="T3" fmla="*/ 2147483646 h 7501"/>
              <a:gd name="T4" fmla="*/ 0 60000 65536"/>
              <a:gd name="T5" fmla="*/ 0 60000 65536"/>
              <a:gd name="T6" fmla="*/ 0 w 1"/>
              <a:gd name="T7" fmla="*/ 0 h 7501"/>
              <a:gd name="T8" fmla="*/ 0 w 1"/>
              <a:gd name="T9" fmla="*/ 7501 h 7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7501">
                <a:moveTo>
                  <a:pt x="0" y="0"/>
                </a:moveTo>
                <a:lnTo>
                  <a:pt x="0" y="7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5" name="Freeform 5">
            <a:extLst>
              <a:ext uri="{FF2B5EF4-FFF2-40B4-BE49-F238E27FC236}">
                <a16:creationId xmlns:a16="http://schemas.microsoft.com/office/drawing/2014/main" id="{1DAB79A2-03F7-2A41-B3E6-925F889537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8463" y="3429000"/>
            <a:ext cx="1587" cy="2090738"/>
          </a:xfrm>
          <a:custGeom>
            <a:avLst/>
            <a:gdLst>
              <a:gd name="T0" fmla="*/ 0 w 1"/>
              <a:gd name="T1" fmla="*/ 0 h 6401"/>
              <a:gd name="T2" fmla="*/ 0 w 1"/>
              <a:gd name="T3" fmla="*/ 2147483646 h 6401"/>
              <a:gd name="T4" fmla="*/ 0 60000 65536"/>
              <a:gd name="T5" fmla="*/ 0 60000 65536"/>
              <a:gd name="T6" fmla="*/ 0 w 1"/>
              <a:gd name="T7" fmla="*/ 0 h 6401"/>
              <a:gd name="T8" fmla="*/ 1 w 1"/>
              <a:gd name="T9" fmla="*/ 6401 h 64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6401">
                <a:moveTo>
                  <a:pt x="0" y="0"/>
                </a:moveTo>
                <a:lnTo>
                  <a:pt x="0" y="64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6" name="Freeform 6">
            <a:extLst>
              <a:ext uri="{FF2B5EF4-FFF2-40B4-BE49-F238E27FC236}">
                <a16:creationId xmlns:a16="http://schemas.microsoft.com/office/drawing/2014/main" id="{AC66D6FC-3AA3-1E40-9273-C5D899059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4083050"/>
            <a:ext cx="1588" cy="1470025"/>
          </a:xfrm>
          <a:custGeom>
            <a:avLst/>
            <a:gdLst>
              <a:gd name="T0" fmla="*/ 0 w 1"/>
              <a:gd name="T1" fmla="*/ 0 h 4501"/>
              <a:gd name="T2" fmla="*/ 0 w 1"/>
              <a:gd name="T3" fmla="*/ 2147483646 h 4501"/>
              <a:gd name="T4" fmla="*/ 0 60000 65536"/>
              <a:gd name="T5" fmla="*/ 0 60000 65536"/>
              <a:gd name="T6" fmla="*/ 0 w 1"/>
              <a:gd name="T7" fmla="*/ 0 h 4501"/>
              <a:gd name="T8" fmla="*/ 1 w 1"/>
              <a:gd name="T9" fmla="*/ 4501 h 4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4501">
                <a:moveTo>
                  <a:pt x="0" y="0"/>
                </a:moveTo>
                <a:lnTo>
                  <a:pt x="0" y="4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7" name="Freeform 7">
            <a:extLst>
              <a:ext uri="{FF2B5EF4-FFF2-40B4-BE49-F238E27FC236}">
                <a16:creationId xmlns:a16="http://schemas.microsoft.com/office/drawing/2014/main" id="{0FDD745B-21A5-304A-92FD-F640D733E8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8438" y="2662238"/>
            <a:ext cx="1363662" cy="614362"/>
          </a:xfrm>
          <a:custGeom>
            <a:avLst/>
            <a:gdLst>
              <a:gd name="T0" fmla="*/ 0 w 4177"/>
              <a:gd name="T1" fmla="*/ 2147483646 h 1878"/>
              <a:gd name="T2" fmla="*/ 2147483646 w 4177"/>
              <a:gd name="T3" fmla="*/ 0 h 1878"/>
              <a:gd name="T4" fmla="*/ 0 60000 65536"/>
              <a:gd name="T5" fmla="*/ 0 60000 65536"/>
              <a:gd name="T6" fmla="*/ 0 w 4177"/>
              <a:gd name="T7" fmla="*/ 0 h 1878"/>
              <a:gd name="T8" fmla="*/ 4177 w 4177"/>
              <a:gd name="T9" fmla="*/ 1878 h 187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177" h="1878">
                <a:moveTo>
                  <a:pt x="0" y="1877"/>
                </a:moveTo>
                <a:lnTo>
                  <a:pt x="4176" y="0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8" name="Freeform 8">
            <a:extLst>
              <a:ext uri="{FF2B5EF4-FFF2-40B4-BE49-F238E27FC236}">
                <a16:creationId xmlns:a16="http://schemas.microsoft.com/office/drawing/2014/main" id="{F110148F-A6A1-104F-8542-54C1AAFCE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7938" y="2906713"/>
            <a:ext cx="815975" cy="825500"/>
          </a:xfrm>
          <a:custGeom>
            <a:avLst/>
            <a:gdLst>
              <a:gd name="T0" fmla="*/ 0 w 2502"/>
              <a:gd name="T1" fmla="*/ 0 h 2529"/>
              <a:gd name="T2" fmla="*/ 2147483646 w 2502"/>
              <a:gd name="T3" fmla="*/ 2147483646 h 2529"/>
              <a:gd name="T4" fmla="*/ 0 60000 65536"/>
              <a:gd name="T5" fmla="*/ 0 60000 65536"/>
              <a:gd name="T6" fmla="*/ 0 w 2502"/>
              <a:gd name="T7" fmla="*/ 0 h 2529"/>
              <a:gd name="T8" fmla="*/ 2502 w 2502"/>
              <a:gd name="T9" fmla="*/ 2529 h 252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502" h="2529">
                <a:moveTo>
                  <a:pt x="0" y="0"/>
                </a:moveTo>
                <a:lnTo>
                  <a:pt x="2501" y="2528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9" name="Freeform 9">
            <a:extLst>
              <a:ext uri="{FF2B5EF4-FFF2-40B4-BE49-F238E27FC236}">
                <a16:creationId xmlns:a16="http://schemas.microsoft.com/office/drawing/2014/main" id="{EA5CE5AF-D5BB-9040-8145-21D5173BA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1975" y="3930650"/>
            <a:ext cx="1862138" cy="314325"/>
          </a:xfrm>
          <a:custGeom>
            <a:avLst/>
            <a:gdLst>
              <a:gd name="T0" fmla="*/ 0 w 5422"/>
              <a:gd name="T1" fmla="*/ 0 h 764"/>
              <a:gd name="T2" fmla="*/ 2147483646 w 5422"/>
              <a:gd name="T3" fmla="*/ 2147483646 h 764"/>
              <a:gd name="T4" fmla="*/ 0 60000 65536"/>
              <a:gd name="T5" fmla="*/ 0 60000 65536"/>
              <a:gd name="T6" fmla="*/ 0 w 5422"/>
              <a:gd name="T7" fmla="*/ 0 h 764"/>
              <a:gd name="T8" fmla="*/ 5422 w 5422"/>
              <a:gd name="T9" fmla="*/ 764 h 76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422" h="764">
                <a:moveTo>
                  <a:pt x="0" y="0"/>
                </a:moveTo>
                <a:lnTo>
                  <a:pt x="5421" y="763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0" name="Freeform 10">
            <a:extLst>
              <a:ext uri="{FF2B5EF4-FFF2-40B4-BE49-F238E27FC236}">
                <a16:creationId xmlns:a16="http://schemas.microsoft.com/office/drawing/2014/main" id="{ADCC69E2-69B3-5743-8373-FF64BAE6FAA2}"/>
              </a:ext>
            </a:extLst>
          </p:cNvPr>
          <p:cNvSpPr>
            <a:spLocks/>
          </p:cNvSpPr>
          <p:nvPr/>
        </p:nvSpPr>
        <p:spPr bwMode="auto">
          <a:xfrm>
            <a:off x="3917950" y="2613025"/>
            <a:ext cx="2122488" cy="1387475"/>
          </a:xfrm>
          <a:custGeom>
            <a:avLst/>
            <a:gdLst>
              <a:gd name="T0" fmla="*/ 0 w 6501"/>
              <a:gd name="T1" fmla="*/ 2147483646 h 4253"/>
              <a:gd name="T2" fmla="*/ 2147483646 w 6501"/>
              <a:gd name="T3" fmla="*/ 0 h 4253"/>
              <a:gd name="T4" fmla="*/ 0 60000 65536"/>
              <a:gd name="T5" fmla="*/ 0 60000 65536"/>
              <a:gd name="T6" fmla="*/ 0 w 6501"/>
              <a:gd name="T7" fmla="*/ 0 h 4253"/>
              <a:gd name="T8" fmla="*/ 6501 w 6501"/>
              <a:gd name="T9" fmla="*/ 4253 h 425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501" h="4253">
                <a:moveTo>
                  <a:pt x="0" y="4252"/>
                </a:moveTo>
                <a:cubicBezTo>
                  <a:pt x="500" y="752"/>
                  <a:pt x="4500" y="0"/>
                  <a:pt x="6500" y="0"/>
                </a:cubicBezTo>
              </a:path>
            </a:pathLst>
          </a:custGeom>
          <a:noFill/>
          <a:ln w="36000">
            <a:solidFill>
              <a:srgbClr val="00AE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1" name="Text Box 11">
            <a:extLst>
              <a:ext uri="{FF2B5EF4-FFF2-40B4-BE49-F238E27FC236}">
                <a16:creationId xmlns:a16="http://schemas.microsoft.com/office/drawing/2014/main" id="{20BDD404-70AA-8C45-9385-77958EEDE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5513" y="2066925"/>
            <a:ext cx="489743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Pendiente de la curva x = x(t) en t = t</a:t>
            </a:r>
            <a:r>
              <a:rPr lang="es-CL" altLang="es-ES_tradnl" sz="1600" baseline="-330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30732" name="Text Box 12">
            <a:extLst>
              <a:ext uri="{FF2B5EF4-FFF2-40B4-BE49-F238E27FC236}">
                <a16:creationId xmlns:a16="http://schemas.microsoft.com/office/drawing/2014/main" id="{DDF60B71-55CE-5844-9F83-9DC87772E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5538" y="2411413"/>
            <a:ext cx="277495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Velocidad instantánea en t</a:t>
            </a:r>
            <a:r>
              <a:rPr lang="es-CL" altLang="es-ES_tradnl" sz="1600" baseline="-330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30733" name="Freeform 13">
            <a:extLst>
              <a:ext uri="{FF2B5EF4-FFF2-40B4-BE49-F238E27FC236}">
                <a16:creationId xmlns:a16="http://schemas.microsoft.com/office/drawing/2014/main" id="{B42BDA7D-025A-4E4A-AD45-C431E88685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2951163"/>
            <a:ext cx="912812" cy="160337"/>
          </a:xfrm>
          <a:custGeom>
            <a:avLst/>
            <a:gdLst>
              <a:gd name="T0" fmla="*/ 0 w 2795"/>
              <a:gd name="T1" fmla="*/ 0 h 493"/>
              <a:gd name="T2" fmla="*/ 2147483646 w 2795"/>
              <a:gd name="T3" fmla="*/ 2147483646 h 493"/>
              <a:gd name="T4" fmla="*/ 0 60000 65536"/>
              <a:gd name="T5" fmla="*/ 0 60000 65536"/>
              <a:gd name="T6" fmla="*/ 0 w 2795"/>
              <a:gd name="T7" fmla="*/ 0 h 493"/>
              <a:gd name="T8" fmla="*/ 2795 w 2795"/>
              <a:gd name="T9" fmla="*/ 493 h 49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795" h="493">
                <a:moveTo>
                  <a:pt x="0" y="0"/>
                </a:moveTo>
                <a:lnTo>
                  <a:pt x="2794" y="492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4" name="Freeform 14">
            <a:extLst>
              <a:ext uri="{FF2B5EF4-FFF2-40B4-BE49-F238E27FC236}">
                <a16:creationId xmlns:a16="http://schemas.microsoft.com/office/drawing/2014/main" id="{4DBE0BF9-FCE7-A346-8DA4-B2BAA5D24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6175" y="3070225"/>
            <a:ext cx="1588" cy="2449513"/>
          </a:xfrm>
          <a:custGeom>
            <a:avLst/>
            <a:gdLst>
              <a:gd name="T0" fmla="*/ 0 w 1"/>
              <a:gd name="T1" fmla="*/ 0 h 7501"/>
              <a:gd name="T2" fmla="*/ 0 w 1"/>
              <a:gd name="T3" fmla="*/ 2147483646 h 7501"/>
              <a:gd name="T4" fmla="*/ 0 60000 65536"/>
              <a:gd name="T5" fmla="*/ 0 60000 65536"/>
              <a:gd name="T6" fmla="*/ 0 w 1"/>
              <a:gd name="T7" fmla="*/ 0 h 7501"/>
              <a:gd name="T8" fmla="*/ 1 w 1"/>
              <a:gd name="T9" fmla="*/ 7501 h 7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7501">
                <a:moveTo>
                  <a:pt x="0" y="0"/>
                </a:moveTo>
                <a:lnTo>
                  <a:pt x="0" y="7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5 Marcador de número de diapositiva">
            <a:extLst>
              <a:ext uri="{FF2B5EF4-FFF2-40B4-BE49-F238E27FC236}">
                <a16:creationId xmlns:a16="http://schemas.microsoft.com/office/drawing/2014/main" id="{A82A4AB7-82A2-2240-AEAB-6282580A8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60EBD6-DA1E-624D-B10F-E9E4EC9B1C1F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s-ES" altLang="es-ES_tradnl" sz="1400"/>
          </a:p>
        </p:txBody>
      </p:sp>
      <p:graphicFrame>
        <p:nvGraphicFramePr>
          <p:cNvPr id="34818" name="Object 2">
            <a:extLst>
              <a:ext uri="{FF2B5EF4-FFF2-40B4-BE49-F238E27FC236}">
                <a16:creationId xmlns:a16="http://schemas.microsoft.com/office/drawing/2014/main" id="{0CC90437-0EB0-8D4B-89E9-13D6410F81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55650" y="2801938"/>
          <a:ext cx="6696075" cy="3767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3" r:id="rId4" imgW="4800600" imgH="2705100" progId="">
                  <p:embed/>
                </p:oleObj>
              </mc:Choice>
              <mc:Fallback>
                <p:oleObj r:id="rId4" imgW="4800600" imgH="270510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2801938"/>
                        <a:ext cx="6696075" cy="3767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Text Box 3">
            <a:extLst>
              <a:ext uri="{FF2B5EF4-FFF2-40B4-BE49-F238E27FC236}">
                <a16:creationId xmlns:a16="http://schemas.microsoft.com/office/drawing/2014/main" id="{D264EA11-9214-2D4A-92D9-697E93D16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322263"/>
            <a:ext cx="8162925" cy="185102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900" b="1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004A4A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gráfico muestra la posición de una partícula en función del tiempo.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(a)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Describa el movimiento de la partícula 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(b)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Encuentre la velocidad instantánea de la partícula a los 2,7[s]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(c)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¿Cuál es el desplazamiento y la distancia recorrida por la partícula, durante los primeros 3[s]?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(d)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Confeccione un gráfico </a:t>
            </a:r>
            <a:r>
              <a:rPr lang="es-CL" b="1" dirty="0">
                <a:solidFill>
                  <a:srgbClr val="4700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</a:t>
            </a:r>
            <a:r>
              <a:rPr lang="es-CL" b="1" baseline="-33000" dirty="0">
                <a:solidFill>
                  <a:srgbClr val="4700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med</a:t>
            </a:r>
            <a:r>
              <a:rPr lang="es-CL" b="1" dirty="0">
                <a:solidFill>
                  <a:srgbClr val="4700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vs tiempo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5 Marcador de número de diapositiva">
            <a:extLst>
              <a:ext uri="{FF2B5EF4-FFF2-40B4-BE49-F238E27FC236}">
                <a16:creationId xmlns:a16="http://schemas.microsoft.com/office/drawing/2014/main" id="{736954E6-FBAB-1F48-B22F-8841B9A08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42157E7-646A-9F4C-9F39-09C45C233D58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s-ES" altLang="es-ES_tradnl" sz="1400"/>
          </a:p>
        </p:txBody>
      </p:sp>
      <p:pic>
        <p:nvPicPr>
          <p:cNvPr id="36866" name="Picture 9">
            <a:extLst>
              <a:ext uri="{FF2B5EF4-FFF2-40B4-BE49-F238E27FC236}">
                <a16:creationId xmlns:a16="http://schemas.microsoft.com/office/drawing/2014/main" id="{B85A2894-A544-C147-A950-9BD050351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2673350"/>
            <a:ext cx="449262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4818" name="Text Box 2">
            <a:extLst>
              <a:ext uri="{FF2B5EF4-FFF2-40B4-BE49-F238E27FC236}">
                <a16:creationId xmlns:a16="http://schemas.microsoft.com/office/drawing/2014/main" id="{AA2426DE-FFE6-6B42-B79D-78066181E6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563563"/>
            <a:ext cx="8228013" cy="1778000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soldado ubicado en la posición </a:t>
            </a:r>
            <a:r>
              <a:rPr lang="es-CL" b="1" dirty="0" err="1">
                <a:solidFill>
                  <a:srgbClr val="008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x</a:t>
            </a:r>
            <a:r>
              <a:rPr lang="es-CL" b="1" baseline="-33000" dirty="0" err="1">
                <a:solidFill>
                  <a:srgbClr val="008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soldado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se apronta a disparar un proyectil en contra de un móvil enemigo que se desplaza con velocidad constante </a:t>
            </a:r>
            <a:r>
              <a:rPr lang="es-CL" b="1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</a:t>
            </a:r>
            <a:r>
              <a:rPr lang="es-CL" b="1" baseline="-33000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tanque</a:t>
            </a:r>
            <a:r>
              <a:rPr lang="es-CL" b="1" dirty="0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. En el instante que dispara el proyectil, la posición del móvil es </a:t>
            </a:r>
            <a:r>
              <a:rPr lang="es-CL" b="1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x</a:t>
            </a:r>
            <a:r>
              <a:rPr lang="es-CL" b="1" baseline="-33000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movil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suponiendo que la velocidad del proyectil (</a:t>
            </a:r>
            <a:r>
              <a:rPr lang="es-CL" b="1" dirty="0" err="1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</a:t>
            </a:r>
            <a:r>
              <a:rPr lang="es-CL" b="1" baseline="-33000" dirty="0" err="1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) es constante </a:t>
            </a:r>
          </a:p>
          <a:p>
            <a:pPr algn="just"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¿Cuantos segundos después de ser disparado, el proyectil da en el blanco? </a:t>
            </a:r>
          </a:p>
        </p:txBody>
      </p:sp>
      <p:grpSp>
        <p:nvGrpSpPr>
          <p:cNvPr id="36868" name="Group 4">
            <a:extLst>
              <a:ext uri="{FF2B5EF4-FFF2-40B4-BE49-F238E27FC236}">
                <a16:creationId xmlns:a16="http://schemas.microsoft.com/office/drawing/2014/main" id="{038B13C9-554B-7F4F-A491-D6D1CEFB71EF}"/>
              </a:ext>
            </a:extLst>
          </p:cNvPr>
          <p:cNvGrpSpPr>
            <a:grpSpLocks/>
          </p:cNvGrpSpPr>
          <p:nvPr/>
        </p:nvGrpSpPr>
        <p:grpSpPr bwMode="auto">
          <a:xfrm>
            <a:off x="668338" y="2781300"/>
            <a:ext cx="7513637" cy="582613"/>
            <a:chOff x="340" y="1720"/>
            <a:chExt cx="5217" cy="367"/>
          </a:xfrm>
        </p:grpSpPr>
        <p:sp>
          <p:nvSpPr>
            <p:cNvPr id="36887" name="Line 5">
              <a:extLst>
                <a:ext uri="{FF2B5EF4-FFF2-40B4-BE49-F238E27FC236}">
                  <a16:creationId xmlns:a16="http://schemas.microsoft.com/office/drawing/2014/main" id="{9E9F0E6A-D8A7-2D46-AC29-1257402E30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" y="1905"/>
              <a:ext cx="5216" cy="1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round/>
              <a:headEnd type="oval" w="lg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36888" name="Text Box 6">
              <a:extLst>
                <a:ext uri="{FF2B5EF4-FFF2-40B4-BE49-F238E27FC236}">
                  <a16:creationId xmlns:a16="http://schemas.microsoft.com/office/drawing/2014/main" id="{F289BA6A-E4F6-9049-A655-0FB3833777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" y="1720"/>
              <a:ext cx="5217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7967" tIns="71548" rIns="97967" bIns="57147" anchor="ctr" anchorCtr="1">
              <a:spAutoFit/>
            </a:bodyPr>
            <a:lstStyle>
              <a:lvl1pPr defTabSz="407988">
                <a:spcBef>
                  <a:spcPct val="20000"/>
                </a:spcBef>
                <a:buChar char="•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07988">
                <a:spcBef>
                  <a:spcPct val="20000"/>
                </a:spcBef>
                <a:buChar char="–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07988">
                <a:spcBef>
                  <a:spcPct val="20000"/>
                </a:spcBef>
                <a:buChar char="•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07988">
                <a:spcBef>
                  <a:spcPct val="20000"/>
                </a:spcBef>
                <a:buChar char="–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07988">
                <a:spcBef>
                  <a:spcPct val="20000"/>
                </a:spcBef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endParaRPr lang="es-CL" altLang="es-ES_tradnl" sz="1600">
                <a:solidFill>
                  <a:srgbClr val="000000"/>
                </a:solidFill>
              </a:endParaRPr>
            </a:p>
            <a:p>
              <a:pPr algn="ctr" eaLnBrk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endParaRPr lang="es-CL" altLang="es-ES_tradnl" sz="1600">
                <a:solidFill>
                  <a:srgbClr val="000000"/>
                </a:solidFill>
              </a:endParaRPr>
            </a:p>
          </p:txBody>
        </p:sp>
      </p:grpSp>
      <p:sp>
        <p:nvSpPr>
          <p:cNvPr id="36869" name="Line 7">
            <a:extLst>
              <a:ext uri="{FF2B5EF4-FFF2-40B4-BE49-F238E27FC236}">
                <a16:creationId xmlns:a16="http://schemas.microsoft.com/office/drawing/2014/main" id="{065E658A-881C-DC49-8EEC-AA512ABA1DBC}"/>
              </a:ext>
            </a:extLst>
          </p:cNvPr>
          <p:cNvSpPr>
            <a:spLocks noChangeShapeType="1"/>
          </p:cNvSpPr>
          <p:nvPr/>
        </p:nvSpPr>
        <p:spPr bwMode="auto">
          <a:xfrm>
            <a:off x="3319463" y="3071813"/>
            <a:ext cx="1587" cy="392112"/>
          </a:xfrm>
          <a:prstGeom prst="line">
            <a:avLst/>
          </a:prstGeom>
          <a:noFill/>
          <a:ln w="36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36870" name="Picture 8">
            <a:extLst>
              <a:ext uri="{FF2B5EF4-FFF2-40B4-BE49-F238E27FC236}">
                <a16:creationId xmlns:a16="http://schemas.microsoft.com/office/drawing/2014/main" id="{5E2DD938-2D95-934B-B52C-B1C6C5DF8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025" y="2727325"/>
            <a:ext cx="652463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6871" name="Line 10">
            <a:extLst>
              <a:ext uri="{FF2B5EF4-FFF2-40B4-BE49-F238E27FC236}">
                <a16:creationId xmlns:a16="http://schemas.microsoft.com/office/drawing/2014/main" id="{C75B3E49-1671-2B47-BD4B-2B1D7B772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611188" y="2725738"/>
            <a:ext cx="488950" cy="1587"/>
          </a:xfrm>
          <a:prstGeom prst="line">
            <a:avLst/>
          </a:prstGeom>
          <a:noFill/>
          <a:ln w="54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6872" name="Line 11">
            <a:extLst>
              <a:ext uri="{FF2B5EF4-FFF2-40B4-BE49-F238E27FC236}">
                <a16:creationId xmlns:a16="http://schemas.microsoft.com/office/drawing/2014/main" id="{D41EB245-F698-D54F-B1B0-3762436E911D}"/>
              </a:ext>
            </a:extLst>
          </p:cNvPr>
          <p:cNvSpPr>
            <a:spLocks noChangeShapeType="1"/>
          </p:cNvSpPr>
          <p:nvPr/>
        </p:nvSpPr>
        <p:spPr bwMode="auto">
          <a:xfrm>
            <a:off x="692150" y="2649538"/>
            <a:ext cx="1588" cy="392112"/>
          </a:xfrm>
          <a:prstGeom prst="line">
            <a:avLst/>
          </a:prstGeom>
          <a:noFill/>
          <a:ln w="36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6873" name="Freeform 14">
            <a:extLst>
              <a:ext uri="{FF2B5EF4-FFF2-40B4-BE49-F238E27FC236}">
                <a16:creationId xmlns:a16="http://schemas.microsoft.com/office/drawing/2014/main" id="{BC38615F-9CB3-CE44-8C64-458A5D353373}"/>
              </a:ext>
            </a:extLst>
          </p:cNvPr>
          <p:cNvSpPr>
            <a:spLocks/>
          </p:cNvSpPr>
          <p:nvPr/>
        </p:nvSpPr>
        <p:spPr bwMode="auto">
          <a:xfrm>
            <a:off x="2757488" y="2492375"/>
            <a:ext cx="979487" cy="1588"/>
          </a:xfrm>
          <a:custGeom>
            <a:avLst/>
            <a:gdLst>
              <a:gd name="T0" fmla="*/ 0 w 3001"/>
              <a:gd name="T1" fmla="*/ 0 h 1"/>
              <a:gd name="T2" fmla="*/ 2147483646 w 3001"/>
              <a:gd name="T3" fmla="*/ 0 h 1"/>
              <a:gd name="T4" fmla="*/ 0 60000 65536"/>
              <a:gd name="T5" fmla="*/ 0 60000 65536"/>
              <a:gd name="T6" fmla="*/ 0 w 3001"/>
              <a:gd name="T7" fmla="*/ 0 h 1"/>
              <a:gd name="T8" fmla="*/ 3001 w 3001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001" h="1">
                <a:moveTo>
                  <a:pt x="0" y="0"/>
                </a:moveTo>
                <a:lnTo>
                  <a:pt x="300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4837" name="Text Box 21">
            <a:extLst>
              <a:ext uri="{FF2B5EF4-FFF2-40B4-BE49-F238E27FC236}">
                <a16:creationId xmlns:a16="http://schemas.microsoft.com/office/drawing/2014/main" id="{431D5E80-11FA-EB40-BE28-7ABCEB039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5429250"/>
            <a:ext cx="236855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FF0000"/>
                </a:solidFill>
              </a:rPr>
              <a:t>Posición del proyectil</a:t>
            </a:r>
          </a:p>
        </p:txBody>
      </p:sp>
      <p:sp>
        <p:nvSpPr>
          <p:cNvPr id="34838" name="Text Box 22">
            <a:extLst>
              <a:ext uri="{FF2B5EF4-FFF2-40B4-BE49-F238E27FC236}">
                <a16:creationId xmlns:a16="http://schemas.microsoft.com/office/drawing/2014/main" id="{78622B0C-24F3-9544-8F1F-DA149185C6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0" y="5429250"/>
            <a:ext cx="2286000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314004"/>
                </a:solidFill>
              </a:rPr>
              <a:t>Posición del enemigo</a:t>
            </a:r>
          </a:p>
        </p:txBody>
      </p:sp>
      <p:sp>
        <p:nvSpPr>
          <p:cNvPr id="36876" name="Oval 25">
            <a:extLst>
              <a:ext uri="{FF2B5EF4-FFF2-40B4-BE49-F238E27FC236}">
                <a16:creationId xmlns:a16="http://schemas.microsoft.com/office/drawing/2014/main" id="{B3AD319E-8055-C14A-A98D-5F46CA763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0138" y="2617788"/>
            <a:ext cx="161925" cy="163512"/>
          </a:xfrm>
          <a:prstGeom prst="ellipse">
            <a:avLst/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sp>
        <p:nvSpPr>
          <p:cNvPr id="34839" name="Text Box 23">
            <a:extLst>
              <a:ext uri="{FF2B5EF4-FFF2-40B4-BE49-F238E27FC236}">
                <a16:creationId xmlns:a16="http://schemas.microsoft.com/office/drawing/2014/main" id="{7A020746-117F-2240-A66A-ED1D4ABB8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0400" y="5222875"/>
            <a:ext cx="5062538" cy="14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2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En el instante en que el misil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impacta al enemigo, la posición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del misil coincide con la posición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del enemigo</a:t>
            </a:r>
          </a:p>
        </p:txBody>
      </p:sp>
      <p:sp>
        <p:nvSpPr>
          <p:cNvPr id="36878" name="20 CuadroTexto">
            <a:extLst>
              <a:ext uri="{FF2B5EF4-FFF2-40B4-BE49-F238E27FC236}">
                <a16:creationId xmlns:a16="http://schemas.microsoft.com/office/drawing/2014/main" id="{C82F0A0F-3B94-BC4E-A19B-5EB1B2D5B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3500438"/>
            <a:ext cx="45720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Velocidad del móvil enemigo: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Velocidad del proyectil:        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Posición inicial del proyectil: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Posición inicial del móvil enemigo: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sp>
        <p:nvSpPr>
          <p:cNvPr id="36879" name="Rectangle 22">
            <a:extLst>
              <a:ext uri="{FF2B5EF4-FFF2-40B4-BE49-F238E27FC236}">
                <a16:creationId xmlns:a16="http://schemas.microsoft.com/office/drawing/2014/main" id="{ED5BE0DE-ECE9-6E4C-A466-FA5FCF057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0" name="Picture 21">
            <a:extLst>
              <a:ext uri="{FF2B5EF4-FFF2-40B4-BE49-F238E27FC236}">
                <a16:creationId xmlns:a16="http://schemas.microsoft.com/office/drawing/2014/main" id="{ED1042E0-62EF-9B47-B453-2EE3B4E85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357563"/>
            <a:ext cx="129540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1" name="Rectangle 24">
            <a:extLst>
              <a:ext uri="{FF2B5EF4-FFF2-40B4-BE49-F238E27FC236}">
                <a16:creationId xmlns:a16="http://schemas.microsoft.com/office/drawing/2014/main" id="{3F00B6EE-B6BF-B24D-8BCE-B5251F998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2" name="Picture 23">
            <a:extLst>
              <a:ext uri="{FF2B5EF4-FFF2-40B4-BE49-F238E27FC236}">
                <a16:creationId xmlns:a16="http://schemas.microsoft.com/office/drawing/2014/main" id="{9BEFF8C7-0F13-044D-99FF-F70D26202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786188"/>
            <a:ext cx="13573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3" name="Rectangle 26">
            <a:extLst>
              <a:ext uri="{FF2B5EF4-FFF2-40B4-BE49-F238E27FC236}">
                <a16:creationId xmlns:a16="http://schemas.microsoft.com/office/drawing/2014/main" id="{ED5F0F10-D146-FF40-B84A-BBEFA8061A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4" name="Picture 25">
            <a:extLst>
              <a:ext uri="{FF2B5EF4-FFF2-40B4-BE49-F238E27FC236}">
                <a16:creationId xmlns:a16="http://schemas.microsoft.com/office/drawing/2014/main" id="{3E858789-D974-6746-BDE0-D8FC5864EE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357688"/>
            <a:ext cx="1114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5" name="Rectangle 28">
            <a:extLst>
              <a:ext uri="{FF2B5EF4-FFF2-40B4-BE49-F238E27FC236}">
                <a16:creationId xmlns:a16="http://schemas.microsoft.com/office/drawing/2014/main" id="{E8A18AD5-3DF4-C240-AF87-81313F842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6" name="Picture 27">
            <a:extLst>
              <a:ext uri="{FF2B5EF4-FFF2-40B4-BE49-F238E27FC236}">
                <a16:creationId xmlns:a16="http://schemas.microsoft.com/office/drawing/2014/main" id="{25AF6022-C650-8846-ABD9-AF79BF4F0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643438"/>
            <a:ext cx="124301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7" grpId="0" autoUpdateAnimBg="0"/>
      <p:bldP spid="34838" grpId="0" autoUpdateAnimBg="0"/>
      <p:bldP spid="34839" grpId="0" autoUpdateAnimBg="0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640</Words>
  <Application>Microsoft Office PowerPoint</Application>
  <PresentationFormat>Presentación en pantalla (4:3)</PresentationFormat>
  <Paragraphs>94</Paragraphs>
  <Slides>13</Slides>
  <Notes>10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CMU Serif Roman</vt:lpstr>
      <vt:lpstr>Comic Sans MS</vt:lpstr>
      <vt:lpstr>Times New Roman</vt:lpstr>
      <vt:lpstr>Tw Cen MT</vt:lpstr>
      <vt:lpstr>Wingdings</vt:lpstr>
      <vt:lpstr>Wingdings 2</vt:lpstr>
      <vt:lpstr>Diseño predeterminado</vt:lpstr>
      <vt:lpstr>Intermedio</vt:lpstr>
      <vt:lpstr>Ecuación</vt:lpstr>
      <vt:lpstr>Presentación de PowerPoint</vt:lpstr>
      <vt:lpstr>Interpretación gráfica de la velocidad media Gráfico posición v/s tiempo</vt:lpstr>
      <vt:lpstr>Gráfico posición vs tiempo</vt:lpstr>
      <vt:lpstr>Interpretación gráfica de la velocidad media Gráfico velocidad media vs tiempo</vt:lpstr>
      <vt:lpstr>Interpretación gráfica de la velocidad media Gráfico velocidad media vs tiempo</vt:lpstr>
      <vt:lpstr>Ejemplo</vt:lpstr>
      <vt:lpstr>Ejercicio </vt:lpstr>
      <vt:lpstr>Presentación de PowerPoint</vt:lpstr>
      <vt:lpstr>Ejercicio</vt:lpstr>
      <vt:lpstr>Velocidad instantánea</vt:lpstr>
      <vt:lpstr>Interpretación gráfica de la velocidad instantánea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Microsoft Office</dc:creator>
  <cp:lastModifiedBy>Nelson</cp:lastModifiedBy>
  <cp:revision>5</cp:revision>
  <dcterms:created xsi:type="dcterms:W3CDTF">2017-03-13T00:10:43Z</dcterms:created>
  <dcterms:modified xsi:type="dcterms:W3CDTF">2025-03-19T11:35:45Z</dcterms:modified>
</cp:coreProperties>
</file>