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50" r:id="rId2"/>
    <p:sldMasterId id="2147483937" r:id="rId3"/>
  </p:sldMasterIdLst>
  <p:notesMasterIdLst>
    <p:notesMasterId r:id="rId34"/>
  </p:notesMasterIdLst>
  <p:sldIdLst>
    <p:sldId id="379" r:id="rId4"/>
    <p:sldId id="399" r:id="rId5"/>
    <p:sldId id="411" r:id="rId6"/>
    <p:sldId id="405" r:id="rId7"/>
    <p:sldId id="407" r:id="rId8"/>
    <p:sldId id="408" r:id="rId9"/>
    <p:sldId id="409" r:id="rId10"/>
    <p:sldId id="410" r:id="rId11"/>
    <p:sldId id="404" r:id="rId12"/>
    <p:sldId id="416" r:id="rId13"/>
    <p:sldId id="417" r:id="rId14"/>
    <p:sldId id="418" r:id="rId15"/>
    <p:sldId id="414" r:id="rId16"/>
    <p:sldId id="419" r:id="rId17"/>
    <p:sldId id="420" r:id="rId18"/>
    <p:sldId id="400" r:id="rId19"/>
    <p:sldId id="423" r:id="rId20"/>
    <p:sldId id="422" r:id="rId21"/>
    <p:sldId id="424" r:id="rId22"/>
    <p:sldId id="426" r:id="rId23"/>
    <p:sldId id="427" r:id="rId24"/>
    <p:sldId id="401" r:id="rId25"/>
    <p:sldId id="428" r:id="rId26"/>
    <p:sldId id="429" r:id="rId27"/>
    <p:sldId id="402" r:id="rId28"/>
    <p:sldId id="403" r:id="rId29"/>
    <p:sldId id="430" r:id="rId30"/>
    <p:sldId id="431" r:id="rId31"/>
    <p:sldId id="432" r:id="rId32"/>
    <p:sldId id="433" r:id="rId3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DD8403"/>
    <a:srgbClr val="FF9108"/>
    <a:srgbClr val="1EB3ED"/>
    <a:srgbClr val="D7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36" autoAdjust="0"/>
    <p:restoredTop sz="89533" autoAdjust="0"/>
  </p:normalViewPr>
  <p:slideViewPr>
    <p:cSldViewPr>
      <p:cViewPr varScale="1">
        <p:scale>
          <a:sx n="95" d="100"/>
          <a:sy n="95" d="100"/>
        </p:scale>
        <p:origin x="936" y="18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21-09-21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a:t>
            </a:fld>
            <a:endParaRPr lang="es-CL"/>
          </a:p>
        </p:txBody>
      </p:sp>
    </p:spTree>
    <p:extLst>
      <p:ext uri="{BB962C8B-B14F-4D97-AF65-F5344CB8AC3E}">
        <p14:creationId xmlns:p14="http://schemas.microsoft.com/office/powerpoint/2010/main" val="1753111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a:t>
            </a:fld>
            <a:endParaRPr lang="es-CL"/>
          </a:p>
        </p:txBody>
      </p:sp>
    </p:spTree>
    <p:extLst>
      <p:ext uri="{BB962C8B-B14F-4D97-AF65-F5344CB8AC3E}">
        <p14:creationId xmlns:p14="http://schemas.microsoft.com/office/powerpoint/2010/main" val="181821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3</a:t>
            </a:fld>
            <a:endParaRPr lang="es-CL"/>
          </a:p>
        </p:txBody>
      </p:sp>
    </p:spTree>
    <p:extLst>
      <p:ext uri="{BB962C8B-B14F-4D97-AF65-F5344CB8AC3E}">
        <p14:creationId xmlns:p14="http://schemas.microsoft.com/office/powerpoint/2010/main" val="1344335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4</a:t>
            </a:fld>
            <a:endParaRPr lang="es-CL"/>
          </a:p>
        </p:txBody>
      </p:sp>
    </p:spTree>
    <p:extLst>
      <p:ext uri="{BB962C8B-B14F-4D97-AF65-F5344CB8AC3E}">
        <p14:creationId xmlns:p14="http://schemas.microsoft.com/office/powerpoint/2010/main" val="1069477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5</a:t>
            </a:fld>
            <a:endParaRPr lang="es-CL"/>
          </a:p>
        </p:txBody>
      </p:sp>
    </p:spTree>
    <p:extLst>
      <p:ext uri="{BB962C8B-B14F-4D97-AF65-F5344CB8AC3E}">
        <p14:creationId xmlns:p14="http://schemas.microsoft.com/office/powerpoint/2010/main" val="413176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6</a:t>
            </a:fld>
            <a:endParaRPr lang="es-CL"/>
          </a:p>
        </p:txBody>
      </p:sp>
    </p:spTree>
    <p:extLst>
      <p:ext uri="{BB962C8B-B14F-4D97-AF65-F5344CB8AC3E}">
        <p14:creationId xmlns:p14="http://schemas.microsoft.com/office/powerpoint/2010/main" val="1095620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7</a:t>
            </a:fld>
            <a:endParaRPr lang="es-CL"/>
          </a:p>
        </p:txBody>
      </p:sp>
    </p:spTree>
    <p:extLst>
      <p:ext uri="{BB962C8B-B14F-4D97-AF65-F5344CB8AC3E}">
        <p14:creationId xmlns:p14="http://schemas.microsoft.com/office/powerpoint/2010/main" val="2557793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8</a:t>
            </a:fld>
            <a:endParaRPr lang="es-CL"/>
          </a:p>
        </p:txBody>
      </p:sp>
    </p:spTree>
    <p:extLst>
      <p:ext uri="{BB962C8B-B14F-4D97-AF65-F5344CB8AC3E}">
        <p14:creationId xmlns:p14="http://schemas.microsoft.com/office/powerpoint/2010/main" val="2777953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9</a:t>
            </a:fld>
            <a:endParaRPr lang="es-CL"/>
          </a:p>
        </p:txBody>
      </p:sp>
    </p:spTree>
    <p:extLst>
      <p:ext uri="{BB962C8B-B14F-4D97-AF65-F5344CB8AC3E}">
        <p14:creationId xmlns:p14="http://schemas.microsoft.com/office/powerpoint/2010/main" val="30531826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10</a:t>
            </a:fld>
            <a:endParaRPr lang="es-CL"/>
          </a:p>
        </p:txBody>
      </p:sp>
    </p:spTree>
    <p:extLst>
      <p:ext uri="{BB962C8B-B14F-4D97-AF65-F5344CB8AC3E}">
        <p14:creationId xmlns:p14="http://schemas.microsoft.com/office/powerpoint/2010/main" val="222390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11</a:t>
            </a:fld>
            <a:endParaRPr lang="es-CL"/>
          </a:p>
        </p:txBody>
      </p:sp>
    </p:spTree>
    <p:extLst>
      <p:ext uri="{BB962C8B-B14F-4D97-AF65-F5344CB8AC3E}">
        <p14:creationId xmlns:p14="http://schemas.microsoft.com/office/powerpoint/2010/main" val="3480093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12</a:t>
            </a:fld>
            <a:endParaRPr lang="es-CL"/>
          </a:p>
        </p:txBody>
      </p:sp>
    </p:spTree>
    <p:extLst>
      <p:ext uri="{BB962C8B-B14F-4D97-AF65-F5344CB8AC3E}">
        <p14:creationId xmlns:p14="http://schemas.microsoft.com/office/powerpoint/2010/main" val="22763009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13</a:t>
            </a:fld>
            <a:endParaRPr lang="es-CL"/>
          </a:p>
        </p:txBody>
      </p:sp>
    </p:spTree>
    <p:extLst>
      <p:ext uri="{BB962C8B-B14F-4D97-AF65-F5344CB8AC3E}">
        <p14:creationId xmlns:p14="http://schemas.microsoft.com/office/powerpoint/2010/main" val="22364700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14</a:t>
            </a:fld>
            <a:endParaRPr lang="es-CL"/>
          </a:p>
        </p:txBody>
      </p:sp>
    </p:spTree>
    <p:extLst>
      <p:ext uri="{BB962C8B-B14F-4D97-AF65-F5344CB8AC3E}">
        <p14:creationId xmlns:p14="http://schemas.microsoft.com/office/powerpoint/2010/main" val="1902345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15</a:t>
            </a:fld>
            <a:endParaRPr lang="es-CL"/>
          </a:p>
        </p:txBody>
      </p:sp>
    </p:spTree>
    <p:extLst>
      <p:ext uri="{BB962C8B-B14F-4D97-AF65-F5344CB8AC3E}">
        <p14:creationId xmlns:p14="http://schemas.microsoft.com/office/powerpoint/2010/main" val="1394263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16</a:t>
            </a:fld>
            <a:endParaRPr lang="es-CL"/>
          </a:p>
        </p:txBody>
      </p:sp>
    </p:spTree>
    <p:extLst>
      <p:ext uri="{BB962C8B-B14F-4D97-AF65-F5344CB8AC3E}">
        <p14:creationId xmlns:p14="http://schemas.microsoft.com/office/powerpoint/2010/main" val="2753668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17</a:t>
            </a:fld>
            <a:endParaRPr lang="es-CL"/>
          </a:p>
        </p:txBody>
      </p:sp>
    </p:spTree>
    <p:extLst>
      <p:ext uri="{BB962C8B-B14F-4D97-AF65-F5344CB8AC3E}">
        <p14:creationId xmlns:p14="http://schemas.microsoft.com/office/powerpoint/2010/main" val="1136254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18</a:t>
            </a:fld>
            <a:endParaRPr lang="es-CL"/>
          </a:p>
        </p:txBody>
      </p:sp>
    </p:spTree>
    <p:extLst>
      <p:ext uri="{BB962C8B-B14F-4D97-AF65-F5344CB8AC3E}">
        <p14:creationId xmlns:p14="http://schemas.microsoft.com/office/powerpoint/2010/main" val="3364974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19</a:t>
            </a:fld>
            <a:endParaRPr lang="es-CL"/>
          </a:p>
        </p:txBody>
      </p:sp>
    </p:spTree>
    <p:extLst>
      <p:ext uri="{BB962C8B-B14F-4D97-AF65-F5344CB8AC3E}">
        <p14:creationId xmlns:p14="http://schemas.microsoft.com/office/powerpoint/2010/main" val="36599568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20</a:t>
            </a:fld>
            <a:endParaRPr lang="es-CL"/>
          </a:p>
        </p:txBody>
      </p:sp>
    </p:spTree>
    <p:extLst>
      <p:ext uri="{BB962C8B-B14F-4D97-AF65-F5344CB8AC3E}">
        <p14:creationId xmlns:p14="http://schemas.microsoft.com/office/powerpoint/2010/main" val="15789473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21</a:t>
            </a:fld>
            <a:endParaRPr lang="es-CL"/>
          </a:p>
        </p:txBody>
      </p:sp>
    </p:spTree>
    <p:extLst>
      <p:ext uri="{BB962C8B-B14F-4D97-AF65-F5344CB8AC3E}">
        <p14:creationId xmlns:p14="http://schemas.microsoft.com/office/powerpoint/2010/main" val="10597838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22</a:t>
            </a:fld>
            <a:endParaRPr lang="es-CL"/>
          </a:p>
        </p:txBody>
      </p:sp>
    </p:spTree>
    <p:extLst>
      <p:ext uri="{BB962C8B-B14F-4D97-AF65-F5344CB8AC3E}">
        <p14:creationId xmlns:p14="http://schemas.microsoft.com/office/powerpoint/2010/main" val="27484090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23</a:t>
            </a:fld>
            <a:endParaRPr lang="es-CL"/>
          </a:p>
        </p:txBody>
      </p:sp>
    </p:spTree>
    <p:extLst>
      <p:ext uri="{BB962C8B-B14F-4D97-AF65-F5344CB8AC3E}">
        <p14:creationId xmlns:p14="http://schemas.microsoft.com/office/powerpoint/2010/main" val="1482585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24</a:t>
            </a:fld>
            <a:endParaRPr lang="es-CL"/>
          </a:p>
        </p:txBody>
      </p:sp>
    </p:spTree>
    <p:extLst>
      <p:ext uri="{BB962C8B-B14F-4D97-AF65-F5344CB8AC3E}">
        <p14:creationId xmlns:p14="http://schemas.microsoft.com/office/powerpoint/2010/main" val="12929836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25</a:t>
            </a:fld>
            <a:endParaRPr lang="es-CL"/>
          </a:p>
        </p:txBody>
      </p:sp>
    </p:spTree>
    <p:extLst>
      <p:ext uri="{BB962C8B-B14F-4D97-AF65-F5344CB8AC3E}">
        <p14:creationId xmlns:p14="http://schemas.microsoft.com/office/powerpoint/2010/main" val="32736009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26</a:t>
            </a:fld>
            <a:endParaRPr lang="es-CL"/>
          </a:p>
        </p:txBody>
      </p:sp>
    </p:spTree>
    <p:extLst>
      <p:ext uri="{BB962C8B-B14F-4D97-AF65-F5344CB8AC3E}">
        <p14:creationId xmlns:p14="http://schemas.microsoft.com/office/powerpoint/2010/main" val="226021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27</a:t>
            </a:fld>
            <a:endParaRPr lang="es-CL"/>
          </a:p>
        </p:txBody>
      </p:sp>
    </p:spTree>
    <p:extLst>
      <p:ext uri="{BB962C8B-B14F-4D97-AF65-F5344CB8AC3E}">
        <p14:creationId xmlns:p14="http://schemas.microsoft.com/office/powerpoint/2010/main" val="28676122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29</a:t>
            </a:fld>
            <a:endParaRPr lang="es-CL"/>
          </a:p>
        </p:txBody>
      </p:sp>
    </p:spTree>
    <p:extLst>
      <p:ext uri="{BB962C8B-B14F-4D97-AF65-F5344CB8AC3E}">
        <p14:creationId xmlns:p14="http://schemas.microsoft.com/office/powerpoint/2010/main" val="5438489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30</a:t>
            </a:fld>
            <a:endParaRPr lang="es-CL"/>
          </a:p>
        </p:txBody>
      </p:sp>
    </p:spTree>
    <p:extLst>
      <p:ext uri="{BB962C8B-B14F-4D97-AF65-F5344CB8AC3E}">
        <p14:creationId xmlns:p14="http://schemas.microsoft.com/office/powerpoint/2010/main" val="1521976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21-09-21</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21-09-21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21-09-21</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2699539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21-09-21</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21-09-21</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21-09-21</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21-09-21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21-09-21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21-09-21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21-09-21</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21-09-21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21-09-21</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21-09-21</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3281692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25D8CE-0F31-4CA9-A882-51EE4FF2C8F4}"/>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7B4ACDC7-A453-41EA-BF98-FEC45B295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8725AD0C-02B2-4168-B1A1-8E95DEED26DD}"/>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5" name="Marcador de pie de página 4">
            <a:extLst>
              <a:ext uri="{FF2B5EF4-FFF2-40B4-BE49-F238E27FC236}">
                <a16:creationId xmlns:a16="http://schemas.microsoft.com/office/drawing/2014/main" id="{4E75099F-389C-48E6-8C7E-19BA0A8C1C1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315BB79-71CD-4166-8D48-C4F5381AA3B7}"/>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716531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E28F5F-C2B1-4D66-B168-B3DC6D96E2C3}"/>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5EAF40E-7E26-4DD0-B42F-219C6F7BA62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D68BC88-7580-496B-99F6-3CEB2A444BC4}"/>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5" name="Marcador de pie de página 4">
            <a:extLst>
              <a:ext uri="{FF2B5EF4-FFF2-40B4-BE49-F238E27FC236}">
                <a16:creationId xmlns:a16="http://schemas.microsoft.com/office/drawing/2014/main" id="{CE636870-D820-4847-8046-3A8C49C859F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0B032ED-9B1E-4053-A417-2BBA84B40DB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588448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6D4216-8E47-4A00-B1F4-0C9CAD38E78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61B5834-3909-433C-9494-0222735F6B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86FE7C5-2205-4BD9-83F9-0014AB69E657}"/>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5" name="Marcador de pie de página 4">
            <a:extLst>
              <a:ext uri="{FF2B5EF4-FFF2-40B4-BE49-F238E27FC236}">
                <a16:creationId xmlns:a16="http://schemas.microsoft.com/office/drawing/2014/main" id="{C269D559-71F8-4E1F-BE1D-9B8B7626D1D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8C1DE87-D762-448E-92F5-2351648331B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9317944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151D7B-4262-43AB-ABF0-AA93973359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11CC88CD-A36D-4DAF-9F9F-293F577FCD2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6BD9E688-5573-48B6-9E36-D20F25B2D9C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8C2EC2E4-54A4-4925-9ACD-03D699D48A18}"/>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6" name="Marcador de pie de página 5">
            <a:extLst>
              <a:ext uri="{FF2B5EF4-FFF2-40B4-BE49-F238E27FC236}">
                <a16:creationId xmlns:a16="http://schemas.microsoft.com/office/drawing/2014/main" id="{8BB6BD01-B8FD-4007-9B6D-52C6761B494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5C78A87-673D-4B49-8D1B-0095F50F344A}"/>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2376985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C066A-9F9E-4853-88CE-0B562F8917E1}"/>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393AC5D-42A2-42ED-A631-48F4E8A92F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40BE921-331C-4654-BBC7-C19A6DF2881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D36AC674-4BE1-4E70-8BEC-0806D04EDB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EDA8D4-A2F8-4387-8A31-AB017A5F054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5DF4215E-E4BB-4032-B452-11EF051BAA13}"/>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8" name="Marcador de pie de página 7">
            <a:extLst>
              <a:ext uri="{FF2B5EF4-FFF2-40B4-BE49-F238E27FC236}">
                <a16:creationId xmlns:a16="http://schemas.microsoft.com/office/drawing/2014/main" id="{AC9739FB-0384-412D-B906-F23ACFA1D9D7}"/>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F83BB17-AAAC-4E3F-AB08-7F16CAC9E04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65612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DA6D73-1D7D-48E0-91EB-40AA919F4B0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DCB5592-84B0-405D-99EA-BDB9B2A802B9}"/>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4" name="Marcador de pie de página 3">
            <a:extLst>
              <a:ext uri="{FF2B5EF4-FFF2-40B4-BE49-F238E27FC236}">
                <a16:creationId xmlns:a16="http://schemas.microsoft.com/office/drawing/2014/main" id="{79F8C606-C456-42C2-9BA4-98554CF412B1}"/>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5CFE559-6C24-447B-AA91-002A1750149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16064734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101922F-5421-4461-801B-3F671BCFAEBC}"/>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3" name="Marcador de pie de página 2">
            <a:extLst>
              <a:ext uri="{FF2B5EF4-FFF2-40B4-BE49-F238E27FC236}">
                <a16:creationId xmlns:a16="http://schemas.microsoft.com/office/drawing/2014/main" id="{C646C310-1F4B-4818-A696-8FAE5F6B258B}"/>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3809BEF8-7AAF-4667-8D05-AAF1501D6D0C}"/>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087144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EB35EF-E572-464D-BCC0-472BCD28381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6152212-055A-4733-94EC-A66F632C71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B19CFE98-FF44-4E1A-AC59-713C21B510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CCF27E-9700-494D-BC81-6EE9B7C953E9}"/>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6" name="Marcador de pie de página 5">
            <a:extLst>
              <a:ext uri="{FF2B5EF4-FFF2-40B4-BE49-F238E27FC236}">
                <a16:creationId xmlns:a16="http://schemas.microsoft.com/office/drawing/2014/main" id="{4250C928-BA8B-4F3A-82B5-2D51BEB9D409}"/>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6924279-4793-4CB4-8B6B-9FA89FF800E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99882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284A22-F049-4FCD-953E-765F55E48A8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DA8E99AB-CF29-4172-BA2A-2F604FFA6B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7354506-4C9F-4761-9D7B-7DFD4667D5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3AEE79E-B348-46B1-9810-62539150CA48}"/>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6" name="Marcador de pie de página 5">
            <a:extLst>
              <a:ext uri="{FF2B5EF4-FFF2-40B4-BE49-F238E27FC236}">
                <a16:creationId xmlns:a16="http://schemas.microsoft.com/office/drawing/2014/main" id="{58B5BB0E-9F3D-4448-BE65-8C180697449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B40AC29-4C55-4C93-8E36-27A162B0D13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320488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6C1BC5-2AC6-442F-B3C8-FEB357BB22D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A0D05FD-DB98-4F16-A00F-509EF86FE8F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5B89A91-2751-48F8-A3F9-4A488AF1AD5D}"/>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5" name="Marcador de pie de página 4">
            <a:extLst>
              <a:ext uri="{FF2B5EF4-FFF2-40B4-BE49-F238E27FC236}">
                <a16:creationId xmlns:a16="http://schemas.microsoft.com/office/drawing/2014/main" id="{99C9AAA0-7055-4317-BAE1-56E001434BE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525D94-ABEC-43ED-8387-0352A96E4608}"/>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5317541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1117FEA-1FB2-4227-867D-75A2B586739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67996D08-8992-4F2E-A4FE-09359074647E}"/>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D023D1EA-E582-4BCF-A12F-90D6B70AB38D}"/>
              </a:ext>
            </a:extLst>
          </p:cNvPr>
          <p:cNvSpPr>
            <a:spLocks noGrp="1"/>
          </p:cNvSpPr>
          <p:nvPr>
            <p:ph type="dt" sz="half" idx="10"/>
          </p:nvPr>
        </p:nvSpPr>
        <p:spPr/>
        <p:txBody>
          <a:bodyPr/>
          <a:lstStyle/>
          <a:p>
            <a:fld id="{DA419172-2933-412B-AC78-1D71DB2D0BDB}" type="datetimeFigureOut">
              <a:rPr lang="es-CL" smtClean="0"/>
              <a:t>21-09-21</a:t>
            </a:fld>
            <a:endParaRPr lang="es-CL"/>
          </a:p>
        </p:txBody>
      </p:sp>
      <p:sp>
        <p:nvSpPr>
          <p:cNvPr id="5" name="Marcador de pie de página 4">
            <a:extLst>
              <a:ext uri="{FF2B5EF4-FFF2-40B4-BE49-F238E27FC236}">
                <a16:creationId xmlns:a16="http://schemas.microsoft.com/office/drawing/2014/main" id="{C4973120-3CB1-43AC-AD25-2FA4E22CBAB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3886414-9BFB-41E8-AF7E-89E8EE147336}"/>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2227425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F1F032-CE3B-4220-8C98-4DFA97C99A3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D65408CB-C7DA-47D5-8463-8288EFF622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700AD89B-C7D3-46AC-B6D4-E5947D379ADE}"/>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5" name="Marcador de pie de página 4">
            <a:extLst>
              <a:ext uri="{FF2B5EF4-FFF2-40B4-BE49-F238E27FC236}">
                <a16:creationId xmlns:a16="http://schemas.microsoft.com/office/drawing/2014/main" id="{E847CC5D-8264-4710-8405-AD7E0A0736A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A99F344-68D3-463E-B110-FDF1482628CE}"/>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05480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BAFC0E-D9D7-4DA2-902E-D7A065CC345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04BEE1E-B5AD-4397-A3E8-9E84A292CB6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FCADE09-6386-4FB0-88AA-6B252D93E188}"/>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5" name="Marcador de pie de página 4">
            <a:extLst>
              <a:ext uri="{FF2B5EF4-FFF2-40B4-BE49-F238E27FC236}">
                <a16:creationId xmlns:a16="http://schemas.microsoft.com/office/drawing/2014/main" id="{C9B506AE-7E3E-42BC-B507-002A879F768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8A0352F-CE30-4F0A-9C9C-776819073475}"/>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979544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26DA4A-7B63-4412-8ACA-D055CC966C3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331DE8B-3EBC-4088-9037-E1093B5433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3C76182-6DF1-4D54-941A-E3FA3DCF7E72}"/>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5" name="Marcador de pie de página 4">
            <a:extLst>
              <a:ext uri="{FF2B5EF4-FFF2-40B4-BE49-F238E27FC236}">
                <a16:creationId xmlns:a16="http://schemas.microsoft.com/office/drawing/2014/main" id="{45814D75-4ED2-472A-9110-B586B019DA3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057459D-F81A-46F9-8B7A-8E269B181BA1}"/>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9466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7C1127-616E-4567-B9FD-FFE3341F757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DE46664-8725-4C44-A31E-6E73C036BC0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A11D9060-761F-4A1E-AD18-192369B35A7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C80F97B-A9B5-4B60-838C-191AAB1F9666}"/>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6" name="Marcador de pie de página 5">
            <a:extLst>
              <a:ext uri="{FF2B5EF4-FFF2-40B4-BE49-F238E27FC236}">
                <a16:creationId xmlns:a16="http://schemas.microsoft.com/office/drawing/2014/main" id="{E1A564D1-66BE-4CFC-A068-AC66188A519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CAF1775-F726-44EA-A5D3-703AC8023BFC}"/>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330706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FE4A20-5102-48A2-8C9E-FD68CF6365E5}"/>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E5988D8-7F11-4ECF-91EE-34D39C8377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ED4945-1BAA-4275-B9E5-256B6E079F4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57222B5-A7B0-465E-85BD-802AD4E362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168916-2409-4589-8FA8-5F15D709352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9499B21D-833D-4853-B690-F7DF7FC77A63}"/>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8" name="Marcador de pie de página 7">
            <a:extLst>
              <a:ext uri="{FF2B5EF4-FFF2-40B4-BE49-F238E27FC236}">
                <a16:creationId xmlns:a16="http://schemas.microsoft.com/office/drawing/2014/main" id="{6DE63A37-A831-4E71-8024-7AAE644A6AE5}"/>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BF9E2E37-3982-41B7-B9A7-701F3469D6FB}"/>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8622826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B362BD-E38B-4894-9B3C-794C9A529F7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3A4047F-B425-4256-AB7A-1B0D20475947}"/>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4" name="Marcador de pie de página 3">
            <a:extLst>
              <a:ext uri="{FF2B5EF4-FFF2-40B4-BE49-F238E27FC236}">
                <a16:creationId xmlns:a16="http://schemas.microsoft.com/office/drawing/2014/main" id="{2182AECB-1E2C-4B32-ADF2-F4095082540A}"/>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00424248-4216-4E59-940A-0646810B81C8}"/>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239676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0EC1635-A2D6-4FF5-96DF-DFBE87094BF7}"/>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3" name="Marcador de pie de página 2">
            <a:extLst>
              <a:ext uri="{FF2B5EF4-FFF2-40B4-BE49-F238E27FC236}">
                <a16:creationId xmlns:a16="http://schemas.microsoft.com/office/drawing/2014/main" id="{EE7F8D76-E12C-45AA-8000-C00D98A0648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0EB2F5F-3121-449B-A92C-C441DF886993}"/>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588166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EA86AF-F0C9-4223-9385-65231E438B8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DA81C60-348F-41D5-B29B-4618293606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F0B3827B-E85C-46ED-ADA6-F455257BF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AFCA7F7-1E53-4B87-A31F-58892AC82D1F}"/>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6" name="Marcador de pie de página 5">
            <a:extLst>
              <a:ext uri="{FF2B5EF4-FFF2-40B4-BE49-F238E27FC236}">
                <a16:creationId xmlns:a16="http://schemas.microsoft.com/office/drawing/2014/main" id="{51A0A70E-B042-4DFA-86BC-346BE5411AE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7AEDC61-3F2C-41AC-A2DB-028A7D21ED0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202906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846BF3-EFD2-495C-90BF-E2C22AF5026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258D5042-4993-4AED-AFAB-511337EC7D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9BBB73DE-ED07-41EE-8CFB-04250A9C1A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84848FC-5F73-4500-97F9-E182244917D1}"/>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6" name="Marcador de pie de página 5">
            <a:extLst>
              <a:ext uri="{FF2B5EF4-FFF2-40B4-BE49-F238E27FC236}">
                <a16:creationId xmlns:a16="http://schemas.microsoft.com/office/drawing/2014/main" id="{BC747D28-7843-49CA-B49B-4C0ED57BA46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D3C526E-148D-4689-BA75-3726B00C90E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32881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56F337-3C89-4946-99C7-7C7D0EB02A7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F02149C0-5100-4232-B12D-AF9E80D6DB18}"/>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F82F58C-F565-4647-BBD6-70FC7AA63263}"/>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5" name="Marcador de pie de página 4">
            <a:extLst>
              <a:ext uri="{FF2B5EF4-FFF2-40B4-BE49-F238E27FC236}">
                <a16:creationId xmlns:a16="http://schemas.microsoft.com/office/drawing/2014/main" id="{3C2E1BC4-9CD9-4551-AEF3-3B891FD2CFE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9DAF49-9D06-4B52-8BA5-D5AE1128E826}"/>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41657501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1F630AE-6189-45EA-85CA-19BCD05D263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65CDC4C-401F-4693-A2F7-BDDC9171BBF3}"/>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4A429DE-283C-47BE-A016-883CC066EFF6}"/>
              </a:ext>
            </a:extLst>
          </p:cNvPr>
          <p:cNvSpPr>
            <a:spLocks noGrp="1"/>
          </p:cNvSpPr>
          <p:nvPr>
            <p:ph type="dt" sz="half" idx="10"/>
          </p:nvPr>
        </p:nvSpPr>
        <p:spPr/>
        <p:txBody>
          <a:bodyPr/>
          <a:lstStyle/>
          <a:p>
            <a:fld id="{6EABEB0C-424D-41AA-B545-0587D4D4538A}" type="datetimeFigureOut">
              <a:rPr lang="es-CL" smtClean="0"/>
              <a:t>21-09-21</a:t>
            </a:fld>
            <a:endParaRPr lang="es-CL"/>
          </a:p>
        </p:txBody>
      </p:sp>
      <p:sp>
        <p:nvSpPr>
          <p:cNvPr id="5" name="Marcador de pie de página 4">
            <a:extLst>
              <a:ext uri="{FF2B5EF4-FFF2-40B4-BE49-F238E27FC236}">
                <a16:creationId xmlns:a16="http://schemas.microsoft.com/office/drawing/2014/main" id="{04094EFB-F54C-4F54-8393-6BF575DC21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B8E6452-4EB1-4DD1-9E42-E45BD83CD54D}"/>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7627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21-09-21</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3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 id="2147483935" r:id="rId12"/>
    <p:sldLayoutId id="2147483949" r:id="rId13"/>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CA38E69-467D-480A-AA8E-929D8D87C5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09B1FAE-503B-429B-BE8E-156F7D22DA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ACBA3E0-B09C-4296-AF73-A60038D809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419172-2933-412B-AC78-1D71DB2D0BDB}" type="datetimeFigureOut">
              <a:rPr lang="es-CL" smtClean="0"/>
              <a:t>21-09-21</a:t>
            </a:fld>
            <a:endParaRPr lang="es-CL"/>
          </a:p>
        </p:txBody>
      </p:sp>
      <p:sp>
        <p:nvSpPr>
          <p:cNvPr id="5" name="Marcador de pie de página 4">
            <a:extLst>
              <a:ext uri="{FF2B5EF4-FFF2-40B4-BE49-F238E27FC236}">
                <a16:creationId xmlns:a16="http://schemas.microsoft.com/office/drawing/2014/main" id="{29424B0F-FE5F-4738-879D-F6ABA45283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4DFBBB7-2FFB-446A-AA4A-82959060C5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B355C1-11BF-42A3-8DF5-141602316570}" type="slidenum">
              <a:rPr lang="es-CL" smtClean="0"/>
              <a:t>‹Nº›</a:t>
            </a:fld>
            <a:endParaRPr lang="es-CL"/>
          </a:p>
        </p:txBody>
      </p:sp>
    </p:spTree>
    <p:extLst>
      <p:ext uri="{BB962C8B-B14F-4D97-AF65-F5344CB8AC3E}">
        <p14:creationId xmlns:p14="http://schemas.microsoft.com/office/powerpoint/2010/main" val="1017433332"/>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57E8BF8-410B-479B-B8AA-5FD0ACD7CD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49F914C6-E1B3-4B15-AB58-409BFA236E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CCF6A5-B7D9-4110-941B-BA20D65E7B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ABEB0C-424D-41AA-B545-0587D4D4538A}" type="datetimeFigureOut">
              <a:rPr lang="es-CL" smtClean="0"/>
              <a:t>21-09-21</a:t>
            </a:fld>
            <a:endParaRPr lang="es-CL"/>
          </a:p>
        </p:txBody>
      </p:sp>
      <p:sp>
        <p:nvSpPr>
          <p:cNvPr id="5" name="Marcador de pie de página 4">
            <a:extLst>
              <a:ext uri="{FF2B5EF4-FFF2-40B4-BE49-F238E27FC236}">
                <a16:creationId xmlns:a16="http://schemas.microsoft.com/office/drawing/2014/main" id="{FD024483-C706-4E61-8858-A3D2C17EF4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20FB32B-3754-44B4-B5F4-69E569C362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F217C-D39B-4AD9-9D3A-AEDA26D9EC74}" type="slidenum">
              <a:rPr lang="es-CL" smtClean="0"/>
              <a:t>‹Nº›</a:t>
            </a:fld>
            <a:endParaRPr lang="es-CL"/>
          </a:p>
        </p:txBody>
      </p:sp>
    </p:spTree>
    <p:extLst>
      <p:ext uri="{BB962C8B-B14F-4D97-AF65-F5344CB8AC3E}">
        <p14:creationId xmlns:p14="http://schemas.microsoft.com/office/powerpoint/2010/main" val="728915370"/>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21.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3.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3.png"/><Relationship Id="rId7"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2.png"/><Relationship Id="rId5" Type="http://schemas.openxmlformats.org/officeDocument/2006/relationships/image" Target="../media/image35.png"/><Relationship Id="rId10" Type="http://schemas.openxmlformats.org/officeDocument/2006/relationships/image" Target="../media/image41.png"/><Relationship Id="rId4" Type="http://schemas.openxmlformats.org/officeDocument/2006/relationships/image" Target="../media/image13.png"/><Relationship Id="rId9" Type="http://schemas.openxmlformats.org/officeDocument/2006/relationships/image" Target="../media/image40.png"/></Relationships>
</file>

<file path=ppt/slides/_rels/slide20.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png"/><Relationship Id="rId3" Type="http://schemas.openxmlformats.org/officeDocument/2006/relationships/image" Target="../media/image34.png"/><Relationship Id="rId7" Type="http://schemas.openxmlformats.org/officeDocument/2006/relationships/image" Target="../media/image45.png"/><Relationship Id="rId12" Type="http://schemas.openxmlformats.org/officeDocument/2006/relationships/image" Target="../media/image5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13.png"/><Relationship Id="rId9" Type="http://schemas.openxmlformats.org/officeDocument/2006/relationships/image" Target="../media/image47.png"/><Relationship Id="rId14" Type="http://schemas.openxmlformats.org/officeDocument/2006/relationships/image" Target="../media/image52.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650.png"/><Relationship Id="rId4" Type="http://schemas.microsoft.com/office/2007/relationships/hdphoto" Target="../media/hdphoto2.wdp"/></Relationships>
</file>

<file path=ppt/slides/_rels/slide26.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53.png"/><Relationship Id="rId7" Type="http://schemas.openxmlformats.org/officeDocument/2006/relationships/image" Target="../media/image66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70.png"/><Relationship Id="rId5" Type="http://schemas.openxmlformats.org/officeDocument/2006/relationships/image" Target="../media/image650.png"/><Relationship Id="rId10" Type="http://schemas.openxmlformats.org/officeDocument/2006/relationships/image" Target="../media/image69.png"/><Relationship Id="rId4" Type="http://schemas.microsoft.com/office/2007/relationships/hdphoto" Target="../media/hdphoto2.wdp"/><Relationship Id="rId9" Type="http://schemas.openxmlformats.org/officeDocument/2006/relationships/image" Target="../media/image68.png"/></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54.emf"/></Relationships>
</file>

<file path=ppt/slides/_rels/slide28.xml.rels><?xml version="1.0" encoding="UTF-8" standalone="yes"?>
<Relationships xmlns="http://schemas.openxmlformats.org/package/2006/relationships"><Relationship Id="rId3" Type="http://schemas.openxmlformats.org/officeDocument/2006/relationships/hyperlink" Target="https://youtu.be/WNMBSUZg-e8" TargetMode="External"/><Relationship Id="rId2" Type="http://schemas.openxmlformats.org/officeDocument/2006/relationships/hyperlink" Target="https://youtu.be/5z6NjiHvMjU"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19024" y="3013501"/>
            <a:ext cx="9144000" cy="830997"/>
          </a:xfrm>
          <a:prstGeom prst="rect">
            <a:avLst/>
          </a:prstGeom>
          <a:noFill/>
        </p:spPr>
        <p:txBody>
          <a:bodyPr wrap="square" rtlCol="0">
            <a:spAutoFit/>
          </a:bodyPr>
          <a:lstStyle/>
          <a:p>
            <a:pPr algn="ctr"/>
            <a:r>
              <a:rPr lang="es-CL" sz="4800" b="1" dirty="0">
                <a:solidFill>
                  <a:srgbClr val="00456F"/>
                </a:solidFill>
                <a:effectLst>
                  <a:outerShdw blurRad="38100" dist="38100" dir="2700000" algn="tl">
                    <a:srgbClr val="000000">
                      <a:alpha val="43137"/>
                    </a:srgbClr>
                  </a:outerShdw>
                </a:effectLst>
                <a:latin typeface="CMU Serif" panose="02000603000000000000" pitchFamily="50" charset="0"/>
                <a:ea typeface="CMU Serif" panose="02000603000000000000" pitchFamily="50" charset="0"/>
                <a:cs typeface="CMU Serif" panose="02000603000000000000" pitchFamily="50" charset="0"/>
              </a:rPr>
              <a:t>Momento de inercia</a:t>
            </a:r>
          </a:p>
        </p:txBody>
      </p:sp>
      <p:pic>
        <p:nvPicPr>
          <p:cNvPr id="7" name="Imagen 3">
            <a:extLst>
              <a:ext uri="{FF2B5EF4-FFF2-40B4-BE49-F238E27FC236}">
                <a16:creationId xmlns:a16="http://schemas.microsoft.com/office/drawing/2014/main" id="{60A5C1D1-BC2A-6641-B4E7-178E12052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5851" y="908720"/>
            <a:ext cx="1630345" cy="1884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uadroTexto 7">
            <a:extLst>
              <a:ext uri="{FF2B5EF4-FFF2-40B4-BE49-F238E27FC236}">
                <a16:creationId xmlns:a16="http://schemas.microsoft.com/office/drawing/2014/main" id="{B6F3A52B-9FCE-8246-816C-C9E5CFED7CCB}"/>
              </a:ext>
            </a:extLst>
          </p:cNvPr>
          <p:cNvSpPr txBox="1">
            <a:spLocks noChangeArrowheads="1"/>
          </p:cNvSpPr>
          <p:nvPr/>
        </p:nvSpPr>
        <p:spPr bwMode="auto">
          <a:xfrm>
            <a:off x="440161" y="6236993"/>
            <a:ext cx="2006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684142"/>
            <a:r>
              <a:rPr lang="es-CL" altLang="es-CL" sz="2000" dirty="0">
                <a:solidFill>
                  <a:srgbClr val="FFFFFF"/>
                </a:solidFill>
                <a:latin typeface="CMU Serif Roman" panose="02000603000000000000" pitchFamily="2" charset="0"/>
                <a:ea typeface="Microsoft YaHei" panose="020B0503020204020204" pitchFamily="34" charset="-122"/>
              </a:rPr>
              <a:t>2º año ejecutivo</a:t>
            </a:r>
          </a:p>
        </p:txBody>
      </p:sp>
      <p:sp>
        <p:nvSpPr>
          <p:cNvPr id="9" name="CuadroTexto 8">
            <a:extLst>
              <a:ext uri="{FF2B5EF4-FFF2-40B4-BE49-F238E27FC236}">
                <a16:creationId xmlns:a16="http://schemas.microsoft.com/office/drawing/2014/main" id="{239D4C49-6E55-2D4E-9019-804993799643}"/>
              </a:ext>
            </a:extLst>
          </p:cNvPr>
          <p:cNvSpPr txBox="1">
            <a:spLocks noChangeArrowheads="1"/>
          </p:cNvSpPr>
          <p:nvPr/>
        </p:nvSpPr>
        <p:spPr bwMode="auto">
          <a:xfrm>
            <a:off x="3344771" y="6236993"/>
            <a:ext cx="58475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684142"/>
            <a:r>
              <a:rPr lang="es-CL" altLang="es-CL" sz="2000" dirty="0">
                <a:solidFill>
                  <a:srgbClr val="00456F"/>
                </a:solidFill>
                <a:latin typeface="CMU Serif Roman" panose="02000603000000000000" pitchFamily="2" charset="0"/>
                <a:ea typeface="Microsoft YaHei" panose="020B0503020204020204" pitchFamily="34" charset="-122"/>
              </a:rPr>
              <a:t>Segundo semestre, 2021</a:t>
            </a:r>
          </a:p>
        </p:txBody>
      </p:sp>
    </p:spTree>
    <p:extLst>
      <p:ext uri="{BB962C8B-B14F-4D97-AF65-F5344CB8AC3E}">
        <p14:creationId xmlns:p14="http://schemas.microsoft.com/office/powerpoint/2010/main" val="155803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CuadroTexto 22">
            <a:extLst>
              <a:ext uri="{FF2B5EF4-FFF2-40B4-BE49-F238E27FC236}">
                <a16:creationId xmlns:a16="http://schemas.microsoft.com/office/drawing/2014/main" id="{37F49AEC-76D4-457C-BD05-28C662A38EB7}"/>
              </a:ext>
            </a:extLst>
          </p:cNvPr>
          <p:cNvSpPr txBox="1"/>
          <p:nvPr/>
        </p:nvSpPr>
        <p:spPr>
          <a:xfrm>
            <a:off x="1487488" y="1412776"/>
            <a:ext cx="9289032" cy="4572000"/>
          </a:xfrm>
          <a:prstGeom prst="rect">
            <a:avLst/>
          </a:prstGeom>
        </p:spPr>
        <p:txBody>
          <a:bodyPr rtlCol="0">
            <a:normAutofit/>
          </a:bodyPr>
          <a:lstStyle/>
          <a:p>
            <a:pPr algn="ctr">
              <a:spcAft>
                <a:spcPts val="600"/>
              </a:spcAft>
            </a:pPr>
            <a:r>
              <a:rPr lang="es-ES"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¿De qué depende la facilidad que tiene un objeto para rotar?</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extLst>
      <p:ext uri="{BB962C8B-B14F-4D97-AF65-F5344CB8AC3E}">
        <p14:creationId xmlns:p14="http://schemas.microsoft.com/office/powerpoint/2010/main" val="2762778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0495" y="1589567"/>
            <a:ext cx="3966209" cy="4572000"/>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6459868" y="1589567"/>
                <a:ext cx="5181600" cy="4572000"/>
              </a:xfrm>
              <a:prstGeom prst="rect">
                <a:avLst/>
              </a:prstGeom>
            </p:spPr>
            <p:txBody>
              <a:bodyPr rtlCol="0">
                <a:normAutofit/>
              </a:bodyPr>
              <a:lstStyle/>
              <a:p>
                <a:pPr algn="just">
                  <a:spcAft>
                    <a:spcPts val="600"/>
                  </a:spcAft>
                </a:pPr>
                <a:r>
                  <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Imaginemos un cuerpo de masa </a:t>
                </a:r>
                <a14:m>
                  <m:oMath xmlns:m="http://schemas.openxmlformats.org/officeDocument/2006/math">
                    <m:r>
                      <a:rPr lang="es-ES" sz="2900" b="0" i="1" smtClean="0">
                        <a:solidFill>
                          <a:srgbClr val="00456F"/>
                        </a:solidFill>
                        <a:latin typeface="Cambria Math" panose="02040503050406030204" pitchFamily="18" charset="0"/>
                      </a:rPr>
                      <m:t>𝑚</m:t>
                    </m:r>
                  </m:oMath>
                </a14:m>
                <a:r>
                  <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girando en torno a un eje fijo con rapidez angular </a:t>
                </a:r>
                <a14:m>
                  <m:oMath xmlns:m="http://schemas.openxmlformats.org/officeDocument/2006/math">
                    <m:r>
                      <a:rPr lang="es-CL" sz="29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oMath>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6459868" y="1589567"/>
                <a:ext cx="5181600" cy="4572000"/>
              </a:xfrm>
              <a:prstGeom prst="rect">
                <a:avLst/>
              </a:prstGeom>
              <a:blipFill>
                <a:blip r:embed="rId4"/>
                <a:stretch>
                  <a:fillRect l="-2445" t="-1108" r="-2200"/>
                </a:stretch>
              </a:blipFill>
            </p:spPr>
            <p:txBody>
              <a:bodyPr/>
              <a:lstStyle/>
              <a:p>
                <a:r>
                  <a:rPr lang="es-CL">
                    <a:noFill/>
                  </a:rPr>
                  <a:t> </a:t>
                </a:r>
              </a:p>
            </p:txBody>
          </p:sp>
        </mc:Fallback>
      </mc:AlternateContent>
      <p:sp>
        <p:nvSpPr>
          <p:cNvPr id="13" name="Rectángulo redondeado 12">
            <a:extLst>
              <a:ext uri="{FF2B5EF4-FFF2-40B4-BE49-F238E27FC236}">
                <a16:creationId xmlns:a16="http://schemas.microsoft.com/office/drawing/2014/main" id="{503D4617-E90C-8645-9413-5FA694D13D52}"/>
              </a:ext>
            </a:extLst>
          </p:cNvPr>
          <p:cNvSpPr/>
          <p:nvPr/>
        </p:nvSpPr>
        <p:spPr>
          <a:xfrm>
            <a:off x="3143672" y="1772816"/>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2591142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0495" y="1589567"/>
            <a:ext cx="3966209" cy="4572000"/>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6459868" y="1589567"/>
                <a:ext cx="5181600" cy="4572000"/>
              </a:xfrm>
              <a:prstGeom prst="rect">
                <a:avLst/>
              </a:prstGeom>
            </p:spPr>
            <p:txBody>
              <a:bodyPr rtlCol="0">
                <a:normAutofit/>
              </a:bodyPr>
              <a:lstStyle/>
              <a:p>
                <a:pPr algn="just">
                  <a:spcAft>
                    <a:spcPts val="600"/>
                  </a:spcAft>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nos fijamos en una partícula de este objeto, de masa </a:t>
                </a:r>
                <a14:m>
                  <m:oMath xmlns:m="http://schemas.openxmlformats.org/officeDocument/2006/math">
                    <m:sSub>
                      <m:sSubPr>
                        <m:ctrlP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Esta partícula gira a una distancia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del eje y con una rapidez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t>
                </a:r>
              </a:p>
              <a:p>
                <a:pPr algn="just">
                  <a:spcAft>
                    <a:spcPts val="600"/>
                  </a:spcAft>
                </a:pP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energía cinética de esta partícula es</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sSub>
                        <m:sSub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sSub>
                        <m:sSub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oMath>
                  </m:oMathPara>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6459868" y="1589567"/>
                <a:ext cx="5181600" cy="4572000"/>
              </a:xfrm>
              <a:prstGeom prst="rect">
                <a:avLst/>
              </a:prstGeom>
              <a:blipFill>
                <a:blip r:embed="rId4"/>
                <a:stretch>
                  <a:fillRect l="-1711" t="-831" r="-1711"/>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030D0844-C98A-DE42-B88E-0E61CD1A0517}"/>
              </a:ext>
            </a:extLst>
          </p:cNvPr>
          <p:cNvSpPr/>
          <p:nvPr/>
        </p:nvSpPr>
        <p:spPr>
          <a:xfrm>
            <a:off x="3143672" y="1772816"/>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3328112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3" y="908720"/>
            <a:ext cx="2952328" cy="3403261"/>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4433312" y="1382750"/>
                <a:ext cx="7250687" cy="4572000"/>
              </a:xfrm>
              <a:prstGeom prst="rect">
                <a:avLst/>
              </a:prstGeom>
            </p:spPr>
            <p:txBody>
              <a:bodyPr rtlCol="0">
                <a:normAutofit/>
              </a:bodyPr>
              <a:lstStyle/>
              <a:p>
                <a:pPr algn="just">
                  <a:spcAft>
                    <a:spcPts val="600"/>
                  </a:spcAft>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Para determinar la energía cinética de todo el cuerpo</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f>
                            <m:f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sSub>
                            <m:sSub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 </m:t>
                      </m:r>
                      <m:d>
                        <m:d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d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 </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e>
                      </m:d>
                      <m:sSup>
                        <m:sSupPr>
                          <m:ctrlPr>
                            <a:rPr lang="es-ES" sz="32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4433312" y="1382750"/>
                <a:ext cx="7250687" cy="4572000"/>
              </a:xfrm>
              <a:prstGeom prst="rect">
                <a:avLst/>
              </a:prstGeom>
              <a:blipFill>
                <a:blip r:embed="rId4"/>
                <a:stretch>
                  <a:fillRect l="-1224" t="-16066" r="-1224" b="-48476"/>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13" name="Elipse 12">
            <a:extLst>
              <a:ext uri="{FF2B5EF4-FFF2-40B4-BE49-F238E27FC236}">
                <a16:creationId xmlns:a16="http://schemas.microsoft.com/office/drawing/2014/main" id="{39061F8C-1502-F244-916B-1D214CC2CD0E}"/>
              </a:ext>
            </a:extLst>
          </p:cNvPr>
          <p:cNvSpPr/>
          <p:nvPr/>
        </p:nvSpPr>
        <p:spPr>
          <a:xfrm>
            <a:off x="7521832" y="4383989"/>
            <a:ext cx="1670512" cy="1277259"/>
          </a:xfrm>
          <a:prstGeom prst="ellipse">
            <a:avLst/>
          </a:prstGeom>
          <a:noFill/>
          <a:ln w="38100">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5" name="Conector recto de flecha 14">
            <a:extLst>
              <a:ext uri="{FF2B5EF4-FFF2-40B4-BE49-F238E27FC236}">
                <a16:creationId xmlns:a16="http://schemas.microsoft.com/office/drawing/2014/main" id="{0E6EAC2E-DE79-5447-BFD2-8BF0CFE8AEBE}"/>
              </a:ext>
            </a:extLst>
          </p:cNvPr>
          <p:cNvCxnSpPr/>
          <p:nvPr/>
        </p:nvCxnSpPr>
        <p:spPr>
          <a:xfrm flipH="1">
            <a:off x="6384032" y="5223222"/>
            <a:ext cx="1054171" cy="504056"/>
          </a:xfrm>
          <a:prstGeom prst="straightConnector1">
            <a:avLst/>
          </a:pr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6" name="CuadroTexto 15">
            <a:extLst>
              <a:ext uri="{FF2B5EF4-FFF2-40B4-BE49-F238E27FC236}">
                <a16:creationId xmlns:a16="http://schemas.microsoft.com/office/drawing/2014/main" id="{87BDAD80-2DDA-9B44-8899-305A7E635AB9}"/>
              </a:ext>
            </a:extLst>
          </p:cNvPr>
          <p:cNvSpPr txBox="1"/>
          <p:nvPr/>
        </p:nvSpPr>
        <p:spPr>
          <a:xfrm>
            <a:off x="2503467" y="5702801"/>
            <a:ext cx="3831632" cy="830997"/>
          </a:xfrm>
          <a:prstGeom prst="rect">
            <a:avLst/>
          </a:prstGeom>
          <a:noFill/>
          <a:ln w="28575">
            <a:solidFill>
              <a:srgbClr val="FF9108"/>
            </a:solidFill>
            <a:extLst>
              <a:ext uri="{C807C97D-BFC1-408E-A445-0C87EB9F89A2}">
                <ask:lineSketchStyleProps xmlns:ask="http://schemas.microsoft.com/office/drawing/2018/sketchyshapes" sd="1219033472">
                  <a:custGeom>
                    <a:avLst/>
                    <a:gdLst>
                      <a:gd name="connsiteX0" fmla="*/ 0 w 3032719"/>
                      <a:gd name="connsiteY0" fmla="*/ 0 h 646331"/>
                      <a:gd name="connsiteX1" fmla="*/ 3032719 w 3032719"/>
                      <a:gd name="connsiteY1" fmla="*/ 0 h 646331"/>
                      <a:gd name="connsiteX2" fmla="*/ 3032719 w 3032719"/>
                      <a:gd name="connsiteY2" fmla="*/ 646331 h 646331"/>
                      <a:gd name="connsiteX3" fmla="*/ 0 w 3032719"/>
                      <a:gd name="connsiteY3" fmla="*/ 646331 h 646331"/>
                      <a:gd name="connsiteX4" fmla="*/ 0 w 3032719"/>
                      <a:gd name="connsiteY4" fmla="*/ 0 h 646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719" h="646331" extrusionOk="0">
                        <a:moveTo>
                          <a:pt x="0" y="0"/>
                        </a:moveTo>
                        <a:cubicBezTo>
                          <a:pt x="765174" y="118645"/>
                          <a:pt x="1630543" y="116012"/>
                          <a:pt x="3032719" y="0"/>
                        </a:cubicBezTo>
                        <a:cubicBezTo>
                          <a:pt x="2984985" y="166119"/>
                          <a:pt x="3072209" y="543217"/>
                          <a:pt x="3032719" y="646331"/>
                        </a:cubicBezTo>
                        <a:cubicBezTo>
                          <a:pt x="1723217" y="780931"/>
                          <a:pt x="777841" y="489135"/>
                          <a:pt x="0" y="646331"/>
                        </a:cubicBezTo>
                        <a:cubicBezTo>
                          <a:pt x="44741" y="534667"/>
                          <a:pt x="-25823" y="189070"/>
                          <a:pt x="0" y="0"/>
                        </a:cubicBezTo>
                        <a:close/>
                      </a:path>
                    </a:pathLst>
                  </a:custGeom>
                  <ask:type>
                    <ask:lineSketchNone/>
                  </ask:type>
                </ask:lineSketchStyleProps>
              </a:ext>
            </a:extLst>
          </a:ln>
        </p:spPr>
        <p:txBody>
          <a:bodyPr wrap="square" rtlCol="0">
            <a:spAutoFit/>
          </a:bodyPr>
          <a:lstStyle/>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Momento de inercia de un </a:t>
            </a:r>
          </a:p>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sistema de partículas, I</a:t>
            </a:r>
          </a:p>
        </p:txBody>
      </p:sp>
      <p:sp>
        <p:nvSpPr>
          <p:cNvPr id="2" name="Rectángulo redondeado 1">
            <a:extLst>
              <a:ext uri="{FF2B5EF4-FFF2-40B4-BE49-F238E27FC236}">
                <a16:creationId xmlns:a16="http://schemas.microsoft.com/office/drawing/2014/main" id="{31A9FAFD-3110-714D-B796-3A0B5EC3DD26}"/>
              </a:ext>
            </a:extLst>
          </p:cNvPr>
          <p:cNvSpPr/>
          <p:nvPr/>
        </p:nvSpPr>
        <p:spPr>
          <a:xfrm>
            <a:off x="4151784" y="3678122"/>
            <a:ext cx="2520280" cy="83099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9BA3F65C-0004-3742-9C00-FAE3D9CD8337}"/>
                  </a:ext>
                </a:extLst>
              </p:cNvPr>
              <p:cNvSpPr txBox="1"/>
              <p:nvPr/>
            </p:nvSpPr>
            <p:spPr>
              <a:xfrm>
                <a:off x="4295800" y="3789040"/>
                <a:ext cx="2376264" cy="461665"/>
              </a:xfrm>
              <a:prstGeom prst="rect">
                <a:avLst/>
              </a:prstGeom>
              <a:noFill/>
            </p:spPr>
            <p:txBody>
              <a:bodyPr wrap="square" rtlCol="0">
                <a:spAutoFit/>
              </a:bodyPr>
              <a:lstStyle/>
              <a:p>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a:t>
                </a:r>
                <a14:m>
                  <m:oMath xmlns:m="http://schemas.openxmlformats.org/officeDocument/2006/math">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r>
                      <a:rPr lang="es-ES" sz="24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m:t>
                    </m:r>
                    <m:r>
                      <a:rPr lang="es-ES" sz="24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𝑟</m:t>
                    </m:r>
                  </m:oMath>
                </a14:m>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6" name="CuadroTexto 5">
                <a:extLst>
                  <a:ext uri="{FF2B5EF4-FFF2-40B4-BE49-F238E27FC236}">
                    <a16:creationId xmlns:a16="http://schemas.microsoft.com/office/drawing/2014/main" id="{9BA3F65C-0004-3742-9C00-FAE3D9CD8337}"/>
                  </a:ext>
                </a:extLst>
              </p:cNvPr>
              <p:cNvSpPr txBox="1">
                <a:spLocks noRot="1" noChangeAspect="1" noMove="1" noResize="1" noEditPoints="1" noAdjustHandles="1" noChangeArrowheads="1" noChangeShapeType="1" noTextEdit="1"/>
              </p:cNvSpPr>
              <p:nvPr/>
            </p:nvSpPr>
            <p:spPr>
              <a:xfrm>
                <a:off x="4295800" y="3789040"/>
                <a:ext cx="2376264" cy="461665"/>
              </a:xfrm>
              <a:prstGeom prst="rect">
                <a:avLst/>
              </a:prstGeom>
              <a:blipFill>
                <a:blip r:embed="rId5"/>
                <a:stretch>
                  <a:fillRect l="-3723" t="-7895" b="-26316"/>
                </a:stretch>
              </a:blipFill>
            </p:spPr>
            <p:txBody>
              <a:bodyPr/>
              <a:lstStyle/>
              <a:p>
                <a:r>
                  <a:rPr lang="es-CL">
                    <a:noFill/>
                  </a:rPr>
                  <a:t> </a:t>
                </a:r>
              </a:p>
            </p:txBody>
          </p:sp>
        </mc:Fallback>
      </mc:AlternateContent>
    </p:spTree>
    <p:extLst>
      <p:ext uri="{BB962C8B-B14F-4D97-AF65-F5344CB8AC3E}">
        <p14:creationId xmlns:p14="http://schemas.microsoft.com/office/powerpoint/2010/main" val="273210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2"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3" y="908720"/>
            <a:ext cx="2952328" cy="3403261"/>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3782407" y="1219200"/>
                <a:ext cx="7250687" cy="4572000"/>
              </a:xfrm>
              <a:prstGeom prst="rect">
                <a:avLst/>
              </a:prstGeom>
            </p:spPr>
            <p:txBody>
              <a:bodyPr rtlCol="0">
                <a:normAutofit/>
              </a:bodyPr>
              <a:lstStyle/>
              <a:p>
                <a:pPr algn="just">
                  <a:spcAft>
                    <a:spcPts val="600"/>
                  </a:spcAft>
                </a:pPr>
                <a14:m>
                  <m:oMathPara xmlns:m="http://schemas.openxmlformats.org/officeDocument/2006/math">
                    <m:oMathParaPr>
                      <m:jc m:val="centerGroup"/>
                    </m:oMathParaPr>
                    <m:oMath xmlns:m="http://schemas.openxmlformats.org/officeDocument/2006/math">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sSup>
                        <m:sSupPr>
                          <m:ctrlPr>
                            <a:rPr lang="es-ES" sz="32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sSup>
                        <m:sSupPr>
                          <m:ctrlP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3782407" y="1219200"/>
                <a:ext cx="7250687" cy="4572000"/>
              </a:xfrm>
              <a:prstGeom prst="rect">
                <a:avLst/>
              </a:prstGeom>
              <a:blipFill>
                <a:blip r:embed="rId4"/>
                <a:stretch>
                  <a:fillRect t="-37778"/>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2" name="Abrir llave 1">
            <a:extLst>
              <a:ext uri="{FF2B5EF4-FFF2-40B4-BE49-F238E27FC236}">
                <a16:creationId xmlns:a16="http://schemas.microsoft.com/office/drawing/2014/main" id="{64397915-C8D0-5541-9596-624A9869164D}"/>
              </a:ext>
            </a:extLst>
          </p:cNvPr>
          <p:cNvSpPr/>
          <p:nvPr/>
        </p:nvSpPr>
        <p:spPr>
          <a:xfrm rot="16200000">
            <a:off x="7574069" y="1341670"/>
            <a:ext cx="467049" cy="2481469"/>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p:sp>
        <p:nvSpPr>
          <p:cNvPr id="11" name="Elipse 10">
            <a:extLst>
              <a:ext uri="{FF2B5EF4-FFF2-40B4-BE49-F238E27FC236}">
                <a16:creationId xmlns:a16="http://schemas.microsoft.com/office/drawing/2014/main" id="{F068E240-EDE4-DA4F-830D-379B27A91AA7}"/>
              </a:ext>
            </a:extLst>
          </p:cNvPr>
          <p:cNvSpPr/>
          <p:nvPr/>
        </p:nvSpPr>
        <p:spPr>
          <a:xfrm>
            <a:off x="6223417" y="2924944"/>
            <a:ext cx="2592288" cy="1212236"/>
          </a:xfrm>
          <a:prstGeom prst="ellipse">
            <a:avLst/>
          </a:prstGeom>
          <a:noFill/>
          <a:ln w="38100">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2" name="Conector recto de flecha 11">
            <a:extLst>
              <a:ext uri="{FF2B5EF4-FFF2-40B4-BE49-F238E27FC236}">
                <a16:creationId xmlns:a16="http://schemas.microsoft.com/office/drawing/2014/main" id="{0B35468F-BCDE-CC43-8BEA-626E0BD2CC73}"/>
              </a:ext>
            </a:extLst>
          </p:cNvPr>
          <p:cNvCxnSpPr>
            <a:cxnSpLocks/>
          </p:cNvCxnSpPr>
          <p:nvPr/>
        </p:nvCxnSpPr>
        <p:spPr>
          <a:xfrm flipH="1">
            <a:off x="7536159" y="4216222"/>
            <a:ext cx="1" cy="508922"/>
          </a:xfrm>
          <a:prstGeom prst="straightConnector1">
            <a:avLst/>
          </a:pr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4" name="CuadroTexto 13">
            <a:extLst>
              <a:ext uri="{FF2B5EF4-FFF2-40B4-BE49-F238E27FC236}">
                <a16:creationId xmlns:a16="http://schemas.microsoft.com/office/drawing/2014/main" id="{9527FFFB-45E4-5943-B720-40D7EB22AE69}"/>
              </a:ext>
            </a:extLst>
          </p:cNvPr>
          <p:cNvSpPr txBox="1"/>
          <p:nvPr/>
        </p:nvSpPr>
        <p:spPr>
          <a:xfrm>
            <a:off x="5018810" y="4911551"/>
            <a:ext cx="4777880" cy="461665"/>
          </a:xfrm>
          <a:prstGeom prst="rect">
            <a:avLst/>
          </a:prstGeom>
          <a:noFill/>
          <a:ln w="28575">
            <a:solidFill>
              <a:srgbClr val="FF9108"/>
            </a:solidFill>
            <a:extLst>
              <a:ext uri="{C807C97D-BFC1-408E-A445-0C87EB9F89A2}">
                <ask:lineSketchStyleProps xmlns:ask="http://schemas.microsoft.com/office/drawing/2018/sketchyshapes" sd="1219033472">
                  <a:custGeom>
                    <a:avLst/>
                    <a:gdLst>
                      <a:gd name="connsiteX0" fmla="*/ 0 w 3032719"/>
                      <a:gd name="connsiteY0" fmla="*/ 0 h 646331"/>
                      <a:gd name="connsiteX1" fmla="*/ 3032719 w 3032719"/>
                      <a:gd name="connsiteY1" fmla="*/ 0 h 646331"/>
                      <a:gd name="connsiteX2" fmla="*/ 3032719 w 3032719"/>
                      <a:gd name="connsiteY2" fmla="*/ 646331 h 646331"/>
                      <a:gd name="connsiteX3" fmla="*/ 0 w 3032719"/>
                      <a:gd name="connsiteY3" fmla="*/ 646331 h 646331"/>
                      <a:gd name="connsiteX4" fmla="*/ 0 w 3032719"/>
                      <a:gd name="connsiteY4" fmla="*/ 0 h 646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719" h="646331" extrusionOk="0">
                        <a:moveTo>
                          <a:pt x="0" y="0"/>
                        </a:moveTo>
                        <a:cubicBezTo>
                          <a:pt x="765174" y="118645"/>
                          <a:pt x="1630543" y="116012"/>
                          <a:pt x="3032719" y="0"/>
                        </a:cubicBezTo>
                        <a:cubicBezTo>
                          <a:pt x="2984985" y="166119"/>
                          <a:pt x="3072209" y="543217"/>
                          <a:pt x="3032719" y="646331"/>
                        </a:cubicBezTo>
                        <a:cubicBezTo>
                          <a:pt x="1723217" y="780931"/>
                          <a:pt x="777841" y="489135"/>
                          <a:pt x="0" y="646331"/>
                        </a:cubicBezTo>
                        <a:cubicBezTo>
                          <a:pt x="44741" y="534667"/>
                          <a:pt x="-25823" y="189070"/>
                          <a:pt x="0" y="0"/>
                        </a:cubicBezTo>
                        <a:close/>
                      </a:path>
                    </a:pathLst>
                  </a:custGeom>
                  <ask:type>
                    <ask:lineSketchNone/>
                  </ask:type>
                </ask:lineSketchStyleProps>
              </a:ext>
            </a:extLst>
          </a:ln>
        </p:spPr>
        <p:txBody>
          <a:bodyPr wrap="square" rtlCol="0">
            <a:spAutoFit/>
          </a:bodyPr>
          <a:lstStyle/>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Energía cinética de rotación</a:t>
            </a:r>
          </a:p>
        </p:txBody>
      </p:sp>
    </p:spTree>
    <p:extLst>
      <p:ext uri="{BB962C8B-B14F-4D97-AF65-F5344CB8AC3E}">
        <p14:creationId xmlns:p14="http://schemas.microsoft.com/office/powerpoint/2010/main" val="40724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660400" y="15906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Momento de inercia o inercia de rotación</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839417" y="1219200"/>
                <a:ext cx="10297144" cy="4572000"/>
              </a:xfrm>
              <a:prstGeom prst="rect">
                <a:avLst/>
              </a:prstGeom>
            </p:spPr>
            <p:txBody>
              <a:bodyPr rtlCol="0">
                <a:normAutofit/>
              </a:bodyPr>
              <a:lstStyle/>
              <a:p>
                <a:pPr algn="just">
                  <a:spcAft>
                    <a:spcPts val="600"/>
                  </a:spcAft>
                </a:pPr>
                <a:r>
                  <a:rPr lang="es-ES" sz="320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a:t>Para un sistema de partículas, el momento de inercia es</a:t>
                </a:r>
                <a:endParaRPr lang="es-ES" sz="3200" b="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r>
                  <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¿qué significa “inercia de rotación”?</a:t>
                </a: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839417" y="1219200"/>
                <a:ext cx="10297144" cy="4572000"/>
              </a:xfrm>
              <a:prstGeom prst="rect">
                <a:avLst/>
              </a:prstGeom>
              <a:blipFill>
                <a:blip r:embed="rId3"/>
                <a:stretch>
                  <a:fillRect l="-1355" t="-25556"/>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6" name="Rectángulo redondeado 5">
            <a:extLst>
              <a:ext uri="{FF2B5EF4-FFF2-40B4-BE49-F238E27FC236}">
                <a16:creationId xmlns:a16="http://schemas.microsoft.com/office/drawing/2014/main" id="{3DCD060A-A240-7D46-8042-778B7C632416}"/>
              </a:ext>
            </a:extLst>
          </p:cNvPr>
          <p:cNvSpPr/>
          <p:nvPr/>
        </p:nvSpPr>
        <p:spPr>
          <a:xfrm>
            <a:off x="4655840" y="1844824"/>
            <a:ext cx="2592288" cy="136815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5657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660400" y="15906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Momento de inercia o inercia de rotación</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839417" y="1219200"/>
                <a:ext cx="10297144" cy="4572000"/>
              </a:xfrm>
              <a:prstGeom prst="rect">
                <a:avLst/>
              </a:prstGeom>
            </p:spPr>
            <p:txBody>
              <a:bodyPr rtlCol="0">
                <a:normAutofit/>
              </a:bodyPr>
              <a:lstStyle/>
              <a:p>
                <a:pPr algn="just">
                  <a:spcAft>
                    <a:spcPts val="600"/>
                  </a:spcAft>
                </a:pPr>
                <a:r>
                  <a:rPr lang="es-ES" sz="320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a:t>Para un sistema de partículas, el momento de inercia es</a:t>
                </a:r>
                <a:endParaRPr lang="es-ES" sz="3200" b="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r>
                  <a:rPr lang="es-CL" sz="2800" dirty="0">
                    <a:solidFill>
                      <a:srgbClr val="00456F"/>
                    </a:solidFill>
                    <a:latin typeface="Times New Roman" panose="02020603050405020304" pitchFamily="18" charset="0"/>
                    <a:cs typeface="Times New Roman" panose="02020603050405020304" pitchFamily="18" charset="0"/>
                  </a:rPr>
                  <a:t>Podemos entender el momento de inercia </a:t>
                </a:r>
                <a14:m>
                  <m:oMath xmlns:m="http://schemas.openxmlformats.org/officeDocument/2006/math">
                    <m:r>
                      <a:rPr lang="es-CL" sz="2800" i="1" dirty="0">
                        <a:solidFill>
                          <a:srgbClr val="00456F"/>
                        </a:solidFill>
                        <a:latin typeface="Cambria Math" panose="02040503050406030204" pitchFamily="18" charset="0"/>
                        <a:cs typeface="Times New Roman" panose="02020603050405020304" pitchFamily="18" charset="0"/>
                      </a:rPr>
                      <m:t>𝐼</m:t>
                    </m:r>
                  </m:oMath>
                </a14:m>
                <a:r>
                  <a:rPr lang="es-CL" sz="2800" dirty="0">
                    <a:solidFill>
                      <a:srgbClr val="00456F"/>
                    </a:solidFill>
                    <a:latin typeface="Times New Roman" panose="02020603050405020304" pitchFamily="18" charset="0"/>
                    <a:cs typeface="Times New Roman" panose="02020603050405020304" pitchFamily="18" charset="0"/>
                  </a:rPr>
                  <a:t> de un sistema de partículas o de un cuerpo como la medida del grado de oposición que presenta éste a cambiar su estado de movimiento rotacional.</a:t>
                </a: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839417" y="1219200"/>
                <a:ext cx="10297144" cy="4572000"/>
              </a:xfrm>
              <a:prstGeom prst="rect">
                <a:avLst/>
              </a:prstGeom>
              <a:blipFill>
                <a:blip r:embed="rId3"/>
                <a:stretch>
                  <a:fillRect l="-1355" t="-25556" r="-1478"/>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6" name="Rectángulo redondeado 5">
            <a:extLst>
              <a:ext uri="{FF2B5EF4-FFF2-40B4-BE49-F238E27FC236}">
                <a16:creationId xmlns:a16="http://schemas.microsoft.com/office/drawing/2014/main" id="{3DCD060A-A240-7D46-8042-778B7C632416}"/>
              </a:ext>
            </a:extLst>
          </p:cNvPr>
          <p:cNvSpPr/>
          <p:nvPr/>
        </p:nvSpPr>
        <p:spPr>
          <a:xfrm>
            <a:off x="4655840" y="1844824"/>
            <a:ext cx="2592288" cy="136815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945395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479376" y="1556792"/>
            <a:ext cx="11161240" cy="523220"/>
          </a:xfrm>
          <a:prstGeom prst="rect">
            <a:avLst/>
          </a:prstGeom>
          <a:noFill/>
        </p:spPr>
        <p:txBody>
          <a:bodyPr wrap="square" rtlCol="0">
            <a:spAutoFit/>
          </a:bodyPr>
          <a:lstStyle/>
          <a:p>
            <a:r>
              <a:rPr lang="es-CL" sz="2800" dirty="0">
                <a:solidFill>
                  <a:srgbClr val="00456F"/>
                </a:solidFill>
                <a:latin typeface="Times New Roman" panose="02020603050405020304" pitchFamily="18" charset="0"/>
                <a:cs typeface="Times New Roman" panose="02020603050405020304" pitchFamily="18" charset="0"/>
              </a:rPr>
              <a:t>Tanto un sistema de partículas como un objeto tienen momento de inercia.</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2709058"/>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3769634"/>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385010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3940109"/>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15546" y="2666701"/>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216121"/>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3370516"/>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3370516"/>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333425"/>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333425"/>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224233"/>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4557608"/>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3993400"/>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3993400"/>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334341"/>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334341"/>
                <a:ext cx="516295" cy="461665"/>
              </a:xfrm>
              <a:prstGeom prst="rect">
                <a:avLst/>
              </a:prstGeom>
              <a:blipFill>
                <a:blip r:embed="rId9"/>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66768C37-4B50-4E30-8853-4D3B4DB454E3}"/>
              </a:ext>
            </a:extLst>
          </p:cNvPr>
          <p:cNvSpPr txBox="1"/>
          <p:nvPr/>
        </p:nvSpPr>
        <p:spPr>
          <a:xfrm>
            <a:off x="-52584" y="2247393"/>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discreta</a:t>
            </a:r>
          </a:p>
        </p:txBody>
      </p:sp>
      <p:sp>
        <p:nvSpPr>
          <p:cNvPr id="24" name="CuadroTexto 23">
            <a:extLst>
              <a:ext uri="{FF2B5EF4-FFF2-40B4-BE49-F238E27FC236}">
                <a16:creationId xmlns:a16="http://schemas.microsoft.com/office/drawing/2014/main" id="{EF231F9B-03D6-42DA-BDDC-7EC0A9ADE598}"/>
              </a:ext>
            </a:extLst>
          </p:cNvPr>
          <p:cNvSpPr txBox="1"/>
          <p:nvPr/>
        </p:nvSpPr>
        <p:spPr>
          <a:xfrm>
            <a:off x="6001687" y="2205036"/>
            <a:ext cx="6055632"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continua</a:t>
            </a:r>
          </a:p>
        </p:txBody>
      </p: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3429000"/>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3429000"/>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3444781"/>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3444781"/>
                <a:ext cx="1656223" cy="968598"/>
              </a:xfrm>
              <a:prstGeom prst="rect">
                <a:avLst/>
              </a:prstGeom>
              <a:blipFill>
                <a:blip r:embed="rId11"/>
                <a:stretch>
                  <a:fillRect l="-45038" t="-155128" r="-14504" b="-212821"/>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244013"/>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6052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479376" y="1556792"/>
            <a:ext cx="11161240" cy="523220"/>
          </a:xfrm>
          <a:prstGeom prst="rect">
            <a:avLst/>
          </a:prstGeom>
          <a:noFill/>
        </p:spPr>
        <p:txBody>
          <a:bodyPr wrap="square" rtlCol="0">
            <a:spAutoFit/>
          </a:bodyPr>
          <a:lstStyle/>
          <a:p>
            <a:r>
              <a:rPr lang="es-CL" sz="2800" dirty="0">
                <a:solidFill>
                  <a:srgbClr val="00456F"/>
                </a:solidFill>
                <a:latin typeface="Times New Roman" panose="02020603050405020304" pitchFamily="18" charset="0"/>
                <a:cs typeface="Times New Roman" panose="02020603050405020304" pitchFamily="18" charset="0"/>
              </a:rPr>
              <a:t>Tanto un sistema de partículas como un objeto tienen momento de inercia.</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2709058"/>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3769634"/>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385010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3940109"/>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15546" y="2666701"/>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216121"/>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3370516"/>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3370516"/>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333425"/>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333425"/>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224233"/>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4557608"/>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3993400"/>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3993400"/>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334341"/>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334341"/>
                <a:ext cx="516295" cy="461665"/>
              </a:xfrm>
              <a:prstGeom prst="rect">
                <a:avLst/>
              </a:prstGeom>
              <a:blipFill>
                <a:blip r:embed="rId9"/>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66768C37-4B50-4E30-8853-4D3B4DB454E3}"/>
              </a:ext>
            </a:extLst>
          </p:cNvPr>
          <p:cNvSpPr txBox="1"/>
          <p:nvPr/>
        </p:nvSpPr>
        <p:spPr>
          <a:xfrm>
            <a:off x="-52584" y="2247393"/>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discreta</a:t>
            </a:r>
          </a:p>
        </p:txBody>
      </p:sp>
      <p:sp>
        <p:nvSpPr>
          <p:cNvPr id="24" name="CuadroTexto 23">
            <a:extLst>
              <a:ext uri="{FF2B5EF4-FFF2-40B4-BE49-F238E27FC236}">
                <a16:creationId xmlns:a16="http://schemas.microsoft.com/office/drawing/2014/main" id="{EF231F9B-03D6-42DA-BDDC-7EC0A9ADE598}"/>
              </a:ext>
            </a:extLst>
          </p:cNvPr>
          <p:cNvSpPr txBox="1"/>
          <p:nvPr/>
        </p:nvSpPr>
        <p:spPr>
          <a:xfrm>
            <a:off x="6001687" y="2205036"/>
            <a:ext cx="6055632"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continua</a:t>
            </a:r>
          </a:p>
        </p:txBody>
      </p: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3429000"/>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3429000"/>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3444781"/>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3444781"/>
                <a:ext cx="1656223" cy="968598"/>
              </a:xfrm>
              <a:prstGeom prst="rect">
                <a:avLst/>
              </a:prstGeom>
              <a:blipFill>
                <a:blip r:embed="rId11"/>
                <a:stretch>
                  <a:fillRect l="-45038" t="-155128" r="-14504" b="-212821"/>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244013"/>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25C370B5-0ADB-A240-BB3A-E570C352DB59}"/>
                  </a:ext>
                </a:extLst>
              </p:cNvPr>
              <p:cNvSpPr txBox="1"/>
              <p:nvPr/>
            </p:nvSpPr>
            <p:spPr>
              <a:xfrm>
                <a:off x="3567911" y="5354474"/>
                <a:ext cx="5272680" cy="1384995"/>
              </a:xfrm>
              <a:prstGeom prst="rect">
                <a:avLst/>
              </a:prstGeom>
              <a:noFill/>
            </p:spPr>
            <p:txBody>
              <a:bodyPr wrap="square" rtlCol="0">
                <a:spAutoFit/>
              </a:bodyPr>
              <a:lstStyle/>
              <a:p>
                <a:pPr algn="ctr"/>
                <a:r>
                  <a:rPr lang="es-CL" sz="2800" dirty="0">
                    <a:solidFill>
                      <a:srgbClr val="00456F"/>
                    </a:solidFill>
                    <a:latin typeface="Times New Roman" panose="02020603050405020304" pitchFamily="18" charset="0"/>
                    <a:cs typeface="Times New Roman" panose="02020603050405020304" pitchFamily="18" charset="0"/>
                  </a:rPr>
                  <a:t>Unidad de medida para el S.I.</a:t>
                </a:r>
              </a:p>
              <a:p>
                <a:pPr/>
                <a14:m>
                  <m:oMathPara xmlns:m="http://schemas.openxmlformats.org/officeDocument/2006/math">
                    <m:oMathParaPr>
                      <m:jc m:val="centerGroup"/>
                    </m:oMathParaPr>
                    <m:oMath xmlns:m="http://schemas.openxmlformats.org/officeDocument/2006/math">
                      <m:d>
                        <m:dPr>
                          <m:begChr m:val="["/>
                          <m:endChr m:val="]"/>
                          <m:ctrlPr>
                            <a:rPr lang="es-ES" sz="2800" i="1">
                              <a:solidFill>
                                <a:srgbClr val="00456F"/>
                              </a:solidFill>
                              <a:latin typeface="Cambria Math" panose="02040503050406030204" pitchFamily="18" charset="0"/>
                              <a:cs typeface="Times New Roman" panose="02020603050405020304" pitchFamily="18" charset="0"/>
                            </a:rPr>
                          </m:ctrlPr>
                        </m:dPr>
                        <m:e>
                          <m:r>
                            <a:rPr lang="es-ES" sz="2800" i="1">
                              <a:solidFill>
                                <a:srgbClr val="00456F"/>
                              </a:solidFill>
                              <a:latin typeface="Cambria Math" panose="02040503050406030204" pitchFamily="18" charset="0"/>
                              <a:cs typeface="Times New Roman" panose="02020603050405020304" pitchFamily="18" charset="0"/>
                            </a:rPr>
                            <m:t>𝑘𝑔</m:t>
                          </m:r>
                          <m:r>
                            <a:rPr lang="es-ES" sz="2800" i="1">
                              <a:solidFill>
                                <a:srgbClr val="00456F"/>
                              </a:solidFill>
                              <a:latin typeface="Cambria Math" panose="02040503050406030204" pitchFamily="18" charset="0"/>
                              <a:cs typeface="Times New Roman" panose="02020603050405020304" pitchFamily="18" charset="0"/>
                            </a:rPr>
                            <m:t>·</m:t>
                          </m:r>
                          <m:sSup>
                            <m:sSupPr>
                              <m:ctrlPr>
                                <a:rPr lang="es-ES" sz="2800" i="1">
                                  <a:solidFill>
                                    <a:srgbClr val="00456F"/>
                                  </a:solidFill>
                                  <a:latin typeface="Cambria Math" panose="02040503050406030204" pitchFamily="18" charset="0"/>
                                  <a:cs typeface="Times New Roman" panose="02020603050405020304" pitchFamily="18" charset="0"/>
                                </a:rPr>
                              </m:ctrlPr>
                            </m:sSupPr>
                            <m:e>
                              <m:r>
                                <a:rPr lang="es-ES" sz="2800" i="1">
                                  <a:solidFill>
                                    <a:srgbClr val="00456F"/>
                                  </a:solidFill>
                                  <a:latin typeface="Cambria Math" panose="02040503050406030204" pitchFamily="18" charset="0"/>
                                  <a:cs typeface="Times New Roman" panose="02020603050405020304" pitchFamily="18" charset="0"/>
                                </a:rPr>
                                <m:t>𝑚</m:t>
                              </m:r>
                            </m:e>
                            <m:sup>
                              <m:r>
                                <a:rPr lang="es-ES" sz="2800" i="1">
                                  <a:solidFill>
                                    <a:srgbClr val="00456F"/>
                                  </a:solidFill>
                                  <a:latin typeface="Cambria Math" panose="02040503050406030204" pitchFamily="18" charset="0"/>
                                  <a:cs typeface="Times New Roman" panose="02020603050405020304" pitchFamily="18" charset="0"/>
                                </a:rPr>
                                <m:t>2</m:t>
                              </m:r>
                            </m:sup>
                          </m:sSup>
                        </m:e>
                      </m:d>
                    </m:oMath>
                  </m:oMathPara>
                </a14:m>
                <a:endParaRPr lang="es-CL" sz="2800" dirty="0">
                  <a:solidFill>
                    <a:srgbClr val="00456F"/>
                  </a:solidFill>
                  <a:latin typeface="Times New Roman" panose="02020603050405020304" pitchFamily="18" charset="0"/>
                  <a:cs typeface="Times New Roman" panose="02020603050405020304" pitchFamily="18" charset="0"/>
                </a:endParaRPr>
              </a:p>
              <a:p>
                <a:endParaRPr lang="es-CL" sz="28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8" name="CuadroTexto 27">
                <a:extLst>
                  <a:ext uri="{FF2B5EF4-FFF2-40B4-BE49-F238E27FC236}">
                    <a16:creationId xmlns:a16="http://schemas.microsoft.com/office/drawing/2014/main" id="{25C370B5-0ADB-A240-BB3A-E570C352DB59}"/>
                  </a:ext>
                </a:extLst>
              </p:cNvPr>
              <p:cNvSpPr txBox="1">
                <a:spLocks noRot="1" noChangeAspect="1" noMove="1" noResize="1" noEditPoints="1" noAdjustHandles="1" noChangeArrowheads="1" noChangeShapeType="1" noTextEdit="1"/>
              </p:cNvSpPr>
              <p:nvPr/>
            </p:nvSpPr>
            <p:spPr>
              <a:xfrm>
                <a:off x="3567911" y="5354474"/>
                <a:ext cx="5272680" cy="1384995"/>
              </a:xfrm>
              <a:prstGeom prst="rect">
                <a:avLst/>
              </a:prstGeom>
              <a:blipFill>
                <a:blip r:embed="rId12"/>
                <a:stretch>
                  <a:fillRect t="-4545"/>
                </a:stretch>
              </a:blipFill>
            </p:spPr>
            <p:txBody>
              <a:bodyPr/>
              <a:lstStyle/>
              <a:p>
                <a:r>
                  <a:rPr lang="es-CL">
                    <a:noFill/>
                  </a:rPr>
                  <a:t> </a:t>
                </a:r>
              </a:p>
            </p:txBody>
          </p:sp>
        </mc:Fallback>
      </mc:AlternateContent>
    </p:spTree>
    <p:extLst>
      <p:ext uri="{BB962C8B-B14F-4D97-AF65-F5344CB8AC3E}">
        <p14:creationId xmlns:p14="http://schemas.microsoft.com/office/powerpoint/2010/main" val="2691584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Volvamos a preguntarnos…</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03578" y="1330196"/>
            <a:ext cx="11161240" cy="1200329"/>
          </a:xfrm>
          <a:prstGeom prst="rect">
            <a:avLst/>
          </a:prstGeom>
          <a:noFill/>
        </p:spPr>
        <p:txBody>
          <a:bodyPr wrap="square" rtlCol="0">
            <a:spAutoFit/>
          </a:bodyPr>
          <a:lstStyle/>
          <a:p>
            <a:pPr algn="ctr">
              <a:spcAft>
                <a:spcPts val="600"/>
              </a:spcAft>
            </a:pPr>
            <a:r>
              <a:rPr lang="es-ES" sz="3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¿De qué depende la facilidad que tiene un objeto para rotar?</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3356570"/>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4417146"/>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4497621"/>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4587621"/>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20414" y="3067552"/>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863633"/>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4018028"/>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4018028"/>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980937"/>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980937"/>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871745"/>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5205120"/>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4640912"/>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4640912"/>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981853"/>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981853"/>
                <a:ext cx="516295" cy="461665"/>
              </a:xfrm>
              <a:prstGeom prst="rect">
                <a:avLst/>
              </a:prstGeom>
              <a:blipFill>
                <a:blip r:embed="rId9"/>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4076512"/>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4076512"/>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4092293"/>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4092293"/>
                <a:ext cx="1656223" cy="968598"/>
              </a:xfrm>
              <a:prstGeom prst="rect">
                <a:avLst/>
              </a:prstGeom>
              <a:blipFill>
                <a:blip r:embed="rId11"/>
                <a:stretch>
                  <a:fillRect l="-45038" t="-155844" r="-14504" b="-216883"/>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891525"/>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7874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Título">
            <a:extLst>
              <a:ext uri="{FF2B5EF4-FFF2-40B4-BE49-F238E27FC236}">
                <a16:creationId xmlns:a16="http://schemas.microsoft.com/office/drawing/2014/main" id="{AF843B1B-20DD-9D4E-932E-2E39A592AE10}"/>
              </a:ext>
            </a:extLst>
          </p:cNvPr>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Observa atentamente…</a:t>
            </a:r>
          </a:p>
        </p:txBody>
      </p:sp>
      <p:pic>
        <p:nvPicPr>
          <p:cNvPr id="4" name="WhatsApp Video 2020-07-05 at 10.18.37.mp4" descr="WhatsApp Video 2020-07-05 at 10.18.37.mp4">
            <a:hlinkClick r:id="" action="ppaction://media"/>
            <a:extLst>
              <a:ext uri="{FF2B5EF4-FFF2-40B4-BE49-F238E27FC236}">
                <a16:creationId xmlns:a16="http://schemas.microsoft.com/office/drawing/2014/main" id="{2F9F1125-E4E9-AB4C-B012-C597B9DCEBD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8859" t="3288" r="2548"/>
          <a:stretch/>
        </p:blipFill>
        <p:spPr>
          <a:xfrm>
            <a:off x="2567608" y="1340768"/>
            <a:ext cx="7200800" cy="4323432"/>
          </a:xfrm>
          <a:prstGeom prst="rect">
            <a:avLst/>
          </a:prstGeom>
        </p:spPr>
      </p:pic>
      <p:sp>
        <p:nvSpPr>
          <p:cNvPr id="5" name="CuadroTexto 4">
            <a:extLst>
              <a:ext uri="{FF2B5EF4-FFF2-40B4-BE49-F238E27FC236}">
                <a16:creationId xmlns:a16="http://schemas.microsoft.com/office/drawing/2014/main" id="{5163FE4D-6C7E-6B47-AFD8-AEEF90AC8BB0}"/>
              </a:ext>
            </a:extLst>
          </p:cNvPr>
          <p:cNvSpPr txBox="1"/>
          <p:nvPr/>
        </p:nvSpPr>
        <p:spPr>
          <a:xfrm>
            <a:off x="10929257" y="3556000"/>
            <a:ext cx="184731" cy="369332"/>
          </a:xfrm>
          <a:prstGeom prst="rect">
            <a:avLst/>
          </a:prstGeom>
          <a:noFill/>
        </p:spPr>
        <p:txBody>
          <a:bodyPr wrap="none" rtlCol="0">
            <a:spAutoFit/>
          </a:bodyPr>
          <a:lstStyle/>
          <a:p>
            <a:endParaRPr lang="es-CL" dirty="0"/>
          </a:p>
        </p:txBody>
      </p:sp>
    </p:spTree>
    <p:extLst>
      <p:ext uri="{BB962C8B-B14F-4D97-AF65-F5344CB8AC3E}">
        <p14:creationId xmlns:p14="http://schemas.microsoft.com/office/powerpoint/2010/main" val="54515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Título">
            <a:extLst>
              <a:ext uri="{FF2B5EF4-FFF2-40B4-BE49-F238E27FC236}">
                <a16:creationId xmlns:a16="http://schemas.microsoft.com/office/drawing/2014/main" id="{AF843B1B-20DD-9D4E-932E-2E39A592AE10}"/>
              </a:ext>
            </a:extLst>
          </p:cNvPr>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Otros ejemplos</a:t>
            </a:r>
          </a:p>
        </p:txBody>
      </p:sp>
      <p:pic>
        <p:nvPicPr>
          <p:cNvPr id="2" name="iv2.mp4" descr="iv2.mp4">
            <a:hlinkClick r:id="" action="ppaction://media"/>
            <a:extLst>
              <a:ext uri="{FF2B5EF4-FFF2-40B4-BE49-F238E27FC236}">
                <a16:creationId xmlns:a16="http://schemas.microsoft.com/office/drawing/2014/main" id="{24D2733A-F093-6241-9680-15295072FBB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351584" y="1088740"/>
            <a:ext cx="7488832" cy="4680520"/>
          </a:xfrm>
          <a:prstGeom prst="rect">
            <a:avLst/>
          </a:prstGeom>
        </p:spPr>
      </p:pic>
    </p:spTree>
    <p:extLst>
      <p:ext uri="{BB962C8B-B14F-4D97-AF65-F5344CB8AC3E}">
        <p14:creationId xmlns:p14="http://schemas.microsoft.com/office/powerpoint/2010/main" val="358906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upo 43">
            <a:extLst>
              <a:ext uri="{FF2B5EF4-FFF2-40B4-BE49-F238E27FC236}">
                <a16:creationId xmlns:a16="http://schemas.microsoft.com/office/drawing/2014/main" id="{B6834023-E534-4593-8480-27D0777537F7}"/>
              </a:ext>
            </a:extLst>
          </p:cNvPr>
          <p:cNvGrpSpPr/>
          <p:nvPr/>
        </p:nvGrpSpPr>
        <p:grpSpPr>
          <a:xfrm>
            <a:off x="5353804" y="3645024"/>
            <a:ext cx="1008112" cy="2385420"/>
            <a:chOff x="119336" y="1412776"/>
            <a:chExt cx="1008112" cy="2385420"/>
          </a:xfrm>
        </p:grpSpPr>
        <p:pic>
          <p:nvPicPr>
            <p:cNvPr id="45" name="Imagen 44" descr="Imagen que contiene tabla, reloj&#10;&#10;Descripción generada automáticamente">
              <a:extLst>
                <a:ext uri="{FF2B5EF4-FFF2-40B4-BE49-F238E27FC236}">
                  <a16:creationId xmlns:a16="http://schemas.microsoft.com/office/drawing/2014/main" id="{FDB13258-F2A1-4634-B556-25706AD7A620}"/>
                </a:ext>
              </a:extLst>
            </p:cNvPr>
            <p:cNvPicPr>
              <a:picLocks noChangeAspect="1"/>
            </p:cNvPicPr>
            <p:nvPr/>
          </p:nvPicPr>
          <p:blipFill rotWithShape="1">
            <a:blip r:embed="rId3">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46" name="Conector recto 45">
              <a:extLst>
                <a:ext uri="{FF2B5EF4-FFF2-40B4-BE49-F238E27FC236}">
                  <a16:creationId xmlns:a16="http://schemas.microsoft.com/office/drawing/2014/main" id="{7B49BEAF-5897-41AE-93BD-7D6A3C15BA68}"/>
                </a:ext>
              </a:extLst>
            </p:cNvPr>
            <p:cNvCxnSpPr/>
            <p:nvPr/>
          </p:nvCxnSpPr>
          <p:spPr>
            <a:xfrm>
              <a:off x="527001" y="1962196"/>
              <a:ext cx="0" cy="1836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147911" y="784334"/>
            <a:ext cx="11161240"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Ejemplo</a:t>
            </a:r>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4715257" y="3046224"/>
            <a:ext cx="2052000" cy="9525"/>
          </a:xfrm>
          <a:prstGeom prst="line">
            <a:avLst/>
          </a:prstGeom>
        </p:spPr>
        <p:style>
          <a:lnRef idx="1">
            <a:schemeClr val="accent1"/>
          </a:lnRef>
          <a:fillRef idx="0">
            <a:schemeClr val="accent1"/>
          </a:fillRef>
          <a:effectRef idx="0">
            <a:schemeClr val="accent1"/>
          </a:effectRef>
          <a:fontRef idx="minor">
            <a:schemeClr val="tx1"/>
          </a:fontRef>
        </p:style>
      </p:cxnSp>
      <p:grpSp>
        <p:nvGrpSpPr>
          <p:cNvPr id="2" name="Grupo 1">
            <a:extLst>
              <a:ext uri="{FF2B5EF4-FFF2-40B4-BE49-F238E27FC236}">
                <a16:creationId xmlns:a16="http://schemas.microsoft.com/office/drawing/2014/main" id="{CD707210-C27A-487B-8C37-5B135003F39C}"/>
              </a:ext>
            </a:extLst>
          </p:cNvPr>
          <p:cNvGrpSpPr/>
          <p:nvPr/>
        </p:nvGrpSpPr>
        <p:grpSpPr>
          <a:xfrm>
            <a:off x="4304629" y="1826089"/>
            <a:ext cx="1008112" cy="1989420"/>
            <a:chOff x="119336" y="1412776"/>
            <a:chExt cx="1008112" cy="1989420"/>
          </a:xfrm>
        </p:grpSpPr>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3">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4153264" y="268888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4153264" y="2688885"/>
                <a:ext cx="524951" cy="461665"/>
              </a:xfrm>
              <a:prstGeom prst="rect">
                <a:avLst/>
              </a:prstGeom>
              <a:blipFill>
                <a:blip r:embed="rId4"/>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5807435" y="2774407"/>
            <a:ext cx="936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4734307" y="3356992"/>
            <a:ext cx="2052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6057908" y="2520259"/>
                <a:ext cx="440633"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6057908" y="2520259"/>
                <a:ext cx="440633" cy="461665"/>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5502159" y="3144803"/>
                <a:ext cx="610552"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2</m:t>
                      </m:r>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5502159" y="3144803"/>
                <a:ext cx="610552" cy="461665"/>
              </a:xfrm>
              <a:prstGeom prst="rect">
                <a:avLst/>
              </a:prstGeom>
              <a:blipFill>
                <a:blip r:embed="rId6"/>
                <a:stretch>
                  <a:fillRect/>
                </a:stretch>
              </a:blipFill>
            </p:spPr>
            <p:txBody>
              <a:bodyPr/>
              <a:lstStyle/>
              <a:p>
                <a:r>
                  <a:rPr lang="es-CL">
                    <a:noFill/>
                  </a:rPr>
                  <a:t> </a:t>
                </a:r>
              </a:p>
            </p:txBody>
          </p:sp>
        </mc:Fallback>
      </mc:AlternateContent>
      <p:sp>
        <p:nvSpPr>
          <p:cNvPr id="8" name="Elipse 7">
            <a:extLst>
              <a:ext uri="{FF2B5EF4-FFF2-40B4-BE49-F238E27FC236}">
                <a16:creationId xmlns:a16="http://schemas.microsoft.com/office/drawing/2014/main" id="{2AA15B25-8F73-439C-A2B5-E24EF75095B5}"/>
              </a:ext>
            </a:extLst>
          </p:cNvPr>
          <p:cNvSpPr/>
          <p:nvPr/>
        </p:nvSpPr>
        <p:spPr>
          <a:xfrm>
            <a:off x="4631648" y="296574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8" name="Elipse 27">
            <a:extLst>
              <a:ext uri="{FF2B5EF4-FFF2-40B4-BE49-F238E27FC236}">
                <a16:creationId xmlns:a16="http://schemas.microsoft.com/office/drawing/2014/main" id="{951A2AC6-4C1E-4EF4-B5A5-5F66C395E0EA}"/>
              </a:ext>
            </a:extLst>
          </p:cNvPr>
          <p:cNvSpPr/>
          <p:nvPr/>
        </p:nvSpPr>
        <p:spPr>
          <a:xfrm>
            <a:off x="5675624" y="2960724"/>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9" name="Elipse 28">
            <a:extLst>
              <a:ext uri="{FF2B5EF4-FFF2-40B4-BE49-F238E27FC236}">
                <a16:creationId xmlns:a16="http://schemas.microsoft.com/office/drawing/2014/main" id="{0FD4649A-015E-4277-BF14-8A5600643519}"/>
              </a:ext>
            </a:extLst>
          </p:cNvPr>
          <p:cNvSpPr/>
          <p:nvPr/>
        </p:nvSpPr>
        <p:spPr>
          <a:xfrm>
            <a:off x="6696857" y="2964803"/>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991490CF-08A5-4FE0-B4A4-C85C190D5DA7}"/>
                  </a:ext>
                </a:extLst>
              </p:cNvPr>
              <p:cNvSpPr txBox="1"/>
              <p:nvPr/>
            </p:nvSpPr>
            <p:spPr>
              <a:xfrm>
                <a:off x="5229301" y="261138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0" name="CuadroTexto 29">
                <a:extLst>
                  <a:ext uri="{FF2B5EF4-FFF2-40B4-BE49-F238E27FC236}">
                    <a16:creationId xmlns:a16="http://schemas.microsoft.com/office/drawing/2014/main" id="{991490CF-08A5-4FE0-B4A4-C85C190D5DA7}"/>
                  </a:ext>
                </a:extLst>
              </p:cNvPr>
              <p:cNvSpPr txBox="1">
                <a:spLocks noRot="1" noChangeAspect="1" noMove="1" noResize="1" noEditPoints="1" noAdjustHandles="1" noChangeArrowheads="1" noChangeShapeType="1" noTextEdit="1"/>
              </p:cNvSpPr>
              <p:nvPr/>
            </p:nvSpPr>
            <p:spPr>
              <a:xfrm>
                <a:off x="5229301" y="2611385"/>
                <a:ext cx="524951" cy="461665"/>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1" name="CuadroTexto 30">
                <a:extLst>
                  <a:ext uri="{FF2B5EF4-FFF2-40B4-BE49-F238E27FC236}">
                    <a16:creationId xmlns:a16="http://schemas.microsoft.com/office/drawing/2014/main" id="{A4C830DA-F0B6-4DD8-9EF1-D13B65B0C51B}"/>
                  </a:ext>
                </a:extLst>
              </p:cNvPr>
              <p:cNvSpPr txBox="1"/>
              <p:nvPr/>
            </p:nvSpPr>
            <p:spPr>
              <a:xfrm>
                <a:off x="6810442" y="290627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1" name="CuadroTexto 30">
                <a:extLst>
                  <a:ext uri="{FF2B5EF4-FFF2-40B4-BE49-F238E27FC236}">
                    <a16:creationId xmlns:a16="http://schemas.microsoft.com/office/drawing/2014/main" id="{A4C830DA-F0B6-4DD8-9EF1-D13B65B0C51B}"/>
                  </a:ext>
                </a:extLst>
              </p:cNvPr>
              <p:cNvSpPr txBox="1">
                <a:spLocks noRot="1" noChangeAspect="1" noMove="1" noResize="1" noEditPoints="1" noAdjustHandles="1" noChangeArrowheads="1" noChangeShapeType="1" noTextEdit="1"/>
              </p:cNvSpPr>
              <p:nvPr/>
            </p:nvSpPr>
            <p:spPr>
              <a:xfrm>
                <a:off x="6810442" y="2906275"/>
                <a:ext cx="524951" cy="461665"/>
              </a:xfrm>
              <a:prstGeom prst="rect">
                <a:avLst/>
              </a:prstGeom>
              <a:blipFill>
                <a:blip r:embed="rId7"/>
                <a:stretch>
                  <a:fillRect/>
                </a:stretch>
              </a:blipFill>
            </p:spPr>
            <p:txBody>
              <a:bodyPr/>
              <a:lstStyle/>
              <a:p>
                <a:r>
                  <a:rPr lang="es-CL">
                    <a:noFill/>
                  </a:rPr>
                  <a:t> </a:t>
                </a:r>
              </a:p>
            </p:txBody>
          </p:sp>
        </mc:Fallback>
      </mc:AlternateContent>
      <p:cxnSp>
        <p:nvCxnSpPr>
          <p:cNvPr id="32" name="Conector recto 31">
            <a:extLst>
              <a:ext uri="{FF2B5EF4-FFF2-40B4-BE49-F238E27FC236}">
                <a16:creationId xmlns:a16="http://schemas.microsoft.com/office/drawing/2014/main" id="{75556DF0-12E9-480B-A7AF-CD62559C129E}"/>
              </a:ext>
            </a:extLst>
          </p:cNvPr>
          <p:cNvCxnSpPr/>
          <p:nvPr/>
        </p:nvCxnSpPr>
        <p:spPr>
          <a:xfrm flipV="1">
            <a:off x="4710711" y="5028996"/>
            <a:ext cx="2052000" cy="9525"/>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B29E1D01-1749-4697-AF28-B2923123C792}"/>
                  </a:ext>
                </a:extLst>
              </p:cNvPr>
              <p:cNvSpPr txBox="1"/>
              <p:nvPr/>
            </p:nvSpPr>
            <p:spPr>
              <a:xfrm>
                <a:off x="4148718" y="467165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B29E1D01-1749-4697-AF28-B2923123C792}"/>
                  </a:ext>
                </a:extLst>
              </p:cNvPr>
              <p:cNvSpPr txBox="1">
                <a:spLocks noRot="1" noChangeAspect="1" noMove="1" noResize="1" noEditPoints="1" noAdjustHandles="1" noChangeArrowheads="1" noChangeShapeType="1" noTextEdit="1"/>
              </p:cNvSpPr>
              <p:nvPr/>
            </p:nvSpPr>
            <p:spPr>
              <a:xfrm>
                <a:off x="4148718" y="4671657"/>
                <a:ext cx="524951" cy="461665"/>
              </a:xfrm>
              <a:prstGeom prst="rect">
                <a:avLst/>
              </a:prstGeom>
              <a:blipFill>
                <a:blip r:embed="rId4"/>
                <a:stretch>
                  <a:fillRect/>
                </a:stretch>
              </a:blipFill>
            </p:spPr>
            <p:txBody>
              <a:bodyPr/>
              <a:lstStyle/>
              <a:p>
                <a:r>
                  <a:rPr lang="es-CL">
                    <a:noFill/>
                  </a:rPr>
                  <a:t> </a:t>
                </a:r>
              </a:p>
            </p:txBody>
          </p:sp>
        </mc:Fallback>
      </mc:AlternateContent>
      <p:cxnSp>
        <p:nvCxnSpPr>
          <p:cNvPr id="34" name="Conector recto de flecha 33">
            <a:extLst>
              <a:ext uri="{FF2B5EF4-FFF2-40B4-BE49-F238E27FC236}">
                <a16:creationId xmlns:a16="http://schemas.microsoft.com/office/drawing/2014/main" id="{0FF6D859-873A-44E6-8BF2-85A18014BEFA}"/>
              </a:ext>
            </a:extLst>
          </p:cNvPr>
          <p:cNvCxnSpPr/>
          <p:nvPr/>
        </p:nvCxnSpPr>
        <p:spPr>
          <a:xfrm>
            <a:off x="5802889" y="4757179"/>
            <a:ext cx="936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35" name="Conector recto de flecha 34">
            <a:extLst>
              <a:ext uri="{FF2B5EF4-FFF2-40B4-BE49-F238E27FC236}">
                <a16:creationId xmlns:a16="http://schemas.microsoft.com/office/drawing/2014/main" id="{561AB7BC-078B-483B-9CB6-5564CCE59EEE}"/>
              </a:ext>
            </a:extLst>
          </p:cNvPr>
          <p:cNvCxnSpPr>
            <a:cxnSpLocks/>
          </p:cNvCxnSpPr>
          <p:nvPr/>
        </p:nvCxnSpPr>
        <p:spPr>
          <a:xfrm>
            <a:off x="4729761" y="5339764"/>
            <a:ext cx="2052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36" name="CuadroTexto 35">
                <a:extLst>
                  <a:ext uri="{FF2B5EF4-FFF2-40B4-BE49-F238E27FC236}">
                    <a16:creationId xmlns:a16="http://schemas.microsoft.com/office/drawing/2014/main" id="{D68DFCBD-853B-403B-9F8B-432F625EAF5E}"/>
                  </a:ext>
                </a:extLst>
              </p:cNvPr>
              <p:cNvSpPr txBox="1"/>
              <p:nvPr/>
            </p:nvSpPr>
            <p:spPr>
              <a:xfrm>
                <a:off x="6053362" y="4503031"/>
                <a:ext cx="440633"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6" name="CuadroTexto 35">
                <a:extLst>
                  <a:ext uri="{FF2B5EF4-FFF2-40B4-BE49-F238E27FC236}">
                    <a16:creationId xmlns:a16="http://schemas.microsoft.com/office/drawing/2014/main" id="{D68DFCBD-853B-403B-9F8B-432F625EAF5E}"/>
                  </a:ext>
                </a:extLst>
              </p:cNvPr>
              <p:cNvSpPr txBox="1">
                <a:spLocks noRot="1" noChangeAspect="1" noMove="1" noResize="1" noEditPoints="1" noAdjustHandles="1" noChangeArrowheads="1" noChangeShapeType="1" noTextEdit="1"/>
              </p:cNvSpPr>
              <p:nvPr/>
            </p:nvSpPr>
            <p:spPr>
              <a:xfrm>
                <a:off x="6053362" y="4503031"/>
                <a:ext cx="440633"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1A11152D-7F5E-4381-BC05-A1CECA6597AB}"/>
                  </a:ext>
                </a:extLst>
              </p:cNvPr>
              <p:cNvSpPr txBox="1"/>
              <p:nvPr/>
            </p:nvSpPr>
            <p:spPr>
              <a:xfrm>
                <a:off x="5497613" y="5127575"/>
                <a:ext cx="610552"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2</m:t>
                      </m:r>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1A11152D-7F5E-4381-BC05-A1CECA6597AB}"/>
                  </a:ext>
                </a:extLst>
              </p:cNvPr>
              <p:cNvSpPr txBox="1">
                <a:spLocks noRot="1" noChangeAspect="1" noMove="1" noResize="1" noEditPoints="1" noAdjustHandles="1" noChangeArrowheads="1" noChangeShapeType="1" noTextEdit="1"/>
              </p:cNvSpPr>
              <p:nvPr/>
            </p:nvSpPr>
            <p:spPr>
              <a:xfrm>
                <a:off x="5497613" y="5127575"/>
                <a:ext cx="610552" cy="461665"/>
              </a:xfrm>
              <a:prstGeom prst="rect">
                <a:avLst/>
              </a:prstGeom>
              <a:blipFill>
                <a:blip r:embed="rId9"/>
                <a:stretch>
                  <a:fillRect/>
                </a:stretch>
              </a:blipFill>
            </p:spPr>
            <p:txBody>
              <a:bodyPr/>
              <a:lstStyle/>
              <a:p>
                <a:r>
                  <a:rPr lang="es-CL">
                    <a:noFill/>
                  </a:rPr>
                  <a:t> </a:t>
                </a:r>
              </a:p>
            </p:txBody>
          </p:sp>
        </mc:Fallback>
      </mc:AlternateContent>
      <p:sp>
        <p:nvSpPr>
          <p:cNvPr id="39" name="Elipse 38">
            <a:extLst>
              <a:ext uri="{FF2B5EF4-FFF2-40B4-BE49-F238E27FC236}">
                <a16:creationId xmlns:a16="http://schemas.microsoft.com/office/drawing/2014/main" id="{34B50BAA-66FB-4983-8A81-D5449BD24CB6}"/>
              </a:ext>
            </a:extLst>
          </p:cNvPr>
          <p:cNvSpPr/>
          <p:nvPr/>
        </p:nvSpPr>
        <p:spPr>
          <a:xfrm>
            <a:off x="4627102" y="4948521"/>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0" name="Elipse 39">
            <a:extLst>
              <a:ext uri="{FF2B5EF4-FFF2-40B4-BE49-F238E27FC236}">
                <a16:creationId xmlns:a16="http://schemas.microsoft.com/office/drawing/2014/main" id="{31BB5955-F708-4C45-870A-EAFDD825A022}"/>
              </a:ext>
            </a:extLst>
          </p:cNvPr>
          <p:cNvSpPr/>
          <p:nvPr/>
        </p:nvSpPr>
        <p:spPr>
          <a:xfrm>
            <a:off x="5671078" y="4943496"/>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1" name="Elipse 40">
            <a:extLst>
              <a:ext uri="{FF2B5EF4-FFF2-40B4-BE49-F238E27FC236}">
                <a16:creationId xmlns:a16="http://schemas.microsoft.com/office/drawing/2014/main" id="{996B410E-9CED-479B-938B-51BC14C08002}"/>
              </a:ext>
            </a:extLst>
          </p:cNvPr>
          <p:cNvSpPr/>
          <p:nvPr/>
        </p:nvSpPr>
        <p:spPr>
          <a:xfrm>
            <a:off x="6692311" y="4947575"/>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42" name="CuadroTexto 41">
                <a:extLst>
                  <a:ext uri="{FF2B5EF4-FFF2-40B4-BE49-F238E27FC236}">
                    <a16:creationId xmlns:a16="http://schemas.microsoft.com/office/drawing/2014/main" id="{8D357894-D49F-4C45-89BE-84625B121010}"/>
                  </a:ext>
                </a:extLst>
              </p:cNvPr>
              <p:cNvSpPr txBox="1"/>
              <p:nvPr/>
            </p:nvSpPr>
            <p:spPr>
              <a:xfrm>
                <a:off x="5224755" y="459415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2" name="CuadroTexto 41">
                <a:extLst>
                  <a:ext uri="{FF2B5EF4-FFF2-40B4-BE49-F238E27FC236}">
                    <a16:creationId xmlns:a16="http://schemas.microsoft.com/office/drawing/2014/main" id="{8D357894-D49F-4C45-89BE-84625B121010}"/>
                  </a:ext>
                </a:extLst>
              </p:cNvPr>
              <p:cNvSpPr txBox="1">
                <a:spLocks noRot="1" noChangeAspect="1" noMove="1" noResize="1" noEditPoints="1" noAdjustHandles="1" noChangeArrowheads="1" noChangeShapeType="1" noTextEdit="1"/>
              </p:cNvSpPr>
              <p:nvPr/>
            </p:nvSpPr>
            <p:spPr>
              <a:xfrm>
                <a:off x="5224755" y="4594157"/>
                <a:ext cx="524951" cy="461665"/>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3" name="CuadroTexto 42">
                <a:extLst>
                  <a:ext uri="{FF2B5EF4-FFF2-40B4-BE49-F238E27FC236}">
                    <a16:creationId xmlns:a16="http://schemas.microsoft.com/office/drawing/2014/main" id="{4FF0CBBD-A08D-4BD9-A9CF-696BD165E059}"/>
                  </a:ext>
                </a:extLst>
              </p:cNvPr>
              <p:cNvSpPr txBox="1"/>
              <p:nvPr/>
            </p:nvSpPr>
            <p:spPr>
              <a:xfrm>
                <a:off x="6805896" y="488904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3" name="CuadroTexto 42">
                <a:extLst>
                  <a:ext uri="{FF2B5EF4-FFF2-40B4-BE49-F238E27FC236}">
                    <a16:creationId xmlns:a16="http://schemas.microsoft.com/office/drawing/2014/main" id="{4FF0CBBD-A08D-4BD9-A9CF-696BD165E059}"/>
                  </a:ext>
                </a:extLst>
              </p:cNvPr>
              <p:cNvSpPr txBox="1">
                <a:spLocks noRot="1" noChangeAspect="1" noMove="1" noResize="1" noEditPoints="1" noAdjustHandles="1" noChangeArrowheads="1" noChangeShapeType="1" noTextEdit="1"/>
              </p:cNvSpPr>
              <p:nvPr/>
            </p:nvSpPr>
            <p:spPr>
              <a:xfrm>
                <a:off x="6805896" y="4889047"/>
                <a:ext cx="524951" cy="461665"/>
              </a:xfrm>
              <a:prstGeom prst="rect">
                <a:avLst/>
              </a:prstGeom>
              <a:blipFill>
                <a:blip r:embed="rId4"/>
                <a:stretch>
                  <a:fillRect/>
                </a:stretch>
              </a:blipFill>
            </p:spPr>
            <p:txBody>
              <a:bodyPr/>
              <a:lstStyle/>
              <a:p>
                <a:r>
                  <a:rPr lang="es-CL">
                    <a:noFill/>
                  </a:rPr>
                  <a:t> </a:t>
                </a:r>
              </a:p>
            </p:txBody>
          </p:sp>
        </mc:Fallback>
      </mc:AlternateContent>
      <p:sp>
        <p:nvSpPr>
          <p:cNvPr id="47" name="CuadroTexto 46">
            <a:extLst>
              <a:ext uri="{FF2B5EF4-FFF2-40B4-BE49-F238E27FC236}">
                <a16:creationId xmlns:a16="http://schemas.microsoft.com/office/drawing/2014/main" id="{07C3D569-0DCE-4A57-95C8-ECBB4FC6E8C3}"/>
              </a:ext>
            </a:extLst>
          </p:cNvPr>
          <p:cNvSpPr txBox="1"/>
          <p:nvPr/>
        </p:nvSpPr>
        <p:spPr>
          <a:xfrm>
            <a:off x="2643261" y="6152471"/>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¿En cuál cuesta menos realizar la rotación?</a:t>
            </a:r>
          </a:p>
        </p:txBody>
      </p:sp>
      <mc:AlternateContent xmlns:mc="http://schemas.openxmlformats.org/markup-compatibility/2006" xmlns:a14="http://schemas.microsoft.com/office/drawing/2010/main">
        <mc:Choice Requires="a14">
          <p:sp>
            <p:nvSpPr>
              <p:cNvPr id="48" name="CuadroTexto 47">
                <a:extLst>
                  <a:ext uri="{FF2B5EF4-FFF2-40B4-BE49-F238E27FC236}">
                    <a16:creationId xmlns:a16="http://schemas.microsoft.com/office/drawing/2014/main" id="{63EE81F7-B3F6-4029-9D5F-5DED738C5B85}"/>
                  </a:ext>
                </a:extLst>
              </p:cNvPr>
              <p:cNvSpPr txBox="1"/>
              <p:nvPr/>
            </p:nvSpPr>
            <p:spPr>
              <a:xfrm>
                <a:off x="1417677" y="1536554"/>
                <a:ext cx="9092058"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Tres masas idénticas separadas una distancia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𝑎</m:t>
                    </m:r>
                  </m:oMath>
                </a14:m>
                <a:r>
                  <a:rPr lang="es-CL" sz="2400" dirty="0">
                    <a:solidFill>
                      <a:srgbClr val="00456F"/>
                    </a:solidFill>
                    <a:latin typeface="Times New Roman" panose="02020603050405020304" pitchFamily="18" charset="0"/>
                    <a:cs typeface="Times New Roman" panose="02020603050405020304" pitchFamily="18" charset="0"/>
                  </a:rPr>
                  <a:t> entre sí</a:t>
                </a:r>
              </a:p>
            </p:txBody>
          </p:sp>
        </mc:Choice>
        <mc:Fallback xmlns="">
          <p:sp>
            <p:nvSpPr>
              <p:cNvPr id="48" name="CuadroTexto 47">
                <a:extLst>
                  <a:ext uri="{FF2B5EF4-FFF2-40B4-BE49-F238E27FC236}">
                    <a16:creationId xmlns:a16="http://schemas.microsoft.com/office/drawing/2014/main" id="{63EE81F7-B3F6-4029-9D5F-5DED738C5B85}"/>
                  </a:ext>
                </a:extLst>
              </p:cNvPr>
              <p:cNvSpPr txBox="1">
                <a:spLocks noRot="1" noChangeAspect="1" noMove="1" noResize="1" noEditPoints="1" noAdjustHandles="1" noChangeArrowheads="1" noChangeShapeType="1" noTextEdit="1"/>
              </p:cNvSpPr>
              <p:nvPr/>
            </p:nvSpPr>
            <p:spPr>
              <a:xfrm>
                <a:off x="1417677" y="1536554"/>
                <a:ext cx="9092058" cy="461665"/>
              </a:xfrm>
              <a:prstGeom prst="rect">
                <a:avLst/>
              </a:prstGeom>
              <a:blipFill>
                <a:blip r:embed="rId10"/>
                <a:stretch>
                  <a:fillRect t="-8108" b="-29730"/>
                </a:stretch>
              </a:blipFill>
            </p:spPr>
            <p:txBody>
              <a:bodyPr/>
              <a:lstStyle/>
              <a:p>
                <a:r>
                  <a:rPr lang="es-CL">
                    <a:noFill/>
                  </a:rPr>
                  <a:t> </a:t>
                </a:r>
              </a:p>
            </p:txBody>
          </p:sp>
        </mc:Fallback>
      </mc:AlternateContent>
    </p:spTree>
    <p:extLst>
      <p:ext uri="{BB962C8B-B14F-4D97-AF65-F5344CB8AC3E}">
        <p14:creationId xmlns:p14="http://schemas.microsoft.com/office/powerpoint/2010/main" val="3550806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51384" y="893603"/>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11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1417676" y="1536554"/>
            <a:ext cx="9574868" cy="4154984"/>
          </a:xfrm>
          <a:prstGeom prst="rect">
            <a:avLst/>
          </a:prstGeom>
          <a:noFill/>
        </p:spPr>
        <p:txBody>
          <a:bodyPr wrap="square" rtlCol="0">
            <a:spAutoFit/>
          </a:bodyPr>
          <a:lstStyle/>
          <a:p>
            <a:pPr algn="ctr"/>
            <a:endParaRPr lang="es-CL" sz="2400" dirty="0">
              <a:solidFill>
                <a:srgbClr val="00456F"/>
              </a:solidFill>
              <a:latin typeface="Times New Roman" panose="02020603050405020304" pitchFamily="18" charset="0"/>
              <a:cs typeface="Times New Roman" panose="02020603050405020304" pitchFamily="18" charset="0"/>
            </a:endParaRPr>
          </a:p>
          <a:p>
            <a:pPr algn="just"/>
            <a:r>
              <a:rPr lang="es-CL" sz="2400" dirty="0">
                <a:solidFill>
                  <a:srgbClr val="00456F"/>
                </a:solidFill>
                <a:latin typeface="Times New Roman" panose="02020603050405020304" pitchFamily="18" charset="0"/>
                <a:cs typeface="Times New Roman" panose="02020603050405020304" pitchFamily="18" charset="0"/>
              </a:rPr>
              <a:t>Las masas y coordenadas de cuatro partículas son las siguientes: 50 [g], x=2[cm], y =2 [cm]</a:t>
            </a:r>
            <a:r>
              <a:rPr lang="es-CL" dirty="0"/>
              <a:t>; </a:t>
            </a:r>
            <a:r>
              <a:rPr lang="es-CL" sz="2400" dirty="0">
                <a:solidFill>
                  <a:srgbClr val="00456F"/>
                </a:solidFill>
                <a:latin typeface="Times New Roman" panose="02020603050405020304" pitchFamily="18" charset="0"/>
                <a:cs typeface="Times New Roman" panose="02020603050405020304" pitchFamily="18" charset="0"/>
              </a:rPr>
              <a:t>25 [g], x = 0, y = 4 [cm]; 25 [g], x = -3 [cm], y=-3 [cm]; 30 [g], x = -2 [cm], y = 4 [cm]. Calcule la inercia de rotación de este conjunto con respecto a los ejes </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X</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Y</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Z</a:t>
            </a: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4469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Cubo 67">
            <a:extLst>
              <a:ext uri="{FF2B5EF4-FFF2-40B4-BE49-F238E27FC236}">
                <a16:creationId xmlns:a16="http://schemas.microsoft.com/office/drawing/2014/main" id="{8AB665BF-A5A4-B94C-8F7F-A6B6BC9B6F3E}"/>
              </a:ext>
            </a:extLst>
          </p:cNvPr>
          <p:cNvSpPr/>
          <p:nvPr/>
        </p:nvSpPr>
        <p:spPr>
          <a:xfrm>
            <a:off x="2925892" y="2553506"/>
            <a:ext cx="6370401" cy="582527"/>
          </a:xfrm>
          <a:prstGeom prst="cube">
            <a:avLst/>
          </a:prstGeom>
          <a:solidFill>
            <a:srgbClr val="DD84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0908"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3079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925892" y="2555631"/>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p:spTree>
    <p:extLst>
      <p:ext uri="{BB962C8B-B14F-4D97-AF65-F5344CB8AC3E}">
        <p14:creationId xmlns:p14="http://schemas.microsoft.com/office/powerpoint/2010/main" val="84998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925892" y="2560520"/>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p:sp>
        <p:nvSpPr>
          <p:cNvPr id="36" name="Abrir llave 35">
            <a:extLst>
              <a:ext uri="{FF2B5EF4-FFF2-40B4-BE49-F238E27FC236}">
                <a16:creationId xmlns:a16="http://schemas.microsoft.com/office/drawing/2014/main" id="{2BECBB61-88F3-5C44-A5C8-180CB322F8FF}"/>
              </a:ext>
            </a:extLst>
          </p:cNvPr>
          <p:cNvSpPr/>
          <p:nvPr/>
        </p:nvSpPr>
        <p:spPr>
          <a:xfrm rot="16200000">
            <a:off x="5559312" y="3104686"/>
            <a:ext cx="254578" cy="60719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5270262" y="3765752"/>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5270262" y="3765752"/>
                <a:ext cx="936104" cy="783741"/>
              </a:xfrm>
              <a:prstGeom prst="rect">
                <a:avLst/>
              </a:prstGeom>
              <a:blipFill>
                <a:blip r:embed="rId7"/>
                <a:stretch>
                  <a:fillRect b="-6452"/>
                </a:stretch>
              </a:blipFill>
            </p:spPr>
            <p:txBody>
              <a:bodyPr/>
              <a:lstStyle/>
              <a:p>
                <a:r>
                  <a:rPr lang="es-CL">
                    <a:noFill/>
                  </a:rPr>
                  <a:t> </a:t>
                </a:r>
              </a:p>
            </p:txBody>
          </p:sp>
        </mc:Fallback>
      </mc:AlternateContent>
    </p:spTree>
    <p:extLst>
      <p:ext uri="{BB962C8B-B14F-4D97-AF65-F5344CB8AC3E}">
        <p14:creationId xmlns:p14="http://schemas.microsoft.com/office/powerpoint/2010/main" val="1388481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80548" y="1492551"/>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892655" y="2564904"/>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5515435" y="3333420"/>
                <a:ext cx="716120" cy="610873"/>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5515435" y="3333420"/>
                <a:ext cx="716120" cy="610873"/>
              </a:xfrm>
              <a:prstGeom prst="rect">
                <a:avLst/>
              </a:prstGeom>
              <a:blipFill>
                <a:blip r:embed="rId7"/>
                <a:stretch>
                  <a:fillRect b="-2000"/>
                </a:stretch>
              </a:blipFill>
            </p:spPr>
            <p:txBody>
              <a:bodyPr/>
              <a:lstStyle/>
              <a:p>
                <a:r>
                  <a:rPr lang="es-CL">
                    <a:noFill/>
                  </a:rPr>
                  <a:t> </a:t>
                </a:r>
              </a:p>
            </p:txBody>
          </p:sp>
        </mc:Fallback>
      </mc:AlternateContent>
      <p:sp>
        <p:nvSpPr>
          <p:cNvPr id="7" name="Elipse 6">
            <a:extLst>
              <a:ext uri="{FF2B5EF4-FFF2-40B4-BE49-F238E27FC236}">
                <a16:creationId xmlns:a16="http://schemas.microsoft.com/office/drawing/2014/main" id="{61227E0D-5AB3-E44D-934B-7B6B39AE5FCC}"/>
              </a:ext>
            </a:extLst>
          </p:cNvPr>
          <p:cNvSpPr/>
          <p:nvPr/>
        </p:nvSpPr>
        <p:spPr>
          <a:xfrm>
            <a:off x="5629725" y="2877821"/>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Elipse 27">
            <a:extLst>
              <a:ext uri="{FF2B5EF4-FFF2-40B4-BE49-F238E27FC236}">
                <a16:creationId xmlns:a16="http://schemas.microsoft.com/office/drawing/2014/main" id="{E9790905-91DE-6D44-900F-30A785050D3F}"/>
              </a:ext>
            </a:extLst>
          </p:cNvPr>
          <p:cNvSpPr/>
          <p:nvPr/>
        </p:nvSpPr>
        <p:spPr>
          <a:xfrm>
            <a:off x="4367632" y="288368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Elipse 29">
            <a:extLst>
              <a:ext uri="{FF2B5EF4-FFF2-40B4-BE49-F238E27FC236}">
                <a16:creationId xmlns:a16="http://schemas.microsoft.com/office/drawing/2014/main" id="{657C1A53-0028-FC47-9729-5356DDF4E74C}"/>
              </a:ext>
            </a:extLst>
          </p:cNvPr>
          <p:cNvSpPr/>
          <p:nvPr/>
        </p:nvSpPr>
        <p:spPr>
          <a:xfrm>
            <a:off x="3143505" y="289666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1" name="Elipse 30">
            <a:extLst>
              <a:ext uri="{FF2B5EF4-FFF2-40B4-BE49-F238E27FC236}">
                <a16:creationId xmlns:a16="http://schemas.microsoft.com/office/drawing/2014/main" id="{E9D67829-979A-7047-AD22-90EC7CDE539D}"/>
              </a:ext>
            </a:extLst>
          </p:cNvPr>
          <p:cNvSpPr/>
          <p:nvPr/>
        </p:nvSpPr>
        <p:spPr>
          <a:xfrm>
            <a:off x="3764345" y="289666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a:extLst>
              <a:ext uri="{FF2B5EF4-FFF2-40B4-BE49-F238E27FC236}">
                <a16:creationId xmlns:a16="http://schemas.microsoft.com/office/drawing/2014/main" id="{E3FE7F67-055F-CB49-9FE5-8185CA984A02}"/>
              </a:ext>
            </a:extLst>
          </p:cNvPr>
          <p:cNvSpPr/>
          <p:nvPr/>
        </p:nvSpPr>
        <p:spPr>
          <a:xfrm>
            <a:off x="4999129" y="288067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Conector recto de flecha 12">
            <a:extLst>
              <a:ext uri="{FF2B5EF4-FFF2-40B4-BE49-F238E27FC236}">
                <a16:creationId xmlns:a16="http://schemas.microsoft.com/office/drawing/2014/main" id="{DFE589CA-DAAE-EF4E-ADC2-DA3030BDDCEA}"/>
              </a:ext>
            </a:extLst>
          </p:cNvPr>
          <p:cNvCxnSpPr>
            <a:cxnSpLocks/>
          </p:cNvCxnSpPr>
          <p:nvPr/>
        </p:nvCxnSpPr>
        <p:spPr>
          <a:xfrm>
            <a:off x="5673243" y="3284984"/>
            <a:ext cx="29948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38">
            <a:extLst>
              <a:ext uri="{FF2B5EF4-FFF2-40B4-BE49-F238E27FC236}">
                <a16:creationId xmlns:a16="http://schemas.microsoft.com/office/drawing/2014/main" id="{8D50CA2C-90BF-2A40-89FD-5B9DE8E2D33E}"/>
              </a:ext>
            </a:extLst>
          </p:cNvPr>
          <p:cNvCxnSpPr>
            <a:cxnSpLocks/>
          </p:cNvCxnSpPr>
          <p:nvPr/>
        </p:nvCxnSpPr>
        <p:spPr>
          <a:xfrm>
            <a:off x="5058529" y="4051657"/>
            <a:ext cx="92395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D8DD6B2C-9DC7-F443-941B-787AAA798DB6}"/>
                  </a:ext>
                </a:extLst>
              </p:cNvPr>
              <p:cNvSpPr txBox="1"/>
              <p:nvPr/>
            </p:nvSpPr>
            <p:spPr>
              <a:xfrm>
                <a:off x="5351892" y="3918737"/>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3</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1" name="CuadroTexto 40">
                <a:extLst>
                  <a:ext uri="{FF2B5EF4-FFF2-40B4-BE49-F238E27FC236}">
                    <a16:creationId xmlns:a16="http://schemas.microsoft.com/office/drawing/2014/main" id="{D8DD6B2C-9DC7-F443-941B-787AAA798DB6}"/>
                  </a:ext>
                </a:extLst>
              </p:cNvPr>
              <p:cNvSpPr txBox="1">
                <a:spLocks noRot="1" noChangeAspect="1" noMove="1" noResize="1" noEditPoints="1" noAdjustHandles="1" noChangeArrowheads="1" noChangeShapeType="1" noTextEdit="1"/>
              </p:cNvSpPr>
              <p:nvPr/>
            </p:nvSpPr>
            <p:spPr>
              <a:xfrm>
                <a:off x="5351892" y="3918737"/>
                <a:ext cx="465519" cy="612732"/>
              </a:xfrm>
              <a:prstGeom prst="rect">
                <a:avLst/>
              </a:prstGeom>
              <a:blipFill>
                <a:blip r:embed="rId8"/>
                <a:stretch>
                  <a:fillRect b="-2041"/>
                </a:stretch>
              </a:blipFill>
            </p:spPr>
            <p:txBody>
              <a:bodyPr/>
              <a:lstStyle/>
              <a:p>
                <a:r>
                  <a:rPr lang="es-CL">
                    <a:noFill/>
                  </a:rPr>
                  <a:t> </a:t>
                </a:r>
              </a:p>
            </p:txBody>
          </p:sp>
        </mc:Fallback>
      </mc:AlternateContent>
      <p:cxnSp>
        <p:nvCxnSpPr>
          <p:cNvPr id="42" name="Conector recto de flecha 41">
            <a:extLst>
              <a:ext uri="{FF2B5EF4-FFF2-40B4-BE49-F238E27FC236}">
                <a16:creationId xmlns:a16="http://schemas.microsoft.com/office/drawing/2014/main" id="{0301330F-F6F6-1B41-AF29-330605DA2937}"/>
              </a:ext>
            </a:extLst>
          </p:cNvPr>
          <p:cNvCxnSpPr>
            <a:cxnSpLocks/>
          </p:cNvCxnSpPr>
          <p:nvPr/>
        </p:nvCxnSpPr>
        <p:spPr>
          <a:xfrm>
            <a:off x="4415111" y="4941168"/>
            <a:ext cx="155762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A6730C74-FBE8-E449-9CA8-6F219EA0AF83}"/>
              </a:ext>
            </a:extLst>
          </p:cNvPr>
          <p:cNvCxnSpPr>
            <a:cxnSpLocks/>
          </p:cNvCxnSpPr>
          <p:nvPr/>
        </p:nvCxnSpPr>
        <p:spPr>
          <a:xfrm>
            <a:off x="5058529" y="2947643"/>
            <a:ext cx="0" cy="110401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6" name="Conector recto 45">
            <a:extLst>
              <a:ext uri="{FF2B5EF4-FFF2-40B4-BE49-F238E27FC236}">
                <a16:creationId xmlns:a16="http://schemas.microsoft.com/office/drawing/2014/main" id="{582E70AC-D29F-E543-8748-77BCDC7EE230}"/>
              </a:ext>
            </a:extLst>
          </p:cNvPr>
          <p:cNvCxnSpPr>
            <a:cxnSpLocks/>
          </p:cNvCxnSpPr>
          <p:nvPr/>
        </p:nvCxnSpPr>
        <p:spPr>
          <a:xfrm>
            <a:off x="5972732" y="3153847"/>
            <a:ext cx="9756" cy="293944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8" name="Conector recto 47">
            <a:extLst>
              <a:ext uri="{FF2B5EF4-FFF2-40B4-BE49-F238E27FC236}">
                <a16:creationId xmlns:a16="http://schemas.microsoft.com/office/drawing/2014/main" id="{F96B44A2-AD51-6847-ACE8-7FC33AB35FDB}"/>
              </a:ext>
            </a:extLst>
          </p:cNvPr>
          <p:cNvCxnSpPr>
            <a:cxnSpLocks/>
          </p:cNvCxnSpPr>
          <p:nvPr/>
        </p:nvCxnSpPr>
        <p:spPr>
          <a:xfrm>
            <a:off x="5689125" y="2922481"/>
            <a:ext cx="0" cy="36250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4" name="Conector recto 53">
            <a:extLst>
              <a:ext uri="{FF2B5EF4-FFF2-40B4-BE49-F238E27FC236}">
                <a16:creationId xmlns:a16="http://schemas.microsoft.com/office/drawing/2014/main" id="{62F89EE5-E21B-0A4E-A4A5-C60FB41DD8C1}"/>
              </a:ext>
            </a:extLst>
          </p:cNvPr>
          <p:cNvCxnSpPr>
            <a:cxnSpLocks/>
          </p:cNvCxnSpPr>
          <p:nvPr/>
        </p:nvCxnSpPr>
        <p:spPr>
          <a:xfrm>
            <a:off x="4427032" y="2947643"/>
            <a:ext cx="0" cy="1993525"/>
          </a:xfrm>
          <a:prstGeom prst="line">
            <a:avLst/>
          </a:prstGeom>
          <a:ln>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6" name="CuadroTexto 55">
                <a:extLst>
                  <a:ext uri="{FF2B5EF4-FFF2-40B4-BE49-F238E27FC236}">
                    <a16:creationId xmlns:a16="http://schemas.microsoft.com/office/drawing/2014/main" id="{19B9019D-1F7C-9B4D-8C66-760EFD83D8AF}"/>
                  </a:ext>
                </a:extLst>
              </p:cNvPr>
              <p:cNvSpPr txBox="1"/>
              <p:nvPr/>
            </p:nvSpPr>
            <p:spPr>
              <a:xfrm>
                <a:off x="5121204" y="4623571"/>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5</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56" name="CuadroTexto 55">
                <a:extLst>
                  <a:ext uri="{FF2B5EF4-FFF2-40B4-BE49-F238E27FC236}">
                    <a16:creationId xmlns:a16="http://schemas.microsoft.com/office/drawing/2014/main" id="{19B9019D-1F7C-9B4D-8C66-760EFD83D8AF}"/>
                  </a:ext>
                </a:extLst>
              </p:cNvPr>
              <p:cNvSpPr txBox="1">
                <a:spLocks noRot="1" noChangeAspect="1" noMove="1" noResize="1" noEditPoints="1" noAdjustHandles="1" noChangeArrowheads="1" noChangeShapeType="1" noTextEdit="1"/>
              </p:cNvSpPr>
              <p:nvPr/>
            </p:nvSpPr>
            <p:spPr>
              <a:xfrm>
                <a:off x="5121204" y="4623571"/>
                <a:ext cx="465519" cy="612732"/>
              </a:xfrm>
              <a:prstGeom prst="rect">
                <a:avLst/>
              </a:prstGeom>
              <a:blipFill>
                <a:blip r:embed="rId9"/>
                <a:stretch>
                  <a:fillRect b="-4082"/>
                </a:stretch>
              </a:blipFill>
            </p:spPr>
            <p:txBody>
              <a:bodyPr/>
              <a:lstStyle/>
              <a:p>
                <a:r>
                  <a:rPr lang="es-CL">
                    <a:noFill/>
                  </a:rPr>
                  <a:t> </a:t>
                </a:r>
              </a:p>
            </p:txBody>
          </p:sp>
        </mc:Fallback>
      </mc:AlternateContent>
      <p:cxnSp>
        <p:nvCxnSpPr>
          <p:cNvPr id="57" name="Conector recto 56">
            <a:extLst>
              <a:ext uri="{FF2B5EF4-FFF2-40B4-BE49-F238E27FC236}">
                <a16:creationId xmlns:a16="http://schemas.microsoft.com/office/drawing/2014/main" id="{19E7E45E-A3E8-9940-870A-2622E8B4FC1F}"/>
              </a:ext>
            </a:extLst>
          </p:cNvPr>
          <p:cNvCxnSpPr>
            <a:cxnSpLocks/>
          </p:cNvCxnSpPr>
          <p:nvPr/>
        </p:nvCxnSpPr>
        <p:spPr>
          <a:xfrm>
            <a:off x="3823745" y="2955312"/>
            <a:ext cx="0" cy="263392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9" name="Conector recto de flecha 58">
            <a:extLst>
              <a:ext uri="{FF2B5EF4-FFF2-40B4-BE49-F238E27FC236}">
                <a16:creationId xmlns:a16="http://schemas.microsoft.com/office/drawing/2014/main" id="{A991F28E-6484-2B45-867F-F4643912EF3C}"/>
              </a:ext>
            </a:extLst>
          </p:cNvPr>
          <p:cNvCxnSpPr>
            <a:cxnSpLocks/>
          </p:cNvCxnSpPr>
          <p:nvPr/>
        </p:nvCxnSpPr>
        <p:spPr>
          <a:xfrm>
            <a:off x="3823745" y="5517232"/>
            <a:ext cx="214898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CuadroTexto 60">
                <a:extLst>
                  <a:ext uri="{FF2B5EF4-FFF2-40B4-BE49-F238E27FC236}">
                    <a16:creationId xmlns:a16="http://schemas.microsoft.com/office/drawing/2014/main" id="{AC05FC06-D2FD-7140-9161-3CB6D4FA2717}"/>
                  </a:ext>
                </a:extLst>
              </p:cNvPr>
              <p:cNvSpPr txBox="1"/>
              <p:nvPr/>
            </p:nvSpPr>
            <p:spPr>
              <a:xfrm>
                <a:off x="4672991" y="5236303"/>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7</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1" name="CuadroTexto 60">
                <a:extLst>
                  <a:ext uri="{FF2B5EF4-FFF2-40B4-BE49-F238E27FC236}">
                    <a16:creationId xmlns:a16="http://schemas.microsoft.com/office/drawing/2014/main" id="{AC05FC06-D2FD-7140-9161-3CB6D4FA2717}"/>
                  </a:ext>
                </a:extLst>
              </p:cNvPr>
              <p:cNvSpPr txBox="1">
                <a:spLocks noRot="1" noChangeAspect="1" noMove="1" noResize="1" noEditPoints="1" noAdjustHandles="1" noChangeArrowheads="1" noChangeShapeType="1" noTextEdit="1"/>
              </p:cNvSpPr>
              <p:nvPr/>
            </p:nvSpPr>
            <p:spPr>
              <a:xfrm>
                <a:off x="4672991" y="5236303"/>
                <a:ext cx="465519" cy="612732"/>
              </a:xfrm>
              <a:prstGeom prst="rect">
                <a:avLst/>
              </a:prstGeom>
              <a:blipFill>
                <a:blip r:embed="rId10"/>
                <a:stretch>
                  <a:fillRect b="-2000"/>
                </a:stretch>
              </a:blipFill>
            </p:spPr>
            <p:txBody>
              <a:bodyPr/>
              <a:lstStyle/>
              <a:p>
                <a:r>
                  <a:rPr lang="es-CL">
                    <a:noFill/>
                  </a:rPr>
                  <a:t> </a:t>
                </a:r>
              </a:p>
            </p:txBody>
          </p:sp>
        </mc:Fallback>
      </mc:AlternateContent>
      <p:cxnSp>
        <p:nvCxnSpPr>
          <p:cNvPr id="62" name="Conector recto 61">
            <a:extLst>
              <a:ext uri="{FF2B5EF4-FFF2-40B4-BE49-F238E27FC236}">
                <a16:creationId xmlns:a16="http://schemas.microsoft.com/office/drawing/2014/main" id="{936F30DD-5A0D-DA43-A6E6-C635AE71D168}"/>
              </a:ext>
            </a:extLst>
          </p:cNvPr>
          <p:cNvCxnSpPr>
            <a:cxnSpLocks/>
          </p:cNvCxnSpPr>
          <p:nvPr/>
        </p:nvCxnSpPr>
        <p:spPr>
          <a:xfrm>
            <a:off x="3202905" y="2883304"/>
            <a:ext cx="0" cy="306597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64" name="Conector recto de flecha 63">
            <a:extLst>
              <a:ext uri="{FF2B5EF4-FFF2-40B4-BE49-F238E27FC236}">
                <a16:creationId xmlns:a16="http://schemas.microsoft.com/office/drawing/2014/main" id="{228DC4F3-DE36-0148-94FB-DA6D4EE39C26}"/>
              </a:ext>
            </a:extLst>
          </p:cNvPr>
          <p:cNvCxnSpPr>
            <a:cxnSpLocks/>
          </p:cNvCxnSpPr>
          <p:nvPr/>
        </p:nvCxnSpPr>
        <p:spPr>
          <a:xfrm>
            <a:off x="3217025" y="6021288"/>
            <a:ext cx="275570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7" name="CuadroTexto 66">
                <a:extLst>
                  <a:ext uri="{FF2B5EF4-FFF2-40B4-BE49-F238E27FC236}">
                    <a16:creationId xmlns:a16="http://schemas.microsoft.com/office/drawing/2014/main" id="{371EB347-B7A9-4F41-A5FE-96C6194D0A8C}"/>
                  </a:ext>
                </a:extLst>
              </p:cNvPr>
              <p:cNvSpPr txBox="1"/>
              <p:nvPr/>
            </p:nvSpPr>
            <p:spPr>
              <a:xfrm>
                <a:off x="4037128" y="5642914"/>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9</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7" name="CuadroTexto 66">
                <a:extLst>
                  <a:ext uri="{FF2B5EF4-FFF2-40B4-BE49-F238E27FC236}">
                    <a16:creationId xmlns:a16="http://schemas.microsoft.com/office/drawing/2014/main" id="{371EB347-B7A9-4F41-A5FE-96C6194D0A8C}"/>
                  </a:ext>
                </a:extLst>
              </p:cNvPr>
              <p:cNvSpPr txBox="1">
                <a:spLocks noRot="1" noChangeAspect="1" noMove="1" noResize="1" noEditPoints="1" noAdjustHandles="1" noChangeArrowheads="1" noChangeShapeType="1" noTextEdit="1"/>
              </p:cNvSpPr>
              <p:nvPr/>
            </p:nvSpPr>
            <p:spPr>
              <a:xfrm>
                <a:off x="4037128" y="5642914"/>
                <a:ext cx="465519" cy="612732"/>
              </a:xfrm>
              <a:prstGeom prst="rect">
                <a:avLst/>
              </a:prstGeom>
              <a:blipFill>
                <a:blip r:embed="rId11"/>
                <a:stretch>
                  <a:fillRect b="-2041"/>
                </a:stretch>
              </a:blipFill>
            </p:spPr>
            <p:txBody>
              <a:bodyPr/>
              <a:lstStyle/>
              <a:p>
                <a:r>
                  <a:rPr lang="es-CL">
                    <a:noFill/>
                  </a:rPr>
                  <a:t> </a:t>
                </a:r>
              </a:p>
            </p:txBody>
          </p:sp>
        </mc:Fallback>
      </mc:AlternateContent>
    </p:spTree>
    <p:extLst>
      <p:ext uri="{BB962C8B-B14F-4D97-AF65-F5344CB8AC3E}">
        <p14:creationId xmlns:p14="http://schemas.microsoft.com/office/powerpoint/2010/main" val="8014829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2770489" y="93552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0" y="2041971"/>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3190046" y="1889760"/>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2622780" y="2810487"/>
                <a:ext cx="716120" cy="610873"/>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2622780" y="2810487"/>
                <a:ext cx="716120" cy="610873"/>
              </a:xfrm>
              <a:prstGeom prst="rect">
                <a:avLst/>
              </a:prstGeom>
              <a:blipFill>
                <a:blip r:embed="rId5"/>
                <a:stretch>
                  <a:fillRect b="-4082"/>
                </a:stretch>
              </a:blipFill>
            </p:spPr>
            <p:txBody>
              <a:bodyPr/>
              <a:lstStyle/>
              <a:p>
                <a:r>
                  <a:rPr lang="es-CL">
                    <a:noFill/>
                  </a:rPr>
                  <a:t> </a:t>
                </a:r>
              </a:p>
            </p:txBody>
          </p:sp>
        </mc:Fallback>
      </mc:AlternateContent>
      <p:sp>
        <p:nvSpPr>
          <p:cNvPr id="7" name="Elipse 6">
            <a:extLst>
              <a:ext uri="{FF2B5EF4-FFF2-40B4-BE49-F238E27FC236}">
                <a16:creationId xmlns:a16="http://schemas.microsoft.com/office/drawing/2014/main" id="{61227E0D-5AB3-E44D-934B-7B6B39AE5FCC}"/>
              </a:ext>
            </a:extLst>
          </p:cNvPr>
          <p:cNvSpPr/>
          <p:nvPr/>
        </p:nvSpPr>
        <p:spPr>
          <a:xfrm>
            <a:off x="2737070" y="2354888"/>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Elipse 27">
            <a:extLst>
              <a:ext uri="{FF2B5EF4-FFF2-40B4-BE49-F238E27FC236}">
                <a16:creationId xmlns:a16="http://schemas.microsoft.com/office/drawing/2014/main" id="{E9790905-91DE-6D44-900F-30A785050D3F}"/>
              </a:ext>
            </a:extLst>
          </p:cNvPr>
          <p:cNvSpPr/>
          <p:nvPr/>
        </p:nvSpPr>
        <p:spPr>
          <a:xfrm>
            <a:off x="1474977" y="236075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Elipse 29">
            <a:extLst>
              <a:ext uri="{FF2B5EF4-FFF2-40B4-BE49-F238E27FC236}">
                <a16:creationId xmlns:a16="http://schemas.microsoft.com/office/drawing/2014/main" id="{657C1A53-0028-FC47-9729-5356DDF4E74C}"/>
              </a:ext>
            </a:extLst>
          </p:cNvPr>
          <p:cNvSpPr/>
          <p:nvPr/>
        </p:nvSpPr>
        <p:spPr>
          <a:xfrm>
            <a:off x="250850" y="237373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1" name="Elipse 30">
            <a:extLst>
              <a:ext uri="{FF2B5EF4-FFF2-40B4-BE49-F238E27FC236}">
                <a16:creationId xmlns:a16="http://schemas.microsoft.com/office/drawing/2014/main" id="{E9D67829-979A-7047-AD22-90EC7CDE539D}"/>
              </a:ext>
            </a:extLst>
          </p:cNvPr>
          <p:cNvSpPr/>
          <p:nvPr/>
        </p:nvSpPr>
        <p:spPr>
          <a:xfrm>
            <a:off x="871690" y="237373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a:extLst>
              <a:ext uri="{FF2B5EF4-FFF2-40B4-BE49-F238E27FC236}">
                <a16:creationId xmlns:a16="http://schemas.microsoft.com/office/drawing/2014/main" id="{E3FE7F67-055F-CB49-9FE5-8185CA984A02}"/>
              </a:ext>
            </a:extLst>
          </p:cNvPr>
          <p:cNvSpPr/>
          <p:nvPr/>
        </p:nvSpPr>
        <p:spPr>
          <a:xfrm>
            <a:off x="2106474" y="235774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Conector recto de flecha 12">
            <a:extLst>
              <a:ext uri="{FF2B5EF4-FFF2-40B4-BE49-F238E27FC236}">
                <a16:creationId xmlns:a16="http://schemas.microsoft.com/office/drawing/2014/main" id="{DFE589CA-DAAE-EF4E-ADC2-DA3030BDDCEA}"/>
              </a:ext>
            </a:extLst>
          </p:cNvPr>
          <p:cNvCxnSpPr>
            <a:cxnSpLocks/>
          </p:cNvCxnSpPr>
          <p:nvPr/>
        </p:nvCxnSpPr>
        <p:spPr>
          <a:xfrm>
            <a:off x="2780588" y="2762051"/>
            <a:ext cx="29948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38">
            <a:extLst>
              <a:ext uri="{FF2B5EF4-FFF2-40B4-BE49-F238E27FC236}">
                <a16:creationId xmlns:a16="http://schemas.microsoft.com/office/drawing/2014/main" id="{8D50CA2C-90BF-2A40-89FD-5B9DE8E2D33E}"/>
              </a:ext>
            </a:extLst>
          </p:cNvPr>
          <p:cNvCxnSpPr>
            <a:cxnSpLocks/>
          </p:cNvCxnSpPr>
          <p:nvPr/>
        </p:nvCxnSpPr>
        <p:spPr>
          <a:xfrm>
            <a:off x="2165874" y="3528724"/>
            <a:ext cx="92395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D8DD6B2C-9DC7-F443-941B-787AAA798DB6}"/>
                  </a:ext>
                </a:extLst>
              </p:cNvPr>
              <p:cNvSpPr txBox="1"/>
              <p:nvPr/>
            </p:nvSpPr>
            <p:spPr>
              <a:xfrm>
                <a:off x="2459237" y="3395804"/>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3</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1" name="CuadroTexto 40">
                <a:extLst>
                  <a:ext uri="{FF2B5EF4-FFF2-40B4-BE49-F238E27FC236}">
                    <a16:creationId xmlns:a16="http://schemas.microsoft.com/office/drawing/2014/main" id="{D8DD6B2C-9DC7-F443-941B-787AAA798DB6}"/>
                  </a:ext>
                </a:extLst>
              </p:cNvPr>
              <p:cNvSpPr txBox="1">
                <a:spLocks noRot="1" noChangeAspect="1" noMove="1" noResize="1" noEditPoints="1" noAdjustHandles="1" noChangeArrowheads="1" noChangeShapeType="1" noTextEdit="1"/>
              </p:cNvSpPr>
              <p:nvPr/>
            </p:nvSpPr>
            <p:spPr>
              <a:xfrm>
                <a:off x="2459237" y="3395804"/>
                <a:ext cx="465519" cy="612732"/>
              </a:xfrm>
              <a:prstGeom prst="rect">
                <a:avLst/>
              </a:prstGeom>
              <a:blipFill>
                <a:blip r:embed="rId6"/>
                <a:stretch>
                  <a:fillRect l="-2703" b="-2000"/>
                </a:stretch>
              </a:blipFill>
            </p:spPr>
            <p:txBody>
              <a:bodyPr/>
              <a:lstStyle/>
              <a:p>
                <a:r>
                  <a:rPr lang="es-CL">
                    <a:noFill/>
                  </a:rPr>
                  <a:t> </a:t>
                </a:r>
              </a:p>
            </p:txBody>
          </p:sp>
        </mc:Fallback>
      </mc:AlternateContent>
      <p:cxnSp>
        <p:nvCxnSpPr>
          <p:cNvPr id="42" name="Conector recto de flecha 41">
            <a:extLst>
              <a:ext uri="{FF2B5EF4-FFF2-40B4-BE49-F238E27FC236}">
                <a16:creationId xmlns:a16="http://schemas.microsoft.com/office/drawing/2014/main" id="{0301330F-F6F6-1B41-AF29-330605DA2937}"/>
              </a:ext>
            </a:extLst>
          </p:cNvPr>
          <p:cNvCxnSpPr>
            <a:cxnSpLocks/>
          </p:cNvCxnSpPr>
          <p:nvPr/>
        </p:nvCxnSpPr>
        <p:spPr>
          <a:xfrm>
            <a:off x="1522456" y="4418235"/>
            <a:ext cx="155762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A6730C74-FBE8-E449-9CA8-6F219EA0AF83}"/>
              </a:ext>
            </a:extLst>
          </p:cNvPr>
          <p:cNvCxnSpPr>
            <a:cxnSpLocks/>
          </p:cNvCxnSpPr>
          <p:nvPr/>
        </p:nvCxnSpPr>
        <p:spPr>
          <a:xfrm>
            <a:off x="2165874" y="2424710"/>
            <a:ext cx="0" cy="110401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6" name="Conector recto 45">
            <a:extLst>
              <a:ext uri="{FF2B5EF4-FFF2-40B4-BE49-F238E27FC236}">
                <a16:creationId xmlns:a16="http://schemas.microsoft.com/office/drawing/2014/main" id="{582E70AC-D29F-E543-8748-77BCDC7EE230}"/>
              </a:ext>
            </a:extLst>
          </p:cNvPr>
          <p:cNvCxnSpPr>
            <a:cxnSpLocks/>
          </p:cNvCxnSpPr>
          <p:nvPr/>
        </p:nvCxnSpPr>
        <p:spPr>
          <a:xfrm>
            <a:off x="3080077" y="2630914"/>
            <a:ext cx="9756" cy="293944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8" name="Conector recto 47">
            <a:extLst>
              <a:ext uri="{FF2B5EF4-FFF2-40B4-BE49-F238E27FC236}">
                <a16:creationId xmlns:a16="http://schemas.microsoft.com/office/drawing/2014/main" id="{F96B44A2-AD51-6847-ACE8-7FC33AB35FDB}"/>
              </a:ext>
            </a:extLst>
          </p:cNvPr>
          <p:cNvCxnSpPr>
            <a:cxnSpLocks/>
          </p:cNvCxnSpPr>
          <p:nvPr/>
        </p:nvCxnSpPr>
        <p:spPr>
          <a:xfrm>
            <a:off x="2796470" y="2399548"/>
            <a:ext cx="0" cy="36250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4" name="Conector recto 53">
            <a:extLst>
              <a:ext uri="{FF2B5EF4-FFF2-40B4-BE49-F238E27FC236}">
                <a16:creationId xmlns:a16="http://schemas.microsoft.com/office/drawing/2014/main" id="{62F89EE5-E21B-0A4E-A4A5-C60FB41DD8C1}"/>
              </a:ext>
            </a:extLst>
          </p:cNvPr>
          <p:cNvCxnSpPr>
            <a:cxnSpLocks/>
          </p:cNvCxnSpPr>
          <p:nvPr/>
        </p:nvCxnSpPr>
        <p:spPr>
          <a:xfrm>
            <a:off x="1534377" y="2424710"/>
            <a:ext cx="0" cy="1993525"/>
          </a:xfrm>
          <a:prstGeom prst="line">
            <a:avLst/>
          </a:prstGeom>
          <a:ln>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6" name="CuadroTexto 55">
                <a:extLst>
                  <a:ext uri="{FF2B5EF4-FFF2-40B4-BE49-F238E27FC236}">
                    <a16:creationId xmlns:a16="http://schemas.microsoft.com/office/drawing/2014/main" id="{19B9019D-1F7C-9B4D-8C66-760EFD83D8AF}"/>
                  </a:ext>
                </a:extLst>
              </p:cNvPr>
              <p:cNvSpPr txBox="1"/>
              <p:nvPr/>
            </p:nvSpPr>
            <p:spPr>
              <a:xfrm>
                <a:off x="2228549" y="4100638"/>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5</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56" name="CuadroTexto 55">
                <a:extLst>
                  <a:ext uri="{FF2B5EF4-FFF2-40B4-BE49-F238E27FC236}">
                    <a16:creationId xmlns:a16="http://schemas.microsoft.com/office/drawing/2014/main" id="{19B9019D-1F7C-9B4D-8C66-760EFD83D8AF}"/>
                  </a:ext>
                </a:extLst>
              </p:cNvPr>
              <p:cNvSpPr txBox="1">
                <a:spLocks noRot="1" noChangeAspect="1" noMove="1" noResize="1" noEditPoints="1" noAdjustHandles="1" noChangeArrowheads="1" noChangeShapeType="1" noTextEdit="1"/>
              </p:cNvSpPr>
              <p:nvPr/>
            </p:nvSpPr>
            <p:spPr>
              <a:xfrm>
                <a:off x="2228549" y="4100638"/>
                <a:ext cx="465519" cy="612732"/>
              </a:xfrm>
              <a:prstGeom prst="rect">
                <a:avLst/>
              </a:prstGeom>
              <a:blipFill>
                <a:blip r:embed="rId7"/>
                <a:stretch>
                  <a:fillRect b="-4082"/>
                </a:stretch>
              </a:blipFill>
            </p:spPr>
            <p:txBody>
              <a:bodyPr/>
              <a:lstStyle/>
              <a:p>
                <a:r>
                  <a:rPr lang="es-CL">
                    <a:noFill/>
                  </a:rPr>
                  <a:t> </a:t>
                </a:r>
              </a:p>
            </p:txBody>
          </p:sp>
        </mc:Fallback>
      </mc:AlternateContent>
      <p:cxnSp>
        <p:nvCxnSpPr>
          <p:cNvPr id="57" name="Conector recto 56">
            <a:extLst>
              <a:ext uri="{FF2B5EF4-FFF2-40B4-BE49-F238E27FC236}">
                <a16:creationId xmlns:a16="http://schemas.microsoft.com/office/drawing/2014/main" id="{19E7E45E-A3E8-9940-870A-2622E8B4FC1F}"/>
              </a:ext>
            </a:extLst>
          </p:cNvPr>
          <p:cNvCxnSpPr>
            <a:cxnSpLocks/>
          </p:cNvCxnSpPr>
          <p:nvPr/>
        </p:nvCxnSpPr>
        <p:spPr>
          <a:xfrm>
            <a:off x="931090" y="2432379"/>
            <a:ext cx="0" cy="263392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9" name="Conector recto de flecha 58">
            <a:extLst>
              <a:ext uri="{FF2B5EF4-FFF2-40B4-BE49-F238E27FC236}">
                <a16:creationId xmlns:a16="http://schemas.microsoft.com/office/drawing/2014/main" id="{A991F28E-6484-2B45-867F-F4643912EF3C}"/>
              </a:ext>
            </a:extLst>
          </p:cNvPr>
          <p:cNvCxnSpPr>
            <a:cxnSpLocks/>
          </p:cNvCxnSpPr>
          <p:nvPr/>
        </p:nvCxnSpPr>
        <p:spPr>
          <a:xfrm>
            <a:off x="931090" y="4994299"/>
            <a:ext cx="214898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CuadroTexto 60">
                <a:extLst>
                  <a:ext uri="{FF2B5EF4-FFF2-40B4-BE49-F238E27FC236}">
                    <a16:creationId xmlns:a16="http://schemas.microsoft.com/office/drawing/2014/main" id="{AC05FC06-D2FD-7140-9161-3CB6D4FA2717}"/>
                  </a:ext>
                </a:extLst>
              </p:cNvPr>
              <p:cNvSpPr txBox="1"/>
              <p:nvPr/>
            </p:nvSpPr>
            <p:spPr>
              <a:xfrm>
                <a:off x="1780336" y="4713370"/>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7</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1" name="CuadroTexto 60">
                <a:extLst>
                  <a:ext uri="{FF2B5EF4-FFF2-40B4-BE49-F238E27FC236}">
                    <a16:creationId xmlns:a16="http://schemas.microsoft.com/office/drawing/2014/main" id="{AC05FC06-D2FD-7140-9161-3CB6D4FA2717}"/>
                  </a:ext>
                </a:extLst>
              </p:cNvPr>
              <p:cNvSpPr txBox="1">
                <a:spLocks noRot="1" noChangeAspect="1" noMove="1" noResize="1" noEditPoints="1" noAdjustHandles="1" noChangeArrowheads="1" noChangeShapeType="1" noTextEdit="1"/>
              </p:cNvSpPr>
              <p:nvPr/>
            </p:nvSpPr>
            <p:spPr>
              <a:xfrm>
                <a:off x="1780336" y="4713370"/>
                <a:ext cx="465519" cy="612732"/>
              </a:xfrm>
              <a:prstGeom prst="rect">
                <a:avLst/>
              </a:prstGeom>
              <a:blipFill>
                <a:blip r:embed="rId8"/>
                <a:stretch>
                  <a:fillRect b="-2041"/>
                </a:stretch>
              </a:blipFill>
            </p:spPr>
            <p:txBody>
              <a:bodyPr/>
              <a:lstStyle/>
              <a:p>
                <a:r>
                  <a:rPr lang="es-CL">
                    <a:noFill/>
                  </a:rPr>
                  <a:t> </a:t>
                </a:r>
              </a:p>
            </p:txBody>
          </p:sp>
        </mc:Fallback>
      </mc:AlternateContent>
      <p:cxnSp>
        <p:nvCxnSpPr>
          <p:cNvPr id="62" name="Conector recto 61">
            <a:extLst>
              <a:ext uri="{FF2B5EF4-FFF2-40B4-BE49-F238E27FC236}">
                <a16:creationId xmlns:a16="http://schemas.microsoft.com/office/drawing/2014/main" id="{936F30DD-5A0D-DA43-A6E6-C635AE71D168}"/>
              </a:ext>
            </a:extLst>
          </p:cNvPr>
          <p:cNvCxnSpPr>
            <a:cxnSpLocks/>
          </p:cNvCxnSpPr>
          <p:nvPr/>
        </p:nvCxnSpPr>
        <p:spPr>
          <a:xfrm>
            <a:off x="310250" y="2360371"/>
            <a:ext cx="0" cy="306597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64" name="Conector recto de flecha 63">
            <a:extLst>
              <a:ext uri="{FF2B5EF4-FFF2-40B4-BE49-F238E27FC236}">
                <a16:creationId xmlns:a16="http://schemas.microsoft.com/office/drawing/2014/main" id="{228DC4F3-DE36-0148-94FB-DA6D4EE39C26}"/>
              </a:ext>
            </a:extLst>
          </p:cNvPr>
          <p:cNvCxnSpPr>
            <a:cxnSpLocks/>
          </p:cNvCxnSpPr>
          <p:nvPr/>
        </p:nvCxnSpPr>
        <p:spPr>
          <a:xfrm>
            <a:off x="324370" y="5498355"/>
            <a:ext cx="275570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7" name="CuadroTexto 66">
                <a:extLst>
                  <a:ext uri="{FF2B5EF4-FFF2-40B4-BE49-F238E27FC236}">
                    <a16:creationId xmlns:a16="http://schemas.microsoft.com/office/drawing/2014/main" id="{371EB347-B7A9-4F41-A5FE-96C6194D0A8C}"/>
                  </a:ext>
                </a:extLst>
              </p:cNvPr>
              <p:cNvSpPr txBox="1"/>
              <p:nvPr/>
            </p:nvSpPr>
            <p:spPr>
              <a:xfrm>
                <a:off x="1144473" y="5119981"/>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9</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7" name="CuadroTexto 66">
                <a:extLst>
                  <a:ext uri="{FF2B5EF4-FFF2-40B4-BE49-F238E27FC236}">
                    <a16:creationId xmlns:a16="http://schemas.microsoft.com/office/drawing/2014/main" id="{371EB347-B7A9-4F41-A5FE-96C6194D0A8C}"/>
                  </a:ext>
                </a:extLst>
              </p:cNvPr>
              <p:cNvSpPr txBox="1">
                <a:spLocks noRot="1" noChangeAspect="1" noMove="1" noResize="1" noEditPoints="1" noAdjustHandles="1" noChangeArrowheads="1" noChangeShapeType="1" noTextEdit="1"/>
              </p:cNvSpPr>
              <p:nvPr/>
            </p:nvSpPr>
            <p:spPr>
              <a:xfrm>
                <a:off x="1144473" y="5119981"/>
                <a:ext cx="465519" cy="612732"/>
              </a:xfrm>
              <a:prstGeom prst="rect">
                <a:avLst/>
              </a:prstGeom>
              <a:blipFill>
                <a:blip r:embed="rId9"/>
                <a:stretch>
                  <a:fillRect b="-408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5" name="CuadroTexto 44">
                <a:extLst>
                  <a:ext uri="{FF2B5EF4-FFF2-40B4-BE49-F238E27FC236}">
                    <a16:creationId xmlns:a16="http://schemas.microsoft.com/office/drawing/2014/main" id="{1D783A55-0EF9-0541-BF67-414D6A91E8B6}"/>
                  </a:ext>
                </a:extLst>
              </p:cNvPr>
              <p:cNvSpPr txBox="1"/>
              <p:nvPr/>
            </p:nvSpPr>
            <p:spPr>
              <a:xfrm>
                <a:off x="3502443" y="3167968"/>
                <a:ext cx="8606180" cy="72539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CL" sz="2000" b="0" i="1" smtClean="0">
                          <a:solidFill>
                            <a:srgbClr val="00456F"/>
                          </a:solidFill>
                          <a:latin typeface="Cambria Math" panose="02040503050406030204" pitchFamily="18" charset="0"/>
                        </a:rPr>
                        <m:t>=2·</m:t>
                      </m:r>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CL"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CL"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3</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5</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7</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9</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e>
                      </m:d>
                    </m:oMath>
                  </m:oMathPara>
                </a14:m>
                <a:endParaRPr lang="es-CL" sz="1600" i="1" dirty="0"/>
              </a:p>
            </p:txBody>
          </p:sp>
        </mc:Choice>
        <mc:Fallback xmlns="">
          <p:sp>
            <p:nvSpPr>
              <p:cNvPr id="45" name="CuadroTexto 44">
                <a:extLst>
                  <a:ext uri="{FF2B5EF4-FFF2-40B4-BE49-F238E27FC236}">
                    <a16:creationId xmlns:a16="http://schemas.microsoft.com/office/drawing/2014/main" id="{1D783A55-0EF9-0541-BF67-414D6A91E8B6}"/>
                  </a:ext>
                </a:extLst>
              </p:cNvPr>
              <p:cNvSpPr txBox="1">
                <a:spLocks noRot="1" noChangeAspect="1" noMove="1" noResize="1" noEditPoints="1" noAdjustHandles="1" noChangeArrowheads="1" noChangeShapeType="1" noTextEdit="1"/>
              </p:cNvSpPr>
              <p:nvPr/>
            </p:nvSpPr>
            <p:spPr>
              <a:xfrm>
                <a:off x="3502443" y="3167968"/>
                <a:ext cx="8606180" cy="725391"/>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7" name="CuadroTexto 46">
                <a:extLst>
                  <a:ext uri="{FF2B5EF4-FFF2-40B4-BE49-F238E27FC236}">
                    <a16:creationId xmlns:a16="http://schemas.microsoft.com/office/drawing/2014/main" id="{3DA3FEC5-FB9F-4344-937F-D1AFB550A8AE}"/>
                  </a:ext>
                </a:extLst>
              </p:cNvPr>
              <p:cNvSpPr txBox="1"/>
              <p:nvPr/>
            </p:nvSpPr>
            <p:spPr>
              <a:xfrm>
                <a:off x="7663774" y="1734707"/>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47" name="CuadroTexto 46">
                <a:extLst>
                  <a:ext uri="{FF2B5EF4-FFF2-40B4-BE49-F238E27FC236}">
                    <a16:creationId xmlns:a16="http://schemas.microsoft.com/office/drawing/2014/main" id="{3DA3FEC5-FB9F-4344-937F-D1AFB550A8AE}"/>
                  </a:ext>
                </a:extLst>
              </p:cNvPr>
              <p:cNvSpPr txBox="1">
                <a:spLocks noRot="1" noChangeAspect="1" noMove="1" noResize="1" noEditPoints="1" noAdjustHandles="1" noChangeArrowheads="1" noChangeShapeType="1" noTextEdit="1"/>
              </p:cNvSpPr>
              <p:nvPr/>
            </p:nvSpPr>
            <p:spPr>
              <a:xfrm>
                <a:off x="7663774" y="1734707"/>
                <a:ext cx="1731756" cy="896207"/>
              </a:xfrm>
              <a:prstGeom prst="rect">
                <a:avLst/>
              </a:prstGeom>
              <a:blipFill>
                <a:blip r:embed="rId11"/>
                <a:stretch>
                  <a:fillRect l="-33333" t="-149296" r="-725" b="-20422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0" name="CuadroTexto 49">
                <a:extLst>
                  <a:ext uri="{FF2B5EF4-FFF2-40B4-BE49-F238E27FC236}">
                    <a16:creationId xmlns:a16="http://schemas.microsoft.com/office/drawing/2014/main" id="{9FC00176-855F-5743-9C93-AF665F6665EA}"/>
                  </a:ext>
                </a:extLst>
              </p:cNvPr>
              <p:cNvSpPr txBox="1"/>
              <p:nvPr/>
            </p:nvSpPr>
            <p:spPr>
              <a:xfrm>
                <a:off x="677679" y="4306441"/>
                <a:ext cx="8606180" cy="58451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CL"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165</m:t>
                          </m:r>
                        </m:num>
                        <m:den>
                          <m:r>
                            <a:rPr lang="es-ES" sz="2000" b="0" i="1" smtClean="0">
                              <a:solidFill>
                                <a:srgbClr val="00456F"/>
                              </a:solidFill>
                              <a:latin typeface="Cambria Math" panose="02040503050406030204" pitchFamily="18" charset="0"/>
                            </a:rPr>
                            <m:t>2000</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0" name="CuadroTexto 49">
                <a:extLst>
                  <a:ext uri="{FF2B5EF4-FFF2-40B4-BE49-F238E27FC236}">
                    <a16:creationId xmlns:a16="http://schemas.microsoft.com/office/drawing/2014/main" id="{9FC00176-855F-5743-9C93-AF665F6665EA}"/>
                  </a:ext>
                </a:extLst>
              </p:cNvPr>
              <p:cNvSpPr txBox="1">
                <a:spLocks noRot="1" noChangeAspect="1" noMove="1" noResize="1" noEditPoints="1" noAdjustHandles="1" noChangeArrowheads="1" noChangeShapeType="1" noTextEdit="1"/>
              </p:cNvSpPr>
              <p:nvPr/>
            </p:nvSpPr>
            <p:spPr>
              <a:xfrm>
                <a:off x="677679" y="4306441"/>
                <a:ext cx="8606180" cy="584519"/>
              </a:xfrm>
              <a:prstGeom prst="rect">
                <a:avLst/>
              </a:prstGeom>
              <a:blipFill>
                <a:blip r:embed="rId12"/>
                <a:stretch>
                  <a:fillRect b="-12766"/>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5" name="CuadroTexto 54">
                <a:extLst>
                  <a:ext uri="{FF2B5EF4-FFF2-40B4-BE49-F238E27FC236}">
                    <a16:creationId xmlns:a16="http://schemas.microsoft.com/office/drawing/2014/main" id="{7E3269D9-50B8-5849-B7A9-0792CBF7FE44}"/>
                  </a:ext>
                </a:extLst>
              </p:cNvPr>
              <p:cNvSpPr txBox="1"/>
              <p:nvPr/>
            </p:nvSpPr>
            <p:spPr>
              <a:xfrm>
                <a:off x="677679" y="5138982"/>
                <a:ext cx="8606180" cy="61074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ea typeface="Cambria Math" panose="02040503050406030204" pitchFamily="18" charset="0"/>
                            </a:rPr>
                          </m:ctrlPr>
                        </m:fPr>
                        <m:num>
                          <m:r>
                            <a:rPr lang="es-ES" sz="2000" b="0" i="1" smtClean="0">
                              <a:solidFill>
                                <a:srgbClr val="00456F"/>
                              </a:solidFill>
                              <a:latin typeface="Cambria Math" panose="02040503050406030204" pitchFamily="18" charset="0"/>
                              <a:ea typeface="Cambria Math" panose="02040503050406030204" pitchFamily="18" charset="0"/>
                            </a:rPr>
                            <m:t>1</m:t>
                          </m:r>
                        </m:num>
                        <m:den>
                          <m:r>
                            <a:rPr lang="es-ES" sz="2000" b="0" i="1" smtClean="0">
                              <a:solidFill>
                                <a:srgbClr val="00456F"/>
                              </a:solidFill>
                              <a:latin typeface="Cambria Math" panose="02040503050406030204" pitchFamily="18" charset="0"/>
                              <a:ea typeface="Cambria Math" panose="02040503050406030204" pitchFamily="18" charset="0"/>
                            </a:rPr>
                            <m:t>12,12</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5" name="CuadroTexto 54">
                <a:extLst>
                  <a:ext uri="{FF2B5EF4-FFF2-40B4-BE49-F238E27FC236}">
                    <a16:creationId xmlns:a16="http://schemas.microsoft.com/office/drawing/2014/main" id="{7E3269D9-50B8-5849-B7A9-0792CBF7FE44}"/>
                  </a:ext>
                </a:extLst>
              </p:cNvPr>
              <p:cNvSpPr txBox="1">
                <a:spLocks noRot="1" noChangeAspect="1" noMove="1" noResize="1" noEditPoints="1" noAdjustHandles="1" noChangeArrowheads="1" noChangeShapeType="1" noTextEdit="1"/>
              </p:cNvSpPr>
              <p:nvPr/>
            </p:nvSpPr>
            <p:spPr>
              <a:xfrm>
                <a:off x="677679" y="5138982"/>
                <a:ext cx="8606180" cy="610745"/>
              </a:xfrm>
              <a:prstGeom prst="rect">
                <a:avLst/>
              </a:prstGeom>
              <a:blipFill>
                <a:blip r:embed="rId13"/>
                <a:stretch>
                  <a:fillRect b="-816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8" name="CuadroTexto 57">
                <a:extLst>
                  <a:ext uri="{FF2B5EF4-FFF2-40B4-BE49-F238E27FC236}">
                    <a16:creationId xmlns:a16="http://schemas.microsoft.com/office/drawing/2014/main" id="{25AA4D22-10F5-A545-9921-3D7C5FAD7D41}"/>
                  </a:ext>
                </a:extLst>
              </p:cNvPr>
              <p:cNvSpPr txBox="1"/>
              <p:nvPr/>
            </p:nvSpPr>
            <p:spPr>
              <a:xfrm>
                <a:off x="677679" y="5959384"/>
                <a:ext cx="8606180" cy="57618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ES" sz="2000" i="1">
                          <a:solidFill>
                            <a:srgbClr val="00456F"/>
                          </a:solidFill>
                          <a:latin typeface="Cambria Math" panose="02040503050406030204" pitchFamily="18" charset="0"/>
                          <a:ea typeface="Cambria Math" panose="02040503050406030204" pitchFamily="18" charset="0"/>
                        </a:rPr>
                        <m:t>≈</m:t>
                      </m:r>
                      <m:f>
                        <m:fPr>
                          <m:ctrlPr>
                            <a:rPr lang="es-ES" sz="2000" b="0" i="1" smtClean="0">
                              <a:solidFill>
                                <a:srgbClr val="00456F"/>
                              </a:solidFill>
                              <a:latin typeface="Cambria Math" panose="02040503050406030204" pitchFamily="18" charset="0"/>
                              <a:ea typeface="Cambria Math" panose="02040503050406030204" pitchFamily="18" charset="0"/>
                            </a:rPr>
                          </m:ctrlPr>
                        </m:fPr>
                        <m:num>
                          <m:r>
                            <a:rPr lang="es-ES" sz="2000" b="0" i="1" smtClean="0">
                              <a:solidFill>
                                <a:srgbClr val="00456F"/>
                              </a:solidFill>
                              <a:latin typeface="Cambria Math" panose="02040503050406030204" pitchFamily="18" charset="0"/>
                              <a:ea typeface="Cambria Math" panose="02040503050406030204" pitchFamily="18" charset="0"/>
                            </a:rPr>
                            <m:t>1</m:t>
                          </m:r>
                        </m:num>
                        <m:den>
                          <m:r>
                            <a:rPr lang="es-ES" sz="2000" b="0" i="1" smtClean="0">
                              <a:solidFill>
                                <a:srgbClr val="00456F"/>
                              </a:solidFill>
                              <a:latin typeface="Cambria Math" panose="02040503050406030204" pitchFamily="18" charset="0"/>
                              <a:ea typeface="Cambria Math" panose="02040503050406030204" pitchFamily="18" charset="0"/>
                            </a:rPr>
                            <m:t>12</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8" name="CuadroTexto 57">
                <a:extLst>
                  <a:ext uri="{FF2B5EF4-FFF2-40B4-BE49-F238E27FC236}">
                    <a16:creationId xmlns:a16="http://schemas.microsoft.com/office/drawing/2014/main" id="{25AA4D22-10F5-A545-9921-3D7C5FAD7D41}"/>
                  </a:ext>
                </a:extLst>
              </p:cNvPr>
              <p:cNvSpPr txBox="1">
                <a:spLocks noRot="1" noChangeAspect="1" noMove="1" noResize="1" noEditPoints="1" noAdjustHandles="1" noChangeArrowheads="1" noChangeShapeType="1" noTextEdit="1"/>
              </p:cNvSpPr>
              <p:nvPr/>
            </p:nvSpPr>
            <p:spPr>
              <a:xfrm>
                <a:off x="677679" y="5959384"/>
                <a:ext cx="8606180" cy="576183"/>
              </a:xfrm>
              <a:prstGeom prst="rect">
                <a:avLst/>
              </a:prstGeom>
              <a:blipFill>
                <a:blip r:embed="rId14"/>
                <a:stretch>
                  <a:fillRect b="-12766"/>
                </a:stretch>
              </a:blipFill>
            </p:spPr>
            <p:txBody>
              <a:bodyPr/>
              <a:lstStyle/>
              <a:p>
                <a:r>
                  <a:rPr lang="es-CL">
                    <a:noFill/>
                  </a:rPr>
                  <a:t> </a:t>
                </a:r>
              </a:p>
            </p:txBody>
          </p:sp>
        </mc:Fallback>
      </mc:AlternateContent>
    </p:spTree>
    <p:extLst>
      <p:ext uri="{BB962C8B-B14F-4D97-AF65-F5344CB8AC3E}">
        <p14:creationId xmlns:p14="http://schemas.microsoft.com/office/powerpoint/2010/main" val="111912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0" grpId="0"/>
      <p:bldP spid="55" grpId="0"/>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Cubo 67">
            <a:extLst>
              <a:ext uri="{FF2B5EF4-FFF2-40B4-BE49-F238E27FC236}">
                <a16:creationId xmlns:a16="http://schemas.microsoft.com/office/drawing/2014/main" id="{8AB665BF-A5A4-B94C-8F7F-A6B6BC9B6F3E}"/>
              </a:ext>
            </a:extLst>
          </p:cNvPr>
          <p:cNvSpPr/>
          <p:nvPr/>
        </p:nvSpPr>
        <p:spPr>
          <a:xfrm>
            <a:off x="2925892" y="2553506"/>
            <a:ext cx="6370401" cy="582527"/>
          </a:xfrm>
          <a:prstGeom prst="cube">
            <a:avLst/>
          </a:prstGeom>
          <a:solidFill>
            <a:srgbClr val="DD84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0908"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2F7306B8-AD3E-1F4B-A9CF-A8E506F482C3}"/>
                  </a:ext>
                </a:extLst>
              </p:cNvPr>
              <p:cNvSpPr txBox="1"/>
              <p:nvPr/>
            </p:nvSpPr>
            <p:spPr>
              <a:xfrm>
                <a:off x="1874209" y="3896984"/>
                <a:ext cx="8606180" cy="92198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00456F"/>
                              </a:solidFill>
                              <a:latin typeface="Cambria Math" panose="02040503050406030204" pitchFamily="18" charset="0"/>
                            </a:rPr>
                          </m:ctrlPr>
                        </m:sSubPr>
                        <m:e>
                          <m:r>
                            <a:rPr lang="es-CL" sz="3200" b="0" i="1" smtClean="0">
                              <a:solidFill>
                                <a:srgbClr val="00456F"/>
                              </a:solidFill>
                              <a:latin typeface="Cambria Math" panose="02040503050406030204" pitchFamily="18" charset="0"/>
                            </a:rPr>
                            <m:t>𝐼</m:t>
                          </m:r>
                        </m:e>
                        <m:sub>
                          <m:r>
                            <a:rPr lang="es-ES" sz="3200" b="0" i="1" smtClean="0">
                              <a:solidFill>
                                <a:srgbClr val="00456F"/>
                              </a:solidFill>
                              <a:latin typeface="Cambria Math" panose="02040503050406030204" pitchFamily="18" charset="0"/>
                            </a:rPr>
                            <m:t>𝐶𝑀</m:t>
                          </m:r>
                        </m:sub>
                      </m:sSub>
                      <m:r>
                        <a:rPr lang="es-ES" sz="3200" b="0" i="1" smtClean="0">
                          <a:solidFill>
                            <a:srgbClr val="00456F"/>
                          </a:solidFill>
                          <a:latin typeface="Cambria Math" panose="02040503050406030204" pitchFamily="18" charset="0"/>
                        </a:rPr>
                        <m:t>=</m:t>
                      </m:r>
                      <m:f>
                        <m:fPr>
                          <m:ctrlPr>
                            <a:rPr lang="es-ES" sz="3200" b="0" i="1" smtClean="0">
                              <a:solidFill>
                                <a:srgbClr val="00456F"/>
                              </a:solidFill>
                              <a:latin typeface="Cambria Math" panose="02040503050406030204" pitchFamily="18" charset="0"/>
                              <a:ea typeface="Cambria Math" panose="02040503050406030204" pitchFamily="18" charset="0"/>
                            </a:rPr>
                          </m:ctrlPr>
                        </m:fPr>
                        <m:num>
                          <m:r>
                            <a:rPr lang="es-ES" sz="3200" b="0" i="1" smtClean="0">
                              <a:solidFill>
                                <a:srgbClr val="00456F"/>
                              </a:solidFill>
                              <a:latin typeface="Cambria Math" panose="02040503050406030204" pitchFamily="18" charset="0"/>
                              <a:ea typeface="Cambria Math" panose="02040503050406030204" pitchFamily="18" charset="0"/>
                            </a:rPr>
                            <m:t>1</m:t>
                          </m:r>
                        </m:num>
                        <m:den>
                          <m:r>
                            <a:rPr lang="es-ES" sz="3200" b="0" i="1" smtClean="0">
                              <a:solidFill>
                                <a:srgbClr val="00456F"/>
                              </a:solidFill>
                              <a:latin typeface="Cambria Math" panose="02040503050406030204" pitchFamily="18" charset="0"/>
                              <a:ea typeface="Cambria Math" panose="02040503050406030204" pitchFamily="18" charset="0"/>
                            </a:rPr>
                            <m:t>12</m:t>
                          </m:r>
                        </m:den>
                      </m:f>
                      <m:r>
                        <a:rPr lang="es-ES" sz="3200" b="0" i="1" smtClean="0">
                          <a:solidFill>
                            <a:srgbClr val="00456F"/>
                          </a:solidFill>
                          <a:latin typeface="Cambria Math" panose="02040503050406030204" pitchFamily="18" charset="0"/>
                        </a:rPr>
                        <m:t>𝑀</m:t>
                      </m:r>
                      <m:sSup>
                        <m:sSupPr>
                          <m:ctrlPr>
                            <a:rPr lang="es-ES" sz="3200" b="0" i="1" smtClean="0">
                              <a:solidFill>
                                <a:srgbClr val="00456F"/>
                              </a:solidFill>
                              <a:latin typeface="Cambria Math" panose="02040503050406030204" pitchFamily="18" charset="0"/>
                            </a:rPr>
                          </m:ctrlPr>
                        </m:sSupPr>
                        <m:e>
                          <m:r>
                            <a:rPr lang="es-ES" sz="3200" b="0" i="1" smtClean="0">
                              <a:solidFill>
                                <a:srgbClr val="00456F"/>
                              </a:solidFill>
                              <a:latin typeface="Cambria Math" panose="02040503050406030204" pitchFamily="18" charset="0"/>
                            </a:rPr>
                            <m:t>𝐿</m:t>
                          </m:r>
                        </m:e>
                        <m:sup>
                          <m:r>
                            <a:rPr lang="es-ES" sz="3200" b="0" i="1" smtClean="0">
                              <a:solidFill>
                                <a:srgbClr val="00456F"/>
                              </a:solidFill>
                              <a:latin typeface="Cambria Math" panose="02040503050406030204" pitchFamily="18" charset="0"/>
                            </a:rPr>
                            <m:t>2</m:t>
                          </m:r>
                        </m:sup>
                      </m:sSup>
                    </m:oMath>
                  </m:oMathPara>
                </a14:m>
                <a:endParaRPr lang="es-CL" sz="2400" i="1" dirty="0"/>
              </a:p>
            </p:txBody>
          </p:sp>
        </mc:Choice>
        <mc:Fallback xmlns="">
          <p:sp>
            <p:nvSpPr>
              <p:cNvPr id="9" name="CuadroTexto 8">
                <a:extLst>
                  <a:ext uri="{FF2B5EF4-FFF2-40B4-BE49-F238E27FC236}">
                    <a16:creationId xmlns:a16="http://schemas.microsoft.com/office/drawing/2014/main" id="{2F7306B8-AD3E-1F4B-A9CF-A8E506F482C3}"/>
                  </a:ext>
                </a:extLst>
              </p:cNvPr>
              <p:cNvSpPr txBox="1">
                <a:spLocks noRot="1" noChangeAspect="1" noMove="1" noResize="1" noEditPoints="1" noAdjustHandles="1" noChangeArrowheads="1" noChangeShapeType="1" noTextEdit="1"/>
              </p:cNvSpPr>
              <p:nvPr/>
            </p:nvSpPr>
            <p:spPr>
              <a:xfrm>
                <a:off x="1874209" y="3896984"/>
                <a:ext cx="8606180" cy="921984"/>
              </a:xfrm>
              <a:prstGeom prst="rect">
                <a:avLst/>
              </a:prstGeom>
              <a:blipFill>
                <a:blip r:embed="rId5"/>
                <a:stretch>
                  <a:fillRect b="-13699"/>
                </a:stretch>
              </a:blipFill>
            </p:spPr>
            <p:txBody>
              <a:bodyPr/>
              <a:lstStyle/>
              <a:p>
                <a:r>
                  <a:rPr lang="es-CL">
                    <a:noFill/>
                  </a:rPr>
                  <a:t> </a:t>
                </a:r>
              </a:p>
            </p:txBody>
          </p:sp>
        </mc:Fallback>
      </mc:AlternateContent>
      <p:sp>
        <p:nvSpPr>
          <p:cNvPr id="2" name="Rectángulo redondeado 1">
            <a:extLst>
              <a:ext uri="{FF2B5EF4-FFF2-40B4-BE49-F238E27FC236}">
                <a16:creationId xmlns:a16="http://schemas.microsoft.com/office/drawing/2014/main" id="{AAEE31B4-FEC7-114F-BFFE-03732D064E92}"/>
              </a:ext>
            </a:extLst>
          </p:cNvPr>
          <p:cNvSpPr/>
          <p:nvPr/>
        </p:nvSpPr>
        <p:spPr>
          <a:xfrm>
            <a:off x="4727848" y="3896984"/>
            <a:ext cx="2808312" cy="111619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45755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298646" y="22527"/>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Algunos momentos de inercia importantes</a:t>
            </a:r>
          </a:p>
        </p:txBody>
      </p:sp>
      <p:pic>
        <p:nvPicPr>
          <p:cNvPr id="3" name="Imagen 2" descr="Imagen que contiene reloj&#10;&#10;Descripción generada automáticamente">
            <a:extLst>
              <a:ext uri="{FF2B5EF4-FFF2-40B4-BE49-F238E27FC236}">
                <a16:creationId xmlns:a16="http://schemas.microsoft.com/office/drawing/2014/main" id="{36905349-27CD-B345-B8FB-0C9C534477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416" y="980728"/>
            <a:ext cx="8655389" cy="4680520"/>
          </a:xfrm>
          <a:prstGeom prst="rect">
            <a:avLst/>
          </a:prstGeom>
        </p:spPr>
      </p:pic>
    </p:spTree>
    <p:extLst>
      <p:ext uri="{BB962C8B-B14F-4D97-AF65-F5344CB8AC3E}">
        <p14:creationId xmlns:p14="http://schemas.microsoft.com/office/powerpoint/2010/main" val="2216057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298646" y="22527"/>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Algunos momentos de inercia importantes</a:t>
            </a:r>
          </a:p>
        </p:txBody>
      </p:sp>
      <p:pic>
        <p:nvPicPr>
          <p:cNvPr id="5" name="Imagen 4" descr="Imagen que contiene aparato, objeto, tabla&#10;&#10;Descripción generada automáticamente">
            <a:extLst>
              <a:ext uri="{FF2B5EF4-FFF2-40B4-BE49-F238E27FC236}">
                <a16:creationId xmlns:a16="http://schemas.microsoft.com/office/drawing/2014/main" id="{3933FF14-88B1-C146-A782-8BC38D543B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400" y="872716"/>
            <a:ext cx="8171728" cy="5112568"/>
          </a:xfrm>
          <a:prstGeom prst="rect">
            <a:avLst/>
          </a:prstGeom>
        </p:spPr>
      </p:pic>
    </p:spTree>
    <p:extLst>
      <p:ext uri="{BB962C8B-B14F-4D97-AF65-F5344CB8AC3E}">
        <p14:creationId xmlns:p14="http://schemas.microsoft.com/office/powerpoint/2010/main" val="6055549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51384" y="893603"/>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12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911424" y="1450040"/>
            <a:ext cx="8206716" cy="3046988"/>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Un satélite de comunicaciones es un cilindro uniforme con 1220 [kg] de masa, 1,18 [m] de diámetro, y 1,72 [m] de longitud. Antes de lanzarlo desde la plataforma del taxi espacial, se le hace girar a razón de 1,46 [</a:t>
            </a:r>
            <a:r>
              <a:rPr lang="es-CL" sz="2400" dirty="0" err="1">
                <a:solidFill>
                  <a:srgbClr val="00456F"/>
                </a:solidFill>
                <a:latin typeface="Times New Roman" panose="02020603050405020304" pitchFamily="18" charset="0"/>
                <a:cs typeface="Times New Roman" panose="02020603050405020304" pitchFamily="18" charset="0"/>
              </a:rPr>
              <a:t>rev</a:t>
            </a:r>
            <a:r>
              <a:rPr lang="es-CL" sz="2400" dirty="0">
                <a:solidFill>
                  <a:srgbClr val="00456F"/>
                </a:solidFill>
                <a:latin typeface="Times New Roman" panose="02020603050405020304" pitchFamily="18" charset="0"/>
                <a:cs typeface="Times New Roman" panose="02020603050405020304" pitchFamily="18" charset="0"/>
              </a:rPr>
              <a:t>/s] en torno al eje del cilindro; véase la figura. Calcule la energía cinética de rotación del satélite.</a:t>
            </a: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p:txBody>
      </p:sp>
      <p:pic>
        <p:nvPicPr>
          <p:cNvPr id="5" name="Imagen 4">
            <a:extLst>
              <a:ext uri="{FF2B5EF4-FFF2-40B4-BE49-F238E27FC236}">
                <a16:creationId xmlns:a16="http://schemas.microsoft.com/office/drawing/2014/main" id="{E1D00680-627A-4242-AA12-0DF525823456}"/>
              </a:ext>
            </a:extLst>
          </p:cNvPr>
          <p:cNvPicPr/>
          <p:nvPr/>
        </p:nvPicPr>
        <p:blipFill>
          <a:blip r:embed="rId3"/>
          <a:srcRect/>
          <a:stretch>
            <a:fillRect/>
          </a:stretch>
        </p:blipFill>
        <p:spPr bwMode="auto">
          <a:xfrm>
            <a:off x="9286953" y="1268760"/>
            <a:ext cx="2573238" cy="2399682"/>
          </a:xfrm>
          <a:prstGeom prst="rect">
            <a:avLst/>
          </a:prstGeom>
          <a:noFill/>
          <a:ln w="9525">
            <a:noFill/>
            <a:miter lim="800000"/>
            <a:headEnd/>
            <a:tailEnd/>
          </a:ln>
        </p:spPr>
      </p:pic>
    </p:spTree>
    <p:extLst>
      <p:ext uri="{BB962C8B-B14F-4D97-AF65-F5344CB8AC3E}">
        <p14:creationId xmlns:p14="http://schemas.microsoft.com/office/powerpoint/2010/main" val="245456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188640"/>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Teorema de ejes paralelos o teorema </a:t>
            </a:r>
            <a:r>
              <a:rPr lang="es-CL" sz="360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de Steiner</a:t>
            </a:r>
            <a:endPar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3" name="Imagen 2">
            <a:extLst>
              <a:ext uri="{FF2B5EF4-FFF2-40B4-BE49-F238E27FC236}">
                <a16:creationId xmlns:a16="http://schemas.microsoft.com/office/drawing/2014/main" id="{EC2E8355-58C2-4125-B792-79F775FD11A7}"/>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8184232" y="2989751"/>
            <a:ext cx="1944216" cy="2458861"/>
          </a:xfrm>
          <a:prstGeom prst="rect">
            <a:avLst/>
          </a:prstGeom>
          <a:ln>
            <a:solidFill>
              <a:schemeClr val="accent1"/>
            </a:solidFill>
          </a:ln>
        </p:spPr>
      </p:pic>
      <p:sp>
        <p:nvSpPr>
          <p:cNvPr id="7" name="CuadroTexto 6">
            <a:extLst>
              <a:ext uri="{FF2B5EF4-FFF2-40B4-BE49-F238E27FC236}">
                <a16:creationId xmlns:a16="http://schemas.microsoft.com/office/drawing/2014/main" id="{CBFCB6B5-07F2-4163-B696-416870A3345D}"/>
              </a:ext>
            </a:extLst>
          </p:cNvPr>
          <p:cNvSpPr txBox="1"/>
          <p:nvPr/>
        </p:nvSpPr>
        <p:spPr>
          <a:xfrm>
            <a:off x="479376" y="1610797"/>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Cuando el eje de rotación de un cuerpo se traslada paralelamente respecto del eje que pasa por el centro de masa, el nuevo momento de inercia se puede obtener a través de la expresión</a:t>
            </a:r>
            <a:endParaRPr lang="es-CL" sz="2800" dirty="0">
              <a:solidFill>
                <a:srgbClr val="00456F"/>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D3FEBED9-AC0D-4EB4-8FC5-1868BEB87470}"/>
                  </a:ext>
                </a:extLst>
              </p:cNvPr>
              <p:cNvSpPr txBox="1"/>
              <p:nvPr/>
            </p:nvSpPr>
            <p:spPr>
              <a:xfrm>
                <a:off x="3107157" y="3323644"/>
                <a:ext cx="212474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𝑑</m:t>
                          </m:r>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8" name="CuadroTexto 7">
                <a:extLst>
                  <a:ext uri="{FF2B5EF4-FFF2-40B4-BE49-F238E27FC236}">
                    <a16:creationId xmlns:a16="http://schemas.microsoft.com/office/drawing/2014/main" id="{D3FEBED9-AC0D-4EB4-8FC5-1868BEB87470}"/>
                  </a:ext>
                </a:extLst>
              </p:cNvPr>
              <p:cNvSpPr txBox="1">
                <a:spLocks noRot="1" noChangeAspect="1" noMove="1" noResize="1" noEditPoints="1" noAdjustHandles="1" noChangeArrowheads="1" noChangeShapeType="1" noTextEdit="1"/>
              </p:cNvSpPr>
              <p:nvPr/>
            </p:nvSpPr>
            <p:spPr>
              <a:xfrm>
                <a:off x="3107157" y="3323644"/>
                <a:ext cx="2124748" cy="369332"/>
              </a:xfrm>
              <a:prstGeom prst="rect">
                <a:avLst/>
              </a:prstGeom>
              <a:blipFill>
                <a:blip r:embed="rId5"/>
                <a:stretch>
                  <a:fillRect l="-2586" r="-575" b="-14754"/>
                </a:stretch>
              </a:blipFill>
            </p:spPr>
            <p:txBody>
              <a:bodyPr/>
              <a:lstStyle/>
              <a:p>
                <a:r>
                  <a:rPr lang="es-CL">
                    <a:noFill/>
                  </a:rPr>
                  <a:t> </a:t>
                </a:r>
              </a:p>
            </p:txBody>
          </p:sp>
        </mc:Fallback>
      </mc:AlternateContent>
      <p:sp>
        <p:nvSpPr>
          <p:cNvPr id="2" name="Rectángulo redondeado 1">
            <a:extLst>
              <a:ext uri="{FF2B5EF4-FFF2-40B4-BE49-F238E27FC236}">
                <a16:creationId xmlns:a16="http://schemas.microsoft.com/office/drawing/2014/main" id="{7142B475-A1C4-564B-BED8-527F1638317C}"/>
              </a:ext>
            </a:extLst>
          </p:cNvPr>
          <p:cNvSpPr/>
          <p:nvPr/>
        </p:nvSpPr>
        <p:spPr>
          <a:xfrm>
            <a:off x="2999656" y="3140968"/>
            <a:ext cx="2232249" cy="7200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1880256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Conector recto 15">
            <a:extLst>
              <a:ext uri="{FF2B5EF4-FFF2-40B4-BE49-F238E27FC236}">
                <a16:creationId xmlns:a16="http://schemas.microsoft.com/office/drawing/2014/main" id="{12BA1EBA-73E3-4BF0-BDFE-2A4390705A2B}"/>
              </a:ext>
            </a:extLst>
          </p:cNvPr>
          <p:cNvCxnSpPr/>
          <p:nvPr/>
        </p:nvCxnSpPr>
        <p:spPr>
          <a:xfrm>
            <a:off x="2608587" y="5013336"/>
            <a:ext cx="0" cy="1440000"/>
          </a:xfrm>
          <a:prstGeom prst="line">
            <a:avLst/>
          </a:prstGeom>
          <a:ln w="158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3 Título"/>
          <p:cNvSpPr txBox="1">
            <a:spLocks noGrp="1"/>
          </p:cNvSpPr>
          <p:nvPr>
            <p:ph type="title"/>
          </p:nvPr>
        </p:nvSpPr>
        <p:spPr>
          <a:xfrm>
            <a:off x="299356" y="191309"/>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Teorema de ejes paralelos</a:t>
            </a:r>
          </a:p>
        </p:txBody>
      </p:sp>
      <p:pic>
        <p:nvPicPr>
          <p:cNvPr id="3" name="Imagen 2">
            <a:extLst>
              <a:ext uri="{FF2B5EF4-FFF2-40B4-BE49-F238E27FC236}">
                <a16:creationId xmlns:a16="http://schemas.microsoft.com/office/drawing/2014/main" id="{EC2E8355-58C2-4125-B792-79F775FD11A7}"/>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8040216" y="2086434"/>
            <a:ext cx="1944216" cy="2458861"/>
          </a:xfrm>
          <a:prstGeom prst="rect">
            <a:avLst/>
          </a:prstGeom>
          <a:ln>
            <a:solidFill>
              <a:schemeClr val="accent1"/>
            </a:solidFill>
          </a:ln>
        </p:spPr>
      </p:pic>
      <p:sp>
        <p:nvSpPr>
          <p:cNvPr id="7" name="CuadroTexto 6">
            <a:extLst>
              <a:ext uri="{FF2B5EF4-FFF2-40B4-BE49-F238E27FC236}">
                <a16:creationId xmlns:a16="http://schemas.microsoft.com/office/drawing/2014/main" id="{CBFCB6B5-07F2-4163-B696-416870A3345D}"/>
              </a:ext>
            </a:extLst>
          </p:cNvPr>
          <p:cNvSpPr txBox="1"/>
          <p:nvPr/>
        </p:nvSpPr>
        <p:spPr>
          <a:xfrm>
            <a:off x="617467" y="901649"/>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Cuando el eje de rotación de un cuerpo se traslada paralelamente respecto del eje que pasa por el centro de masa, el nuevo momento de inercia se puede obtener a través de la expresión</a:t>
            </a:r>
            <a:endParaRPr lang="es-CL" sz="2800" dirty="0">
              <a:solidFill>
                <a:srgbClr val="00456F"/>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D3FEBED9-AC0D-4EB4-8FC5-1868BEB87470}"/>
                  </a:ext>
                </a:extLst>
              </p:cNvPr>
              <p:cNvSpPr txBox="1"/>
              <p:nvPr/>
            </p:nvSpPr>
            <p:spPr>
              <a:xfrm>
                <a:off x="3107157" y="3323644"/>
                <a:ext cx="212474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𝑑</m:t>
                          </m:r>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8" name="CuadroTexto 7">
                <a:extLst>
                  <a:ext uri="{FF2B5EF4-FFF2-40B4-BE49-F238E27FC236}">
                    <a16:creationId xmlns:a16="http://schemas.microsoft.com/office/drawing/2014/main" id="{D3FEBED9-AC0D-4EB4-8FC5-1868BEB87470}"/>
                  </a:ext>
                </a:extLst>
              </p:cNvPr>
              <p:cNvSpPr txBox="1">
                <a:spLocks noRot="1" noChangeAspect="1" noMove="1" noResize="1" noEditPoints="1" noAdjustHandles="1" noChangeArrowheads="1" noChangeShapeType="1" noTextEdit="1"/>
              </p:cNvSpPr>
              <p:nvPr/>
            </p:nvSpPr>
            <p:spPr>
              <a:xfrm>
                <a:off x="3107157" y="3323644"/>
                <a:ext cx="2124748" cy="369332"/>
              </a:xfrm>
              <a:prstGeom prst="rect">
                <a:avLst/>
              </a:prstGeom>
              <a:blipFill>
                <a:blip r:embed="rId5"/>
                <a:stretch>
                  <a:fillRect l="-2586" r="-575" b="-14754"/>
                </a:stretch>
              </a:blipFill>
            </p:spPr>
            <p:txBody>
              <a:bodyPr/>
              <a:lstStyle/>
              <a:p>
                <a:r>
                  <a:rPr lang="es-CL">
                    <a:noFill/>
                  </a:rPr>
                  <a:t> </a:t>
                </a:r>
              </a:p>
            </p:txBody>
          </p:sp>
        </mc:Fallback>
      </mc:AlternateContent>
      <p:cxnSp>
        <p:nvCxnSpPr>
          <p:cNvPr id="9" name="Conector recto 8">
            <a:extLst>
              <a:ext uri="{FF2B5EF4-FFF2-40B4-BE49-F238E27FC236}">
                <a16:creationId xmlns:a16="http://schemas.microsoft.com/office/drawing/2014/main" id="{6349B0AD-4D68-452C-8DE8-81FD332B57E7}"/>
              </a:ext>
            </a:extLst>
          </p:cNvPr>
          <p:cNvCxnSpPr/>
          <p:nvPr/>
        </p:nvCxnSpPr>
        <p:spPr>
          <a:xfrm flipV="1">
            <a:off x="1231798" y="5710520"/>
            <a:ext cx="2880000" cy="9525"/>
          </a:xfrm>
          <a:prstGeom prst="line">
            <a:avLst/>
          </a:prstGeom>
          <a:ln w="76200"/>
        </p:spPr>
        <p:style>
          <a:lnRef idx="1">
            <a:schemeClr val="accent1"/>
          </a:lnRef>
          <a:fillRef idx="0">
            <a:schemeClr val="accent1"/>
          </a:fillRef>
          <a:effectRef idx="0">
            <a:schemeClr val="accent1"/>
          </a:effectRef>
          <a:fontRef idx="minor">
            <a:schemeClr val="tx1"/>
          </a:fontRef>
        </p:style>
      </p:cxnSp>
      <p:grpSp>
        <p:nvGrpSpPr>
          <p:cNvPr id="11" name="Grupo 10">
            <a:extLst>
              <a:ext uri="{FF2B5EF4-FFF2-40B4-BE49-F238E27FC236}">
                <a16:creationId xmlns:a16="http://schemas.microsoft.com/office/drawing/2014/main" id="{B73D3098-DD8F-4C68-847C-747B6A9B5DDD}"/>
              </a:ext>
            </a:extLst>
          </p:cNvPr>
          <p:cNvGrpSpPr/>
          <p:nvPr/>
        </p:nvGrpSpPr>
        <p:grpSpPr>
          <a:xfrm>
            <a:off x="809965" y="4463916"/>
            <a:ext cx="1008112" cy="1989420"/>
            <a:chOff x="119336" y="1412776"/>
            <a:chExt cx="1008112" cy="1989420"/>
          </a:xfrm>
        </p:grpSpPr>
        <p:pic>
          <p:nvPicPr>
            <p:cNvPr id="12" name="Imagen 11" descr="Imagen que contiene tabla, reloj&#10;&#10;Descripción generada automáticamente">
              <a:extLst>
                <a:ext uri="{FF2B5EF4-FFF2-40B4-BE49-F238E27FC236}">
                  <a16:creationId xmlns:a16="http://schemas.microsoft.com/office/drawing/2014/main" id="{89AC65EB-1F43-417D-8E8C-045C2AB8EA33}"/>
                </a:ext>
              </a:extLst>
            </p:cNvPr>
            <p:cNvPicPr>
              <a:picLocks noChangeAspect="1"/>
            </p:cNvPicPr>
            <p:nvPr/>
          </p:nvPicPr>
          <p:blipFill rotWithShape="1">
            <a:blip r:embed="rId6">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13" name="Conector recto 12">
              <a:extLst>
                <a:ext uri="{FF2B5EF4-FFF2-40B4-BE49-F238E27FC236}">
                  <a16:creationId xmlns:a16="http://schemas.microsoft.com/office/drawing/2014/main" id="{961AF8F6-6887-4C89-B1F7-BD09E09AD27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4" name="Conector recto de flecha 13">
            <a:extLst>
              <a:ext uri="{FF2B5EF4-FFF2-40B4-BE49-F238E27FC236}">
                <a16:creationId xmlns:a16="http://schemas.microsoft.com/office/drawing/2014/main" id="{58B57AC4-496D-49F7-BC02-F5BDA6A4B6BC}"/>
              </a:ext>
            </a:extLst>
          </p:cNvPr>
          <p:cNvCxnSpPr>
            <a:cxnSpLocks/>
          </p:cNvCxnSpPr>
          <p:nvPr/>
        </p:nvCxnSpPr>
        <p:spPr>
          <a:xfrm>
            <a:off x="1242413" y="6034500"/>
            <a:ext cx="288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1514CC64-5487-407D-8979-E7127C5E29A2}"/>
                  </a:ext>
                </a:extLst>
              </p:cNvPr>
              <p:cNvSpPr txBox="1"/>
              <p:nvPr/>
            </p:nvSpPr>
            <p:spPr>
              <a:xfrm>
                <a:off x="2322133" y="5822311"/>
                <a:ext cx="610988" cy="461665"/>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𝐿</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1514CC64-5487-407D-8979-E7127C5E29A2}"/>
                  </a:ext>
                </a:extLst>
              </p:cNvPr>
              <p:cNvSpPr txBox="1">
                <a:spLocks noRot="1" noChangeAspect="1" noMove="1" noResize="1" noEditPoints="1" noAdjustHandles="1" noChangeArrowheads="1" noChangeShapeType="1" noTextEdit="1"/>
              </p:cNvSpPr>
              <p:nvPr/>
            </p:nvSpPr>
            <p:spPr>
              <a:xfrm>
                <a:off x="2322133" y="5822311"/>
                <a:ext cx="610988" cy="461665"/>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8" name="CuadroTexto 17">
                <a:extLst>
                  <a:ext uri="{FF2B5EF4-FFF2-40B4-BE49-F238E27FC236}">
                    <a16:creationId xmlns:a16="http://schemas.microsoft.com/office/drawing/2014/main" id="{66B7BDD1-C922-4DC6-A707-FCB31425C2AC}"/>
                  </a:ext>
                </a:extLst>
              </p:cNvPr>
              <p:cNvSpPr txBox="1"/>
              <p:nvPr/>
            </p:nvSpPr>
            <p:spPr>
              <a:xfrm>
                <a:off x="2349321" y="4545295"/>
                <a:ext cx="539763"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oMath>
                  </m:oMathPara>
                </a14:m>
                <a:endParaRPr lang="es-CL" i="1" dirty="0"/>
              </a:p>
            </p:txBody>
          </p:sp>
        </mc:Choice>
        <mc:Fallback xmlns="">
          <p:sp>
            <p:nvSpPr>
              <p:cNvPr id="18" name="CuadroTexto 17">
                <a:extLst>
                  <a:ext uri="{FF2B5EF4-FFF2-40B4-BE49-F238E27FC236}">
                    <a16:creationId xmlns:a16="http://schemas.microsoft.com/office/drawing/2014/main" id="{66B7BDD1-C922-4DC6-A707-FCB31425C2AC}"/>
                  </a:ext>
                </a:extLst>
              </p:cNvPr>
              <p:cNvSpPr txBox="1">
                <a:spLocks noRot="1" noChangeAspect="1" noMove="1" noResize="1" noEditPoints="1" noAdjustHandles="1" noChangeArrowheads="1" noChangeShapeType="1" noTextEdit="1"/>
              </p:cNvSpPr>
              <p:nvPr/>
            </p:nvSpPr>
            <p:spPr>
              <a:xfrm>
                <a:off x="2349321" y="4545295"/>
                <a:ext cx="539763" cy="369332"/>
              </a:xfrm>
              <a:prstGeom prst="rect">
                <a:avLst/>
              </a:prstGeom>
              <a:blipFill>
                <a:blip r:embed="rId8"/>
                <a:stretch>
                  <a:fillRect l="-11236" r="-3371" b="-1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56F21778-4EE4-42D1-AECC-63CF987BAABE}"/>
                  </a:ext>
                </a:extLst>
              </p:cNvPr>
              <p:cNvSpPr txBox="1"/>
              <p:nvPr/>
            </p:nvSpPr>
            <p:spPr>
              <a:xfrm>
                <a:off x="1090095" y="4423828"/>
                <a:ext cx="304635"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oMath>
                  </m:oMathPara>
                </a14:m>
                <a:endParaRPr lang="es-CL" i="1" dirty="0"/>
              </a:p>
            </p:txBody>
          </p:sp>
        </mc:Choice>
        <mc:Fallback xmlns="">
          <p:sp>
            <p:nvSpPr>
              <p:cNvPr id="19" name="CuadroTexto 18">
                <a:extLst>
                  <a:ext uri="{FF2B5EF4-FFF2-40B4-BE49-F238E27FC236}">
                    <a16:creationId xmlns:a16="http://schemas.microsoft.com/office/drawing/2014/main" id="{56F21778-4EE4-42D1-AECC-63CF987BAABE}"/>
                  </a:ext>
                </a:extLst>
              </p:cNvPr>
              <p:cNvSpPr txBox="1">
                <a:spLocks noRot="1" noChangeAspect="1" noMove="1" noResize="1" noEditPoints="1" noAdjustHandles="1" noChangeArrowheads="1" noChangeShapeType="1" noTextEdit="1"/>
              </p:cNvSpPr>
              <p:nvPr/>
            </p:nvSpPr>
            <p:spPr>
              <a:xfrm>
                <a:off x="1090095" y="4423828"/>
                <a:ext cx="304635" cy="369332"/>
              </a:xfrm>
              <a:prstGeom prst="rect">
                <a:avLst/>
              </a:prstGeom>
              <a:blipFill>
                <a:blip r:embed="rId9"/>
                <a:stretch>
                  <a:fillRect l="-22000" r="-2000" b="-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6D10BDA7-3365-48D0-9DFA-F1BA8DB80FA3}"/>
                  </a:ext>
                </a:extLst>
              </p:cNvPr>
              <p:cNvSpPr txBox="1"/>
              <p:nvPr/>
            </p:nvSpPr>
            <p:spPr>
              <a:xfrm>
                <a:off x="4724239" y="4816513"/>
                <a:ext cx="2955937" cy="77226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1</m:t>
                          </m:r>
                        </m:num>
                        <m:den>
                          <m:r>
                            <a:rPr lang="es-ES" sz="2400" b="0" i="1" smtClean="0">
                              <a:solidFill>
                                <a:srgbClr val="00456F"/>
                              </a:solidFill>
                              <a:latin typeface="Cambria Math" panose="02040503050406030204" pitchFamily="18" charset="0"/>
                            </a:rPr>
                            <m:t>12</m:t>
                          </m:r>
                        </m:den>
                      </m:f>
                      <m:r>
                        <a:rPr lang="es-ES" sz="2400" b="0" i="1" smtClean="0">
                          <a:solidFill>
                            <a:srgbClr val="00456F"/>
                          </a:solidFill>
                          <a:latin typeface="Cambria Math" panose="02040503050406030204" pitchFamily="18" charset="0"/>
                        </a:rPr>
                        <m:t>𝑀</m:t>
                      </m:r>
                      <m:sSup>
                        <m:sSupPr>
                          <m:ctrlPr>
                            <a:rPr lang="es-ES"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𝐿</m:t>
                          </m:r>
                        </m:e>
                        <m:sup>
                          <m:r>
                            <a:rPr lang="es-ES" sz="2400" b="0" i="1" smtClean="0">
                              <a:solidFill>
                                <a:srgbClr val="00456F"/>
                              </a:solidFill>
                              <a:latin typeface="Cambria Math" panose="02040503050406030204" pitchFamily="18" charset="0"/>
                            </a:rPr>
                            <m:t>2</m:t>
                          </m:r>
                        </m:sup>
                      </m:sSup>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d>
                            <m:dPr>
                              <m:ctrlPr>
                                <a:rPr lang="es-ES" sz="2400" b="0" i="1" smtClean="0">
                                  <a:solidFill>
                                    <a:srgbClr val="00456F"/>
                                  </a:solidFill>
                                  <a:latin typeface="Cambria Math" panose="02040503050406030204" pitchFamily="18" charset="0"/>
                                </a:rPr>
                              </m:ctrlPr>
                            </m:dPr>
                            <m:e>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𝐿</m:t>
                                  </m:r>
                                </m:num>
                                <m:den>
                                  <m:r>
                                    <a:rPr lang="es-ES" sz="2400" b="0" i="1" smtClean="0">
                                      <a:solidFill>
                                        <a:srgbClr val="00456F"/>
                                      </a:solidFill>
                                      <a:latin typeface="Cambria Math" panose="02040503050406030204" pitchFamily="18" charset="0"/>
                                    </a:rPr>
                                    <m:t>2</m:t>
                                  </m:r>
                                </m:den>
                              </m:f>
                            </m:e>
                          </m:d>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20" name="CuadroTexto 19">
                <a:extLst>
                  <a:ext uri="{FF2B5EF4-FFF2-40B4-BE49-F238E27FC236}">
                    <a16:creationId xmlns:a16="http://schemas.microsoft.com/office/drawing/2014/main" id="{6D10BDA7-3365-48D0-9DFA-F1BA8DB80FA3}"/>
                  </a:ext>
                </a:extLst>
              </p:cNvPr>
              <p:cNvSpPr txBox="1">
                <a:spLocks noRot="1" noChangeAspect="1" noMove="1" noResize="1" noEditPoints="1" noAdjustHandles="1" noChangeArrowheads="1" noChangeShapeType="1" noTextEdit="1"/>
              </p:cNvSpPr>
              <p:nvPr/>
            </p:nvSpPr>
            <p:spPr>
              <a:xfrm>
                <a:off x="4724239" y="4816513"/>
                <a:ext cx="2955937" cy="772263"/>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4FCDC1B1-68B8-42FE-B328-9B32B086D758}"/>
                  </a:ext>
                </a:extLst>
              </p:cNvPr>
              <p:cNvSpPr txBox="1"/>
              <p:nvPr/>
            </p:nvSpPr>
            <p:spPr>
              <a:xfrm>
                <a:off x="4714925" y="5718753"/>
                <a:ext cx="1483162" cy="6938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1</m:t>
                          </m:r>
                        </m:num>
                        <m:den>
                          <m:r>
                            <a:rPr lang="es-ES" sz="2400" b="0" i="1" smtClean="0">
                              <a:solidFill>
                                <a:srgbClr val="00456F"/>
                              </a:solidFill>
                              <a:latin typeface="Cambria Math" panose="02040503050406030204" pitchFamily="18" charset="0"/>
                            </a:rPr>
                            <m:t>3</m:t>
                          </m:r>
                        </m:den>
                      </m:f>
                      <m:r>
                        <a:rPr lang="es-ES" sz="2400" b="0" i="1" smtClean="0">
                          <a:solidFill>
                            <a:srgbClr val="00456F"/>
                          </a:solidFill>
                          <a:latin typeface="Cambria Math" panose="02040503050406030204" pitchFamily="18" charset="0"/>
                        </a:rPr>
                        <m:t>𝑀</m:t>
                      </m:r>
                      <m:sSup>
                        <m:sSupPr>
                          <m:ctrlPr>
                            <a:rPr lang="es-ES"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𝐿</m:t>
                          </m:r>
                        </m:e>
                        <m:sup>
                          <m:r>
                            <a:rPr lang="es-ES"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21" name="CuadroTexto 20">
                <a:extLst>
                  <a:ext uri="{FF2B5EF4-FFF2-40B4-BE49-F238E27FC236}">
                    <a16:creationId xmlns:a16="http://schemas.microsoft.com/office/drawing/2014/main" id="{4FCDC1B1-68B8-42FE-B328-9B32B086D758}"/>
                  </a:ext>
                </a:extLst>
              </p:cNvPr>
              <p:cNvSpPr txBox="1">
                <a:spLocks noRot="1" noChangeAspect="1" noMove="1" noResize="1" noEditPoints="1" noAdjustHandles="1" noChangeArrowheads="1" noChangeShapeType="1" noTextEdit="1"/>
              </p:cNvSpPr>
              <p:nvPr/>
            </p:nvSpPr>
            <p:spPr>
              <a:xfrm>
                <a:off x="4714925" y="5718753"/>
                <a:ext cx="1483162" cy="693844"/>
              </a:xfrm>
              <a:prstGeom prst="rect">
                <a:avLst/>
              </a:prstGeom>
              <a:blipFill>
                <a:blip r:embed="rId11"/>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DE4C4F17-A01A-4714-B8C1-FEE29E0FD6C6}"/>
              </a:ext>
            </a:extLst>
          </p:cNvPr>
          <p:cNvSpPr txBox="1"/>
          <p:nvPr/>
        </p:nvSpPr>
        <p:spPr>
          <a:xfrm>
            <a:off x="-1176808" y="4152533"/>
            <a:ext cx="11161240" cy="461665"/>
          </a:xfrm>
          <a:prstGeom prst="rect">
            <a:avLst/>
          </a:prstGeom>
          <a:noFill/>
        </p:spPr>
        <p:txBody>
          <a:bodyPr wrap="square" rtlCol="0">
            <a:spAutoFit/>
          </a:bodyPr>
          <a:lstStyle/>
          <a:p>
            <a:pPr algn="ctr"/>
            <a:r>
              <a:rPr lang="es-CL" sz="2400" dirty="0">
                <a:solidFill>
                  <a:srgbClr val="FF9108"/>
                </a:solidFill>
                <a:latin typeface="Times New Roman" panose="02020603050405020304" pitchFamily="18" charset="0"/>
                <a:cs typeface="Times New Roman" panose="02020603050405020304" pitchFamily="18" charset="0"/>
              </a:rPr>
              <a:t>Por ejemplo…</a:t>
            </a:r>
          </a:p>
        </p:txBody>
      </p:sp>
    </p:spTree>
    <p:extLst>
      <p:ext uri="{BB962C8B-B14F-4D97-AF65-F5344CB8AC3E}">
        <p14:creationId xmlns:p14="http://schemas.microsoft.com/office/powerpoint/2010/main" val="3608168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13 guía</a:t>
            </a:r>
          </a:p>
        </p:txBody>
      </p:sp>
      <mc:AlternateContent xmlns:mc="http://schemas.openxmlformats.org/markup-compatibility/2006" xmlns:a14="http://schemas.microsoft.com/office/drawing/2010/main">
        <mc:Choice Requires="a14">
          <p:sp>
            <p:nvSpPr>
              <p:cNvPr id="48" name="CuadroTexto 47">
                <a:extLst>
                  <a:ext uri="{FF2B5EF4-FFF2-40B4-BE49-F238E27FC236}">
                    <a16:creationId xmlns:a16="http://schemas.microsoft.com/office/drawing/2014/main" id="{63EE81F7-B3F6-4029-9D5F-5DED738C5B85}"/>
                  </a:ext>
                </a:extLst>
              </p:cNvPr>
              <p:cNvSpPr txBox="1"/>
              <p:nvPr/>
            </p:nvSpPr>
            <p:spPr>
              <a:xfrm>
                <a:off x="479376" y="1083357"/>
                <a:ext cx="8957914" cy="5425396"/>
              </a:xfrm>
              <a:prstGeom prst="rect">
                <a:avLst/>
              </a:prstGeom>
              <a:noFill/>
            </p:spPr>
            <p:txBody>
              <a:bodyPr wrap="square" rtlCol="0">
                <a:spAutoFit/>
              </a:bodyPr>
              <a:lstStyle/>
              <a:p>
                <a:pPr algn="just"/>
                <a:r>
                  <a:rPr lang="es-ES_tradnl" sz="2400" dirty="0">
                    <a:solidFill>
                      <a:srgbClr val="00456F"/>
                    </a:solidFill>
                    <a:latin typeface="Times New Roman" panose="02020603050405020304" pitchFamily="18" charset="0"/>
                    <a:cs typeface="Times New Roman" panose="02020603050405020304" pitchFamily="18" charset="0"/>
                  </a:rPr>
                  <a:t>Cada una de las tres palas del rotor principal del helicóptero que se muestra en la figura tiene 5,20 [m] de longitud y una masa de 240 [kg]. El rotor gira a 350 [</a:t>
                </a:r>
                <a:r>
                  <a:rPr lang="es-ES_tradnl" sz="2400" dirty="0" err="1">
                    <a:solidFill>
                      <a:srgbClr val="00456F"/>
                    </a:solidFill>
                    <a:latin typeface="Times New Roman" panose="02020603050405020304" pitchFamily="18" charset="0"/>
                    <a:cs typeface="Times New Roman" panose="02020603050405020304" pitchFamily="18" charset="0"/>
                  </a:rPr>
                  <a:t>rev</a:t>
                </a:r>
                <a:r>
                  <a:rPr lang="es-ES_tradnl" sz="2400" dirty="0">
                    <a:solidFill>
                      <a:srgbClr val="00456F"/>
                    </a:solidFill>
                    <a:latin typeface="Times New Roman" panose="02020603050405020304" pitchFamily="18" charset="0"/>
                    <a:cs typeface="Times New Roman" panose="02020603050405020304" pitchFamily="18" charset="0"/>
                  </a:rPr>
                  <a:t>/min]. </a:t>
                </a:r>
                <a:endParaRPr lang="es-CL" sz="2400" dirty="0">
                  <a:solidFill>
                    <a:srgbClr val="00456F"/>
                  </a:solidFill>
                  <a:latin typeface="Times New Roman" panose="02020603050405020304" pitchFamily="18" charset="0"/>
                  <a:cs typeface="Times New Roman" panose="02020603050405020304" pitchFamily="18" charset="0"/>
                </a:endParaRP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Calcule el momento de inercia del conjunto en torno al eje de rotación.  (Cada pala puede considerarse como una varilla, recuerde que el momento de inercia de una varilla de masa M y largo L que gira respecto a un eje perpendicular a su largo y que pasa por su C.M. es    </a:t>
                </a:r>
                <a14:m>
                  <m:oMath xmlns:m="http://schemas.openxmlformats.org/officeDocument/2006/math">
                    <m:r>
                      <m:rPr>
                        <m:sty m:val="p"/>
                      </m:rPr>
                      <a:rPr lang="es-CL" sz="2400">
                        <a:solidFill>
                          <a:srgbClr val="00456F"/>
                        </a:solidFill>
                        <a:latin typeface="Cambria Math" panose="02040503050406030204" pitchFamily="18" charset="0"/>
                      </a:rPr>
                      <m:t>I</m:t>
                    </m:r>
                    <m:r>
                      <a:rPr lang="es-CL" sz="2400">
                        <a:solidFill>
                          <a:srgbClr val="00456F"/>
                        </a:solidFill>
                        <a:latin typeface="Cambria Math" panose="02040503050406030204" pitchFamily="18" charset="0"/>
                      </a:rPr>
                      <m:t>=</m:t>
                    </m:r>
                    <m:f>
                      <m:fPr>
                        <m:ctrlPr>
                          <a:rPr lang="es-CL" sz="2400" i="1">
                            <a:solidFill>
                              <a:srgbClr val="00456F"/>
                            </a:solidFill>
                            <a:latin typeface="Cambria Math" panose="02040503050406030204" pitchFamily="18" charset="0"/>
                          </a:rPr>
                        </m:ctrlPr>
                      </m:fPr>
                      <m:num>
                        <m:r>
                          <a:rPr lang="es-CL" sz="2400">
                            <a:solidFill>
                              <a:srgbClr val="00456F"/>
                            </a:solidFill>
                            <a:latin typeface="Cambria Math" panose="02040503050406030204" pitchFamily="18" charset="0"/>
                          </a:rPr>
                          <m:t>1</m:t>
                        </m:r>
                      </m:num>
                      <m:den>
                        <m:r>
                          <a:rPr lang="es-CL" sz="2400">
                            <a:solidFill>
                              <a:srgbClr val="00456F"/>
                            </a:solidFill>
                            <a:latin typeface="Cambria Math" panose="02040503050406030204" pitchFamily="18" charset="0"/>
                          </a:rPr>
                          <m:t>12</m:t>
                        </m:r>
                      </m:den>
                    </m:f>
                    <m:r>
                      <m:rPr>
                        <m:sty m:val="p"/>
                      </m:rPr>
                      <a:rPr lang="es-CL" sz="2400">
                        <a:solidFill>
                          <a:srgbClr val="00456F"/>
                        </a:solidFill>
                        <a:latin typeface="Cambria Math" panose="02040503050406030204" pitchFamily="18" charset="0"/>
                      </a:rPr>
                      <m:t>M</m:t>
                    </m:r>
                    <m:sSup>
                      <m:sSupPr>
                        <m:ctrlPr>
                          <a:rPr lang="es-CL" sz="2400" i="1">
                            <a:solidFill>
                              <a:srgbClr val="00456F"/>
                            </a:solidFill>
                            <a:latin typeface="Cambria Math" panose="02040503050406030204" pitchFamily="18" charset="0"/>
                          </a:rPr>
                        </m:ctrlPr>
                      </m:sSupPr>
                      <m:e>
                        <m:r>
                          <m:rPr>
                            <m:sty m:val="p"/>
                          </m:rPr>
                          <a:rPr lang="es-CL" sz="2400">
                            <a:solidFill>
                              <a:srgbClr val="00456F"/>
                            </a:solidFill>
                            <a:latin typeface="Cambria Math" panose="02040503050406030204" pitchFamily="18" charset="0"/>
                          </a:rPr>
                          <m:t>L</m:t>
                        </m:r>
                      </m:e>
                      <m:sup>
                        <m:r>
                          <a:rPr lang="es-CL" sz="2400">
                            <a:solidFill>
                              <a:srgbClr val="00456F"/>
                            </a:solidFill>
                            <a:latin typeface="Cambria Math" panose="02040503050406030204" pitchFamily="18" charset="0"/>
                          </a:rPr>
                          <m:t>2</m:t>
                        </m:r>
                      </m:sup>
                    </m:sSup>
                  </m:oMath>
                </a14:m>
                <a:endParaRPr lang="es-ES" sz="2400" dirty="0">
                  <a:solidFill>
                    <a:srgbClr val="00456F"/>
                  </a:solidFill>
                  <a:latin typeface="Times New Roman" panose="02020603050405020304" pitchFamily="18" charset="0"/>
                </a:endParaRP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Si se cambian las palas por otras cuya masa es un tercio de la masa anterior. El momento de inercia del sistema, ¿aumenta, disminuye o se mantiene? Justifique </a:t>
                </a:r>
              </a:p>
              <a:p>
                <a:pPr marL="457200" indent="-457200" algn="just">
                  <a:buAutoNum type="alphaLcParenR"/>
                </a:pPr>
                <a:r>
                  <a:rPr lang="es-ES_tradnl" sz="2400" dirty="0">
                    <a:solidFill>
                      <a:srgbClr val="00456F"/>
                    </a:solidFill>
                    <a:latin typeface="Times New Roman" panose="02020603050405020304" pitchFamily="18" charset="0"/>
                    <a:cs typeface="Times New Roman" panose="02020603050405020304" pitchFamily="18" charset="0"/>
                  </a:rPr>
                  <a:t>¿En qué caso es más fácil hacer girar el rotor del helicóptero? (Compare las situaciones de las letras a) y b)) Explique usando argumentos físicos y en, al menos, tres línea</a:t>
                </a:r>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8" name="CuadroTexto 47">
                <a:extLst>
                  <a:ext uri="{FF2B5EF4-FFF2-40B4-BE49-F238E27FC236}">
                    <a16:creationId xmlns:a16="http://schemas.microsoft.com/office/drawing/2014/main" id="{63EE81F7-B3F6-4029-9D5F-5DED738C5B85}"/>
                  </a:ext>
                </a:extLst>
              </p:cNvPr>
              <p:cNvSpPr txBox="1">
                <a:spLocks noRot="1" noChangeAspect="1" noMove="1" noResize="1" noEditPoints="1" noAdjustHandles="1" noChangeArrowheads="1" noChangeShapeType="1" noTextEdit="1"/>
              </p:cNvSpPr>
              <p:nvPr/>
            </p:nvSpPr>
            <p:spPr>
              <a:xfrm>
                <a:off x="479376" y="1083357"/>
                <a:ext cx="8957914" cy="5425396"/>
              </a:xfrm>
              <a:prstGeom prst="rect">
                <a:avLst/>
              </a:prstGeom>
              <a:blipFill>
                <a:blip r:embed="rId3"/>
                <a:stretch>
                  <a:fillRect l="-992" t="-937" r="-992" b="-1639"/>
                </a:stretch>
              </a:blipFill>
            </p:spPr>
            <p:txBody>
              <a:bodyPr/>
              <a:lstStyle/>
              <a:p>
                <a:r>
                  <a:rPr lang="es-CL">
                    <a:noFill/>
                  </a:rPr>
                  <a:t> </a:t>
                </a:r>
              </a:p>
            </p:txBody>
          </p:sp>
        </mc:Fallback>
      </mc:AlternateContent>
      <p:pic>
        <p:nvPicPr>
          <p:cNvPr id="6" name="Imagen 5">
            <a:extLst>
              <a:ext uri="{FF2B5EF4-FFF2-40B4-BE49-F238E27FC236}">
                <a16:creationId xmlns:a16="http://schemas.microsoft.com/office/drawing/2014/main" id="{7461DAEC-8805-6C4B-AC14-B7519FB3F42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37290" y="850346"/>
            <a:ext cx="2754710" cy="2057763"/>
          </a:xfrm>
          <a:prstGeom prst="rect">
            <a:avLst/>
          </a:prstGeom>
          <a:noFill/>
          <a:ln w="9525">
            <a:noFill/>
            <a:miter lim="800000"/>
            <a:headEnd/>
            <a:tailEnd/>
          </a:ln>
        </p:spPr>
      </p:pic>
    </p:spTree>
    <p:extLst>
      <p:ext uri="{BB962C8B-B14F-4D97-AF65-F5344CB8AC3E}">
        <p14:creationId xmlns:p14="http://schemas.microsoft.com/office/powerpoint/2010/main" val="827327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C0D992-5742-CA4B-9E84-D1A6CDC775A1}"/>
              </a:ext>
            </a:extLst>
          </p:cNvPr>
          <p:cNvSpPr>
            <a:spLocks noGrp="1"/>
          </p:cNvSpPr>
          <p:nvPr>
            <p:ph type="title"/>
          </p:nvPr>
        </p:nvSpPr>
        <p:spPr/>
        <p:txBody>
          <a:bodyPr/>
          <a:lstStyle/>
          <a:p>
            <a:r>
              <a:rPr lang="es-CL" dirty="0"/>
              <a:t>Algunos ejercicios resueltos…</a:t>
            </a:r>
          </a:p>
        </p:txBody>
      </p:sp>
      <p:sp>
        <p:nvSpPr>
          <p:cNvPr id="3" name="Marcador de contenido 2">
            <a:extLst>
              <a:ext uri="{FF2B5EF4-FFF2-40B4-BE49-F238E27FC236}">
                <a16:creationId xmlns:a16="http://schemas.microsoft.com/office/drawing/2014/main" id="{A3C0E2B2-1F5D-CB4A-B8B0-18DF1204B413}"/>
              </a:ext>
            </a:extLst>
          </p:cNvPr>
          <p:cNvSpPr>
            <a:spLocks noGrp="1"/>
          </p:cNvSpPr>
          <p:nvPr>
            <p:ph sz="quarter" idx="1"/>
          </p:nvPr>
        </p:nvSpPr>
        <p:spPr/>
        <p:txBody>
          <a:bodyPr/>
          <a:lstStyle/>
          <a:p>
            <a:pPr marL="0" indent="0" algn="just">
              <a:buNone/>
            </a:pPr>
            <a:r>
              <a:rPr lang="es-CL" sz="2400" dirty="0">
                <a:solidFill>
                  <a:srgbClr val="00456F"/>
                </a:solidFill>
                <a:hlinkClick r:id="rId2">
                  <a:extLst>
                    <a:ext uri="{A12FA001-AC4F-418D-AE19-62706E023703}">
                      <ahyp:hlinkClr xmlns:ahyp="http://schemas.microsoft.com/office/drawing/2018/hyperlinkcolor" val="tx"/>
                    </a:ext>
                  </a:extLst>
                </a:hlinkClick>
              </a:rPr>
              <a:t>Momento de inercia</a:t>
            </a:r>
          </a:p>
          <a:p>
            <a:pPr marL="0" indent="0" algn="just">
              <a:buNone/>
            </a:pPr>
            <a:r>
              <a:rPr lang="es-CL" dirty="0">
                <a:solidFill>
                  <a:srgbClr val="00456F"/>
                </a:solidFill>
                <a:hlinkClick r:id="rId2">
                  <a:extLst>
                    <a:ext uri="{A12FA001-AC4F-418D-AE19-62706E023703}">
                      <ahyp:hlinkClr xmlns:ahyp="http://schemas.microsoft.com/office/drawing/2018/hyperlinkcolor" val="tx"/>
                    </a:ext>
                  </a:extLst>
                </a:hlinkClick>
              </a:rPr>
              <a:t>https://www.youtube.com/watch?v=v7yKEhqFUL8</a:t>
            </a:r>
          </a:p>
          <a:p>
            <a:pPr marL="0" indent="0" algn="just">
              <a:buNone/>
            </a:pPr>
            <a:endParaRPr lang="es-CL" sz="2400" dirty="0">
              <a:solidFill>
                <a:srgbClr val="00456F"/>
              </a:solidFill>
              <a:hlinkClick r:id="rId2">
                <a:extLst>
                  <a:ext uri="{A12FA001-AC4F-418D-AE19-62706E023703}">
                    <ahyp:hlinkClr xmlns:ahyp="http://schemas.microsoft.com/office/drawing/2018/hyperlinkcolor" val="tx"/>
                  </a:ext>
                </a:extLst>
              </a:hlinkClick>
            </a:endParaRPr>
          </a:p>
          <a:p>
            <a:pPr marL="0" indent="0" algn="just">
              <a:buNone/>
            </a:pPr>
            <a:r>
              <a:rPr lang="es-CL" sz="2400" dirty="0">
                <a:solidFill>
                  <a:srgbClr val="00456F"/>
                </a:solidFill>
                <a:hlinkClick r:id="rId2">
                  <a:extLst>
                    <a:ext uri="{A12FA001-AC4F-418D-AE19-62706E023703}">
                      <ahyp:hlinkClr xmlns:ahyp="http://schemas.microsoft.com/office/drawing/2018/hyperlinkcolor" val="tx"/>
                    </a:ext>
                  </a:extLst>
                </a:hlinkClick>
              </a:rPr>
              <a:t>Ejercicio torque</a:t>
            </a:r>
          </a:p>
          <a:p>
            <a:pPr marL="0" indent="0" algn="just">
              <a:buNone/>
            </a:pPr>
            <a:endParaRPr lang="es-CL" sz="2400" dirty="0">
              <a:solidFill>
                <a:srgbClr val="00456F"/>
              </a:solidFill>
              <a:hlinkClick r:id="rId2">
                <a:extLst>
                  <a:ext uri="{A12FA001-AC4F-418D-AE19-62706E023703}">
                    <ahyp:hlinkClr xmlns:ahyp="http://schemas.microsoft.com/office/drawing/2018/hyperlinkcolor" val="tx"/>
                  </a:ext>
                </a:extLst>
              </a:hlinkClick>
            </a:endParaRPr>
          </a:p>
          <a:p>
            <a:pPr marL="0" indent="0">
              <a:buNone/>
            </a:pPr>
            <a:r>
              <a:rPr lang="es-CL" dirty="0">
                <a:solidFill>
                  <a:srgbClr val="00456F"/>
                </a:solidFill>
                <a:hlinkClick r:id="rId2">
                  <a:extLst>
                    <a:ext uri="{A12FA001-AC4F-418D-AE19-62706E023703}">
                      <ahyp:hlinkClr xmlns:ahyp="http://schemas.microsoft.com/office/drawing/2018/hyperlinkcolor" val="tx"/>
                    </a:ext>
                  </a:extLst>
                </a:hlinkClick>
              </a:rPr>
              <a:t>https://youtu.be/5z6NjiHvMjU</a:t>
            </a:r>
            <a:endParaRPr lang="es-CL" dirty="0">
              <a:solidFill>
                <a:srgbClr val="00456F"/>
              </a:solidFill>
            </a:endParaRPr>
          </a:p>
          <a:p>
            <a:pPr marL="0" indent="0" algn="just">
              <a:buNone/>
            </a:pPr>
            <a:endParaRPr lang="es-CL" dirty="0">
              <a:solidFill>
                <a:srgbClr val="00456F"/>
              </a:solidFill>
            </a:endParaRPr>
          </a:p>
          <a:p>
            <a:pPr marL="0" indent="0" algn="just">
              <a:buNone/>
            </a:pPr>
            <a:r>
              <a:rPr lang="es-CL" sz="2400" dirty="0">
                <a:solidFill>
                  <a:srgbClr val="00456F"/>
                </a:solidFill>
              </a:rPr>
              <a:t>Ejercicio dinámica de rotación</a:t>
            </a:r>
          </a:p>
          <a:p>
            <a:pPr marL="0" indent="0">
              <a:buNone/>
            </a:pPr>
            <a:r>
              <a:rPr lang="es-CL" dirty="0">
                <a:solidFill>
                  <a:srgbClr val="00456F"/>
                </a:solidFill>
                <a:hlinkClick r:id="rId3">
                  <a:extLst>
                    <a:ext uri="{A12FA001-AC4F-418D-AE19-62706E023703}">
                      <ahyp:hlinkClr xmlns:ahyp="http://schemas.microsoft.com/office/drawing/2018/hyperlinkcolor" val="tx"/>
                    </a:ext>
                  </a:extLst>
                </a:hlinkClick>
              </a:rPr>
              <a:t>https://youtu.be/WNMBSUZg-e8</a:t>
            </a:r>
            <a:endParaRPr lang="es-CL" dirty="0">
              <a:solidFill>
                <a:srgbClr val="00456F"/>
              </a:solidFill>
            </a:endParaRPr>
          </a:p>
          <a:p>
            <a:endParaRPr lang="es-CL" dirty="0"/>
          </a:p>
        </p:txBody>
      </p:sp>
    </p:spTree>
    <p:extLst>
      <p:ext uri="{BB962C8B-B14F-4D97-AF65-F5344CB8AC3E}">
        <p14:creationId xmlns:p14="http://schemas.microsoft.com/office/powerpoint/2010/main" val="5237627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16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337541" y="1049930"/>
            <a:ext cx="11712624" cy="1200329"/>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Calcule la inercia de rotación de una regla de un metro, cuya masa es de 0,56 [kg], en torno a un eje perpendicular a la regla y que está situado en la marca de 20 [cm]. </a:t>
            </a:r>
          </a:p>
          <a:p>
            <a:pPr algn="just"/>
            <a:endParaRPr lang="es-CL" sz="24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465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17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337541" y="1049930"/>
            <a:ext cx="9578555" cy="1938992"/>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Una rueda tiene 8 rayos (ver figura) cada uno de 0,3 [m] de longitud y una masa respectiva de m = 0,05 [kg]. Si la masa del borde de la rueda es 1,4 [kg], ¿que momento de inercia tiene la rueda con respecto a un eje que pasa por su centro y es perpendicular a su plano? </a:t>
            </a:r>
          </a:p>
          <a:p>
            <a:pPr algn="just"/>
            <a:endParaRPr lang="es-CL" sz="2400" dirty="0">
              <a:solidFill>
                <a:srgbClr val="00456F"/>
              </a:solidFill>
              <a:latin typeface="Times New Roman" panose="02020603050405020304" pitchFamily="18" charset="0"/>
              <a:cs typeface="Times New Roman" panose="02020603050405020304" pitchFamily="18" charset="0"/>
            </a:endParaRPr>
          </a:p>
        </p:txBody>
      </p:sp>
      <p:pic>
        <p:nvPicPr>
          <p:cNvPr id="1025" name="Picture 1" descr="page5image9053744">
            <a:extLst>
              <a:ext uri="{FF2B5EF4-FFF2-40B4-BE49-F238E27FC236}">
                <a16:creationId xmlns:a16="http://schemas.microsoft.com/office/drawing/2014/main" id="{2A236004-2A2D-C549-AE09-168A09FCE8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3596" y="844676"/>
            <a:ext cx="2311400" cy="234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44683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2">
      <a:dk1>
        <a:srgbClr val="000000"/>
      </a:dk1>
      <a:lt1>
        <a:srgbClr val="FFFFFF"/>
      </a:lt1>
      <a:dk2>
        <a:srgbClr val="FFFFFF"/>
      </a:dk2>
      <a:lt2>
        <a:srgbClr val="EBDDC3"/>
      </a:lt2>
      <a:accent1>
        <a:srgbClr val="F4B637"/>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669</TotalTime>
  <Words>1160</Words>
  <Application>Microsoft Macintosh PowerPoint</Application>
  <PresentationFormat>Panorámica</PresentationFormat>
  <Paragraphs>195</Paragraphs>
  <Slides>30</Slides>
  <Notes>29</Notes>
  <HiddenSlides>0</HiddenSlides>
  <MMClips>2</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30</vt:i4>
      </vt:variant>
    </vt:vector>
  </HeadingPairs>
  <TitlesOfParts>
    <vt:vector size="43" baseType="lpstr">
      <vt:lpstr>Arial</vt:lpstr>
      <vt:lpstr>Calibri</vt:lpstr>
      <vt:lpstr>Calibri Light</vt:lpstr>
      <vt:lpstr>Cambria Math</vt:lpstr>
      <vt:lpstr>CMU Serif</vt:lpstr>
      <vt:lpstr>CMU Serif Roman</vt:lpstr>
      <vt:lpstr>Times New Roman</vt:lpstr>
      <vt:lpstr>Tw Cen MT</vt:lpstr>
      <vt:lpstr>Wingdings</vt:lpstr>
      <vt:lpstr>Wingdings 2</vt:lpstr>
      <vt:lpstr>Intermedio</vt:lpstr>
      <vt:lpstr>1_Diseño personalizado</vt:lpstr>
      <vt:lpstr>Diseño personalizado</vt:lpstr>
      <vt:lpstr>Presentación de PowerPoint</vt:lpstr>
      <vt:lpstr>Presentación de PowerPoint</vt:lpstr>
      <vt:lpstr>Energía cinética rotacional</vt:lpstr>
      <vt:lpstr>Energía cinética rotacional</vt:lpstr>
      <vt:lpstr>Energía cinética rotacional</vt:lpstr>
      <vt:lpstr>Energía cinética rotacional</vt:lpstr>
      <vt:lpstr>Momento de inercia o inercia de rotación</vt:lpstr>
      <vt:lpstr>Momento de inercia o inercia de rotación</vt:lpstr>
      <vt:lpstr>Momento de Inercia</vt:lpstr>
      <vt:lpstr>Momento de Inercia</vt:lpstr>
      <vt:lpstr>Volvamos a preguntarnos…</vt:lpstr>
      <vt:lpstr>Observa atentamente…</vt:lpstr>
      <vt:lpstr>Otros ejemplos</vt:lpstr>
      <vt:lpstr>Momento de Inercia</vt:lpstr>
      <vt:lpstr>Momento de Inercia</vt:lpstr>
      <vt:lpstr>Momento de Inercia de sólidos rígidos</vt:lpstr>
      <vt:lpstr>Momento de Inercia de sólidos rígidos</vt:lpstr>
      <vt:lpstr>Momento de Inercia de sólidos rígidos</vt:lpstr>
      <vt:lpstr>Momento de Inercia de sólidos rígidos</vt:lpstr>
      <vt:lpstr>Momento de Inercia de sólidos rígidos</vt:lpstr>
      <vt:lpstr>Momento de Inercia de sólidos rígidos</vt:lpstr>
      <vt:lpstr>Algunos momentos de inercia importantes</vt:lpstr>
      <vt:lpstr>Algunos momentos de inercia importantes</vt:lpstr>
      <vt:lpstr>Momento de Inercia</vt:lpstr>
      <vt:lpstr>Teorema de ejes paralelos o teorema de Steiner</vt:lpstr>
      <vt:lpstr>Teorema de ejes paralelos</vt:lpstr>
      <vt:lpstr>Momento de Inercia</vt:lpstr>
      <vt:lpstr>Algunos ejercicios resueltos…</vt:lpstr>
      <vt:lpstr>Momento de Inercia</vt:lpstr>
      <vt:lpstr>Momento de Inercia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Javiera Sanchez Espinoza</dc:creator>
  <cp:lastModifiedBy>Javiera Sanchez Espinoza</cp:lastModifiedBy>
  <cp:revision>34</cp:revision>
  <dcterms:created xsi:type="dcterms:W3CDTF">2020-07-04T23:54:57Z</dcterms:created>
  <dcterms:modified xsi:type="dcterms:W3CDTF">2021-09-21T13:49:13Z</dcterms:modified>
</cp:coreProperties>
</file>