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  <p:sldMasterId id="2147483950" r:id="rId2"/>
    <p:sldMasterId id="2147483937" r:id="rId3"/>
  </p:sldMasterIdLst>
  <p:notesMasterIdLst>
    <p:notesMasterId r:id="rId11"/>
  </p:notesMasterIdLst>
  <p:sldIdLst>
    <p:sldId id="386" r:id="rId4"/>
    <p:sldId id="311" r:id="rId5"/>
    <p:sldId id="305" r:id="rId6"/>
    <p:sldId id="312" r:id="rId7"/>
    <p:sldId id="352" r:id="rId8"/>
    <p:sldId id="354" r:id="rId9"/>
    <p:sldId id="321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an Pablo Ramos Andrade" initials="JPRA" lastIdx="1" clrIdx="0">
    <p:extLst>
      <p:ext uri="{19B8F6BF-5375-455C-9EA6-DF929625EA0E}">
        <p15:presenceInfo xmlns:p15="http://schemas.microsoft.com/office/powerpoint/2012/main" userId="be6c4f7be99d451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  <a:srgbClr val="D7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4453" autoAdjust="0"/>
    <p:restoredTop sz="89602" autoAdjust="0"/>
  </p:normalViewPr>
  <p:slideViewPr>
    <p:cSldViewPr>
      <p:cViewPr varScale="1">
        <p:scale>
          <a:sx n="83" d="100"/>
          <a:sy n="83" d="100"/>
        </p:scale>
        <p:origin x="216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11923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0" y="6041267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  <a:prstGeom prst="rect">
            <a:avLst/>
          </a:prstGeo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ED48-B20A-4EF6-ABBA-1DA493907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7304189-DEF0-4B46-8429-639D0E672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EA6127D-20BE-4723-8CC3-BA9207AF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D1066B-B6E5-4086-BE06-F829E5298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9539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  <a:prstGeom prst="rect">
            <a:avLst/>
          </a:prstGeo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  <a:prstGeom prst="rect">
            <a:avLst/>
          </a:prstGeo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prstGeom prst="rect">
            <a:avLst/>
          </a:prstGeo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prstGeom prst="rect">
            <a:avLst/>
          </a:prstGeo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prstGeom prst="rect">
            <a:avLst/>
          </a:prstGeo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  <a:prstGeom prst="rect">
            <a:avLst/>
          </a:prstGeo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  <a:prstGeom prst="rect">
            <a:avLst/>
          </a:prstGeo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prstGeom prst="rect">
            <a:avLst/>
          </a:prstGeo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  <a:prstGeom prst="rect">
            <a:avLst/>
          </a:prstGeo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  <a:prstGeom prst="rect">
            <a:avLst/>
          </a:prstGeo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  <a:prstGeom prst="rect">
            <a:avLst/>
          </a:prstGeo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F699D-1671-4D7B-8D25-8AB546740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0BE5CB0-1D38-46D8-B4DC-DEDCA08A3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D1F2CE3-2990-4825-BB8F-F0B2869E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816923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25D8CE-0F31-4CA9-A882-51EE4FF2C8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B4ACDC7-A453-41EA-BF98-FEC45B295E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25AD0C-02B2-4168-B1A1-8E95DEED2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75099F-389C-48E6-8C7E-19BA0A8C1C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15BB79-71CD-4166-8D48-C4F5381AA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165319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E28F5F-C2B1-4D66-B168-B3DC6D96E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AF40E-7E26-4DD0-B42F-219C6F7BA6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D68BC88-7580-496B-99F6-3CEB2A444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E636870-D820-4847-8046-3A8C49C85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0B032ED-9B1E-4053-A417-2BBA84B40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88448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D4216-8E47-4A00-B1F4-0C9CAD38E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1B5834-3909-433C-9494-0222735F6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86FE7C5-2205-4BD9-83F9-0014AB69E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69D559-71F8-4E1F-BE1D-9B8B7626D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C1DE87-D762-448E-92F5-2351648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17944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E151D7B-4262-43AB-ABF0-AA9397335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CC88CD-A36D-4DAF-9F9F-293F577FCD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D9E688-5573-48B6-9E36-D20F25B2D9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C2EC2E4-54A4-4925-9ACD-03D699D48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BB6BD01-B8FD-4007-9B6D-52C6761B4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5C78A87-673D-4B49-8D1B-0095F50F3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76985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1C066A-9F9E-4853-88CE-0B562F891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393AC5D-42A2-42ED-A631-48F4E8A92F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40BE921-331C-4654-BBC7-C19A6DF28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36AC674-4BE1-4E70-8BEC-0806D04ED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BEDA8D4-A2F8-4387-8A31-AB017A5F05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DF4215E-E4BB-4032-B452-11EF051BA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C9739FB-0384-412D-B906-F23ACFA1D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F83BB17-AAAC-4E3F-AB08-7F16CAC9E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12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DA6D73-1D7D-48E0-91EB-40AA919F4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DCB5592-84B0-405D-99EA-BDB9B2A80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9F8C606-C456-42C2-9BA4-98554CF4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5CFE559-6C24-447B-AA91-002A17501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06473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101922F-5421-4461-801B-3F671BCFA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646C310-1F4B-4818-A696-8FAE5F6B2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09BEF8-7AAF-4667-8D05-AAF1501D6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087144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EB35EF-E572-464D-BCC0-472BCD2838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152212-055A-4733-94EC-A66F632C7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19CFE98-FF44-4E1A-AC59-713C21B510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DCCF27E-9700-494D-BC81-6EE9B7C9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50C928-BA8B-4F3A-82B5-2D51BEB9D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6924279-4793-4CB4-8B6B-9FA89FF80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9882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84A22-F049-4FCD-953E-765F55E48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A8E99AB-CF29-4172-BA2A-2F604FFA6B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354506-4C9F-4761-9D7B-7DFD4667D5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3AEE79E-B348-46B1-9810-62539150C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8B5BB0E-9F3D-4448-BE65-8C1806974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B40AC29-4C55-4C93-8E36-27A162B0D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048823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6C1BC5-2AC6-442F-B3C8-FEB357BB2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0D05FD-DB98-4F16-A00F-509EF86FE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5B89A91-2751-48F8-A3F9-4A488AF1A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C9AAA0-7055-4317-BAE1-56E001434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525D94-ABEC-43ED-8387-0352A96E4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317541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1117FEA-1FB2-4227-867D-75A2B58673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7996D08-8992-4F2E-A4FE-093590746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023D1EA-E582-4BCF-A12F-90D6B70AB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4973120-3CB1-43AC-AD25-2FA4E22CB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3886414-9BFB-41E8-AF7E-89E8EE14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227425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F1F032-CE3B-4220-8C98-4DFA97C99A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65408CB-C7DA-47D5-8463-8288EFF622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0AD89B-C7D3-46AC-B6D4-E5947D379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847CC5D-8264-4710-8405-AD7E0A073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99F344-68D3-463E-B110-FDF14826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05480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BAFC0E-D9D7-4DA2-902E-D7A065CC3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4BEE1E-B5AD-4397-A3E8-9E84A292C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FCADE09-6386-4FB0-88AA-6B252D93E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9B506AE-7E3E-42BC-B507-002A879F7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8A0352F-CE30-4F0A-9C9C-776819073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79544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26DA4A-7B63-4412-8ACA-D055CC966C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331DE8B-3EBC-4088-9037-E1093B543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C76182-6DF1-4D54-941A-E3FA3DCF7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814D75-4ED2-472A-9110-B586B019D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57459D-F81A-46F9-8B7A-8E269B181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946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7C1127-616E-4567-B9FD-FFE3341F7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E46664-8725-4C44-A31E-6E73C036B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11D9060-761F-4A1E-AD18-192369B35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C80F97B-A9B5-4B60-838C-191AAB1F9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1A564D1-66BE-4CFC-A068-AC66188A5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CAF1775-F726-44EA-A5D3-703AC8023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30706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FE4A20-5102-48A2-8C9E-FD68CF636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E5988D8-7F11-4ECF-91EE-34D39C8377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EED4945-1BAA-4275-B9E5-256B6E079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57222B5-A7B0-465E-85BD-802AD4E362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7168916-2409-4589-8FA8-5F15D7093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499B21D-833D-4853-B690-F7DF7FC77A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DE63A37-A831-4E71-8024-7AAE644A6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F9E2E37-3982-41B7-B9A7-701F3469D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228260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B362BD-E38B-4894-9B3C-794C9A529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F3A4047F-B425-4256-AB7A-1B0D20475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2182AECB-1E2C-4B32-ADF2-F40950825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00424248-4216-4E59-940A-0646810B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96761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0EC1635-A2D6-4FF5-96DF-DFBE87094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EE7F8D76-E12C-45AA-8000-C00D98A06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0EB2F5F-3121-449B-A92C-C441DF88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5881661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EA86AF-F0C9-4223-9385-65231E438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A81C60-348F-41D5-B29B-461829360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0B3827B-E85C-46ED-ADA6-F455257BF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AFCA7F7-1E53-4B87-A31F-58892AC82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1A0A70E-B042-4DFA-86BC-346BE5411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AEDC61-3F2C-41AC-A2DB-028A7D21E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29060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846BF3-EFD2-495C-90BF-E2C22AF502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58D5042-4993-4AED-AFAB-511337EC7D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BBB73DE-ED07-41EE-8CFB-04250A9C1A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84848FC-5F73-4500-97F9-E18224491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C747D28-7843-49CA-B49B-4C0ED57B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D3C526E-148D-4689-BA75-3726B00C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328812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56F337-3C89-4946-99C7-7C7D0EB02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2149C0-5100-4232-B12D-AF9E80D6D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82F58C-F565-4647-BBD6-70FC7AA63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C2E1BC4-9CD9-4551-AEF3-3B891FD2C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E9DAF49-9D06-4B52-8BA5-D5AE1128E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57501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1F630AE-6189-45EA-85CA-19BCD05D26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65CDC4C-401F-4693-A2F7-BDDC9171BB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4A429DE-283C-47BE-A016-883CC066E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094EFB-F54C-4F54-8393-6BF575DC21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8E6452-4EB1-4DD1-9E42-E45BD83CD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6272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0" y="6613332"/>
            <a:ext cx="12192000" cy="24466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36" r:id="rId3"/>
    <p:sldLayoutId id="2147483927" r:id="rId4"/>
    <p:sldLayoutId id="2147483928" r:id="rId5"/>
    <p:sldLayoutId id="2147483929" r:id="rId6"/>
    <p:sldLayoutId id="2147483930" r:id="rId7"/>
    <p:sldLayoutId id="2147483931" r:id="rId8"/>
    <p:sldLayoutId id="2147483932" r:id="rId9"/>
    <p:sldLayoutId id="2147483933" r:id="rId10"/>
    <p:sldLayoutId id="2147483934" r:id="rId11"/>
    <p:sldLayoutId id="2147483935" r:id="rId12"/>
    <p:sldLayoutId id="2147483949" r:id="rId13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CA38E69-467D-480A-AA8E-929D8D87C5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09B1FAE-503B-429B-BE8E-156F7D22D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CBA3E0-B09C-4296-AF73-A60038D809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19172-2933-412B-AC78-1D71DB2D0BDB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9424B0F-FE5F-4738-879D-F6ABA4528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DFBBB7-2FFB-446A-AA4A-82959060C5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355C1-11BF-42A3-8DF5-1416023165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7433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1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7E8BF8-410B-479B-B8AA-5FD0ACD7C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F914C6-E1B3-4B15-AB58-409BFA236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1CCF6A5-B7D9-4110-941B-BA20D65E7BD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ABEB0C-424D-41AA-B545-0587D4D4538A}" type="datetimeFigureOut">
              <a:rPr lang="es-CL" smtClean="0"/>
              <a:t>20-08-25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024483-C706-4E61-8858-A3D2C17EF4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20FB32B-3754-44B4-B5F4-69E569C362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F217C-D39B-4AD9-9D3A-AEDA26D9EC7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28915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7" Type="http://schemas.openxmlformats.org/officeDocument/2006/relationships/image" Target="../media/image10.png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../media/image40.png"/><Relationship Id="rId4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NUL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NUL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 err="1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Momentum</a:t>
            </a:r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0" y="6146140"/>
            <a:ext cx="299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50" charset="0"/>
                <a:cs typeface="Calibri" panose="020F0502020204030204" pitchFamily="34" charset="0"/>
              </a:rPr>
              <a:t>Cátedra de Física</a:t>
            </a:r>
          </a:p>
        </p:txBody>
      </p:sp>
      <p:pic>
        <p:nvPicPr>
          <p:cNvPr id="8" name="Imagen 3">
            <a:extLst>
              <a:ext uri="{FF2B5EF4-FFF2-40B4-BE49-F238E27FC236}">
                <a16:creationId xmlns:a16="http://schemas.microsoft.com/office/drawing/2014/main" id="{B17377A3-04A5-9B45-B1E4-67075AB2E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1924" y="1124744"/>
            <a:ext cx="1368152" cy="158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795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23677" y="14104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87915" y="1305110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El </a:t>
            </a:r>
            <a:r>
              <a:rPr lang="es-CL" sz="2000" dirty="0" err="1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Arial" panose="020B0604020202020204" pitchFamily="34" charset="0"/>
                <a:ea typeface="CMU Serif" panose="02000603000000000000" pitchFamily="2" charset="0"/>
                <a:cs typeface="Arial" panose="020B0604020202020204" pitchFamily="34" charset="0"/>
              </a:rPr>
              <a:t> lineal (o cantidad de movimiento lineal) de un cuerpo se define como el producto entre su masa y su velocidad: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5625666" y="2197663"/>
                <a:ext cx="1284967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CL" sz="28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  <m:acc>
                        <m:accPr>
                          <m:chr m:val="⃗"/>
                          <m:ctrlP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sz="28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5666" y="2197663"/>
                <a:ext cx="1284967" cy="430887"/>
              </a:xfrm>
              <a:prstGeom prst="rect">
                <a:avLst/>
              </a:prstGeom>
              <a:blipFill>
                <a:blip r:embed="rId2"/>
                <a:stretch>
                  <a:fillRect l="-5882" t="-41176" r="-980" b="-235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adroTexto 5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29355" y="2852936"/>
            <a:ext cx="115212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Es una cantidad vectorial y su unidad en el SI son [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kg·m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/s]</a:t>
            </a:r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E9E2FDD5-FAC9-E44B-B68C-7AA0F4B9A8A7}"/>
              </a:ext>
            </a:extLst>
          </p:cNvPr>
          <p:cNvCxnSpPr/>
          <p:nvPr/>
        </p:nvCxnSpPr>
        <p:spPr>
          <a:xfrm flipV="1">
            <a:off x="1775520" y="4988118"/>
            <a:ext cx="0" cy="603698"/>
          </a:xfrm>
          <a:prstGeom prst="straightConnector1">
            <a:avLst/>
          </a:prstGeom>
          <a:ln w="25400">
            <a:solidFill>
              <a:srgbClr val="00456F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9B3A3305-1EBF-F449-ACCB-0E85670E1D6C}"/>
              </a:ext>
            </a:extLst>
          </p:cNvPr>
          <p:cNvCxnSpPr>
            <a:cxnSpLocks/>
          </p:cNvCxnSpPr>
          <p:nvPr/>
        </p:nvCxnSpPr>
        <p:spPr>
          <a:xfrm rot="5400000" flipV="1">
            <a:off x="2077369" y="5289445"/>
            <a:ext cx="0" cy="603698"/>
          </a:xfrm>
          <a:prstGeom prst="straightConnector1">
            <a:avLst/>
          </a:prstGeom>
          <a:ln w="25400">
            <a:solidFill>
              <a:srgbClr val="00456F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075D0FDD-1864-6447-889C-C0DF7E8FB485}"/>
                  </a:ext>
                </a:extLst>
              </p:cNvPr>
              <p:cNvSpPr/>
              <p:nvPr/>
            </p:nvSpPr>
            <p:spPr>
              <a:xfrm>
                <a:off x="1826386" y="4695224"/>
                <a:ext cx="41742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𝑗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075D0FDD-1864-6447-889C-C0DF7E8FB48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6386" y="4695224"/>
                <a:ext cx="417422" cy="523220"/>
              </a:xfrm>
              <a:prstGeom prst="rect">
                <a:avLst/>
              </a:prstGeom>
              <a:blipFill>
                <a:blip r:embed="rId3"/>
                <a:stretch>
                  <a:fillRect t="-4762" b="-1190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C8A967BE-AFC1-2544-8F09-7894AD5E0A9B}"/>
                  </a:ext>
                </a:extLst>
              </p:cNvPr>
              <p:cNvSpPr/>
              <p:nvPr/>
            </p:nvSpPr>
            <p:spPr>
              <a:xfrm>
                <a:off x="2324101" y="5329684"/>
                <a:ext cx="39959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sz="28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8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C8A967BE-AFC1-2544-8F09-7894AD5E0A9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4101" y="5329684"/>
                <a:ext cx="399597" cy="523220"/>
              </a:xfrm>
              <a:prstGeom prst="rect">
                <a:avLst/>
              </a:prstGeom>
              <a:blipFill>
                <a:blip r:embed="rId4"/>
                <a:stretch>
                  <a:fillRect t="-476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Elipse 12">
            <a:extLst>
              <a:ext uri="{FF2B5EF4-FFF2-40B4-BE49-F238E27FC236}">
                <a16:creationId xmlns:a16="http://schemas.microsoft.com/office/drawing/2014/main" id="{F2F36CAC-3464-D242-A998-5A99E925D1D0}"/>
              </a:ext>
            </a:extLst>
          </p:cNvPr>
          <p:cNvSpPr/>
          <p:nvPr/>
        </p:nvSpPr>
        <p:spPr>
          <a:xfrm>
            <a:off x="3644431" y="4880221"/>
            <a:ext cx="180000" cy="180000"/>
          </a:xfrm>
          <a:prstGeom prst="ellipse">
            <a:avLst/>
          </a:prstGeom>
          <a:solidFill>
            <a:srgbClr val="FF9108"/>
          </a:solidFill>
          <a:ln>
            <a:solidFill>
              <a:srgbClr val="FF910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4" name="Straight Arrow Connector 46">
            <a:extLst>
              <a:ext uri="{FF2B5EF4-FFF2-40B4-BE49-F238E27FC236}">
                <a16:creationId xmlns:a16="http://schemas.microsoft.com/office/drawing/2014/main" id="{CAB353B1-18CA-5040-B64E-C738380DE463}"/>
              </a:ext>
            </a:extLst>
          </p:cNvPr>
          <p:cNvCxnSpPr>
            <a:cxnSpLocks/>
          </p:cNvCxnSpPr>
          <p:nvPr/>
        </p:nvCxnSpPr>
        <p:spPr>
          <a:xfrm flipV="1">
            <a:off x="3824431" y="4970221"/>
            <a:ext cx="936000" cy="0"/>
          </a:xfrm>
          <a:prstGeom prst="straightConnector1">
            <a:avLst/>
          </a:prstGeom>
          <a:ln w="34925">
            <a:solidFill>
              <a:srgbClr val="FF9108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A098F567-B47F-4D44-8D4B-4429B7B05BDB}"/>
                  </a:ext>
                </a:extLst>
              </p:cNvPr>
              <p:cNvSpPr/>
              <p:nvPr/>
            </p:nvSpPr>
            <p:spPr>
              <a:xfrm>
                <a:off x="3332190" y="4320655"/>
                <a:ext cx="21936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=2,0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A098F567-B47F-4D44-8D4B-4429B7B05BD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2190" y="4320655"/>
                <a:ext cx="2193677" cy="461665"/>
              </a:xfrm>
              <a:prstGeom prst="rect">
                <a:avLst/>
              </a:prstGeom>
              <a:blipFill>
                <a:blip r:embed="rId5"/>
                <a:stretch>
                  <a:fillRect b="-2162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47">
                <a:extLst>
                  <a:ext uri="{FF2B5EF4-FFF2-40B4-BE49-F238E27FC236}">
                    <a16:creationId xmlns:a16="http://schemas.microsoft.com/office/drawing/2014/main" id="{E08017A8-4798-AD4B-ABBA-A8F100791494}"/>
                  </a:ext>
                </a:extLst>
              </p:cNvPr>
              <p:cNvSpPr/>
              <p:nvPr/>
            </p:nvSpPr>
            <p:spPr>
              <a:xfrm>
                <a:off x="3272278" y="5150221"/>
                <a:ext cx="206203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=1,5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i="1" dirty="0"/>
              </a:p>
            </p:txBody>
          </p:sp>
        </mc:Choice>
        <mc:Fallback xmlns="">
          <p:sp>
            <p:nvSpPr>
              <p:cNvPr id="18" name="Rectangle 47">
                <a:extLst>
                  <a:ext uri="{FF2B5EF4-FFF2-40B4-BE49-F238E27FC236}">
                    <a16:creationId xmlns:a16="http://schemas.microsoft.com/office/drawing/2014/main" id="{E08017A8-4798-AD4B-ABBA-A8F10079149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2278" y="5150221"/>
                <a:ext cx="2062039" cy="461665"/>
              </a:xfrm>
              <a:prstGeom prst="rect">
                <a:avLst/>
              </a:prstGeom>
              <a:blipFill>
                <a:blip r:embed="rId6"/>
                <a:stretch>
                  <a:fillRect b="-1842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E625AB72-8CA1-DE4D-B171-FD64A1282C65}"/>
                  </a:ext>
                </a:extLst>
              </p:cNvPr>
              <p:cNvSpPr/>
              <p:nvPr/>
            </p:nvSpPr>
            <p:spPr>
              <a:xfrm>
                <a:off x="6511285" y="4708611"/>
                <a:ext cx="4201278" cy="117295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4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=3,0 </m:t>
                      </m:r>
                      <m:acc>
                        <m:accPr>
                          <m:chr m:val="̂"/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es-CL" sz="24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sz="24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sty m:val="p"/>
                                </m:rPr>
                                <a:rPr lang="es-ES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kg</m:t>
                              </m:r>
                              <m:r>
                                <a:rPr lang="es-ES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·</m:t>
                              </m:r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m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s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s-ES" sz="2400" b="0" i="1" dirty="0">
                  <a:solidFill>
                    <a:srgbClr val="0070C0"/>
                  </a:solidFill>
                </a:endParaRPr>
              </a:p>
              <a:p>
                <a:endParaRPr lang="en-US" sz="2400" i="1" dirty="0"/>
              </a:p>
            </p:txBody>
          </p:sp>
        </mc:Choice>
        <mc:Fallback xmlns="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E625AB72-8CA1-DE4D-B171-FD64A1282C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285" y="4708611"/>
                <a:ext cx="4201278" cy="117295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adroTexto 19">
            <a:extLst>
              <a:ext uri="{FF2B5EF4-FFF2-40B4-BE49-F238E27FC236}">
                <a16:creationId xmlns:a16="http://schemas.microsoft.com/office/drawing/2014/main" id="{F95B757B-95BC-5446-A878-A6818D604C5F}"/>
              </a:ext>
            </a:extLst>
          </p:cNvPr>
          <p:cNvSpPr txBox="1"/>
          <p:nvPr/>
        </p:nvSpPr>
        <p:spPr>
          <a:xfrm>
            <a:off x="160443" y="3555625"/>
            <a:ext cx="3230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Un ejemplo sencillo:</a:t>
            </a:r>
          </a:p>
        </p:txBody>
      </p:sp>
    </p:spTree>
    <p:extLst>
      <p:ext uri="{BB962C8B-B14F-4D97-AF65-F5344CB8AC3E}">
        <p14:creationId xmlns:p14="http://schemas.microsoft.com/office/powerpoint/2010/main" val="106142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" grpId="0"/>
      <p:bldP spid="6" grpId="0"/>
      <p:bldP spid="11" grpId="0"/>
      <p:bldP spid="12" grpId="0"/>
      <p:bldP spid="13" grpId="0" animBg="1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23681" y="1224357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un sistema compuesto por más de un cuerpo, se escribe como la suma vectorial de todos los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lineales individuales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5066322" y="2378638"/>
                <a:ext cx="2831736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6322" y="2378638"/>
                <a:ext cx="2831736" cy="414088"/>
              </a:xfrm>
              <a:prstGeom prst="rect">
                <a:avLst/>
              </a:prstGeom>
              <a:blipFill>
                <a:blip r:embed="rId2"/>
                <a:stretch>
                  <a:fillRect l="-1333" t="-24242" b="-2121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Elipse 11">
            <a:extLst>
              <a:ext uri="{FF2B5EF4-FFF2-40B4-BE49-F238E27FC236}">
                <a16:creationId xmlns:a16="http://schemas.microsoft.com/office/drawing/2014/main" id="{3A1A5999-6285-4AC2-85EC-80F8A82F8A4F}"/>
              </a:ext>
            </a:extLst>
          </p:cNvPr>
          <p:cNvSpPr/>
          <p:nvPr/>
        </p:nvSpPr>
        <p:spPr>
          <a:xfrm>
            <a:off x="740856" y="3412137"/>
            <a:ext cx="180000" cy="180000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 flipV="1">
            <a:off x="890865" y="2804574"/>
            <a:ext cx="684096" cy="648072"/>
          </a:xfrm>
          <a:prstGeom prst="straightConnector1">
            <a:avLst/>
          </a:prstGeom>
          <a:ln w="34925">
            <a:solidFill>
              <a:srgbClr val="C0000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604904" y="2523498"/>
                <a:ext cx="6319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C0000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4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4904" y="2523498"/>
                <a:ext cx="631904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Elipse 14">
            <a:extLst>
              <a:ext uri="{FF2B5EF4-FFF2-40B4-BE49-F238E27FC236}">
                <a16:creationId xmlns:a16="http://schemas.microsoft.com/office/drawing/2014/main" id="{3A1A5999-6285-4AC2-85EC-80F8A82F8A4F}"/>
              </a:ext>
            </a:extLst>
          </p:cNvPr>
          <p:cNvSpPr/>
          <p:nvPr/>
        </p:nvSpPr>
        <p:spPr>
          <a:xfrm>
            <a:off x="1385088" y="4648004"/>
            <a:ext cx="180000" cy="180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6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 flipV="1">
            <a:off x="1565088" y="4738004"/>
            <a:ext cx="1584000" cy="0"/>
          </a:xfrm>
          <a:prstGeom prst="straightConnector1">
            <a:avLst/>
          </a:prstGeom>
          <a:ln w="34925">
            <a:solidFill>
              <a:srgbClr val="0070C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2037000" y="4749190"/>
                <a:ext cx="6401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7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000" y="4749190"/>
                <a:ext cx="640175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Arrow Connector 46">
            <a:extLst>
              <a:ext uri="{FF2B5EF4-FFF2-40B4-BE49-F238E27FC236}">
                <a16:creationId xmlns:a16="http://schemas.microsoft.com/office/drawing/2014/main" id="{C0AE2C67-8777-4A55-8ADB-3B0BF102CD7D}"/>
              </a:ext>
            </a:extLst>
          </p:cNvPr>
          <p:cNvCxnSpPr>
            <a:cxnSpLocks/>
          </p:cNvCxnSpPr>
          <p:nvPr/>
        </p:nvCxnSpPr>
        <p:spPr>
          <a:xfrm>
            <a:off x="8895937" y="2860848"/>
            <a:ext cx="2268096" cy="432048"/>
          </a:xfrm>
          <a:prstGeom prst="straightConnector1">
            <a:avLst/>
          </a:prstGeom>
          <a:ln w="34925">
            <a:solidFill>
              <a:schemeClr val="tx1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/>
              <p:nvPr/>
            </p:nvSpPr>
            <p:spPr>
              <a:xfrm>
                <a:off x="9397515" y="2991541"/>
                <a:ext cx="1111651" cy="57547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8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9" name="Rectangle 47">
                <a:extLst>
                  <a:ext uri="{FF2B5EF4-FFF2-40B4-BE49-F238E27FC236}">
                    <a16:creationId xmlns:a16="http://schemas.microsoft.com/office/drawing/2014/main" id="{3ED2327A-A936-4A0D-A707-2ACF776AFC5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7515" y="2991541"/>
                <a:ext cx="1111651" cy="575479"/>
              </a:xfrm>
              <a:prstGeom prst="rect">
                <a:avLst/>
              </a:prstGeom>
              <a:blipFill>
                <a:blip r:embed="rId5"/>
                <a:stretch>
                  <a:fillRect b="-652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3 Título">
            <a:extLst>
              <a:ext uri="{FF2B5EF4-FFF2-40B4-BE49-F238E27FC236}">
                <a16:creationId xmlns:a16="http://schemas.microsoft.com/office/drawing/2014/main" id="{7AC8F35C-F1CB-45DD-871F-48436CA4B0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un sistema</a:t>
            </a:r>
          </a:p>
        </p:txBody>
      </p:sp>
      <p:cxnSp>
        <p:nvCxnSpPr>
          <p:cNvPr id="21" name="Straight Arrow Connector 46">
            <a:extLst>
              <a:ext uri="{FF2B5EF4-FFF2-40B4-BE49-F238E27FC236}">
                <a16:creationId xmlns:a16="http://schemas.microsoft.com/office/drawing/2014/main" id="{CFC7BD28-F9AA-402F-BDB1-3C5C7C375A6F}"/>
              </a:ext>
            </a:extLst>
          </p:cNvPr>
          <p:cNvCxnSpPr>
            <a:cxnSpLocks/>
          </p:cNvCxnSpPr>
          <p:nvPr/>
        </p:nvCxnSpPr>
        <p:spPr>
          <a:xfrm>
            <a:off x="3405152" y="2506658"/>
            <a:ext cx="0" cy="1080120"/>
          </a:xfrm>
          <a:prstGeom prst="straightConnector1">
            <a:avLst/>
          </a:prstGeom>
          <a:ln w="34925">
            <a:solidFill>
              <a:srgbClr val="7030A0"/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Elipse 21">
            <a:extLst>
              <a:ext uri="{FF2B5EF4-FFF2-40B4-BE49-F238E27FC236}">
                <a16:creationId xmlns:a16="http://schemas.microsoft.com/office/drawing/2014/main" id="{192FBFAB-0DEB-47F6-AD5C-3473008AE165}"/>
              </a:ext>
            </a:extLst>
          </p:cNvPr>
          <p:cNvSpPr/>
          <p:nvPr/>
        </p:nvSpPr>
        <p:spPr>
          <a:xfrm>
            <a:off x="3315152" y="2343498"/>
            <a:ext cx="180000" cy="180000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47">
                <a:extLst>
                  <a:ext uri="{FF2B5EF4-FFF2-40B4-BE49-F238E27FC236}">
                    <a16:creationId xmlns:a16="http://schemas.microsoft.com/office/drawing/2014/main" id="{37E2DAB2-85D3-411F-A794-57CE6ACD3A64}"/>
                  </a:ext>
                </a:extLst>
              </p:cNvPr>
              <p:cNvSpPr/>
              <p:nvPr/>
            </p:nvSpPr>
            <p:spPr>
              <a:xfrm>
                <a:off x="3435614" y="2630063"/>
                <a:ext cx="6401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sz="2800" i="1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CL" sz="2800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  <m:sub>
                          <m:r>
                            <a:rPr lang="es-CL" sz="2800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US" sz="2800" i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4" name="Rectangle 47">
                <a:extLst>
                  <a:ext uri="{FF2B5EF4-FFF2-40B4-BE49-F238E27FC236}">
                    <a16:creationId xmlns:a16="http://schemas.microsoft.com/office/drawing/2014/main" id="{37E2DAB2-85D3-411F-A794-57CE6ACD3A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5614" y="2630063"/>
                <a:ext cx="640175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Straight Arrow Connector 46">
            <a:extLst>
              <a:ext uri="{FF2B5EF4-FFF2-40B4-BE49-F238E27FC236}">
                <a16:creationId xmlns:a16="http://schemas.microsoft.com/office/drawing/2014/main" id="{E874F4F8-2256-44BD-8A63-F1A7AB6DCFC3}"/>
              </a:ext>
            </a:extLst>
          </p:cNvPr>
          <p:cNvCxnSpPr>
            <a:cxnSpLocks/>
          </p:cNvCxnSpPr>
          <p:nvPr/>
        </p:nvCxnSpPr>
        <p:spPr>
          <a:xfrm flipV="1">
            <a:off x="8895937" y="2212776"/>
            <a:ext cx="684096" cy="648072"/>
          </a:xfrm>
          <a:prstGeom prst="straightConnector1">
            <a:avLst/>
          </a:prstGeom>
          <a:ln w="34925">
            <a:solidFill>
              <a:srgbClr val="C0000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46">
            <a:extLst>
              <a:ext uri="{FF2B5EF4-FFF2-40B4-BE49-F238E27FC236}">
                <a16:creationId xmlns:a16="http://schemas.microsoft.com/office/drawing/2014/main" id="{0F14DEF0-5CB8-49E4-869B-F349DAA70DB1}"/>
              </a:ext>
            </a:extLst>
          </p:cNvPr>
          <p:cNvCxnSpPr>
            <a:cxnSpLocks/>
          </p:cNvCxnSpPr>
          <p:nvPr/>
        </p:nvCxnSpPr>
        <p:spPr>
          <a:xfrm flipV="1">
            <a:off x="9580033" y="2219319"/>
            <a:ext cx="1584000" cy="0"/>
          </a:xfrm>
          <a:prstGeom prst="straightConnector1">
            <a:avLst/>
          </a:prstGeom>
          <a:ln w="34925">
            <a:solidFill>
              <a:srgbClr val="0070C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46">
            <a:extLst>
              <a:ext uri="{FF2B5EF4-FFF2-40B4-BE49-F238E27FC236}">
                <a16:creationId xmlns:a16="http://schemas.microsoft.com/office/drawing/2014/main" id="{B96C9E0C-3D15-4344-9E96-DEAFABAA6EFC}"/>
              </a:ext>
            </a:extLst>
          </p:cNvPr>
          <p:cNvCxnSpPr>
            <a:cxnSpLocks/>
          </p:cNvCxnSpPr>
          <p:nvPr/>
        </p:nvCxnSpPr>
        <p:spPr>
          <a:xfrm>
            <a:off x="11164033" y="2212776"/>
            <a:ext cx="0" cy="1080120"/>
          </a:xfrm>
          <a:prstGeom prst="straightConnector1">
            <a:avLst/>
          </a:prstGeom>
          <a:ln w="34925">
            <a:solidFill>
              <a:srgbClr val="7030A0">
                <a:alpha val="50000"/>
              </a:srgbClr>
            </a:solidFill>
            <a:tailEnd type="triangle" w="lg" len="lg"/>
          </a:ln>
          <a:effec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CuadroTexto 27">
            <a:extLst>
              <a:ext uri="{FF2B5EF4-FFF2-40B4-BE49-F238E27FC236}">
                <a16:creationId xmlns:a16="http://schemas.microsoft.com/office/drawing/2014/main" id="{277A1A5B-854E-4759-9C96-F120CE370483}"/>
              </a:ext>
            </a:extLst>
          </p:cNvPr>
          <p:cNvSpPr txBox="1"/>
          <p:nvPr/>
        </p:nvSpPr>
        <p:spPr>
          <a:xfrm>
            <a:off x="4564132" y="4113931"/>
            <a:ext cx="55908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Ejemplo: ¿cuál es el momento lineal total?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F6D71C89-5AA8-42B2-A277-5873D67363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3872" y="4678044"/>
            <a:ext cx="2462432" cy="146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6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5" grpId="0"/>
      <p:bldP spid="12" grpId="0" animBg="1"/>
      <p:bldP spid="14" grpId="0"/>
      <p:bldP spid="15" grpId="0" animBg="1"/>
      <p:bldP spid="17" grpId="0"/>
      <p:bldP spid="19" grpId="0"/>
      <p:bldP spid="22" grpId="0" animBg="1"/>
      <p:bldP spid="24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uadroTexto 19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41479" y="1124744"/>
            <a:ext cx="115212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En ausencia de fuerzas externas 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o</a:t>
            </a:r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si las fuerzas externas suman cero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,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total de un sistema es una constante, es decir se conserva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/>
              <p:nvPr/>
            </p:nvSpPr>
            <p:spPr>
              <a:xfrm>
                <a:off x="3179018" y="1988840"/>
                <a:ext cx="5987216" cy="7869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  <m:sSub>
                            <m:sSubPr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sz="2400" b="0" i="1" smtClean="0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</m:acc>
                            </m:e>
                            <m:sub>
                              <m:r>
                                <m:rPr>
                                  <m:sty m:val="p"/>
                                </m:rPr>
                                <a:rPr lang="es-CL" sz="2400" b="0" i="0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total</m:t>
                              </m:r>
                            </m:sub>
                          </m:s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d</m:t>
                          </m:r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</m:acc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     →      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constante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862CB677-E42F-4397-8B0F-70DAD76E9B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018" y="1988840"/>
                <a:ext cx="5987216" cy="786947"/>
              </a:xfrm>
              <a:prstGeom prst="rect">
                <a:avLst/>
              </a:prstGeom>
              <a:blipFill>
                <a:blip r:embed="rId2"/>
                <a:stretch>
                  <a:fillRect r="-636" b="-1269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3 Título">
            <a:extLst>
              <a:ext uri="{FF2B5EF4-FFF2-40B4-BE49-F238E27FC236}">
                <a16:creationId xmlns:a16="http://schemas.microsoft.com/office/drawing/2014/main" id="{E2BAE8B8-E23D-4C2D-A147-0E6E5CD202A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Conservación del </a:t>
            </a:r>
            <a:r>
              <a:rPr lang="es-CL" sz="36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1511702D-177E-40A1-8234-2AD7FFABF034}"/>
              </a:ext>
            </a:extLst>
          </p:cNvPr>
          <p:cNvSpPr txBox="1"/>
          <p:nvPr/>
        </p:nvSpPr>
        <p:spPr>
          <a:xfrm>
            <a:off x="128764" y="4238626"/>
            <a:ext cx="6605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Una colisión es un evento en el cual dos o más cuerpos interactúan y cambian su estado de movimiento.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 este sistema aislado </a:t>
            </a:r>
            <a:r>
              <a:rPr lang="es-CL" sz="2000" b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siempre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se conserva.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C281B0C8-11D6-4B94-8743-8183D5581B09}"/>
                  </a:ext>
                </a:extLst>
              </p:cNvPr>
              <p:cNvSpPr txBox="1"/>
              <p:nvPr/>
            </p:nvSpPr>
            <p:spPr>
              <a:xfrm>
                <a:off x="2434539" y="5674727"/>
                <a:ext cx="2030299" cy="4140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inicial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</m:acc>
                        </m:e>
                        <m:sub>
                          <m:r>
                            <m:rPr>
                              <m:sty m:val="p"/>
                            </m:rPr>
                            <a:rPr lang="es-CL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final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</a:endParaRPr>
              </a:p>
            </p:txBody>
          </p:sp>
        </mc:Choice>
        <mc:Fallback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C281B0C8-11D6-4B94-8743-8183D5581B0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539" y="5674727"/>
                <a:ext cx="2030299" cy="414088"/>
              </a:xfrm>
              <a:prstGeom prst="rect">
                <a:avLst/>
              </a:prstGeom>
              <a:blipFill>
                <a:blip r:embed="rId3"/>
                <a:stretch>
                  <a:fillRect l="-2484" r="-621" b="-1176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 descr="Texto, Carta&#10;&#10;Descripción generada automáticamente">
            <a:extLst>
              <a:ext uri="{FF2B5EF4-FFF2-40B4-BE49-F238E27FC236}">
                <a16:creationId xmlns:a16="http://schemas.microsoft.com/office/drawing/2014/main" id="{EDA3AA92-6314-9275-1071-5987A7E54D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699865"/>
            <a:ext cx="4600154" cy="1086734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B63F595-E429-FFF5-69C4-4224090C3F20}"/>
              </a:ext>
            </a:extLst>
          </p:cNvPr>
          <p:cNvSpPr txBox="1"/>
          <p:nvPr/>
        </p:nvSpPr>
        <p:spPr>
          <a:xfrm>
            <a:off x="551384" y="2888449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000" dirty="0">
                <a:solidFill>
                  <a:srgbClr val="0070C0"/>
                </a:solidFill>
              </a:rPr>
              <a:t>El impulso de la fuerza neta que actúa sobre una partícula durante un intervalo de tiempo determinado es igual al cambio en el Momentum de la partícula en ese intervalo.</a:t>
            </a:r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0CF6CB7F-0DF8-705D-FA8E-0DA2112727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956" y="2775787"/>
            <a:ext cx="4064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9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4" grpId="0"/>
      <p:bldP spid="4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240479"/>
            <a:ext cx="114933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Se habla de colisiones elásticas cuando, además de conservarse el </a:t>
            </a:r>
            <a:r>
              <a:rPr lang="es-CL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del sistema, se conserva la energía. En la práctica, este tipo de colisiones ocurren solo entre partículas atómicas o subatómicas. A pesar de eso, hay colisiones a nivel macroscópico que pueden considerarse como elásticas (como una colisión entre bolas de </a:t>
            </a:r>
            <a:r>
              <a:rPr lang="es-CL" sz="2000" i="1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pool</a:t>
            </a:r>
            <a:r>
              <a:rPr lang="es-CL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, por ejemplo).</a:t>
            </a:r>
          </a:p>
          <a:p>
            <a:pPr algn="just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3 Título">
            <a:extLst>
              <a:ext uri="{FF2B5EF4-FFF2-40B4-BE49-F238E27FC236}">
                <a16:creationId xmlns:a16="http://schemas.microsoft.com/office/drawing/2014/main" id="{4BFF4E05-F06C-42AE-BC65-E8BD865F5D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Colisiones elásticas</a:t>
            </a:r>
          </a:p>
        </p:txBody>
      </p:sp>
    </p:spTree>
    <p:extLst>
      <p:ext uri="{BB962C8B-B14F-4D97-AF65-F5344CB8AC3E}">
        <p14:creationId xmlns:p14="http://schemas.microsoft.com/office/powerpoint/2010/main" val="196200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1592" y="1196752"/>
            <a:ext cx="114933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Cuando las colisiones no conservan la energía, suelen llamarse colisiones inelásticas. En este tipo de colisiones, sólo se conserva el </a:t>
            </a:r>
            <a:r>
              <a:rPr lang="es-ES" sz="2000" dirty="0" err="1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momentum</a:t>
            </a:r>
            <a:r>
              <a:rPr lang="es-ES" sz="2000" dirty="0">
                <a:solidFill>
                  <a:srgbClr val="00456F"/>
                </a:solidFill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 lineal del sistema pero no la energía. </a:t>
            </a:r>
          </a:p>
          <a:p>
            <a:pPr algn="just"/>
            <a:endParaRPr lang="es-ES" sz="2000" dirty="0">
              <a:solidFill>
                <a:srgbClr val="00456F"/>
              </a:solidFill>
              <a:latin typeface="Calibri" panose="020F0502020204030204" pitchFamily="34" charset="0"/>
              <a:ea typeface="CMU Serif" panose="02000603000000000000" pitchFamily="2" charset="0"/>
              <a:cs typeface="Calibri" panose="020F0502020204030204" pitchFamily="34" charset="0"/>
            </a:endParaRPr>
          </a:p>
          <a:p>
            <a:pPr algn="just"/>
            <a:endParaRPr lang="es-CL" sz="2800" dirty="0">
              <a:solidFill>
                <a:srgbClr val="00456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s-CL" sz="2800" dirty="0">
              <a:solidFill>
                <a:srgbClr val="00456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s-CL" sz="28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3 Título">
            <a:extLst>
              <a:ext uri="{FF2B5EF4-FFF2-40B4-BE49-F238E27FC236}">
                <a16:creationId xmlns:a16="http://schemas.microsoft.com/office/drawing/2014/main" id="{6D772F32-43B7-48FC-B8DD-6D6A2922489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Colisiones inelásticas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4644F82-9CD6-4CDD-AF64-1A90A6847EB6}"/>
              </a:ext>
            </a:extLst>
          </p:cNvPr>
          <p:cNvSpPr/>
          <p:nvPr/>
        </p:nvSpPr>
        <p:spPr>
          <a:xfrm>
            <a:off x="9624392" y="4154887"/>
            <a:ext cx="216024" cy="156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1C4DE49-F018-4F45-BC40-3A9C58553161}"/>
              </a:ext>
            </a:extLst>
          </p:cNvPr>
          <p:cNvSpPr/>
          <p:nvPr/>
        </p:nvSpPr>
        <p:spPr>
          <a:xfrm>
            <a:off x="10853872" y="4154887"/>
            <a:ext cx="216024" cy="1562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000743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51591" y="1115217"/>
                <a:ext cx="1149336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A un automóvil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=1800 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CL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kg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 detenido en un semáforo lo golpea por la parte trasera un automóvil de masa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𝑚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=1200 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[</m:t>
                    </m:r>
                    <m:r>
                      <m:rPr>
                        <m:sty m:val="p"/>
                      </m:rPr>
                      <a:rPr lang="es-CL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kg</m:t>
                    </m:r>
                    <m:r>
                      <a:rPr lang="es-ES" sz="20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Calibri" panose="020F0502020204030204" pitchFamily="34" charset="0"/>
                    <a:ea typeface="CMU Serif" panose="02000603000000000000" pitchFamily="2" charset="0"/>
                    <a:cs typeface="Calibri" panose="020F0502020204030204" pitchFamily="34" charset="0"/>
                  </a:rPr>
                  <a:t>. Los dos se mueven a lo largo de la misma trayectoria. Si el auto más pequeño se movía a 20 [m/s] antes de la colisión, ¿cuál es la velocidad del automóvil pequeño después de la colisión si el automóvil grande sale del reposo y comienza a moverse a 16 [m/s]? 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591" y="1115217"/>
                <a:ext cx="11493365" cy="1323439"/>
              </a:xfrm>
              <a:prstGeom prst="rect">
                <a:avLst/>
              </a:prstGeom>
              <a:blipFill>
                <a:blip r:embed="rId2"/>
                <a:stretch>
                  <a:fillRect l="-552" t="-2857" r="-552" b="-761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b="3997"/>
          <a:stretch/>
        </p:blipFill>
        <p:spPr>
          <a:xfrm flipH="1">
            <a:off x="3373027" y="3730148"/>
            <a:ext cx="2199091" cy="576064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grayscl/>
          </a:blip>
          <a:srcRect b="3997"/>
          <a:stretch/>
        </p:blipFill>
        <p:spPr>
          <a:xfrm flipH="1">
            <a:off x="780070" y="3711951"/>
            <a:ext cx="1866243" cy="576064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5915" y="4365104"/>
            <a:ext cx="121560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Antes de la colisión				Después de la colisión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uadroTexto 8"/>
              <p:cNvSpPr txBox="1"/>
              <p:nvPr/>
            </p:nvSpPr>
            <p:spPr>
              <a:xfrm>
                <a:off x="551510" y="3025091"/>
                <a:ext cx="1945596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=20 [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CuadroTexto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510" y="3025091"/>
                <a:ext cx="1945596" cy="369332"/>
              </a:xfrm>
              <a:prstGeom prst="rect">
                <a:avLst/>
              </a:prstGeom>
              <a:blipFill>
                <a:blip r:embed="rId4"/>
                <a:stretch>
                  <a:fillRect l="-1563" r="-5000" b="-3606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CuadroTexto 18"/>
              <p:cNvSpPr txBox="1"/>
              <p:nvPr/>
            </p:nvSpPr>
            <p:spPr>
              <a:xfrm>
                <a:off x="3837688" y="3025092"/>
                <a:ext cx="94622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CuadroTexto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688" y="3025092"/>
                <a:ext cx="946221" cy="369332"/>
              </a:xfrm>
              <a:prstGeom prst="rect">
                <a:avLst/>
              </a:prstGeom>
              <a:blipFill>
                <a:blip r:embed="rId5"/>
                <a:stretch>
                  <a:fillRect l="-3871" r="-7097" b="-1475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/>
              <p:cNvSpPr txBox="1"/>
              <p:nvPr/>
            </p:nvSpPr>
            <p:spPr>
              <a:xfrm>
                <a:off x="7052519" y="2987536"/>
                <a:ext cx="82779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Texto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2519" y="2987536"/>
                <a:ext cx="827791" cy="369332"/>
              </a:xfrm>
              <a:prstGeom prst="rect">
                <a:avLst/>
              </a:prstGeom>
              <a:blipFill>
                <a:blip r:embed="rId6"/>
                <a:stretch>
                  <a:fillRect l="-4412" r="-7353" b="-163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/>
              <p:cNvSpPr txBox="1"/>
              <p:nvPr/>
            </p:nvSpPr>
            <p:spPr>
              <a:xfrm>
                <a:off x="9497673" y="2994647"/>
                <a:ext cx="1938479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′</m:t>
                          </m:r>
                        </m:sup>
                      </m:sSubSup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=16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 [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s-CL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Texto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7673" y="2994647"/>
                <a:ext cx="1938479" cy="369332"/>
              </a:xfrm>
              <a:prstGeom prst="rect">
                <a:avLst/>
              </a:prstGeom>
              <a:blipFill>
                <a:blip r:embed="rId7"/>
                <a:stretch>
                  <a:fillRect l="-1572" r="-5346" b="-3606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3"/>
          <a:srcRect b="3997"/>
          <a:stretch/>
        </p:blipFill>
        <p:spPr>
          <a:xfrm flipH="1">
            <a:off x="9306043" y="3711951"/>
            <a:ext cx="2199091" cy="5760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3">
            <a:grayscl/>
          </a:blip>
          <a:srcRect b="3997"/>
          <a:stretch/>
        </p:blipFill>
        <p:spPr>
          <a:xfrm flipH="1">
            <a:off x="6713086" y="3693754"/>
            <a:ext cx="1866243" cy="576064"/>
          </a:xfrm>
          <a:prstGeom prst="rect">
            <a:avLst/>
          </a:prstGeom>
        </p:spPr>
      </p:pic>
      <p:sp>
        <p:nvSpPr>
          <p:cNvPr id="13" name="3 Título">
            <a:extLst>
              <a:ext uri="{FF2B5EF4-FFF2-40B4-BE49-F238E27FC236}">
                <a16:creationId xmlns:a16="http://schemas.microsoft.com/office/drawing/2014/main" id="{F89D5D5A-06AE-454C-B69D-C067D53BE53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51591" y="141042"/>
            <a:ext cx="11493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MU Serif" panose="02000603000000000000" pitchFamily="2" charset="0"/>
                <a:cs typeface="Calibri" panose="020F0502020204030204" pitchFamily="34" charset="0"/>
              </a:rPr>
              <a:t>Ejercicio: colisión entre automóviles</a:t>
            </a:r>
          </a:p>
        </p:txBody>
      </p:sp>
    </p:spTree>
    <p:extLst>
      <p:ext uri="{BB962C8B-B14F-4D97-AF65-F5344CB8AC3E}">
        <p14:creationId xmlns:p14="http://schemas.microsoft.com/office/powerpoint/2010/main" val="17468069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Personalizados 5">
      <a:dk1>
        <a:srgbClr val="293554"/>
      </a:dk1>
      <a:lt1>
        <a:srgbClr val="FEFFFF"/>
      </a:lt1>
      <a:dk2>
        <a:srgbClr val="FE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6403</TotalTime>
  <Words>471</Words>
  <Application>Microsoft Macintosh PowerPoint</Application>
  <PresentationFormat>Panorámica</PresentationFormat>
  <Paragraphs>40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Times New Roman</vt:lpstr>
      <vt:lpstr>Tw Cen MT</vt:lpstr>
      <vt:lpstr>Wingdings</vt:lpstr>
      <vt:lpstr>Wingdings 2</vt:lpstr>
      <vt:lpstr>Intermedio</vt:lpstr>
      <vt:lpstr>1_Diseño personalizado</vt:lpstr>
      <vt:lpstr>Diseño personalizado</vt:lpstr>
      <vt:lpstr>Presentación de PowerPoint</vt:lpstr>
      <vt:lpstr>Momentum lineal</vt:lpstr>
      <vt:lpstr>Momentum lineal de un sistema</vt:lpstr>
      <vt:lpstr>Conservación del momentum lineal</vt:lpstr>
      <vt:lpstr>Colisiones elásticas</vt:lpstr>
      <vt:lpstr>Colisiones inelásticas</vt:lpstr>
      <vt:lpstr>Ejercicio: colisión entre automóviles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/>
  <cp:keywords/>
  <dc:description/>
  <cp:lastModifiedBy>Hector Jaime</cp:lastModifiedBy>
  <cp:revision>331</cp:revision>
  <dcterms:created xsi:type="dcterms:W3CDTF">2019-03-01T17:41:33Z</dcterms:created>
  <dcterms:modified xsi:type="dcterms:W3CDTF">2025-08-21T15:39:37Z</dcterms:modified>
  <cp:category/>
</cp:coreProperties>
</file>