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78" r:id="rId1"/>
  </p:sldMasterIdLst>
  <p:notesMasterIdLst>
    <p:notesMasterId r:id="rId40"/>
  </p:notesMasterIdLst>
  <p:sldIdLst>
    <p:sldId id="275" r:id="rId2"/>
    <p:sldId id="322" r:id="rId3"/>
    <p:sldId id="323" r:id="rId4"/>
    <p:sldId id="271" r:id="rId5"/>
    <p:sldId id="290" r:id="rId6"/>
    <p:sldId id="291" r:id="rId7"/>
    <p:sldId id="307" r:id="rId8"/>
    <p:sldId id="312" r:id="rId9"/>
    <p:sldId id="313" r:id="rId10"/>
    <p:sldId id="314" r:id="rId11"/>
    <p:sldId id="315" r:id="rId12"/>
    <p:sldId id="305" r:id="rId13"/>
    <p:sldId id="286" r:id="rId14"/>
    <p:sldId id="331" r:id="rId15"/>
    <p:sldId id="295" r:id="rId16"/>
    <p:sldId id="278" r:id="rId17"/>
    <p:sldId id="279" r:id="rId18"/>
    <p:sldId id="332" r:id="rId19"/>
    <p:sldId id="296" r:id="rId20"/>
    <p:sldId id="329" r:id="rId21"/>
    <p:sldId id="297" r:id="rId22"/>
    <p:sldId id="298" r:id="rId23"/>
    <p:sldId id="280" r:id="rId24"/>
    <p:sldId id="333" r:id="rId25"/>
    <p:sldId id="282" r:id="rId26"/>
    <p:sldId id="284" r:id="rId27"/>
    <p:sldId id="283" r:id="rId28"/>
    <p:sldId id="308" r:id="rId29"/>
    <p:sldId id="309" r:id="rId30"/>
    <p:sldId id="316" r:id="rId31"/>
    <p:sldId id="310" r:id="rId32"/>
    <p:sldId id="334" r:id="rId33"/>
    <p:sldId id="301" r:id="rId34"/>
    <p:sldId id="302" r:id="rId35"/>
    <p:sldId id="303" r:id="rId36"/>
    <p:sldId id="304" r:id="rId37"/>
    <p:sldId id="336" r:id="rId38"/>
    <p:sldId id="335" r:id="rId3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A488322-F2BA-4B5B-9748-0D474271808F}" styleName="Estilo medio 3 - 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028" y="44"/>
      </p:cViewPr>
      <p:guideLst>
        <p:guide orient="horz" pos="2183"/>
        <p:guide pos="3863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82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Generaciones 2016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1">
                  <a:lumMod val="75000"/>
                </a:schemeClr>
              </a:contourClr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FFC000">
                  <a:alpha val="85000"/>
                </a:srgbClr>
              </a:solidFill>
              <a:ln w="9525" cap="flat" cmpd="sng" algn="ctr">
                <a:solidFill>
                  <a:schemeClr val="accent1">
                    <a:lumMod val="75000"/>
                  </a:schemeClr>
                </a:solidFill>
                <a:round/>
              </a:ln>
              <a:effectLst/>
              <a:sp3d contourW="9525">
                <a:contourClr>
                  <a:schemeClr val="accent1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D53-41AF-AA90-489FE4164F64}"/>
              </c:ext>
            </c:extLst>
          </c:dPt>
          <c:dPt>
            <c:idx val="1"/>
            <c:invertIfNegative val="0"/>
            <c:bubble3D val="0"/>
            <c:spPr>
              <a:solidFill>
                <a:schemeClr val="tx2">
                  <a:lumMod val="60000"/>
                  <a:lumOff val="40000"/>
                  <a:alpha val="85000"/>
                </a:schemeClr>
              </a:solidFill>
              <a:ln w="9525" cap="flat" cmpd="sng" algn="ctr">
                <a:solidFill>
                  <a:schemeClr val="accent1">
                    <a:lumMod val="75000"/>
                  </a:schemeClr>
                </a:solidFill>
                <a:round/>
              </a:ln>
              <a:effectLst/>
              <a:sp3d contourW="9525">
                <a:contourClr>
                  <a:schemeClr val="accent1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4-6D53-41AF-AA90-489FE4164F64}"/>
              </c:ext>
            </c:extLst>
          </c:dPt>
          <c:dPt>
            <c:idx val="3"/>
            <c:invertIfNegative val="0"/>
            <c:bubble3D val="0"/>
            <c:spPr>
              <a:solidFill>
                <a:srgbClr val="0070C0">
                  <a:alpha val="85000"/>
                </a:srgbClr>
              </a:solidFill>
              <a:ln w="9525" cap="flat" cmpd="sng" algn="ctr">
                <a:solidFill>
                  <a:schemeClr val="accent1">
                    <a:lumMod val="75000"/>
                  </a:schemeClr>
                </a:solidFill>
                <a:round/>
              </a:ln>
              <a:effectLst/>
              <a:sp3d contourW="9525">
                <a:contourClr>
                  <a:schemeClr val="accent1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6D53-41AF-AA90-489FE4164F6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Gen "Y"</c:v>
                </c:pt>
                <c:pt idx="1">
                  <c:v>Gen "X"</c:v>
                </c:pt>
                <c:pt idx="2">
                  <c:v>Boomer</c:v>
                </c:pt>
                <c:pt idx="3">
                  <c:v>Tradicional</c:v>
                </c:pt>
              </c:strCache>
            </c:strRef>
          </c:cat>
          <c:val>
            <c:numRef>
              <c:f>Hoja1!$B$2:$B$5</c:f>
              <c:numCache>
                <c:formatCode>0.00%</c:formatCode>
                <c:ptCount val="4"/>
                <c:pt idx="0">
                  <c:v>0.35178422286261701</c:v>
                </c:pt>
                <c:pt idx="1">
                  <c:v>0.39431689899396899</c:v>
                </c:pt>
                <c:pt idx="2">
                  <c:v>0.21227886337979901</c:v>
                </c:pt>
                <c:pt idx="3">
                  <c:v>4.1599999999999998E-2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D53-41AF-AA90-489FE4164F6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shape val="box"/>
        <c:axId val="2112147800"/>
        <c:axId val="2112171256"/>
        <c:axId val="0"/>
      </c:bar3DChart>
      <c:catAx>
        <c:axId val="211214780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x-none" dirty="0"/>
                  <a:t>Generaciones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dk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2112171256"/>
        <c:crosses val="autoZero"/>
        <c:auto val="1"/>
        <c:lblAlgn val="ctr"/>
        <c:lblOffset val="100"/>
        <c:noMultiLvlLbl val="0"/>
      </c:catAx>
      <c:valAx>
        <c:axId val="211217125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x-none" dirty="0"/>
                  <a:t>Porcentajes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dk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0.00%" sourceLinked="1"/>
        <c:majorTickMark val="out"/>
        <c:minorTickMark val="none"/>
        <c:tickLblPos val="nextTo"/>
        <c:crossAx val="21121478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 baseline="0"/>
      </a:pPr>
      <a:endParaRPr lang="es-C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Generaciones 2019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1">
                  <a:lumMod val="75000"/>
                </a:schemeClr>
              </a:contourClr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FFC000">
                  <a:alpha val="85000"/>
                </a:srgbClr>
              </a:solidFill>
              <a:ln w="9525" cap="flat" cmpd="sng" algn="ctr">
                <a:solidFill>
                  <a:schemeClr val="accent1">
                    <a:lumMod val="75000"/>
                  </a:schemeClr>
                </a:solidFill>
                <a:round/>
              </a:ln>
              <a:effectLst/>
              <a:sp3d contourW="9525">
                <a:contourClr>
                  <a:schemeClr val="accent1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E426-4269-A2A8-E1703BC44853}"/>
              </c:ext>
            </c:extLst>
          </c:dPt>
          <c:dPt>
            <c:idx val="1"/>
            <c:invertIfNegative val="0"/>
            <c:bubble3D val="0"/>
            <c:spPr>
              <a:solidFill>
                <a:schemeClr val="tx2">
                  <a:lumMod val="60000"/>
                  <a:lumOff val="40000"/>
                  <a:alpha val="85000"/>
                </a:schemeClr>
              </a:solidFill>
              <a:ln w="9525" cap="flat" cmpd="sng" algn="ctr">
                <a:solidFill>
                  <a:schemeClr val="accent1">
                    <a:lumMod val="75000"/>
                  </a:schemeClr>
                </a:solidFill>
                <a:round/>
              </a:ln>
              <a:effectLst/>
              <a:sp3d contourW="9525">
                <a:contourClr>
                  <a:schemeClr val="accent1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4-E426-4269-A2A8-E1703BC44853}"/>
              </c:ext>
            </c:extLst>
          </c:dPt>
          <c:dPt>
            <c:idx val="3"/>
            <c:invertIfNegative val="0"/>
            <c:bubble3D val="0"/>
            <c:spPr>
              <a:solidFill>
                <a:srgbClr val="0070C0">
                  <a:alpha val="85000"/>
                </a:srgbClr>
              </a:solidFill>
              <a:ln w="9525" cap="flat" cmpd="sng" algn="ctr">
                <a:solidFill>
                  <a:schemeClr val="accent1">
                    <a:lumMod val="75000"/>
                  </a:schemeClr>
                </a:solidFill>
                <a:round/>
              </a:ln>
              <a:effectLst/>
              <a:sp3d contourW="9525">
                <a:contourClr>
                  <a:schemeClr val="accent1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E426-4269-A2A8-E1703BC4485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4"/>
                <c:pt idx="0">
                  <c:v>Gen "Y"</c:v>
                </c:pt>
                <c:pt idx="1">
                  <c:v>Gen "X"</c:v>
                </c:pt>
                <c:pt idx="2">
                  <c:v>Boomer</c:v>
                </c:pt>
                <c:pt idx="3">
                  <c:v>Tradicional</c:v>
                </c:pt>
              </c:strCache>
            </c:strRef>
          </c:cat>
          <c:val>
            <c:numRef>
              <c:f>Hoja1!$B$2:$B$5</c:f>
              <c:numCache>
                <c:formatCode>0.00%</c:formatCode>
                <c:ptCount val="4"/>
                <c:pt idx="0">
                  <c:v>0.437</c:v>
                </c:pt>
                <c:pt idx="1">
                  <c:v>0.37530000000000002</c:v>
                </c:pt>
                <c:pt idx="2">
                  <c:v>0.13339999999999999</c:v>
                </c:pt>
                <c:pt idx="3">
                  <c:v>1.06E-2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426-4269-A2A8-E1703BC4485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shape val="box"/>
        <c:axId val="2112154648"/>
        <c:axId val="2107213576"/>
        <c:axId val="0"/>
      </c:bar3DChart>
      <c:catAx>
        <c:axId val="211215464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x-none" dirty="0"/>
                  <a:t>Generaciones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dk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2107213576"/>
        <c:crosses val="autoZero"/>
        <c:auto val="1"/>
        <c:lblAlgn val="ctr"/>
        <c:lblOffset val="100"/>
        <c:noMultiLvlLbl val="0"/>
      </c:catAx>
      <c:valAx>
        <c:axId val="210721357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x-none" dirty="0"/>
                  <a:t>Porcentajes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dk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0.00%" sourceLinked="1"/>
        <c:majorTickMark val="none"/>
        <c:minorTickMark val="none"/>
        <c:tickLblPos val="nextTo"/>
        <c:crossAx val="21121546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ACBC50-7A34-4977-88C2-65C86B9DF11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83785D75-3091-4BCC-A391-894C0B37AF15}">
      <dgm:prSet/>
      <dgm:spPr/>
      <dgm:t>
        <a:bodyPr/>
        <a:lstStyle/>
        <a:p>
          <a:pPr algn="just"/>
          <a:r>
            <a: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El “cambio cultural,” dirigido hacia la juventud de nuestro país, está centrado en la deconstrucción valórica, la lucha de opuestos y la deconstrucción de los valores esenciales de “Patria” y “Nación”. </a:t>
          </a:r>
          <a:endParaRPr lang="es-CL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D67AA77-48ED-4C19-83BB-95A23A0CB2D3}" type="parTrans" cxnId="{F1E70363-F709-42B7-AC96-44913D88037B}">
      <dgm:prSet/>
      <dgm:spPr/>
      <dgm:t>
        <a:bodyPr/>
        <a:lstStyle/>
        <a:p>
          <a:endParaRPr lang="es-CL"/>
        </a:p>
      </dgm:t>
    </dgm:pt>
    <dgm:pt modelId="{2887C736-420D-45D0-8EE5-89B961C88A4E}" type="sibTrans" cxnId="{F1E70363-F709-42B7-AC96-44913D88037B}">
      <dgm:prSet/>
      <dgm:spPr/>
      <dgm:t>
        <a:bodyPr/>
        <a:lstStyle/>
        <a:p>
          <a:endParaRPr lang="es-CL"/>
        </a:p>
      </dgm:t>
    </dgm:pt>
    <dgm:pt modelId="{F5ADA206-2579-46A2-8507-2B6D4C2ED4CD}">
      <dgm:prSet custT="1"/>
      <dgm:spPr/>
      <dgm:t>
        <a:bodyPr/>
        <a:lstStyle/>
        <a:p>
          <a:pPr algn="just"/>
          <a:r>
            <a:rPr lang="es-CL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En los 70 se intentó infiltrar a la Armada, hoy sólo se requiere cambiar la cultura de nuestra Juventud. </a:t>
          </a:r>
          <a:endParaRPr lang="es-CL" sz="24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B327DFB-3817-428E-8BDE-CFE25B42E29C}" type="parTrans" cxnId="{E748914C-AE73-4786-AC86-EEC26E681F49}">
      <dgm:prSet/>
      <dgm:spPr/>
      <dgm:t>
        <a:bodyPr/>
        <a:lstStyle/>
        <a:p>
          <a:endParaRPr lang="es-CL"/>
        </a:p>
      </dgm:t>
    </dgm:pt>
    <dgm:pt modelId="{E0E10360-DEA3-4065-A370-F96108ED8C49}" type="sibTrans" cxnId="{E748914C-AE73-4786-AC86-EEC26E681F49}">
      <dgm:prSet/>
      <dgm:spPr/>
      <dgm:t>
        <a:bodyPr/>
        <a:lstStyle/>
        <a:p>
          <a:endParaRPr lang="es-CL"/>
        </a:p>
      </dgm:t>
    </dgm:pt>
    <dgm:pt modelId="{2AAEF42B-56BC-4160-81E9-E128A2A7EA01}" type="pres">
      <dgm:prSet presAssocID="{2BACBC50-7A34-4977-88C2-65C86B9DF11E}" presName="linear" presStyleCnt="0">
        <dgm:presLayoutVars>
          <dgm:animLvl val="lvl"/>
          <dgm:resizeHandles val="exact"/>
        </dgm:presLayoutVars>
      </dgm:prSet>
      <dgm:spPr/>
    </dgm:pt>
    <dgm:pt modelId="{6C3D2719-8884-439F-9A4E-3FA888A04CE8}" type="pres">
      <dgm:prSet presAssocID="{83785D75-3091-4BCC-A391-894C0B37AF15}" presName="parentText" presStyleLbl="node1" presStyleIdx="0" presStyleCnt="2" custLinFactNeighborY="72151">
        <dgm:presLayoutVars>
          <dgm:chMax val="0"/>
          <dgm:bulletEnabled val="1"/>
        </dgm:presLayoutVars>
      </dgm:prSet>
      <dgm:spPr/>
    </dgm:pt>
    <dgm:pt modelId="{6E93C328-60AE-497E-B4FC-2DBE5FE76BE2}" type="pres">
      <dgm:prSet presAssocID="{2887C736-420D-45D0-8EE5-89B961C88A4E}" presName="spacer" presStyleCnt="0"/>
      <dgm:spPr/>
    </dgm:pt>
    <dgm:pt modelId="{0206579D-97FA-4E0D-939E-D83D50DD16A8}" type="pres">
      <dgm:prSet presAssocID="{F5ADA206-2579-46A2-8507-2B6D4C2ED4CD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B74E4137-FCA8-4A5B-B5D2-4C14DE46C684}" type="presOf" srcId="{2BACBC50-7A34-4977-88C2-65C86B9DF11E}" destId="{2AAEF42B-56BC-4160-81E9-E128A2A7EA01}" srcOrd="0" destOrd="0" presId="urn:microsoft.com/office/officeart/2005/8/layout/vList2"/>
    <dgm:cxn modelId="{F1E70363-F709-42B7-AC96-44913D88037B}" srcId="{2BACBC50-7A34-4977-88C2-65C86B9DF11E}" destId="{83785D75-3091-4BCC-A391-894C0B37AF15}" srcOrd="0" destOrd="0" parTransId="{4D67AA77-48ED-4C19-83BB-95A23A0CB2D3}" sibTransId="{2887C736-420D-45D0-8EE5-89B961C88A4E}"/>
    <dgm:cxn modelId="{E748914C-AE73-4786-AC86-EEC26E681F49}" srcId="{2BACBC50-7A34-4977-88C2-65C86B9DF11E}" destId="{F5ADA206-2579-46A2-8507-2B6D4C2ED4CD}" srcOrd="1" destOrd="0" parTransId="{8B327DFB-3817-428E-8BDE-CFE25B42E29C}" sibTransId="{E0E10360-DEA3-4065-A370-F96108ED8C49}"/>
    <dgm:cxn modelId="{DD593CA6-75B9-464B-BCBB-F10302572715}" type="presOf" srcId="{83785D75-3091-4BCC-A391-894C0B37AF15}" destId="{6C3D2719-8884-439F-9A4E-3FA888A04CE8}" srcOrd="0" destOrd="0" presId="urn:microsoft.com/office/officeart/2005/8/layout/vList2"/>
    <dgm:cxn modelId="{C5E67FB9-B6E1-4EF3-AF4E-A8B56B03BCF7}" type="presOf" srcId="{F5ADA206-2579-46A2-8507-2B6D4C2ED4CD}" destId="{0206579D-97FA-4E0D-939E-D83D50DD16A8}" srcOrd="0" destOrd="0" presId="urn:microsoft.com/office/officeart/2005/8/layout/vList2"/>
    <dgm:cxn modelId="{EDD40C8B-F1B0-44FB-98F3-07879BBD9CD1}" type="presParOf" srcId="{2AAEF42B-56BC-4160-81E9-E128A2A7EA01}" destId="{6C3D2719-8884-439F-9A4E-3FA888A04CE8}" srcOrd="0" destOrd="0" presId="urn:microsoft.com/office/officeart/2005/8/layout/vList2"/>
    <dgm:cxn modelId="{AF75DDCD-29A1-436E-9684-2A80770EB6BA}" type="presParOf" srcId="{2AAEF42B-56BC-4160-81E9-E128A2A7EA01}" destId="{6E93C328-60AE-497E-B4FC-2DBE5FE76BE2}" srcOrd="1" destOrd="0" presId="urn:microsoft.com/office/officeart/2005/8/layout/vList2"/>
    <dgm:cxn modelId="{A527E670-0775-47C0-96B5-39DD004C1E77}" type="presParOf" srcId="{2AAEF42B-56BC-4160-81E9-E128A2A7EA01}" destId="{0206579D-97FA-4E0D-939E-D83D50DD16A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0AADFB-8CA6-48AC-9A1B-AB10905587C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789158D3-5944-4BF8-B9C6-E7ABE6B8843A}">
      <dgm:prSet custT="1"/>
      <dgm:spPr/>
      <dgm:t>
        <a:bodyPr/>
        <a:lstStyle/>
        <a:p>
          <a:pPr algn="just"/>
          <a:r>
            <a:rPr lang="es-CL" sz="2000" b="1" dirty="0"/>
            <a:t>Nuestra juventud, compuesta por las generaciones Millennial y Centennial, son diferentes a las anteriores, sus necesidades también y su crianza es absolutamente distinta a las generaciones anteriores a ellos. </a:t>
          </a:r>
          <a:endParaRPr lang="es-CL" sz="2000" dirty="0"/>
        </a:p>
      </dgm:t>
    </dgm:pt>
    <dgm:pt modelId="{472FEA64-3B3C-48B1-B58B-608CF0A8A5A6}" type="parTrans" cxnId="{9D8CC4E0-843B-486D-AA55-59CDB1951CE1}">
      <dgm:prSet/>
      <dgm:spPr/>
      <dgm:t>
        <a:bodyPr/>
        <a:lstStyle/>
        <a:p>
          <a:endParaRPr lang="es-CL"/>
        </a:p>
      </dgm:t>
    </dgm:pt>
    <dgm:pt modelId="{9A475EFB-99AB-4848-AC95-BFC3EEB17799}" type="sibTrans" cxnId="{9D8CC4E0-843B-486D-AA55-59CDB1951CE1}">
      <dgm:prSet/>
      <dgm:spPr/>
      <dgm:t>
        <a:bodyPr/>
        <a:lstStyle/>
        <a:p>
          <a:endParaRPr lang="es-CL"/>
        </a:p>
      </dgm:t>
    </dgm:pt>
    <dgm:pt modelId="{08B118E3-41C5-445D-9B05-AC1676C79665}">
      <dgm:prSet custT="1"/>
      <dgm:spPr/>
      <dgm:t>
        <a:bodyPr/>
        <a:lstStyle/>
        <a:p>
          <a:pPr algn="just"/>
          <a:r>
            <a:rPr lang="es-CL" sz="2000" b="1" dirty="0"/>
            <a:t>Los Jóvenes que dedican su carrera profesional a la defensa de la Patria, necesitan conocer y comprender la importancia y sentido que tiene el “servir a  la Patria” y nuestra realidad de “Nación.” </a:t>
          </a:r>
          <a:endParaRPr lang="es-CL" sz="2000" dirty="0"/>
        </a:p>
      </dgm:t>
    </dgm:pt>
    <dgm:pt modelId="{A0259C87-2B91-4D84-8173-CFA63AC92644}" type="parTrans" cxnId="{5830666B-0CDE-4685-947E-0A54C5283B69}">
      <dgm:prSet/>
      <dgm:spPr/>
      <dgm:t>
        <a:bodyPr/>
        <a:lstStyle/>
        <a:p>
          <a:endParaRPr lang="es-CL"/>
        </a:p>
      </dgm:t>
    </dgm:pt>
    <dgm:pt modelId="{5B1FB6BE-B5ED-4F56-A387-E1E1D3037B99}" type="sibTrans" cxnId="{5830666B-0CDE-4685-947E-0A54C5283B69}">
      <dgm:prSet/>
      <dgm:spPr/>
      <dgm:t>
        <a:bodyPr/>
        <a:lstStyle/>
        <a:p>
          <a:endParaRPr lang="es-CL"/>
        </a:p>
      </dgm:t>
    </dgm:pt>
    <dgm:pt modelId="{1D1EA0CD-5191-40DC-831F-CDE299043FCD}">
      <dgm:prSet custT="1"/>
      <dgm:spPr/>
      <dgm:t>
        <a:bodyPr/>
        <a:lstStyle/>
        <a:p>
          <a:pPr algn="just"/>
          <a:r>
            <a:rPr lang="es-CL" sz="2000" b="1" dirty="0">
              <a:solidFill>
                <a:srgbClr val="FFFF00"/>
              </a:solidFill>
            </a:rPr>
            <a:t>Para cimentar  su “Servicio a la Patria” la juventud necesita un liderazgo basado en valores, inspirador, con la capacidad de reconocer y dar sentido a sus tareas, que pueda crear las condiciones para que ellos puedan crecer y desarrollarse y sea de servicio.     </a:t>
          </a:r>
          <a:endParaRPr lang="es-CL" sz="2000" dirty="0">
            <a:solidFill>
              <a:srgbClr val="FFFF00"/>
            </a:solidFill>
          </a:endParaRPr>
        </a:p>
      </dgm:t>
    </dgm:pt>
    <dgm:pt modelId="{2631A391-AE2D-4FA9-951F-99306674F7B4}" type="parTrans" cxnId="{1A9583F7-D983-4721-8FAF-127F7675187F}">
      <dgm:prSet/>
      <dgm:spPr/>
      <dgm:t>
        <a:bodyPr/>
        <a:lstStyle/>
        <a:p>
          <a:endParaRPr lang="es-CL"/>
        </a:p>
      </dgm:t>
    </dgm:pt>
    <dgm:pt modelId="{00C864E3-A5EE-459C-B717-C5E78DC3C9C4}" type="sibTrans" cxnId="{1A9583F7-D983-4721-8FAF-127F7675187F}">
      <dgm:prSet/>
      <dgm:spPr/>
      <dgm:t>
        <a:bodyPr/>
        <a:lstStyle/>
        <a:p>
          <a:endParaRPr lang="es-CL"/>
        </a:p>
      </dgm:t>
    </dgm:pt>
    <dgm:pt modelId="{E6CE0D32-C19C-4335-BC3E-845EBDAEE172}" type="pres">
      <dgm:prSet presAssocID="{FD0AADFB-8CA6-48AC-9A1B-AB10905587CA}" presName="linear" presStyleCnt="0">
        <dgm:presLayoutVars>
          <dgm:animLvl val="lvl"/>
          <dgm:resizeHandles val="exact"/>
        </dgm:presLayoutVars>
      </dgm:prSet>
      <dgm:spPr/>
    </dgm:pt>
    <dgm:pt modelId="{7F03F957-146E-4A86-8BB0-8C0FF4CCF89F}" type="pres">
      <dgm:prSet presAssocID="{789158D3-5944-4BF8-B9C6-E7ABE6B8843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65FF360-2AC9-4E49-A575-E8204C464760}" type="pres">
      <dgm:prSet presAssocID="{9A475EFB-99AB-4848-AC95-BFC3EEB17799}" presName="spacer" presStyleCnt="0"/>
      <dgm:spPr/>
    </dgm:pt>
    <dgm:pt modelId="{B663E082-94B9-4F84-BC85-3E3E0049E3E5}" type="pres">
      <dgm:prSet presAssocID="{08B118E3-41C5-445D-9B05-AC1676C7966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FAB2A6D-7186-4FE6-ABAF-30B0211EB2AB}" type="pres">
      <dgm:prSet presAssocID="{5B1FB6BE-B5ED-4F56-A387-E1E1D3037B99}" presName="spacer" presStyleCnt="0"/>
      <dgm:spPr/>
    </dgm:pt>
    <dgm:pt modelId="{5BD63809-809A-4CD8-BA03-4D3ADEA96887}" type="pres">
      <dgm:prSet presAssocID="{1D1EA0CD-5191-40DC-831F-CDE299043FCD}" presName="parentText" presStyleLbl="node1" presStyleIdx="2" presStyleCnt="3" custScaleY="100353">
        <dgm:presLayoutVars>
          <dgm:chMax val="0"/>
          <dgm:bulletEnabled val="1"/>
        </dgm:presLayoutVars>
      </dgm:prSet>
      <dgm:spPr/>
    </dgm:pt>
  </dgm:ptLst>
  <dgm:cxnLst>
    <dgm:cxn modelId="{5830666B-0CDE-4685-947E-0A54C5283B69}" srcId="{FD0AADFB-8CA6-48AC-9A1B-AB10905587CA}" destId="{08B118E3-41C5-445D-9B05-AC1676C79665}" srcOrd="1" destOrd="0" parTransId="{A0259C87-2B91-4D84-8173-CFA63AC92644}" sibTransId="{5B1FB6BE-B5ED-4F56-A387-E1E1D3037B99}"/>
    <dgm:cxn modelId="{E3CD2472-1FB4-4F19-AAA5-C6CCB5A74D35}" type="presOf" srcId="{1D1EA0CD-5191-40DC-831F-CDE299043FCD}" destId="{5BD63809-809A-4CD8-BA03-4D3ADEA96887}" srcOrd="0" destOrd="0" presId="urn:microsoft.com/office/officeart/2005/8/layout/vList2"/>
    <dgm:cxn modelId="{0F40FE82-C2FE-43FB-9F81-59CB040BAA54}" type="presOf" srcId="{08B118E3-41C5-445D-9B05-AC1676C79665}" destId="{B663E082-94B9-4F84-BC85-3E3E0049E3E5}" srcOrd="0" destOrd="0" presId="urn:microsoft.com/office/officeart/2005/8/layout/vList2"/>
    <dgm:cxn modelId="{132DC0A4-DD37-44FD-9C61-FCBF0D0E6B8C}" type="presOf" srcId="{FD0AADFB-8CA6-48AC-9A1B-AB10905587CA}" destId="{E6CE0D32-C19C-4335-BC3E-845EBDAEE172}" srcOrd="0" destOrd="0" presId="urn:microsoft.com/office/officeart/2005/8/layout/vList2"/>
    <dgm:cxn modelId="{EF7B8BD6-41F0-4EB4-9EA8-9CC2FFDD4E06}" type="presOf" srcId="{789158D3-5944-4BF8-B9C6-E7ABE6B8843A}" destId="{7F03F957-146E-4A86-8BB0-8C0FF4CCF89F}" srcOrd="0" destOrd="0" presId="urn:microsoft.com/office/officeart/2005/8/layout/vList2"/>
    <dgm:cxn modelId="{9D8CC4E0-843B-486D-AA55-59CDB1951CE1}" srcId="{FD0AADFB-8CA6-48AC-9A1B-AB10905587CA}" destId="{789158D3-5944-4BF8-B9C6-E7ABE6B8843A}" srcOrd="0" destOrd="0" parTransId="{472FEA64-3B3C-48B1-B58B-608CF0A8A5A6}" sibTransId="{9A475EFB-99AB-4848-AC95-BFC3EEB17799}"/>
    <dgm:cxn modelId="{1A9583F7-D983-4721-8FAF-127F7675187F}" srcId="{FD0AADFB-8CA6-48AC-9A1B-AB10905587CA}" destId="{1D1EA0CD-5191-40DC-831F-CDE299043FCD}" srcOrd="2" destOrd="0" parTransId="{2631A391-AE2D-4FA9-951F-99306674F7B4}" sibTransId="{00C864E3-A5EE-459C-B717-C5E78DC3C9C4}"/>
    <dgm:cxn modelId="{3B607989-1938-487E-9111-E8623A9A803F}" type="presParOf" srcId="{E6CE0D32-C19C-4335-BC3E-845EBDAEE172}" destId="{7F03F957-146E-4A86-8BB0-8C0FF4CCF89F}" srcOrd="0" destOrd="0" presId="urn:microsoft.com/office/officeart/2005/8/layout/vList2"/>
    <dgm:cxn modelId="{01CFDE91-E157-4A26-8907-096A2014EA8A}" type="presParOf" srcId="{E6CE0D32-C19C-4335-BC3E-845EBDAEE172}" destId="{465FF360-2AC9-4E49-A575-E8204C464760}" srcOrd="1" destOrd="0" presId="urn:microsoft.com/office/officeart/2005/8/layout/vList2"/>
    <dgm:cxn modelId="{D6D6F759-404C-4125-B8C2-B844B3F5C297}" type="presParOf" srcId="{E6CE0D32-C19C-4335-BC3E-845EBDAEE172}" destId="{B663E082-94B9-4F84-BC85-3E3E0049E3E5}" srcOrd="2" destOrd="0" presId="urn:microsoft.com/office/officeart/2005/8/layout/vList2"/>
    <dgm:cxn modelId="{8937F6E1-A63C-4F53-953B-409574E4C27F}" type="presParOf" srcId="{E6CE0D32-C19C-4335-BC3E-845EBDAEE172}" destId="{2FAB2A6D-7186-4FE6-ABAF-30B0211EB2AB}" srcOrd="3" destOrd="0" presId="urn:microsoft.com/office/officeart/2005/8/layout/vList2"/>
    <dgm:cxn modelId="{2609AAEA-8D8D-49BA-BFDC-4120EE0B6936}" type="presParOf" srcId="{E6CE0D32-C19C-4335-BC3E-845EBDAEE172}" destId="{5BD63809-809A-4CD8-BA03-4D3ADEA9688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C73BEF8-E968-41D7-B3D8-C2EC61CE480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F73F0B66-C7F3-4EEF-811A-BF8FD1DF4BCE}">
      <dgm:prSet custT="1"/>
      <dgm:spPr/>
      <dgm:t>
        <a:bodyPr/>
        <a:lstStyle/>
        <a:p>
          <a:pPr algn="just"/>
          <a:r>
            <a: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Existe, principalmente entre la juventud menor de 31 años, la creencia en tres grandes falsedades.</a:t>
          </a:r>
          <a:endParaRPr lang="es-CL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C1DF461-D650-44A9-85BE-C877869E69C8}" type="parTrans" cxnId="{B6E5EC55-2160-464D-87F7-35DE3CB873D7}">
      <dgm:prSet/>
      <dgm:spPr/>
      <dgm:t>
        <a:bodyPr/>
        <a:lstStyle/>
        <a:p>
          <a:endParaRPr lang="es-CL"/>
        </a:p>
      </dgm:t>
    </dgm:pt>
    <dgm:pt modelId="{2B5057F2-5A20-4520-BC8D-433FFB50CF2E}" type="sibTrans" cxnId="{B6E5EC55-2160-464D-87F7-35DE3CB873D7}">
      <dgm:prSet/>
      <dgm:spPr/>
      <dgm:t>
        <a:bodyPr/>
        <a:lstStyle/>
        <a:p>
          <a:endParaRPr lang="es-CL"/>
        </a:p>
      </dgm:t>
    </dgm:pt>
    <dgm:pt modelId="{4082AB63-B27A-4926-8135-77074C07FA63}">
      <dgm:prSet custT="1"/>
      <dgm:spPr/>
      <dgm:t>
        <a:bodyPr/>
        <a:lstStyle/>
        <a:p>
          <a:pPr algn="just"/>
          <a:r>
            <a: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Estas no se enseñan explícitamente; se transmiten mediante las reglas, prácticas y normas, que con las mejores intenciones se usan en su crianza y educación y se refuerzan por medio de las RR.SS.</a:t>
          </a:r>
          <a:endParaRPr lang="es-CL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159444A-7EE3-4CFB-B1D5-8FB38CE274AA}" type="parTrans" cxnId="{A04C07C4-1F17-497F-AAE1-4620B043654B}">
      <dgm:prSet/>
      <dgm:spPr/>
      <dgm:t>
        <a:bodyPr/>
        <a:lstStyle/>
        <a:p>
          <a:endParaRPr lang="es-CL"/>
        </a:p>
      </dgm:t>
    </dgm:pt>
    <dgm:pt modelId="{632FCED4-0B05-4AB7-8EB6-7D165EF8B9B1}" type="sibTrans" cxnId="{A04C07C4-1F17-497F-AAE1-4620B043654B}">
      <dgm:prSet/>
      <dgm:spPr/>
      <dgm:t>
        <a:bodyPr/>
        <a:lstStyle/>
        <a:p>
          <a:endParaRPr lang="es-CL"/>
        </a:p>
      </dgm:t>
    </dgm:pt>
    <dgm:pt modelId="{77577582-06CF-4D90-87A2-83299BE3FD0F}">
      <dgm:prSet custT="1"/>
      <dgm:spPr/>
      <dgm:t>
        <a:bodyPr/>
        <a:lstStyle/>
        <a:p>
          <a:pPr marL="228600" lvl="1" indent="-228600" algn="just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MX" sz="20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rebuchet MS"/>
              <a:ea typeface="+mn-ea"/>
              <a:cs typeface="+mn-cs"/>
            </a:rPr>
            <a:t>La falsedad de la fragilidad: “lo que no te mata te debilita”</a:t>
          </a:r>
          <a:endParaRPr lang="es-CL" sz="20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Trebuchet MS"/>
            <a:ea typeface="+mn-ea"/>
            <a:cs typeface="+mn-cs"/>
          </a:endParaRPr>
        </a:p>
      </dgm:t>
    </dgm:pt>
    <dgm:pt modelId="{86421771-2EEA-4AC0-8610-21CDA1600759}" type="parTrans" cxnId="{061DBD05-A188-4813-A7E7-68F850D874D0}">
      <dgm:prSet/>
      <dgm:spPr/>
      <dgm:t>
        <a:bodyPr/>
        <a:lstStyle/>
        <a:p>
          <a:endParaRPr lang="es-CL"/>
        </a:p>
      </dgm:t>
    </dgm:pt>
    <dgm:pt modelId="{0A7E18C9-8E9D-48C9-9C24-181537F39D32}" type="sibTrans" cxnId="{061DBD05-A188-4813-A7E7-68F850D874D0}">
      <dgm:prSet/>
      <dgm:spPr/>
      <dgm:t>
        <a:bodyPr/>
        <a:lstStyle/>
        <a:p>
          <a:endParaRPr lang="es-CL"/>
        </a:p>
      </dgm:t>
    </dgm:pt>
    <dgm:pt modelId="{3B7BB397-74A8-4869-92A6-C34CA9212685}">
      <dgm:prSet custT="1"/>
      <dgm:spPr/>
      <dgm:t>
        <a:bodyPr/>
        <a:lstStyle/>
        <a:p>
          <a:pPr marL="228600" lvl="1" indent="-228600" algn="just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MX" sz="20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rebuchet MS"/>
              <a:ea typeface="+mn-ea"/>
              <a:cs typeface="+mn-cs"/>
            </a:rPr>
            <a:t>La falsedad del razonamiento emocional: “confía siempre en tus sentimientos” </a:t>
          </a:r>
          <a:endParaRPr lang="es-CL" sz="20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Trebuchet MS"/>
            <a:ea typeface="+mn-ea"/>
            <a:cs typeface="+mn-cs"/>
          </a:endParaRPr>
        </a:p>
      </dgm:t>
    </dgm:pt>
    <dgm:pt modelId="{835A53F7-25DE-42E5-917D-C7DD71C04E7C}" type="parTrans" cxnId="{C944814B-CBF7-48D6-90F3-539BB8C68C0F}">
      <dgm:prSet/>
      <dgm:spPr/>
      <dgm:t>
        <a:bodyPr/>
        <a:lstStyle/>
        <a:p>
          <a:endParaRPr lang="es-CL"/>
        </a:p>
      </dgm:t>
    </dgm:pt>
    <dgm:pt modelId="{43B634A0-628E-490B-9B13-53299A5E20AC}" type="sibTrans" cxnId="{C944814B-CBF7-48D6-90F3-539BB8C68C0F}">
      <dgm:prSet/>
      <dgm:spPr/>
      <dgm:t>
        <a:bodyPr/>
        <a:lstStyle/>
        <a:p>
          <a:endParaRPr lang="es-CL"/>
        </a:p>
      </dgm:t>
    </dgm:pt>
    <dgm:pt modelId="{43A2B0BA-B306-471F-B7B5-E11C0C23F951}">
      <dgm:prSet custT="1"/>
      <dgm:spPr/>
      <dgm:t>
        <a:bodyPr/>
        <a:lstStyle/>
        <a:p>
          <a:pPr marL="228600" lvl="1" indent="-228600" algn="just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MX" sz="20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rebuchet MS"/>
              <a:ea typeface="+mn-ea"/>
              <a:cs typeface="+mn-cs"/>
            </a:rPr>
            <a:t>La falsedad de nosotros contra ellos: “La vida es una batalla entre gente buena y gente mala”</a:t>
          </a:r>
          <a:endParaRPr lang="es-CL" sz="20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Trebuchet MS"/>
            <a:ea typeface="+mn-ea"/>
            <a:cs typeface="+mn-cs"/>
          </a:endParaRPr>
        </a:p>
      </dgm:t>
    </dgm:pt>
    <dgm:pt modelId="{E8A4BB06-BAAC-4E4D-8538-227FDCCE8E94}" type="parTrans" cxnId="{5945DD19-39BE-41CB-9158-BDAB077C5184}">
      <dgm:prSet/>
      <dgm:spPr/>
      <dgm:t>
        <a:bodyPr/>
        <a:lstStyle/>
        <a:p>
          <a:endParaRPr lang="es-CL"/>
        </a:p>
      </dgm:t>
    </dgm:pt>
    <dgm:pt modelId="{3441255F-EB53-408B-ABC7-96B38891A133}" type="sibTrans" cxnId="{5945DD19-39BE-41CB-9158-BDAB077C5184}">
      <dgm:prSet/>
      <dgm:spPr/>
      <dgm:t>
        <a:bodyPr/>
        <a:lstStyle/>
        <a:p>
          <a:endParaRPr lang="es-CL"/>
        </a:p>
      </dgm:t>
    </dgm:pt>
    <dgm:pt modelId="{3008F7D8-127C-4817-8043-44DD957BD650}" type="pres">
      <dgm:prSet presAssocID="{AC73BEF8-E968-41D7-B3D8-C2EC61CE4803}" presName="linear" presStyleCnt="0">
        <dgm:presLayoutVars>
          <dgm:animLvl val="lvl"/>
          <dgm:resizeHandles val="exact"/>
        </dgm:presLayoutVars>
      </dgm:prSet>
      <dgm:spPr/>
    </dgm:pt>
    <dgm:pt modelId="{189F632D-F9D1-496D-B037-231701BDDC61}" type="pres">
      <dgm:prSet presAssocID="{F73F0B66-C7F3-4EEF-811A-BF8FD1DF4BCE}" presName="parentText" presStyleLbl="node1" presStyleIdx="0" presStyleCnt="2" custScaleY="80680">
        <dgm:presLayoutVars>
          <dgm:chMax val="0"/>
          <dgm:bulletEnabled val="1"/>
        </dgm:presLayoutVars>
      </dgm:prSet>
      <dgm:spPr/>
    </dgm:pt>
    <dgm:pt modelId="{2D67134F-6CDE-479E-9FEE-B6A5465FD899}" type="pres">
      <dgm:prSet presAssocID="{2B5057F2-5A20-4520-BC8D-433FFB50CF2E}" presName="spacer" presStyleCnt="0"/>
      <dgm:spPr/>
    </dgm:pt>
    <dgm:pt modelId="{0B9DAF38-0511-458C-AF8D-2846A035B79A}" type="pres">
      <dgm:prSet presAssocID="{4082AB63-B27A-4926-8135-77074C07FA63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63DE2ED9-059B-4570-BE08-ED242ED42E99}" type="pres">
      <dgm:prSet presAssocID="{4082AB63-B27A-4926-8135-77074C07FA63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061DBD05-A188-4813-A7E7-68F850D874D0}" srcId="{4082AB63-B27A-4926-8135-77074C07FA63}" destId="{77577582-06CF-4D90-87A2-83299BE3FD0F}" srcOrd="0" destOrd="0" parTransId="{86421771-2EEA-4AC0-8610-21CDA1600759}" sibTransId="{0A7E18C9-8E9D-48C9-9C24-181537F39D32}"/>
    <dgm:cxn modelId="{5945DD19-39BE-41CB-9158-BDAB077C5184}" srcId="{4082AB63-B27A-4926-8135-77074C07FA63}" destId="{43A2B0BA-B306-471F-B7B5-E11C0C23F951}" srcOrd="2" destOrd="0" parTransId="{E8A4BB06-BAAC-4E4D-8538-227FDCCE8E94}" sibTransId="{3441255F-EB53-408B-ABC7-96B38891A133}"/>
    <dgm:cxn modelId="{0019ED69-5A2F-4E25-AB5B-B6DB0ABA66EB}" type="presOf" srcId="{AC73BEF8-E968-41D7-B3D8-C2EC61CE4803}" destId="{3008F7D8-127C-4817-8043-44DD957BD650}" srcOrd="0" destOrd="0" presId="urn:microsoft.com/office/officeart/2005/8/layout/vList2"/>
    <dgm:cxn modelId="{C944814B-CBF7-48D6-90F3-539BB8C68C0F}" srcId="{4082AB63-B27A-4926-8135-77074C07FA63}" destId="{3B7BB397-74A8-4869-92A6-C34CA9212685}" srcOrd="1" destOrd="0" parTransId="{835A53F7-25DE-42E5-917D-C7DD71C04E7C}" sibTransId="{43B634A0-628E-490B-9B13-53299A5E20AC}"/>
    <dgm:cxn modelId="{B6E5EC55-2160-464D-87F7-35DE3CB873D7}" srcId="{AC73BEF8-E968-41D7-B3D8-C2EC61CE4803}" destId="{F73F0B66-C7F3-4EEF-811A-BF8FD1DF4BCE}" srcOrd="0" destOrd="0" parTransId="{DC1DF461-D650-44A9-85BE-C877869E69C8}" sibTransId="{2B5057F2-5A20-4520-BC8D-433FFB50CF2E}"/>
    <dgm:cxn modelId="{1F247E8C-9057-46A7-BBD9-8B36243D3A05}" type="presOf" srcId="{4082AB63-B27A-4926-8135-77074C07FA63}" destId="{0B9DAF38-0511-458C-AF8D-2846A035B79A}" srcOrd="0" destOrd="0" presId="urn:microsoft.com/office/officeart/2005/8/layout/vList2"/>
    <dgm:cxn modelId="{37EEC0A3-7E0F-40BF-9328-A16DFAB35229}" type="presOf" srcId="{3B7BB397-74A8-4869-92A6-C34CA9212685}" destId="{63DE2ED9-059B-4570-BE08-ED242ED42E99}" srcOrd="0" destOrd="1" presId="urn:microsoft.com/office/officeart/2005/8/layout/vList2"/>
    <dgm:cxn modelId="{8C98C0BA-275A-422D-A85B-C7EA4ACD33EC}" type="presOf" srcId="{43A2B0BA-B306-471F-B7B5-E11C0C23F951}" destId="{63DE2ED9-059B-4570-BE08-ED242ED42E99}" srcOrd="0" destOrd="2" presId="urn:microsoft.com/office/officeart/2005/8/layout/vList2"/>
    <dgm:cxn modelId="{E11BA3BC-9266-44D7-9321-5DD0FCCC43C4}" type="presOf" srcId="{77577582-06CF-4D90-87A2-83299BE3FD0F}" destId="{63DE2ED9-059B-4570-BE08-ED242ED42E99}" srcOrd="0" destOrd="0" presId="urn:microsoft.com/office/officeart/2005/8/layout/vList2"/>
    <dgm:cxn modelId="{A04C07C4-1F17-497F-AAE1-4620B043654B}" srcId="{AC73BEF8-E968-41D7-B3D8-C2EC61CE4803}" destId="{4082AB63-B27A-4926-8135-77074C07FA63}" srcOrd="1" destOrd="0" parTransId="{F159444A-7EE3-4CFB-B1D5-8FB38CE274AA}" sibTransId="{632FCED4-0B05-4AB7-8EB6-7D165EF8B9B1}"/>
    <dgm:cxn modelId="{EC455AD7-BA6D-49A0-9704-F3E143493563}" type="presOf" srcId="{F73F0B66-C7F3-4EEF-811A-BF8FD1DF4BCE}" destId="{189F632D-F9D1-496D-B037-231701BDDC61}" srcOrd="0" destOrd="0" presId="urn:microsoft.com/office/officeart/2005/8/layout/vList2"/>
    <dgm:cxn modelId="{A6D005EF-EBA4-4A31-BEBE-573EED3E0F5F}" type="presParOf" srcId="{3008F7D8-127C-4817-8043-44DD957BD650}" destId="{189F632D-F9D1-496D-B037-231701BDDC61}" srcOrd="0" destOrd="0" presId="urn:microsoft.com/office/officeart/2005/8/layout/vList2"/>
    <dgm:cxn modelId="{F3206745-1779-4793-90F5-44342A12ED05}" type="presParOf" srcId="{3008F7D8-127C-4817-8043-44DD957BD650}" destId="{2D67134F-6CDE-479E-9FEE-B6A5465FD899}" srcOrd="1" destOrd="0" presId="urn:microsoft.com/office/officeart/2005/8/layout/vList2"/>
    <dgm:cxn modelId="{430B01E1-3F1A-46A6-890E-210733E0E7D1}" type="presParOf" srcId="{3008F7D8-127C-4817-8043-44DD957BD650}" destId="{0B9DAF38-0511-458C-AF8D-2846A035B79A}" srcOrd="2" destOrd="0" presId="urn:microsoft.com/office/officeart/2005/8/layout/vList2"/>
    <dgm:cxn modelId="{73D4DC05-13ED-4D1A-8F68-180C17FD2ABD}" type="presParOf" srcId="{3008F7D8-127C-4817-8043-44DD957BD650}" destId="{63DE2ED9-059B-4570-BE08-ED242ED42E99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F9438F2-7715-4503-8CF7-6C24C5716AF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612B799D-FC2B-46CC-AE20-139CCFACB886}">
      <dgm:prSet/>
      <dgm:spPr/>
      <dgm:t>
        <a:bodyPr/>
        <a:lstStyle/>
        <a:p>
          <a:pPr algn="just"/>
          <a:r>
            <a:rPr lang="es-MX" b="1" dirty="0"/>
            <a:t>La falsedad de la fragilidad: “lo que no te mata te vuelve más débil.”</a:t>
          </a:r>
          <a:endParaRPr lang="es-CL" dirty="0"/>
        </a:p>
      </dgm:t>
    </dgm:pt>
    <dgm:pt modelId="{155E5A29-B530-4DE0-B5F9-BFA2CA60124F}" type="parTrans" cxnId="{AED5FB0A-44F9-4523-9A85-BFDDA55173A7}">
      <dgm:prSet/>
      <dgm:spPr/>
      <dgm:t>
        <a:bodyPr/>
        <a:lstStyle/>
        <a:p>
          <a:endParaRPr lang="es-CL"/>
        </a:p>
      </dgm:t>
    </dgm:pt>
    <dgm:pt modelId="{0E9BD3EE-E156-4F2D-AE6B-0DC1D2E752B3}" type="sibTrans" cxnId="{AED5FB0A-44F9-4523-9A85-BFDDA55173A7}">
      <dgm:prSet/>
      <dgm:spPr/>
      <dgm:t>
        <a:bodyPr/>
        <a:lstStyle/>
        <a:p>
          <a:endParaRPr lang="es-CL"/>
        </a:p>
      </dgm:t>
    </dgm:pt>
    <dgm:pt modelId="{6DFF4785-F38C-4A79-B2DA-0F9D78F8B0FA}">
      <dgm:prSet custT="1"/>
      <dgm:spPr/>
      <dgm:t>
        <a:bodyPr/>
        <a:lstStyle/>
        <a:p>
          <a:pPr marL="450850" marR="0" lvl="0" indent="-45085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s-MX" sz="2800" b="1" dirty="0"/>
            <a:t>El “Segurismo” es el culto a la seguridad, una obsesión de los padres por eliminar toda potencial amenaza. </a:t>
          </a:r>
          <a:endParaRPr lang="es-CL" sz="2800" dirty="0"/>
        </a:p>
      </dgm:t>
    </dgm:pt>
    <dgm:pt modelId="{CBA31A04-7C22-4D79-9DFC-1432096E3DF2}" type="parTrans" cxnId="{D1A111C5-03A4-40A9-8651-45890B279A29}">
      <dgm:prSet/>
      <dgm:spPr/>
      <dgm:t>
        <a:bodyPr/>
        <a:lstStyle/>
        <a:p>
          <a:endParaRPr lang="es-CL"/>
        </a:p>
      </dgm:t>
    </dgm:pt>
    <dgm:pt modelId="{A9036346-B336-45A0-BBFB-4A3C3E0A01E9}" type="sibTrans" cxnId="{D1A111C5-03A4-40A9-8651-45890B279A29}">
      <dgm:prSet/>
      <dgm:spPr/>
      <dgm:t>
        <a:bodyPr/>
        <a:lstStyle/>
        <a:p>
          <a:endParaRPr lang="es-CL"/>
        </a:p>
      </dgm:t>
    </dgm:pt>
    <dgm:pt modelId="{656D4427-1939-4365-A255-DF8437E5DE7F}">
      <dgm:prSet custT="1"/>
      <dgm:spPr/>
      <dgm:t>
        <a:bodyPr/>
        <a:lstStyle/>
        <a:p>
          <a:pPr marL="450850" marR="0" lvl="0" indent="-45085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s-MX" sz="2800" b="1" dirty="0"/>
            <a:t>El “segurismo” priva a los jóvenes en sus etapas de crecimiento de las experiencias significativas que necesitan, lo que finalmente los hace más frágiles, ansiosos y verse a sí mismos como víctimas. </a:t>
          </a:r>
          <a:endParaRPr lang="es-CL" sz="2800" dirty="0"/>
        </a:p>
      </dgm:t>
    </dgm:pt>
    <dgm:pt modelId="{911B365F-E509-4ED5-9DC1-ECEA249F0CBE}" type="parTrans" cxnId="{8668E01B-51D4-47E8-9731-EEC94766D897}">
      <dgm:prSet/>
      <dgm:spPr/>
    </dgm:pt>
    <dgm:pt modelId="{096B5CCE-2F7E-456F-A23E-5687E3590033}" type="sibTrans" cxnId="{8668E01B-51D4-47E8-9731-EEC94766D897}">
      <dgm:prSet/>
      <dgm:spPr/>
    </dgm:pt>
    <dgm:pt modelId="{2CD1B026-3311-45E2-BBFE-B1893B910560}">
      <dgm:prSet custT="1"/>
      <dgm:spPr/>
      <dgm:t>
        <a:bodyPr/>
        <a:lstStyle/>
        <a:p>
          <a:pPr marL="450850" marR="0" lvl="0" indent="-45085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s-MX" sz="2800" b="1" dirty="0">
              <a:solidFill>
                <a:srgbClr val="FF0000"/>
              </a:solidFill>
            </a:rPr>
            <a:t>Así “sus padres preparan el camino para sus hijos, no a sus hijos para el camino”.</a:t>
          </a:r>
          <a:endParaRPr lang="es-CL" sz="2800" dirty="0"/>
        </a:p>
      </dgm:t>
    </dgm:pt>
    <dgm:pt modelId="{6EB10364-2FF9-4C55-A80B-4E3FECF0189D}" type="parTrans" cxnId="{1C381531-6FBB-4C3E-8137-1F7A4617828A}">
      <dgm:prSet/>
      <dgm:spPr/>
    </dgm:pt>
    <dgm:pt modelId="{49E2D9B5-D504-4605-A969-185A84D569E6}" type="sibTrans" cxnId="{1C381531-6FBB-4C3E-8137-1F7A4617828A}">
      <dgm:prSet/>
      <dgm:spPr/>
    </dgm:pt>
    <dgm:pt modelId="{C17F3D11-3C8B-42BE-B1D7-04DDC8D6BFD7}" type="pres">
      <dgm:prSet presAssocID="{1F9438F2-7715-4503-8CF7-6C24C5716AF8}" presName="linear" presStyleCnt="0">
        <dgm:presLayoutVars>
          <dgm:animLvl val="lvl"/>
          <dgm:resizeHandles val="exact"/>
        </dgm:presLayoutVars>
      </dgm:prSet>
      <dgm:spPr/>
    </dgm:pt>
    <dgm:pt modelId="{E0E1FBF7-10CB-4D22-9B55-AC0F5471E62B}" type="pres">
      <dgm:prSet presAssocID="{612B799D-FC2B-46CC-AE20-139CCFACB886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F9D14396-6367-4FD8-B935-06816B26D7D8}" type="pres">
      <dgm:prSet presAssocID="{612B799D-FC2B-46CC-AE20-139CCFACB886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AED5FB0A-44F9-4523-9A85-BFDDA55173A7}" srcId="{1F9438F2-7715-4503-8CF7-6C24C5716AF8}" destId="{612B799D-FC2B-46CC-AE20-139CCFACB886}" srcOrd="0" destOrd="0" parTransId="{155E5A29-B530-4DE0-B5F9-BFA2CA60124F}" sibTransId="{0E9BD3EE-E156-4F2D-AE6B-0DC1D2E752B3}"/>
    <dgm:cxn modelId="{8668E01B-51D4-47E8-9731-EEC94766D897}" srcId="{612B799D-FC2B-46CC-AE20-139CCFACB886}" destId="{656D4427-1939-4365-A255-DF8437E5DE7F}" srcOrd="1" destOrd="0" parTransId="{911B365F-E509-4ED5-9DC1-ECEA249F0CBE}" sibTransId="{096B5CCE-2F7E-456F-A23E-5687E3590033}"/>
    <dgm:cxn modelId="{1C381531-6FBB-4C3E-8137-1F7A4617828A}" srcId="{612B799D-FC2B-46CC-AE20-139CCFACB886}" destId="{2CD1B026-3311-45E2-BBFE-B1893B910560}" srcOrd="2" destOrd="0" parTransId="{6EB10364-2FF9-4C55-A80B-4E3FECF0189D}" sibTransId="{49E2D9B5-D504-4605-A969-185A84D569E6}"/>
    <dgm:cxn modelId="{9CF65671-9BD9-4F2D-A854-EB7118FABBA8}" type="presOf" srcId="{1F9438F2-7715-4503-8CF7-6C24C5716AF8}" destId="{C17F3D11-3C8B-42BE-B1D7-04DDC8D6BFD7}" srcOrd="0" destOrd="0" presId="urn:microsoft.com/office/officeart/2005/8/layout/vList2"/>
    <dgm:cxn modelId="{AB618285-1EF9-4628-9111-5EDF64F83C0C}" type="presOf" srcId="{2CD1B026-3311-45E2-BBFE-B1893B910560}" destId="{F9D14396-6367-4FD8-B935-06816B26D7D8}" srcOrd="0" destOrd="2" presId="urn:microsoft.com/office/officeart/2005/8/layout/vList2"/>
    <dgm:cxn modelId="{507BDB99-FA1B-4913-A261-1340242356A4}" type="presOf" srcId="{612B799D-FC2B-46CC-AE20-139CCFACB886}" destId="{E0E1FBF7-10CB-4D22-9B55-AC0F5471E62B}" srcOrd="0" destOrd="0" presId="urn:microsoft.com/office/officeart/2005/8/layout/vList2"/>
    <dgm:cxn modelId="{9F44C8AD-5F43-4090-B73D-9189CEC51A16}" type="presOf" srcId="{6DFF4785-F38C-4A79-B2DA-0F9D78F8B0FA}" destId="{F9D14396-6367-4FD8-B935-06816B26D7D8}" srcOrd="0" destOrd="0" presId="urn:microsoft.com/office/officeart/2005/8/layout/vList2"/>
    <dgm:cxn modelId="{D1A111C5-03A4-40A9-8651-45890B279A29}" srcId="{612B799D-FC2B-46CC-AE20-139CCFACB886}" destId="{6DFF4785-F38C-4A79-B2DA-0F9D78F8B0FA}" srcOrd="0" destOrd="0" parTransId="{CBA31A04-7C22-4D79-9DFC-1432096E3DF2}" sibTransId="{A9036346-B336-45A0-BBFB-4A3C3E0A01E9}"/>
    <dgm:cxn modelId="{314758E0-F8AF-4C07-83B8-BEB2033D6B2F}" type="presOf" srcId="{656D4427-1939-4365-A255-DF8437E5DE7F}" destId="{F9D14396-6367-4FD8-B935-06816B26D7D8}" srcOrd="0" destOrd="1" presId="urn:microsoft.com/office/officeart/2005/8/layout/vList2"/>
    <dgm:cxn modelId="{03BDE7AC-756D-4069-94E3-231ADD3B7066}" type="presParOf" srcId="{C17F3D11-3C8B-42BE-B1D7-04DDC8D6BFD7}" destId="{E0E1FBF7-10CB-4D22-9B55-AC0F5471E62B}" srcOrd="0" destOrd="0" presId="urn:microsoft.com/office/officeart/2005/8/layout/vList2"/>
    <dgm:cxn modelId="{9A06BB72-84D8-4622-9CB5-8EC03E8AE02D}" type="presParOf" srcId="{C17F3D11-3C8B-42BE-B1D7-04DDC8D6BFD7}" destId="{F9D14396-6367-4FD8-B935-06816B26D7D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2CAF2D6-D723-4A9F-8A49-7C1F69FF304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6A85FE59-2291-46D8-B022-DC77A56D9288}">
      <dgm:prSet/>
      <dgm:spPr/>
      <dgm:t>
        <a:bodyPr/>
        <a:lstStyle/>
        <a:p>
          <a:pPr algn="just"/>
          <a:r>
            <a:rPr lang="es-MX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falsedad del razonamiento emocional: “confía siempre en tus sentimientos.” 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75C5E03-D3E7-4722-AEFF-63B3329615EB}" type="parTrans" cxnId="{E772E679-AB20-412E-9330-5F307635E10B}">
      <dgm:prSet/>
      <dgm:spPr/>
      <dgm:t>
        <a:bodyPr/>
        <a:lstStyle/>
        <a:p>
          <a:endParaRPr lang="es-CL"/>
        </a:p>
      </dgm:t>
    </dgm:pt>
    <dgm:pt modelId="{AEF322C2-1EAF-472C-98CA-8DE7A881F242}" type="sibTrans" cxnId="{E772E679-AB20-412E-9330-5F307635E10B}">
      <dgm:prSet/>
      <dgm:spPr/>
      <dgm:t>
        <a:bodyPr/>
        <a:lstStyle/>
        <a:p>
          <a:endParaRPr lang="es-CL"/>
        </a:p>
      </dgm:t>
    </dgm:pt>
    <dgm:pt modelId="{333196D4-C91A-40CA-ADCD-DEFB5C001619}">
      <dgm:prSet/>
      <dgm:spPr/>
      <dgm:t>
        <a:bodyPr/>
        <a:lstStyle/>
        <a:p>
          <a:pPr algn="just"/>
          <a:r>
            <a:rPr lang="es-MX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Lo que realmente nos asusta no son los eventos externos en sí mismos, sino cómo los percibimos y lo que subjetivamente creemos que nos va a afectar.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FA53C92-DE7A-4A8C-94F8-6D01FA670A70}" type="parTrans" cxnId="{4B27925C-5D1E-4817-906E-E21E20F95A67}">
      <dgm:prSet/>
      <dgm:spPr/>
      <dgm:t>
        <a:bodyPr/>
        <a:lstStyle/>
        <a:p>
          <a:endParaRPr lang="es-CL"/>
        </a:p>
      </dgm:t>
    </dgm:pt>
    <dgm:pt modelId="{BE636076-E266-45E2-8646-C62781A18B77}" type="sibTrans" cxnId="{4B27925C-5D1E-4817-906E-E21E20F95A67}">
      <dgm:prSet/>
      <dgm:spPr/>
      <dgm:t>
        <a:bodyPr/>
        <a:lstStyle/>
        <a:p>
          <a:endParaRPr lang="es-CL"/>
        </a:p>
      </dgm:t>
    </dgm:pt>
    <dgm:pt modelId="{D5582549-589A-489C-930E-EC7903C619A9}">
      <dgm:prSet/>
      <dgm:spPr/>
      <dgm:t>
        <a:bodyPr/>
        <a:lstStyle/>
        <a:p>
          <a:pPr algn="just"/>
          <a:r>
            <a:rPr lang="es-MX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Cuando se enseña a los jóvenes a interpretar siempre las acciones de los demás, de manera hostil y conflictiva; se les alienta a participar en “razonamientos emocionales” llevándolos a niveles de desconfianza y conflicto. 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C08E498-786B-4E97-B63F-3AFD02311CFB}" type="parTrans" cxnId="{79447327-4C5E-482B-BB71-7995022F269F}">
      <dgm:prSet/>
      <dgm:spPr/>
      <dgm:t>
        <a:bodyPr/>
        <a:lstStyle/>
        <a:p>
          <a:endParaRPr lang="es-CL"/>
        </a:p>
      </dgm:t>
    </dgm:pt>
    <dgm:pt modelId="{B3E4CE0F-2FB4-4E91-A2AC-4FB083983CE7}" type="sibTrans" cxnId="{79447327-4C5E-482B-BB71-7995022F269F}">
      <dgm:prSet/>
      <dgm:spPr/>
      <dgm:t>
        <a:bodyPr/>
        <a:lstStyle/>
        <a:p>
          <a:endParaRPr lang="es-CL"/>
        </a:p>
      </dgm:t>
    </dgm:pt>
    <dgm:pt modelId="{D56C278F-71DF-4C75-9D58-824AB057E226}" type="pres">
      <dgm:prSet presAssocID="{82CAF2D6-D723-4A9F-8A49-7C1F69FF3049}" presName="linear" presStyleCnt="0">
        <dgm:presLayoutVars>
          <dgm:animLvl val="lvl"/>
          <dgm:resizeHandles val="exact"/>
        </dgm:presLayoutVars>
      </dgm:prSet>
      <dgm:spPr/>
    </dgm:pt>
    <dgm:pt modelId="{2B002FE6-9ABD-4013-8ACF-BE516A1E6F69}" type="pres">
      <dgm:prSet presAssocID="{6A85FE59-2291-46D8-B022-DC77A56D9288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7AECA2CB-C0FD-4A0E-83E6-5264BDE25A14}" type="pres">
      <dgm:prSet presAssocID="{6A85FE59-2291-46D8-B022-DC77A56D9288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97E35912-C01F-4853-AA73-F112CB29D575}" type="presOf" srcId="{82CAF2D6-D723-4A9F-8A49-7C1F69FF3049}" destId="{D56C278F-71DF-4C75-9D58-824AB057E226}" srcOrd="0" destOrd="0" presId="urn:microsoft.com/office/officeart/2005/8/layout/vList2"/>
    <dgm:cxn modelId="{79447327-4C5E-482B-BB71-7995022F269F}" srcId="{6A85FE59-2291-46D8-B022-DC77A56D9288}" destId="{D5582549-589A-489C-930E-EC7903C619A9}" srcOrd="1" destOrd="0" parTransId="{1C08E498-786B-4E97-B63F-3AFD02311CFB}" sibTransId="{B3E4CE0F-2FB4-4E91-A2AC-4FB083983CE7}"/>
    <dgm:cxn modelId="{4B27925C-5D1E-4817-906E-E21E20F95A67}" srcId="{6A85FE59-2291-46D8-B022-DC77A56D9288}" destId="{333196D4-C91A-40CA-ADCD-DEFB5C001619}" srcOrd="0" destOrd="0" parTransId="{BFA53C92-DE7A-4A8C-94F8-6D01FA670A70}" sibTransId="{BE636076-E266-45E2-8646-C62781A18B77}"/>
    <dgm:cxn modelId="{0DD97178-8825-45F4-BC7F-F957B46927C9}" type="presOf" srcId="{333196D4-C91A-40CA-ADCD-DEFB5C001619}" destId="{7AECA2CB-C0FD-4A0E-83E6-5264BDE25A14}" srcOrd="0" destOrd="0" presId="urn:microsoft.com/office/officeart/2005/8/layout/vList2"/>
    <dgm:cxn modelId="{E772E679-AB20-412E-9330-5F307635E10B}" srcId="{82CAF2D6-D723-4A9F-8A49-7C1F69FF3049}" destId="{6A85FE59-2291-46D8-B022-DC77A56D9288}" srcOrd="0" destOrd="0" parTransId="{775C5E03-D3E7-4722-AEFF-63B3329615EB}" sibTransId="{AEF322C2-1EAF-472C-98CA-8DE7A881F242}"/>
    <dgm:cxn modelId="{085F83D4-33D2-4952-8FC1-C9088B99E60D}" type="presOf" srcId="{D5582549-589A-489C-930E-EC7903C619A9}" destId="{7AECA2CB-C0FD-4A0E-83E6-5264BDE25A14}" srcOrd="0" destOrd="1" presId="urn:microsoft.com/office/officeart/2005/8/layout/vList2"/>
    <dgm:cxn modelId="{35F0FCE4-098E-4306-89BF-C6B5BEAAD825}" type="presOf" srcId="{6A85FE59-2291-46D8-B022-DC77A56D9288}" destId="{2B002FE6-9ABD-4013-8ACF-BE516A1E6F69}" srcOrd="0" destOrd="0" presId="urn:microsoft.com/office/officeart/2005/8/layout/vList2"/>
    <dgm:cxn modelId="{6D708877-DC19-4F32-A659-6420763F355F}" type="presParOf" srcId="{D56C278F-71DF-4C75-9D58-824AB057E226}" destId="{2B002FE6-9ABD-4013-8ACF-BE516A1E6F69}" srcOrd="0" destOrd="0" presId="urn:microsoft.com/office/officeart/2005/8/layout/vList2"/>
    <dgm:cxn modelId="{4295C4B5-72B6-4C7D-9081-8E9F544A8957}" type="presParOf" srcId="{D56C278F-71DF-4C75-9D58-824AB057E226}" destId="{7AECA2CB-C0FD-4A0E-83E6-5264BDE25A1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1503E01-1F52-42E8-B1E2-FDEF7E2C0FA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4E21D109-BAB2-43D1-B2C6-5BAC8249247D}">
      <dgm:prSet/>
      <dgm:spPr/>
      <dgm:t>
        <a:bodyPr/>
        <a:lstStyle/>
        <a:p>
          <a:pPr algn="just"/>
          <a:r>
            <a:rPr lang="es-MX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falsedad de nosotros contra ellos: “La vida es una batalla entre gente buena y gente mala”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75B9699-825E-4B94-A192-F31493CD2447}" type="parTrans" cxnId="{29A43187-2CCB-4191-9A32-1778BEF4F3CD}">
      <dgm:prSet/>
      <dgm:spPr/>
      <dgm:t>
        <a:bodyPr/>
        <a:lstStyle/>
        <a:p>
          <a:endParaRPr lang="es-CL"/>
        </a:p>
      </dgm:t>
    </dgm:pt>
    <dgm:pt modelId="{94414415-9FED-4AE6-9562-706368869D98}" type="sibTrans" cxnId="{29A43187-2CCB-4191-9A32-1778BEF4F3CD}">
      <dgm:prSet/>
      <dgm:spPr/>
      <dgm:t>
        <a:bodyPr/>
        <a:lstStyle/>
        <a:p>
          <a:endParaRPr lang="es-CL"/>
        </a:p>
      </dgm:t>
    </dgm:pt>
    <dgm:pt modelId="{0156A95D-939D-41EE-B1AF-230C861E1F54}">
      <dgm:prSet/>
      <dgm:spPr/>
      <dgm:t>
        <a:bodyPr/>
        <a:lstStyle/>
        <a:p>
          <a:pPr algn="just"/>
          <a:r>
            <a:rPr lang="es-MX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Nuestras mentes modernas dividen fácilmente el mundo en "nosotros" y "ellos”.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145A2DF-CFC3-410A-9798-243B4DA8A3E8}" type="parTrans" cxnId="{DE183A1A-18D6-4180-899F-71DFEF46F245}">
      <dgm:prSet/>
      <dgm:spPr/>
      <dgm:t>
        <a:bodyPr/>
        <a:lstStyle/>
        <a:p>
          <a:endParaRPr lang="es-CL"/>
        </a:p>
      </dgm:t>
    </dgm:pt>
    <dgm:pt modelId="{250177F4-FBBD-4E92-AD18-3AE9624DBFA9}" type="sibTrans" cxnId="{DE183A1A-18D6-4180-899F-71DFEF46F245}">
      <dgm:prSet/>
      <dgm:spPr/>
      <dgm:t>
        <a:bodyPr/>
        <a:lstStyle/>
        <a:p>
          <a:endParaRPr lang="es-CL"/>
        </a:p>
      </dgm:t>
    </dgm:pt>
    <dgm:pt modelId="{02F04C66-1DCC-4A0A-A3D9-23DEF2A176C4}">
      <dgm:prSet/>
      <dgm:spPr/>
      <dgm:t>
        <a:bodyPr/>
        <a:lstStyle/>
        <a:p>
          <a:pPr algn="just"/>
          <a:r>
            <a:rPr lang="es-MX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“política de identidad” puede adoptar muchas formas. 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F2293DC-DB66-4C8F-972E-C8D6076F413B}" type="parTrans" cxnId="{F8D4E907-6564-4CFE-A1CC-24A78405190E}">
      <dgm:prSet/>
      <dgm:spPr/>
      <dgm:t>
        <a:bodyPr/>
        <a:lstStyle/>
        <a:p>
          <a:endParaRPr lang="es-CL"/>
        </a:p>
      </dgm:t>
    </dgm:pt>
    <dgm:pt modelId="{A0836997-D861-481A-B620-0E2F8E8C7352}" type="sibTrans" cxnId="{F8D4E907-6564-4CFE-A1CC-24A78405190E}">
      <dgm:prSet/>
      <dgm:spPr/>
      <dgm:t>
        <a:bodyPr/>
        <a:lstStyle/>
        <a:p>
          <a:endParaRPr lang="es-CL"/>
        </a:p>
      </dgm:t>
    </dgm:pt>
    <dgm:pt modelId="{2EAD06B2-ED37-4A5E-A01F-35A30F2D8CE9}">
      <dgm:prSet/>
      <dgm:spPr/>
      <dgm:t>
        <a:bodyPr/>
        <a:lstStyle/>
        <a:p>
          <a:pPr algn="just"/>
          <a:r>
            <a:rPr lang="es-MX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“política de identidad” del enemigo común, siempre se orienta a intentar unir una coalición de nosotros contra ellos y lograr la ampliación del conflicto.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92DCB4E-4634-44D7-882D-466D01A6DD36}" type="parTrans" cxnId="{B9931717-9571-40A4-9666-EC1E1BAA02A4}">
      <dgm:prSet/>
      <dgm:spPr/>
      <dgm:t>
        <a:bodyPr/>
        <a:lstStyle/>
        <a:p>
          <a:endParaRPr lang="es-CL"/>
        </a:p>
      </dgm:t>
    </dgm:pt>
    <dgm:pt modelId="{7F786517-DA46-4BDA-B357-83AF53A00BEA}" type="sibTrans" cxnId="{B9931717-9571-40A4-9666-EC1E1BAA02A4}">
      <dgm:prSet/>
      <dgm:spPr/>
      <dgm:t>
        <a:bodyPr/>
        <a:lstStyle/>
        <a:p>
          <a:endParaRPr lang="es-CL"/>
        </a:p>
      </dgm:t>
    </dgm:pt>
    <dgm:pt modelId="{77054F5F-63FA-457F-8468-EA99B8F44442}">
      <dgm:prSet/>
      <dgm:spPr/>
      <dgm:t>
        <a:bodyPr/>
        <a:lstStyle/>
        <a:p>
          <a:pPr algn="just"/>
          <a:r>
            <a:rPr lang="es-MX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Esta política de identidad se refuerza a diario por las “redes sociales” y sus “algoritmos”. 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4EF7EAF-55B4-46FD-9FF4-2CA7DA242692}" type="parTrans" cxnId="{D1BC180A-0400-40E0-A1D8-9FFCCDE5B28F}">
      <dgm:prSet/>
      <dgm:spPr/>
      <dgm:t>
        <a:bodyPr/>
        <a:lstStyle/>
        <a:p>
          <a:endParaRPr lang="es-CL"/>
        </a:p>
      </dgm:t>
    </dgm:pt>
    <dgm:pt modelId="{CD778264-7D6C-42CE-A89E-182BDD4BD8BC}" type="sibTrans" cxnId="{D1BC180A-0400-40E0-A1D8-9FFCCDE5B28F}">
      <dgm:prSet/>
      <dgm:spPr/>
      <dgm:t>
        <a:bodyPr/>
        <a:lstStyle/>
        <a:p>
          <a:endParaRPr lang="es-CL"/>
        </a:p>
      </dgm:t>
    </dgm:pt>
    <dgm:pt modelId="{7C697D3A-6792-4E49-A02E-F9AB26B7EEE0}" type="pres">
      <dgm:prSet presAssocID="{51503E01-1F52-42E8-B1E2-FDEF7E2C0FAD}" presName="linear" presStyleCnt="0">
        <dgm:presLayoutVars>
          <dgm:animLvl val="lvl"/>
          <dgm:resizeHandles val="exact"/>
        </dgm:presLayoutVars>
      </dgm:prSet>
      <dgm:spPr/>
    </dgm:pt>
    <dgm:pt modelId="{5DC4757B-F9F1-43DC-A3CF-3ED7658D7475}" type="pres">
      <dgm:prSet presAssocID="{4E21D109-BAB2-43D1-B2C6-5BAC8249247D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CFD92C39-C1F8-48A6-9C10-4A94B8D54CAC}" type="pres">
      <dgm:prSet presAssocID="{4E21D109-BAB2-43D1-B2C6-5BAC8249247D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F8D4E907-6564-4CFE-A1CC-24A78405190E}" srcId="{4E21D109-BAB2-43D1-B2C6-5BAC8249247D}" destId="{02F04C66-1DCC-4A0A-A3D9-23DEF2A176C4}" srcOrd="1" destOrd="0" parTransId="{8F2293DC-DB66-4C8F-972E-C8D6076F413B}" sibTransId="{A0836997-D861-481A-B620-0E2F8E8C7352}"/>
    <dgm:cxn modelId="{D1BC180A-0400-40E0-A1D8-9FFCCDE5B28F}" srcId="{4E21D109-BAB2-43D1-B2C6-5BAC8249247D}" destId="{77054F5F-63FA-457F-8468-EA99B8F44442}" srcOrd="3" destOrd="0" parTransId="{D4EF7EAF-55B4-46FD-9FF4-2CA7DA242692}" sibTransId="{CD778264-7D6C-42CE-A89E-182BDD4BD8BC}"/>
    <dgm:cxn modelId="{B9931717-9571-40A4-9666-EC1E1BAA02A4}" srcId="{4E21D109-BAB2-43D1-B2C6-5BAC8249247D}" destId="{2EAD06B2-ED37-4A5E-A01F-35A30F2D8CE9}" srcOrd="2" destOrd="0" parTransId="{C92DCB4E-4634-44D7-882D-466D01A6DD36}" sibTransId="{7F786517-DA46-4BDA-B357-83AF53A00BEA}"/>
    <dgm:cxn modelId="{DE183A1A-18D6-4180-899F-71DFEF46F245}" srcId="{4E21D109-BAB2-43D1-B2C6-5BAC8249247D}" destId="{0156A95D-939D-41EE-B1AF-230C861E1F54}" srcOrd="0" destOrd="0" parTransId="{0145A2DF-CFC3-410A-9798-243B4DA8A3E8}" sibTransId="{250177F4-FBBD-4E92-AD18-3AE9624DBFA9}"/>
    <dgm:cxn modelId="{BB33FD43-6040-4117-87F8-B15265E3D2FB}" type="presOf" srcId="{02F04C66-1DCC-4A0A-A3D9-23DEF2A176C4}" destId="{CFD92C39-C1F8-48A6-9C10-4A94B8D54CAC}" srcOrd="0" destOrd="1" presId="urn:microsoft.com/office/officeart/2005/8/layout/vList2"/>
    <dgm:cxn modelId="{E4873744-395C-4F11-9226-C2D8CAAFCCAF}" type="presOf" srcId="{2EAD06B2-ED37-4A5E-A01F-35A30F2D8CE9}" destId="{CFD92C39-C1F8-48A6-9C10-4A94B8D54CAC}" srcOrd="0" destOrd="2" presId="urn:microsoft.com/office/officeart/2005/8/layout/vList2"/>
    <dgm:cxn modelId="{EBB5186E-CDCB-4DA4-92EA-18601C112F29}" type="presOf" srcId="{51503E01-1F52-42E8-B1E2-FDEF7E2C0FAD}" destId="{7C697D3A-6792-4E49-A02E-F9AB26B7EEE0}" srcOrd="0" destOrd="0" presId="urn:microsoft.com/office/officeart/2005/8/layout/vList2"/>
    <dgm:cxn modelId="{0AC15F54-D946-4D35-BA2B-BB37701E5D9D}" type="presOf" srcId="{4E21D109-BAB2-43D1-B2C6-5BAC8249247D}" destId="{5DC4757B-F9F1-43DC-A3CF-3ED7658D7475}" srcOrd="0" destOrd="0" presId="urn:microsoft.com/office/officeart/2005/8/layout/vList2"/>
    <dgm:cxn modelId="{72566B7F-B432-4AB2-BEB2-9ED0C4F7912B}" type="presOf" srcId="{0156A95D-939D-41EE-B1AF-230C861E1F54}" destId="{CFD92C39-C1F8-48A6-9C10-4A94B8D54CAC}" srcOrd="0" destOrd="0" presId="urn:microsoft.com/office/officeart/2005/8/layout/vList2"/>
    <dgm:cxn modelId="{96CF577F-FA01-446A-B4FC-535BD255F8E4}" type="presOf" srcId="{77054F5F-63FA-457F-8468-EA99B8F44442}" destId="{CFD92C39-C1F8-48A6-9C10-4A94B8D54CAC}" srcOrd="0" destOrd="3" presId="urn:microsoft.com/office/officeart/2005/8/layout/vList2"/>
    <dgm:cxn modelId="{29A43187-2CCB-4191-9A32-1778BEF4F3CD}" srcId="{51503E01-1F52-42E8-B1E2-FDEF7E2C0FAD}" destId="{4E21D109-BAB2-43D1-B2C6-5BAC8249247D}" srcOrd="0" destOrd="0" parTransId="{C75B9699-825E-4B94-A192-F31493CD2447}" sibTransId="{94414415-9FED-4AE6-9562-706368869D98}"/>
    <dgm:cxn modelId="{2A0B6B0F-41F6-4881-A2EC-C46C436C50D1}" type="presParOf" srcId="{7C697D3A-6792-4E49-A02E-F9AB26B7EEE0}" destId="{5DC4757B-F9F1-43DC-A3CF-3ED7658D7475}" srcOrd="0" destOrd="0" presId="urn:microsoft.com/office/officeart/2005/8/layout/vList2"/>
    <dgm:cxn modelId="{69740C86-50AE-4D7C-BDAC-34D4349BA68F}" type="presParOf" srcId="{7C697D3A-6792-4E49-A02E-F9AB26B7EEE0}" destId="{CFD92C39-C1F8-48A6-9C10-4A94B8D54CA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0C99A18-A59F-48EE-B8FD-75BCC2344BC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AFA09A50-8FBA-4E86-9A7D-907F61419843}">
      <dgm:prSet custT="1"/>
      <dgm:spPr/>
      <dgm:t>
        <a:bodyPr/>
        <a:lstStyle/>
        <a:p>
          <a:pPr algn="just"/>
          <a:r>
            <a:rPr lang="es-CL" sz="31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El desafío es crear una “</a:t>
          </a:r>
          <a:r>
            <a:rPr lang="es-CL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cultura de accountability”</a:t>
          </a:r>
          <a:r>
            <a:rPr lang="es-CL" sz="31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en todos los niveles. </a:t>
          </a:r>
          <a:endParaRPr lang="x-none" sz="3100" b="1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4DBD05E-48DA-45D8-8E1E-37688A215F3D}" type="parTrans" cxnId="{0AAE518F-610F-4D81-8601-6CF32917494A}">
      <dgm:prSet/>
      <dgm:spPr/>
      <dgm:t>
        <a:bodyPr/>
        <a:lstStyle/>
        <a:p>
          <a:endParaRPr lang="es-ES"/>
        </a:p>
      </dgm:t>
    </dgm:pt>
    <dgm:pt modelId="{BBF98759-7617-474A-BA74-92C4A547B2A1}" type="sibTrans" cxnId="{0AAE518F-610F-4D81-8601-6CF32917494A}">
      <dgm:prSet/>
      <dgm:spPr/>
      <dgm:t>
        <a:bodyPr/>
        <a:lstStyle/>
        <a:p>
          <a:endParaRPr lang="es-ES"/>
        </a:p>
      </dgm:t>
    </dgm:pt>
    <dgm:pt modelId="{8B1F4F3B-450A-4F25-8353-17518C01C900}">
      <dgm:prSet/>
      <dgm:spPr/>
      <dgm:t>
        <a:bodyPr/>
        <a:lstStyle/>
        <a:p>
          <a:pPr algn="just"/>
          <a:r>
            <a: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Una cultura que posibilite que las personas, sean dueñas de sus tareas y decisiones y que, la institución pueda contar también con su adhesión y lealtad.</a:t>
          </a:r>
          <a:endParaRPr lang="x-none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8982643-C0D5-4756-8267-A4CE35230A59}" type="parTrans" cxnId="{05580B34-BD7A-40B1-BD9E-78D3F46447C6}">
      <dgm:prSet/>
      <dgm:spPr/>
      <dgm:t>
        <a:bodyPr/>
        <a:lstStyle/>
        <a:p>
          <a:endParaRPr lang="es-ES"/>
        </a:p>
      </dgm:t>
    </dgm:pt>
    <dgm:pt modelId="{0D493265-64E4-4657-930B-E9E43C2E279E}" type="sibTrans" cxnId="{05580B34-BD7A-40B1-BD9E-78D3F46447C6}">
      <dgm:prSet/>
      <dgm:spPr/>
      <dgm:t>
        <a:bodyPr/>
        <a:lstStyle/>
        <a:p>
          <a:endParaRPr lang="es-ES"/>
        </a:p>
      </dgm:t>
    </dgm:pt>
    <dgm:pt modelId="{031E391D-ADE5-411D-9D50-C50077ABE3E9}" type="pres">
      <dgm:prSet presAssocID="{B0C99A18-A59F-48EE-B8FD-75BCC2344BC4}" presName="linear" presStyleCnt="0">
        <dgm:presLayoutVars>
          <dgm:animLvl val="lvl"/>
          <dgm:resizeHandles val="exact"/>
        </dgm:presLayoutVars>
      </dgm:prSet>
      <dgm:spPr/>
    </dgm:pt>
    <dgm:pt modelId="{1B26FAA8-3278-4567-8C2C-7120DA38D202}" type="pres">
      <dgm:prSet presAssocID="{AFA09A50-8FBA-4E86-9A7D-907F61419843}" presName="parentText" presStyleLbl="node1" presStyleIdx="0" presStyleCnt="2" custLinFactNeighborX="247" custLinFactNeighborY="-59546">
        <dgm:presLayoutVars>
          <dgm:chMax val="0"/>
          <dgm:bulletEnabled val="1"/>
        </dgm:presLayoutVars>
      </dgm:prSet>
      <dgm:spPr/>
    </dgm:pt>
    <dgm:pt modelId="{7DD5B504-DB12-44D9-9FE7-4C51F70715B4}" type="pres">
      <dgm:prSet presAssocID="{BBF98759-7617-474A-BA74-92C4A547B2A1}" presName="spacer" presStyleCnt="0"/>
      <dgm:spPr/>
    </dgm:pt>
    <dgm:pt modelId="{AD51B138-2FF4-446C-8167-19C7E2CECCF2}" type="pres">
      <dgm:prSet presAssocID="{8B1F4F3B-450A-4F25-8353-17518C01C900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399C211B-FE90-431D-A65D-10A4F2670086}" type="presOf" srcId="{B0C99A18-A59F-48EE-B8FD-75BCC2344BC4}" destId="{031E391D-ADE5-411D-9D50-C50077ABE3E9}" srcOrd="0" destOrd="0" presId="urn:microsoft.com/office/officeart/2005/8/layout/vList2"/>
    <dgm:cxn modelId="{05580B34-BD7A-40B1-BD9E-78D3F46447C6}" srcId="{B0C99A18-A59F-48EE-B8FD-75BCC2344BC4}" destId="{8B1F4F3B-450A-4F25-8353-17518C01C900}" srcOrd="1" destOrd="0" parTransId="{C8982643-C0D5-4756-8267-A4CE35230A59}" sibTransId="{0D493265-64E4-4657-930B-E9E43C2E279E}"/>
    <dgm:cxn modelId="{0AAE518F-610F-4D81-8601-6CF32917494A}" srcId="{B0C99A18-A59F-48EE-B8FD-75BCC2344BC4}" destId="{AFA09A50-8FBA-4E86-9A7D-907F61419843}" srcOrd="0" destOrd="0" parTransId="{64DBD05E-48DA-45D8-8E1E-37688A215F3D}" sibTransId="{BBF98759-7617-474A-BA74-92C4A547B2A1}"/>
    <dgm:cxn modelId="{B13151A2-7119-4967-AD7F-89A2BC216D0A}" type="presOf" srcId="{8B1F4F3B-450A-4F25-8353-17518C01C900}" destId="{AD51B138-2FF4-446C-8167-19C7E2CECCF2}" srcOrd="0" destOrd="0" presId="urn:microsoft.com/office/officeart/2005/8/layout/vList2"/>
    <dgm:cxn modelId="{843092E2-855F-478F-888A-CD6140AB916B}" type="presOf" srcId="{AFA09A50-8FBA-4E86-9A7D-907F61419843}" destId="{1B26FAA8-3278-4567-8C2C-7120DA38D202}" srcOrd="0" destOrd="0" presId="urn:microsoft.com/office/officeart/2005/8/layout/vList2"/>
    <dgm:cxn modelId="{A4EEF916-BE76-4554-B7D8-F61618A94CAA}" type="presParOf" srcId="{031E391D-ADE5-411D-9D50-C50077ABE3E9}" destId="{1B26FAA8-3278-4567-8C2C-7120DA38D202}" srcOrd="0" destOrd="0" presId="urn:microsoft.com/office/officeart/2005/8/layout/vList2"/>
    <dgm:cxn modelId="{6D0C4FDA-2B21-4234-B7B9-3203093F916D}" type="presParOf" srcId="{031E391D-ADE5-411D-9D50-C50077ABE3E9}" destId="{7DD5B504-DB12-44D9-9FE7-4C51F70715B4}" srcOrd="1" destOrd="0" presId="urn:microsoft.com/office/officeart/2005/8/layout/vList2"/>
    <dgm:cxn modelId="{C013BDB9-A58E-45DD-A7B9-301F608DD9C5}" type="presParOf" srcId="{031E391D-ADE5-411D-9D50-C50077ABE3E9}" destId="{AD51B138-2FF4-446C-8167-19C7E2CECCF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74BC96B-009B-4524-BBCC-3A7612C6137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1F89E89B-0E10-4D0B-BC31-08176984EBB5}">
      <dgm:prSet custT="1"/>
      <dgm:spPr/>
      <dgm:t>
        <a:bodyPr/>
        <a:lstStyle/>
        <a:p>
          <a:pPr algn="just"/>
          <a:r>
            <a:rPr lang="es-CL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“Accountability, es tomar propiedad de la responsabilidad que se recibe y tener la disposición a enfrentar las consecuencias que vienen con el éxito o el fracaso, por el cumplimiento de ésta.”</a:t>
          </a:r>
          <a:r>
            <a:rPr lang="es-CL" sz="27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</a:p>
        <a:p>
          <a:pPr algn="just"/>
          <a:r>
            <a:rPr lang="es-CL" sz="2000" b="1" dirty="0"/>
            <a:t>(Center for Creative Leadership 2012.)</a:t>
          </a:r>
          <a:endParaRPr lang="x-none" sz="2000" dirty="0"/>
        </a:p>
      </dgm:t>
    </dgm:pt>
    <dgm:pt modelId="{C866ADFD-5830-48E5-8B6C-07304AA7860A}" type="parTrans" cxnId="{8736CE93-0606-4CB6-AD7C-9D1EE3F700A8}">
      <dgm:prSet/>
      <dgm:spPr/>
      <dgm:t>
        <a:bodyPr/>
        <a:lstStyle/>
        <a:p>
          <a:endParaRPr lang="es-ES"/>
        </a:p>
      </dgm:t>
    </dgm:pt>
    <dgm:pt modelId="{EA5B8B2B-5694-4D32-B84C-B88F6EB8C54E}" type="sibTrans" cxnId="{8736CE93-0606-4CB6-AD7C-9D1EE3F700A8}">
      <dgm:prSet/>
      <dgm:spPr/>
      <dgm:t>
        <a:bodyPr/>
        <a:lstStyle/>
        <a:p>
          <a:endParaRPr lang="es-ES"/>
        </a:p>
      </dgm:t>
    </dgm:pt>
    <dgm:pt modelId="{3FF0AE98-FF51-4341-A07C-9EFA613E00C0}" type="pres">
      <dgm:prSet presAssocID="{474BC96B-009B-4524-BBCC-3A7612C61379}" presName="linear" presStyleCnt="0">
        <dgm:presLayoutVars>
          <dgm:animLvl val="lvl"/>
          <dgm:resizeHandles val="exact"/>
        </dgm:presLayoutVars>
      </dgm:prSet>
      <dgm:spPr/>
    </dgm:pt>
    <dgm:pt modelId="{A6CEA571-8D69-4392-929B-A89475662F06}" type="pres">
      <dgm:prSet presAssocID="{1F89E89B-0E10-4D0B-BC31-08176984EBB5}" presName="parentText" presStyleLbl="node1" presStyleIdx="0" presStyleCnt="1" custScaleX="100000" custScaleY="157544">
        <dgm:presLayoutVars>
          <dgm:chMax val="0"/>
          <dgm:bulletEnabled val="1"/>
        </dgm:presLayoutVars>
      </dgm:prSet>
      <dgm:spPr/>
    </dgm:pt>
  </dgm:ptLst>
  <dgm:cxnLst>
    <dgm:cxn modelId="{FB068183-5901-4A50-AC6E-478A816A71DD}" type="presOf" srcId="{1F89E89B-0E10-4D0B-BC31-08176984EBB5}" destId="{A6CEA571-8D69-4392-929B-A89475662F06}" srcOrd="0" destOrd="0" presId="urn:microsoft.com/office/officeart/2005/8/layout/vList2"/>
    <dgm:cxn modelId="{8736CE93-0606-4CB6-AD7C-9D1EE3F700A8}" srcId="{474BC96B-009B-4524-BBCC-3A7612C61379}" destId="{1F89E89B-0E10-4D0B-BC31-08176984EBB5}" srcOrd="0" destOrd="0" parTransId="{C866ADFD-5830-48E5-8B6C-07304AA7860A}" sibTransId="{EA5B8B2B-5694-4D32-B84C-B88F6EB8C54E}"/>
    <dgm:cxn modelId="{3586BAAB-C09B-4A8A-9DFA-BD737EA0CCFE}" type="presOf" srcId="{474BC96B-009B-4524-BBCC-3A7612C61379}" destId="{3FF0AE98-FF51-4341-A07C-9EFA613E00C0}" srcOrd="0" destOrd="0" presId="urn:microsoft.com/office/officeart/2005/8/layout/vList2"/>
    <dgm:cxn modelId="{0744DE4E-7716-4B2D-87FB-90F69C67801F}" type="presParOf" srcId="{3FF0AE98-FF51-4341-A07C-9EFA613E00C0}" destId="{A6CEA571-8D69-4392-929B-A89475662F0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FB9F464-CD6F-4B72-A680-5A2B1CD7EBC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827AA2E7-9F79-4050-9175-3424C4EFAE71}">
      <dgm:prSet/>
      <dgm:spPr/>
      <dgm:t>
        <a:bodyPr/>
        <a:lstStyle/>
        <a:p>
          <a:pPr algn="just" rtl="0"/>
          <a:r>
            <a:rPr lang="es-CL" b="1" dirty="0"/>
            <a:t>“No se debe ordenar más de lo que sea absolutamente necesario", “pero </a:t>
          </a:r>
          <a:r>
            <a:rPr lang="es-CL" b="1" dirty="0">
              <a:solidFill>
                <a:srgbClr val="FFFF00"/>
              </a:solidFill>
            </a:rPr>
            <a:t>hay que asegurarse de que el objetivo quede claro</a:t>
          </a:r>
          <a:r>
            <a:rPr lang="es-CL" b="1" dirty="0"/>
            <a:t>”.</a:t>
          </a:r>
          <a:endParaRPr lang="es-419" dirty="0"/>
        </a:p>
      </dgm:t>
    </dgm:pt>
    <dgm:pt modelId="{B7688C97-71F9-4583-A345-F22588D40038}" type="parTrans" cxnId="{330AECA8-AFFB-43DE-8422-E9EC020A0CE9}">
      <dgm:prSet/>
      <dgm:spPr/>
      <dgm:t>
        <a:bodyPr/>
        <a:lstStyle/>
        <a:p>
          <a:endParaRPr lang="es-ES"/>
        </a:p>
      </dgm:t>
    </dgm:pt>
    <dgm:pt modelId="{3B68B4B2-FE3A-4F25-AB8C-FA934EB4B7E2}" type="sibTrans" cxnId="{330AECA8-AFFB-43DE-8422-E9EC020A0CE9}">
      <dgm:prSet/>
      <dgm:spPr/>
      <dgm:t>
        <a:bodyPr/>
        <a:lstStyle/>
        <a:p>
          <a:endParaRPr lang="es-ES"/>
        </a:p>
      </dgm:t>
    </dgm:pt>
    <dgm:pt modelId="{D197ECFA-A443-49AF-B36E-D8835AFA1C90}">
      <dgm:prSet/>
      <dgm:spPr/>
      <dgm:t>
        <a:bodyPr/>
        <a:lstStyle/>
        <a:p>
          <a:pPr algn="just" rtl="0"/>
          <a:r>
            <a:rPr lang="es-CL" b="1" dirty="0"/>
            <a:t>“</a:t>
          </a:r>
          <a:r>
            <a:rPr lang="es-CL" b="1" dirty="0">
              <a:solidFill>
                <a:srgbClr val="FFFF00"/>
              </a:solidFill>
            </a:rPr>
            <a:t>Disciplina no significa simplemente seguir órdenes</a:t>
          </a:r>
          <a:r>
            <a:rPr lang="es-CL" b="1" dirty="0"/>
            <a:t>, sino que actuar comprendiendo la intención del mando”. </a:t>
          </a:r>
          <a:endParaRPr lang="es-419" dirty="0"/>
        </a:p>
      </dgm:t>
    </dgm:pt>
    <dgm:pt modelId="{7C85B77A-0597-48A6-9EA6-9332462E6493}" type="parTrans" cxnId="{37382962-EBE0-4BF5-BFFD-3575845AA94B}">
      <dgm:prSet/>
      <dgm:spPr/>
      <dgm:t>
        <a:bodyPr/>
        <a:lstStyle/>
        <a:p>
          <a:endParaRPr lang="es-ES"/>
        </a:p>
      </dgm:t>
    </dgm:pt>
    <dgm:pt modelId="{C29B5DC4-1888-49B7-A6A0-48D53233A6CD}" type="sibTrans" cxnId="{37382962-EBE0-4BF5-BFFD-3575845AA94B}">
      <dgm:prSet/>
      <dgm:spPr/>
      <dgm:t>
        <a:bodyPr/>
        <a:lstStyle/>
        <a:p>
          <a:endParaRPr lang="es-ES"/>
        </a:p>
      </dgm:t>
    </dgm:pt>
    <dgm:pt modelId="{CF18F2AE-74DC-422D-BA66-DBA7E33EE712}">
      <dgm:prSet/>
      <dgm:spPr/>
      <dgm:t>
        <a:bodyPr/>
        <a:lstStyle/>
        <a:p>
          <a:pPr algn="just" rtl="0"/>
          <a:r>
            <a:rPr lang="es-CL" b="1" dirty="0"/>
            <a:t>“Por, sobre todo, </a:t>
          </a:r>
          <a:r>
            <a:rPr lang="es-CL" b="1" dirty="0">
              <a:solidFill>
                <a:srgbClr val="FFFF00"/>
              </a:solidFill>
            </a:rPr>
            <a:t>el mando no debe decirle a su subordinado cómo debe cumplir con su tarea</a:t>
          </a:r>
          <a:r>
            <a:rPr lang="es-CL" b="1" dirty="0"/>
            <a:t>”.</a:t>
          </a:r>
          <a:endParaRPr lang="es-419" dirty="0"/>
        </a:p>
      </dgm:t>
    </dgm:pt>
    <dgm:pt modelId="{D6DD78CF-FE75-4055-87A5-7684D1C562B1}" type="parTrans" cxnId="{8813B6F2-9AF3-4540-944F-A9649BF7C332}">
      <dgm:prSet/>
      <dgm:spPr/>
      <dgm:t>
        <a:bodyPr/>
        <a:lstStyle/>
        <a:p>
          <a:endParaRPr lang="es-ES"/>
        </a:p>
      </dgm:t>
    </dgm:pt>
    <dgm:pt modelId="{D88919C6-DBEC-4890-ACD4-6D339A5D587A}" type="sibTrans" cxnId="{8813B6F2-9AF3-4540-944F-A9649BF7C332}">
      <dgm:prSet/>
      <dgm:spPr/>
      <dgm:t>
        <a:bodyPr/>
        <a:lstStyle/>
        <a:p>
          <a:endParaRPr lang="es-ES"/>
        </a:p>
      </dgm:t>
    </dgm:pt>
    <dgm:pt modelId="{6958ED60-FA3E-4561-BAC7-A1931B188747}" type="pres">
      <dgm:prSet presAssocID="{8FB9F464-CD6F-4B72-A680-5A2B1CD7EBCD}" presName="linear" presStyleCnt="0">
        <dgm:presLayoutVars>
          <dgm:animLvl val="lvl"/>
          <dgm:resizeHandles val="exact"/>
        </dgm:presLayoutVars>
      </dgm:prSet>
      <dgm:spPr/>
    </dgm:pt>
    <dgm:pt modelId="{094B647C-2D1A-42EA-86E7-B90BE9F7AC47}" type="pres">
      <dgm:prSet presAssocID="{827AA2E7-9F79-4050-9175-3424C4EFAE7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3011C57-E245-4982-81E1-EDF30EDA2BB3}" type="pres">
      <dgm:prSet presAssocID="{3B68B4B2-FE3A-4F25-AB8C-FA934EB4B7E2}" presName="spacer" presStyleCnt="0"/>
      <dgm:spPr/>
    </dgm:pt>
    <dgm:pt modelId="{F81BC99A-2CC8-4C86-9FD5-1A05C8E97356}" type="pres">
      <dgm:prSet presAssocID="{D197ECFA-A443-49AF-B36E-D8835AFA1C90}" presName="parentText" presStyleLbl="node1" presStyleIdx="1" presStyleCnt="3" custScaleY="73780">
        <dgm:presLayoutVars>
          <dgm:chMax val="0"/>
          <dgm:bulletEnabled val="1"/>
        </dgm:presLayoutVars>
      </dgm:prSet>
      <dgm:spPr/>
    </dgm:pt>
    <dgm:pt modelId="{842A754B-6723-4921-9C1F-43875E93AEE5}" type="pres">
      <dgm:prSet presAssocID="{C29B5DC4-1888-49B7-A6A0-48D53233A6CD}" presName="spacer" presStyleCnt="0"/>
      <dgm:spPr/>
    </dgm:pt>
    <dgm:pt modelId="{791EACC6-B131-418F-9660-D3F66F892668}" type="pres">
      <dgm:prSet presAssocID="{CF18F2AE-74DC-422D-BA66-DBA7E33EE712}" presName="parentText" presStyleLbl="node1" presStyleIdx="2" presStyleCnt="3" custScaleY="77645">
        <dgm:presLayoutVars>
          <dgm:chMax val="0"/>
          <dgm:bulletEnabled val="1"/>
        </dgm:presLayoutVars>
      </dgm:prSet>
      <dgm:spPr/>
    </dgm:pt>
  </dgm:ptLst>
  <dgm:cxnLst>
    <dgm:cxn modelId="{A6D63E18-D80A-439D-8876-D06D94DE7814}" type="presOf" srcId="{8FB9F464-CD6F-4B72-A680-5A2B1CD7EBCD}" destId="{6958ED60-FA3E-4561-BAC7-A1931B188747}" srcOrd="0" destOrd="0" presId="urn:microsoft.com/office/officeart/2005/8/layout/vList2"/>
    <dgm:cxn modelId="{D54E8219-C85D-4D78-B5FB-AC6870ADE4B7}" type="presOf" srcId="{827AA2E7-9F79-4050-9175-3424C4EFAE71}" destId="{094B647C-2D1A-42EA-86E7-B90BE9F7AC47}" srcOrd="0" destOrd="0" presId="urn:microsoft.com/office/officeart/2005/8/layout/vList2"/>
    <dgm:cxn modelId="{37382962-EBE0-4BF5-BFFD-3575845AA94B}" srcId="{8FB9F464-CD6F-4B72-A680-5A2B1CD7EBCD}" destId="{D197ECFA-A443-49AF-B36E-D8835AFA1C90}" srcOrd="1" destOrd="0" parTransId="{7C85B77A-0597-48A6-9EA6-9332462E6493}" sibTransId="{C29B5DC4-1888-49B7-A6A0-48D53233A6CD}"/>
    <dgm:cxn modelId="{59EBE284-5586-4FB4-B18B-A77B1219C423}" type="presOf" srcId="{CF18F2AE-74DC-422D-BA66-DBA7E33EE712}" destId="{791EACC6-B131-418F-9660-D3F66F892668}" srcOrd="0" destOrd="0" presId="urn:microsoft.com/office/officeart/2005/8/layout/vList2"/>
    <dgm:cxn modelId="{330AECA8-AFFB-43DE-8422-E9EC020A0CE9}" srcId="{8FB9F464-CD6F-4B72-A680-5A2B1CD7EBCD}" destId="{827AA2E7-9F79-4050-9175-3424C4EFAE71}" srcOrd="0" destOrd="0" parTransId="{B7688C97-71F9-4583-A345-F22588D40038}" sibTransId="{3B68B4B2-FE3A-4F25-AB8C-FA934EB4B7E2}"/>
    <dgm:cxn modelId="{8813B6F2-9AF3-4540-944F-A9649BF7C332}" srcId="{8FB9F464-CD6F-4B72-A680-5A2B1CD7EBCD}" destId="{CF18F2AE-74DC-422D-BA66-DBA7E33EE712}" srcOrd="2" destOrd="0" parTransId="{D6DD78CF-FE75-4055-87A5-7684D1C562B1}" sibTransId="{D88919C6-DBEC-4890-ACD4-6D339A5D587A}"/>
    <dgm:cxn modelId="{B6A1F9F8-4EBA-4502-BC6E-240FF850853E}" type="presOf" srcId="{D197ECFA-A443-49AF-B36E-D8835AFA1C90}" destId="{F81BC99A-2CC8-4C86-9FD5-1A05C8E97356}" srcOrd="0" destOrd="0" presId="urn:microsoft.com/office/officeart/2005/8/layout/vList2"/>
    <dgm:cxn modelId="{F00D9793-D133-47E9-BBE2-9C570B3EE9E1}" type="presParOf" srcId="{6958ED60-FA3E-4561-BAC7-A1931B188747}" destId="{094B647C-2D1A-42EA-86E7-B90BE9F7AC47}" srcOrd="0" destOrd="0" presId="urn:microsoft.com/office/officeart/2005/8/layout/vList2"/>
    <dgm:cxn modelId="{3BB0F999-4394-4C38-9124-8EDA17C2D91E}" type="presParOf" srcId="{6958ED60-FA3E-4561-BAC7-A1931B188747}" destId="{13011C57-E245-4982-81E1-EDF30EDA2BB3}" srcOrd="1" destOrd="0" presId="urn:microsoft.com/office/officeart/2005/8/layout/vList2"/>
    <dgm:cxn modelId="{C0DCFAB3-90AB-40E8-BBAB-0F9C53C7F4BD}" type="presParOf" srcId="{6958ED60-FA3E-4561-BAC7-A1931B188747}" destId="{F81BC99A-2CC8-4C86-9FD5-1A05C8E97356}" srcOrd="2" destOrd="0" presId="urn:microsoft.com/office/officeart/2005/8/layout/vList2"/>
    <dgm:cxn modelId="{1C8C13D1-1DA9-4D54-B1BF-718D5DEA2953}" type="presParOf" srcId="{6958ED60-FA3E-4561-BAC7-A1931B188747}" destId="{842A754B-6723-4921-9C1F-43875E93AEE5}" srcOrd="3" destOrd="0" presId="urn:microsoft.com/office/officeart/2005/8/layout/vList2"/>
    <dgm:cxn modelId="{D8C0BA53-B9E6-45F4-93B6-A4C9D4D0D699}" type="presParOf" srcId="{6958ED60-FA3E-4561-BAC7-A1931B188747}" destId="{791EACC6-B131-418F-9660-D3F66F89266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70AA553-4DDF-4050-846A-0F6948F48D4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C633ACE6-1BCD-4476-A1AA-A896B7470AF9}">
      <dgm:prSet custT="1"/>
      <dgm:spPr/>
      <dgm:t>
        <a:bodyPr/>
        <a:lstStyle/>
        <a:p>
          <a:pPr algn="just" rtl="0"/>
          <a:r>
            <a:rPr lang="es-CL" sz="2400" b="1" dirty="0">
              <a:solidFill>
                <a:srgbClr val="FFFF00"/>
              </a:solidFill>
            </a:rPr>
            <a:t>La clave está en la intención del mando:</a:t>
          </a:r>
          <a:r>
            <a:rPr lang="es-CL" sz="2400" b="1" dirty="0"/>
            <a:t> </a:t>
          </a:r>
        </a:p>
        <a:p>
          <a:pPr algn="just" rtl="0"/>
          <a:r>
            <a:rPr lang="es-CL" sz="2400" b="1" dirty="0"/>
            <a:t>Los oficiales Prusianos debían hacerse la pregunta: "¿Qué haría mi superior si estuviera en mi posición y supiera lo que yo sé?” </a:t>
          </a:r>
        </a:p>
        <a:p>
          <a:pPr algn="just" rtl="0"/>
          <a:r>
            <a:rPr lang="es-CL" sz="2400" b="1" dirty="0">
              <a:solidFill>
                <a:srgbClr val="FFFF00"/>
              </a:solidFill>
            </a:rPr>
            <a:t>La comprensión de la intención es la base de la acción independiente, </a:t>
          </a:r>
          <a:r>
            <a:rPr lang="es-CL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es la base de la iniciativa. </a:t>
          </a:r>
        </a:p>
        <a:p>
          <a:pPr algn="just" rtl="0"/>
          <a:r>
            <a:rPr lang="es-CL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Si no se comprende la intención no se puede tomar iniciativa alguna.</a:t>
          </a:r>
          <a:endParaRPr lang="es-419" sz="2400" dirty="0">
            <a:solidFill>
              <a:srgbClr val="FFC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B65DC90-CC3B-453C-AF32-4371361B84AE}" type="parTrans" cxnId="{D8BCF0C8-B6F7-4491-BAED-1D50C9E4398B}">
      <dgm:prSet/>
      <dgm:spPr/>
      <dgm:t>
        <a:bodyPr/>
        <a:lstStyle/>
        <a:p>
          <a:endParaRPr lang="es-ES"/>
        </a:p>
      </dgm:t>
    </dgm:pt>
    <dgm:pt modelId="{35AAC76B-C8EA-4825-9E02-22D951ED11AA}" type="sibTrans" cxnId="{D8BCF0C8-B6F7-4491-BAED-1D50C9E4398B}">
      <dgm:prSet/>
      <dgm:spPr/>
      <dgm:t>
        <a:bodyPr/>
        <a:lstStyle/>
        <a:p>
          <a:endParaRPr lang="es-ES"/>
        </a:p>
      </dgm:t>
    </dgm:pt>
    <dgm:pt modelId="{78AE05C6-6381-40DA-9412-C06010E2F39B}">
      <dgm:prSet custT="1"/>
      <dgm:spPr/>
      <dgm:t>
        <a:bodyPr/>
        <a:lstStyle/>
        <a:p>
          <a:pPr algn="just" rtl="0"/>
          <a:r>
            <a:rPr lang="es-CL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Si se tiene una clara comprensión del propósito del mando, se entiende lo que éste desea lograr  y se puede reaccionar de manera adecuada a lo inesperado.</a:t>
          </a:r>
          <a:endParaRPr lang="es-419" sz="28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FE4A1F0-6EEA-4F50-B242-BDA0CBB872C8}" type="parTrans" cxnId="{C3483350-C642-4F9C-9A4C-254D0362CF48}">
      <dgm:prSet/>
      <dgm:spPr/>
      <dgm:t>
        <a:bodyPr/>
        <a:lstStyle/>
        <a:p>
          <a:endParaRPr lang="es-ES"/>
        </a:p>
      </dgm:t>
    </dgm:pt>
    <dgm:pt modelId="{BA3A2DE8-3919-4991-9056-AFD4B088600C}" type="sibTrans" cxnId="{C3483350-C642-4F9C-9A4C-254D0362CF48}">
      <dgm:prSet/>
      <dgm:spPr/>
      <dgm:t>
        <a:bodyPr/>
        <a:lstStyle/>
        <a:p>
          <a:endParaRPr lang="es-ES"/>
        </a:p>
      </dgm:t>
    </dgm:pt>
    <dgm:pt modelId="{AEC310A9-3DB7-4EDA-A631-86C0352DDAD9}" type="pres">
      <dgm:prSet presAssocID="{670AA553-4DDF-4050-846A-0F6948F48D42}" presName="linear" presStyleCnt="0">
        <dgm:presLayoutVars>
          <dgm:animLvl val="lvl"/>
          <dgm:resizeHandles val="exact"/>
        </dgm:presLayoutVars>
      </dgm:prSet>
      <dgm:spPr/>
    </dgm:pt>
    <dgm:pt modelId="{FF198D05-CD84-4C9E-979D-4FE3CC34DE07}" type="pres">
      <dgm:prSet presAssocID="{C633ACE6-1BCD-4476-A1AA-A896B7470AF9}" presName="parentText" presStyleLbl="node1" presStyleIdx="0" presStyleCnt="2" custScaleY="124205">
        <dgm:presLayoutVars>
          <dgm:chMax val="0"/>
          <dgm:bulletEnabled val="1"/>
        </dgm:presLayoutVars>
      </dgm:prSet>
      <dgm:spPr/>
    </dgm:pt>
    <dgm:pt modelId="{5405EBD2-1F97-499F-8D83-38B111F3B7D3}" type="pres">
      <dgm:prSet presAssocID="{35AAC76B-C8EA-4825-9E02-22D951ED11AA}" presName="spacer" presStyleCnt="0"/>
      <dgm:spPr/>
    </dgm:pt>
    <dgm:pt modelId="{EBDB5556-93AC-489F-99BB-779BC4DDE079}" type="pres">
      <dgm:prSet presAssocID="{78AE05C6-6381-40DA-9412-C06010E2F39B}" presName="parentText" presStyleLbl="node1" presStyleIdx="1" presStyleCnt="2" custLinFactNeighborX="0" custLinFactNeighborY="-36288">
        <dgm:presLayoutVars>
          <dgm:chMax val="0"/>
          <dgm:bulletEnabled val="1"/>
        </dgm:presLayoutVars>
      </dgm:prSet>
      <dgm:spPr/>
    </dgm:pt>
  </dgm:ptLst>
  <dgm:cxnLst>
    <dgm:cxn modelId="{92E91518-6A84-4180-B1C2-1A901896A920}" type="presOf" srcId="{78AE05C6-6381-40DA-9412-C06010E2F39B}" destId="{EBDB5556-93AC-489F-99BB-779BC4DDE079}" srcOrd="0" destOrd="0" presId="urn:microsoft.com/office/officeart/2005/8/layout/vList2"/>
    <dgm:cxn modelId="{D9B6533A-66B6-4EE0-9DFC-0F4B7D9C6B58}" type="presOf" srcId="{670AA553-4DDF-4050-846A-0F6948F48D42}" destId="{AEC310A9-3DB7-4EDA-A631-86C0352DDAD9}" srcOrd="0" destOrd="0" presId="urn:microsoft.com/office/officeart/2005/8/layout/vList2"/>
    <dgm:cxn modelId="{153F443D-D9D6-49B9-A0B8-DA4442541C78}" type="presOf" srcId="{C633ACE6-1BCD-4476-A1AA-A896B7470AF9}" destId="{FF198D05-CD84-4C9E-979D-4FE3CC34DE07}" srcOrd="0" destOrd="0" presId="urn:microsoft.com/office/officeart/2005/8/layout/vList2"/>
    <dgm:cxn modelId="{C3483350-C642-4F9C-9A4C-254D0362CF48}" srcId="{670AA553-4DDF-4050-846A-0F6948F48D42}" destId="{78AE05C6-6381-40DA-9412-C06010E2F39B}" srcOrd="1" destOrd="0" parTransId="{6FE4A1F0-6EEA-4F50-B242-BDA0CBB872C8}" sibTransId="{BA3A2DE8-3919-4991-9056-AFD4B088600C}"/>
    <dgm:cxn modelId="{D8BCF0C8-B6F7-4491-BAED-1D50C9E4398B}" srcId="{670AA553-4DDF-4050-846A-0F6948F48D42}" destId="{C633ACE6-1BCD-4476-A1AA-A896B7470AF9}" srcOrd="0" destOrd="0" parTransId="{4B65DC90-CC3B-453C-AF32-4371361B84AE}" sibTransId="{35AAC76B-C8EA-4825-9E02-22D951ED11AA}"/>
    <dgm:cxn modelId="{6E49DE06-5B12-42BD-AB90-65259BB68542}" type="presParOf" srcId="{AEC310A9-3DB7-4EDA-A631-86C0352DDAD9}" destId="{FF198D05-CD84-4C9E-979D-4FE3CC34DE07}" srcOrd="0" destOrd="0" presId="urn:microsoft.com/office/officeart/2005/8/layout/vList2"/>
    <dgm:cxn modelId="{1632A734-3F1E-43B7-BABD-CA6E220C5E33}" type="presParOf" srcId="{AEC310A9-3DB7-4EDA-A631-86C0352DDAD9}" destId="{5405EBD2-1F97-499F-8D83-38B111F3B7D3}" srcOrd="1" destOrd="0" presId="urn:microsoft.com/office/officeart/2005/8/layout/vList2"/>
    <dgm:cxn modelId="{5D2E3405-C4D1-46AE-A386-B81A14851B74}" type="presParOf" srcId="{AEC310A9-3DB7-4EDA-A631-86C0352DDAD9}" destId="{EBDB5556-93AC-489F-99BB-779BC4DDE07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DCB9685-61E9-4393-8EEA-E3EEFAB641B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F9070F9-C389-404E-9BCA-495C9AC03304}">
      <dgm:prSet/>
      <dgm:spPr/>
      <dgm:t>
        <a:bodyPr/>
        <a:lstStyle/>
        <a:p>
          <a:pPr algn="just" rtl="0"/>
          <a:r>
            <a:rPr lang="es-CL" b="1" dirty="0"/>
            <a:t>“Mission Command” es un comportamiento que se aprende y que debe ser inculcado en el ADN de la profesión de las armas.</a:t>
          </a:r>
          <a:endParaRPr lang="es-419" dirty="0"/>
        </a:p>
      </dgm:t>
    </dgm:pt>
    <dgm:pt modelId="{AB14E632-FF49-4C2C-BDB4-880BEFEAC28A}" type="parTrans" cxnId="{8D732107-A09F-4D50-8913-8DC2737F5D90}">
      <dgm:prSet/>
      <dgm:spPr/>
      <dgm:t>
        <a:bodyPr/>
        <a:lstStyle/>
        <a:p>
          <a:endParaRPr lang="es-ES"/>
        </a:p>
      </dgm:t>
    </dgm:pt>
    <dgm:pt modelId="{44B076EE-F7A4-456C-A857-DADC70C99999}" type="sibTrans" cxnId="{8D732107-A09F-4D50-8913-8DC2737F5D90}">
      <dgm:prSet/>
      <dgm:spPr/>
      <dgm:t>
        <a:bodyPr/>
        <a:lstStyle/>
        <a:p>
          <a:endParaRPr lang="es-ES"/>
        </a:p>
      </dgm:t>
    </dgm:pt>
    <dgm:pt modelId="{7165A313-6E62-4B30-B753-5E12FAFA5121}">
      <dgm:prSet/>
      <dgm:spPr/>
      <dgm:t>
        <a:bodyPr/>
        <a:lstStyle/>
        <a:p>
          <a:pPr algn="just" rtl="0"/>
          <a:r>
            <a:rPr lang="es-CL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educación de nuestro cuerpo de mando debe inculcar la capacidad de entender, recibir y expresar su intención, junto a tomar iniciativas decisivas dentro de esta intención y confiar.</a:t>
          </a:r>
          <a:endParaRPr lang="es-419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8AF1EA0-62D6-4D79-B7D2-7DF55D32ACFD}" type="parTrans" cxnId="{B9395811-3D66-404C-BE71-1884A5F23267}">
      <dgm:prSet/>
      <dgm:spPr/>
      <dgm:t>
        <a:bodyPr/>
        <a:lstStyle/>
        <a:p>
          <a:endParaRPr lang="es-ES"/>
        </a:p>
      </dgm:t>
    </dgm:pt>
    <dgm:pt modelId="{690F9DDB-A001-44ED-B55F-388E31DEFCA8}" type="sibTrans" cxnId="{B9395811-3D66-404C-BE71-1884A5F23267}">
      <dgm:prSet/>
      <dgm:spPr/>
      <dgm:t>
        <a:bodyPr/>
        <a:lstStyle/>
        <a:p>
          <a:endParaRPr lang="es-ES"/>
        </a:p>
      </dgm:t>
    </dgm:pt>
    <dgm:pt modelId="{2E07CEAD-2E48-44D9-8147-7D7F329B20E9}" type="pres">
      <dgm:prSet presAssocID="{2DCB9685-61E9-4393-8EEA-E3EEFAB641BC}" presName="linear" presStyleCnt="0">
        <dgm:presLayoutVars>
          <dgm:animLvl val="lvl"/>
          <dgm:resizeHandles val="exact"/>
        </dgm:presLayoutVars>
      </dgm:prSet>
      <dgm:spPr/>
    </dgm:pt>
    <dgm:pt modelId="{2D7E9D2D-F7A7-4607-8C88-0D8BB0230B4C}" type="pres">
      <dgm:prSet presAssocID="{4F9070F9-C389-404E-9BCA-495C9AC03304}" presName="parentText" presStyleLbl="node1" presStyleIdx="0" presStyleCnt="2" custLinFactNeighborX="-157">
        <dgm:presLayoutVars>
          <dgm:chMax val="0"/>
          <dgm:bulletEnabled val="1"/>
        </dgm:presLayoutVars>
      </dgm:prSet>
      <dgm:spPr/>
    </dgm:pt>
    <dgm:pt modelId="{BB43A398-572A-4FDE-A750-5F45CA35BDF6}" type="pres">
      <dgm:prSet presAssocID="{44B076EE-F7A4-456C-A857-DADC70C99999}" presName="spacer" presStyleCnt="0"/>
      <dgm:spPr/>
    </dgm:pt>
    <dgm:pt modelId="{056F60B3-63BA-427C-94B4-3731AEC9446C}" type="pres">
      <dgm:prSet presAssocID="{7165A313-6E62-4B30-B753-5E12FAFA5121}" presName="parentText" presStyleLbl="node1" presStyleIdx="1" presStyleCnt="2" custScaleY="132289">
        <dgm:presLayoutVars>
          <dgm:chMax val="0"/>
          <dgm:bulletEnabled val="1"/>
        </dgm:presLayoutVars>
      </dgm:prSet>
      <dgm:spPr/>
    </dgm:pt>
  </dgm:ptLst>
  <dgm:cxnLst>
    <dgm:cxn modelId="{8D732107-A09F-4D50-8913-8DC2737F5D90}" srcId="{2DCB9685-61E9-4393-8EEA-E3EEFAB641BC}" destId="{4F9070F9-C389-404E-9BCA-495C9AC03304}" srcOrd="0" destOrd="0" parTransId="{AB14E632-FF49-4C2C-BDB4-880BEFEAC28A}" sibTransId="{44B076EE-F7A4-456C-A857-DADC70C99999}"/>
    <dgm:cxn modelId="{B9395811-3D66-404C-BE71-1884A5F23267}" srcId="{2DCB9685-61E9-4393-8EEA-E3EEFAB641BC}" destId="{7165A313-6E62-4B30-B753-5E12FAFA5121}" srcOrd="1" destOrd="0" parTransId="{F8AF1EA0-62D6-4D79-B7D2-7DF55D32ACFD}" sibTransId="{690F9DDB-A001-44ED-B55F-388E31DEFCA8}"/>
    <dgm:cxn modelId="{7B7E0B4F-4225-4A49-AE81-FFE14678FCC8}" type="presOf" srcId="{2DCB9685-61E9-4393-8EEA-E3EEFAB641BC}" destId="{2E07CEAD-2E48-44D9-8147-7D7F329B20E9}" srcOrd="0" destOrd="0" presId="urn:microsoft.com/office/officeart/2005/8/layout/vList2"/>
    <dgm:cxn modelId="{E6B69191-69ED-4B23-886E-E4CC0A473A84}" type="presOf" srcId="{4F9070F9-C389-404E-9BCA-495C9AC03304}" destId="{2D7E9D2D-F7A7-4607-8C88-0D8BB0230B4C}" srcOrd="0" destOrd="0" presId="urn:microsoft.com/office/officeart/2005/8/layout/vList2"/>
    <dgm:cxn modelId="{DCEFE9CC-666E-4C9A-9017-69E3C5A82A5B}" type="presOf" srcId="{7165A313-6E62-4B30-B753-5E12FAFA5121}" destId="{056F60B3-63BA-427C-94B4-3731AEC9446C}" srcOrd="0" destOrd="0" presId="urn:microsoft.com/office/officeart/2005/8/layout/vList2"/>
    <dgm:cxn modelId="{4B8EF3B6-BE74-4A66-B070-AF4131389A90}" type="presParOf" srcId="{2E07CEAD-2E48-44D9-8147-7D7F329B20E9}" destId="{2D7E9D2D-F7A7-4607-8C88-0D8BB0230B4C}" srcOrd="0" destOrd="0" presId="urn:microsoft.com/office/officeart/2005/8/layout/vList2"/>
    <dgm:cxn modelId="{EB6DA8AF-BCFD-4247-8CDC-8C737F911C30}" type="presParOf" srcId="{2E07CEAD-2E48-44D9-8147-7D7F329B20E9}" destId="{BB43A398-572A-4FDE-A750-5F45CA35BDF6}" srcOrd="1" destOrd="0" presId="urn:microsoft.com/office/officeart/2005/8/layout/vList2"/>
    <dgm:cxn modelId="{6CBA3DCE-2DAC-4D8D-8383-E7193AF7118A}" type="presParOf" srcId="{2E07CEAD-2E48-44D9-8147-7D7F329B20E9}" destId="{056F60B3-63BA-427C-94B4-3731AEC9446C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3D2719-8884-439F-9A4E-3FA888A04CE8}">
      <dsp:nvSpPr>
        <dsp:cNvPr id="0" name=""/>
        <dsp:cNvSpPr/>
      </dsp:nvSpPr>
      <dsp:spPr>
        <a:xfrm>
          <a:off x="0" y="381115"/>
          <a:ext cx="6292507" cy="2251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just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El “cambio cultural,” dirigido hacia la juventud de nuestro país, está centrado en la deconstrucción valórica, la lucha de opuestos y la deconstrucción de los valores esenciales de “Patria” y “Nación”. </a:t>
          </a:r>
          <a:endParaRPr lang="es-CL" sz="26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9889" y="491004"/>
        <a:ext cx="6072729" cy="2031302"/>
      </dsp:txXfrm>
    </dsp:sp>
    <dsp:sp modelId="{0206579D-97FA-4E0D-939E-D83D50DD16A8}">
      <dsp:nvSpPr>
        <dsp:cNvPr id="0" name=""/>
        <dsp:cNvSpPr/>
      </dsp:nvSpPr>
      <dsp:spPr>
        <a:xfrm>
          <a:off x="0" y="2653049"/>
          <a:ext cx="6292507" cy="2251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En los 70 se intentó infiltrar a la Armada, hoy sólo se requiere cambiar la cultura de nuestra Juventud. </a:t>
          </a:r>
          <a:endParaRPr lang="es-CL" sz="2400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9889" y="2762938"/>
        <a:ext cx="6072729" cy="20313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3F957-146E-4A86-8BB0-8C0FF4CCF89F}">
      <dsp:nvSpPr>
        <dsp:cNvPr id="0" name=""/>
        <dsp:cNvSpPr/>
      </dsp:nvSpPr>
      <dsp:spPr>
        <a:xfrm>
          <a:off x="0" y="182399"/>
          <a:ext cx="7311528" cy="17256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b="1" kern="1200" dirty="0"/>
            <a:t>Nuestra juventud, compuesta por las generaciones Millennial y Centennial, son diferentes a las anteriores, sus necesidades también y su crianza es absolutamente distinta a las generaciones anteriores a ellos. </a:t>
          </a:r>
          <a:endParaRPr lang="es-CL" sz="2000" kern="1200" dirty="0"/>
        </a:p>
      </dsp:txBody>
      <dsp:txXfrm>
        <a:off x="84241" y="266640"/>
        <a:ext cx="7143046" cy="1557199"/>
      </dsp:txXfrm>
    </dsp:sp>
    <dsp:sp modelId="{B663E082-94B9-4F84-BC85-3E3E0049E3E5}">
      <dsp:nvSpPr>
        <dsp:cNvPr id="0" name=""/>
        <dsp:cNvSpPr/>
      </dsp:nvSpPr>
      <dsp:spPr>
        <a:xfrm>
          <a:off x="0" y="2095280"/>
          <a:ext cx="7311528" cy="17256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b="1" kern="1200" dirty="0"/>
            <a:t>Los Jóvenes que dedican su carrera profesional a la defensa de la Patria, necesitan conocer y comprender la importancia y sentido que tiene el “servir a  la Patria” y nuestra realidad de “Nación.” </a:t>
          </a:r>
          <a:endParaRPr lang="es-CL" sz="2000" kern="1200" dirty="0"/>
        </a:p>
      </dsp:txBody>
      <dsp:txXfrm>
        <a:off x="84241" y="2179521"/>
        <a:ext cx="7143046" cy="1557199"/>
      </dsp:txXfrm>
    </dsp:sp>
    <dsp:sp modelId="{5BD63809-809A-4CD8-BA03-4D3ADEA96887}">
      <dsp:nvSpPr>
        <dsp:cNvPr id="0" name=""/>
        <dsp:cNvSpPr/>
      </dsp:nvSpPr>
      <dsp:spPr>
        <a:xfrm>
          <a:off x="0" y="4008162"/>
          <a:ext cx="7311528" cy="17317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b="1" kern="1200" dirty="0">
              <a:solidFill>
                <a:srgbClr val="FFFF00"/>
              </a:solidFill>
            </a:rPr>
            <a:t>Para cimentar  su “Servicio a la Patria” la juventud necesita un liderazgo basado en valores, inspirador, con la capacidad de reconocer y dar sentido a sus tareas, que pueda crear las condiciones para que ellos puedan crecer y desarrollarse y sea de servicio.     </a:t>
          </a:r>
          <a:endParaRPr lang="es-CL" sz="2000" kern="1200" dirty="0">
            <a:solidFill>
              <a:srgbClr val="FFFF00"/>
            </a:solidFill>
          </a:endParaRPr>
        </a:p>
      </dsp:txBody>
      <dsp:txXfrm>
        <a:off x="84538" y="4092700"/>
        <a:ext cx="7142452" cy="15626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9F632D-F9D1-496D-B037-231701BDDC61}">
      <dsp:nvSpPr>
        <dsp:cNvPr id="0" name=""/>
        <dsp:cNvSpPr/>
      </dsp:nvSpPr>
      <dsp:spPr>
        <a:xfrm>
          <a:off x="0" y="89859"/>
          <a:ext cx="8657649" cy="1380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Existe, principalmente entre la juventud menor de 31 años, la creencia en tres grandes falsedades.</a:t>
          </a:r>
          <a:endParaRPr lang="es-CL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7392" y="157251"/>
        <a:ext cx="8522865" cy="1245751"/>
      </dsp:txXfrm>
    </dsp:sp>
    <dsp:sp modelId="{0B9DAF38-0511-458C-AF8D-2846A035B79A}">
      <dsp:nvSpPr>
        <dsp:cNvPr id="0" name=""/>
        <dsp:cNvSpPr/>
      </dsp:nvSpPr>
      <dsp:spPr>
        <a:xfrm>
          <a:off x="0" y="1657595"/>
          <a:ext cx="8657649" cy="17111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Estas no se enseñan explícitamente; se transmiten mediante las reglas, prácticas y normas, que con las mejores intenciones se usan en su crianza y educación y se refuerzan por medio de las RR.SS.</a:t>
          </a:r>
          <a:endParaRPr lang="es-CL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83530" y="1741125"/>
        <a:ext cx="8490589" cy="1544065"/>
      </dsp:txXfrm>
    </dsp:sp>
    <dsp:sp modelId="{63DE2ED9-059B-4570-BE08-ED242ED42E99}">
      <dsp:nvSpPr>
        <dsp:cNvPr id="0" name=""/>
        <dsp:cNvSpPr/>
      </dsp:nvSpPr>
      <dsp:spPr>
        <a:xfrm>
          <a:off x="0" y="3368720"/>
          <a:ext cx="8657649" cy="1513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4880" tIns="25400" rIns="142240" bIns="25400" numCol="1" spcCol="1270" anchor="t" anchorCtr="0">
          <a:noAutofit/>
        </a:bodyPr>
        <a:lstStyle/>
        <a:p>
          <a:pPr marL="228600" lvl="1" indent="-228600" algn="just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MX" sz="20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rebuchet MS"/>
              <a:ea typeface="+mn-ea"/>
              <a:cs typeface="+mn-cs"/>
            </a:rPr>
            <a:t>La falsedad de la fragilidad: “lo que no te mata te debilita”</a:t>
          </a:r>
          <a:endParaRPr lang="es-CL" sz="20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Trebuchet MS"/>
            <a:ea typeface="+mn-ea"/>
            <a:cs typeface="+mn-cs"/>
          </a:endParaRPr>
        </a:p>
        <a:p>
          <a:pPr marL="228600" lvl="1" indent="-228600" algn="just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MX" sz="20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rebuchet MS"/>
              <a:ea typeface="+mn-ea"/>
              <a:cs typeface="+mn-cs"/>
            </a:rPr>
            <a:t>La falsedad del razonamiento emocional: “confía siempre en tus sentimientos” </a:t>
          </a:r>
          <a:endParaRPr lang="es-CL" sz="20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Trebuchet MS"/>
            <a:ea typeface="+mn-ea"/>
            <a:cs typeface="+mn-cs"/>
          </a:endParaRPr>
        </a:p>
        <a:p>
          <a:pPr marL="228600" lvl="1" indent="-228600" algn="just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MX" sz="20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Trebuchet MS"/>
              <a:ea typeface="+mn-ea"/>
              <a:cs typeface="+mn-cs"/>
            </a:rPr>
            <a:t>La falsedad de nosotros contra ellos: “La vida es una batalla entre gente buena y gente mala”</a:t>
          </a:r>
          <a:endParaRPr lang="es-CL" sz="20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Trebuchet MS"/>
            <a:ea typeface="+mn-ea"/>
            <a:cs typeface="+mn-cs"/>
          </a:endParaRPr>
        </a:p>
      </dsp:txBody>
      <dsp:txXfrm>
        <a:off x="0" y="3368720"/>
        <a:ext cx="8657649" cy="151368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E1FBF7-10CB-4D22-9B55-AC0F5471E62B}">
      <dsp:nvSpPr>
        <dsp:cNvPr id="0" name=""/>
        <dsp:cNvSpPr/>
      </dsp:nvSpPr>
      <dsp:spPr>
        <a:xfrm>
          <a:off x="0" y="9156"/>
          <a:ext cx="10972800" cy="13922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just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500" b="1" kern="1200" dirty="0"/>
            <a:t>La falsedad de la fragilidad: “lo que no te mata te vuelve más débil.”</a:t>
          </a:r>
          <a:endParaRPr lang="es-CL" sz="3500" kern="1200" dirty="0"/>
        </a:p>
      </dsp:txBody>
      <dsp:txXfrm>
        <a:off x="67966" y="77122"/>
        <a:ext cx="10836868" cy="1256367"/>
      </dsp:txXfrm>
    </dsp:sp>
    <dsp:sp modelId="{F9D14396-6367-4FD8-B935-06816B26D7D8}">
      <dsp:nvSpPr>
        <dsp:cNvPr id="0" name=""/>
        <dsp:cNvSpPr/>
      </dsp:nvSpPr>
      <dsp:spPr>
        <a:xfrm>
          <a:off x="0" y="1401456"/>
          <a:ext cx="10972800" cy="31153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8386" tIns="35560" rIns="199136" bIns="35560" numCol="1" spcCol="1270" anchor="t" anchorCtr="0">
          <a:noAutofit/>
        </a:bodyPr>
        <a:lstStyle/>
        <a:p>
          <a:pPr marL="450850" marR="0" lvl="0" indent="-45085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s-MX" sz="2800" b="1" kern="1200" dirty="0"/>
            <a:t>El “Segurismo” es el culto a la seguridad, una obsesión de los padres por eliminar toda potencial amenaza. </a:t>
          </a:r>
          <a:endParaRPr lang="es-CL" sz="2800" kern="1200" dirty="0"/>
        </a:p>
        <a:p>
          <a:pPr marL="450850" marR="0" lvl="0" indent="-45085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s-MX" sz="2800" b="1" kern="1200" dirty="0"/>
            <a:t>El “segurismo” priva a los jóvenes en sus etapas de crecimiento de las experiencias significativas que necesitan, lo que finalmente los hace más frágiles, ansiosos y verse a sí mismos como víctimas. </a:t>
          </a:r>
          <a:endParaRPr lang="es-CL" sz="2800" kern="1200" dirty="0"/>
        </a:p>
        <a:p>
          <a:pPr marL="450850" marR="0" lvl="0" indent="-45085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 typeface="Arial" panose="020B0604020202020204" pitchFamily="34" charset="0"/>
            <a:buChar char="•"/>
            <a:tabLst/>
            <a:defRPr/>
          </a:pPr>
          <a:r>
            <a:rPr lang="es-MX" sz="2800" b="1" kern="1200" dirty="0">
              <a:solidFill>
                <a:srgbClr val="FF0000"/>
              </a:solidFill>
            </a:rPr>
            <a:t>Así “sus padres preparan el camino para sus hijos, no a sus hijos para el camino”.</a:t>
          </a:r>
          <a:endParaRPr lang="es-CL" sz="2800" kern="1200" dirty="0"/>
        </a:p>
      </dsp:txBody>
      <dsp:txXfrm>
        <a:off x="0" y="1401456"/>
        <a:ext cx="10972800" cy="311534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002FE6-9ABD-4013-8ACF-BE516A1E6F69}">
      <dsp:nvSpPr>
        <dsp:cNvPr id="0" name=""/>
        <dsp:cNvSpPr/>
      </dsp:nvSpPr>
      <dsp:spPr>
        <a:xfrm>
          <a:off x="0" y="56541"/>
          <a:ext cx="10972800" cy="1432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just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falsedad del razonamiento emocional: “confía siempre en tus sentimientos.” </a:t>
          </a:r>
          <a:endParaRPr lang="es-CL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9908" y="126449"/>
        <a:ext cx="10832984" cy="1292264"/>
      </dsp:txXfrm>
    </dsp:sp>
    <dsp:sp modelId="{7AECA2CB-C0FD-4A0E-83E6-5264BDE25A14}">
      <dsp:nvSpPr>
        <dsp:cNvPr id="0" name=""/>
        <dsp:cNvSpPr/>
      </dsp:nvSpPr>
      <dsp:spPr>
        <a:xfrm>
          <a:off x="0" y="1488621"/>
          <a:ext cx="10972800" cy="2980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8386" tIns="45720" rIns="256032" bIns="45720" numCol="1" spcCol="1270" anchor="t" anchorCtr="0">
          <a:noAutofit/>
        </a:bodyPr>
        <a:lstStyle/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MX" sz="2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Lo que realmente nos asusta no son los eventos externos en sí mismos, sino cómo los percibimos y lo que subjetivamente creemos que nos va a afectar.</a:t>
          </a:r>
          <a:endParaRPr lang="es-CL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MX" sz="2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Cuando se enseña a los jóvenes a interpretar siempre las acciones de los demás, de manera hostil y conflictiva; se les alienta a participar en “razonamientos emocionales” llevándolos a niveles de desconfianza y conflicto. </a:t>
          </a:r>
          <a:endParaRPr lang="es-CL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1488621"/>
        <a:ext cx="10972800" cy="29808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C4757B-F9F1-43DC-A3CF-3ED7658D7475}">
      <dsp:nvSpPr>
        <dsp:cNvPr id="0" name=""/>
        <dsp:cNvSpPr/>
      </dsp:nvSpPr>
      <dsp:spPr>
        <a:xfrm>
          <a:off x="0" y="20582"/>
          <a:ext cx="10972800" cy="1352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just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falsedad de nosotros contra ellos: “La vida es una batalla entre gente buena y gente mala”</a:t>
          </a:r>
          <a:endParaRPr lang="es-CL" sz="3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6025" y="86607"/>
        <a:ext cx="10840750" cy="1220470"/>
      </dsp:txXfrm>
    </dsp:sp>
    <dsp:sp modelId="{CFD92C39-C1F8-48A6-9C10-4A94B8D54CAC}">
      <dsp:nvSpPr>
        <dsp:cNvPr id="0" name=""/>
        <dsp:cNvSpPr/>
      </dsp:nvSpPr>
      <dsp:spPr>
        <a:xfrm>
          <a:off x="0" y="1373102"/>
          <a:ext cx="10972800" cy="3378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8386" tIns="43180" rIns="241808" bIns="43180" numCol="1" spcCol="1270" anchor="t" anchorCtr="0">
          <a:noAutofit/>
        </a:bodyPr>
        <a:lstStyle/>
        <a:p>
          <a:pPr marL="228600" lvl="1" indent="-228600" algn="just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MX" sz="27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Nuestras mentes modernas dividen fácilmente el mundo en "nosotros" y "ellos”.</a:t>
          </a:r>
          <a:endParaRPr lang="es-CL" sz="2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just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MX" sz="27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“política de identidad” puede adoptar muchas formas. </a:t>
          </a:r>
          <a:endParaRPr lang="es-CL" sz="2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just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MX" sz="27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“política de identidad” del enemigo común, siempre se orienta a intentar unir una coalición de nosotros contra ellos y lograr la ampliación del conflicto.</a:t>
          </a:r>
          <a:endParaRPr lang="es-CL" sz="2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just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MX" sz="27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Esta política de identidad se refuerza a diario por las “redes sociales” y sus “algoritmos”. </a:t>
          </a:r>
          <a:endParaRPr lang="es-CL" sz="2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1373102"/>
        <a:ext cx="10972800" cy="337824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26FAA8-3278-4567-8C2C-7120DA38D202}">
      <dsp:nvSpPr>
        <dsp:cNvPr id="0" name=""/>
        <dsp:cNvSpPr/>
      </dsp:nvSpPr>
      <dsp:spPr>
        <a:xfrm>
          <a:off x="0" y="206608"/>
          <a:ext cx="10667606" cy="199938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just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1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El desafío es crear una “</a:t>
          </a:r>
          <a:r>
            <a:rPr lang="es-CL" sz="36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cultura de accountability”</a:t>
          </a:r>
          <a:r>
            <a:rPr lang="es-CL" sz="31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en todos los niveles. </a:t>
          </a:r>
          <a:endParaRPr lang="x-none" sz="3100" b="1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97602" y="304210"/>
        <a:ext cx="10472402" cy="1804179"/>
      </dsp:txXfrm>
    </dsp:sp>
    <dsp:sp modelId="{AD51B138-2FF4-446C-8167-19C7E2CECCF2}">
      <dsp:nvSpPr>
        <dsp:cNvPr id="0" name=""/>
        <dsp:cNvSpPr/>
      </dsp:nvSpPr>
      <dsp:spPr>
        <a:xfrm>
          <a:off x="0" y="2371410"/>
          <a:ext cx="10667606" cy="199938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just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Una cultura que posibilite que las personas, sean dueñas de sus tareas y decisiones y que, la institución pueda contar también con su adhesión y lealtad.</a:t>
          </a:r>
          <a:endParaRPr lang="x-none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97602" y="2469012"/>
        <a:ext cx="10472402" cy="180417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CEA571-8D69-4392-929B-A89475662F06}">
      <dsp:nvSpPr>
        <dsp:cNvPr id="0" name=""/>
        <dsp:cNvSpPr/>
      </dsp:nvSpPr>
      <dsp:spPr>
        <a:xfrm>
          <a:off x="0" y="164208"/>
          <a:ext cx="7827768" cy="45528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“Accountability, es tomar propiedad de la responsabilidad que se recibe y tener la disposición a enfrentar las consecuencias que vienen con el éxito o el fracaso, por el cumplimiento de ésta.”</a:t>
          </a:r>
          <a:r>
            <a:rPr lang="es-CL" sz="27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</a:p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b="1" kern="1200" dirty="0"/>
            <a:t>(Center for Creative Leadership 2012.)</a:t>
          </a:r>
          <a:endParaRPr lang="x-none" sz="2000" kern="1200" dirty="0"/>
        </a:p>
      </dsp:txBody>
      <dsp:txXfrm>
        <a:off x="222253" y="386461"/>
        <a:ext cx="7383262" cy="410835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4B647C-2D1A-42EA-86E7-B90BE9F7AC47}">
      <dsp:nvSpPr>
        <dsp:cNvPr id="0" name=""/>
        <dsp:cNvSpPr/>
      </dsp:nvSpPr>
      <dsp:spPr>
        <a:xfrm>
          <a:off x="0" y="189717"/>
          <a:ext cx="7780224" cy="1759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1" kern="1200" dirty="0"/>
            <a:t>“No se debe ordenar más de lo que sea absolutamente necesario", “pero </a:t>
          </a:r>
          <a:r>
            <a:rPr lang="es-CL" sz="2400" b="1" kern="1200" dirty="0">
              <a:solidFill>
                <a:srgbClr val="FFFF00"/>
              </a:solidFill>
            </a:rPr>
            <a:t>hay que asegurarse de que el objetivo quede claro</a:t>
          </a:r>
          <a:r>
            <a:rPr lang="es-CL" sz="2400" b="1" kern="1200" dirty="0"/>
            <a:t>”.</a:t>
          </a:r>
          <a:endParaRPr lang="es-419" sz="2400" kern="1200" dirty="0"/>
        </a:p>
      </dsp:txBody>
      <dsp:txXfrm>
        <a:off x="85900" y="275617"/>
        <a:ext cx="7608424" cy="1587880"/>
      </dsp:txXfrm>
    </dsp:sp>
    <dsp:sp modelId="{F81BC99A-2CC8-4C86-9FD5-1A05C8E97356}">
      <dsp:nvSpPr>
        <dsp:cNvPr id="0" name=""/>
        <dsp:cNvSpPr/>
      </dsp:nvSpPr>
      <dsp:spPr>
        <a:xfrm>
          <a:off x="0" y="2041557"/>
          <a:ext cx="7780224" cy="1298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1" kern="1200" dirty="0"/>
            <a:t>“</a:t>
          </a:r>
          <a:r>
            <a:rPr lang="es-CL" sz="2400" b="1" kern="1200" dirty="0">
              <a:solidFill>
                <a:srgbClr val="FFFF00"/>
              </a:solidFill>
            </a:rPr>
            <a:t>Disciplina no significa simplemente seguir órdenes</a:t>
          </a:r>
          <a:r>
            <a:rPr lang="es-CL" sz="2400" b="1" kern="1200" dirty="0"/>
            <a:t>, sino que actuar comprendiendo la intención del mando”. </a:t>
          </a:r>
          <a:endParaRPr lang="es-419" sz="2400" kern="1200" dirty="0"/>
        </a:p>
      </dsp:txBody>
      <dsp:txXfrm>
        <a:off x="63377" y="2104934"/>
        <a:ext cx="7653470" cy="1171537"/>
      </dsp:txXfrm>
    </dsp:sp>
    <dsp:sp modelId="{791EACC6-B131-418F-9660-D3F66F892668}">
      <dsp:nvSpPr>
        <dsp:cNvPr id="0" name=""/>
        <dsp:cNvSpPr/>
      </dsp:nvSpPr>
      <dsp:spPr>
        <a:xfrm>
          <a:off x="0" y="3432009"/>
          <a:ext cx="7780224" cy="13663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1" kern="1200" dirty="0"/>
            <a:t>“Por, sobre todo, </a:t>
          </a:r>
          <a:r>
            <a:rPr lang="es-CL" sz="2400" b="1" kern="1200" dirty="0">
              <a:solidFill>
                <a:srgbClr val="FFFF00"/>
              </a:solidFill>
            </a:rPr>
            <a:t>el mando no debe decirle a su subordinado cómo debe cumplir con su tarea</a:t>
          </a:r>
          <a:r>
            <a:rPr lang="es-CL" sz="2400" b="1" kern="1200" dirty="0"/>
            <a:t>”.</a:t>
          </a:r>
          <a:endParaRPr lang="es-419" sz="2400" kern="1200" dirty="0"/>
        </a:p>
      </dsp:txBody>
      <dsp:txXfrm>
        <a:off x="66697" y="3498706"/>
        <a:ext cx="7646830" cy="123290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198D05-CD84-4C9E-979D-4FE3CC34DE07}">
      <dsp:nvSpPr>
        <dsp:cNvPr id="0" name=""/>
        <dsp:cNvSpPr/>
      </dsp:nvSpPr>
      <dsp:spPr>
        <a:xfrm>
          <a:off x="0" y="3205"/>
          <a:ext cx="8523402" cy="27854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1" kern="1200" dirty="0">
              <a:solidFill>
                <a:srgbClr val="FFFF00"/>
              </a:solidFill>
            </a:rPr>
            <a:t>La clave está en la intención del mando:</a:t>
          </a:r>
          <a:r>
            <a:rPr lang="es-CL" sz="2400" b="1" kern="1200" dirty="0"/>
            <a:t> </a:t>
          </a:r>
        </a:p>
        <a:p>
          <a:pPr marL="0" lvl="0" indent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1" kern="1200" dirty="0"/>
            <a:t>Los oficiales Prusianos debían hacerse la pregunta: "¿Qué haría mi superior si estuviera en mi posición y supiera lo que yo sé?” </a:t>
          </a:r>
        </a:p>
        <a:p>
          <a:pPr marL="0" lvl="0" indent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1" kern="1200" dirty="0">
              <a:solidFill>
                <a:srgbClr val="FFFF00"/>
              </a:solidFill>
            </a:rPr>
            <a:t>La comprensión de la intención es la base de la acción independiente, </a:t>
          </a:r>
          <a:r>
            <a:rPr lang="es-CL" sz="24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es la base de la iniciativa. </a:t>
          </a:r>
        </a:p>
        <a:p>
          <a:pPr marL="0" lvl="0" indent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1" kern="1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Si no se comprende la intención no se puede tomar iniciativa alguna.</a:t>
          </a:r>
          <a:endParaRPr lang="es-419" sz="2400" kern="1200" dirty="0">
            <a:solidFill>
              <a:srgbClr val="FFC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35976" y="139181"/>
        <a:ext cx="8251450" cy="2513534"/>
      </dsp:txXfrm>
    </dsp:sp>
    <dsp:sp modelId="{EBDB5556-93AC-489F-99BB-779BC4DDE079}">
      <dsp:nvSpPr>
        <dsp:cNvPr id="0" name=""/>
        <dsp:cNvSpPr/>
      </dsp:nvSpPr>
      <dsp:spPr>
        <a:xfrm>
          <a:off x="0" y="2794972"/>
          <a:ext cx="8523402" cy="22426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Si se tiene una clara comprensión del propósito del mando, se entiende lo que éste desea lograr  y se puede reaccionar de manera adecuada a lo inesperado.</a:t>
          </a:r>
          <a:endParaRPr lang="es-419" sz="2800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9477" y="2904449"/>
        <a:ext cx="8304448" cy="202369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7E9D2D-F7A7-4607-8C88-0D8BB0230B4C}">
      <dsp:nvSpPr>
        <dsp:cNvPr id="0" name=""/>
        <dsp:cNvSpPr/>
      </dsp:nvSpPr>
      <dsp:spPr>
        <a:xfrm>
          <a:off x="0" y="19014"/>
          <a:ext cx="7477514" cy="183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just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600" b="1" kern="1200" dirty="0"/>
            <a:t>“Mission Command” es un comportamiento que se aprende y que debe ser inculcado en el ADN de la profesión de las armas.</a:t>
          </a:r>
          <a:endParaRPr lang="es-419" sz="2600" kern="1200" dirty="0"/>
        </a:p>
      </dsp:txBody>
      <dsp:txXfrm>
        <a:off x="89424" y="108438"/>
        <a:ext cx="7298666" cy="1653006"/>
      </dsp:txXfrm>
    </dsp:sp>
    <dsp:sp modelId="{056F60B3-63BA-427C-94B4-3731AEC9446C}">
      <dsp:nvSpPr>
        <dsp:cNvPr id="0" name=""/>
        <dsp:cNvSpPr/>
      </dsp:nvSpPr>
      <dsp:spPr>
        <a:xfrm>
          <a:off x="0" y="1925748"/>
          <a:ext cx="7477514" cy="24233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just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6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La educación de nuestro cuerpo de mando debe inculcar la capacidad de entender, recibir y expresar su intención, junto a tomar iniciativas decisivas dentro de esta intención y confiar.</a:t>
          </a:r>
          <a:endParaRPr lang="es-419" sz="2600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18298" y="2044046"/>
        <a:ext cx="7240918" cy="21867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066C81-B645-4D1B-A9F1-1AA2CEDFECC6}" type="datetimeFigureOut">
              <a:rPr lang="es-CL" smtClean="0"/>
              <a:t>24-07-2023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92E75B-D985-4843-9948-7D00C3E4797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97963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5C572-935B-43DC-A2B3-F5A2A7D70CFD}" type="datetimeFigureOut">
              <a:rPr lang="es-CL" smtClean="0"/>
              <a:t>24-07-2023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5D638-6B26-40FE-8568-90FDD09F826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40049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5C572-935B-43DC-A2B3-F5A2A7D70CFD}" type="datetimeFigureOut">
              <a:rPr lang="es-CL" smtClean="0"/>
              <a:t>24-07-2023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5D638-6B26-40FE-8568-90FDD09F826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53167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5C572-935B-43DC-A2B3-F5A2A7D70CFD}" type="datetimeFigureOut">
              <a:rPr lang="es-CL" smtClean="0"/>
              <a:t>24-07-2023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5D638-6B26-40FE-8568-90FDD09F826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88058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5C572-935B-43DC-A2B3-F5A2A7D70CFD}" type="datetimeFigureOut">
              <a:rPr lang="es-CL" smtClean="0"/>
              <a:t>24-07-2023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5D638-6B26-40FE-8568-90FDD09F826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49888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78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5C572-935B-43DC-A2B3-F5A2A7D70CFD}" type="datetimeFigureOut">
              <a:rPr lang="es-CL" smtClean="0"/>
              <a:t>24-07-2023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78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78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05D638-6B26-40FE-8568-90FDD09F826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1775520" y="1"/>
            <a:ext cx="10416480" cy="437764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s-CL" sz="1200" b="1" dirty="0">
                <a:solidFill>
                  <a:srgbClr val="FFFF00"/>
                </a:solidFill>
              </a:rPr>
              <a:t>                                                                  Centro Naval de Liderazgo</a:t>
            </a: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66" y="73350"/>
            <a:ext cx="1144321" cy="835373"/>
          </a:xfrm>
          <a:prstGeom prst="rect">
            <a:avLst/>
          </a:prstGeom>
        </p:spPr>
      </p:pic>
      <p:sp>
        <p:nvSpPr>
          <p:cNvPr id="9" name="1 Título"/>
          <p:cNvSpPr txBox="1">
            <a:spLocks/>
          </p:cNvSpPr>
          <p:nvPr/>
        </p:nvSpPr>
        <p:spPr>
          <a:xfrm>
            <a:off x="0" y="6420237"/>
            <a:ext cx="12192000" cy="437764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s-CL" sz="1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PATRIOTISMO</a:t>
            </a:r>
            <a:endParaRPr lang="es-CL" sz="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CL" sz="9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HONOR – DEBER – INTEGRIDAD – LEALTAD - VALENTÍA</a:t>
            </a:r>
          </a:p>
        </p:txBody>
      </p:sp>
    </p:spTree>
    <p:extLst>
      <p:ext uri="{BB962C8B-B14F-4D97-AF65-F5344CB8AC3E}">
        <p14:creationId xmlns:p14="http://schemas.microsoft.com/office/powerpoint/2010/main" val="4066362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3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4" Type="http://schemas.openxmlformats.org/officeDocument/2006/relationships/hyperlink" Target="Millennials%20Y%20Generation%20Box1824%20%20%20subtitulado%20en%20espa&#241;ol.mp4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7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4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SimonSinek_2009%20Lider%20Inspira.mp4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22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diagramLayout" Target="../diagrams/layout10.xml"/><Relationship Id="rId7" Type="http://schemas.openxmlformats.org/officeDocument/2006/relationships/image" Target="../media/image23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26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>
            <a:spLocks noGrp="1"/>
          </p:cNvSpPr>
          <p:nvPr>
            <p:ph type="ctrTitle" idx="4294967295"/>
          </p:nvPr>
        </p:nvSpPr>
        <p:spPr>
          <a:xfrm>
            <a:off x="2855914" y="0"/>
            <a:ext cx="7812087" cy="438150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s-CL" sz="1600" b="1" dirty="0">
                <a:solidFill>
                  <a:srgbClr val="FFFF00"/>
                </a:solidFill>
              </a:rPr>
              <a:t>Centro Naval de Liderazgo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847528" y="5790905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b="1" dirty="0"/>
              <a:t>Liderando a las Generaciones mas Jóvenes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816" y="438151"/>
            <a:ext cx="3600400" cy="5325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3507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9FCFBC-E2EE-4907-865A-EC9A2F482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9842" y="511575"/>
            <a:ext cx="5013051" cy="969984"/>
          </a:xfrm>
        </p:spPr>
        <p:txBody>
          <a:bodyPr anchor="t">
            <a:normAutofit fontScale="90000"/>
          </a:bodyPr>
          <a:lstStyle/>
          <a:p>
            <a:pPr algn="ctr">
              <a:lnSpc>
                <a:spcPct val="90000"/>
              </a:lnSpc>
            </a:pPr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Introducción </a:t>
            </a:r>
            <a:b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Situación de Contexto</a:t>
            </a:r>
            <a:br>
              <a:rPr lang="es-CL" sz="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r>
              <a:rPr lang="es-CL" sz="900" dirty="0"/>
              <a:t>- </a:t>
            </a:r>
          </a:p>
        </p:txBody>
      </p:sp>
      <p:graphicFrame>
        <p:nvGraphicFramePr>
          <p:cNvPr id="10" name="Marcador de contenido 9">
            <a:extLst>
              <a:ext uri="{FF2B5EF4-FFF2-40B4-BE49-F238E27FC236}">
                <a16:creationId xmlns:a16="http://schemas.microsoft.com/office/drawing/2014/main" id="{AE2AFE64-1E91-4B2E-A5C1-852C166A49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0074125"/>
              </p:ext>
            </p:extLst>
          </p:nvPr>
        </p:nvGraphicFramePr>
        <p:xfrm>
          <a:off x="456109" y="797442"/>
          <a:ext cx="6292508" cy="5231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Imagen 7">
            <a:extLst>
              <a:ext uri="{FF2B5EF4-FFF2-40B4-BE49-F238E27FC236}">
                <a16:creationId xmlns:a16="http://schemas.microsoft.com/office/drawing/2014/main" id="{A0D49DE4-B7BF-4D41-9C5C-8BC4D62CBC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69842" y="1607574"/>
            <a:ext cx="4897556" cy="4645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40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6C3D2719-8884-439F-9A4E-3FA888A04C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graphicEl>
                                              <a:dgm id="{6C3D2719-8884-439F-9A4E-3FA888A04C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0206579D-97FA-4E0D-939E-D83D50DD16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graphicEl>
                                              <a:dgm id="{0206579D-97FA-4E0D-939E-D83D50DD16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9FCFBC-E2EE-4907-865A-EC9A2F482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8187" y="777567"/>
            <a:ext cx="4249834" cy="1271152"/>
          </a:xfrm>
        </p:spPr>
        <p:txBody>
          <a:bodyPr anchor="t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Introducción  </a:t>
            </a:r>
            <a:b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Situación de Contexto</a:t>
            </a:r>
            <a:br>
              <a:rPr lang="es-CL" sz="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br>
              <a:rPr lang="es-CL" sz="900" dirty="0"/>
            </a:br>
            <a:r>
              <a:rPr lang="es-CL" sz="900" dirty="0"/>
              <a:t>- </a:t>
            </a:r>
          </a:p>
        </p:txBody>
      </p:sp>
      <p:graphicFrame>
        <p:nvGraphicFramePr>
          <p:cNvPr id="7" name="Marcador de contenido 6">
            <a:extLst>
              <a:ext uri="{FF2B5EF4-FFF2-40B4-BE49-F238E27FC236}">
                <a16:creationId xmlns:a16="http://schemas.microsoft.com/office/drawing/2014/main" id="{E8FBD781-D93B-4F9C-B2CB-D9E3F5D483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175695"/>
              </p:ext>
            </p:extLst>
          </p:nvPr>
        </p:nvGraphicFramePr>
        <p:xfrm>
          <a:off x="375812" y="478464"/>
          <a:ext cx="7311528" cy="59223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3BAE0670-00A5-4FD0-BF86-55B1ACE88EA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1634" r="12690"/>
          <a:stretch/>
        </p:blipFill>
        <p:spPr>
          <a:xfrm>
            <a:off x="8044404" y="1661062"/>
            <a:ext cx="3771783" cy="441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557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F03F957-146E-4A86-8BB0-8C0FF4CCF8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dgm id="{7F03F957-146E-4A86-8BB0-8C0FF4CCF8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663E082-94B9-4F84-BC85-3E3E0049E3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graphicEl>
                                              <a:dgm id="{B663E082-94B9-4F84-BC85-3E3E0049E3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BD63809-809A-4CD8-BA03-4D3ADEA968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graphicEl>
                                              <a:dgm id="{5BD63809-809A-4CD8-BA03-4D3ADEA968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Generaciones en el trabajo al año 2016</a:t>
            </a:r>
          </a:p>
        </p:txBody>
      </p:sp>
      <p:graphicFrame>
        <p:nvGraphicFramePr>
          <p:cNvPr id="10" name="Marcador de contenido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5739060"/>
              </p:ext>
            </p:extLst>
          </p:nvPr>
        </p:nvGraphicFramePr>
        <p:xfrm>
          <a:off x="1127051" y="1283187"/>
          <a:ext cx="10455348" cy="429162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138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138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138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138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58325"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MX" sz="2000" dirty="0">
                          <a:effectLst/>
                        </a:rPr>
                        <a:t>Generación</a:t>
                      </a:r>
                      <a:endParaRPr lang="es-CL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MX" sz="2000" dirty="0">
                          <a:effectLst/>
                        </a:rPr>
                        <a:t>Años </a:t>
                      </a:r>
                      <a:endParaRPr lang="es-CL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MX" sz="2000" dirty="0">
                          <a:effectLst/>
                        </a:rPr>
                        <a:t>Años Intermedios</a:t>
                      </a:r>
                      <a:endParaRPr lang="es-CL" sz="2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CL" sz="28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%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8325"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MX" sz="1600" b="1" baseline="0" dirty="0">
                          <a:solidFill>
                            <a:schemeClr val="bg1"/>
                          </a:solidFill>
                          <a:effectLst/>
                        </a:rPr>
                        <a:t>Tradicionales</a:t>
                      </a:r>
                      <a:endParaRPr lang="es-CL" sz="2800" b="1" baseline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MX" sz="1600" b="1" baseline="0" dirty="0">
                          <a:solidFill>
                            <a:schemeClr val="bg1"/>
                          </a:solidFill>
                          <a:effectLst/>
                        </a:rPr>
                        <a:t>1925 – 1943</a:t>
                      </a:r>
                      <a:endParaRPr lang="es-CL" sz="2800" b="1" baseline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MX" sz="1600" b="1" baseline="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es-CL" sz="2800" b="1" baseline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CL" sz="2800" b="1" baseline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4,1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8325"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MX" sz="1600" b="1" baseline="0" dirty="0">
                          <a:solidFill>
                            <a:schemeClr val="bg1"/>
                          </a:solidFill>
                          <a:effectLst/>
                        </a:rPr>
                        <a:t>Baby Boomers</a:t>
                      </a:r>
                      <a:endParaRPr lang="es-CL" sz="2800" b="1" baseline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MX" sz="1600" b="1" baseline="0" dirty="0">
                          <a:solidFill>
                            <a:schemeClr val="bg1"/>
                          </a:solidFill>
                          <a:effectLst/>
                        </a:rPr>
                        <a:t>1943 – 1960</a:t>
                      </a:r>
                      <a:endParaRPr lang="es-CL" sz="2800" b="1" baseline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MX" sz="1600" b="1" baseline="0" dirty="0">
                          <a:solidFill>
                            <a:schemeClr val="bg1"/>
                          </a:solidFill>
                          <a:effectLst/>
                        </a:rPr>
                        <a:t>1941 - 1946</a:t>
                      </a:r>
                      <a:endParaRPr lang="es-CL" sz="2800" b="1" baseline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CL" sz="2800" b="1" baseline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21,3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8325"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MX" sz="1600" b="1" baseline="0" dirty="0">
                          <a:solidFill>
                            <a:schemeClr val="bg1"/>
                          </a:solidFill>
                          <a:effectLst/>
                        </a:rPr>
                        <a:t>Generación “X”</a:t>
                      </a:r>
                      <a:endParaRPr lang="es-CL" sz="2800" b="1" baseline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MX" sz="1600" b="1" baseline="0" dirty="0">
                          <a:solidFill>
                            <a:schemeClr val="bg1"/>
                          </a:solidFill>
                          <a:effectLst/>
                        </a:rPr>
                        <a:t>1960 – 1980 </a:t>
                      </a:r>
                      <a:endParaRPr lang="es-CL" sz="2800" b="1" baseline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MX" sz="1600" b="1" baseline="0" dirty="0">
                          <a:solidFill>
                            <a:schemeClr val="bg1"/>
                          </a:solidFill>
                          <a:effectLst/>
                        </a:rPr>
                        <a:t>1958 -1963</a:t>
                      </a:r>
                      <a:endParaRPr lang="es-CL" sz="2800" b="1" baseline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CL" sz="2800" b="1" baseline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39,4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8325"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MX" sz="1600" b="1" baseline="0" dirty="0">
                          <a:solidFill>
                            <a:schemeClr val="bg1"/>
                          </a:solidFill>
                          <a:effectLst/>
                        </a:rPr>
                        <a:t>Generación “Y” o Milenio</a:t>
                      </a:r>
                      <a:endParaRPr lang="es-CL" sz="2800" b="1" baseline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MX" sz="1600" b="1" baseline="0" dirty="0">
                          <a:solidFill>
                            <a:schemeClr val="bg1"/>
                          </a:solidFill>
                          <a:effectLst/>
                        </a:rPr>
                        <a:t>1980 – 2004</a:t>
                      </a:r>
                      <a:endParaRPr lang="es-CL" sz="2800" b="1" baseline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MX" sz="1600" b="1" baseline="0" dirty="0">
                          <a:solidFill>
                            <a:schemeClr val="bg1"/>
                          </a:solidFill>
                          <a:effectLst/>
                        </a:rPr>
                        <a:t>1978 - 1983</a:t>
                      </a:r>
                      <a:endParaRPr lang="es-CL" sz="2800" b="1" baseline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3390" indent="-22669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s-CL" sz="2800" b="1" baseline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35,2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CuadroTexto 2"/>
          <p:cNvSpPr txBox="1"/>
          <p:nvPr/>
        </p:nvSpPr>
        <p:spPr>
          <a:xfrm>
            <a:off x="7563343" y="5734217"/>
            <a:ext cx="2662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L" b="1" dirty="0"/>
              <a:t>Fuente: INE</a:t>
            </a:r>
          </a:p>
        </p:txBody>
      </p:sp>
    </p:spTree>
    <p:extLst>
      <p:ext uri="{BB962C8B-B14F-4D97-AF65-F5344CB8AC3E}">
        <p14:creationId xmlns:p14="http://schemas.microsoft.com/office/powerpoint/2010/main" val="31432967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62244" y="415697"/>
            <a:ext cx="8596668" cy="711200"/>
          </a:xfrm>
        </p:spPr>
        <p:txBody>
          <a:bodyPr>
            <a:normAutofit fontScale="90000"/>
          </a:bodyPr>
          <a:lstStyle/>
          <a:p>
            <a:pPr algn="ctr"/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Generaciones en el mundo del trabajo</a:t>
            </a:r>
            <a:endParaRPr lang="x-none" dirty="0"/>
          </a:p>
        </p:txBody>
      </p:sp>
      <p:graphicFrame>
        <p:nvGraphicFramePr>
          <p:cNvPr id="9" name="Marcador de contenido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649568035"/>
              </p:ext>
            </p:extLst>
          </p:nvPr>
        </p:nvGraphicFramePr>
        <p:xfrm>
          <a:off x="574159" y="1307205"/>
          <a:ext cx="5295014" cy="49908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Marcador de contenido 11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4288294317"/>
              </p:ext>
            </p:extLst>
          </p:nvPr>
        </p:nvGraphicFramePr>
        <p:xfrm>
          <a:off x="6476928" y="1307205"/>
          <a:ext cx="5295014" cy="49908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CuadroTexto 2"/>
          <p:cNvSpPr txBox="1"/>
          <p:nvPr/>
        </p:nvSpPr>
        <p:spPr>
          <a:xfrm>
            <a:off x="7391319" y="6450712"/>
            <a:ext cx="1496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x-none" b="1" dirty="0"/>
              <a:t>Fuente: INE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8834C8C-FC57-4328-8238-3765E3CCA081}"/>
              </a:ext>
            </a:extLst>
          </p:cNvPr>
          <p:cNvSpPr txBox="1"/>
          <p:nvPr/>
        </p:nvSpPr>
        <p:spPr>
          <a:xfrm>
            <a:off x="9704389" y="586631"/>
            <a:ext cx="2650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hlinkClick r:id="rId4" action="ppaction://hlinkfile"/>
              </a:rPr>
              <a:t>Video de Generaciones.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461676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Graphic spid="12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DC48613-658A-4ADE-918D-9B0E1B5935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012" r="35807" b="-1"/>
          <a:stretch/>
        </p:blipFill>
        <p:spPr>
          <a:xfrm>
            <a:off x="7130005" y="606056"/>
            <a:ext cx="4852888" cy="5762846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76177" y="489098"/>
            <a:ext cx="4852888" cy="1320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Necesidades de gestión de la Generación “Joven”</a:t>
            </a:r>
            <a:endParaRPr lang="es-CL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91309" y="1607787"/>
            <a:ext cx="6838695" cy="4644157"/>
          </a:xfrm>
        </p:spPr>
        <p:txBody>
          <a:bodyPr>
            <a:noAutofit/>
          </a:bodyPr>
          <a:lstStyle/>
          <a:p>
            <a:pPr marL="542925" indent="-542925" algn="just" defTabSz="538163">
              <a:lnSpc>
                <a:spcPct val="90000"/>
              </a:lnSpc>
              <a:buFont typeface="+mj-lt"/>
              <a:buAutoNum type="arabicPeriod"/>
            </a:pPr>
            <a:r>
              <a:rPr lang="es-CL" sz="2400" b="1" dirty="0"/>
              <a:t>Necesitan guía y retroalimentación continua.</a:t>
            </a:r>
          </a:p>
          <a:p>
            <a:pPr marL="514350" indent="-514350" algn="just" defTabSz="538163">
              <a:lnSpc>
                <a:spcPct val="90000"/>
              </a:lnSpc>
              <a:buFont typeface="+mj-lt"/>
              <a:buAutoNum type="arabicPeriod"/>
            </a:pPr>
            <a:r>
              <a:rPr lang="es-CL" sz="2400" b="1" dirty="0"/>
              <a:t>Exigen líderes competentes, que los inspiren y sean capaces de crear las condiciones para su crecimiento y desarrollo. Respetan la competencia por sobre la jerarquía.</a:t>
            </a:r>
          </a:p>
          <a:p>
            <a:pPr marL="514350" indent="-514350" algn="just" defTabSz="538163">
              <a:lnSpc>
                <a:spcPct val="90000"/>
              </a:lnSpc>
              <a:buFont typeface="+mj-lt"/>
              <a:buAutoNum type="arabicPeriod"/>
            </a:pPr>
            <a:r>
              <a:rPr lang="es-CL" sz="2400" b="1" dirty="0"/>
              <a:t>	Son leales a los líderes quienes a su vez demuestran que ellos les importan de verdad, no a las instituciones. </a:t>
            </a:r>
          </a:p>
          <a:p>
            <a:pPr marL="514350" indent="-514350" algn="just" defTabSz="538163">
              <a:lnSpc>
                <a:spcPct val="90000"/>
              </a:lnSpc>
              <a:buFont typeface="+mj-lt"/>
              <a:buAutoNum type="arabicPeriod"/>
            </a:pPr>
            <a:r>
              <a:rPr lang="es-CL" sz="2400" b="1" dirty="0"/>
              <a:t>	Buscan hacer amigos en el trabajo y pasarlo bien.</a:t>
            </a:r>
          </a:p>
          <a:p>
            <a:pPr marL="514350" indent="-514350" algn="just" defTabSz="538163">
              <a:lnSpc>
                <a:spcPct val="90000"/>
              </a:lnSpc>
              <a:buFont typeface="+mj-lt"/>
              <a:buAutoNum type="arabicPeriod"/>
            </a:pPr>
            <a:r>
              <a:rPr lang="es-CL" sz="2400" b="1" dirty="0"/>
              <a:t>	Buscan un trabajo con sentido y en un rol significativo. 	</a:t>
            </a:r>
          </a:p>
        </p:txBody>
      </p:sp>
    </p:spTree>
    <p:extLst>
      <p:ext uri="{BB962C8B-B14F-4D97-AF65-F5344CB8AC3E}">
        <p14:creationId xmlns:p14="http://schemas.microsoft.com/office/powerpoint/2010/main" val="1307975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36734" y="609600"/>
            <a:ext cx="6052754" cy="93212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Necesidades de gestión de la Gen “Joven” Cont.</a:t>
            </a:r>
            <a:endParaRPr lang="es-CL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394940" y="1756255"/>
            <a:ext cx="6336342" cy="4234047"/>
          </a:xfrm>
        </p:spPr>
        <p:txBody>
          <a:bodyPr>
            <a:normAutofit fontScale="25000" lnSpcReduction="20000"/>
          </a:bodyPr>
          <a:lstStyle/>
          <a:p>
            <a:pPr marL="514350" indent="-514350" algn="just" defTabSz="538163">
              <a:lnSpc>
                <a:spcPct val="90000"/>
              </a:lnSpc>
              <a:spcAft>
                <a:spcPts val="600"/>
              </a:spcAft>
              <a:buFont typeface="+mj-lt"/>
              <a:buAutoNum type="arabicPeriod" startAt="6"/>
            </a:pPr>
            <a:r>
              <a:rPr lang="es-MX" sz="9600" b="1" dirty="0"/>
              <a:t>Pueden cambiar muchas veces de trabajo hasta encontrar lo que buscan.</a:t>
            </a:r>
          </a:p>
          <a:p>
            <a:pPr marL="514350" indent="-514350" algn="just" defTabSz="538163">
              <a:lnSpc>
                <a:spcPct val="90000"/>
              </a:lnSpc>
              <a:spcAft>
                <a:spcPts val="600"/>
              </a:spcAft>
              <a:buFont typeface="+mj-lt"/>
              <a:buAutoNum type="arabicPeriod" startAt="6"/>
            </a:pPr>
            <a:r>
              <a:rPr lang="es-CL" sz="9600" b="1" dirty="0"/>
              <a:t>Sienten que no tienen tiempo para esperar ascensos, los quieren rápidamente. </a:t>
            </a:r>
          </a:p>
          <a:p>
            <a:pPr marL="514350" indent="-514350" algn="just" defTabSz="538163">
              <a:lnSpc>
                <a:spcPct val="90000"/>
              </a:lnSpc>
              <a:spcAft>
                <a:spcPts val="600"/>
              </a:spcAft>
              <a:buFont typeface="+mj-lt"/>
              <a:buAutoNum type="arabicPeriod" startAt="6"/>
            </a:pPr>
            <a:r>
              <a:rPr lang="es-CL" sz="9600" b="1" dirty="0"/>
              <a:t>Son de altas y en ocasiones poco realistas expectativas. </a:t>
            </a:r>
          </a:p>
          <a:p>
            <a:pPr marL="514350" indent="-514350" algn="just" defTabSz="538163">
              <a:lnSpc>
                <a:spcPct val="90000"/>
              </a:lnSpc>
              <a:spcAft>
                <a:spcPts val="600"/>
              </a:spcAft>
              <a:buFont typeface="+mj-lt"/>
              <a:buAutoNum type="arabicPeriod" startAt="6"/>
            </a:pPr>
            <a:r>
              <a:rPr lang="es-CL" sz="9600" b="1" dirty="0"/>
              <a:t>Están acostumbrados a sentirse importante y a ser felicitados por su trabajo. </a:t>
            </a:r>
          </a:p>
          <a:p>
            <a:pPr marL="514350" indent="-514350" algn="just" defTabSz="538163">
              <a:lnSpc>
                <a:spcPct val="90000"/>
              </a:lnSpc>
              <a:spcAft>
                <a:spcPts val="600"/>
              </a:spcAft>
              <a:buFont typeface="+mj-lt"/>
              <a:buAutoNum type="arabicPeriod" startAt="6"/>
            </a:pPr>
            <a:r>
              <a:rPr lang="es-CL" sz="9600" b="1" dirty="0"/>
              <a:t>No toman de buena manera las críticas, éstas deben ser desde un punto de vista de mejora.</a:t>
            </a:r>
          </a:p>
          <a:p>
            <a:pPr marL="514350" indent="-514350" algn="just" defTabSz="538163">
              <a:lnSpc>
                <a:spcPct val="90000"/>
              </a:lnSpc>
              <a:spcAft>
                <a:spcPts val="600"/>
              </a:spcAft>
              <a:buFont typeface="+mj-lt"/>
              <a:buAutoNum type="arabicPeriod" startAt="6"/>
            </a:pPr>
            <a:r>
              <a:rPr lang="es-CL" sz="9600" b="1" dirty="0"/>
              <a:t>Los desespera y complica la ambigüedad, en especial, los enferma un jefe ambiguo.</a:t>
            </a:r>
          </a:p>
          <a:p>
            <a:pPr>
              <a:lnSpc>
                <a:spcPct val="90000"/>
              </a:lnSpc>
            </a:pPr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D7EE557-E638-4AA6-9936-C0EED7CC3B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165" r="9828"/>
          <a:stretch/>
        </p:blipFill>
        <p:spPr>
          <a:xfrm>
            <a:off x="0" y="893135"/>
            <a:ext cx="5394940" cy="5369442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07975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C307EB-8E2B-435D-8EA4-9CCB50A99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586" y="405114"/>
            <a:ext cx="10736828" cy="1096391"/>
          </a:xfrm>
        </p:spPr>
        <p:txBody>
          <a:bodyPr>
            <a:normAutofit fontScale="90000"/>
          </a:bodyPr>
          <a:lstStyle/>
          <a:p>
            <a:b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Tres Grandes Falsedades </a:t>
            </a:r>
            <a:b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Publicadas en 2018 por Greg Lukianoff y Jonathan Haidt</a:t>
            </a:r>
            <a:br>
              <a:rPr lang="es-CL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Marcador de contenido 6">
            <a:extLst>
              <a:ext uri="{FF2B5EF4-FFF2-40B4-BE49-F238E27FC236}">
                <a16:creationId xmlns:a16="http://schemas.microsoft.com/office/drawing/2014/main" id="{15F65695-035F-46EE-B53A-C87B65F5A58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860130"/>
              </p:ext>
            </p:extLst>
          </p:nvPr>
        </p:nvGraphicFramePr>
        <p:xfrm>
          <a:off x="220132" y="1382233"/>
          <a:ext cx="8657649" cy="49722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Imagen 8">
            <a:extLst>
              <a:ext uri="{FF2B5EF4-FFF2-40B4-BE49-F238E27FC236}">
                <a16:creationId xmlns:a16="http://schemas.microsoft.com/office/drawing/2014/main" id="{DCC400B5-D8A1-4E6F-97EE-0B9BD173A5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17348" y="1919001"/>
            <a:ext cx="2825167" cy="3915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053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89F632D-F9D1-496D-B037-231701BDDC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dgm id="{189F632D-F9D1-496D-B037-231701BDDC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B9DAF38-0511-458C-AF8D-2846A035B7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graphicEl>
                                              <a:dgm id="{0B9DAF38-0511-458C-AF8D-2846A035B7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3DE2ED9-059B-4570-BE08-ED242ED42E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graphicEl>
                                              <a:dgm id="{63DE2ED9-059B-4570-BE08-ED242ED42E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C307EB-8E2B-435D-8EA4-9CCB50A99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35935"/>
            <a:ext cx="10972800" cy="981704"/>
          </a:xfrm>
        </p:spPr>
        <p:txBody>
          <a:bodyPr>
            <a:normAutofit fontScale="90000"/>
          </a:bodyPr>
          <a:lstStyle/>
          <a:p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Tres Grandes Falsedades</a:t>
            </a:r>
            <a:b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Greg Lukianoff y Jonathan Haidt</a:t>
            </a:r>
            <a:endPara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59DB67A2-3014-46C7-AC7B-FEF25EABDF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7377139"/>
              </p:ext>
            </p:extLst>
          </p:nvPr>
        </p:nvGraphicFramePr>
        <p:xfrm>
          <a:off x="609600" y="1600200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1736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E1FBF7-10CB-4D22-9B55-AC0F5471E6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E0E1FBF7-10CB-4D22-9B55-AC0F5471E6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9D14396-6367-4FD8-B935-06816B26D7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F9D14396-6367-4FD8-B935-06816B26D7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C307EB-8E2B-435D-8EA4-9CCB50A99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Tres Grandes Falsedades</a:t>
            </a:r>
            <a:b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Greg Lukianoff y Jonathan Haidt</a:t>
            </a:r>
            <a:endPara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Marcador de contenido 5">
            <a:extLst>
              <a:ext uri="{FF2B5EF4-FFF2-40B4-BE49-F238E27FC236}">
                <a16:creationId xmlns:a16="http://schemas.microsoft.com/office/drawing/2014/main" id="{0092B14E-208C-43F0-BC98-2AC9DB65BC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8628600"/>
              </p:ext>
            </p:extLst>
          </p:nvPr>
        </p:nvGraphicFramePr>
        <p:xfrm>
          <a:off x="609600" y="1600200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43777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B002FE6-9ABD-4013-8ACF-BE516A1E6F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2B002FE6-9ABD-4013-8ACF-BE516A1E6F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AECA2CB-C0FD-4A0E-83E6-5264BDE25A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graphicEl>
                                              <a:dgm id="{7AECA2CB-C0FD-4A0E-83E6-5264BDE25A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C307EB-8E2B-435D-8EA4-9CCB50A99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99884"/>
            <a:ext cx="11209866" cy="1320800"/>
          </a:xfrm>
        </p:spPr>
        <p:txBody>
          <a:bodyPr/>
          <a:lstStyle/>
          <a:p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Tres Grandes Falsedades</a:t>
            </a:r>
            <a:b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Greg Lukianoff y Jonathan Haidt</a:t>
            </a:r>
            <a:endPara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Marcador de contenido 4">
            <a:extLst>
              <a:ext uri="{FF2B5EF4-FFF2-40B4-BE49-F238E27FC236}">
                <a16:creationId xmlns:a16="http://schemas.microsoft.com/office/drawing/2014/main" id="{2136A6AE-C3E0-40D6-8EFE-4360C4CC41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2428929"/>
              </p:ext>
            </p:extLst>
          </p:nvPr>
        </p:nvGraphicFramePr>
        <p:xfrm>
          <a:off x="677334" y="1481559"/>
          <a:ext cx="10972800" cy="4771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5053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DC4757B-F9F1-43DC-A3CF-3ED7658D74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5DC4757B-F9F1-43DC-A3CF-3ED7658D74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FD92C39-C1F8-48A6-9C10-4A94B8D54C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CFD92C39-C1F8-48A6-9C10-4A94B8D54C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A5C9F7-47E6-421B-9486-908A0B7DA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62510"/>
            <a:ext cx="11308189" cy="868326"/>
          </a:xfrm>
        </p:spPr>
        <p:txBody>
          <a:bodyPr>
            <a:normAutofit/>
          </a:bodyPr>
          <a:lstStyle/>
          <a:p>
            <a:r>
              <a:rPr lang="es-419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Encuesta Gallup “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Millennials Want to Work and Live” 2016</a:t>
            </a:r>
            <a:endParaRPr lang="es-419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A5639A32-16F9-4A4A-B341-0F1EB99EC1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5465906"/>
              </p:ext>
            </p:extLst>
          </p:nvPr>
        </p:nvGraphicFramePr>
        <p:xfrm>
          <a:off x="153314" y="1722441"/>
          <a:ext cx="8886513" cy="45537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6586">
                  <a:extLst>
                    <a:ext uri="{9D8B030D-6E8A-4147-A177-3AD203B41FA5}">
                      <a16:colId xmlns:a16="http://schemas.microsoft.com/office/drawing/2014/main" val="1587614803"/>
                    </a:ext>
                  </a:extLst>
                </a:gridCol>
                <a:gridCol w="4919927">
                  <a:extLst>
                    <a:ext uri="{9D8B030D-6E8A-4147-A177-3AD203B41FA5}">
                      <a16:colId xmlns:a16="http://schemas.microsoft.com/office/drawing/2014/main" val="1812504990"/>
                    </a:ext>
                  </a:extLst>
                </a:gridCol>
              </a:tblGrid>
              <a:tr h="802758">
                <a:tc>
                  <a:txBody>
                    <a:bodyPr/>
                    <a:lstStyle/>
                    <a:p>
                      <a:pPr algn="ctr"/>
                      <a:r>
                        <a:rPr lang="es-419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Generaciones Anteriores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Generación Millennials y Centennials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2089975"/>
                  </a:ext>
                </a:extLst>
              </a:tr>
              <a:tr h="406003">
                <a:tc>
                  <a:txBody>
                    <a:bodyPr/>
                    <a:lstStyle/>
                    <a:p>
                      <a:r>
                        <a:rPr lang="es-419" sz="18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 sueldo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419" sz="18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 propósito (Lo que da sentido a la tarea.)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26432403"/>
                  </a:ext>
                </a:extLst>
              </a:tr>
              <a:tr h="533838">
                <a:tc>
                  <a:txBody>
                    <a:bodyPr/>
                    <a:lstStyle/>
                    <a:p>
                      <a:r>
                        <a:rPr lang="es-419" sz="18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 satisfacción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419" sz="18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 desarrollo y crecimiento.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09607838"/>
                  </a:ext>
                </a:extLst>
              </a:tr>
              <a:tr h="850660">
                <a:tc>
                  <a:txBody>
                    <a:bodyPr/>
                    <a:lstStyle/>
                    <a:p>
                      <a:r>
                        <a:rPr lang="es-419" sz="18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 jefe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419" sz="18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 “Líder Coach,” a quien le importo y que crea las condiciones para mi desarrollo y crecimiento.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52397380"/>
                  </a:ext>
                </a:extLst>
              </a:tr>
              <a:tr h="891953">
                <a:tc>
                  <a:txBody>
                    <a:bodyPr/>
                    <a:lstStyle/>
                    <a:p>
                      <a:r>
                        <a:rPr lang="es-419" sz="18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 evaluación de desempeño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419" sz="18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Mis conversaciones continuas; orientadas reconocer mi desempeño y a hacer efectivo mi desarrollo y crecimiento.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17429448"/>
                  </a:ext>
                </a:extLst>
              </a:tr>
              <a:tr h="624367">
                <a:tc>
                  <a:txBody>
                    <a:bodyPr/>
                    <a:lstStyle/>
                    <a:p>
                      <a:r>
                        <a:rPr lang="es-419" sz="18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Mis debilidades y brechas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419" sz="18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Mis fortalezas y talentos en los que apoyo mi desempeño.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59018573"/>
                  </a:ext>
                </a:extLst>
              </a:tr>
              <a:tr h="406003">
                <a:tc>
                  <a:txBody>
                    <a:bodyPr/>
                    <a:lstStyle/>
                    <a:p>
                      <a:r>
                        <a:rPr lang="es-419" sz="18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 trabajo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419" sz="1800" b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 vida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8452307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86BF38D5-BB69-412B-AA27-9752292F39BB}"/>
              </a:ext>
            </a:extLst>
          </p:cNvPr>
          <p:cNvSpPr txBox="1"/>
          <p:nvPr/>
        </p:nvSpPr>
        <p:spPr>
          <a:xfrm>
            <a:off x="788446" y="1137666"/>
            <a:ext cx="84855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419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Seis Cambios en el estilo de Liderazgo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9158A78-3B39-4174-B7E3-86AD4F529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4002" y="1813722"/>
            <a:ext cx="2625074" cy="3906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76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9814" y="925975"/>
            <a:ext cx="2938468" cy="2503025"/>
          </a:xfrm>
        </p:spPr>
        <p:txBody>
          <a:bodyPr anchor="ctr">
            <a:normAutofit fontScale="90000"/>
          </a:bodyPr>
          <a:lstStyle/>
          <a:p>
            <a:b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Principal rol del Líder hacia la juventud; </a:t>
            </a:r>
            <a:r>
              <a:rPr lang="es-CL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Seguridad y </a:t>
            </a:r>
            <a:r>
              <a:rPr lang="es-CL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Coaching</a:t>
            </a:r>
            <a:b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CL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2539" y="609601"/>
            <a:ext cx="8218967" cy="3886343"/>
          </a:xfrm>
        </p:spPr>
        <p:txBody>
          <a:bodyPr>
            <a:normAutofit fontScale="70000" lnSpcReduction="20000"/>
          </a:bodyPr>
          <a:lstStyle/>
          <a:p>
            <a:pPr marL="0" lvl="1" indent="0" algn="ctr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s-CL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líder da Seguridad y entrega Coaching*</a:t>
            </a:r>
          </a:p>
          <a:p>
            <a:pPr marL="457200" indent="-457200" algn="just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s-CL" dirty="0"/>
              <a:t>Cuando nos sentimos seguros dentro de una organización, naturalmente combinamos nuestros talentos y fortalezas y trabajamos sin descanso para aprovechar las oportunidades.</a:t>
            </a:r>
          </a:p>
          <a:p>
            <a:pPr marL="457200" indent="-457200" algn="just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grandes líderes brindan a su gente las oportunidades, la educación, y la disciplina. Los ayudan a construir la confianza en sí mismos, les dan la oportunidad de intentar, fallar y aprender de sus errores. Todo lo anterior, para que sus colaboradores/subalternos puedan lograr los objetivos por sí mismos. (Simon Sinek)</a:t>
            </a:r>
          </a:p>
          <a:p>
            <a:pPr marL="457200" indent="-457200" algn="just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s-CL" dirty="0"/>
              <a:t>El liderazgo es una elección. No es un rango y se puede aprender.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600D4BF-7EE5-47F6-8E5B-10C54B3DB6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0701" y="4255955"/>
            <a:ext cx="5926918" cy="1992444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1CEE6E4-4948-6960-00E4-D0C5FCA1C52A}"/>
              </a:ext>
            </a:extLst>
          </p:cNvPr>
          <p:cNvSpPr txBox="1"/>
          <p:nvPr/>
        </p:nvSpPr>
        <p:spPr>
          <a:xfrm>
            <a:off x="330141" y="3429000"/>
            <a:ext cx="306527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*El coaching de liderazgo es la mejor manera de lograr lo mejor de la personas, empezando por ayudarles a que se den cuenta y se responsabilice de los temas que deben mejorar y como pueden crecer y desarrollarse.</a:t>
            </a:r>
            <a:endParaRPr lang="es-CL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7341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5BE25BCC-C315-47FC-E55B-3F87919D93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" b="16479"/>
          <a:stretch/>
        </p:blipFill>
        <p:spPr>
          <a:xfrm>
            <a:off x="20" y="467833"/>
            <a:ext cx="6368882" cy="5964865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0" name="Título 3">
            <a:extLst>
              <a:ext uri="{FF2B5EF4-FFF2-40B4-BE49-F238E27FC236}">
                <a16:creationId xmlns:a16="http://schemas.microsoft.com/office/drawing/2014/main" id="{17DB1E16-2D3E-62F5-6EE0-DD748543EEAC}"/>
              </a:ext>
            </a:extLst>
          </p:cNvPr>
          <p:cNvSpPr txBox="1">
            <a:spLocks/>
          </p:cNvSpPr>
          <p:nvPr/>
        </p:nvSpPr>
        <p:spPr>
          <a:xfrm>
            <a:off x="6943549" y="999460"/>
            <a:ext cx="3887839" cy="14790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Cómo trabajar con éxito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Subtítulo 4">
            <a:extLst>
              <a:ext uri="{FF2B5EF4-FFF2-40B4-BE49-F238E27FC236}">
                <a16:creationId xmlns:a16="http://schemas.microsoft.com/office/drawing/2014/main" id="{E631F2F9-03FE-D5A9-CED7-5A4B6DF3B88A}"/>
              </a:ext>
            </a:extLst>
          </p:cNvPr>
          <p:cNvSpPr txBox="1">
            <a:spLocks/>
          </p:cNvSpPr>
          <p:nvPr/>
        </p:nvSpPr>
        <p:spPr>
          <a:xfrm>
            <a:off x="7443279" y="3200229"/>
            <a:ext cx="3893440" cy="109689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Liderazgo con Accountability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3499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288460" y="361507"/>
            <a:ext cx="11396721" cy="836313"/>
          </a:xfrm>
        </p:spPr>
        <p:txBody>
          <a:bodyPr>
            <a:normAutofit/>
          </a:bodyPr>
          <a:lstStyle/>
          <a:p>
            <a:r>
              <a:rPr lang="es-CL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Introducción al Liderazgo con Accountability</a:t>
            </a:r>
          </a:p>
        </p:txBody>
      </p:sp>
      <p:pic>
        <p:nvPicPr>
          <p:cNvPr id="7" name="Marcador de contenido 6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802655" y="1739863"/>
            <a:ext cx="2973612" cy="3881437"/>
          </a:xfrm>
          <a:prstGeom prst="rect">
            <a:avLst/>
          </a:prstGeom>
        </p:spPr>
      </p:pic>
      <p:pic>
        <p:nvPicPr>
          <p:cNvPr id="15" name="Marcador de contenido 14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976735" y="1764576"/>
            <a:ext cx="2816869" cy="3881438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4740038" y="999640"/>
            <a:ext cx="2942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/>
              <a:t>Mariscal Helmuth Von Moltke</a:t>
            </a:r>
            <a:endParaRPr lang="es-CL" dirty="0"/>
          </a:p>
        </p:txBody>
      </p:sp>
      <p:sp>
        <p:nvSpPr>
          <p:cNvPr id="10" name="CuadroTexto 9"/>
          <p:cNvSpPr txBox="1"/>
          <p:nvPr/>
        </p:nvSpPr>
        <p:spPr>
          <a:xfrm>
            <a:off x="738788" y="1296532"/>
            <a:ext cx="3292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Almirante Horatio Nelson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819990" y="5754275"/>
            <a:ext cx="3130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“Nelson Touch” 1798 - 1805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4645909" y="5754275"/>
            <a:ext cx="3130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“Auftragstaktik” 1870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F5E85390-2E1D-46F3-B70F-D8D34D01F5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98" y="1772976"/>
            <a:ext cx="2973612" cy="3881437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D6ED7237-3AB9-4A25-9819-D829951BF410}"/>
              </a:ext>
            </a:extLst>
          </p:cNvPr>
          <p:cNvSpPr txBox="1"/>
          <p:nvPr/>
        </p:nvSpPr>
        <p:spPr>
          <a:xfrm>
            <a:off x="8197042" y="5756336"/>
            <a:ext cx="3130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“Planful Opportunism” 1981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5F69D87-0F56-436E-A00D-CA0894C18FAA}"/>
              </a:ext>
            </a:extLst>
          </p:cNvPr>
          <p:cNvSpPr txBox="1"/>
          <p:nvPr/>
        </p:nvSpPr>
        <p:spPr>
          <a:xfrm>
            <a:off x="8291172" y="1370531"/>
            <a:ext cx="2942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/>
              <a:t>CEO de GE Jack Welch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95857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466260"/>
            <a:ext cx="10972800" cy="1143000"/>
          </a:xfrm>
        </p:spPr>
        <p:txBody>
          <a:bodyPr/>
          <a:lstStyle/>
          <a:p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Liderazgo con Accountability</a:t>
            </a: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934700"/>
              </p:ext>
            </p:extLst>
          </p:nvPr>
        </p:nvGraphicFramePr>
        <p:xfrm>
          <a:off x="677334" y="1609260"/>
          <a:ext cx="10667606" cy="4639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3960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B26FAA8-3278-4567-8C2C-7120DA38D2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1B26FAA8-3278-4567-8C2C-7120DA38D2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D51B138-2FF4-446C-8167-19C7E2CECC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AD51B138-2FF4-446C-8167-19C7E2CECC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Liderazgo con Accountability</a:t>
            </a: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3208437"/>
              </p:ext>
            </p:extLst>
          </p:nvPr>
        </p:nvGraphicFramePr>
        <p:xfrm>
          <a:off x="262936" y="1251966"/>
          <a:ext cx="7827768" cy="48812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Imagen 2">
            <a:extLst>
              <a:ext uri="{FF2B5EF4-FFF2-40B4-BE49-F238E27FC236}">
                <a16:creationId xmlns:a16="http://schemas.microsoft.com/office/drawing/2014/main" id="{D6586AC1-195F-4F80-A850-4CA0696C4D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06936" y="1443682"/>
            <a:ext cx="3286578" cy="4929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614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3">
            <a:extLst>
              <a:ext uri="{FF2B5EF4-FFF2-40B4-BE49-F238E27FC236}">
                <a16:creationId xmlns:a16="http://schemas.microsoft.com/office/drawing/2014/main" id="{63FC6293-F781-3107-6468-276B894FA751}"/>
              </a:ext>
            </a:extLst>
          </p:cNvPr>
          <p:cNvSpPr txBox="1">
            <a:spLocks/>
          </p:cNvSpPr>
          <p:nvPr/>
        </p:nvSpPr>
        <p:spPr>
          <a:xfrm>
            <a:off x="1507066" y="999460"/>
            <a:ext cx="5698067" cy="4479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Accountability</a:t>
            </a:r>
          </a:p>
        </p:txBody>
      </p:sp>
      <p:sp>
        <p:nvSpPr>
          <p:cNvPr id="12" name="Subtítulo 4">
            <a:extLst>
              <a:ext uri="{FF2B5EF4-FFF2-40B4-BE49-F238E27FC236}">
                <a16:creationId xmlns:a16="http://schemas.microsoft.com/office/drawing/2014/main" id="{18462304-4566-1852-2597-A0CFDA6B41B1}"/>
              </a:ext>
            </a:extLst>
          </p:cNvPr>
          <p:cNvSpPr txBox="1">
            <a:spLocks/>
          </p:cNvSpPr>
          <p:nvPr/>
        </p:nvSpPr>
        <p:spPr>
          <a:xfrm>
            <a:off x="7871971" y="999460"/>
            <a:ext cx="3123620" cy="44798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Cómo lograr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Accountability</a:t>
            </a:r>
          </a:p>
        </p:txBody>
      </p:sp>
    </p:spTree>
    <p:extLst>
      <p:ext uri="{BB962C8B-B14F-4D97-AF65-F5344CB8AC3E}">
        <p14:creationId xmlns:p14="http://schemas.microsoft.com/office/powerpoint/2010/main" val="35525486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73B845-A129-4332-BCF9-E8B1F5636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80" y="590880"/>
            <a:ext cx="10538876" cy="961473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s-CL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Accountability</a:t>
            </a:r>
            <a:r>
              <a:rPr lang="es-CL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Fricción y sus Tres Brechas</a:t>
            </a:r>
            <a:endParaRPr lang="es-419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CD69A6B-EA64-4C79-9390-D3F5674315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57126" y="1679944"/>
            <a:ext cx="3176589" cy="4308255"/>
          </a:xfrm>
        </p:spPr>
        <p:txBody>
          <a:bodyPr>
            <a:normAutofit fontScale="92500" lnSpcReduction="10000"/>
          </a:bodyPr>
          <a:lstStyle/>
          <a:p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 tarea colectiva, producto de las limitaciones humanas, está sujeta a dificultades en su cumplimiento.</a:t>
            </a:r>
          </a:p>
          <a:p>
            <a:pPr marL="0" indent="0" algn="ctr">
              <a:buNone/>
            </a:pPr>
            <a:r>
              <a:rPr lang="es-CL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(Carl von Clausewitz) 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7CEAFEE-A854-414C-B4EF-9BE0F0937F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143" y="1552353"/>
            <a:ext cx="7267093" cy="4756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307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73B845-A129-4332-BCF9-E8B1F5636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59219"/>
            <a:ext cx="11298865" cy="552893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Accountability;  Reacción Instintiva a la Fricción y sus Tres Brechas</a:t>
            </a:r>
            <a:endParaRPr lang="es-419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CD69A6B-EA64-4C79-9390-D3F5674315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2614" y="1904317"/>
            <a:ext cx="5141552" cy="3762835"/>
          </a:xfrm>
        </p:spPr>
        <p:txBody>
          <a:bodyPr>
            <a:noAutofit/>
          </a:bodyPr>
          <a:lstStyle/>
          <a:p>
            <a:pPr algn="just"/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Nuestra reacción instintiva a las tres brechas es exigir más detalles. </a:t>
            </a:r>
          </a:p>
          <a:p>
            <a:pPr algn="just"/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Recopilamos más datos para elaborar planes más detallados, emitir instrucciones más detalladas y ejercer un control más detallado. </a:t>
            </a:r>
          </a:p>
          <a:p>
            <a:pPr algn="just"/>
            <a:r>
              <a:rPr lang="es-MX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 no resuelve el problema, sino que lo empeora.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7CBB046-86D5-4A01-95BB-5F533B47F7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834" y="1324794"/>
            <a:ext cx="6071190" cy="4874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482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C934D4F3-0A19-4931-8111-D3C29C1ACD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8391" y="3567181"/>
            <a:ext cx="8337175" cy="2387052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F639B5D-9360-4F07-A25F-0D9446950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068" y="1518684"/>
            <a:ext cx="3615801" cy="1910316"/>
          </a:xfrm>
        </p:spPr>
        <p:txBody>
          <a:bodyPr anchor="ctr">
            <a:normAutofit/>
          </a:bodyPr>
          <a:lstStyle/>
          <a:p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Accountability</a:t>
            </a:r>
            <a:endParaRPr lang="es-419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0AE2F88-8C83-462E-89E4-54C2951D93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7212" y="1367699"/>
            <a:ext cx="5424112" cy="2199482"/>
          </a:xfrm>
        </p:spPr>
        <p:txBody>
          <a:bodyPr>
            <a:normAutofit/>
          </a:bodyPr>
          <a:lstStyle/>
          <a:p>
            <a:pPr algn="just"/>
            <a:r>
              <a:rPr 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delegar una tarea instintivamente vemos también los conceptos de alineación y autonomía como opuestos.</a:t>
            </a:r>
          </a:p>
        </p:txBody>
      </p:sp>
    </p:spTree>
    <p:extLst>
      <p:ext uri="{BB962C8B-B14F-4D97-AF65-F5344CB8AC3E}">
        <p14:creationId xmlns:p14="http://schemas.microsoft.com/office/powerpoint/2010/main" val="26708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F092BB-C6FE-4BCC-A666-1C989019A8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746" y="577702"/>
            <a:ext cx="3729076" cy="53871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s-CL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Accountability</a:t>
            </a:r>
            <a:endParaRPr lang="es-419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E1872FE-3C3F-4B6C-A641-39AC399716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814" y="1172534"/>
            <a:ext cx="5556252" cy="5056104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es-C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alineación y autonomía no son dicotómicos, sino que complementarios y se encuentran localizados en dos ejes, la situación varía. </a:t>
            </a:r>
          </a:p>
          <a:p>
            <a:pPr algn="just"/>
            <a:r>
              <a:rPr lang="es-C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alineamiento se logra en base a establecer una clara intención del Mando, que los subalternos entiendan. </a:t>
            </a:r>
          </a:p>
          <a:p>
            <a:pPr algn="just"/>
            <a:r>
              <a:rPr lang="es-C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mejor alineamiento nos permite ir ampliando la autonomía, </a:t>
            </a:r>
            <a:r>
              <a:rPr lang="es-CL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medida que construimos confianza mutua.</a:t>
            </a:r>
          </a:p>
          <a:p>
            <a:endParaRPr lang="es-419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04300BB0-2C8A-481B-9D48-B08957EC01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8705" y="949124"/>
            <a:ext cx="5978954" cy="4944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165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160" y="1187871"/>
            <a:ext cx="4722617" cy="4722617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181600" y="215153"/>
            <a:ext cx="4092401" cy="194543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s-CL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Accountability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096000" y="2249106"/>
            <a:ext cx="4285176" cy="3861905"/>
          </a:xfrm>
        </p:spPr>
        <p:txBody>
          <a:bodyPr>
            <a:noAutofit/>
          </a:bodyPr>
          <a:lstStyle/>
          <a:p>
            <a:r>
              <a:rPr lang="es-CL" sz="2800" b="1" dirty="0">
                <a:hlinkClick r:id="rId3" action="ppaction://hlinkfile"/>
              </a:rPr>
              <a:t>Inspirar.</a:t>
            </a:r>
            <a:endParaRPr lang="es-CL" sz="2800" b="1" dirty="0"/>
          </a:p>
          <a:p>
            <a:pPr lvl="1"/>
            <a:r>
              <a:rPr lang="es-CL" sz="2400" b="1" dirty="0"/>
              <a:t>¿Por qué?</a:t>
            </a:r>
          </a:p>
          <a:p>
            <a:pPr lvl="1"/>
            <a:r>
              <a:rPr lang="es-CL" sz="2400" b="1" dirty="0"/>
              <a:t>¿Cómo? </a:t>
            </a:r>
          </a:p>
          <a:p>
            <a:pPr lvl="1"/>
            <a:r>
              <a:rPr lang="es-CL" sz="2400" b="1" dirty="0"/>
              <a:t>¿Qué?</a:t>
            </a:r>
          </a:p>
          <a:p>
            <a:pPr lvl="1"/>
            <a:r>
              <a:rPr lang="es-CL" sz="2400" b="1" dirty="0"/>
              <a:t>Razones para trabajar</a:t>
            </a:r>
          </a:p>
          <a:p>
            <a:pPr lvl="2"/>
            <a:r>
              <a:rPr lang="es-CL" sz="2000" b="1" dirty="0"/>
              <a:t>Trabajo con sentido Vs</a:t>
            </a:r>
          </a:p>
          <a:p>
            <a:pPr lvl="2"/>
            <a:r>
              <a:rPr lang="es-CL" sz="2000" b="1" dirty="0"/>
              <a:t>Trabajar por un sueldo.</a:t>
            </a:r>
          </a:p>
        </p:txBody>
      </p:sp>
    </p:spTree>
    <p:extLst>
      <p:ext uri="{BB962C8B-B14F-4D97-AF65-F5344CB8AC3E}">
        <p14:creationId xmlns:p14="http://schemas.microsoft.com/office/powerpoint/2010/main" val="3648720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Logotipo&#10;&#10;Descripción generada automáticamente">
            <a:extLst>
              <a:ext uri="{FF2B5EF4-FFF2-40B4-BE49-F238E27FC236}">
                <a16:creationId xmlns:a16="http://schemas.microsoft.com/office/drawing/2014/main" id="{32E0FD5E-1A26-BA7D-ECE9-841C818261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7165" y="810957"/>
            <a:ext cx="3949114" cy="5236086"/>
          </a:xfrm>
          <a:prstGeom prst="rect">
            <a:avLst/>
          </a:prstGeom>
        </p:spPr>
      </p:pic>
      <p:sp>
        <p:nvSpPr>
          <p:cNvPr id="11" name="Título 3">
            <a:extLst>
              <a:ext uri="{FF2B5EF4-FFF2-40B4-BE49-F238E27FC236}">
                <a16:creationId xmlns:a16="http://schemas.microsoft.com/office/drawing/2014/main" id="{4CDF83B7-9A3C-B586-646E-7604674CB8E2}"/>
              </a:ext>
            </a:extLst>
          </p:cNvPr>
          <p:cNvSpPr txBox="1">
            <a:spLocks/>
          </p:cNvSpPr>
          <p:nvPr/>
        </p:nvSpPr>
        <p:spPr>
          <a:xfrm>
            <a:off x="6741042" y="1265314"/>
            <a:ext cx="3573430" cy="240291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Accountability </a:t>
            </a:r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Inspirar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el Día a Día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D08C91E1-0523-04EB-249E-5BE9F55FF9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5990" y="3861847"/>
            <a:ext cx="5047926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73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3">
            <a:extLst>
              <a:ext uri="{FF2B5EF4-FFF2-40B4-BE49-F238E27FC236}">
                <a16:creationId xmlns:a16="http://schemas.microsoft.com/office/drawing/2014/main" id="{0CFEA292-391F-4E2A-B8D6-A51B43B72D4E}"/>
              </a:ext>
            </a:extLst>
          </p:cNvPr>
          <p:cNvSpPr txBox="1">
            <a:spLocks/>
          </p:cNvSpPr>
          <p:nvPr/>
        </p:nvSpPr>
        <p:spPr>
          <a:xfrm>
            <a:off x="1043950" y="1179151"/>
            <a:ext cx="3300646" cy="4463889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Aft>
                <a:spcPts val="600"/>
              </a:spcAft>
            </a:pP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Accountability </a:t>
            </a:r>
            <a:r>
              <a:rPr lang="es-CL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Inspirar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el día a día</a:t>
            </a:r>
          </a:p>
        </p:txBody>
      </p:sp>
      <p:sp>
        <p:nvSpPr>
          <p:cNvPr id="4" name="Marcador de contenido 2"/>
          <p:cNvSpPr>
            <a:spLocks noGrp="1"/>
          </p:cNvSpPr>
          <p:nvPr>
            <p:ph idx="1"/>
          </p:nvPr>
        </p:nvSpPr>
        <p:spPr>
          <a:xfrm>
            <a:off x="4978918" y="180753"/>
            <a:ext cx="6780960" cy="628384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/>
            <a:r>
              <a:rPr 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¿Por qué?: Unidad de esfuerzo y descentralización. </a:t>
            </a:r>
          </a:p>
          <a:p>
            <a:pPr marL="457200" indent="-457200" algn="just"/>
            <a:r>
              <a:rPr lang="es-CL" sz="2400" dirty="0"/>
              <a:t>Asegurarse de que quien reciba la tarea conozca y </a:t>
            </a:r>
            <a:r>
              <a:rPr lang="es-CL" sz="2400" b="1" dirty="0"/>
              <a:t>entienda la intención</a:t>
            </a:r>
            <a:r>
              <a:rPr lang="es-CL" sz="2400" dirty="0"/>
              <a:t>, de su jefe, al delegarle la tarea. </a:t>
            </a:r>
          </a:p>
          <a:p>
            <a:pPr marL="457200" indent="-457200" algn="just"/>
            <a:r>
              <a:rPr lang="es-CL" sz="2400" dirty="0"/>
              <a:t>También, quien recibe la tarea debe conocer sus propias obligaciones, y el </a:t>
            </a:r>
            <a:r>
              <a:rPr lang="es-CL" sz="2400" b="1" dirty="0"/>
              <a:t>contexto</a:t>
            </a:r>
            <a:r>
              <a:rPr lang="es-CL" sz="2400" dirty="0"/>
              <a:t> en que se le entrega ésta. </a:t>
            </a:r>
          </a:p>
          <a:p>
            <a:pPr marL="457200" indent="-457200" algn="just"/>
            <a:r>
              <a:rPr lang="es-CL" sz="2400" dirty="0"/>
              <a:t>A quien recibe la tarea se le indica con claridad qué </a:t>
            </a:r>
            <a:r>
              <a:rPr lang="es-CL" sz="2400" b="1" dirty="0"/>
              <a:t>efecto se desea lograr</a:t>
            </a:r>
            <a:r>
              <a:rPr lang="es-CL" sz="2400" dirty="0"/>
              <a:t>, con la correcta ejecución de ésta, y </a:t>
            </a:r>
            <a:r>
              <a:rPr lang="es-CL" sz="2400" b="1" dirty="0"/>
              <a:t>por qué es necesaria su realización</a:t>
            </a:r>
            <a:r>
              <a:rPr lang="es-CL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74238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950" y="1179151"/>
            <a:ext cx="3300646" cy="4463889"/>
          </a:xfrm>
        </p:spPr>
        <p:txBody>
          <a:bodyPr anchor="ctr">
            <a:normAutofit/>
          </a:bodyPr>
          <a:lstStyle/>
          <a:p>
            <a:pPr algn="l"/>
            <a:r>
              <a:rPr lang="es-MX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Accountability Inspirar en el día a día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978918" y="350874"/>
            <a:ext cx="6341016" cy="6145619"/>
          </a:xfrm>
        </p:spPr>
        <p:txBody>
          <a:bodyPr anchor="ctr">
            <a:normAutofit/>
          </a:bodyPr>
          <a:lstStyle/>
          <a:p>
            <a:pPr marL="0" lvl="1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¿Qué?: Toma de decisiones oportuna y efectiva </a:t>
            </a:r>
          </a:p>
          <a:p>
            <a:pPr marL="457200" indent="-457200" algn="just">
              <a:spcAft>
                <a:spcPts val="600"/>
              </a:spcAft>
              <a:buFont typeface="+mj-lt"/>
              <a:buAutoNum type="arabicPeriod"/>
            </a:pPr>
            <a:r>
              <a:rPr lang="es-CL" sz="2400" dirty="0"/>
              <a:t>Quien debe cumplir la tarea, tiene que decidir por sí mismo, dentro de sus atribuciones la mejor manera de lograr su cometido. </a:t>
            </a:r>
          </a:p>
          <a:p>
            <a:pPr marL="457200" indent="-457200" algn="just">
              <a:spcAft>
                <a:spcPts val="600"/>
              </a:spcAft>
              <a:buFont typeface="+mj-lt"/>
              <a:buAutoNum type="arabicPeriod"/>
            </a:pPr>
            <a:r>
              <a:rPr lang="es-CL" sz="2400" dirty="0"/>
              <a:t>El Jefe debe comprometer con el ejecutor los límites, los tiempos, y un sistema claro y sencillo, para </a:t>
            </a:r>
            <a:r>
              <a:rPr lang="es-CL" sz="2400" b="1" dirty="0"/>
              <a:t>informar sobre los progresos.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63541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950" y="1179151"/>
            <a:ext cx="3300646" cy="4463889"/>
          </a:xfrm>
        </p:spPr>
        <p:txBody>
          <a:bodyPr anchor="ctr">
            <a:normAutofit/>
          </a:bodyPr>
          <a:lstStyle/>
          <a:p>
            <a:pPr algn="l"/>
            <a:r>
              <a:rPr lang="es-MX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Accountability Inspirar en el día a día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871407" y="322335"/>
            <a:ext cx="6341016" cy="5908344"/>
          </a:xfrm>
        </p:spPr>
        <p:txBody>
          <a:bodyPr anchor="ctr">
            <a:norm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¿Cómo?: Confianza mutua  y comprensión de la tarea.</a:t>
            </a:r>
            <a:endParaRPr lang="es-CL" sz="2400" dirty="0"/>
          </a:p>
          <a:p>
            <a:pPr marL="457200" indent="-457200" algn="just">
              <a:spcAft>
                <a:spcPts val="600"/>
              </a:spcAft>
              <a:buFont typeface="+mj-lt"/>
              <a:buAutoNum type="arabicPeriod"/>
            </a:pPr>
            <a:r>
              <a:rPr lang="es-CL" sz="2400" dirty="0"/>
              <a:t>A quien recibe la tarea se le deben asignar los recursos suficientes para llevar a cabo la tarea. </a:t>
            </a:r>
          </a:p>
          <a:p>
            <a:pPr marL="457200" indent="-457200" algn="just">
              <a:spcAft>
                <a:spcPts val="600"/>
              </a:spcAft>
              <a:buFont typeface="+mj-lt"/>
              <a:buAutoNum type="arabicPeriod"/>
            </a:pPr>
            <a:r>
              <a:rPr lang="es-CL" sz="2400" dirty="0"/>
              <a:t>El jefe debe utilizar el mínimo de control a fin de no limitar innecesariamente la libertad de acción de quien recibe la tarea. 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73520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6745" y="240891"/>
            <a:ext cx="10070874" cy="1118716"/>
          </a:xfrm>
        </p:spPr>
        <p:txBody>
          <a:bodyPr>
            <a:normAutofit/>
          </a:bodyPr>
          <a:lstStyle/>
          <a:p>
            <a:r>
              <a:rPr lang="es-CL" dirty="0"/>
              <a:t>Auftragstaktik - Mission Command</a:t>
            </a:r>
            <a:br>
              <a:rPr lang="es-CL" dirty="0"/>
            </a:br>
            <a:r>
              <a:rPr lang="es-C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Dr. Stephen Bungay sobre Von Moltke  1870</a:t>
            </a:r>
            <a:endPara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Marcador de contenido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5928678"/>
              </p:ext>
            </p:extLst>
          </p:nvPr>
        </p:nvGraphicFramePr>
        <p:xfrm>
          <a:off x="183562" y="1358247"/>
          <a:ext cx="7780224" cy="4988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BFDA9C5B-532B-4251-A929-CDE43211EF9F}"/>
              </a:ext>
            </a:extLst>
          </p:cNvPr>
          <p:cNvSpPr txBox="1"/>
          <p:nvPr/>
        </p:nvSpPr>
        <p:spPr>
          <a:xfrm>
            <a:off x="8355235" y="5618840"/>
            <a:ext cx="3060820" cy="646331"/>
          </a:xfrm>
          <a:prstGeom prst="rect">
            <a:avLst/>
          </a:prstGeom>
          <a:solidFill>
            <a:srgbClr val="D34817">
              <a:hueOff val="0"/>
              <a:satOff val="0"/>
              <a:lumOff val="0"/>
              <a:alphaOff val="0"/>
            </a:srgbClr>
          </a:solidFill>
          <a:ln w="19050" cap="rnd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</a:ln>
          <a:effectLst/>
        </p:spPr>
        <p:txBody>
          <a:bodyPr spcFirstLastPara="0" vert="horz" wrap="square" lIns="99060" tIns="99060" rIns="99060" bIns="99060" numCol="1" spcCol="1270" anchor="ctr" anchorCtr="0">
            <a:noAutofit/>
          </a:bodyPr>
          <a:lstStyle>
            <a:lvl1pPr>
              <a:defRPr b="1"/>
            </a:lvl1pPr>
          </a:lstStyle>
          <a:p>
            <a:pPr algn="ctr"/>
            <a:r>
              <a:rPr lang="de-DE" dirty="0">
                <a:solidFill>
                  <a:schemeClr val="bg1"/>
                </a:solidFill>
              </a:rPr>
              <a:t>Mariscal Helmuth Karl Bernhard Graf von Moltke</a:t>
            </a:r>
            <a:endParaRPr lang="es-419" dirty="0">
              <a:solidFill>
                <a:schemeClr val="bg1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18FC107-A63B-4F35-B2EA-A613D2622F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55235" y="1137700"/>
            <a:ext cx="3060820" cy="4230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898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94B647C-2D1A-42EA-86E7-B90BE9F7AC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094B647C-2D1A-42EA-86E7-B90BE9F7AC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81BC99A-2CC8-4C86-9FD5-1A05C8E973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81BC99A-2CC8-4C86-9FD5-1A05C8E973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91EACC6-B131-418F-9660-D3F66F8926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graphicEl>
                                              <a:dgm id="{791EACC6-B131-418F-9660-D3F66F8926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7334" y="294810"/>
            <a:ext cx="10678238" cy="918673"/>
          </a:xfrm>
        </p:spPr>
        <p:txBody>
          <a:bodyPr>
            <a:normAutofit/>
          </a:bodyPr>
          <a:lstStyle/>
          <a:p>
            <a:r>
              <a:rPr lang="es-CL" dirty="0"/>
              <a:t>Auftragstaktik - Mission Command</a:t>
            </a:r>
            <a:br>
              <a:rPr lang="es-CL" dirty="0"/>
            </a:br>
            <a:r>
              <a:rPr lang="es-CL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Dr. Stephen Bungay sobre Von Moltke 1870</a:t>
            </a:r>
            <a:endParaRPr lang="es-C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Marcador de contenido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2346112"/>
              </p:ext>
            </p:extLst>
          </p:nvPr>
        </p:nvGraphicFramePr>
        <p:xfrm>
          <a:off x="146036" y="1213483"/>
          <a:ext cx="8523402" cy="5044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D709124B-739F-F0CE-CE91-C5FB94C38B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26413" y="1380016"/>
            <a:ext cx="3060457" cy="423099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3085D5AF-A849-BDB9-27E1-ADA8FEC766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26413" y="5611007"/>
            <a:ext cx="3078747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986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F198D05-CD84-4C9E-979D-4FE3CC34DE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FF198D05-CD84-4C9E-979D-4FE3CC34DE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BDB5556-93AC-489F-99BB-779BC4DDE0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EBDB5556-93AC-489F-99BB-779BC4DDE0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46C812C-8D64-442F-A8C8-018C6C7CE0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2242"/>
          <a:stretch/>
        </p:blipFill>
        <p:spPr>
          <a:xfrm>
            <a:off x="7548234" y="1250851"/>
            <a:ext cx="4328813" cy="4732027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84BAD017-EE60-49A5-83D4-C26FCE90FB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166" y="590451"/>
            <a:ext cx="4837127" cy="1320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MX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R.N. ha adaptado “Mission Command” a su Ethos </a:t>
            </a:r>
            <a:br>
              <a:rPr lang="es-MX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(Desde fines de la década de los 80.)</a:t>
            </a:r>
            <a:endParaRPr lang="es-CL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Marcador de contenido 6">
            <a:extLst>
              <a:ext uri="{FF2B5EF4-FFF2-40B4-BE49-F238E27FC236}">
                <a16:creationId xmlns:a16="http://schemas.microsoft.com/office/drawing/2014/main" id="{D1239E89-4141-4546-A19C-6DB46BF278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748" y="1911250"/>
            <a:ext cx="7326774" cy="4447019"/>
          </a:xfrm>
        </p:spPr>
        <p:txBody>
          <a:bodyPr>
            <a:noAutofit/>
          </a:bodyPr>
          <a:lstStyle/>
          <a:p>
            <a:pPr lvl="0" algn="just"/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R.N. define “Mission Command” de la siguiente manera:</a:t>
            </a:r>
            <a:endParaRPr lang="es-CL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algn="just"/>
            <a:r>
              <a:rPr lang="es-MX" sz="2000" b="1" dirty="0"/>
              <a:t>El Líder asigna una tarea a su subordinado, habiéndole proporcionado a esa persona el contexto y el apoyo/recursos necesarios. </a:t>
            </a:r>
            <a:endParaRPr lang="es-CL" sz="2000" dirty="0"/>
          </a:p>
          <a:p>
            <a:pPr lvl="1" algn="just"/>
            <a:r>
              <a:rPr lang="es-MX" sz="2000" b="1" dirty="0"/>
              <a:t>Es un sistema para promover y lograr la “unidad de esfuerzo” en todos los niveles de la jerarquía.</a:t>
            </a:r>
            <a:endParaRPr lang="es-CL" sz="2000" dirty="0"/>
          </a:p>
          <a:p>
            <a:pPr lvl="1" algn="just"/>
            <a:r>
              <a:rPr lang="es-MX" sz="2000" b="1" dirty="0"/>
              <a:t>Este enfoque requiere para su éxito lograr entre líder y subalterno: </a:t>
            </a:r>
          </a:p>
          <a:p>
            <a:pPr lvl="2" algn="just"/>
            <a:r>
              <a:rPr lang="es-MX" sz="1800" b="1" dirty="0"/>
              <a:t>La creación de confianza y entendimiento mutuo; </a:t>
            </a:r>
          </a:p>
          <a:p>
            <a:pPr lvl="2" algn="just"/>
            <a:r>
              <a:rPr lang="es-MX" sz="1800" b="1" dirty="0"/>
              <a:t>Una toma de decisiones oportuna y efectiva, </a:t>
            </a:r>
          </a:p>
          <a:p>
            <a:pPr lvl="2" algn="just"/>
            <a:r>
              <a:rPr lang="es-MX" sz="1800" b="1" dirty="0"/>
              <a:t>La capacidad de desarrollar iniciativas en todos y cada uno de los niveles de la jerarquía.</a:t>
            </a:r>
            <a:endParaRPr lang="es-CL" sz="1800" dirty="0"/>
          </a:p>
        </p:txBody>
      </p:sp>
    </p:spTree>
    <p:extLst>
      <p:ext uri="{BB962C8B-B14F-4D97-AF65-F5344CB8AC3E}">
        <p14:creationId xmlns:p14="http://schemas.microsoft.com/office/powerpoint/2010/main" val="622428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bldLvl="2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5797" y="-43671"/>
            <a:ext cx="8596668" cy="1320800"/>
          </a:xfrm>
        </p:spPr>
        <p:txBody>
          <a:bodyPr>
            <a:normAutofit/>
          </a:bodyPr>
          <a:lstStyle/>
          <a:p>
            <a:r>
              <a:rPr lang="es-CL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Mission Command en el US Army</a:t>
            </a:r>
          </a:p>
        </p:txBody>
      </p:sp>
      <p:graphicFrame>
        <p:nvGraphicFramePr>
          <p:cNvPr id="3" name="Marcador de contenido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9522892"/>
              </p:ext>
            </p:extLst>
          </p:nvPr>
        </p:nvGraphicFramePr>
        <p:xfrm>
          <a:off x="316151" y="852481"/>
          <a:ext cx="7477514" cy="43681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835797" y="5358809"/>
            <a:ext cx="6532566" cy="956930"/>
          </a:xfrm>
        </p:spPr>
        <p:txBody>
          <a:bodyPr/>
          <a:lstStyle/>
          <a:p>
            <a:pPr algn="r">
              <a:defRPr/>
            </a:pPr>
            <a:r>
              <a:rPr lang="en-US" sz="1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Mission Command, White Paper, pág. 6.</a:t>
            </a:r>
          </a:p>
          <a:p>
            <a:pPr algn="r">
              <a:defRPr/>
            </a:pPr>
            <a:r>
              <a:rPr lang="es-ES" sz="1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Martin E. Dempsey</a:t>
            </a:r>
          </a:p>
          <a:p>
            <a:pPr algn="r">
              <a:defRPr/>
            </a:pPr>
            <a:r>
              <a:rPr lang="es-ES" sz="1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General, US Army </a:t>
            </a:r>
          </a:p>
          <a:p>
            <a:pPr algn="r">
              <a:defRPr/>
            </a:pPr>
            <a:r>
              <a:rPr lang="es-ES" sz="1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Joint Chiefs of Staff</a:t>
            </a:r>
          </a:p>
          <a:p>
            <a:pPr algn="r">
              <a:defRPr/>
            </a:pPr>
            <a:r>
              <a:rPr lang="es-ES" sz="1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3 Abril, 2012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A7C6294-E0E4-42CA-B0AF-B21DD85001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5234" y="852481"/>
            <a:ext cx="3590615" cy="5325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952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D7E9D2D-F7A7-4607-8C88-0D8BB0230B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2D7E9D2D-F7A7-4607-8C88-0D8BB0230B4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56F60B3-63BA-427C-94B4-3731AEC944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056F60B3-63BA-427C-94B4-3731AEC944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D6D3D4AF-AA87-54DD-4654-4211622CF2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073" b="-1"/>
          <a:stretch/>
        </p:blipFill>
        <p:spPr>
          <a:xfrm>
            <a:off x="888603" y="1261330"/>
            <a:ext cx="4973212" cy="4335340"/>
          </a:xfrm>
          <a:prstGeom prst="rect">
            <a:avLst/>
          </a:prstGeom>
        </p:spPr>
      </p:pic>
      <p:sp>
        <p:nvSpPr>
          <p:cNvPr id="11" name="Título 3">
            <a:extLst>
              <a:ext uri="{FF2B5EF4-FFF2-40B4-BE49-F238E27FC236}">
                <a16:creationId xmlns:a16="http://schemas.microsoft.com/office/drawing/2014/main" id="{83FC9621-A08E-1BA2-7689-B7A0B6D51A33}"/>
              </a:ext>
            </a:extLst>
          </p:cNvPr>
          <p:cNvSpPr txBox="1">
            <a:spLocks/>
          </p:cNvSpPr>
          <p:nvPr/>
        </p:nvSpPr>
        <p:spPr>
          <a:xfrm>
            <a:off x="7413294" y="3147236"/>
            <a:ext cx="3179146" cy="9855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Conclusión</a:t>
            </a:r>
            <a:endParaRPr lang="en-US" sz="4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508080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6E6E37-32ED-4FCA-A356-3D897D799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140" y="816638"/>
            <a:ext cx="3976576" cy="5224724"/>
          </a:xfrm>
        </p:spPr>
        <p:txBody>
          <a:bodyPr anchor="ctr">
            <a:normAutofit/>
          </a:bodyPr>
          <a:lstStyle/>
          <a:p>
            <a:pPr algn="l"/>
            <a:r>
              <a:rPr lang="es-419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modelo centrado en las personas y sus capacidades, con el “Coaching de Liderazgo” continuo y efectivo de su Líder</a:t>
            </a:r>
            <a:endParaRPr lang="es-419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7D22AB-257E-4FF2-90D0-612502D936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5" y="563526"/>
            <a:ext cx="6977724" cy="5794744"/>
          </a:xfrm>
        </p:spPr>
        <p:txBody>
          <a:bodyPr anchor="ctr">
            <a:normAutofit/>
          </a:bodyPr>
          <a:lstStyle/>
          <a:p>
            <a:pPr algn="just"/>
            <a:r>
              <a:rPr lang="es-419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Compuesto por 8 elementos esenciales para liderar personas adultas y competentes:</a:t>
            </a:r>
          </a:p>
          <a:p>
            <a:pPr lvl="1" algn="just"/>
            <a:r>
              <a:rPr lang="es-419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un </a:t>
            </a:r>
            <a:r>
              <a:rPr lang="es-419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¿Por qué? ¿Cómo? y ¿Qué?,</a:t>
            </a:r>
            <a:r>
              <a:rPr lang="es-419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419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tanto como herramienta inspiradora como también la manera de expresar una intención que alinee el accionar de todo un equipo. </a:t>
            </a:r>
          </a:p>
          <a:p>
            <a:pPr lvl="1" algn="just"/>
            <a:r>
              <a:rPr lang="es-419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una </a:t>
            </a:r>
            <a:r>
              <a:rPr lang="es-419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autonomía de ejecución</a:t>
            </a:r>
            <a:r>
              <a:rPr lang="es-419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que se incrementa en forma paulatina en la medida que nos vamos conociendo y construyendo confianzas.</a:t>
            </a:r>
          </a:p>
        </p:txBody>
      </p:sp>
    </p:spTree>
    <p:extLst>
      <p:ext uri="{BB962C8B-B14F-4D97-AF65-F5344CB8AC3E}">
        <p14:creationId xmlns:p14="http://schemas.microsoft.com/office/powerpoint/2010/main" val="2938280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7D22AB-257E-4FF2-90D0-612502D936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4" y="457200"/>
            <a:ext cx="6967092" cy="5901070"/>
          </a:xfrm>
        </p:spPr>
        <p:txBody>
          <a:bodyPr anchor="ctr">
            <a:normAutofit/>
          </a:bodyPr>
          <a:lstStyle/>
          <a:p>
            <a:pPr lvl="1" algn="just">
              <a:spcBef>
                <a:spcPts val="2400"/>
              </a:spcBef>
            </a:pPr>
            <a:r>
              <a:rPr lang="es-419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un </a:t>
            </a:r>
            <a:r>
              <a:rPr lang="es-419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</a:t>
            </a:r>
            <a:r>
              <a:rPr lang="es-419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que se compromete y no se impone.</a:t>
            </a:r>
            <a:endParaRPr lang="es-CL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algn="just">
              <a:spcBef>
                <a:spcPts val="2400"/>
              </a:spcBef>
            </a:pPr>
            <a:r>
              <a:rPr lang="es-CL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un </a:t>
            </a:r>
            <a:r>
              <a:rPr lang="es-CL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alineamiento</a:t>
            </a:r>
            <a:r>
              <a:rPr lang="es-CL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que una vez claramente  entendido, nos lleva a nuestro objetivo en base a la intención del mando. 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AEE63F3-003E-AFE4-F4F5-621BE8B0E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140" y="816638"/>
            <a:ext cx="3976576" cy="5224724"/>
          </a:xfrm>
        </p:spPr>
        <p:txBody>
          <a:bodyPr anchor="ctr">
            <a:normAutofit/>
          </a:bodyPr>
          <a:lstStyle/>
          <a:p>
            <a:pPr algn="l"/>
            <a:r>
              <a:rPr lang="es-419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modelo centrado en las personas y sus capacidades, con el “Coaching de Liderazgo” continuo y efectivo de su Líder</a:t>
            </a:r>
            <a:endParaRPr lang="es-419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5530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7D22AB-257E-4FF2-90D0-612502D936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4" y="701749"/>
            <a:ext cx="7110001" cy="5486399"/>
          </a:xfrm>
        </p:spPr>
        <p:txBody>
          <a:bodyPr anchor="ctr">
            <a:normAutofit/>
          </a:bodyPr>
          <a:lstStyle/>
          <a:p>
            <a:pPr lvl="1" algn="just"/>
            <a:r>
              <a:rPr lang="es-C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 </a:t>
            </a:r>
            <a:r>
              <a:rPr lang="es-CL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confianza</a:t>
            </a:r>
            <a:r>
              <a:rPr lang="es-C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como elemento base del entendimiento mutuo, la discusión franca y sincera y el trabajo en equipo.</a:t>
            </a:r>
          </a:p>
          <a:p>
            <a:pPr lvl="1" algn="just"/>
            <a:r>
              <a:rPr lang="es-C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</a:t>
            </a:r>
            <a:r>
              <a:rPr lang="es-CL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iniciativa, empoderamiento y libertad de pensamiento</a:t>
            </a:r>
            <a:r>
              <a:rPr lang="es-CL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C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nuestra gente, a quienes guiados por la intención del mando, les permite alcanzar el objetivo. 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2D95DB6F-2DB3-ABA6-A9C2-40A8BCD942F9}"/>
              </a:ext>
            </a:extLst>
          </p:cNvPr>
          <p:cNvSpPr txBox="1">
            <a:spLocks/>
          </p:cNvSpPr>
          <p:nvPr/>
        </p:nvSpPr>
        <p:spPr>
          <a:xfrm>
            <a:off x="372140" y="816638"/>
            <a:ext cx="3976576" cy="52247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419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modelo centrado en las personas y sus capacidades, con el “Coaching de Liderazgo” continuo y efectivo de su Líder</a:t>
            </a:r>
            <a:endParaRPr lang="es-419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99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7D22AB-257E-4FF2-90D0-612502D936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4" y="489098"/>
            <a:ext cx="6626850" cy="5986130"/>
          </a:xfrm>
        </p:spPr>
        <p:txBody>
          <a:bodyPr anchor="ctr">
            <a:normAutofit/>
          </a:bodyPr>
          <a:lstStyle/>
          <a:p>
            <a:pPr lvl="1" algn="just"/>
            <a:r>
              <a:rPr lang="es-CL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 </a:t>
            </a:r>
            <a:r>
              <a:rPr lang="es-CL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aceptación de los errores y equivocaciones bien intencionadas</a:t>
            </a:r>
            <a:r>
              <a:rPr lang="es-C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pero que exige transparencia en éstos, aprender de ellos y corregirlos. </a:t>
            </a:r>
          </a:p>
          <a:p>
            <a:pPr lvl="1" algn="just"/>
            <a:r>
              <a:rPr lang="es-CL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un </a:t>
            </a:r>
            <a:r>
              <a:rPr lang="es-CL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comportamiento accountable </a:t>
            </a:r>
            <a:r>
              <a:rPr lang="es-C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se necesita y exige en todos y cada uno de los niveles de la organización. (Actuar siempre como dueño de la tarea.)</a:t>
            </a:r>
            <a:endParaRPr lang="es-419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DB730048-C6BB-0C39-FA94-486F4CDCDAB6}"/>
              </a:ext>
            </a:extLst>
          </p:cNvPr>
          <p:cNvSpPr txBox="1">
            <a:spLocks/>
          </p:cNvSpPr>
          <p:nvPr/>
        </p:nvSpPr>
        <p:spPr>
          <a:xfrm>
            <a:off x="372140" y="816638"/>
            <a:ext cx="3976576" cy="52247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419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modelo centrado en las personas y sus capacidades, con el “Coaching de Liderazgo” continuo y efectivo de su Líder</a:t>
            </a:r>
            <a:endParaRPr lang="es-419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0234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64741F-BF90-6885-EE21-414DFFD43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ÚLTIMO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E9F6DE1-1E6C-69C9-0471-624AFF0589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Tenemos:</a:t>
            </a:r>
          </a:p>
          <a:p>
            <a:pPr lvl="1">
              <a:spcBef>
                <a:spcPts val="1800"/>
              </a:spcBef>
              <a:spcAft>
                <a:spcPts val="1800"/>
              </a:spcAft>
            </a:pPr>
            <a:r>
              <a:rPr lang="es-CL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modelo de liderazgo de Servicio.</a:t>
            </a:r>
          </a:p>
          <a:p>
            <a:pPr lvl="1">
              <a:spcBef>
                <a:spcPts val="1800"/>
              </a:spcBef>
              <a:spcAft>
                <a:spcPts val="1800"/>
              </a:spcAft>
            </a:pPr>
            <a:r>
              <a:rPr lang="es-CL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modelo de liderazgo Accountable.</a:t>
            </a:r>
          </a:p>
          <a:p>
            <a:pPr lvl="1">
              <a:spcBef>
                <a:spcPts val="1800"/>
              </a:spcBef>
              <a:spcAft>
                <a:spcPts val="1800"/>
              </a:spcAft>
            </a:pPr>
            <a:r>
              <a:rPr lang="es-CL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modelo de liderazgo basado en la Confianza Mutua.</a:t>
            </a:r>
          </a:p>
        </p:txBody>
      </p:sp>
    </p:spTree>
    <p:extLst>
      <p:ext uri="{BB962C8B-B14F-4D97-AF65-F5344CB8AC3E}">
        <p14:creationId xmlns:p14="http://schemas.microsoft.com/office/powerpoint/2010/main" val="1007826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4">
            <a:extLst>
              <a:ext uri="{FF2B5EF4-FFF2-40B4-BE49-F238E27FC236}">
                <a16:creationId xmlns:a16="http://schemas.microsoft.com/office/drawing/2014/main" id="{8B540879-FF0A-B4B6-645E-05C04B1CB6CA}"/>
              </a:ext>
            </a:extLst>
          </p:cNvPr>
          <p:cNvSpPr txBox="1">
            <a:spLocks/>
          </p:cNvSpPr>
          <p:nvPr/>
        </p:nvSpPr>
        <p:spPr>
          <a:xfrm>
            <a:off x="2212532" y="1692153"/>
            <a:ext cx="7766936" cy="16463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Término de la Exposición</a:t>
            </a:r>
          </a:p>
        </p:txBody>
      </p:sp>
      <p:sp>
        <p:nvSpPr>
          <p:cNvPr id="12" name="Subtítulo 5">
            <a:extLst>
              <a:ext uri="{FF2B5EF4-FFF2-40B4-BE49-F238E27FC236}">
                <a16:creationId xmlns:a16="http://schemas.microsoft.com/office/drawing/2014/main" id="{0EC53E91-09E8-A6FC-24AF-659BFCF0232B}"/>
              </a:ext>
            </a:extLst>
          </p:cNvPr>
          <p:cNvSpPr txBox="1">
            <a:spLocks/>
          </p:cNvSpPr>
          <p:nvPr/>
        </p:nvSpPr>
        <p:spPr>
          <a:xfrm>
            <a:off x="4579876" y="3062004"/>
            <a:ext cx="3809212" cy="10968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¿Preguntas?</a:t>
            </a:r>
          </a:p>
        </p:txBody>
      </p:sp>
    </p:spTree>
    <p:extLst>
      <p:ext uri="{BB962C8B-B14F-4D97-AF65-F5344CB8AC3E}">
        <p14:creationId xmlns:p14="http://schemas.microsoft.com/office/powerpoint/2010/main" val="506509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3763</TotalTime>
  <Words>2495</Words>
  <Application>Microsoft Office PowerPoint</Application>
  <PresentationFormat>Panorámica</PresentationFormat>
  <Paragraphs>196</Paragraphs>
  <Slides>38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43" baseType="lpstr">
      <vt:lpstr>Arial</vt:lpstr>
      <vt:lpstr>Arial Black</vt:lpstr>
      <vt:lpstr>Calibri</vt:lpstr>
      <vt:lpstr>Trebuchet MS</vt:lpstr>
      <vt:lpstr>15_Tema de Office</vt:lpstr>
      <vt:lpstr>Centro Naval de Liderazgo</vt:lpstr>
      <vt:lpstr>Introducción  Situación de Contexto                         - </vt:lpstr>
      <vt:lpstr>Introducción   Situación de Contexto                         - </vt:lpstr>
      <vt:lpstr>Generaciones en el trabajo al año 2016</vt:lpstr>
      <vt:lpstr>Generaciones en el mundo del trabajo</vt:lpstr>
      <vt:lpstr>Necesidades de gestión de la Generación “Joven”</vt:lpstr>
      <vt:lpstr>Necesidades de gestión de la Gen “Joven” Cont.</vt:lpstr>
      <vt:lpstr> Tres Grandes Falsedades  Publicadas en 2018 por Greg Lukianoff y Jonathan Haidt </vt:lpstr>
      <vt:lpstr>Tres Grandes Falsedades Greg Lukianoff y Jonathan Haidt</vt:lpstr>
      <vt:lpstr>Tres Grandes Falsedades Greg Lukianoff y Jonathan Haidt</vt:lpstr>
      <vt:lpstr>Tres Grandes Falsedades Greg Lukianoff y Jonathan Haidt</vt:lpstr>
      <vt:lpstr>Encuesta Gallup “How Millennials Want to Work and Live” 2016</vt:lpstr>
      <vt:lpstr> Principal rol del Líder hacia la juventud; Seguridad y Coaching </vt:lpstr>
      <vt:lpstr>Presentación de PowerPoint</vt:lpstr>
      <vt:lpstr>Introducción al Liderazgo con Accountability</vt:lpstr>
      <vt:lpstr>Liderazgo con Accountability</vt:lpstr>
      <vt:lpstr>Liderazgo con Accountability</vt:lpstr>
      <vt:lpstr>Presentación de PowerPoint</vt:lpstr>
      <vt:lpstr>Accountability;  Fricción y sus Tres Brechas</vt:lpstr>
      <vt:lpstr>Accountability;  Reacción Instintiva a la Fricción y sus Tres Brechas</vt:lpstr>
      <vt:lpstr>Accountability</vt:lpstr>
      <vt:lpstr>Accountability</vt:lpstr>
      <vt:lpstr>Accountability</vt:lpstr>
      <vt:lpstr>Presentación de PowerPoint</vt:lpstr>
      <vt:lpstr>Presentación de PowerPoint</vt:lpstr>
      <vt:lpstr>Accountability Inspirar en el día a día</vt:lpstr>
      <vt:lpstr>Accountability Inspirar en el día a día</vt:lpstr>
      <vt:lpstr>Auftragstaktik - Mission Command Dr. Stephen Bungay sobre Von Moltke  1870</vt:lpstr>
      <vt:lpstr>Auftragstaktik - Mission Command Dr. Stephen Bungay sobre Von Moltke 1870</vt:lpstr>
      <vt:lpstr>La R.N. ha adaptado “Mission Command” a su Ethos  (Desde fines de la década de los 80.)</vt:lpstr>
      <vt:lpstr>Mission Command en el US Army</vt:lpstr>
      <vt:lpstr>Presentación de PowerPoint</vt:lpstr>
      <vt:lpstr>Un modelo centrado en las personas y sus capacidades, con el “Coaching de Liderazgo” continuo y efectivo de su Líder</vt:lpstr>
      <vt:lpstr>Un modelo centrado en las personas y sus capacidades, con el “Coaching de Liderazgo” continuo y efectivo de su Líder</vt:lpstr>
      <vt:lpstr>Presentación de PowerPoint</vt:lpstr>
      <vt:lpstr>Presentación de PowerPoint</vt:lpstr>
      <vt:lpstr>POR ÚLTIMO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Sergio valencia</dc:creator>
  <cp:lastModifiedBy>Sergio valencia</cp:lastModifiedBy>
  <cp:revision>299</cp:revision>
  <dcterms:created xsi:type="dcterms:W3CDTF">2015-07-09T15:10:00Z</dcterms:created>
  <dcterms:modified xsi:type="dcterms:W3CDTF">2023-07-24T16:16:37Z</dcterms:modified>
</cp:coreProperties>
</file>