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24"/>
  </p:notesMasterIdLst>
  <p:sldIdLst>
    <p:sldId id="256" r:id="rId2"/>
    <p:sldId id="349" r:id="rId3"/>
    <p:sldId id="350" r:id="rId4"/>
    <p:sldId id="354" r:id="rId5"/>
    <p:sldId id="357" r:id="rId6"/>
    <p:sldId id="353" r:id="rId7"/>
    <p:sldId id="355" r:id="rId8"/>
    <p:sldId id="356" r:id="rId9"/>
    <p:sldId id="358" r:id="rId10"/>
    <p:sldId id="359" r:id="rId11"/>
    <p:sldId id="360" r:id="rId12"/>
    <p:sldId id="361" r:id="rId13"/>
    <p:sldId id="363" r:id="rId14"/>
    <p:sldId id="364" r:id="rId15"/>
    <p:sldId id="365" r:id="rId16"/>
    <p:sldId id="351" r:id="rId17"/>
    <p:sldId id="352" r:id="rId18"/>
    <p:sldId id="366" r:id="rId19"/>
    <p:sldId id="369" r:id="rId20"/>
    <p:sldId id="368" r:id="rId21"/>
    <p:sldId id="367" r:id="rId22"/>
    <p:sldId id="265" r:id="rId23"/>
  </p:sldIdLst>
  <p:sldSz cx="9144000" cy="6858000" type="screen4x3"/>
  <p:notesSz cx="6858000" cy="9144000"/>
  <p:defaultTextStyle>
    <a:defPPr>
      <a:defRPr lang="es-CL"/>
    </a:defPPr>
    <a:lvl1pPr marL="0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57152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914305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371458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828611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285763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742915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3200069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657221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632" autoAdjust="0"/>
  </p:normalViewPr>
  <p:slideViewPr>
    <p:cSldViewPr>
      <p:cViewPr>
        <p:scale>
          <a:sx n="100" d="100"/>
          <a:sy n="100" d="100"/>
        </p:scale>
        <p:origin x="-1272" y="-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48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651119-C172-4E43-B50C-0857C6D88AAB}" type="datetimeFigureOut">
              <a:rPr lang="es-ES" smtClean="0"/>
              <a:pPr/>
              <a:t>30/08/2020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6F214A-4E75-432D-A00E-7DFB8804B0C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153689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0C82E-D7B2-45EE-BD8D-08711A6CB60F}" type="datetime1">
              <a:rPr lang="es-CL" smtClean="0"/>
              <a:pPr/>
              <a:t>30-08-2020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85690-FF04-40EE-93D6-2866430DCBE5}" type="datetime1">
              <a:rPr lang="es-CL" smtClean="0"/>
              <a:pPr/>
              <a:t>30-08-2020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4CEE4-7DA9-4E64-9E17-5BDD4B4A1DCC}" type="datetime1">
              <a:rPr lang="es-CL" smtClean="0"/>
              <a:pPr/>
              <a:t>30-08-2020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158DC-4B85-42CA-BE70-A508FCD4260E}" type="datetime1">
              <a:rPr lang="es-CL" smtClean="0"/>
              <a:pPr/>
              <a:t>30-08-2020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9D228-284D-455C-B2C6-483DAD886CFA}" type="datetime1">
              <a:rPr lang="es-CL" smtClean="0"/>
              <a:pPr/>
              <a:t>30-08-2020</a:t>
            </a:fld>
            <a:endParaRPr lang="es-C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E3BFC-85D3-46E8-9938-75EE3BDA86BC}" type="datetime1">
              <a:rPr lang="es-CL" smtClean="0"/>
              <a:pPr/>
              <a:t>30-08-2020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6C545-D291-4DAC-8324-293260C7B796}" type="datetime1">
              <a:rPr lang="es-CL" smtClean="0"/>
              <a:pPr/>
              <a:t>30-08-2020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22DB3-08E3-42F2-A2D1-E49DE718FEF9}" type="datetime1">
              <a:rPr lang="es-CL" smtClean="0"/>
              <a:pPr/>
              <a:t>30-08-2020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s-C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09CFF-4499-4998-8B9B-BB6FBB2AE6A1}" type="datetime1">
              <a:rPr lang="es-CL" smtClean="0"/>
              <a:pPr/>
              <a:t>30-08-2020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B116A-345B-498A-832C-CA85141D30FC}" type="datetime1">
              <a:rPr lang="es-CL" smtClean="0"/>
              <a:pPr/>
              <a:t>30-08-2020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6EEA6-2069-4902-A5D7-32A01497B5E5}" type="datetime1">
              <a:rPr lang="es-CL" smtClean="0"/>
              <a:pPr/>
              <a:t>30-08-2020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4823E-6C2B-455E-92F4-22189A6251F4}" type="datetime1">
              <a:rPr lang="es-CL" smtClean="0"/>
              <a:pPr/>
              <a:t>30-08-2020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7504" y="764704"/>
            <a:ext cx="8712968" cy="1728192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s-CL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División finanzas</a:t>
            </a:r>
            <a:endParaRPr lang="es-CL" sz="48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251520" y="5949280"/>
            <a:ext cx="8712968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ea"/>
                <a:cs typeface="+mj-cs"/>
              </a:rPr>
              <a:t>T1° AB Matías GUEVARA Vegas</a:t>
            </a:r>
            <a:endParaRPr kumimoji="0" lang="es-CL" sz="3600" b="1" i="0" u="none" strike="noStrike" kern="1200" normalizeH="0" baseline="0" noProof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4" descr="SELL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692696"/>
            <a:ext cx="1425924" cy="14516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5 Imagen" descr="foto_0000000120190617090918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96336" y="836712"/>
            <a:ext cx="1419770" cy="1296144"/>
          </a:xfrm>
          <a:prstGeom prst="rect">
            <a:avLst/>
          </a:prstGeom>
        </p:spPr>
      </p:pic>
      <p:pic>
        <p:nvPicPr>
          <p:cNvPr id="7" name="6 Imagen" descr="FINANZAS-2-1280x72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23728" y="2564904"/>
            <a:ext cx="4788024" cy="26932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26 Imagen" descr="foto_0000000120190617090918.png"/>
          <p:cNvPicPr>
            <a:picLocks noChangeAspect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>
          <a:xfrm>
            <a:off x="5364088" y="3091993"/>
            <a:ext cx="3707904" cy="3577367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683568" y="1196752"/>
            <a:ext cx="230425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sz="3600" dirty="0" smtClean="0"/>
              <a:t>ÍNDICE</a:t>
            </a:r>
            <a:endParaRPr lang="es-CL" sz="3600" dirty="0"/>
          </a:p>
        </p:txBody>
      </p:sp>
      <p:sp>
        <p:nvSpPr>
          <p:cNvPr id="5" name="4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</a:t>
            </a:fld>
            <a:endParaRPr lang="es-CL" dirty="0"/>
          </a:p>
        </p:txBody>
      </p:sp>
      <p:sp>
        <p:nvSpPr>
          <p:cNvPr id="16" name="15 CuadroTexto"/>
          <p:cNvSpPr txBox="1"/>
          <p:nvPr/>
        </p:nvSpPr>
        <p:spPr>
          <a:xfrm>
            <a:off x="1043608" y="3717032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s-CL" b="1" dirty="0" smtClean="0">
                <a:solidFill>
                  <a:schemeClr val="bg1"/>
                </a:solidFill>
              </a:rPr>
              <a:t> Control Presupuestario</a:t>
            </a:r>
          </a:p>
          <a:p>
            <a:pPr>
              <a:buFont typeface="Wingdings" pitchFamily="2" charset="2"/>
              <a:buChar char="ü"/>
            </a:pPr>
            <a:r>
              <a:rPr lang="es-CL" b="1" dirty="0" smtClean="0">
                <a:solidFill>
                  <a:schemeClr val="bg1"/>
                </a:solidFill>
              </a:rPr>
              <a:t> Fondos Fijos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1115616" y="2132856"/>
            <a:ext cx="547260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s-CL" sz="3200" b="1" dirty="0" smtClean="0">
                <a:latin typeface="Bahnschrift Condensed" pitchFamily="34" charset="0"/>
              </a:rPr>
              <a:t> INTRODUCCIÓN.</a:t>
            </a:r>
            <a:endParaRPr lang="es-CL" sz="3200" b="1" dirty="0" smtClean="0">
              <a:latin typeface="Bahnschrift Condensed" pitchFamily="34" charset="0"/>
            </a:endParaRPr>
          </a:p>
          <a:p>
            <a:pPr>
              <a:buFont typeface="Wingdings" pitchFamily="2" charset="2"/>
              <a:buChar char="Ø"/>
            </a:pPr>
            <a:endParaRPr lang="es-CL" sz="2400" b="1" dirty="0" smtClean="0">
              <a:latin typeface="Bahnschrift Condensed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s-CL" sz="3200" b="1" dirty="0" smtClean="0">
                <a:latin typeface="Bahnschrift Condensed" pitchFamily="34" charset="0"/>
              </a:rPr>
              <a:t> </a:t>
            </a:r>
            <a:r>
              <a:rPr lang="es-CL" sz="3200" b="1" dirty="0" smtClean="0">
                <a:latin typeface="Bahnschrift Condensed" pitchFamily="34" charset="0"/>
              </a:rPr>
              <a:t>CARGO PRESUPUESTO.</a:t>
            </a:r>
          </a:p>
          <a:p>
            <a:pPr>
              <a:buFont typeface="Wingdings" pitchFamily="2" charset="2"/>
              <a:buChar char="Ø"/>
            </a:pPr>
            <a:endParaRPr lang="es-CL" sz="2400" b="1" dirty="0" smtClean="0">
              <a:latin typeface="Bahnschrift Condensed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s-CL" sz="3200" b="1" dirty="0" smtClean="0">
                <a:latin typeface="Bahnschrift Condensed" pitchFamily="34" charset="0"/>
              </a:rPr>
              <a:t> </a:t>
            </a:r>
            <a:r>
              <a:rPr lang="es-CL" sz="3200" b="1" dirty="0" smtClean="0">
                <a:latin typeface="Bahnschrift Condensed" pitchFamily="34" charset="0"/>
              </a:rPr>
              <a:t>FONDOS FIJOS (FO.FI.)</a:t>
            </a:r>
          </a:p>
          <a:p>
            <a:endParaRPr lang="es-CL" sz="2400" b="1" dirty="0" smtClean="0">
              <a:latin typeface="Bahnschrift Condensed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s-CL" sz="3200" b="1" dirty="0" smtClean="0">
                <a:latin typeface="Bahnschrift Condensed" pitchFamily="34" charset="0"/>
              </a:rPr>
              <a:t> CARGO CONTABILIDAD.</a:t>
            </a:r>
            <a:endParaRPr lang="es-ES" sz="3200" b="1" dirty="0">
              <a:latin typeface="Bahnschrift Condensed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</a:t>
            </a:fld>
            <a:endParaRPr lang="es-CL" dirty="0"/>
          </a:p>
        </p:txBody>
      </p:sp>
      <p:sp>
        <p:nvSpPr>
          <p:cNvPr id="12" name="11 Rectángulo redondeado"/>
          <p:cNvSpPr/>
          <p:nvPr/>
        </p:nvSpPr>
        <p:spPr>
          <a:xfrm>
            <a:off x="827584" y="2348880"/>
            <a:ext cx="2880320" cy="648072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 smtClean="0">
                <a:latin typeface="Arial Black" pitchFamily="34" charset="0"/>
              </a:rPr>
              <a:t>PRESUPUESTO</a:t>
            </a:r>
            <a:endParaRPr lang="es-ES" sz="2000" b="1" dirty="0">
              <a:latin typeface="Arial Black" pitchFamily="34" charset="0"/>
            </a:endParaRPr>
          </a:p>
        </p:txBody>
      </p:sp>
      <p:sp>
        <p:nvSpPr>
          <p:cNvPr id="14" name="13 Rectángulo redondeado"/>
          <p:cNvSpPr/>
          <p:nvPr/>
        </p:nvSpPr>
        <p:spPr>
          <a:xfrm>
            <a:off x="5436096" y="2348880"/>
            <a:ext cx="2880320" cy="648072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 smtClean="0">
                <a:latin typeface="Arial Black" pitchFamily="34" charset="0"/>
              </a:rPr>
              <a:t>CONTABILIDAD</a:t>
            </a:r>
            <a:endParaRPr lang="es-ES" sz="2000" b="1" dirty="0">
              <a:latin typeface="Arial Black" pitchFamily="34" charset="0"/>
            </a:endParaRPr>
          </a:p>
        </p:txBody>
      </p:sp>
      <p:sp>
        <p:nvSpPr>
          <p:cNvPr id="15" name="14 Rectángulo redondeado"/>
          <p:cNvSpPr/>
          <p:nvPr/>
        </p:nvSpPr>
        <p:spPr>
          <a:xfrm>
            <a:off x="3059832" y="1196752"/>
            <a:ext cx="2880320" cy="72008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 smtClean="0">
                <a:latin typeface="Arial Black" pitchFamily="34" charset="0"/>
              </a:rPr>
              <a:t>FINANZAS</a:t>
            </a:r>
            <a:endParaRPr lang="es-ES" sz="2000" b="1" dirty="0">
              <a:latin typeface="Arial Black" pitchFamily="34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899592" y="3108737"/>
            <a:ext cx="309634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s-CL" b="1" dirty="0" smtClean="0"/>
              <a:t> Control Presupuestario</a:t>
            </a:r>
          </a:p>
          <a:p>
            <a:pPr>
              <a:buFont typeface="Wingdings" pitchFamily="2" charset="2"/>
              <a:buChar char="ü"/>
            </a:pPr>
            <a:r>
              <a:rPr lang="es-CL" b="1" dirty="0" smtClean="0"/>
              <a:t> Fondos Fijos</a:t>
            </a:r>
            <a:endParaRPr lang="es-ES" b="1" dirty="0"/>
          </a:p>
        </p:txBody>
      </p:sp>
      <p:sp>
        <p:nvSpPr>
          <p:cNvPr id="17" name="16 CuadroTexto"/>
          <p:cNvSpPr txBox="1"/>
          <p:nvPr/>
        </p:nvSpPr>
        <p:spPr>
          <a:xfrm>
            <a:off x="5580112" y="3108737"/>
            <a:ext cx="2952328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s-CL" b="1" dirty="0" smtClean="0"/>
              <a:t> Presupuestaria.</a:t>
            </a:r>
          </a:p>
          <a:p>
            <a:pPr>
              <a:buFont typeface="Wingdings" pitchFamily="2" charset="2"/>
              <a:buChar char="ü"/>
            </a:pPr>
            <a:r>
              <a:rPr lang="es-CL" b="1" dirty="0" smtClean="0"/>
              <a:t> Fondos Internos.</a:t>
            </a:r>
          </a:p>
          <a:p>
            <a:pPr>
              <a:buFont typeface="Wingdings" pitchFamily="2" charset="2"/>
              <a:buChar char="ü"/>
            </a:pPr>
            <a:r>
              <a:rPr lang="es-CL" b="1" dirty="0" smtClean="0"/>
              <a:t> Fondos Fijos (F.I.)</a:t>
            </a:r>
          </a:p>
          <a:p>
            <a:pPr>
              <a:buFont typeface="Wingdings" pitchFamily="2" charset="2"/>
              <a:buChar char="ü"/>
            </a:pPr>
            <a:r>
              <a:rPr lang="es-CL" b="1" dirty="0" smtClean="0"/>
              <a:t> </a:t>
            </a:r>
            <a:r>
              <a:rPr lang="es-CL" b="1" dirty="0" smtClean="0"/>
              <a:t>Caja.</a:t>
            </a:r>
          </a:p>
          <a:p>
            <a:pPr>
              <a:buFont typeface="Wingdings" pitchFamily="2" charset="2"/>
              <a:buChar char="ü"/>
            </a:pPr>
            <a:r>
              <a:rPr lang="es-CL" b="1" dirty="0" smtClean="0"/>
              <a:t> </a:t>
            </a:r>
            <a:r>
              <a:rPr lang="es-CL" b="1" dirty="0" smtClean="0"/>
              <a:t>Sueldos y Sobretabla.</a:t>
            </a:r>
          </a:p>
        </p:txBody>
      </p:sp>
      <p:sp>
        <p:nvSpPr>
          <p:cNvPr id="18" name="17 Rectángulo"/>
          <p:cNvSpPr/>
          <p:nvPr/>
        </p:nvSpPr>
        <p:spPr>
          <a:xfrm>
            <a:off x="251520" y="5157192"/>
            <a:ext cx="88569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accent6">
                    <a:lumMod val="75000"/>
                  </a:schemeClr>
                </a:solidFill>
              </a:rPr>
              <a:t>“Administrar </a:t>
            </a:r>
            <a:r>
              <a:rPr lang="es-ES" sz="2400" b="1" dirty="0" smtClean="0">
                <a:solidFill>
                  <a:schemeClr val="accent6">
                    <a:lumMod val="75000"/>
                  </a:schemeClr>
                </a:solidFill>
              </a:rPr>
              <a:t>eficientemente </a:t>
            </a:r>
            <a:r>
              <a:rPr lang="es-ES" sz="2400" b="1" dirty="0" smtClean="0">
                <a:solidFill>
                  <a:schemeClr val="accent6">
                    <a:lumMod val="75000"/>
                  </a:schemeClr>
                </a:solidFill>
              </a:rPr>
              <a:t>los </a:t>
            </a:r>
            <a:r>
              <a:rPr lang="es-ES" sz="2800" b="1" dirty="0" smtClean="0">
                <a:solidFill>
                  <a:schemeClr val="accent6">
                    <a:lumMod val="75000"/>
                  </a:schemeClr>
                </a:solidFill>
              </a:rPr>
              <a:t>recursos </a:t>
            </a:r>
            <a:r>
              <a:rPr lang="es-ES" sz="2800" b="1" dirty="0" smtClean="0">
                <a:solidFill>
                  <a:schemeClr val="accent6">
                    <a:lumMod val="75000"/>
                  </a:schemeClr>
                </a:solidFill>
              </a:rPr>
              <a:t>monetarios </a:t>
            </a:r>
            <a:r>
              <a:rPr lang="es-ES" sz="2400" b="1" dirty="0" smtClean="0">
                <a:solidFill>
                  <a:schemeClr val="accent6">
                    <a:lumMod val="75000"/>
                  </a:schemeClr>
                </a:solidFill>
              </a:rPr>
              <a:t>asignados”</a:t>
            </a:r>
            <a:endParaRPr lang="es-E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20" name="19 Conector recto de flecha"/>
          <p:cNvCxnSpPr/>
          <p:nvPr/>
        </p:nvCxnSpPr>
        <p:spPr>
          <a:xfrm flipH="1">
            <a:off x="2987824" y="2060848"/>
            <a:ext cx="216024" cy="2160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20 Conector recto de flecha"/>
          <p:cNvCxnSpPr/>
          <p:nvPr/>
        </p:nvCxnSpPr>
        <p:spPr>
          <a:xfrm>
            <a:off x="5724128" y="2060848"/>
            <a:ext cx="144016" cy="2160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" name="22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</a:t>
            </a:fld>
            <a:endParaRPr lang="es-CL" dirty="0"/>
          </a:p>
        </p:txBody>
      </p:sp>
      <p:sp>
        <p:nvSpPr>
          <p:cNvPr id="18" name="17 Rectángulo"/>
          <p:cNvSpPr/>
          <p:nvPr/>
        </p:nvSpPr>
        <p:spPr>
          <a:xfrm>
            <a:off x="1115616" y="1044025"/>
            <a:ext cx="74168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3200" b="1" dirty="0" smtClean="0">
                <a:solidFill>
                  <a:schemeClr val="tx2"/>
                </a:solidFill>
                <a:latin typeface="Book Antiqua" pitchFamily="18" charset="0"/>
              </a:rPr>
              <a:t>CICLO PRESUPUESTARIO</a:t>
            </a:r>
            <a:endParaRPr lang="es-ES" sz="3200" b="1" dirty="0">
              <a:solidFill>
                <a:schemeClr val="tx2"/>
              </a:solidFill>
              <a:latin typeface="Book Antiqua" pitchFamily="18" charset="0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700808"/>
            <a:ext cx="7344816" cy="4777568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12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</a:t>
            </a:fld>
            <a:endParaRPr lang="es-CL" dirty="0"/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 cstate="print"/>
          <a:srcRect l="34449" t="12808" r="35626" b="7958"/>
          <a:stretch>
            <a:fillRect/>
          </a:stretch>
        </p:blipFill>
        <p:spPr bwMode="auto">
          <a:xfrm>
            <a:off x="1259632" y="980728"/>
            <a:ext cx="3672408" cy="52670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47" name="Picture 3" descr="Dirección de Presupuestos de Chile - Wikipedia, la enciclopedia lib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1124744"/>
            <a:ext cx="2147777" cy="1944216"/>
          </a:xfrm>
          <a:prstGeom prst="rect">
            <a:avLst/>
          </a:prstGeom>
          <a:noFill/>
        </p:spPr>
      </p:pic>
      <p:sp>
        <p:nvSpPr>
          <p:cNvPr id="15" name="14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</a:t>
            </a:fld>
            <a:endParaRPr lang="es-CL" dirty="0"/>
          </a:p>
        </p:txBody>
      </p:sp>
      <p:sp>
        <p:nvSpPr>
          <p:cNvPr id="18" name="17 Rectángulo"/>
          <p:cNvSpPr/>
          <p:nvPr/>
        </p:nvSpPr>
        <p:spPr>
          <a:xfrm>
            <a:off x="1115616" y="908720"/>
            <a:ext cx="4392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3600" b="1" dirty="0" smtClean="0">
                <a:solidFill>
                  <a:schemeClr val="tx2"/>
                </a:solidFill>
                <a:latin typeface="Book Antiqua" pitchFamily="18" charset="0"/>
              </a:rPr>
              <a:t>PRESUPUESTO</a:t>
            </a:r>
            <a:endParaRPr lang="es-ES" sz="3600" b="1" dirty="0">
              <a:solidFill>
                <a:schemeClr val="tx2"/>
              </a:solidFill>
              <a:latin typeface="Book Antiqua" pitchFamily="18" charset="0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857224" y="1611957"/>
            <a:ext cx="8185150" cy="1346522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" sz="1600" b="1" u="sng" dirty="0">
                <a:solidFill>
                  <a:srgbClr val="00B05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PARTIDA</a:t>
            </a:r>
            <a:r>
              <a:rPr lang="es-ES" sz="1400" b="1" u="sng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  <a:r>
              <a:rPr lang="es-ES" sz="14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Nivel superior de agrupación asignada </a:t>
            </a:r>
            <a:r>
              <a:rPr lang="es-ES" sz="1400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</a:t>
            </a:r>
            <a:r>
              <a:rPr lang="es-ES" sz="14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cada unos de los Ministerios, y a la Partida  “Tesoro Público”, que contiene la estimación de ingresos del Fisco y de los Gastos y aportes de cargo fiscal.   </a:t>
            </a:r>
            <a:endParaRPr lang="es-ES" sz="1400" dirty="0" smtClean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just">
              <a:spcBef>
                <a:spcPct val="50000"/>
              </a:spcBef>
            </a:pPr>
            <a:endParaRPr lang="es-ES" sz="1050" b="1" i="1" dirty="0" smtClean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just">
              <a:spcBef>
                <a:spcPct val="50000"/>
              </a:spcBef>
            </a:pPr>
            <a:r>
              <a:rPr lang="es-ES" sz="1400" b="1" i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Partida 11	Ministerio de Defensa Nacional</a:t>
            </a:r>
            <a:endParaRPr lang="es-ES" sz="1400" b="1" i="1" dirty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877862" y="3256691"/>
            <a:ext cx="8142287" cy="1658146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" sz="1600" b="1" u="sng" dirty="0" smtClean="0">
                <a:solidFill>
                  <a:srgbClr val="00B05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CAPÍTULO</a:t>
            </a:r>
            <a:r>
              <a:rPr lang="es-ES" sz="1400" b="1" u="sng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  <a:r>
              <a:rPr lang="es-ES" sz="14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Subdivisión de la Partida, que corresponde a cada uno de los organismos que se identifican con presupuestos aprobados  en forma directa en la Ley de Presupuestos.   </a:t>
            </a:r>
            <a:endParaRPr lang="es-ES" sz="1400" dirty="0" smtClean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just">
              <a:spcBef>
                <a:spcPct val="50000"/>
              </a:spcBef>
            </a:pPr>
            <a:endParaRPr lang="es-ES" sz="1050" b="1" i="1" dirty="0" smtClean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just">
              <a:spcBef>
                <a:spcPct val="50000"/>
              </a:spcBef>
            </a:pPr>
            <a:r>
              <a:rPr lang="es-ES" sz="1400" b="1" i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Capítulo 05 “ARMADA” 		</a:t>
            </a:r>
            <a:r>
              <a:rPr lang="es-ES" sz="1400" b="1" i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Capítulo </a:t>
            </a:r>
            <a:r>
              <a:rPr lang="es-ES" sz="1400" b="1" i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07 “DIRECTEMAR”</a:t>
            </a:r>
          </a:p>
          <a:p>
            <a:pPr algn="just">
              <a:spcBef>
                <a:spcPct val="50000"/>
              </a:spcBef>
            </a:pPr>
            <a:r>
              <a:rPr lang="es-ES" sz="1400" b="1" i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Capitulo 08 “DIRECSAN” 		Capítulo 20 “HIDROGRAFIA”	</a:t>
            </a:r>
            <a:endParaRPr lang="es-ES" sz="1400" b="1" i="1" dirty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914433" y="5281607"/>
            <a:ext cx="8039100" cy="1346522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" sz="1600" b="1" u="sng" dirty="0">
                <a:solidFill>
                  <a:srgbClr val="00B05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PROGRAMA</a:t>
            </a:r>
            <a:r>
              <a:rPr lang="es-ES" sz="1400" b="1" u="sng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  <a:r>
              <a:rPr lang="es-ES" sz="1400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División presupuestaria de los Capítulos, en relación a las funciones  u objetivos específicos  identificados dentro de los presupuestos de los organismos públicos.  </a:t>
            </a:r>
            <a:r>
              <a:rPr lang="es-ES" sz="1400" b="1" i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Están los </a:t>
            </a:r>
            <a:r>
              <a:rPr lang="es-ES" sz="1400" b="1" i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programas 01, 02, 03 y </a:t>
            </a:r>
            <a:r>
              <a:rPr lang="es-ES" sz="1400" b="1" i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04.</a:t>
            </a:r>
          </a:p>
          <a:p>
            <a:pPr algn="just">
              <a:spcBef>
                <a:spcPct val="50000"/>
              </a:spcBef>
            </a:pPr>
            <a:endParaRPr lang="es-ES" sz="1100" b="1" i="1" dirty="0" smtClean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just">
              <a:spcBef>
                <a:spcPct val="50000"/>
              </a:spcBef>
            </a:pPr>
            <a:r>
              <a:rPr lang="es-ES" sz="1400" b="1" i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Programa 01 	ARMADA, </a:t>
            </a:r>
            <a:r>
              <a:rPr lang="es-ES" sz="1400" b="1" i="1" dirty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DGTM, DBSA, DSA</a:t>
            </a:r>
            <a:r>
              <a:rPr lang="es-ES" sz="1400" b="1" i="1" dirty="0" smtClean="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. Y SHOA</a:t>
            </a:r>
            <a:endParaRPr lang="es-ES" sz="1400" b="1" i="1" dirty="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utoUpdateAnimBg="0"/>
      <p:bldP spid="14" grpId="0" autoUpdateAnimBg="0"/>
      <p:bldP spid="15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7</a:t>
            </a:fld>
            <a:endParaRPr lang="es-CL" dirty="0"/>
          </a:p>
        </p:txBody>
      </p:sp>
      <p:sp>
        <p:nvSpPr>
          <p:cNvPr id="18" name="17 Rectángulo"/>
          <p:cNvSpPr/>
          <p:nvPr/>
        </p:nvSpPr>
        <p:spPr>
          <a:xfrm>
            <a:off x="1115616" y="908720"/>
            <a:ext cx="4392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3600" b="1" dirty="0" smtClean="0">
                <a:solidFill>
                  <a:schemeClr val="tx2"/>
                </a:solidFill>
                <a:latin typeface="Book Antiqua" pitchFamily="18" charset="0"/>
              </a:rPr>
              <a:t>PRESUPUESTO</a:t>
            </a:r>
            <a:endParaRPr lang="es-ES" sz="3600" b="1" dirty="0">
              <a:solidFill>
                <a:schemeClr val="tx2"/>
              </a:solidFill>
              <a:latin typeface="Book Antiqua" pitchFamily="18" charset="0"/>
            </a:endParaRP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899592" y="2043589"/>
            <a:ext cx="8001055" cy="615553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SUBTÍTULO</a:t>
            </a:r>
            <a:r>
              <a:rPr lang="es-ES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  <a:r>
              <a:rPr lang="es-ES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s-ES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Agrupación </a:t>
            </a:r>
            <a:r>
              <a:rPr lang="es-ES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 operaciones presupuestarias </a:t>
            </a:r>
            <a:r>
              <a:rPr lang="es-ES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 </a:t>
            </a:r>
            <a:r>
              <a:rPr lang="es-ES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carácter o </a:t>
            </a:r>
            <a:r>
              <a:rPr lang="es-ES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naturaleza homogénea</a:t>
            </a:r>
            <a:r>
              <a:rPr lang="es-ES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que comprende un conjunto de </a:t>
            </a:r>
            <a:r>
              <a:rPr lang="es-ES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ítems.</a:t>
            </a:r>
            <a:endParaRPr lang="es-ES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971600" y="3291081"/>
            <a:ext cx="7842280" cy="353943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Í</a:t>
            </a:r>
            <a:r>
              <a:rPr lang="es-ES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TEM</a:t>
            </a:r>
            <a:r>
              <a:rPr lang="es-ES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  <a:r>
              <a:rPr lang="es-ES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s-ES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Representa </a:t>
            </a:r>
            <a:r>
              <a:rPr lang="es-ES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un motivo significativo de ingreso o gasto.</a:t>
            </a:r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909142" y="4509120"/>
            <a:ext cx="7866062" cy="615553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ASIGNACIÓN</a:t>
            </a:r>
            <a:r>
              <a:rPr lang="es-ES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  <a:r>
              <a:rPr lang="es-ES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s-ES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Corresponde </a:t>
            </a:r>
            <a:r>
              <a:rPr lang="es-ES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un motivo especifico de ingreso o gasto.</a:t>
            </a:r>
          </a:p>
        </p:txBody>
      </p:sp>
      <p:sp>
        <p:nvSpPr>
          <p:cNvPr id="20" name="19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utoUpdateAnimBg="0"/>
      <p:bldP spid="17" grpId="0" autoUpdateAnimBg="0"/>
      <p:bldP spid="19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-36512" y="1412776"/>
            <a:ext cx="9180512" cy="5445224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</a:endParaRPr>
          </a:p>
        </p:txBody>
      </p:sp>
      <p:sp>
        <p:nvSpPr>
          <p:cNvPr id="14" name="13 Rectángulo redondeado"/>
          <p:cNvSpPr/>
          <p:nvPr/>
        </p:nvSpPr>
        <p:spPr>
          <a:xfrm>
            <a:off x="3491880" y="4941168"/>
            <a:ext cx="3744416" cy="163110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8</a:t>
            </a:fld>
            <a:endParaRPr lang="es-CL" dirty="0"/>
          </a:p>
        </p:txBody>
      </p:sp>
      <p:sp>
        <p:nvSpPr>
          <p:cNvPr id="18" name="17 Rectángulo"/>
          <p:cNvSpPr/>
          <p:nvPr/>
        </p:nvSpPr>
        <p:spPr>
          <a:xfrm>
            <a:off x="1115616" y="908720"/>
            <a:ext cx="4392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3600" b="1" dirty="0" smtClean="0">
                <a:solidFill>
                  <a:schemeClr val="tx2"/>
                </a:solidFill>
                <a:latin typeface="Book Antiqua" pitchFamily="18" charset="0"/>
              </a:rPr>
              <a:t>PRESUPUESTO</a:t>
            </a:r>
            <a:endParaRPr lang="es-ES" sz="3600" b="1" dirty="0">
              <a:solidFill>
                <a:schemeClr val="tx2"/>
              </a:solidFill>
              <a:latin typeface="Book Antiqua" pitchFamily="18" charset="0"/>
            </a:endParaRPr>
          </a:p>
        </p:txBody>
      </p:sp>
      <p:sp>
        <p:nvSpPr>
          <p:cNvPr id="15" name="14 Rectángulo redondeado"/>
          <p:cNvSpPr/>
          <p:nvPr/>
        </p:nvSpPr>
        <p:spPr>
          <a:xfrm>
            <a:off x="1259632" y="4941168"/>
            <a:ext cx="2160240" cy="163110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012" y="1394547"/>
            <a:ext cx="7756484" cy="50587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20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9</a:t>
            </a:fld>
            <a:endParaRPr lang="es-CL" dirty="0"/>
          </a:p>
        </p:txBody>
      </p:sp>
      <p:sp>
        <p:nvSpPr>
          <p:cNvPr id="12" name="11 Rectángulo redondeado"/>
          <p:cNvSpPr/>
          <p:nvPr/>
        </p:nvSpPr>
        <p:spPr>
          <a:xfrm>
            <a:off x="-36512" y="1412776"/>
            <a:ext cx="9180512" cy="5445224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115616" y="908720"/>
            <a:ext cx="4392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3600" b="1" dirty="0" smtClean="0">
                <a:solidFill>
                  <a:schemeClr val="tx2"/>
                </a:solidFill>
                <a:latin typeface="Book Antiqua" pitchFamily="18" charset="0"/>
              </a:rPr>
              <a:t>PRESUPUESTO</a:t>
            </a:r>
            <a:endParaRPr lang="es-ES" sz="3600" b="1" dirty="0">
              <a:solidFill>
                <a:schemeClr val="tx2"/>
              </a:solidFill>
              <a:latin typeface="Book Antiqua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651" y="1643051"/>
            <a:ext cx="7744067" cy="4572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10</a:t>
            </a:fld>
            <a:endParaRPr lang="es-CL" dirty="0"/>
          </a:p>
        </p:txBody>
      </p:sp>
      <p:sp>
        <p:nvSpPr>
          <p:cNvPr id="12" name="11 Rectángulo redondeado"/>
          <p:cNvSpPr/>
          <p:nvPr/>
        </p:nvSpPr>
        <p:spPr>
          <a:xfrm>
            <a:off x="-36512" y="1412776"/>
            <a:ext cx="9180512" cy="5445224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115616" y="908720"/>
            <a:ext cx="4392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3600" b="1" dirty="0" smtClean="0">
                <a:solidFill>
                  <a:schemeClr val="tx2"/>
                </a:solidFill>
                <a:latin typeface="Book Antiqua" pitchFamily="18" charset="0"/>
              </a:rPr>
              <a:t>PRESUPUESTO</a:t>
            </a:r>
            <a:endParaRPr lang="es-ES" sz="3600" b="1" dirty="0">
              <a:solidFill>
                <a:schemeClr val="tx2"/>
              </a:solidFill>
              <a:latin typeface="Book Antiqua" pitchFamily="18" charset="0"/>
            </a:endParaRPr>
          </a:p>
        </p:txBody>
      </p:sp>
      <p:grpSp>
        <p:nvGrpSpPr>
          <p:cNvPr id="14" name="13 Grupo"/>
          <p:cNvGrpSpPr/>
          <p:nvPr/>
        </p:nvGrpSpPr>
        <p:grpSpPr>
          <a:xfrm>
            <a:off x="1500166" y="1470745"/>
            <a:ext cx="7286676" cy="5101527"/>
            <a:chOff x="1500166" y="1470745"/>
            <a:chExt cx="7286676" cy="5101527"/>
          </a:xfrm>
        </p:grpSpPr>
        <p:sp>
          <p:nvSpPr>
            <p:cNvPr id="15" name="14 Rectángulo redondeado"/>
            <p:cNvSpPr/>
            <p:nvPr/>
          </p:nvSpPr>
          <p:spPr>
            <a:xfrm>
              <a:off x="1835696" y="4941168"/>
              <a:ext cx="3168352" cy="163110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/>
            </a:p>
          </p:txBody>
        </p:sp>
        <p:sp>
          <p:nvSpPr>
            <p:cNvPr id="16" name="15 Rectángulo redondeado"/>
            <p:cNvSpPr/>
            <p:nvPr/>
          </p:nvSpPr>
          <p:spPr>
            <a:xfrm>
              <a:off x="5076056" y="4941168"/>
              <a:ext cx="3710786" cy="1631104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/>
            </a:p>
          </p:txBody>
        </p:sp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00166" y="1470745"/>
              <a:ext cx="7286676" cy="495865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17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11</a:t>
            </a:fld>
            <a:endParaRPr lang="es-CL" dirty="0"/>
          </a:p>
        </p:txBody>
      </p:sp>
      <p:sp>
        <p:nvSpPr>
          <p:cNvPr id="12" name="11 Rectángulo redondeado"/>
          <p:cNvSpPr/>
          <p:nvPr/>
        </p:nvSpPr>
        <p:spPr>
          <a:xfrm>
            <a:off x="-36512" y="1412776"/>
            <a:ext cx="9180512" cy="5445224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115616" y="908720"/>
            <a:ext cx="4392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3600" b="1" dirty="0" smtClean="0">
                <a:solidFill>
                  <a:schemeClr val="tx2"/>
                </a:solidFill>
                <a:latin typeface="Book Antiqua" pitchFamily="18" charset="0"/>
              </a:rPr>
              <a:t>PRESUPUESTO</a:t>
            </a:r>
            <a:endParaRPr lang="es-ES" sz="3600" b="1" dirty="0">
              <a:solidFill>
                <a:schemeClr val="tx2"/>
              </a:solidFill>
              <a:latin typeface="Book Antiqua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201" y="1484784"/>
            <a:ext cx="7470987" cy="50450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12</a:t>
            </a:fld>
            <a:endParaRPr lang="es-CL" dirty="0"/>
          </a:p>
        </p:txBody>
      </p:sp>
      <p:sp>
        <p:nvSpPr>
          <p:cNvPr id="12" name="11 Rectángulo redondeado"/>
          <p:cNvSpPr/>
          <p:nvPr/>
        </p:nvSpPr>
        <p:spPr>
          <a:xfrm>
            <a:off x="-36512" y="1412776"/>
            <a:ext cx="9180512" cy="5445224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115616" y="908720"/>
            <a:ext cx="4392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3600" b="1" dirty="0" smtClean="0">
                <a:solidFill>
                  <a:schemeClr val="tx2"/>
                </a:solidFill>
                <a:latin typeface="Book Antiqua" pitchFamily="18" charset="0"/>
              </a:rPr>
              <a:t>PRESUPUESTO</a:t>
            </a:r>
            <a:endParaRPr lang="es-ES" sz="3600" b="1" dirty="0">
              <a:solidFill>
                <a:schemeClr val="tx2"/>
              </a:solidFill>
              <a:latin typeface="Book Antiqua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675" y="1785926"/>
            <a:ext cx="7551605" cy="35782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13</a:t>
            </a:fld>
            <a:endParaRPr lang="es-CL" dirty="0"/>
          </a:p>
        </p:txBody>
      </p:sp>
      <p:sp>
        <p:nvSpPr>
          <p:cNvPr id="12" name="11 Rectángulo redondeado"/>
          <p:cNvSpPr/>
          <p:nvPr/>
        </p:nvSpPr>
        <p:spPr>
          <a:xfrm>
            <a:off x="-36512" y="1412776"/>
            <a:ext cx="9180512" cy="5445224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115616" y="908720"/>
            <a:ext cx="4392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3600" b="1" dirty="0" smtClean="0">
                <a:solidFill>
                  <a:schemeClr val="tx2"/>
                </a:solidFill>
                <a:latin typeface="Book Antiqua" pitchFamily="18" charset="0"/>
              </a:rPr>
              <a:t>PRESUPUESTO</a:t>
            </a:r>
            <a:endParaRPr lang="es-ES" sz="3600" b="1" dirty="0">
              <a:solidFill>
                <a:schemeClr val="tx2"/>
              </a:solidFill>
              <a:latin typeface="Book Antiqua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905657"/>
            <a:ext cx="7608860" cy="33235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14</a:t>
            </a:fld>
            <a:endParaRPr lang="es-CL" dirty="0"/>
          </a:p>
        </p:txBody>
      </p:sp>
      <p:sp>
        <p:nvSpPr>
          <p:cNvPr id="12" name="11 Rectángulo redondeado"/>
          <p:cNvSpPr/>
          <p:nvPr/>
        </p:nvSpPr>
        <p:spPr>
          <a:xfrm>
            <a:off x="-36512" y="1412776"/>
            <a:ext cx="9180512" cy="5445224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115616" y="908720"/>
            <a:ext cx="4392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3600" b="1" dirty="0" smtClean="0">
                <a:solidFill>
                  <a:schemeClr val="tx2"/>
                </a:solidFill>
                <a:latin typeface="Book Antiqua" pitchFamily="18" charset="0"/>
              </a:rPr>
              <a:t>PRESUPUESTO</a:t>
            </a:r>
            <a:endParaRPr lang="es-ES" sz="3600" b="1" dirty="0">
              <a:solidFill>
                <a:schemeClr val="tx2"/>
              </a:solidFill>
              <a:latin typeface="Book Antiqua" pitchFamily="18" charset="0"/>
            </a:endParaRPr>
          </a:p>
        </p:txBody>
      </p:sp>
      <p:grpSp>
        <p:nvGrpSpPr>
          <p:cNvPr id="14" name="13 Grupo"/>
          <p:cNvGrpSpPr/>
          <p:nvPr/>
        </p:nvGrpSpPr>
        <p:grpSpPr>
          <a:xfrm>
            <a:off x="1452252" y="1500174"/>
            <a:ext cx="7375837" cy="5000660"/>
            <a:chOff x="1452252" y="1500174"/>
            <a:chExt cx="7375837" cy="5000660"/>
          </a:xfrm>
        </p:grpSpPr>
        <p:sp>
          <p:nvSpPr>
            <p:cNvPr id="15" name="14 Rectángulo redondeado"/>
            <p:cNvSpPr/>
            <p:nvPr/>
          </p:nvSpPr>
          <p:spPr>
            <a:xfrm>
              <a:off x="1619672" y="4462192"/>
              <a:ext cx="3168352" cy="163110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/>
            </a:p>
          </p:txBody>
        </p:sp>
        <p:sp>
          <p:nvSpPr>
            <p:cNvPr id="16" name="15 Rectángulo redondeado"/>
            <p:cNvSpPr/>
            <p:nvPr/>
          </p:nvSpPr>
          <p:spPr>
            <a:xfrm>
              <a:off x="4860032" y="4437112"/>
              <a:ext cx="3816424" cy="1631104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/>
            </a:p>
          </p:txBody>
        </p:sp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2252" y="1500174"/>
              <a:ext cx="7375837" cy="500066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17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15</a:t>
            </a:fld>
            <a:endParaRPr lang="es-CL" dirty="0"/>
          </a:p>
        </p:txBody>
      </p:sp>
      <p:sp>
        <p:nvSpPr>
          <p:cNvPr id="12" name="11 Rectángulo redondeado"/>
          <p:cNvSpPr/>
          <p:nvPr/>
        </p:nvSpPr>
        <p:spPr>
          <a:xfrm>
            <a:off x="-36512" y="1412776"/>
            <a:ext cx="9180512" cy="5445224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115616" y="908720"/>
            <a:ext cx="4392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3600" b="1" dirty="0" smtClean="0">
                <a:solidFill>
                  <a:schemeClr val="tx2"/>
                </a:solidFill>
                <a:latin typeface="Book Antiqua" pitchFamily="18" charset="0"/>
              </a:rPr>
              <a:t>PRESUPUESTO</a:t>
            </a:r>
            <a:endParaRPr lang="es-ES" sz="3600" b="1" dirty="0">
              <a:solidFill>
                <a:schemeClr val="tx2"/>
              </a:solidFill>
              <a:latin typeface="Book Antiqua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974" y="1628800"/>
            <a:ext cx="7508506" cy="45720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4" name="Picture 2" descr="Salfa vende a la Armada de Chile camionetas Chevolet D-Max III - Noticias  Infodefensa América"/>
          <p:cNvPicPr>
            <a:picLocks noChangeAspect="1" noChangeArrowheads="1"/>
          </p:cNvPicPr>
          <p:nvPr/>
        </p:nvPicPr>
        <p:blipFill>
          <a:blip r:embed="rId3" cstate="print"/>
          <a:srcRect t="26300" r="24159" b="9732"/>
          <a:stretch>
            <a:fillRect/>
          </a:stretch>
        </p:blipFill>
        <p:spPr bwMode="auto">
          <a:xfrm>
            <a:off x="1907704" y="5805264"/>
            <a:ext cx="1365958" cy="864096"/>
          </a:xfrm>
          <a:prstGeom prst="rect">
            <a:avLst/>
          </a:prstGeom>
          <a:noFill/>
        </p:spPr>
      </p:pic>
      <p:pic>
        <p:nvPicPr>
          <p:cNvPr id="33796" name="Picture 4" descr="Informática Básica: Diferencias entre computador de mesa y portáti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2132856"/>
            <a:ext cx="1344149" cy="1008112"/>
          </a:xfrm>
          <a:prstGeom prst="rect">
            <a:avLst/>
          </a:prstGeom>
          <a:noFill/>
        </p:spPr>
      </p:pic>
      <p:sp>
        <p:nvSpPr>
          <p:cNvPr id="33798" name="AutoShape 6" descr="Edificio empresa de ingeniería arquitectónica empresa servicio de la  empresa, edificio de oficinas PNG Clipart | PNGOcea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5" name="14 Imagen" descr="59017064-edificio-de-la-ciudad-isométrica-con-la-cartelera-para-la-venta-de-bienes-raíces-casa-de-tres-dimension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4365104"/>
            <a:ext cx="1056480" cy="1189112"/>
          </a:xfrm>
          <a:prstGeom prst="rect">
            <a:avLst/>
          </a:prstGeom>
        </p:spPr>
      </p:pic>
      <p:sp>
        <p:nvSpPr>
          <p:cNvPr id="16" name="15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16</a:t>
            </a:fld>
            <a:endParaRPr lang="es-CL" dirty="0"/>
          </a:p>
        </p:txBody>
      </p:sp>
      <p:sp>
        <p:nvSpPr>
          <p:cNvPr id="18" name="17 Rectángulo"/>
          <p:cNvSpPr/>
          <p:nvPr/>
        </p:nvSpPr>
        <p:spPr>
          <a:xfrm>
            <a:off x="2195736" y="1124744"/>
            <a:ext cx="50405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</a:rPr>
              <a:t>¿QUE ES UN FO.FI.?</a:t>
            </a:r>
            <a:endParaRPr lang="es-ES" sz="4000" b="1" dirty="0">
              <a:solidFill>
                <a:schemeClr val="tx1">
                  <a:lumMod val="95000"/>
                  <a:lumOff val="5000"/>
                </a:schemeClr>
              </a:solidFill>
              <a:latin typeface="Book Antiqua" pitchFamily="18" charset="0"/>
            </a:endParaRPr>
          </a:p>
        </p:txBody>
      </p:sp>
      <p:pic>
        <p:nvPicPr>
          <p:cNvPr id="23" name="22 Imagen" descr="inversion_dinero_plata_lebacs_jpg_1913337537.jpg_19133375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4149080"/>
            <a:ext cx="2957471" cy="1656184"/>
          </a:xfrm>
          <a:prstGeom prst="rect">
            <a:avLst/>
          </a:prstGeom>
        </p:spPr>
      </p:pic>
      <p:sp>
        <p:nvSpPr>
          <p:cNvPr id="24" name="23 CuadroTexto"/>
          <p:cNvSpPr txBox="1"/>
          <p:nvPr/>
        </p:nvSpPr>
        <p:spPr>
          <a:xfrm>
            <a:off x="899592" y="2204864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dirty="0" smtClean="0"/>
              <a:t>“Dinero en Efectivo para cubrir necesidades de urgencia o imprevistos. Los Fondos Fijos siempre tendran su respaldo en Recursos Presupuestarios (A.F.L.) o Fondos Internos.”</a:t>
            </a:r>
          </a:p>
        </p:txBody>
      </p:sp>
      <p:pic>
        <p:nvPicPr>
          <p:cNvPr id="26" name="25 Imagen" descr="ninos-ricos-dinero-20165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4005064"/>
            <a:ext cx="3563888" cy="2375925"/>
          </a:xfrm>
          <a:prstGeom prst="rect">
            <a:avLst/>
          </a:prstGeom>
        </p:spPr>
      </p:pic>
      <p:sp>
        <p:nvSpPr>
          <p:cNvPr id="27" name="26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17</a:t>
            </a:fld>
            <a:endParaRPr lang="es-CL" dirty="0"/>
          </a:p>
        </p:txBody>
      </p:sp>
      <p:sp>
        <p:nvSpPr>
          <p:cNvPr id="18" name="17 Rectángulo"/>
          <p:cNvSpPr/>
          <p:nvPr/>
        </p:nvSpPr>
        <p:spPr>
          <a:xfrm>
            <a:off x="1008112" y="982469"/>
            <a:ext cx="8532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</a:rPr>
              <a:t>ADMINISTRACIÓN DE UN FO.FI.</a:t>
            </a:r>
            <a:endParaRPr lang="es-ES" sz="3600" b="1" dirty="0">
              <a:solidFill>
                <a:schemeClr val="tx1">
                  <a:lumMod val="95000"/>
                  <a:lumOff val="5000"/>
                </a:schemeClr>
              </a:solidFill>
              <a:latin typeface="Book Antiqua" pitchFamily="18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971600" y="2541091"/>
            <a:ext cx="7488832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s-CL" sz="1800" dirty="0" smtClean="0"/>
              <a:t> </a:t>
            </a:r>
            <a:r>
              <a:rPr lang="es-CL" sz="1800" dirty="0" smtClean="0"/>
              <a:t>Debe ser Autorizado por Resolución del Mando.</a:t>
            </a:r>
          </a:p>
          <a:p>
            <a:endParaRPr lang="es-CL" sz="1200" dirty="0" smtClean="0"/>
          </a:p>
          <a:p>
            <a:pPr>
              <a:buFont typeface="Wingdings" pitchFamily="2" charset="2"/>
              <a:buChar char="ü"/>
            </a:pPr>
            <a:r>
              <a:rPr lang="es-CL" sz="1800" dirty="0" smtClean="0"/>
              <a:t> </a:t>
            </a:r>
            <a:r>
              <a:rPr lang="es-CL" sz="1800" dirty="0" smtClean="0"/>
              <a:t>Un funcionario puede Administrar sólo un </a:t>
            </a:r>
            <a:r>
              <a:rPr lang="es-CL" sz="1800" dirty="0" err="1" smtClean="0"/>
              <a:t>Fo.Fi</a:t>
            </a:r>
            <a:r>
              <a:rPr lang="es-CL" sz="1800" dirty="0" smtClean="0"/>
              <a:t>.</a:t>
            </a:r>
          </a:p>
          <a:p>
            <a:endParaRPr lang="es-CL" sz="1200" dirty="0" smtClean="0"/>
          </a:p>
          <a:p>
            <a:pPr marL="180975" indent="-180975">
              <a:buFont typeface="Wingdings" pitchFamily="2" charset="2"/>
              <a:buChar char="ü"/>
            </a:pPr>
            <a:r>
              <a:rPr lang="es-CL" sz="1800" dirty="0" smtClean="0"/>
              <a:t> </a:t>
            </a:r>
            <a:r>
              <a:rPr lang="es-CL" sz="1800" dirty="0" smtClean="0"/>
              <a:t>El funcionario administrador debe tener caución por responsabilidad Funcionaria vigente.</a:t>
            </a:r>
          </a:p>
          <a:p>
            <a:pPr marL="180975" indent="-180975"/>
            <a:endParaRPr lang="es-CL" sz="1200" dirty="0" smtClean="0"/>
          </a:p>
          <a:p>
            <a:pPr>
              <a:buFont typeface="Wingdings" pitchFamily="2" charset="2"/>
              <a:buChar char="ü"/>
            </a:pPr>
            <a:r>
              <a:rPr lang="es-CL" sz="1800" dirty="0" smtClean="0"/>
              <a:t> </a:t>
            </a:r>
            <a:r>
              <a:rPr lang="es-CL" sz="1800" dirty="0" smtClean="0"/>
              <a:t>El monto máximo de Apertura es de 15 U.T.M.</a:t>
            </a:r>
          </a:p>
          <a:p>
            <a:pPr>
              <a:buFont typeface="Wingdings" pitchFamily="2" charset="2"/>
              <a:buChar char="ü"/>
            </a:pPr>
            <a:endParaRPr lang="es-CL" sz="1800" dirty="0" smtClean="0"/>
          </a:p>
          <a:p>
            <a:pPr>
              <a:buFont typeface="Wingdings" pitchFamily="2" charset="2"/>
              <a:buChar char="ü"/>
            </a:pPr>
            <a:endParaRPr lang="es-ES" sz="1800" dirty="0"/>
          </a:p>
        </p:txBody>
      </p:sp>
      <p:sp>
        <p:nvSpPr>
          <p:cNvPr id="14" name="13 CuadroTexto"/>
          <p:cNvSpPr txBox="1"/>
          <p:nvPr/>
        </p:nvSpPr>
        <p:spPr>
          <a:xfrm>
            <a:off x="1043608" y="1700808"/>
            <a:ext cx="4608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</a:rPr>
              <a:t>PARA LA APERTURA</a:t>
            </a:r>
            <a:endParaRPr lang="es-ES" sz="2000" b="1" dirty="0">
              <a:solidFill>
                <a:schemeClr val="tx2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5" name="14 Imagen" descr="20866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72200" y="4005064"/>
            <a:ext cx="2467992" cy="2467992"/>
          </a:xfrm>
          <a:prstGeom prst="rect">
            <a:avLst/>
          </a:prstGeom>
        </p:spPr>
      </p:pic>
      <p:sp>
        <p:nvSpPr>
          <p:cNvPr id="17" name="16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18</a:t>
            </a:fld>
            <a:endParaRPr lang="es-CL" dirty="0"/>
          </a:p>
        </p:txBody>
      </p:sp>
      <p:sp>
        <p:nvSpPr>
          <p:cNvPr id="18" name="17 Rectángulo"/>
          <p:cNvSpPr/>
          <p:nvPr/>
        </p:nvSpPr>
        <p:spPr>
          <a:xfrm>
            <a:off x="1008112" y="982469"/>
            <a:ext cx="8532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</a:rPr>
              <a:t>ADMINISTRACIÓN DE UN FO.FI.</a:t>
            </a:r>
            <a:endParaRPr lang="es-ES" sz="3600" b="1" dirty="0">
              <a:solidFill>
                <a:schemeClr val="tx1">
                  <a:lumMod val="95000"/>
                  <a:lumOff val="5000"/>
                </a:schemeClr>
              </a:solidFill>
              <a:latin typeface="Book Antiqua" pitchFamily="18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827584" y="2384008"/>
            <a:ext cx="8136904" cy="349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s-CL" dirty="0" smtClean="0"/>
              <a:t> El gasto máximo imputable a “Gasto menor” (22.12.002) no puede exceder 01 U.T.M.</a:t>
            </a:r>
          </a:p>
          <a:p>
            <a:endParaRPr lang="es-CL" dirty="0" smtClean="0"/>
          </a:p>
          <a:p>
            <a:pPr>
              <a:buFont typeface="Wingdings" pitchFamily="2" charset="2"/>
              <a:buChar char="ü"/>
            </a:pPr>
            <a:r>
              <a:rPr lang="es-CL" dirty="0" smtClean="0"/>
              <a:t> </a:t>
            </a:r>
            <a:r>
              <a:rPr lang="es-CL" dirty="0" smtClean="0"/>
              <a:t>Se rinde a lo menos una vez al mes, y antes del gasto del 75%.</a:t>
            </a:r>
          </a:p>
          <a:p>
            <a:pPr>
              <a:buFont typeface="Wingdings" pitchFamily="2" charset="2"/>
              <a:buChar char="ü"/>
            </a:pPr>
            <a:endParaRPr lang="es-CL" dirty="0" smtClean="0"/>
          </a:p>
          <a:p>
            <a:pPr>
              <a:buFont typeface="Wingdings" pitchFamily="2" charset="2"/>
              <a:buChar char="ü"/>
            </a:pPr>
            <a:r>
              <a:rPr lang="es-CL" dirty="0" smtClean="0"/>
              <a:t> </a:t>
            </a:r>
            <a:r>
              <a:rPr lang="es-CL" dirty="0" smtClean="0"/>
              <a:t>Los gastos que sobrepasen la U.T.M. deberán imputarse al ítem correspondiente. </a:t>
            </a:r>
          </a:p>
          <a:p>
            <a:pPr>
              <a:buFont typeface="Wingdings" pitchFamily="2" charset="2"/>
              <a:buChar char="ü"/>
            </a:pPr>
            <a:endParaRPr lang="es-CL" dirty="0" smtClean="0"/>
          </a:p>
          <a:p>
            <a:pPr>
              <a:buFont typeface="Wingdings" pitchFamily="2" charset="2"/>
              <a:buChar char="ü"/>
            </a:pPr>
            <a:r>
              <a:rPr lang="es-CL" dirty="0" smtClean="0"/>
              <a:t> </a:t>
            </a:r>
            <a:r>
              <a:rPr lang="es-CL" dirty="0" smtClean="0"/>
              <a:t>Se puede imputar una compra hasta por 5 U.T.M.</a:t>
            </a:r>
          </a:p>
          <a:p>
            <a:pPr>
              <a:buFont typeface="Wingdings" pitchFamily="2" charset="2"/>
              <a:buChar char="ü"/>
            </a:pPr>
            <a:endParaRPr lang="es-CL" dirty="0" smtClean="0"/>
          </a:p>
          <a:p>
            <a:pPr>
              <a:buFont typeface="Wingdings" pitchFamily="2" charset="2"/>
              <a:buChar char="ü"/>
            </a:pPr>
            <a:r>
              <a:rPr lang="es-CL" dirty="0" smtClean="0"/>
              <a:t> </a:t>
            </a:r>
            <a:r>
              <a:rPr lang="es-CL" dirty="0" smtClean="0"/>
              <a:t>Todos los gastos deben respaldarse con algún documento tributario  (Boleta o Factura).</a:t>
            </a:r>
          </a:p>
          <a:p>
            <a:endParaRPr lang="es-CL" sz="1200" dirty="0" smtClean="0"/>
          </a:p>
          <a:p>
            <a:pPr>
              <a:buFont typeface="Wingdings" pitchFamily="2" charset="2"/>
              <a:buChar char="ü"/>
            </a:pPr>
            <a:r>
              <a:rPr lang="es-CL" dirty="0" smtClean="0"/>
              <a:t> </a:t>
            </a:r>
            <a:r>
              <a:rPr lang="es-CL" dirty="0" smtClean="0"/>
              <a:t>No se pueden rendir boletas de compras con Tarjetas Bancarias.</a:t>
            </a:r>
          </a:p>
          <a:p>
            <a:pPr>
              <a:buFont typeface="Wingdings" pitchFamily="2" charset="2"/>
              <a:buChar char="ü"/>
            </a:pPr>
            <a:endParaRPr lang="es-CL" dirty="0" smtClean="0"/>
          </a:p>
          <a:p>
            <a:pPr>
              <a:buFont typeface="Wingdings" pitchFamily="2" charset="2"/>
              <a:buChar char="ü"/>
            </a:pPr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1008112" y="982469"/>
            <a:ext cx="8532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</a:rPr>
              <a:t>ADMINISTRACIÓN DE UN FO.FI.</a:t>
            </a:r>
            <a:endParaRPr lang="es-ES" sz="3600" b="1" dirty="0">
              <a:solidFill>
                <a:schemeClr val="tx1">
                  <a:lumMod val="95000"/>
                  <a:lumOff val="5000"/>
                </a:schemeClr>
              </a:solidFill>
              <a:latin typeface="Book Antiqua" pitchFamily="18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1043608" y="1700808"/>
            <a:ext cx="4608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</a:rPr>
              <a:t>PARA LA EJECUCIÓN</a:t>
            </a:r>
            <a:endParaRPr lang="es-ES" sz="2000" b="1" dirty="0">
              <a:solidFill>
                <a:schemeClr val="tx2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19</a:t>
            </a:fld>
            <a:endParaRPr lang="es-CL" dirty="0"/>
          </a:p>
        </p:txBody>
      </p:sp>
      <p:sp>
        <p:nvSpPr>
          <p:cNvPr id="18" name="17 Rectángulo"/>
          <p:cNvSpPr/>
          <p:nvPr/>
        </p:nvSpPr>
        <p:spPr>
          <a:xfrm>
            <a:off x="1008112" y="982469"/>
            <a:ext cx="8532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</a:rPr>
              <a:t>ADMINISTRACIÓN DE UN FO.FI.</a:t>
            </a:r>
            <a:endParaRPr lang="es-ES" sz="3600" b="1" dirty="0">
              <a:solidFill>
                <a:schemeClr val="tx1">
                  <a:lumMod val="95000"/>
                  <a:lumOff val="5000"/>
                </a:schemeClr>
              </a:solidFill>
              <a:latin typeface="Book Antiqua" pitchFamily="18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827584" y="2188309"/>
            <a:ext cx="8136904" cy="340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s-CL" dirty="0" smtClean="0"/>
              <a:t>En las compras no se puede entregar el RUT para acumulación de puntos.</a:t>
            </a:r>
          </a:p>
          <a:p>
            <a:pPr>
              <a:buFont typeface="Wingdings" pitchFamily="2" charset="2"/>
              <a:buChar char="ü"/>
            </a:pPr>
            <a:endParaRPr lang="es-CL" sz="1400" dirty="0" smtClean="0"/>
          </a:p>
          <a:p>
            <a:pPr marL="180975" indent="-180975">
              <a:buFont typeface="Wingdings" pitchFamily="2" charset="2"/>
              <a:buChar char="ü"/>
            </a:pPr>
            <a:r>
              <a:rPr lang="es-CL" dirty="0" smtClean="0"/>
              <a:t> </a:t>
            </a:r>
            <a:r>
              <a:rPr lang="es-CL" dirty="0" smtClean="0"/>
              <a:t>Se pueden efectuar gastos por movilización, los que deben ser visados por el Encargado del </a:t>
            </a:r>
            <a:r>
              <a:rPr lang="es-CL" dirty="0" err="1" smtClean="0"/>
              <a:t>Fo.Fi</a:t>
            </a:r>
            <a:r>
              <a:rPr lang="es-CL" dirty="0" smtClean="0"/>
              <a:t>.</a:t>
            </a:r>
          </a:p>
          <a:p>
            <a:pPr>
              <a:buFont typeface="Wingdings" pitchFamily="2" charset="2"/>
              <a:buChar char="ü"/>
            </a:pPr>
            <a:endParaRPr lang="es-CL" sz="1400" dirty="0" smtClean="0"/>
          </a:p>
          <a:p>
            <a:pPr>
              <a:buFont typeface="Wingdings" pitchFamily="2" charset="2"/>
              <a:buChar char="ü"/>
            </a:pPr>
            <a:r>
              <a:rPr lang="es-CL" dirty="0" smtClean="0"/>
              <a:t> </a:t>
            </a:r>
            <a:r>
              <a:rPr lang="es-CL" dirty="0" smtClean="0"/>
              <a:t>No se puede fraccionar compras.</a:t>
            </a:r>
          </a:p>
          <a:p>
            <a:pPr>
              <a:buFont typeface="Wingdings" pitchFamily="2" charset="2"/>
              <a:buChar char="ü"/>
            </a:pPr>
            <a:endParaRPr lang="es-CL" sz="1400" dirty="0" smtClean="0"/>
          </a:p>
          <a:p>
            <a:pPr>
              <a:buFont typeface="Wingdings" pitchFamily="2" charset="2"/>
              <a:buChar char="ü"/>
            </a:pPr>
            <a:r>
              <a:rPr lang="es-CL" dirty="0" smtClean="0"/>
              <a:t> No se pueden hacer compras habituales (Gastos recurrentes mensuales).</a:t>
            </a:r>
          </a:p>
          <a:p>
            <a:pPr>
              <a:buFont typeface="Wingdings" pitchFamily="2" charset="2"/>
              <a:buChar char="ü"/>
            </a:pPr>
            <a:endParaRPr lang="es-CL" sz="1400" dirty="0" smtClean="0"/>
          </a:p>
          <a:p>
            <a:pPr>
              <a:buFont typeface="Wingdings" pitchFamily="2" charset="2"/>
              <a:buChar char="ü"/>
            </a:pPr>
            <a:r>
              <a:rPr lang="es-CL" dirty="0" smtClean="0"/>
              <a:t> </a:t>
            </a:r>
            <a:r>
              <a:rPr lang="es-CL" dirty="0" smtClean="0"/>
              <a:t>Todos los comprobantes de gastos deben ser visados por el servidor que efectuó la compra, detallando nombre, grado, NPI y motivo de la compra.</a:t>
            </a:r>
          </a:p>
          <a:p>
            <a:pPr>
              <a:buFont typeface="Wingdings" pitchFamily="2" charset="2"/>
              <a:buChar char="ü"/>
            </a:pPr>
            <a:endParaRPr lang="es-CL" dirty="0" smtClean="0"/>
          </a:p>
          <a:p>
            <a:pPr>
              <a:buFont typeface="Wingdings" pitchFamily="2" charset="2"/>
              <a:buChar char="ü"/>
            </a:pPr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1008112" y="982469"/>
            <a:ext cx="8532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</a:rPr>
              <a:t>ADMINISTRACIÓN DE UN FO.FI.</a:t>
            </a:r>
            <a:endParaRPr lang="es-ES" sz="3600" b="1" dirty="0">
              <a:solidFill>
                <a:schemeClr val="tx1">
                  <a:lumMod val="95000"/>
                  <a:lumOff val="5000"/>
                </a:schemeClr>
              </a:solidFill>
              <a:latin typeface="Book Antiqua" pitchFamily="18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1043608" y="1700808"/>
            <a:ext cx="4608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</a:rPr>
              <a:t>PARA LA EJECUCIÓN</a:t>
            </a:r>
            <a:endParaRPr lang="es-ES" sz="2000" b="1" dirty="0">
              <a:solidFill>
                <a:schemeClr val="tx2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7" name="16 Imagen" descr="7-datos-interesantes-y-muy-raros-sobre-el-dine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0152" y="5062907"/>
            <a:ext cx="2454667" cy="1695254"/>
          </a:xfrm>
          <a:prstGeom prst="rect">
            <a:avLst/>
          </a:prstGeom>
        </p:spPr>
      </p:pic>
      <p:sp>
        <p:nvSpPr>
          <p:cNvPr id="19" name="18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20</a:t>
            </a:fld>
            <a:endParaRPr lang="es-CL" dirty="0"/>
          </a:p>
        </p:txBody>
      </p:sp>
      <p:sp>
        <p:nvSpPr>
          <p:cNvPr id="18" name="17 Rectángulo"/>
          <p:cNvSpPr/>
          <p:nvPr/>
        </p:nvSpPr>
        <p:spPr>
          <a:xfrm>
            <a:off x="1008112" y="982469"/>
            <a:ext cx="8532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</a:rPr>
              <a:t>ADMINISTRACIÓN DE UN FO.FI.</a:t>
            </a:r>
            <a:endParaRPr lang="es-ES" sz="3600" b="1" dirty="0">
              <a:solidFill>
                <a:schemeClr val="tx1">
                  <a:lumMod val="95000"/>
                  <a:lumOff val="5000"/>
                </a:schemeClr>
              </a:solidFill>
              <a:latin typeface="Book Antiqua" pitchFamily="18" charset="0"/>
            </a:endParaRP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2" cstate="print"/>
          <a:srcRect l="4286" b="13364"/>
          <a:stretch>
            <a:fillRect/>
          </a:stretch>
        </p:blipFill>
        <p:spPr bwMode="auto">
          <a:xfrm rot="5400000">
            <a:off x="265165" y="2551259"/>
            <a:ext cx="4824630" cy="3267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 cstate="print"/>
          <a:srcRect l="3302" r="14161"/>
          <a:stretch>
            <a:fillRect/>
          </a:stretch>
        </p:blipFill>
        <p:spPr bwMode="auto">
          <a:xfrm rot="5400000">
            <a:off x="4835884" y="2301020"/>
            <a:ext cx="3600400" cy="3264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21</a:t>
            </a:fld>
            <a:endParaRPr lang="es-CL" dirty="0"/>
          </a:p>
        </p:txBody>
      </p:sp>
      <p:sp>
        <p:nvSpPr>
          <p:cNvPr id="18" name="17 Rectángulo"/>
          <p:cNvSpPr/>
          <p:nvPr/>
        </p:nvSpPr>
        <p:spPr>
          <a:xfrm>
            <a:off x="1008112" y="982469"/>
            <a:ext cx="8532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</a:rPr>
              <a:t>ADMINISTRACIÓN DE UN FO.FI.</a:t>
            </a:r>
            <a:endParaRPr lang="es-ES" sz="3600" b="1" dirty="0">
              <a:solidFill>
                <a:schemeClr val="tx1">
                  <a:lumMod val="95000"/>
                  <a:lumOff val="5000"/>
                </a:schemeClr>
              </a:solidFill>
              <a:latin typeface="Book Antiqua" pitchFamily="18" charset="0"/>
            </a:endParaRPr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/>
          <a:srcRect l="1718" b="6889"/>
          <a:stretch>
            <a:fillRect/>
          </a:stretch>
        </p:blipFill>
        <p:spPr bwMode="auto">
          <a:xfrm rot="5400000">
            <a:off x="-301213" y="2325550"/>
            <a:ext cx="5281930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3" cstate="print"/>
          <a:srcRect l="26938" r="29662"/>
          <a:stretch>
            <a:fillRect/>
          </a:stretch>
        </p:blipFill>
        <p:spPr bwMode="auto">
          <a:xfrm rot="5400000">
            <a:off x="5433613" y="1410293"/>
            <a:ext cx="2592288" cy="446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13 Cheurón"/>
          <p:cNvSpPr/>
          <p:nvPr/>
        </p:nvSpPr>
        <p:spPr>
          <a:xfrm>
            <a:off x="2843808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PRESUPUESTO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4427984" y="476672"/>
            <a:ext cx="158417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tx1"/>
                </a:solidFill>
              </a:rPr>
              <a:t>FO.FI.</a:t>
            </a:r>
            <a:endParaRPr lang="es-ES" sz="12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6012160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CONTABILIDAD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59632" y="476672"/>
            <a:ext cx="158417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06896" y="3501008"/>
            <a:ext cx="8229600" cy="648072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buNone/>
            </a:pPr>
            <a:r>
              <a:rPr lang="es-CL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Bookman Old Style" pitchFamily="18" charset="0"/>
              </a:rPr>
              <a:t>FIN  PRESENTACIÓN</a:t>
            </a:r>
            <a:endParaRPr lang="es-CL" sz="4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Bookman Old Style" pitchFamily="18" charset="0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22</a:t>
            </a:fld>
            <a:endParaRPr lang="es-CL" dirty="0"/>
          </a:p>
        </p:txBody>
      </p:sp>
      <p:pic>
        <p:nvPicPr>
          <p:cNvPr id="5" name="4 Imagen" descr="escudo esnaval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5576" y="620688"/>
            <a:ext cx="2708920" cy="2708920"/>
          </a:xfrm>
          <a:prstGeom prst="rect">
            <a:avLst/>
          </a:prstGeom>
        </p:spPr>
      </p:pic>
      <p:pic>
        <p:nvPicPr>
          <p:cNvPr id="6" name="5 Imagen" descr="foto_000000012019061709091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2160" y="836712"/>
            <a:ext cx="2411635" cy="1944216"/>
          </a:xfrm>
          <a:prstGeom prst="rect">
            <a:avLst/>
          </a:prstGeom>
        </p:spPr>
      </p:pic>
      <p:pic>
        <p:nvPicPr>
          <p:cNvPr id="7" name="6 Imagen" descr="Imagen 113.jpg"/>
          <p:cNvPicPr>
            <a:picLocks noChangeAspect="1"/>
          </p:cNvPicPr>
          <p:nvPr/>
        </p:nvPicPr>
        <p:blipFill>
          <a:blip r:embed="rId4" cstate="print"/>
          <a:srcRect l="3150" t="20475" b="38190"/>
          <a:stretch>
            <a:fillRect/>
          </a:stretch>
        </p:blipFill>
        <p:spPr>
          <a:xfrm>
            <a:off x="0" y="4365104"/>
            <a:ext cx="9144000" cy="2520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ab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daba</Template>
  <TotalTime>5031</TotalTime>
  <Words>653</Words>
  <Application>Microsoft Office PowerPoint</Application>
  <PresentationFormat>Presentación en pantalla (4:3)</PresentationFormat>
  <Paragraphs>188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3" baseType="lpstr">
      <vt:lpstr>daba</vt:lpstr>
      <vt:lpstr>División finanzas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Company>www.intercambiosvirtuales.org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Procedimientos de Alimentación</dc:title>
  <dc:creator>Alejandro Matus de la Parra</dc:creator>
  <cp:lastModifiedBy>15963443-4</cp:lastModifiedBy>
  <cp:revision>126</cp:revision>
  <dcterms:created xsi:type="dcterms:W3CDTF">2014-09-01T13:50:03Z</dcterms:created>
  <dcterms:modified xsi:type="dcterms:W3CDTF">2020-08-30T23:03:57Z</dcterms:modified>
</cp:coreProperties>
</file>