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59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78" r:id="rId24"/>
    <p:sldId id="281" r:id="rId25"/>
    <p:sldId id="294" r:id="rId26"/>
    <p:sldId id="401" r:id="rId27"/>
    <p:sldId id="404" r:id="rId28"/>
    <p:sldId id="402" r:id="rId29"/>
    <p:sldId id="287" r:id="rId30"/>
    <p:sldId id="282" r:id="rId31"/>
    <p:sldId id="283" r:id="rId32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63"/>
    <p:restoredTop sz="94643"/>
  </p:normalViewPr>
  <p:slideViewPr>
    <p:cSldViewPr snapToGrid="0">
      <p:cViewPr varScale="1">
        <p:scale>
          <a:sx n="105" d="100"/>
          <a:sy n="105" d="100"/>
        </p:scale>
        <p:origin x="5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66F8DB-633C-7B3E-30B5-6CDFC0F424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121FDDB-C0ED-5515-17EF-50780F255E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A2F60A-A3E6-4249-00BA-C562CB3D9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62C4F8-0374-B90F-C79F-94C070142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332361-6BFB-0A28-D9F3-24CF05244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65465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D52CE8-2801-F85D-A6FB-A89FB0678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01BB239-A0A1-5ECB-B0F8-A903BC369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D9A1834-B241-263D-E4BA-0A3B41488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9F0557-0A08-D2ED-4E51-F87F57654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F69761-CBA5-BAFF-265A-F615940DB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4326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CFC77A-D2F1-F954-D65F-D6D4F596D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9D1FB4-38BA-F0CD-387F-8C7035BA9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855D8-9BCD-3BBF-7320-2BC34C606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F3C4E7-3452-FC07-78B6-C29AE63C4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F9F508-1EDA-219E-B6EA-146BE903D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1691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EA116D-685D-30F8-042A-81197A63F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D1CBA8E-1C45-EC71-6C96-CFC4FCEA3B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D98DA70-C863-4FF4-FAF0-48CA1EB2CC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F833ECD-FADA-6B84-2DF7-F20FB657A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44781AD-7B1D-2E3F-1F7B-AE9FC01D8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2B6C4C-CE92-403D-60AB-3D831253A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70521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407A4F-9129-78B4-96D7-98198D876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67F9374-92A0-F87C-842B-512699D771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F36C67C-A19E-6973-0E64-CFE6DCC9D2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A44F60E-5772-05ED-EE4B-CF78DD5048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5031E25-38BF-6BDC-18AC-1F09BB8A52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F27DE94-5116-F8C2-6C93-FBF146D45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41B7872-730D-2B5B-238B-6ED4DE98F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22CCDF8-1BBB-401A-3CC8-D8C63611D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26742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FBAB7F-17C3-CCF9-FC80-52E83A3B2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76F4952-4FDE-380F-2468-173C2FC9F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03B7EB8-5585-A309-E847-D575C2D22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277281F-C167-4C12-2666-CD0D7F2B1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19442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1CFF722-09F2-7483-F096-56A6FA686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D6A6706-9C4A-AC15-0DA2-5C46FEA19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E5A2785-E41F-2590-3235-6A94CA0CA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81223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EAD391-8492-B464-51DD-41C3D98C9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EF9D4D1-A9EA-BF06-AA24-3471AE2674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FCB68DA-50D4-4B02-9485-F82CD5A71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6C2BCD-F9EB-2B78-0913-B76C82D69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A46A9DF-511C-A0FD-124B-32670BC22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ABF63F9-65EE-B165-040A-A309D04CA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34881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E3DBD9-B739-5BF8-980F-1770CF64D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7D749BD-9680-9B0D-44DE-A2B851E2BF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846577C-516D-9D3B-468A-EA436C0E9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1D9A959-9CA3-7E80-B628-F867C45B9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681A2A0-61EC-70E0-F8FF-9F71CDD3C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AAB7A4-6770-0935-E654-94EAD9A56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77404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93004D-E9FA-5A33-F7B9-BCFDEE10C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AB062E8-2088-3A09-CF8A-CDF4F0F952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008C01B-3476-5A40-44BB-A5A3A8F06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8C30C6-CA5C-C999-2225-2D612CC45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6E68D3-AD6B-C605-E6A8-47FBC5906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7380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30DD8FD-2F4F-48D3-D0B6-6DEC9B5864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C135888-6314-DA2A-F197-989C00EEDE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E6FA29-4E42-A501-66EC-0FAAA1AA1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25684E-6ECA-1D9C-37E5-0DC19F22A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F1A912-5F3A-F8C1-C90A-EAC6F02A7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56156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F30A0CB-E763-22EF-E464-28460255E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92D271-C01B-AA55-36DE-4F91A62A7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6787D5-7093-AF87-6EF9-5A7C3A49B0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90F2F0-4C9A-4C45-BD0B-1199386CE74E}" type="datetimeFigureOut">
              <a:rPr lang="es-ES_tradnl" smtClean="0"/>
              <a:t>20/2/26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A72189-05FA-E1CF-2153-7FA816020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65CA66-EFDD-7743-F2F9-F07249D6D6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40CE15-E4FA-F940-8199-B1313F7A428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77912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svg"/><Relationship Id="rId3" Type="http://schemas.openxmlformats.org/officeDocument/2006/relationships/image" Target="../media/image14.png"/><Relationship Id="rId7" Type="http://schemas.openxmlformats.org/officeDocument/2006/relationships/image" Target="../media/image18.sv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svg"/><Relationship Id="rId3" Type="http://schemas.openxmlformats.org/officeDocument/2006/relationships/image" Target="../media/image14.png"/><Relationship Id="rId7" Type="http://schemas.openxmlformats.org/officeDocument/2006/relationships/image" Target="../media/image18.sv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5428AC11-BFDF-42EF-80FF-717BBF909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8628" y="1408629"/>
            <a:ext cx="6858000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2CC56AF6-38E4-490B-8E2B-1A1037B4ED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832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2339A6F5-AD6A-4D80-8AD9-6290D13AC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513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61000"/>
                </a:srgbClr>
              </a:gs>
              <a:gs pos="95000">
                <a:schemeClr val="accent5"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4B063117-62AD-ED9A-4DAA-A9AD67857B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042" y="2945176"/>
            <a:ext cx="2878688" cy="2757975"/>
          </a:xfrm>
        </p:spPr>
        <p:txBody>
          <a:bodyPr anchor="t">
            <a:normAutofit/>
          </a:bodyPr>
          <a:lstStyle/>
          <a:p>
            <a:pPr algn="l"/>
            <a:r>
              <a:rPr lang="es-US" sz="3700">
                <a:solidFill>
                  <a:srgbClr val="FFFFFF"/>
                </a:solidFill>
              </a:rPr>
              <a:t>Maneuver Warfare Handbook, William S. Lind </a:t>
            </a:r>
            <a:endParaRPr lang="es-ES_tradnl" sz="3700">
              <a:solidFill>
                <a:srgbClr val="FFFFFF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9ED7496-115C-75DD-76CB-B9CC16FDA3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42" y="1062507"/>
            <a:ext cx="2708196" cy="1097758"/>
          </a:xfrm>
        </p:spPr>
        <p:txBody>
          <a:bodyPr anchor="b">
            <a:normAutofit/>
          </a:bodyPr>
          <a:lstStyle/>
          <a:p>
            <a:pPr algn="l"/>
            <a:r>
              <a:rPr lang="es-ES_tradnl" sz="2000">
                <a:solidFill>
                  <a:srgbClr val="FFFFFF"/>
                </a:solidFill>
              </a:rPr>
              <a:t>Táctica II-Escuela Naval</a:t>
            </a:r>
          </a:p>
        </p:txBody>
      </p:sp>
      <p:pic>
        <p:nvPicPr>
          <p:cNvPr id="1026" name="Picture 2" descr="The New Maneuver Warfare Handbook (Special Tactics Institute) eBook : Lind,  William S., Special Tactics: Amazon.in: Kindle Store">
            <a:extLst>
              <a:ext uri="{FF2B5EF4-FFF2-40B4-BE49-F238E27FC236}">
                <a16:creationId xmlns:a16="http://schemas.microsoft.com/office/drawing/2014/main" id="{37E0520F-32A6-AB0B-F7A6-E1B6CFA19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5217" y="1071258"/>
            <a:ext cx="3147413" cy="471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mazon.com: Maneuver Warfare Handbook (WESTVIEW SPECIAL STUDIES IN MILITARY  AFFAIRS): 9780865318625: Lind, William S: Books">
            <a:extLst>
              <a:ext uri="{FF2B5EF4-FFF2-40B4-BE49-F238E27FC236}">
                <a16:creationId xmlns:a16="http://schemas.microsoft.com/office/drawing/2014/main" id="{90B03289-D616-FA2B-DA6F-A3C96E3B0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66414" y="1039668"/>
            <a:ext cx="3141973" cy="477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011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5" name="Rectangle 2054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0764EFB-18B7-FE7B-58E4-A608A6116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ES_tradnl" sz="4800"/>
              <a:t>Objetivo </a:t>
            </a:r>
          </a:p>
        </p:txBody>
      </p:sp>
      <p:sp>
        <p:nvSpPr>
          <p:cNvPr id="2066" name="Rectangle 2056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7" name="Rectangle 205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D6C60DD-9C1E-8FA9-E9EB-E98BC7763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r>
              <a:rPr lang="es-ES_tradnl" sz="2000"/>
              <a:t>Analizar postulados influyentes en la teoría de guerra de maniobra contemporánea aplicable a los procesos de planificación y conducción táctica </a:t>
            </a:r>
          </a:p>
        </p:txBody>
      </p:sp>
      <p:pic>
        <p:nvPicPr>
          <p:cNvPr id="2050" name="Picture 2" descr="Night Raid">
            <a:extLst>
              <a:ext uri="{FF2B5EF4-FFF2-40B4-BE49-F238E27FC236}">
                <a16:creationId xmlns:a16="http://schemas.microsoft.com/office/drawing/2014/main" id="{A96BE509-7137-B3E7-011E-E873BA25C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11532" y="2622472"/>
            <a:ext cx="5150277" cy="3437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8" name="Rectangle 2060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919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0" name="Rectangle 3089">
            <a:extLst>
              <a:ext uri="{FF2B5EF4-FFF2-40B4-BE49-F238E27FC236}">
                <a16:creationId xmlns:a16="http://schemas.microsoft.com/office/drawing/2014/main" id="{149FB5C3-7336-4FE0-A30C-CC0A3646D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92" name="Group 3091">
            <a:extLst>
              <a:ext uri="{FF2B5EF4-FFF2-40B4-BE49-F238E27FC236}">
                <a16:creationId xmlns:a16="http://schemas.microsoft.com/office/drawing/2014/main" id="{19A6B5CE-CB1D-48EE-8B43-E952235C8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3093" name="Rectangle 3092">
              <a:extLst>
                <a:ext uri="{FF2B5EF4-FFF2-40B4-BE49-F238E27FC236}">
                  <a16:creationId xmlns:a16="http://schemas.microsoft.com/office/drawing/2014/main" id="{E3F3EAA5-4E15-400B-BBA3-82B3F49A21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94" name="Rectangle 3093">
              <a:extLst>
                <a:ext uri="{FF2B5EF4-FFF2-40B4-BE49-F238E27FC236}">
                  <a16:creationId xmlns:a16="http://schemas.microsoft.com/office/drawing/2014/main" id="{72BA2E40-BE9B-4C54-9CDD-40EE804CC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96" name="Rectangle 3095">
            <a:extLst>
              <a:ext uri="{FF2B5EF4-FFF2-40B4-BE49-F238E27FC236}">
                <a16:creationId xmlns:a16="http://schemas.microsoft.com/office/drawing/2014/main" id="{0DA909B4-15FF-46A6-8A7F-7AEF977FE9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517897"/>
            <a:ext cx="11111729" cy="585796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2A43A14-CC70-BF3A-A581-2C2C7202B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025" y="922644"/>
            <a:ext cx="5040285" cy="1169585"/>
          </a:xfrm>
        </p:spPr>
        <p:txBody>
          <a:bodyPr anchor="b">
            <a:normAutofit/>
          </a:bodyPr>
          <a:lstStyle/>
          <a:p>
            <a:r>
              <a:rPr lang="es-ES_tradnl" sz="4000"/>
              <a:t>Introducción </a:t>
            </a:r>
          </a:p>
        </p:txBody>
      </p:sp>
      <p:sp>
        <p:nvSpPr>
          <p:cNvPr id="3098" name="Rectangle 3097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55714" y="2263365"/>
            <a:ext cx="49377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16D2FB0-373C-C50B-95C7-C3A057540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715" y="2508105"/>
            <a:ext cx="5040285" cy="3632493"/>
          </a:xfrm>
        </p:spPr>
        <p:txBody>
          <a:bodyPr anchor="ctr">
            <a:normAutofit/>
          </a:bodyPr>
          <a:lstStyle/>
          <a:p>
            <a:r>
              <a:rPr lang="es-US" sz="1900"/>
              <a:t>Personalmente, escuché a alguien defender un enfoque de la guerra basado en la innovación intelectual y no en la mera superioridad material: órdenes de tipo misión, superficies y vacios, y Schwerpunkt, en lugar de las fórmulas rígidas y listas de verificación que normalmente asociamos con nuestro entrenamiento y doctrina. ¡Fue una experiencia estimulante! Gracias a la articulación de Lind, años de mi propia lectura de historia militar empezaron a tener mucho más sentido.</a:t>
            </a:r>
          </a:p>
          <a:p>
            <a:endParaRPr lang="es-ES_tradnl" sz="1900"/>
          </a:p>
        </p:txBody>
      </p:sp>
      <p:pic>
        <p:nvPicPr>
          <p:cNvPr id="3074" name="Picture 2" descr="World War I - Technology, 1914, Arms Race | Britannica">
            <a:extLst>
              <a:ext uri="{FF2B5EF4-FFF2-40B4-BE49-F238E27FC236}">
                <a16:creationId xmlns:a16="http://schemas.microsoft.com/office/drawing/2014/main" id="{AA661B04-FD83-7EB7-06EC-F40E7C6FB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6667" y="830432"/>
            <a:ext cx="4389120" cy="246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The Vietnam War, Part I: Early Years and Escalation - The Atlantic">
            <a:extLst>
              <a:ext uri="{FF2B5EF4-FFF2-40B4-BE49-F238E27FC236}">
                <a16:creationId xmlns:a16="http://schemas.microsoft.com/office/drawing/2014/main" id="{D34FC93C-11AF-0BE9-7F4C-C20860DF6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6667" y="3724489"/>
            <a:ext cx="4389120" cy="228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597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854D3D-8B06-FA2D-4C74-40B795D0C2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B21E5000-6E65-19B3-B6A1-5DCF0D311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4058DF5-250C-5393-2FB3-D5BDBA005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ES_tradnl" sz="4800"/>
              <a:t>Preguntas iniciales </a:t>
            </a:r>
          </a:p>
        </p:txBody>
      </p:sp>
      <p:sp>
        <p:nvSpPr>
          <p:cNvPr id="6153" name="Rectangle 6152">
            <a:extLst>
              <a:ext uri="{FF2B5EF4-FFF2-40B4-BE49-F238E27FC236}">
                <a16:creationId xmlns:a16="http://schemas.microsoft.com/office/drawing/2014/main" id="{8D4540AC-ABB8-66C6-ECC4-72E511F002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5" name="Rectangle 6154">
            <a:extLst>
              <a:ext uri="{FF2B5EF4-FFF2-40B4-BE49-F238E27FC236}">
                <a16:creationId xmlns:a16="http://schemas.microsoft.com/office/drawing/2014/main" id="{F8CA5595-4761-876A-8596-EE314D42D8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DFC7895-E9DD-D10F-DE12-C292AE89E8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50" y="2318333"/>
            <a:ext cx="6180576" cy="3639450"/>
          </a:xfrm>
        </p:spPr>
        <p:txBody>
          <a:bodyPr anchor="ctr">
            <a:normAutofit/>
          </a:bodyPr>
          <a:lstStyle/>
          <a:p>
            <a:r>
              <a:rPr lang="es-ES_tradnl" sz="2000"/>
              <a:t>¿Qué relación pueden generar entre lo estudiado en la publicación Warfighting y el presente libro?</a:t>
            </a:r>
          </a:p>
          <a:p>
            <a:r>
              <a:rPr lang="es-ES_tradnl" sz="2000"/>
              <a:t>¿Qué aspectos relevantes extraen de la lectura en base a la ejecución de operaciones tácticas?</a:t>
            </a:r>
          </a:p>
        </p:txBody>
      </p:sp>
      <p:pic>
        <p:nvPicPr>
          <p:cNvPr id="6146" name="Picture 2" descr="Question mark thinking Images - Free Download on Freepik">
            <a:extLst>
              <a:ext uri="{FF2B5EF4-FFF2-40B4-BE49-F238E27FC236}">
                <a16:creationId xmlns:a16="http://schemas.microsoft.com/office/drawing/2014/main" id="{B797ADD2-85F0-183D-8A96-56A333FB3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1292" y="2203079"/>
            <a:ext cx="4724587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7" name="Rectangle 6156">
            <a:extLst>
              <a:ext uri="{FF2B5EF4-FFF2-40B4-BE49-F238E27FC236}">
                <a16:creationId xmlns:a16="http://schemas.microsoft.com/office/drawing/2014/main" id="{F02B780C-C67F-693B-E0D7-5A22AF1EE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21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174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7" name="Rectangle 7176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615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19ED3F9-E27C-85F6-69FB-5847A169D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4" y="2072666"/>
            <a:ext cx="4179893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¿Por qué la guerra de maniobra es relevante para el USMC y nuestro Cuerpo de Infantería de Marina? </a:t>
            </a:r>
          </a:p>
        </p:txBody>
      </p:sp>
      <p:pic>
        <p:nvPicPr>
          <p:cNvPr id="7170" name="Picture 2" descr="La Infantería de Marina de la Armada de Chile conmemora su 204° aniversario">
            <a:extLst>
              <a:ext uri="{FF2B5EF4-FFF2-40B4-BE49-F238E27FC236}">
                <a16:creationId xmlns:a16="http://schemas.microsoft.com/office/drawing/2014/main" id="{5851F33F-79CB-9D54-3438-3D6D37A90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57055" y="1028243"/>
            <a:ext cx="7188199" cy="4798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812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C7835FE-9E7D-81A2-104A-8212CBE1A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407" y="350199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US" sz="4800" dirty="0">
                <a:solidFill>
                  <a:srgbClr val="000000"/>
                </a:solidFill>
                <a:effectLst/>
                <a:latin typeface="Aptos Display" panose="020B0004020202020204" pitchFamily="34" charset="0"/>
              </a:rPr>
              <a:t>Desventaja en número</a:t>
            </a:r>
            <a:endParaRPr lang="es-ES_tradnl" sz="4800" dirty="0"/>
          </a:p>
        </p:txBody>
      </p:sp>
      <p:sp>
        <p:nvSpPr>
          <p:cNvPr id="6153" name="Rectangle 6152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5" name="Rectangle 6154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7" name="Rectangle 6156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4" descr="LSDH-91 Sargento Aldea, unidad de proyección estratégica de la Armada de  Chile">
            <a:extLst>
              <a:ext uri="{FF2B5EF4-FFF2-40B4-BE49-F238E27FC236}">
                <a16:creationId xmlns:a16="http://schemas.microsoft.com/office/drawing/2014/main" id="{EAD50227-39B9-BDD7-3FE0-1247C5507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07" y="2505846"/>
            <a:ext cx="4857481" cy="3662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Relearning Infiltrations: The Light Infantry Advantage">
            <a:extLst>
              <a:ext uri="{FF2B5EF4-FFF2-40B4-BE49-F238E27FC236}">
                <a16:creationId xmlns:a16="http://schemas.microsoft.com/office/drawing/2014/main" id="{99515905-F812-F5A5-DD91-7CBFFA8A2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986" y="2505847"/>
            <a:ext cx="4639974" cy="3662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012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93" name="Rectangle 11292">
            <a:extLst>
              <a:ext uri="{FF2B5EF4-FFF2-40B4-BE49-F238E27FC236}">
                <a16:creationId xmlns:a16="http://schemas.microsoft.com/office/drawing/2014/main" id="{117AB3D3-3C9C-4DED-809A-78734805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95" name="Rectangle 11294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97" name="Rectangle 11296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08C690-AFD8-C196-6DA5-6594AB1E9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US" sz="2000"/>
              <a:t>…</a:t>
            </a:r>
            <a:r>
              <a:rPr lang="es-US" sz="2000" i="1"/>
              <a:t>saben que probablemente lucharán en inferioridad numérica. Enfrentarse directamente a alguien mucho más fuerte nunca es muy prometedor. Incluso si ganas, el costo suele ser alto. Pero si puedes usar judo contra tu oponente más grande, si puedes desestabilizarlo, desequilibrarlo y usar su propio impulso en su contra, puedes ganar, y a menudo puedes ganar rápido y con poco costo</a:t>
            </a:r>
            <a:r>
              <a:rPr lang="es-US" sz="2000"/>
              <a:t>….</a:t>
            </a:r>
          </a:p>
          <a:p>
            <a:endParaRPr lang="es-ES_tradnl" sz="2000"/>
          </a:p>
        </p:txBody>
      </p:sp>
      <p:pic>
        <p:nvPicPr>
          <p:cNvPr id="11266" name="Picture 2" descr="Judo Concepts, Lesson 16: Fighting Bigger Players - KL Judo">
            <a:extLst>
              <a:ext uri="{FF2B5EF4-FFF2-40B4-BE49-F238E27FC236}">
                <a16:creationId xmlns:a16="http://schemas.microsoft.com/office/drawing/2014/main" id="{78949D8D-E23B-6A94-FA97-DFC2406F3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42"/>
          <a:stretch>
            <a:fillRect/>
          </a:stretch>
        </p:blipFill>
        <p:spPr bwMode="auto">
          <a:xfrm>
            <a:off x="5911532" y="2484255"/>
            <a:ext cx="5150277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99" name="Rectangle 11298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314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6DE3C-27FF-2337-4247-5F8B532C3C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4D7CA2-6DC2-6C13-3A30-658B33712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ES_tradnl" sz="4800" dirty="0"/>
              <a:t>Pregunta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330A4DF-7671-7A86-DDC7-73DC2C677A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047" y="2171705"/>
            <a:ext cx="6180576" cy="36394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sz="2000" dirty="0"/>
              <a:t>¿Cómo explica el autor la teoría de ciclo OODA?</a:t>
            </a:r>
          </a:p>
        </p:txBody>
      </p:sp>
      <p:pic>
        <p:nvPicPr>
          <p:cNvPr id="6146" name="Picture 2" descr="Question mark thinking Images - Free Download on Freepik">
            <a:extLst>
              <a:ext uri="{FF2B5EF4-FFF2-40B4-BE49-F238E27FC236}">
                <a16:creationId xmlns:a16="http://schemas.microsoft.com/office/drawing/2014/main" id="{1F5331AE-F9D1-D16C-5CF3-5FB16D12A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1292" y="2203079"/>
            <a:ext cx="4724587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344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9" name="Rectangle 12298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2301" name="Rectangle 12300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3" name="Rectangle 12302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5" name="Rectangle 12304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07" name="Rectangle 12306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44CEB40-29DD-A9C3-DB6E-8E5381C06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4" y="353160"/>
            <a:ext cx="7091300" cy="89858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OODA</a:t>
            </a:r>
          </a:p>
        </p:txBody>
      </p:sp>
      <p:pic>
        <p:nvPicPr>
          <p:cNvPr id="12292" name="Picture 4" descr="North American F-86 Sabre | Flying in the Spirit">
            <a:extLst>
              <a:ext uri="{FF2B5EF4-FFF2-40B4-BE49-F238E27FC236}">
                <a16:creationId xmlns:a16="http://schemas.microsoft.com/office/drawing/2014/main" id="{6232768C-2303-28FD-CD6C-256536F09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9890" y="2511136"/>
            <a:ext cx="5131088" cy="3412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John Boyd - The Decision Lab">
            <a:extLst>
              <a:ext uri="{FF2B5EF4-FFF2-40B4-BE49-F238E27FC236}">
                <a16:creationId xmlns:a16="http://schemas.microsoft.com/office/drawing/2014/main" id="{740E9DB0-5759-B250-3F63-D1B799751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5545" y="2218308"/>
            <a:ext cx="2863776" cy="399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5183E91-7148-F314-9C8F-73320D60F7F5}"/>
              </a:ext>
            </a:extLst>
          </p:cNvPr>
          <p:cNvSpPr txBox="1"/>
          <p:nvPr/>
        </p:nvSpPr>
        <p:spPr>
          <a:xfrm>
            <a:off x="3412431" y="5923309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10:1</a:t>
            </a:r>
          </a:p>
        </p:txBody>
      </p:sp>
    </p:spTree>
    <p:extLst>
      <p:ext uri="{BB962C8B-B14F-4D97-AF65-F5344CB8AC3E}">
        <p14:creationId xmlns:p14="http://schemas.microsoft.com/office/powerpoint/2010/main" val="1522188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>
            <a:extLst>
              <a:ext uri="{FF2B5EF4-FFF2-40B4-BE49-F238E27FC236}">
                <a16:creationId xmlns:a16="http://schemas.microsoft.com/office/drawing/2014/main" id="{4F153949-F9E5-A525-EC16-CE43EA54CD95}"/>
              </a:ext>
            </a:extLst>
          </p:cNvPr>
          <p:cNvSpPr/>
          <p:nvPr/>
        </p:nvSpPr>
        <p:spPr>
          <a:xfrm>
            <a:off x="234981" y="127091"/>
            <a:ext cx="13168551" cy="6681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La </a:t>
            </a:r>
            <a:r>
              <a:rPr lang="en-US" sz="1600" b="1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cabina de burbuja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daba mejor visión exterior, y los </a:t>
            </a:r>
            <a:r>
              <a:rPr lang="en-US" sz="1600" b="1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controles hidráulicos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permitían cambios más rápidos.</a:t>
            </a:r>
            <a:endParaRPr lang="en-US" sz="1600" dirty="0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71A06C33-1C81-F43C-BC7D-CB95C697C247}"/>
              </a:ext>
            </a:extLst>
          </p:cNvPr>
          <p:cNvSpPr/>
          <p:nvPr/>
        </p:nvSpPr>
        <p:spPr>
          <a:xfrm>
            <a:off x="867847" y="1605450"/>
            <a:ext cx="2610445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205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Observar</a:t>
            </a:r>
            <a:endParaRPr lang="en-US" sz="205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89C4F196-1384-8DB2-0312-9076EED11D4B}"/>
              </a:ext>
            </a:extLst>
          </p:cNvPr>
          <p:cNvSpPr/>
          <p:nvPr/>
        </p:nvSpPr>
        <p:spPr>
          <a:xfrm>
            <a:off x="-488275" y="2041279"/>
            <a:ext cx="3966567" cy="6681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6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Analizar el entorno,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el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enemigo</a:t>
            </a:r>
            <a:endParaRPr lang="en-US" sz="1600" dirty="0">
              <a:solidFill>
                <a:srgbClr val="8F8F8F"/>
              </a:solidFill>
              <a:latin typeface="Funnel Sans" pitchFamily="34" charset="0"/>
              <a:ea typeface="Funnel Sans" pitchFamily="34" charset="-122"/>
              <a:cs typeface="Funnel Sans" pitchFamily="34" charset="-120"/>
            </a:endParaRPr>
          </a:p>
          <a:p>
            <a:pPr marL="0" indent="0" algn="r">
              <a:lnSpc>
                <a:spcPts val="26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y la situación propia</a:t>
            </a:r>
            <a:endParaRPr lang="en-US" sz="1600" dirty="0"/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053C7504-1A20-980F-7CE2-41DC18388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1545" y="1091457"/>
            <a:ext cx="4608909" cy="4608909"/>
          </a:xfrm>
          <a:prstGeom prst="rect">
            <a:avLst/>
          </a:prstGeom>
        </p:spPr>
      </p:pic>
      <p:pic>
        <p:nvPicPr>
          <p:cNvPr id="8" name="Image 1" descr="preencoded.png">
            <a:extLst>
              <a:ext uri="{FF2B5EF4-FFF2-40B4-BE49-F238E27FC236}">
                <a16:creationId xmlns:a16="http://schemas.microsoft.com/office/drawing/2014/main" id="{4A3621F2-B5FE-BA8A-53C0-4B5FCF0E24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12115" y="1919835"/>
            <a:ext cx="312420" cy="312420"/>
          </a:xfrm>
          <a:prstGeom prst="rect">
            <a:avLst/>
          </a:prstGeom>
        </p:spPr>
      </p:pic>
      <p:sp>
        <p:nvSpPr>
          <p:cNvPr id="9" name="Text 4">
            <a:extLst>
              <a:ext uri="{FF2B5EF4-FFF2-40B4-BE49-F238E27FC236}">
                <a16:creationId xmlns:a16="http://schemas.microsoft.com/office/drawing/2014/main" id="{CF4F47F1-F0A8-C670-6A5D-EAF03A12DD75}"/>
              </a:ext>
            </a:extLst>
          </p:cNvPr>
          <p:cNvSpPr/>
          <p:nvPr/>
        </p:nvSpPr>
        <p:spPr>
          <a:xfrm>
            <a:off x="8505000" y="1496962"/>
            <a:ext cx="2610445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Orientar</a:t>
            </a:r>
            <a:endParaRPr lang="en-US" sz="2050" dirty="0"/>
          </a:p>
        </p:txBody>
      </p:sp>
      <p:sp>
        <p:nvSpPr>
          <p:cNvPr id="10" name="Text 5">
            <a:extLst>
              <a:ext uri="{FF2B5EF4-FFF2-40B4-BE49-F238E27FC236}">
                <a16:creationId xmlns:a16="http://schemas.microsoft.com/office/drawing/2014/main" id="{18545923-6A55-A505-8EF0-25D03E422DAF}"/>
              </a:ext>
            </a:extLst>
          </p:cNvPr>
          <p:cNvSpPr/>
          <p:nvPr/>
        </p:nvSpPr>
        <p:spPr>
          <a:xfrm>
            <a:off x="8505000" y="1919066"/>
            <a:ext cx="3966567" cy="6681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Crear una imagen mental de la</a:t>
            </a:r>
          </a:p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situación actual</a:t>
            </a:r>
            <a:endParaRPr lang="en-US" sz="1600" dirty="0"/>
          </a:p>
        </p:txBody>
      </p:sp>
      <p:pic>
        <p:nvPicPr>
          <p:cNvPr id="11" name="Image 2" descr="preencoded.png">
            <a:extLst>
              <a:ext uri="{FF2B5EF4-FFF2-40B4-BE49-F238E27FC236}">
                <a16:creationId xmlns:a16="http://schemas.microsoft.com/office/drawing/2014/main" id="{172463B6-C350-DB1F-3E74-769FCA869E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45" y="1091457"/>
            <a:ext cx="4608909" cy="4608909"/>
          </a:xfrm>
          <a:prstGeom prst="rect">
            <a:avLst/>
          </a:prstGeom>
        </p:spPr>
      </p:pic>
      <p:pic>
        <p:nvPicPr>
          <p:cNvPr id="12" name="Image 3" descr="preencoded.png">
            <a:extLst>
              <a:ext uri="{FF2B5EF4-FFF2-40B4-BE49-F238E27FC236}">
                <a16:creationId xmlns:a16="http://schemas.microsoft.com/office/drawing/2014/main" id="{B2B667B4-C06A-CB19-36BD-02333E33EE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259419" y="2312027"/>
            <a:ext cx="312420" cy="312420"/>
          </a:xfrm>
          <a:prstGeom prst="rect">
            <a:avLst/>
          </a:prstGeom>
        </p:spPr>
      </p:pic>
      <p:sp>
        <p:nvSpPr>
          <p:cNvPr id="13" name="Text 6">
            <a:extLst>
              <a:ext uri="{FF2B5EF4-FFF2-40B4-BE49-F238E27FC236}">
                <a16:creationId xmlns:a16="http://schemas.microsoft.com/office/drawing/2014/main" id="{1688FE34-E329-7219-46C8-4D64BE519ACD}"/>
              </a:ext>
            </a:extLst>
          </p:cNvPr>
          <p:cNvSpPr/>
          <p:nvPr/>
        </p:nvSpPr>
        <p:spPr>
          <a:xfrm>
            <a:off x="8505000" y="3786486"/>
            <a:ext cx="2610445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Decidir</a:t>
            </a:r>
            <a:endParaRPr lang="en-US" sz="2050" dirty="0"/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55D57779-3932-A51C-983F-6746825BD92A}"/>
              </a:ext>
            </a:extLst>
          </p:cNvPr>
          <p:cNvSpPr/>
          <p:nvPr/>
        </p:nvSpPr>
        <p:spPr>
          <a:xfrm>
            <a:off x="8449270" y="4145469"/>
            <a:ext cx="2874883" cy="6681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Elegir un curso de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acción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</a:p>
          <a:p>
            <a:pPr marL="0" indent="0" algn="l">
              <a:lnSpc>
                <a:spcPts val="2600"/>
              </a:lnSpc>
              <a:buNone/>
            </a:pP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basado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en la orientación</a:t>
            </a:r>
            <a:endParaRPr lang="en-US" sz="1600" dirty="0"/>
          </a:p>
        </p:txBody>
      </p:sp>
      <p:pic>
        <p:nvPicPr>
          <p:cNvPr id="15" name="Image 4" descr="preencoded.png">
            <a:extLst>
              <a:ext uri="{FF2B5EF4-FFF2-40B4-BE49-F238E27FC236}">
                <a16:creationId xmlns:a16="http://schemas.microsoft.com/office/drawing/2014/main" id="{14F62559-7D74-37FB-C9B5-CD8DB387A4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1545" y="1091457"/>
            <a:ext cx="4608909" cy="4608909"/>
          </a:xfrm>
          <a:prstGeom prst="rect">
            <a:avLst/>
          </a:prstGeom>
        </p:spPr>
      </p:pic>
      <p:pic>
        <p:nvPicPr>
          <p:cNvPr id="16" name="Image 5" descr="preencoded.png">
            <a:extLst>
              <a:ext uri="{FF2B5EF4-FFF2-40B4-BE49-F238E27FC236}">
                <a16:creationId xmlns:a16="http://schemas.microsoft.com/office/drawing/2014/main" id="{62B7F394-17AD-C4E1-C1BD-3B5C884DE0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867227" y="4559331"/>
            <a:ext cx="312420" cy="312420"/>
          </a:xfrm>
          <a:prstGeom prst="rect">
            <a:avLst/>
          </a:prstGeom>
        </p:spPr>
      </p:pic>
      <p:sp>
        <p:nvSpPr>
          <p:cNvPr id="17" name="Text 8">
            <a:extLst>
              <a:ext uri="{FF2B5EF4-FFF2-40B4-BE49-F238E27FC236}">
                <a16:creationId xmlns:a16="http://schemas.microsoft.com/office/drawing/2014/main" id="{F88493EB-21CC-3CF6-5F61-3AF670B6D8D5}"/>
              </a:ext>
            </a:extLst>
          </p:cNvPr>
          <p:cNvSpPr/>
          <p:nvPr/>
        </p:nvSpPr>
        <p:spPr>
          <a:xfrm>
            <a:off x="867847" y="4233517"/>
            <a:ext cx="2610445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205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Actuar</a:t>
            </a:r>
            <a:endParaRPr lang="en-US" sz="2050" dirty="0"/>
          </a:p>
        </p:txBody>
      </p:sp>
      <p:sp>
        <p:nvSpPr>
          <p:cNvPr id="18" name="Text 9">
            <a:extLst>
              <a:ext uri="{FF2B5EF4-FFF2-40B4-BE49-F238E27FC236}">
                <a16:creationId xmlns:a16="http://schemas.microsoft.com/office/drawing/2014/main" id="{48EE8565-B36C-FDD8-DC05-D2B47313AF4A}"/>
              </a:ext>
            </a:extLst>
          </p:cNvPr>
          <p:cNvSpPr/>
          <p:nvPr/>
        </p:nvSpPr>
        <p:spPr>
          <a:xfrm>
            <a:off x="-331649" y="4646603"/>
            <a:ext cx="3966567" cy="3340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6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Ejecutar la decisión y cambiar la situación</a:t>
            </a:r>
            <a:endParaRPr lang="en-US" sz="1600" dirty="0"/>
          </a:p>
        </p:txBody>
      </p:sp>
      <p:pic>
        <p:nvPicPr>
          <p:cNvPr id="19" name="Image 6" descr="preencoded.png">
            <a:extLst>
              <a:ext uri="{FF2B5EF4-FFF2-40B4-BE49-F238E27FC236}">
                <a16:creationId xmlns:a16="http://schemas.microsoft.com/office/drawing/2014/main" id="{BD157635-2361-AE57-8584-21BE3F0DBA3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15953" y="1091457"/>
            <a:ext cx="4608909" cy="4608909"/>
          </a:xfrm>
          <a:prstGeom prst="rect">
            <a:avLst/>
          </a:prstGeom>
        </p:spPr>
      </p:pic>
      <p:pic>
        <p:nvPicPr>
          <p:cNvPr id="20" name="Image 7" descr="preencoded.png">
            <a:extLst>
              <a:ext uri="{FF2B5EF4-FFF2-40B4-BE49-F238E27FC236}">
                <a16:creationId xmlns:a16="http://schemas.microsoft.com/office/drawing/2014/main" id="{4F43F4A7-CD89-0267-EF8E-BB108ABC58E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619923" y="4167139"/>
            <a:ext cx="312420" cy="312420"/>
          </a:xfrm>
          <a:prstGeom prst="rect">
            <a:avLst/>
          </a:prstGeom>
        </p:spPr>
      </p:pic>
      <p:sp>
        <p:nvSpPr>
          <p:cNvPr id="21" name="Text 10">
            <a:extLst>
              <a:ext uri="{FF2B5EF4-FFF2-40B4-BE49-F238E27FC236}">
                <a16:creationId xmlns:a16="http://schemas.microsoft.com/office/drawing/2014/main" id="{A42AF9B6-36BE-8697-1A1E-9F5BF341E550}"/>
              </a:ext>
            </a:extLst>
          </p:cNvPr>
          <p:cNvSpPr/>
          <p:nvPr/>
        </p:nvSpPr>
        <p:spPr>
          <a:xfrm>
            <a:off x="234981" y="5996553"/>
            <a:ext cx="11812428" cy="6681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Cada vez que la acción cambiaba, el F-86 ganaba ventaja de tiempo. El piloto </a:t>
            </a:r>
            <a:r>
              <a:rPr lang="en-US" sz="1600" b="1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veía más rápido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y </a:t>
            </a:r>
            <a:r>
              <a:rPr lang="en-US" sz="1600" b="1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actuaba más rápido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. El conflicto es ciclos competitivos basados en tiempo.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49056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857274-4225-50A1-C51B-8798257B1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Rectangle 13318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4" name="Picture 2" descr="Back to Night Raids: Counterinsurgency or Counterbureaucracy?">
            <a:extLst>
              <a:ext uri="{FF2B5EF4-FFF2-40B4-BE49-F238E27FC236}">
                <a16:creationId xmlns:a16="http://schemas.microsoft.com/office/drawing/2014/main" id="{F8EF3DEC-FD23-1330-A8C9-65D98E8A8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1"/>
          <a:stretch>
            <a:fillRect/>
          </a:stretch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CC0CB22B-3D50-AC44-5EC5-600D3DC8F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>
                <a:solidFill>
                  <a:schemeClr val="bg1"/>
                </a:solidFill>
              </a:rPr>
              <a:t>Pregunta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2EF754-C53C-848B-D89E-3AF5D37612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6566" y="4645222"/>
            <a:ext cx="10127677" cy="153619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</a:rPr>
              <a:t>¿</a:t>
            </a:r>
            <a:r>
              <a:rPr lang="en-US" sz="3600" dirty="0" err="1">
                <a:solidFill>
                  <a:schemeClr val="bg1"/>
                </a:solidFill>
              </a:rPr>
              <a:t>Qué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significa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entonces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guerra</a:t>
            </a:r>
            <a:r>
              <a:rPr lang="en-US" sz="3600" dirty="0">
                <a:solidFill>
                  <a:schemeClr val="bg1"/>
                </a:solidFill>
              </a:rPr>
              <a:t> de </a:t>
            </a:r>
            <a:r>
              <a:rPr lang="en-US" sz="3600" dirty="0" err="1">
                <a:solidFill>
                  <a:schemeClr val="bg1"/>
                </a:solidFill>
              </a:rPr>
              <a:t>maniobra</a:t>
            </a:r>
            <a:r>
              <a:rPr lang="en-US" sz="3600" dirty="0">
                <a:solidFill>
                  <a:schemeClr val="bg1"/>
                </a:solidFill>
              </a:rPr>
              <a:t> y </a:t>
            </a:r>
            <a:r>
              <a:rPr lang="en-US" sz="3600" dirty="0" err="1">
                <a:solidFill>
                  <a:schemeClr val="bg1"/>
                </a:solidFill>
              </a:rPr>
              <a:t>superioridad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en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maniobra</a:t>
            </a:r>
            <a:r>
              <a:rPr lang="en-US" sz="3600" dirty="0">
                <a:solidFill>
                  <a:schemeClr val="bg1"/>
                </a:solidFill>
              </a:rPr>
              <a:t> ?</a:t>
            </a:r>
          </a:p>
        </p:txBody>
      </p:sp>
      <p:sp>
        <p:nvSpPr>
          <p:cNvPr id="13321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93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>
            <a:extLst>
              <a:ext uri="{FF2B5EF4-FFF2-40B4-BE49-F238E27FC236}">
                <a16:creationId xmlns:a16="http://schemas.microsoft.com/office/drawing/2014/main" id="{B48B239E-229D-57D7-D426-178F8B9F52BA}"/>
              </a:ext>
            </a:extLst>
          </p:cNvPr>
          <p:cNvGrpSpPr/>
          <p:nvPr/>
        </p:nvGrpSpPr>
        <p:grpSpPr>
          <a:xfrm>
            <a:off x="858249" y="1124545"/>
            <a:ext cx="4633317" cy="4608909"/>
            <a:chOff x="3791545" y="1091457"/>
            <a:chExt cx="4633317" cy="4608909"/>
          </a:xfrm>
        </p:grpSpPr>
        <p:pic>
          <p:nvPicPr>
            <p:cNvPr id="6" name="Image 0" descr="preencoded.png">
              <a:extLst>
                <a:ext uri="{FF2B5EF4-FFF2-40B4-BE49-F238E27FC236}">
                  <a16:creationId xmlns:a16="http://schemas.microsoft.com/office/drawing/2014/main" id="{B5C03C46-252E-5337-BE50-61230083D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91545" y="1091457"/>
              <a:ext cx="4608909" cy="4608909"/>
            </a:xfrm>
            <a:prstGeom prst="rect">
              <a:avLst/>
            </a:prstGeom>
          </p:spPr>
        </p:pic>
        <p:pic>
          <p:nvPicPr>
            <p:cNvPr id="7" name="Image 1" descr="preencoded.png">
              <a:extLst>
                <a:ext uri="{FF2B5EF4-FFF2-40B4-BE49-F238E27FC236}">
                  <a16:creationId xmlns:a16="http://schemas.microsoft.com/office/drawing/2014/main" id="{06D90F71-DE2E-A4B8-29B5-D08E5E83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012115" y="1919835"/>
              <a:ext cx="312420" cy="312420"/>
            </a:xfrm>
            <a:prstGeom prst="rect">
              <a:avLst/>
            </a:prstGeom>
          </p:spPr>
        </p:pic>
        <p:pic>
          <p:nvPicPr>
            <p:cNvPr id="8" name="Image 2" descr="preencoded.png">
              <a:extLst>
                <a:ext uri="{FF2B5EF4-FFF2-40B4-BE49-F238E27FC236}">
                  <a16:creationId xmlns:a16="http://schemas.microsoft.com/office/drawing/2014/main" id="{1E5763AB-134B-6684-1434-0CFFF9DB6D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791545" y="1091457"/>
              <a:ext cx="4608909" cy="4608909"/>
            </a:xfrm>
            <a:prstGeom prst="rect">
              <a:avLst/>
            </a:prstGeom>
          </p:spPr>
        </p:pic>
        <p:pic>
          <p:nvPicPr>
            <p:cNvPr id="9" name="Image 3" descr="preencoded.png">
              <a:extLst>
                <a:ext uri="{FF2B5EF4-FFF2-40B4-BE49-F238E27FC236}">
                  <a16:creationId xmlns:a16="http://schemas.microsoft.com/office/drawing/2014/main" id="{536DBD95-5338-C94B-A533-1A42E8FA92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259419" y="2312027"/>
              <a:ext cx="312420" cy="312420"/>
            </a:xfrm>
            <a:prstGeom prst="rect">
              <a:avLst/>
            </a:prstGeom>
          </p:spPr>
        </p:pic>
        <p:pic>
          <p:nvPicPr>
            <p:cNvPr id="10" name="Image 4" descr="preencoded.png">
              <a:extLst>
                <a:ext uri="{FF2B5EF4-FFF2-40B4-BE49-F238E27FC236}">
                  <a16:creationId xmlns:a16="http://schemas.microsoft.com/office/drawing/2014/main" id="{D63D0D76-4EDE-2DDB-6A2F-8DFCE11542F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791545" y="1091457"/>
              <a:ext cx="4608909" cy="4608909"/>
            </a:xfrm>
            <a:prstGeom prst="rect">
              <a:avLst/>
            </a:prstGeom>
          </p:spPr>
        </p:pic>
        <p:pic>
          <p:nvPicPr>
            <p:cNvPr id="11" name="Image 5" descr="preencoded.png">
              <a:extLst>
                <a:ext uri="{FF2B5EF4-FFF2-40B4-BE49-F238E27FC236}">
                  <a16:creationId xmlns:a16="http://schemas.microsoft.com/office/drawing/2014/main" id="{58F96470-2E0A-3EF9-3722-70D9A61C3D6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867227" y="4559331"/>
              <a:ext cx="312420" cy="312420"/>
            </a:xfrm>
            <a:prstGeom prst="rect">
              <a:avLst/>
            </a:prstGeom>
          </p:spPr>
        </p:pic>
        <p:pic>
          <p:nvPicPr>
            <p:cNvPr id="12" name="Image 6" descr="preencoded.png">
              <a:extLst>
                <a:ext uri="{FF2B5EF4-FFF2-40B4-BE49-F238E27FC236}">
                  <a16:creationId xmlns:a16="http://schemas.microsoft.com/office/drawing/2014/main" id="{D086EB13-53DF-DFFC-9C91-4679B9E031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815953" y="1091457"/>
              <a:ext cx="4608909" cy="4608909"/>
            </a:xfrm>
            <a:prstGeom prst="rect">
              <a:avLst/>
            </a:prstGeom>
          </p:spPr>
        </p:pic>
        <p:pic>
          <p:nvPicPr>
            <p:cNvPr id="13" name="Image 7" descr="preencoded.png">
              <a:extLst>
                <a:ext uri="{FF2B5EF4-FFF2-40B4-BE49-F238E27FC236}">
                  <a16:creationId xmlns:a16="http://schemas.microsoft.com/office/drawing/2014/main" id="{0420FAB8-1BD2-871B-2A00-4BF30DAA9EB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4619923" y="4167139"/>
              <a:ext cx="312420" cy="312420"/>
            </a:xfrm>
            <a:prstGeom prst="rect">
              <a:avLst/>
            </a:prstGeom>
          </p:spPr>
        </p:pic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BA98ACCF-B514-240F-07CF-BA63200C5BE4}"/>
              </a:ext>
            </a:extLst>
          </p:cNvPr>
          <p:cNvGrpSpPr/>
          <p:nvPr/>
        </p:nvGrpSpPr>
        <p:grpSpPr>
          <a:xfrm>
            <a:off x="6891060" y="1000558"/>
            <a:ext cx="4633317" cy="4608909"/>
            <a:chOff x="3791545" y="1091457"/>
            <a:chExt cx="4633317" cy="4608909"/>
          </a:xfrm>
        </p:grpSpPr>
        <p:pic>
          <p:nvPicPr>
            <p:cNvPr id="16" name="Image 0" descr="preencoded.png">
              <a:extLst>
                <a:ext uri="{FF2B5EF4-FFF2-40B4-BE49-F238E27FC236}">
                  <a16:creationId xmlns:a16="http://schemas.microsoft.com/office/drawing/2014/main" id="{C7B1DE24-B1DA-DFFE-691E-EF0A756926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91545" y="1091457"/>
              <a:ext cx="4608909" cy="4608909"/>
            </a:xfrm>
            <a:prstGeom prst="rect">
              <a:avLst/>
            </a:prstGeom>
          </p:spPr>
        </p:pic>
        <p:pic>
          <p:nvPicPr>
            <p:cNvPr id="17" name="Image 1" descr="preencoded.png">
              <a:extLst>
                <a:ext uri="{FF2B5EF4-FFF2-40B4-BE49-F238E27FC236}">
                  <a16:creationId xmlns:a16="http://schemas.microsoft.com/office/drawing/2014/main" id="{540102E4-9D64-B671-EB7D-28638FB3A2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012115" y="1919835"/>
              <a:ext cx="312420" cy="312420"/>
            </a:xfrm>
            <a:prstGeom prst="rect">
              <a:avLst/>
            </a:prstGeom>
          </p:spPr>
        </p:pic>
        <p:pic>
          <p:nvPicPr>
            <p:cNvPr id="18" name="Image 2" descr="preencoded.png">
              <a:extLst>
                <a:ext uri="{FF2B5EF4-FFF2-40B4-BE49-F238E27FC236}">
                  <a16:creationId xmlns:a16="http://schemas.microsoft.com/office/drawing/2014/main" id="{B4E4439E-C3A7-C37E-C06D-6F685D1E76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791545" y="1091457"/>
              <a:ext cx="4608909" cy="4608909"/>
            </a:xfrm>
            <a:prstGeom prst="rect">
              <a:avLst/>
            </a:prstGeom>
          </p:spPr>
        </p:pic>
        <p:pic>
          <p:nvPicPr>
            <p:cNvPr id="19" name="Image 3" descr="preencoded.png">
              <a:extLst>
                <a:ext uri="{FF2B5EF4-FFF2-40B4-BE49-F238E27FC236}">
                  <a16:creationId xmlns:a16="http://schemas.microsoft.com/office/drawing/2014/main" id="{1B5DA1D0-596E-5206-BF2D-FF553924E2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259419" y="2312027"/>
              <a:ext cx="312420" cy="312420"/>
            </a:xfrm>
            <a:prstGeom prst="rect">
              <a:avLst/>
            </a:prstGeom>
          </p:spPr>
        </p:pic>
        <p:pic>
          <p:nvPicPr>
            <p:cNvPr id="20" name="Image 4" descr="preencoded.png">
              <a:extLst>
                <a:ext uri="{FF2B5EF4-FFF2-40B4-BE49-F238E27FC236}">
                  <a16:creationId xmlns:a16="http://schemas.microsoft.com/office/drawing/2014/main" id="{3AEC5C40-D6F3-082F-360A-A8E4EBDF9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791545" y="1091457"/>
              <a:ext cx="4608909" cy="4608909"/>
            </a:xfrm>
            <a:prstGeom prst="rect">
              <a:avLst/>
            </a:prstGeom>
          </p:spPr>
        </p:pic>
        <p:pic>
          <p:nvPicPr>
            <p:cNvPr id="21" name="Image 5" descr="preencoded.png">
              <a:extLst>
                <a:ext uri="{FF2B5EF4-FFF2-40B4-BE49-F238E27FC236}">
                  <a16:creationId xmlns:a16="http://schemas.microsoft.com/office/drawing/2014/main" id="{E53C5FCE-1A7A-093B-4F42-F235797EF5D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867227" y="4559331"/>
              <a:ext cx="312420" cy="312420"/>
            </a:xfrm>
            <a:prstGeom prst="rect">
              <a:avLst/>
            </a:prstGeom>
          </p:spPr>
        </p:pic>
        <p:pic>
          <p:nvPicPr>
            <p:cNvPr id="22" name="Image 6" descr="preencoded.png">
              <a:extLst>
                <a:ext uri="{FF2B5EF4-FFF2-40B4-BE49-F238E27FC236}">
                  <a16:creationId xmlns:a16="http://schemas.microsoft.com/office/drawing/2014/main" id="{FE4D2F22-A73C-05E6-49AF-09A958F0E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815953" y="1091457"/>
              <a:ext cx="4608909" cy="4608909"/>
            </a:xfrm>
            <a:prstGeom prst="rect">
              <a:avLst/>
            </a:prstGeom>
          </p:spPr>
        </p:pic>
        <p:pic>
          <p:nvPicPr>
            <p:cNvPr id="23" name="Image 7" descr="preencoded.png">
              <a:extLst>
                <a:ext uri="{FF2B5EF4-FFF2-40B4-BE49-F238E27FC236}">
                  <a16:creationId xmlns:a16="http://schemas.microsoft.com/office/drawing/2014/main" id="{6451BC66-3C97-9550-6649-7E71EC5EA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4619923" y="4167139"/>
              <a:ext cx="312420" cy="312420"/>
            </a:xfrm>
            <a:prstGeom prst="rect">
              <a:avLst/>
            </a:prstGeom>
          </p:spPr>
        </p:pic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2DA77159-9204-2422-636D-F2F3F367DF9D}"/>
              </a:ext>
            </a:extLst>
          </p:cNvPr>
          <p:cNvSpPr txBox="1"/>
          <p:nvPr/>
        </p:nvSpPr>
        <p:spPr>
          <a:xfrm>
            <a:off x="5223271" y="4200227"/>
            <a:ext cx="19116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9600" b="1" dirty="0"/>
              <a:t>VS 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A3BD299C-4942-CFE4-8584-E970558CD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2657" y="226514"/>
            <a:ext cx="10127677" cy="71971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s-ES_tradnl" sz="3600" noProof="0" dirty="0"/>
              <a:t>¿Expliquen como funciona esta dinámica ?</a:t>
            </a:r>
          </a:p>
        </p:txBody>
      </p:sp>
    </p:spTree>
    <p:extLst>
      <p:ext uri="{BB962C8B-B14F-4D97-AF65-F5344CB8AC3E}">
        <p14:creationId xmlns:p14="http://schemas.microsoft.com/office/powerpoint/2010/main" val="1889998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74" name="Rectangle 1537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B0390-2A82-1C6F-98FF-E056B181F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_tradnl" sz="5400" dirty="0"/>
              <a:t>Maniobra </a:t>
            </a:r>
          </a:p>
        </p:txBody>
      </p:sp>
      <p:sp>
        <p:nvSpPr>
          <p:cNvPr id="1537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E64266-9445-1F1F-0501-5E040CA45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US" sz="2200" dirty="0"/>
              <a:t>Maniobrar moverse y posicionarse ,siendo consistentemente más rápido a los ciclos OODA del—hasta que ya no pueda luchar como una fuerza organizada y efectiva.</a:t>
            </a:r>
          </a:p>
          <a:p>
            <a:endParaRPr lang="es-ES_tradnl" sz="2200" dirty="0"/>
          </a:p>
        </p:txBody>
      </p:sp>
      <p:pic>
        <p:nvPicPr>
          <p:cNvPr id="15362" name="Picture 2" descr="Boredom and Terror: Fighting at Night | Article | The United States Army">
            <a:extLst>
              <a:ext uri="{FF2B5EF4-FFF2-40B4-BE49-F238E27FC236}">
                <a16:creationId xmlns:a16="http://schemas.microsoft.com/office/drawing/2014/main" id="{13153D86-0524-0DA3-7E19-5769B6A89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56" r="4391" b="-1"/>
          <a:stretch>
            <a:fillRect/>
          </a:stretch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7681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13AC4-891C-F222-5B77-EE2EA9060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96A0F0-747A-D6FF-0DE6-8A30B1D19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ES_tradnl" sz="4800" dirty="0"/>
              <a:t>Pregunta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AEC3BC-8750-1907-F04F-D17316202D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047" y="2171705"/>
            <a:ext cx="6180576" cy="36394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sz="2000" dirty="0"/>
              <a:t>¿Cuáles son las 3 condiciones que tienen que darse para que una fuerza pueda emplear una filosofía basada en guerra de maniobra?</a:t>
            </a:r>
          </a:p>
        </p:txBody>
      </p:sp>
      <p:pic>
        <p:nvPicPr>
          <p:cNvPr id="6146" name="Picture 2" descr="Question mark thinking Images - Free Download on Freepik">
            <a:extLst>
              <a:ext uri="{FF2B5EF4-FFF2-40B4-BE49-F238E27FC236}">
                <a16:creationId xmlns:a16="http://schemas.microsoft.com/office/drawing/2014/main" id="{5A029D2E-A6F0-71E6-7489-57751B518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1292" y="2203079"/>
            <a:ext cx="4724587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115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91" name="Rectangle 1639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6DDECAA-F518-1C94-5A09-2F35F0A9F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_tradnl" sz="5400" dirty="0"/>
              <a:t>3 Condiciones </a:t>
            </a:r>
          </a:p>
        </p:txBody>
      </p:sp>
      <p:sp>
        <p:nvSpPr>
          <p:cNvPr id="1639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F394108-0379-827B-9E94-AC361B9D4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algn="just"/>
            <a:r>
              <a:rPr lang="es-US" sz="1600" dirty="0"/>
              <a:t>Sólo un ejército </a:t>
            </a:r>
            <a:r>
              <a:rPr lang="es-US" sz="1600" b="1" dirty="0"/>
              <a:t>descentralizado</a:t>
            </a:r>
            <a:r>
              <a:rPr lang="es-US" sz="1600" dirty="0"/>
              <a:t> puede tener un ciclo OODA rápido. </a:t>
            </a:r>
            <a:r>
              <a:rPr lang="es-US" sz="1600" b="1" dirty="0"/>
              <a:t>Si las observaciones deben pasar por una cadena de mando, el ciclo OODA será lento</a:t>
            </a:r>
            <a:r>
              <a:rPr lang="es-US" sz="1600" dirty="0"/>
              <a:t>.</a:t>
            </a:r>
          </a:p>
          <a:p>
            <a:pPr algn="just"/>
            <a:r>
              <a:rPr lang="es-US" sz="1600" dirty="0"/>
              <a:t>Operar en el caos “Reconocimiento </a:t>
            </a:r>
            <a:r>
              <a:rPr lang="es-US" sz="1600" dirty="0" err="1"/>
              <a:t>pull</a:t>
            </a:r>
            <a:r>
              <a:rPr lang="es-US" sz="1600" dirty="0"/>
              <a:t>”. </a:t>
            </a:r>
          </a:p>
          <a:p>
            <a:pPr algn="just"/>
            <a:r>
              <a:rPr lang="es-US" sz="1600" dirty="0"/>
              <a:t>Se deben evitar todos los patrones, recetas y fórmulas. El enemigo no debe poder predecir tus acciones. Por eso es tan difícil decirle a alguien cómo hacer la guerra de maniobras. </a:t>
            </a:r>
            <a:r>
              <a:rPr lang="es-US" sz="1600" b="1" dirty="0"/>
              <a:t>No hay una fórmula que puedas aprender.</a:t>
            </a:r>
          </a:p>
          <a:p>
            <a:pPr algn="just"/>
            <a:endParaRPr lang="es-ES_tradnl" sz="1600" dirty="0"/>
          </a:p>
        </p:txBody>
      </p:sp>
      <p:pic>
        <p:nvPicPr>
          <p:cNvPr id="16386" name="Picture 2" descr="Night Ops | U.S. Department of War">
            <a:extLst>
              <a:ext uri="{FF2B5EF4-FFF2-40B4-BE49-F238E27FC236}">
                <a16:creationId xmlns:a16="http://schemas.microsoft.com/office/drawing/2014/main" id="{AE32045F-54A1-C0FC-47D4-739C510D3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1" r="13145" b="-1"/>
          <a:stretch>
            <a:fillRect/>
          </a:stretch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06865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417" name="Rectangle 17416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7410" name="Picture 2" descr="How did the geography of Europe help the Allies invade the continent in  World War II? : r/history">
            <a:extLst>
              <a:ext uri="{FF2B5EF4-FFF2-40B4-BE49-F238E27FC236}">
                <a16:creationId xmlns:a16="http://schemas.microsoft.com/office/drawing/2014/main" id="{5A96818C-2719-6079-0290-475EF2629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2" r="23533" b="3"/>
          <a:stretch>
            <a:fillRect/>
          </a:stretch>
        </p:blipFill>
        <p:spPr bwMode="auto">
          <a:xfrm>
            <a:off x="321731" y="557189"/>
            <a:ext cx="5668684" cy="574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Guderian's Last Victory - Warfare History Network">
            <a:extLst>
              <a:ext uri="{FF2B5EF4-FFF2-40B4-BE49-F238E27FC236}">
                <a16:creationId xmlns:a16="http://schemas.microsoft.com/office/drawing/2014/main" id="{3FBA514A-E8AD-5F18-2296-EC9B1A221A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6" r="22859" b="-1"/>
          <a:stretch>
            <a:fillRect/>
          </a:stretch>
        </p:blipFill>
        <p:spPr bwMode="auto">
          <a:xfrm>
            <a:off x="6195375" y="557189"/>
            <a:ext cx="5674893" cy="574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943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70AD8-FCC6-A0EA-254D-0CC993415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EC874D-19B8-F0A5-54FA-492669394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ES_tradnl" sz="4800" dirty="0"/>
              <a:t>Pregunta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142FB5B-F959-FC7D-47B6-381B28A660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046" y="1685378"/>
            <a:ext cx="6647177" cy="36394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sz="3200" dirty="0"/>
              <a:t>¿Qué conceptos engloba la Táctica?</a:t>
            </a:r>
          </a:p>
          <a:p>
            <a:pPr marL="0" indent="0">
              <a:buNone/>
            </a:pPr>
            <a:r>
              <a:rPr lang="es-ES_tradnl" sz="3200" dirty="0"/>
              <a:t>¿Qué filtros mentales se requieren emplear?</a:t>
            </a:r>
          </a:p>
        </p:txBody>
      </p:sp>
      <p:pic>
        <p:nvPicPr>
          <p:cNvPr id="6146" name="Picture 2" descr="Question mark thinking Images - Free Download on Freepik">
            <a:extLst>
              <a:ext uri="{FF2B5EF4-FFF2-40B4-BE49-F238E27FC236}">
                <a16:creationId xmlns:a16="http://schemas.microsoft.com/office/drawing/2014/main" id="{7FC58B5E-FE8A-DC26-BBAD-2770853CC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0839" y="1610584"/>
            <a:ext cx="4724587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5679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1">
            <a:extLst>
              <a:ext uri="{FF2B5EF4-FFF2-40B4-BE49-F238E27FC236}">
                <a16:creationId xmlns:a16="http://schemas.microsoft.com/office/drawing/2014/main" id="{286853D7-F52A-CDA2-67D6-E87990F0305C}"/>
              </a:ext>
            </a:extLst>
          </p:cNvPr>
          <p:cNvSpPr/>
          <p:nvPr/>
        </p:nvSpPr>
        <p:spPr>
          <a:xfrm>
            <a:off x="217890" y="1630561"/>
            <a:ext cx="3145988" cy="3931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2450" dirty="0"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Técnicas</a:t>
            </a:r>
            <a:endParaRPr lang="en-US" sz="2450" dirty="0"/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00464DC2-D8D2-92BB-3A84-FD1D68B34D42}"/>
              </a:ext>
            </a:extLst>
          </p:cNvPr>
          <p:cNvSpPr/>
          <p:nvPr/>
        </p:nvSpPr>
        <p:spPr>
          <a:xfrm>
            <a:off x="217890" y="2233375"/>
            <a:ext cx="3582114" cy="13425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600"/>
              </a:lnSpc>
              <a:buNone/>
            </a:pP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Fórmulas ejecutables: apuntar un fusil, instalar ametralladora, dar órdenes, pedir apoyo de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fuego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.</a:t>
            </a:r>
            <a:endParaRPr lang="en-US" sz="1650" dirty="0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30415EC3-01DF-7A6E-C9FD-176868E5B04B}"/>
              </a:ext>
            </a:extLst>
          </p:cNvPr>
          <p:cNvSpPr/>
          <p:nvPr/>
        </p:nvSpPr>
        <p:spPr>
          <a:xfrm>
            <a:off x="217889" y="5179814"/>
            <a:ext cx="7423903" cy="16781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600"/>
              </a:lnSpc>
              <a:buNone/>
            </a:pPr>
            <a:r>
              <a:rPr lang="en-US" sz="1650" b="1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La excelencia en técnicas es fundamental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en la guerra de maniobras. Algunos sugieren falsamente que no importan. ¡Totalmente falso!</a:t>
            </a:r>
            <a:endParaRPr lang="en-US" sz="1650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9F77ED49-AD53-AB89-081E-36D6BD8018D3}"/>
              </a:ext>
            </a:extLst>
          </p:cNvPr>
          <p:cNvSpPr/>
          <p:nvPr/>
        </p:nvSpPr>
        <p:spPr>
          <a:xfrm>
            <a:off x="4059679" y="1630561"/>
            <a:ext cx="3145988" cy="3931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2450" dirty="0"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Educación</a:t>
            </a:r>
            <a:endParaRPr lang="en-US" sz="2450" dirty="0"/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7F97A942-0BF0-485E-E800-46C3113AED18}"/>
              </a:ext>
            </a:extLst>
          </p:cNvPr>
          <p:cNvSpPr/>
          <p:nvPr/>
        </p:nvSpPr>
        <p:spPr>
          <a:xfrm>
            <a:off x="4059679" y="2233375"/>
            <a:ext cx="3582114" cy="1006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600"/>
              </a:lnSpc>
              <a:buNone/>
            </a:pP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El arte de seleccionar qué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técnicas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y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combinarlas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para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dar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solución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a un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problema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único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.</a:t>
            </a:r>
            <a:endParaRPr lang="en-US" sz="1650" dirty="0"/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77B564D8-BC44-1BF8-C765-86F81BA39EE7}"/>
              </a:ext>
            </a:extLst>
          </p:cNvPr>
          <p:cNvSpPr/>
          <p:nvPr/>
        </p:nvSpPr>
        <p:spPr>
          <a:xfrm>
            <a:off x="4059679" y="3429000"/>
            <a:ext cx="3582114" cy="13425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600"/>
              </a:lnSpc>
              <a:buNone/>
            </a:pP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La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educiación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no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enseña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  <a:r>
              <a:rPr lang="en-US" sz="1650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que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  <a:r>
              <a:rPr lang="en-US" sz="1650" i="1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hacer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, sino en </a:t>
            </a:r>
            <a:r>
              <a:rPr lang="en-US" sz="1650" b="1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cómo pensar</a:t>
            </a:r>
            <a:r>
              <a:rPr lang="en-US" sz="165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. Historia militar, juegos de guerra, recorridos por terreno — herramientas para construir criterio.</a:t>
            </a:r>
            <a:endParaRPr lang="en-US" sz="1650" dirty="0"/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68CAC9B5-1211-9EC8-B520-6D03515B8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1469" y="284508"/>
            <a:ext cx="4181858" cy="588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8764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">
            <a:extLst>
              <a:ext uri="{FF2B5EF4-FFF2-40B4-BE49-F238E27FC236}">
                <a16:creationId xmlns:a16="http://schemas.microsoft.com/office/drawing/2014/main" id="{B3999DC5-B90A-3464-DCB6-E32586CAF6E3}"/>
              </a:ext>
            </a:extLst>
          </p:cNvPr>
          <p:cNvSpPr/>
          <p:nvPr/>
        </p:nvSpPr>
        <p:spPr>
          <a:xfrm>
            <a:off x="167898" y="364940"/>
            <a:ext cx="11856203" cy="1919049"/>
          </a:xfrm>
          <a:prstGeom prst="roundRect">
            <a:avLst>
              <a:gd name="adj" fmla="val 4288"/>
            </a:avLst>
          </a:prstGeom>
          <a:solidFill>
            <a:srgbClr val="181616">
              <a:alpha val="95000"/>
            </a:srgbClr>
          </a:solidFill>
          <a:ln w="22860">
            <a:solidFill>
              <a:srgbClr val="595959"/>
            </a:solidFill>
            <a:prstDash val="solid"/>
          </a:ln>
        </p:spPr>
        <p:txBody>
          <a:bodyPr/>
          <a:lstStyle/>
          <a:p>
            <a:endParaRPr lang="es-ES_tradnl" sz="1600"/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D4AED68A-488F-E827-01F0-F6EC62399DCC}"/>
              </a:ext>
            </a:extLst>
          </p:cNvPr>
          <p:cNvSpPr/>
          <p:nvPr/>
        </p:nvSpPr>
        <p:spPr>
          <a:xfrm>
            <a:off x="190758" y="387800"/>
            <a:ext cx="700874" cy="1873329"/>
          </a:xfrm>
          <a:prstGeom prst="roundRect">
            <a:avLst>
              <a:gd name="adj" fmla="val 7000"/>
            </a:avLst>
          </a:prstGeom>
          <a:solidFill>
            <a:srgbClr val="404040"/>
          </a:solidFill>
          <a:ln/>
        </p:spPr>
        <p:txBody>
          <a:bodyPr/>
          <a:lstStyle/>
          <a:p>
            <a:endParaRPr lang="es-ES_tradnl" sz="1600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B1714051-0899-25AD-CF3A-24EBF2C6D63E}"/>
              </a:ext>
            </a:extLst>
          </p:cNvPr>
          <p:cNvSpPr/>
          <p:nvPr/>
        </p:nvSpPr>
        <p:spPr>
          <a:xfrm>
            <a:off x="431860" y="1140751"/>
            <a:ext cx="262761" cy="3673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1</a:t>
            </a:r>
            <a:endParaRPr lang="en-US" sz="1600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835A73C7-B639-F46B-1B6E-565C1661CB4E}"/>
              </a:ext>
            </a:extLst>
          </p:cNvPr>
          <p:cNvSpPr/>
          <p:nvPr/>
        </p:nvSpPr>
        <p:spPr>
          <a:xfrm>
            <a:off x="1170404" y="583658"/>
            <a:ext cx="2456521" cy="306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Órdenes de Tipo Misión (Mando </a:t>
            </a:r>
            <a:r>
              <a:rPr lang="en-US" sz="1600" dirty="0" err="1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tipo</a:t>
            </a:r>
            <a:r>
              <a:rPr lang="en-US" sz="160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 mission)</a:t>
            </a:r>
            <a:endParaRPr lang="en-US" sz="1600" dirty="0"/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8DC79BC3-1E75-82AE-0307-5A6A4E23D198}"/>
              </a:ext>
            </a:extLst>
          </p:cNvPr>
          <p:cNvSpPr/>
          <p:nvPr/>
        </p:nvSpPr>
        <p:spPr>
          <a:xfrm>
            <a:off x="1170404" y="1007282"/>
            <a:ext cx="10764168" cy="6269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600" b="1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Fuertes </a:t>
            </a:r>
            <a:r>
              <a:rPr lang="en-US" sz="1600" b="1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en</a:t>
            </a:r>
            <a:r>
              <a:rPr lang="en-US" sz="1600" b="1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Misión + Intención.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Una vez que el ataque está en marcha y la situación cambia rápidamente, el subordinado ajusta sus acciones de forma autónoma, referenciando siempre la intención del superior.</a:t>
            </a:r>
            <a:endParaRPr lang="en-US" sz="1600" dirty="0"/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F8C6F21C-F7D7-0A9A-B102-F919ACFF2618}"/>
              </a:ext>
            </a:extLst>
          </p:cNvPr>
          <p:cNvSpPr/>
          <p:nvPr/>
        </p:nvSpPr>
        <p:spPr>
          <a:xfrm>
            <a:off x="1170404" y="1751780"/>
            <a:ext cx="10764168" cy="313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600" b="1" u="sng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Las órdenes de tipo misión y una mentalidad de "cero defectos" son contradictorias. La iniciativa requiere aceptar riesgo.</a:t>
            </a:r>
            <a:endParaRPr lang="en-US" sz="1600" b="1" u="sng" dirty="0"/>
          </a:p>
        </p:txBody>
      </p:sp>
      <p:sp>
        <p:nvSpPr>
          <p:cNvPr id="11" name="Shape 7">
            <a:extLst>
              <a:ext uri="{FF2B5EF4-FFF2-40B4-BE49-F238E27FC236}">
                <a16:creationId xmlns:a16="http://schemas.microsoft.com/office/drawing/2014/main" id="{6C3D570B-D9CB-7332-2A16-EC77D8315A7C}"/>
              </a:ext>
            </a:extLst>
          </p:cNvPr>
          <p:cNvSpPr/>
          <p:nvPr/>
        </p:nvSpPr>
        <p:spPr>
          <a:xfrm>
            <a:off x="167898" y="2479847"/>
            <a:ext cx="11856203" cy="1919049"/>
          </a:xfrm>
          <a:prstGeom prst="roundRect">
            <a:avLst>
              <a:gd name="adj" fmla="val 4288"/>
            </a:avLst>
          </a:prstGeom>
          <a:solidFill>
            <a:srgbClr val="181616">
              <a:alpha val="95000"/>
            </a:srgbClr>
          </a:solidFill>
          <a:ln w="22860">
            <a:solidFill>
              <a:srgbClr val="595959"/>
            </a:solidFill>
            <a:prstDash val="solid"/>
          </a:ln>
        </p:spPr>
        <p:txBody>
          <a:bodyPr/>
          <a:lstStyle/>
          <a:p>
            <a:endParaRPr lang="es-ES_tradnl" sz="1600"/>
          </a:p>
        </p:txBody>
      </p:sp>
      <p:sp>
        <p:nvSpPr>
          <p:cNvPr id="12" name="Shape 8">
            <a:extLst>
              <a:ext uri="{FF2B5EF4-FFF2-40B4-BE49-F238E27FC236}">
                <a16:creationId xmlns:a16="http://schemas.microsoft.com/office/drawing/2014/main" id="{E9F0696B-250A-1CF9-651C-463127D8ACEC}"/>
              </a:ext>
            </a:extLst>
          </p:cNvPr>
          <p:cNvSpPr/>
          <p:nvPr/>
        </p:nvSpPr>
        <p:spPr>
          <a:xfrm>
            <a:off x="190758" y="2502707"/>
            <a:ext cx="700874" cy="1873329"/>
          </a:xfrm>
          <a:prstGeom prst="roundRect">
            <a:avLst>
              <a:gd name="adj" fmla="val 7000"/>
            </a:avLst>
          </a:prstGeom>
          <a:solidFill>
            <a:srgbClr val="404040"/>
          </a:solidFill>
          <a:ln/>
        </p:spPr>
        <p:txBody>
          <a:bodyPr/>
          <a:lstStyle/>
          <a:p>
            <a:endParaRPr lang="es-ES_tradnl" sz="1600"/>
          </a:p>
        </p:txBody>
      </p:sp>
      <p:sp>
        <p:nvSpPr>
          <p:cNvPr id="13" name="Text 9">
            <a:extLst>
              <a:ext uri="{FF2B5EF4-FFF2-40B4-BE49-F238E27FC236}">
                <a16:creationId xmlns:a16="http://schemas.microsoft.com/office/drawing/2014/main" id="{344D476E-0AFC-5D43-D52E-775F50FD78A3}"/>
              </a:ext>
            </a:extLst>
          </p:cNvPr>
          <p:cNvSpPr/>
          <p:nvPr/>
        </p:nvSpPr>
        <p:spPr>
          <a:xfrm>
            <a:off x="431860" y="3255658"/>
            <a:ext cx="262761" cy="3673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2</a:t>
            </a:r>
            <a:endParaRPr lang="en-US" sz="1600" dirty="0"/>
          </a:p>
        </p:txBody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8B963B0A-2A6F-5CB1-FDD4-5330A2E0F055}"/>
              </a:ext>
            </a:extLst>
          </p:cNvPr>
          <p:cNvSpPr/>
          <p:nvPr/>
        </p:nvSpPr>
        <p:spPr>
          <a:xfrm>
            <a:off x="1170405" y="2698565"/>
            <a:ext cx="3505012" cy="306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Esfuerzo Principal (Schwerpunkt)</a:t>
            </a:r>
            <a:endParaRPr lang="en-US" sz="1600" dirty="0"/>
          </a:p>
        </p:txBody>
      </p:sp>
      <p:sp>
        <p:nvSpPr>
          <p:cNvPr id="15" name="Text 11">
            <a:extLst>
              <a:ext uri="{FF2B5EF4-FFF2-40B4-BE49-F238E27FC236}">
                <a16:creationId xmlns:a16="http://schemas.microsoft.com/office/drawing/2014/main" id="{FCF41D5D-CF3F-AF49-3238-1C06295BF625}"/>
              </a:ext>
            </a:extLst>
          </p:cNvPr>
          <p:cNvSpPr/>
          <p:nvPr/>
        </p:nvSpPr>
        <p:spPr>
          <a:xfrm>
            <a:off x="1170404" y="3122189"/>
            <a:ext cx="10764168" cy="6269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Cuando una unidad es designada como esfuerzo principal, todas las demás trabajan para apoyarla. </a:t>
            </a:r>
            <a:endParaRPr lang="en-US" sz="1600" dirty="0"/>
          </a:p>
        </p:txBody>
      </p:sp>
      <p:sp>
        <p:nvSpPr>
          <p:cNvPr id="16" name="Text 12">
            <a:extLst>
              <a:ext uri="{FF2B5EF4-FFF2-40B4-BE49-F238E27FC236}">
                <a16:creationId xmlns:a16="http://schemas.microsoft.com/office/drawing/2014/main" id="{BB8F95A7-3678-85D3-5C2B-7BF482149AEC}"/>
              </a:ext>
            </a:extLst>
          </p:cNvPr>
          <p:cNvSpPr/>
          <p:nvPr/>
        </p:nvSpPr>
        <p:spPr>
          <a:xfrm>
            <a:off x="1170404" y="3592426"/>
            <a:ext cx="10764168" cy="313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Sus vecinos se preguntan constantemente: </a:t>
            </a:r>
            <a:r>
              <a:rPr lang="en-US" sz="1600" i="1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"¿Qué puedo hacer para apoyar el Schwerpunkt?"</a:t>
            </a:r>
            <a:endParaRPr lang="en-US" sz="1600" dirty="0"/>
          </a:p>
        </p:txBody>
      </p:sp>
      <p:sp>
        <p:nvSpPr>
          <p:cNvPr id="17" name="Shape 13">
            <a:extLst>
              <a:ext uri="{FF2B5EF4-FFF2-40B4-BE49-F238E27FC236}">
                <a16:creationId xmlns:a16="http://schemas.microsoft.com/office/drawing/2014/main" id="{FC1922B9-EC86-6E2A-1ABA-3EA3C388EE5F}"/>
              </a:ext>
            </a:extLst>
          </p:cNvPr>
          <p:cNvSpPr/>
          <p:nvPr/>
        </p:nvSpPr>
        <p:spPr>
          <a:xfrm>
            <a:off x="167898" y="4594754"/>
            <a:ext cx="11856203" cy="1919049"/>
          </a:xfrm>
          <a:prstGeom prst="roundRect">
            <a:avLst>
              <a:gd name="adj" fmla="val 4288"/>
            </a:avLst>
          </a:prstGeom>
          <a:solidFill>
            <a:srgbClr val="181616">
              <a:alpha val="95000"/>
            </a:srgbClr>
          </a:solidFill>
          <a:ln w="22860">
            <a:solidFill>
              <a:srgbClr val="595959"/>
            </a:solidFill>
            <a:prstDash val="solid"/>
          </a:ln>
        </p:spPr>
        <p:txBody>
          <a:bodyPr/>
          <a:lstStyle/>
          <a:p>
            <a:endParaRPr lang="es-ES_tradnl" sz="1600"/>
          </a:p>
        </p:txBody>
      </p:sp>
      <p:sp>
        <p:nvSpPr>
          <p:cNvPr id="18" name="Shape 14">
            <a:extLst>
              <a:ext uri="{FF2B5EF4-FFF2-40B4-BE49-F238E27FC236}">
                <a16:creationId xmlns:a16="http://schemas.microsoft.com/office/drawing/2014/main" id="{BA40C0EF-06F8-F99B-1E46-0E27409D0118}"/>
              </a:ext>
            </a:extLst>
          </p:cNvPr>
          <p:cNvSpPr/>
          <p:nvPr/>
        </p:nvSpPr>
        <p:spPr>
          <a:xfrm>
            <a:off x="190758" y="4617614"/>
            <a:ext cx="700874" cy="1873329"/>
          </a:xfrm>
          <a:prstGeom prst="roundRect">
            <a:avLst>
              <a:gd name="adj" fmla="val 7000"/>
            </a:avLst>
          </a:prstGeom>
          <a:solidFill>
            <a:srgbClr val="404040"/>
          </a:solidFill>
          <a:ln/>
        </p:spPr>
        <p:txBody>
          <a:bodyPr/>
          <a:lstStyle/>
          <a:p>
            <a:endParaRPr lang="es-ES_tradnl" sz="1600"/>
          </a:p>
        </p:txBody>
      </p:sp>
      <p:sp>
        <p:nvSpPr>
          <p:cNvPr id="19" name="Text 15">
            <a:extLst>
              <a:ext uri="{FF2B5EF4-FFF2-40B4-BE49-F238E27FC236}">
                <a16:creationId xmlns:a16="http://schemas.microsoft.com/office/drawing/2014/main" id="{ACE7F9EC-C7B2-498C-85F5-33EAD1347388}"/>
              </a:ext>
            </a:extLst>
          </p:cNvPr>
          <p:cNvSpPr/>
          <p:nvPr/>
        </p:nvSpPr>
        <p:spPr>
          <a:xfrm>
            <a:off x="431860" y="5370566"/>
            <a:ext cx="262761" cy="3673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3</a:t>
            </a:r>
            <a:endParaRPr lang="en-US" sz="1600" dirty="0"/>
          </a:p>
        </p:txBody>
      </p:sp>
      <p:sp>
        <p:nvSpPr>
          <p:cNvPr id="20" name="Text 16">
            <a:extLst>
              <a:ext uri="{FF2B5EF4-FFF2-40B4-BE49-F238E27FC236}">
                <a16:creationId xmlns:a16="http://schemas.microsoft.com/office/drawing/2014/main" id="{607F3D4C-DA8C-B10B-2C84-5F6F9A6A2777}"/>
              </a:ext>
            </a:extLst>
          </p:cNvPr>
          <p:cNvSpPr/>
          <p:nvPr/>
        </p:nvSpPr>
        <p:spPr>
          <a:xfrm>
            <a:off x="1170405" y="4813472"/>
            <a:ext cx="2208772" cy="306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Superficies y </a:t>
            </a:r>
            <a:r>
              <a:rPr lang="en-US" sz="1600" dirty="0" err="1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Vacios</a:t>
            </a:r>
            <a:r>
              <a:rPr lang="en-US" sz="160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 (Recon Pull)</a:t>
            </a:r>
            <a:endParaRPr lang="en-US" sz="1600" dirty="0"/>
          </a:p>
        </p:txBody>
      </p:sp>
      <p:sp>
        <p:nvSpPr>
          <p:cNvPr id="21" name="Text 17">
            <a:extLst>
              <a:ext uri="{FF2B5EF4-FFF2-40B4-BE49-F238E27FC236}">
                <a16:creationId xmlns:a16="http://schemas.microsoft.com/office/drawing/2014/main" id="{DFB829B4-253E-1B08-B4E3-E243BF2EF2DA}"/>
              </a:ext>
            </a:extLst>
          </p:cNvPr>
          <p:cNvSpPr/>
          <p:nvPr/>
        </p:nvSpPr>
        <p:spPr>
          <a:xfrm>
            <a:off x="1170404" y="5237096"/>
            <a:ext cx="10764168" cy="313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Las fortalezas y debilidades del enemigo. Una "superficie" es una línea de defensas. Un ”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vacio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" es un agujero en esa línea.</a:t>
            </a:r>
            <a:endParaRPr lang="en-US" sz="1600" dirty="0"/>
          </a:p>
        </p:txBody>
      </p:sp>
      <p:sp>
        <p:nvSpPr>
          <p:cNvPr id="22" name="Text 18">
            <a:extLst>
              <a:ext uri="{FF2B5EF4-FFF2-40B4-BE49-F238E27FC236}">
                <a16:creationId xmlns:a16="http://schemas.microsoft.com/office/drawing/2014/main" id="{EB6BF54F-C544-B88A-1FBA-258207E6E691}"/>
              </a:ext>
            </a:extLst>
          </p:cNvPr>
          <p:cNvSpPr/>
          <p:nvPr/>
        </p:nvSpPr>
        <p:spPr>
          <a:xfrm>
            <a:off x="1170404" y="5668103"/>
            <a:ext cx="10764168" cy="6269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En guerra de maniobras, se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bisca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evitar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las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fortalezas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del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enemigo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y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concentrarse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en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la </a:t>
            </a:r>
            <a:r>
              <a:rPr lang="en-US" sz="160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debilidades</a:t>
            </a:r>
            <a:r>
              <a:rPr lang="en-US" sz="160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. Usa judo, no boxeo.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491261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DF989-8238-ED6F-E770-F93176A281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CFF2DF-29DC-23C8-544D-7A634319C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ES_tradnl" sz="4800" dirty="0"/>
              <a:t>Pregunta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940A86-A7F1-6190-219F-D644302E27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046" y="1685378"/>
            <a:ext cx="6647177" cy="36394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sz="3200" dirty="0"/>
              <a:t>¿Qué otros conceptos son importantes para el desarrollo de tácticas exitosas?</a:t>
            </a:r>
          </a:p>
        </p:txBody>
      </p:sp>
      <p:pic>
        <p:nvPicPr>
          <p:cNvPr id="6146" name="Picture 2" descr="Question mark thinking Images - Free Download on Freepik">
            <a:extLst>
              <a:ext uri="{FF2B5EF4-FFF2-40B4-BE49-F238E27FC236}">
                <a16:creationId xmlns:a16="http://schemas.microsoft.com/office/drawing/2014/main" id="{A5432AB3-2159-6F46-C085-69B619FB4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0839" y="1610584"/>
            <a:ext cx="4724587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9835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>
            <a:extLst>
              <a:ext uri="{FF2B5EF4-FFF2-40B4-BE49-F238E27FC236}">
                <a16:creationId xmlns:a16="http://schemas.microsoft.com/office/drawing/2014/main" id="{5FB73CE4-4B06-E270-A344-7F919CEB56A6}"/>
              </a:ext>
            </a:extLst>
          </p:cNvPr>
          <p:cNvSpPr/>
          <p:nvPr/>
        </p:nvSpPr>
        <p:spPr>
          <a:xfrm>
            <a:off x="792789" y="203995"/>
            <a:ext cx="686344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 err="1"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Conceptos</a:t>
            </a:r>
            <a:r>
              <a:rPr lang="en-US" sz="4450" dirty="0"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 </a:t>
            </a:r>
            <a:r>
              <a:rPr lang="en-US" sz="4450" dirty="0" err="1"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Relevantes</a:t>
            </a:r>
            <a:r>
              <a:rPr lang="en-US" sz="4450" dirty="0"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 </a:t>
            </a:r>
            <a:endParaRPr lang="en-US" sz="4450" dirty="0"/>
          </a:p>
        </p:txBody>
      </p:sp>
      <p:sp>
        <p:nvSpPr>
          <p:cNvPr id="5" name="Shape 1">
            <a:extLst>
              <a:ext uri="{FF2B5EF4-FFF2-40B4-BE49-F238E27FC236}">
                <a16:creationId xmlns:a16="http://schemas.microsoft.com/office/drawing/2014/main" id="{F238A58F-5332-9D9E-33BD-8BD74707D084}"/>
              </a:ext>
            </a:extLst>
          </p:cNvPr>
          <p:cNvSpPr/>
          <p:nvPr/>
        </p:nvSpPr>
        <p:spPr>
          <a:xfrm>
            <a:off x="101084" y="1257340"/>
            <a:ext cx="398051" cy="510302"/>
          </a:xfrm>
          <a:prstGeom prst="roundRect">
            <a:avLst>
              <a:gd name="adj" fmla="val 18669"/>
            </a:avLst>
          </a:prstGeom>
          <a:solidFill>
            <a:srgbClr val="404040"/>
          </a:solidFill>
          <a:ln w="7620">
            <a:solidFill>
              <a:srgbClr val="595959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7C26F49C-B8C6-DBC9-5E5B-EDB3C8D63D45}"/>
              </a:ext>
            </a:extLst>
          </p:cNvPr>
          <p:cNvSpPr/>
          <p:nvPr/>
        </p:nvSpPr>
        <p:spPr>
          <a:xfrm>
            <a:off x="838201" y="1335207"/>
            <a:ext cx="221156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Armas Combinadas</a:t>
            </a:r>
            <a:endParaRPr lang="en-US" sz="2200" dirty="0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2E7CFDBA-C9BE-2CA7-0DAB-85CB49CE2542}"/>
              </a:ext>
            </a:extLst>
          </p:cNvPr>
          <p:cNvSpPr/>
          <p:nvPr/>
        </p:nvSpPr>
        <p:spPr>
          <a:xfrm>
            <a:off x="838200" y="1825625"/>
            <a:ext cx="4401311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Golpear al enemigo con dos o más armas simultáneamente para que las acciones que toma contra una lo hagan más vulnerable a otra. Ejemplo: campo minado FASCAM + TOWs — moverse lento para evitar minas lo expone a TOWs, moverse rápido para evitar TOWs lo lleva a las minas.</a:t>
            </a:r>
            <a:endParaRPr lang="en-US" sz="1750" dirty="0"/>
          </a:p>
        </p:txBody>
      </p:sp>
      <p:sp>
        <p:nvSpPr>
          <p:cNvPr id="8" name="Shape 4">
            <a:extLst>
              <a:ext uri="{FF2B5EF4-FFF2-40B4-BE49-F238E27FC236}">
                <a16:creationId xmlns:a16="http://schemas.microsoft.com/office/drawing/2014/main" id="{1FE98C6F-3BC7-17C9-539F-06838101F9AD}"/>
              </a:ext>
            </a:extLst>
          </p:cNvPr>
          <p:cNvSpPr/>
          <p:nvPr/>
        </p:nvSpPr>
        <p:spPr>
          <a:xfrm>
            <a:off x="6764178" y="1257340"/>
            <a:ext cx="398051" cy="510302"/>
          </a:xfrm>
          <a:prstGeom prst="roundRect">
            <a:avLst>
              <a:gd name="adj" fmla="val 18669"/>
            </a:avLst>
          </a:prstGeom>
          <a:solidFill>
            <a:srgbClr val="404040"/>
          </a:solidFill>
          <a:ln w="7620">
            <a:solidFill>
              <a:srgbClr val="595959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E898658E-77B5-DA3C-6D2A-F4BAF61B445B}"/>
              </a:ext>
            </a:extLst>
          </p:cNvPr>
          <p:cNvSpPr/>
          <p:nvPr/>
        </p:nvSpPr>
        <p:spPr>
          <a:xfrm>
            <a:off x="7501295" y="1335207"/>
            <a:ext cx="221156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Contraataque</a:t>
            </a:r>
            <a:endParaRPr lang="en-US" sz="2200" dirty="0"/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6FA63DEA-C667-07C2-14F2-EA8B6CAB2E1C}"/>
              </a:ext>
            </a:extLst>
          </p:cNvPr>
          <p:cNvSpPr/>
          <p:nvPr/>
        </p:nvSpPr>
        <p:spPr>
          <a:xfrm>
            <a:off x="7501294" y="1825625"/>
            <a:ext cx="4401404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Más que atacar el ataque enemigo — es una acción que tomas </a:t>
            </a:r>
            <a:r>
              <a:rPr lang="en-US" sz="1750" b="1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después</a:t>
            </a:r>
            <a:r>
              <a:rPr lang="en-US" sz="175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de que el enemigo se ha comprometido irrevocablemente. Explota su momento de máxima vulnerabilidad.</a:t>
            </a:r>
            <a:endParaRPr lang="en-US" sz="1750" dirty="0"/>
          </a:p>
        </p:txBody>
      </p:sp>
      <p:sp>
        <p:nvSpPr>
          <p:cNvPr id="11" name="Shape 7">
            <a:extLst>
              <a:ext uri="{FF2B5EF4-FFF2-40B4-BE49-F238E27FC236}">
                <a16:creationId xmlns:a16="http://schemas.microsoft.com/office/drawing/2014/main" id="{42DC1F63-56C8-2B23-466E-774246C14A60}"/>
              </a:ext>
            </a:extLst>
          </p:cNvPr>
          <p:cNvSpPr/>
          <p:nvPr/>
        </p:nvSpPr>
        <p:spPr>
          <a:xfrm>
            <a:off x="101084" y="4456669"/>
            <a:ext cx="398051" cy="510302"/>
          </a:xfrm>
          <a:prstGeom prst="roundRect">
            <a:avLst>
              <a:gd name="adj" fmla="val 18669"/>
            </a:avLst>
          </a:prstGeom>
          <a:solidFill>
            <a:srgbClr val="404040"/>
          </a:solidFill>
          <a:ln w="7620">
            <a:solidFill>
              <a:srgbClr val="595959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4E79591F-EAFA-054E-5A96-B4E547788C7F}"/>
              </a:ext>
            </a:extLst>
          </p:cNvPr>
          <p:cNvSpPr/>
          <p:nvPr/>
        </p:nvSpPr>
        <p:spPr>
          <a:xfrm>
            <a:off x="838201" y="4534536"/>
            <a:ext cx="221156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Reserva Fuerte</a:t>
            </a:r>
            <a:endParaRPr lang="en-US" sz="2200" dirty="0"/>
          </a:p>
        </p:txBody>
      </p:sp>
      <p:sp>
        <p:nvSpPr>
          <p:cNvPr id="13" name="Text 9">
            <a:extLst>
              <a:ext uri="{FF2B5EF4-FFF2-40B4-BE49-F238E27FC236}">
                <a16:creationId xmlns:a16="http://schemas.microsoft.com/office/drawing/2014/main" id="{D04691DC-22CD-D3F6-9D9F-ACA5FC13D117}"/>
              </a:ext>
            </a:extLst>
          </p:cNvPr>
          <p:cNvSpPr/>
          <p:nvPr/>
        </p:nvSpPr>
        <p:spPr>
          <a:xfrm>
            <a:off x="838200" y="5024954"/>
            <a:ext cx="440131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Proporcionalidad </a:t>
            </a:r>
            <a:r>
              <a:rPr lang="en-US" sz="175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inversa</a:t>
            </a:r>
            <a:r>
              <a:rPr lang="en-US" sz="175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: </a:t>
            </a:r>
            <a:r>
              <a:rPr lang="en-US" sz="1750" dirty="0" err="1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Mientras</a:t>
            </a:r>
            <a:r>
              <a:rPr lang="en-US" sz="175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más incierta la situación, más fuerte la reserva.</a:t>
            </a:r>
            <a:endParaRPr lang="en-US" sz="1750" dirty="0"/>
          </a:p>
        </p:txBody>
      </p:sp>
      <p:sp>
        <p:nvSpPr>
          <p:cNvPr id="14" name="Shape 10">
            <a:extLst>
              <a:ext uri="{FF2B5EF4-FFF2-40B4-BE49-F238E27FC236}">
                <a16:creationId xmlns:a16="http://schemas.microsoft.com/office/drawing/2014/main" id="{875BEC10-0BD1-F02C-92BC-8D9B08125906}"/>
              </a:ext>
            </a:extLst>
          </p:cNvPr>
          <p:cNvSpPr/>
          <p:nvPr/>
        </p:nvSpPr>
        <p:spPr>
          <a:xfrm>
            <a:off x="6764178" y="4378802"/>
            <a:ext cx="398051" cy="510302"/>
          </a:xfrm>
          <a:prstGeom prst="roundRect">
            <a:avLst>
              <a:gd name="adj" fmla="val 18669"/>
            </a:avLst>
          </a:prstGeom>
          <a:solidFill>
            <a:srgbClr val="404040"/>
          </a:solidFill>
          <a:ln w="7620">
            <a:solidFill>
              <a:srgbClr val="595959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5" name="Text 11">
            <a:extLst>
              <a:ext uri="{FF2B5EF4-FFF2-40B4-BE49-F238E27FC236}">
                <a16:creationId xmlns:a16="http://schemas.microsoft.com/office/drawing/2014/main" id="{9DF36127-A7CE-34D2-6C35-7473E24DCDDF}"/>
              </a:ext>
            </a:extLst>
          </p:cNvPr>
          <p:cNvSpPr/>
          <p:nvPr/>
        </p:nvSpPr>
        <p:spPr>
          <a:xfrm>
            <a:off x="7501295" y="4456669"/>
            <a:ext cx="221156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8F8F8F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Arte Operacional</a:t>
            </a:r>
            <a:endParaRPr lang="en-US" sz="2200" dirty="0"/>
          </a:p>
        </p:txBody>
      </p:sp>
      <p:sp>
        <p:nvSpPr>
          <p:cNvPr id="16" name="Text 12">
            <a:extLst>
              <a:ext uri="{FF2B5EF4-FFF2-40B4-BE49-F238E27FC236}">
                <a16:creationId xmlns:a16="http://schemas.microsoft.com/office/drawing/2014/main" id="{41A5D2A9-75C1-7F4D-44C7-7709CCF64A73}"/>
              </a:ext>
            </a:extLst>
          </p:cNvPr>
          <p:cNvSpPr/>
          <p:nvPr/>
        </p:nvSpPr>
        <p:spPr>
          <a:xfrm>
            <a:off x="7501294" y="5024954"/>
            <a:ext cx="4401404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8F8F8F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El arte de ganar campañas — entre táctica (ganar batallas) y estrategia (ganar guerras). Utilizar eventos tácticos para atacar directamente el centro de gravedad estratégico del enemigo.</a:t>
            </a:r>
            <a:endParaRPr lang="en-US" sz="1750" dirty="0"/>
          </a:p>
        </p:txBody>
      </p:sp>
    </p:spTree>
    <p:extLst>
      <p:ext uri="{BB962C8B-B14F-4D97-AF65-F5344CB8AC3E}">
        <p14:creationId xmlns:p14="http://schemas.microsoft.com/office/powerpoint/2010/main" val="10250438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6B2AC5-0FF6-3C71-DCD3-1D3AA4FA4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874229-31F0-AB1D-3E3B-E17B701D0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ES_tradnl" sz="4800" dirty="0"/>
              <a:t>Pregunta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CF262B-4A01-E5E2-085D-B29EC9FE4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046" y="1685378"/>
            <a:ext cx="6647177" cy="36394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sz="3200" dirty="0"/>
              <a:t>¿Qué se habla sobre la escuadra de fusileros y las formaciones de combate?</a:t>
            </a:r>
          </a:p>
        </p:txBody>
      </p:sp>
      <p:pic>
        <p:nvPicPr>
          <p:cNvPr id="6146" name="Picture 2" descr="Question mark thinking Images - Free Download on Freepik">
            <a:extLst>
              <a:ext uri="{FF2B5EF4-FFF2-40B4-BE49-F238E27FC236}">
                <a16:creationId xmlns:a16="http://schemas.microsoft.com/office/drawing/2014/main" id="{C9E46CB5-CA8B-861E-15F2-179B87173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0839" y="1610584"/>
            <a:ext cx="4724587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73251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>
            <a:extLst>
              <a:ext uri="{FF2B5EF4-FFF2-40B4-BE49-F238E27FC236}">
                <a16:creationId xmlns:a16="http://schemas.microsoft.com/office/drawing/2014/main" id="{39BC851A-8BD9-3C83-A806-6F71E646D09A}"/>
              </a:ext>
            </a:extLst>
          </p:cNvPr>
          <p:cNvSpPr/>
          <p:nvPr/>
        </p:nvSpPr>
        <p:spPr>
          <a:xfrm>
            <a:off x="282266" y="97474"/>
            <a:ext cx="7095641" cy="6810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350"/>
              </a:lnSpc>
              <a:buNone/>
            </a:pPr>
            <a:r>
              <a:rPr lang="en-US" sz="3600" dirty="0"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Organización Táctica de Escuadra</a:t>
            </a:r>
            <a:endParaRPr lang="en-US" sz="3600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13103B08-4950-E815-0205-BC5C83436B64}"/>
              </a:ext>
            </a:extLst>
          </p:cNvPr>
          <p:cNvSpPr/>
          <p:nvPr/>
        </p:nvSpPr>
        <p:spPr>
          <a:xfrm>
            <a:off x="282266" y="1053584"/>
            <a:ext cx="2576497" cy="4086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00" dirty="0"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Problema Actual</a:t>
            </a:r>
            <a:endParaRPr lang="en-US" sz="2000" dirty="0"/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9BE66C33-3793-7017-0EAE-C9A3FDDE4006}"/>
              </a:ext>
            </a:extLst>
          </p:cNvPr>
          <p:cNvSpPr/>
          <p:nvPr/>
        </p:nvSpPr>
        <p:spPr>
          <a:xfrm>
            <a:off x="282266" y="1680091"/>
            <a:ext cx="4417147" cy="1394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40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El entrenamiento sugiere que la escuadra tiene poco valor táctico independiente. Ha sido relegada a subunidad controlada de cerca por el comandante de pelotón.</a:t>
            </a:r>
            <a:endParaRPr lang="en-US" sz="1400" dirty="0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029EACEA-FB8E-5E07-FB44-103B2B31B6ED}"/>
              </a:ext>
            </a:extLst>
          </p:cNvPr>
          <p:cNvSpPr/>
          <p:nvPr/>
        </p:nvSpPr>
        <p:spPr>
          <a:xfrm>
            <a:off x="282266" y="3271123"/>
            <a:ext cx="4417147" cy="6974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40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En términos de guerra de maniobras, esta actitud es desastrosa.</a:t>
            </a:r>
            <a:endParaRPr lang="en-US" sz="1400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C8DBDC13-78FA-5317-592A-1DD6D7F4C3C1}"/>
              </a:ext>
            </a:extLst>
          </p:cNvPr>
          <p:cNvSpPr/>
          <p:nvPr/>
        </p:nvSpPr>
        <p:spPr>
          <a:xfrm>
            <a:off x="6426368" y="1053584"/>
            <a:ext cx="2576497" cy="4086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00" dirty="0"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Solución Propuesta</a:t>
            </a:r>
            <a:endParaRPr lang="en-US" sz="2000" dirty="0"/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A0CCFE35-2D83-D5BC-47D2-FB5315450D72}"/>
              </a:ext>
            </a:extLst>
          </p:cNvPr>
          <p:cNvSpPr/>
          <p:nvPr/>
        </p:nvSpPr>
        <p:spPr>
          <a:xfrm>
            <a:off x="6426368" y="1680091"/>
            <a:ext cx="5491829" cy="6974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400" b="1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Equipo de Exploración + Equipo de Apoyo</a:t>
            </a:r>
            <a:r>
              <a:rPr lang="en-US" sz="140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(en lugar de dos equipos simétricos)</a:t>
            </a:r>
            <a:endParaRPr lang="en-US" sz="1400" dirty="0"/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26ACD4F8-D7FD-2340-2D8E-31E932E89701}"/>
              </a:ext>
            </a:extLst>
          </p:cNvPr>
          <p:cNvSpPr/>
          <p:nvPr/>
        </p:nvSpPr>
        <p:spPr>
          <a:xfrm>
            <a:off x="6426368" y="2573655"/>
            <a:ext cx="5491829" cy="6974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40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El líder de escuadra organiza según situación. Sólo una formación básica necesaria: la </a:t>
            </a:r>
            <a:r>
              <a:rPr lang="en-US" sz="1400" b="1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saltos</a:t>
            </a:r>
            <a:r>
              <a:rPr lang="en-US" sz="1400" b="1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  <a:r>
              <a:rPr lang="en-US" sz="1400" b="1" dirty="0" err="1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vigilidados</a:t>
            </a:r>
            <a:r>
              <a:rPr lang="en-US" sz="1400" b="1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 </a:t>
            </a:r>
            <a:endParaRPr lang="en-US" sz="1400" dirty="0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E7E4B674-8AF5-34B4-1232-D5B7ACDED093}"/>
              </a:ext>
            </a:extLst>
          </p:cNvPr>
          <p:cNvSpPr/>
          <p:nvPr/>
        </p:nvSpPr>
        <p:spPr>
          <a:xfrm>
            <a:off x="6426368" y="3467219"/>
            <a:ext cx="5491829" cy="6974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400" dirty="0"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Contrasta con doctrina actual que obliga múltiples formaciones complejas intentando ajustarse constantemente.</a:t>
            </a:r>
            <a:endParaRPr lang="en-US" sz="1400" dirty="0"/>
          </a:p>
        </p:txBody>
      </p:sp>
      <p:sp>
        <p:nvSpPr>
          <p:cNvPr id="12" name="Shape 8">
            <a:extLst>
              <a:ext uri="{FF2B5EF4-FFF2-40B4-BE49-F238E27FC236}">
                <a16:creationId xmlns:a16="http://schemas.microsoft.com/office/drawing/2014/main" id="{EF1A2773-0904-177B-2E1B-CC1924A1BF4A}"/>
              </a:ext>
            </a:extLst>
          </p:cNvPr>
          <p:cNvSpPr/>
          <p:nvPr/>
        </p:nvSpPr>
        <p:spPr>
          <a:xfrm>
            <a:off x="282266" y="4714831"/>
            <a:ext cx="10328133" cy="34766"/>
          </a:xfrm>
          <a:prstGeom prst="rect">
            <a:avLst/>
          </a:prstGeom>
          <a:solidFill>
            <a:srgbClr val="8F8F8F">
              <a:alpha val="50000"/>
            </a:srgbClr>
          </a:solidFill>
          <a:ln/>
        </p:spPr>
        <p:txBody>
          <a:bodyPr/>
          <a:lstStyle/>
          <a:p>
            <a:endParaRPr lang="es-ES_tradnl" sz="1400"/>
          </a:p>
        </p:txBody>
      </p:sp>
    </p:spTree>
    <p:extLst>
      <p:ext uri="{BB962C8B-B14F-4D97-AF65-F5344CB8AC3E}">
        <p14:creationId xmlns:p14="http://schemas.microsoft.com/office/powerpoint/2010/main" val="34884090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3501D-67E4-D24B-5D0E-CB0E98F8C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F64B2A-E219-4BD5-D0B1-F3EC8D84D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ES_tradnl" sz="4800" dirty="0"/>
              <a:t>Pregunta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1F1AE1-51E5-2CE2-B03A-62F3E7B8F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046" y="1685378"/>
            <a:ext cx="6647177" cy="36394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sz="3200" dirty="0"/>
              <a:t>¿Qué expresa el libro sobre el el concepto de organización de tarea?</a:t>
            </a:r>
          </a:p>
        </p:txBody>
      </p:sp>
      <p:pic>
        <p:nvPicPr>
          <p:cNvPr id="6146" name="Picture 2" descr="Question mark thinking Images - Free Download on Freepik">
            <a:extLst>
              <a:ext uri="{FF2B5EF4-FFF2-40B4-BE49-F238E27FC236}">
                <a16:creationId xmlns:a16="http://schemas.microsoft.com/office/drawing/2014/main" id="{191D16F9-7EE0-A76E-F38E-82935DFC7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0839" y="1610584"/>
            <a:ext cx="4724587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2612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8A996A-1DFB-AA1A-65D2-024C1E51D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94455"/>
            <a:ext cx="12099235" cy="1325563"/>
          </a:xfrm>
        </p:spPr>
        <p:txBody>
          <a:bodyPr>
            <a:normAutofit/>
          </a:bodyPr>
          <a:lstStyle/>
          <a:p>
            <a:r>
              <a:rPr lang="es-ES_tradnl" sz="2800" dirty="0">
                <a:latin typeface="+mn-lt"/>
                <a:ea typeface="+mn-ea"/>
                <a:cs typeface="+mn-cs"/>
              </a:rPr>
              <a:t>CONCEPTOS CLAVES: ESFUERZO PRINCIPAL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7CB7735-D947-C0A2-295A-04B4D40BD202}"/>
              </a:ext>
            </a:extLst>
          </p:cNvPr>
          <p:cNvSpPr txBox="1"/>
          <p:nvPr/>
        </p:nvSpPr>
        <p:spPr>
          <a:xfrm>
            <a:off x="543339" y="2141277"/>
            <a:ext cx="726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/>
              <a:t>ME</a:t>
            </a:r>
            <a:r>
              <a:rPr lang="es-ES_tradnl" dirty="0">
                <a:latin typeface="Bauhaus 93"/>
              </a:rPr>
              <a:t>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DF52790-BFC7-B144-FAE0-35FCF7888D2D}"/>
              </a:ext>
            </a:extLst>
          </p:cNvPr>
          <p:cNvSpPr txBox="1"/>
          <p:nvPr/>
        </p:nvSpPr>
        <p:spPr>
          <a:xfrm>
            <a:off x="1988765" y="1978309"/>
            <a:ext cx="9659896" cy="870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s-ES_tradnl" sz="2800" dirty="0"/>
              <a:t>Organización que normalmente ejecutará las acciones claves para dar cumplimiento a la misión (tarea esencial)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03C3581-779B-F82B-A309-6B623FCEBD75}"/>
              </a:ext>
            </a:extLst>
          </p:cNvPr>
          <p:cNvSpPr txBox="1"/>
          <p:nvPr/>
        </p:nvSpPr>
        <p:spPr>
          <a:xfrm>
            <a:off x="543339" y="3680792"/>
            <a:ext cx="588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/>
              <a:t>SE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CC9B227-C467-D7C3-91A3-95470AEBA789}"/>
              </a:ext>
            </a:extLst>
          </p:cNvPr>
          <p:cNvSpPr txBox="1"/>
          <p:nvPr/>
        </p:nvSpPr>
        <p:spPr>
          <a:xfrm>
            <a:off x="1988765" y="3574143"/>
            <a:ext cx="9490613" cy="870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s-ES_tradnl" sz="2800" dirty="0"/>
              <a:t>Organizaciones que generaran condiciones para que el esfuerzo principal pueda cumplir su tarea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A0E15F8-0F89-D283-41CD-31608098B070}"/>
              </a:ext>
            </a:extLst>
          </p:cNvPr>
          <p:cNvSpPr txBox="1"/>
          <p:nvPr/>
        </p:nvSpPr>
        <p:spPr>
          <a:xfrm>
            <a:off x="92766" y="1170624"/>
            <a:ext cx="5104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/>
              <a:t>ORGATAR/TASK ORGANIZATION</a:t>
            </a:r>
          </a:p>
        </p:txBody>
      </p:sp>
    </p:spTree>
    <p:extLst>
      <p:ext uri="{BB962C8B-B14F-4D97-AF65-F5344CB8AC3E}">
        <p14:creationId xmlns:p14="http://schemas.microsoft.com/office/powerpoint/2010/main" val="36306525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4FE717-FB5D-1956-9A96-546327BF7E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98C344-A4C5-2438-800B-2303551F5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099235" cy="1325563"/>
          </a:xfrm>
        </p:spPr>
        <p:txBody>
          <a:bodyPr>
            <a:normAutofit/>
          </a:bodyPr>
          <a:lstStyle/>
          <a:p>
            <a:r>
              <a:rPr lang="es-ES_tradnl" sz="3600" dirty="0">
                <a:latin typeface="Bauhaus 93"/>
              </a:rPr>
              <a:t>CONCEPTOS CLAVES: ESFUERZO PRINCIAL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18883A1-F034-5359-F176-86F842C82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257" y="996852"/>
            <a:ext cx="8736700" cy="545982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05DB8F1-9DA6-A64A-FAAE-857DD7FFEF7F}"/>
              </a:ext>
            </a:extLst>
          </p:cNvPr>
          <p:cNvSpPr txBox="1"/>
          <p:nvPr/>
        </p:nvSpPr>
        <p:spPr>
          <a:xfrm>
            <a:off x="1810043" y="4600135"/>
            <a:ext cx="281353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sz="1200" dirty="0"/>
              <a:t>SE 1</a:t>
            </a:r>
          </a:p>
          <a:p>
            <a:r>
              <a:rPr lang="es-ES_tradnl" sz="1200" dirty="0"/>
              <a:t>T: BLOQUEAR</a:t>
            </a:r>
          </a:p>
          <a:p>
            <a:r>
              <a:rPr lang="es-ES_tradnl" sz="1200" dirty="0"/>
              <a:t>P: PERMITIR ME EFECTUAR LANZAMIENTO</a:t>
            </a:r>
          </a:p>
          <a:p>
            <a:endParaRPr lang="es-ES_tradnl" sz="12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A30CB57-9442-AE4E-1B11-D465FA963018}"/>
              </a:ext>
            </a:extLst>
          </p:cNvPr>
          <p:cNvSpPr txBox="1"/>
          <p:nvPr/>
        </p:nvSpPr>
        <p:spPr>
          <a:xfrm>
            <a:off x="7223760" y="5214817"/>
            <a:ext cx="281353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sz="1200" dirty="0"/>
              <a:t>SE 2</a:t>
            </a:r>
          </a:p>
          <a:p>
            <a:r>
              <a:rPr lang="es-ES_tradnl" sz="1200" dirty="0"/>
              <a:t>T: FIJAR</a:t>
            </a:r>
          </a:p>
          <a:p>
            <a:r>
              <a:rPr lang="es-ES_tradnl" sz="1200" dirty="0"/>
              <a:t>P: PERMITIR ME EFECTUAR LANZAMIENTO</a:t>
            </a:r>
          </a:p>
          <a:p>
            <a:endParaRPr lang="es-ES_tradnl" sz="1200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C24206C-9B38-6673-1CC1-98461C198E6B}"/>
              </a:ext>
            </a:extLst>
          </p:cNvPr>
          <p:cNvSpPr txBox="1"/>
          <p:nvPr/>
        </p:nvSpPr>
        <p:spPr>
          <a:xfrm>
            <a:off x="7020289" y="3918477"/>
            <a:ext cx="281353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sz="1200" dirty="0"/>
              <a:t>SE 3</a:t>
            </a:r>
          </a:p>
          <a:p>
            <a:r>
              <a:rPr lang="es-ES_tradnl" sz="1200" dirty="0"/>
              <a:t>T: NEUTRALIZAR</a:t>
            </a:r>
          </a:p>
          <a:p>
            <a:r>
              <a:rPr lang="es-ES_tradnl" sz="1200" dirty="0"/>
              <a:t>P: PERMITIR ME EFECTUAR LANZAMIENTO</a:t>
            </a:r>
          </a:p>
          <a:p>
            <a:endParaRPr lang="es-ES_tradnl" sz="120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EB038D6-2B1F-716F-2C3A-C6C8BB2CB13A}"/>
              </a:ext>
            </a:extLst>
          </p:cNvPr>
          <p:cNvSpPr txBox="1"/>
          <p:nvPr/>
        </p:nvSpPr>
        <p:spPr>
          <a:xfrm>
            <a:off x="4410222" y="2921625"/>
            <a:ext cx="281353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sz="1200" dirty="0"/>
              <a:t>ME </a:t>
            </a:r>
          </a:p>
          <a:p>
            <a:r>
              <a:rPr lang="es-ES_tradnl" sz="1200" dirty="0"/>
              <a:t>T: CONECTAR RB</a:t>
            </a:r>
          </a:p>
          <a:p>
            <a:r>
              <a:rPr lang="es-ES_tradnl" sz="1200" dirty="0"/>
              <a:t>P: ANOTAR</a:t>
            </a:r>
          </a:p>
        </p:txBody>
      </p:sp>
    </p:spTree>
    <p:extLst>
      <p:ext uri="{BB962C8B-B14F-4D97-AF65-F5344CB8AC3E}">
        <p14:creationId xmlns:p14="http://schemas.microsoft.com/office/powerpoint/2010/main" val="2791874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9414E-FB39-0DBA-9ED4-3D4BC4541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A9C0B3-E31B-EEDF-C96C-7406BFC13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099235" cy="1325563"/>
          </a:xfrm>
        </p:spPr>
        <p:txBody>
          <a:bodyPr>
            <a:normAutofit/>
          </a:bodyPr>
          <a:lstStyle/>
          <a:p>
            <a:r>
              <a:rPr lang="es-ES_tradnl" sz="3600" dirty="0">
                <a:latin typeface="Bauhaus 93"/>
              </a:rPr>
              <a:t>CONCEPTOS CLAVES: ESFUERZO PRINCIAL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5A5C645-9CD7-B254-83CA-CC99ABB8A4A6}"/>
              </a:ext>
            </a:extLst>
          </p:cNvPr>
          <p:cNvSpPr txBox="1"/>
          <p:nvPr/>
        </p:nvSpPr>
        <p:spPr>
          <a:xfrm>
            <a:off x="196948" y="1505243"/>
            <a:ext cx="967976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dirty="0"/>
              <a:t>Esfuerzo principal: cumple tarea esencial (misión)</a:t>
            </a:r>
          </a:p>
          <a:p>
            <a:endParaRPr lang="es-ES_tradnl" sz="2400" dirty="0"/>
          </a:p>
          <a:p>
            <a:r>
              <a:rPr lang="es-ES_tradnl" sz="2400" dirty="0"/>
              <a:t>Un solo esfuerzo principal activo</a:t>
            </a:r>
          </a:p>
          <a:p>
            <a:endParaRPr lang="es-ES_tradnl" sz="2400" dirty="0"/>
          </a:p>
          <a:p>
            <a:r>
              <a:rPr lang="es-ES_tradnl" sz="2400" dirty="0"/>
              <a:t>No es necesariamente el que tiene más medios, pero </a:t>
            </a:r>
            <a:r>
              <a:rPr lang="es-ES_tradnl" sz="2400" b="1" dirty="0"/>
              <a:t>todos trabajan para él </a:t>
            </a:r>
          </a:p>
          <a:p>
            <a:endParaRPr lang="es-ES_tradnl" sz="2400" b="1" dirty="0"/>
          </a:p>
          <a:p>
            <a:r>
              <a:rPr lang="es-ES_tradnl" sz="2400" dirty="0"/>
              <a:t>Alinear tareas de Esfuerzos de Apoyo (</a:t>
            </a:r>
            <a:r>
              <a:rPr lang="es-ES_tradnl" sz="2400" dirty="0" err="1"/>
              <a:t>SEs</a:t>
            </a:r>
            <a:r>
              <a:rPr lang="es-ES_tradnl" sz="2400" dirty="0"/>
              <a:t>) con tarea de ME</a:t>
            </a:r>
          </a:p>
          <a:p>
            <a:endParaRPr lang="es-ES_tradnl" sz="2400" dirty="0"/>
          </a:p>
          <a:p>
            <a:r>
              <a:rPr lang="es-ES_tradnl" sz="2400" dirty="0"/>
              <a:t>¿Puede cambiar?</a:t>
            </a:r>
          </a:p>
          <a:p>
            <a:endParaRPr lang="es-ES_tradnl" sz="2400" dirty="0"/>
          </a:p>
        </p:txBody>
      </p:sp>
    </p:spTree>
    <p:extLst>
      <p:ext uri="{BB962C8B-B14F-4D97-AF65-F5344CB8AC3E}">
        <p14:creationId xmlns:p14="http://schemas.microsoft.com/office/powerpoint/2010/main" val="25653994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36577F-8A23-83E5-89F6-E55C421EF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C28D10-781C-4D4C-13B7-D2C9D96B6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099235" cy="1325563"/>
          </a:xfrm>
        </p:spPr>
        <p:txBody>
          <a:bodyPr>
            <a:normAutofit/>
          </a:bodyPr>
          <a:lstStyle/>
          <a:p>
            <a:r>
              <a:rPr lang="es-ES_tradnl" sz="3600" dirty="0">
                <a:latin typeface="Bauhaus 93"/>
              </a:rPr>
              <a:t>CONCEPTOS CLAVES: ESFUERZO PRINCIAL</a:t>
            </a: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AA70907B-D5D4-A3C6-882E-9580D0E9C0BA}"/>
              </a:ext>
            </a:extLst>
          </p:cNvPr>
          <p:cNvGrpSpPr/>
          <p:nvPr/>
        </p:nvGrpSpPr>
        <p:grpSpPr>
          <a:xfrm>
            <a:off x="215042" y="1629898"/>
            <a:ext cx="5880958" cy="4095653"/>
            <a:chOff x="1714163" y="996852"/>
            <a:chExt cx="8736700" cy="5459828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3F8361DD-9E63-5D76-31FA-B5333E17CD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14163" y="996852"/>
              <a:ext cx="8736700" cy="5459828"/>
            </a:xfrm>
            <a:prstGeom prst="rect">
              <a:avLst/>
            </a:prstGeom>
          </p:spPr>
        </p:pic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8631ACF5-62F8-6ABE-CCF9-AFCA815BF5A4}"/>
                </a:ext>
              </a:extLst>
            </p:cNvPr>
            <p:cNvSpPr txBox="1"/>
            <p:nvPr/>
          </p:nvSpPr>
          <p:spPr>
            <a:xfrm>
              <a:off x="1810043" y="4600135"/>
              <a:ext cx="2813538" cy="94366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ES_tradnl" sz="1000" dirty="0"/>
                <a:t>SE 1</a:t>
              </a:r>
            </a:p>
            <a:p>
              <a:r>
                <a:rPr lang="es-ES_tradnl" sz="1000" dirty="0"/>
                <a:t>T: BLOQUEAR</a:t>
              </a:r>
            </a:p>
            <a:p>
              <a:r>
                <a:rPr lang="es-ES_tradnl" sz="1000" dirty="0"/>
                <a:t>P: PERMITIR QB EFECTUAR LANZAMIENTO</a:t>
              </a:r>
            </a:p>
          </p:txBody>
        </p:sp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F1C25057-2D95-4CBA-5C17-2A6D0590902A}"/>
                </a:ext>
              </a:extLst>
            </p:cNvPr>
            <p:cNvSpPr txBox="1"/>
            <p:nvPr/>
          </p:nvSpPr>
          <p:spPr>
            <a:xfrm>
              <a:off x="7223759" y="5214817"/>
              <a:ext cx="2813538" cy="94366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ES_tradnl" sz="1000" dirty="0"/>
                <a:t>SE 2</a:t>
              </a:r>
            </a:p>
            <a:p>
              <a:r>
                <a:rPr lang="es-ES_tradnl" sz="1000" dirty="0"/>
                <a:t>T: FIJAR</a:t>
              </a:r>
            </a:p>
            <a:p>
              <a:r>
                <a:rPr lang="es-ES_tradnl" sz="1000" dirty="0"/>
                <a:t>P: PERMITIR QB EFECTUAR LANZAMIENTO</a:t>
              </a:r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3ADC11C7-74D4-1C7E-38C1-D7DE7717827F}"/>
                </a:ext>
              </a:extLst>
            </p:cNvPr>
            <p:cNvSpPr txBox="1"/>
            <p:nvPr/>
          </p:nvSpPr>
          <p:spPr>
            <a:xfrm>
              <a:off x="7020290" y="3918477"/>
              <a:ext cx="2813538" cy="94366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ES_tradnl" sz="1000" dirty="0"/>
                <a:t>SE 3</a:t>
              </a:r>
            </a:p>
            <a:p>
              <a:r>
                <a:rPr lang="es-ES_tradnl" sz="1000" dirty="0"/>
                <a:t>T: NEUTRALIZAR</a:t>
              </a:r>
            </a:p>
            <a:p>
              <a:r>
                <a:rPr lang="es-ES_tradnl" sz="1000" dirty="0"/>
                <a:t>P: PERMITIR QB EFECTUAR LANZAMIENTO</a:t>
              </a:r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E539B28-4111-EC06-F8A9-329AE68CE462}"/>
                </a:ext>
              </a:extLst>
            </p:cNvPr>
            <p:cNvSpPr txBox="1"/>
            <p:nvPr/>
          </p:nvSpPr>
          <p:spPr>
            <a:xfrm>
              <a:off x="3932977" y="2946464"/>
              <a:ext cx="4299071" cy="73852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s-ES_tradnl" sz="1000" dirty="0"/>
                <a:t>ME </a:t>
              </a:r>
            </a:p>
            <a:p>
              <a:r>
                <a:rPr lang="es-ES_tradnl" sz="1000" dirty="0"/>
                <a:t>T: CONECTAR CON RB </a:t>
              </a:r>
            </a:p>
            <a:p>
              <a:r>
                <a:rPr lang="es-ES_tradnl" sz="1000" dirty="0"/>
                <a:t>P: GENERAR CONDICIONES PARA ANOTAR </a:t>
              </a:r>
            </a:p>
          </p:txBody>
        </p:sp>
      </p:grpSp>
      <p:pic>
        <p:nvPicPr>
          <p:cNvPr id="1026" name="Picture 2" descr="Brian Robinson: The RB's agent isn't happy with the Commanders latest  statement regarding his shooting | Marca">
            <a:extLst>
              <a:ext uri="{FF2B5EF4-FFF2-40B4-BE49-F238E27FC236}">
                <a16:creationId xmlns:a16="http://schemas.microsoft.com/office/drawing/2014/main" id="{BB98F0F5-9D36-45C3-D9EF-D5242F8C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372" y="1629898"/>
            <a:ext cx="5638227" cy="407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76650E6-9D18-3E12-3079-14C974C8F995}"/>
              </a:ext>
            </a:extLst>
          </p:cNvPr>
          <p:cNvSpPr txBox="1"/>
          <p:nvPr/>
        </p:nvSpPr>
        <p:spPr>
          <a:xfrm>
            <a:off x="7853835" y="3159068"/>
            <a:ext cx="2893845" cy="55399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_tradnl" sz="1000" dirty="0"/>
              <a:t>ME </a:t>
            </a:r>
          </a:p>
          <a:p>
            <a:r>
              <a:rPr lang="es-ES_tradnl" sz="1000" dirty="0"/>
              <a:t>T: LLEVAR PELOTA A END ZONE</a:t>
            </a:r>
          </a:p>
          <a:p>
            <a:r>
              <a:rPr lang="es-ES_tradnl" sz="1000" dirty="0"/>
              <a:t>P: ANOTAR PUNTO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2961D7E-0C04-AA6E-9543-04717B1B3428}"/>
              </a:ext>
            </a:extLst>
          </p:cNvPr>
          <p:cNvSpPr txBox="1"/>
          <p:nvPr/>
        </p:nvSpPr>
        <p:spPr>
          <a:xfrm>
            <a:off x="933245" y="6020651"/>
            <a:ext cx="4444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FASE 1 : QB USTES ES EL ESFUERZO PRINCIPAL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C046DF8-9296-A5F9-ED08-C9660734260E}"/>
              </a:ext>
            </a:extLst>
          </p:cNvPr>
          <p:cNvSpPr txBox="1"/>
          <p:nvPr/>
        </p:nvSpPr>
        <p:spPr>
          <a:xfrm>
            <a:off x="6939210" y="6006830"/>
            <a:ext cx="4444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FASE 2 : RB USTES ES EL ESFUERZO PRINCIPAL</a:t>
            </a:r>
          </a:p>
        </p:txBody>
      </p:sp>
    </p:spTree>
    <p:extLst>
      <p:ext uri="{BB962C8B-B14F-4D97-AF65-F5344CB8AC3E}">
        <p14:creationId xmlns:p14="http://schemas.microsoft.com/office/powerpoint/2010/main" val="98982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C19533-5CE5-1E00-901F-2EDD447BB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7BF886-3632-6A9E-6C70-14E4E31DA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T/O (Organización de tarea)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87E1FE-8C8C-2DCE-AA09-889CCB474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ES_tradnl" dirty="0"/>
              <a:t>¿Cómo se ve esto gráficamente?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8117572F-F32D-FD7D-6462-C894EC40B773}"/>
              </a:ext>
            </a:extLst>
          </p:cNvPr>
          <p:cNvSpPr txBox="1"/>
          <p:nvPr/>
        </p:nvSpPr>
        <p:spPr>
          <a:xfrm>
            <a:off x="7494556" y="902295"/>
            <a:ext cx="4455515" cy="92333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TODOS LOS PROPOSTIOS ALIENADOS</a:t>
            </a:r>
          </a:p>
          <a:p>
            <a:r>
              <a:rPr lang="es-ES_tradnl" dirty="0"/>
              <a:t>A LA MISIÓN. TODOS LOS PROPOSITOS</a:t>
            </a:r>
          </a:p>
          <a:p>
            <a:r>
              <a:rPr lang="es-ES_tradnl" dirty="0"/>
              <a:t>DE LOS </a:t>
            </a:r>
            <a:r>
              <a:rPr lang="es-ES_tradnl" dirty="0" err="1"/>
              <a:t>SEs</a:t>
            </a:r>
            <a:r>
              <a:rPr lang="es-ES_tradnl" dirty="0"/>
              <a:t> Y RESERVA, ALINEADOS AL ME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E038886A-B1BA-9C02-1031-73A6503DBF54}"/>
              </a:ext>
            </a:extLst>
          </p:cNvPr>
          <p:cNvGrpSpPr/>
          <p:nvPr/>
        </p:nvGrpSpPr>
        <p:grpSpPr>
          <a:xfrm>
            <a:off x="439937" y="2270287"/>
            <a:ext cx="11752063" cy="4205323"/>
            <a:chOff x="439937" y="2270287"/>
            <a:chExt cx="11752063" cy="4205323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FA7F65DC-77E2-81B6-7331-4D6B3EAC09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85716" y="2270287"/>
              <a:ext cx="1361282" cy="816768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6D408E76-A816-49FD-6B28-1AE85EC2C8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39937" y="4255531"/>
              <a:ext cx="1273175" cy="763905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BE774657-CEFB-50C1-0574-F37893946A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40957" y="4255531"/>
              <a:ext cx="1361280" cy="816768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C7F5F838-8E5D-F897-5054-67DB0D90B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48794" y="4229100"/>
              <a:ext cx="1361280" cy="816768"/>
            </a:xfrm>
            <a:prstGeom prst="rect">
              <a:avLst/>
            </a:prstGeom>
          </p:spPr>
        </p:pic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69F94921-C650-3316-2D4D-FEE16B589F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99497" y="4158100"/>
              <a:ext cx="1361281" cy="816769"/>
            </a:xfrm>
            <a:prstGeom prst="rect">
              <a:avLst/>
            </a:prstGeom>
          </p:spPr>
        </p:pic>
        <p:pic>
          <p:nvPicPr>
            <p:cNvPr id="18" name="Imagen 17">
              <a:extLst>
                <a:ext uri="{FF2B5EF4-FFF2-40B4-BE49-F238E27FC236}">
                  <a16:creationId xmlns:a16="http://schemas.microsoft.com/office/drawing/2014/main" id="{ADC87F1D-6F96-6691-7425-69648C9280A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336831" y="4202668"/>
              <a:ext cx="1361280" cy="816768"/>
            </a:xfrm>
            <a:prstGeom prst="rect">
              <a:avLst/>
            </a:prstGeom>
          </p:spPr>
        </p:pic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77BDD2E3-0B9B-570A-4EE6-46237E77632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951043" y="4202668"/>
              <a:ext cx="1361280" cy="816768"/>
            </a:xfrm>
            <a:prstGeom prst="rect">
              <a:avLst/>
            </a:prstGeom>
          </p:spPr>
        </p:pic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5A1CCDC8-9C2E-CCFB-BE0C-82B97B0FDCB7}"/>
                </a:ext>
              </a:extLst>
            </p:cNvPr>
            <p:cNvSpPr txBox="1"/>
            <p:nvPr/>
          </p:nvSpPr>
          <p:spPr>
            <a:xfrm>
              <a:off x="5967807" y="2534926"/>
              <a:ext cx="60293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_tradnl" sz="1400" dirty="0"/>
                <a:t>T: Bloquear fuerzas enemigas IVO puente Alfa a contar 121900</a:t>
              </a:r>
            </a:p>
            <a:p>
              <a:r>
                <a:rPr lang="es-ES_tradnl" sz="1400" b="1" dirty="0"/>
                <a:t>P: Impedir que fuerzas adversarias interfieran con maniobra del </a:t>
              </a:r>
              <a:r>
                <a:rPr lang="es-ES_tradnl" sz="1400" b="1" dirty="0" err="1"/>
                <a:t>Bn</a:t>
              </a:r>
              <a:r>
                <a:rPr lang="es-ES_tradnl" sz="1400" b="1" dirty="0"/>
                <a:t> ME.</a:t>
              </a:r>
            </a:p>
          </p:txBody>
        </p: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BAAADEA5-C6C5-FF71-3489-625DDED3ADC7}"/>
                </a:ext>
              </a:extLst>
            </p:cNvPr>
            <p:cNvSpPr txBox="1"/>
            <p:nvPr/>
          </p:nvSpPr>
          <p:spPr>
            <a:xfrm>
              <a:off x="439937" y="5513834"/>
              <a:ext cx="268093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_tradnl" sz="1200" dirty="0"/>
                <a:t>T: Bloquear puente Alfa a contar 121900</a:t>
              </a:r>
            </a:p>
            <a:p>
              <a:r>
                <a:rPr lang="es-ES_tradnl" sz="1200" b="1" dirty="0"/>
                <a:t>P: Negar cruce de fuerzas enemiga hacia rivera este</a:t>
              </a:r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FD314462-8894-7193-DB36-F7957DAEEF1D}"/>
                </a:ext>
              </a:extLst>
            </p:cNvPr>
            <p:cNvSpPr txBox="1"/>
            <p:nvPr/>
          </p:nvSpPr>
          <p:spPr>
            <a:xfrm>
              <a:off x="4177807" y="5459947"/>
              <a:ext cx="240466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_tradnl" sz="1200" dirty="0"/>
                <a:t>T: Emboscar fuerzas enemigas al oeste de puente alfa a contar 121700</a:t>
              </a:r>
            </a:p>
            <a:p>
              <a:r>
                <a:rPr lang="es-ES_tradnl" sz="1200" b="1" dirty="0"/>
                <a:t>P: Debilitar enemigo que intenten cruzar hacia rivera este </a:t>
              </a:r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AD3D6CA9-3999-D193-9577-C4FB73D7494A}"/>
                </a:ext>
              </a:extLst>
            </p:cNvPr>
            <p:cNvSpPr txBox="1"/>
            <p:nvPr/>
          </p:nvSpPr>
          <p:spPr>
            <a:xfrm>
              <a:off x="9787338" y="5312571"/>
              <a:ext cx="240466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_tradnl" sz="1400" dirty="0"/>
                <a:t>BPT ser empleado en apoyo a siguientes prioridades:</a:t>
              </a:r>
            </a:p>
            <a:p>
              <a:r>
                <a:rPr lang="es-ES_tradnl" sz="1400" b="1" dirty="0"/>
                <a:t>ME </a:t>
              </a:r>
            </a:p>
            <a:p>
              <a:r>
                <a:rPr lang="es-ES_tradnl" sz="1400" dirty="0"/>
                <a:t>SE3</a:t>
              </a:r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DA68777C-902B-A087-96CA-67298ADE1C52}"/>
                </a:ext>
              </a:extLst>
            </p:cNvPr>
            <p:cNvSpPr txBox="1"/>
            <p:nvPr/>
          </p:nvSpPr>
          <p:spPr>
            <a:xfrm>
              <a:off x="6980732" y="5381629"/>
              <a:ext cx="2404662" cy="1046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_tradnl" sz="1400" dirty="0"/>
                <a:t>T</a:t>
              </a:r>
              <a:r>
                <a:rPr lang="es-ES_tradnl" sz="1200" dirty="0"/>
                <a:t>: Atacar por fuego fuerzas enemigas que crucen vía rio IVO puente alfa a contar 121900</a:t>
              </a:r>
            </a:p>
            <a:p>
              <a:r>
                <a:rPr lang="es-ES_tradnl" sz="1200" b="1" dirty="0"/>
                <a:t>P: limitar cruce enemigo que no puedan ser contenidas por ME </a:t>
              </a:r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F75FF200-AF58-4843-D8ED-BCA32C8A9593}"/>
                </a:ext>
              </a:extLst>
            </p:cNvPr>
            <p:cNvSpPr txBox="1"/>
            <p:nvPr/>
          </p:nvSpPr>
          <p:spPr>
            <a:xfrm>
              <a:off x="1627980" y="3772218"/>
              <a:ext cx="5421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/>
                <a:t>ME </a:t>
              </a:r>
            </a:p>
          </p:txBody>
        </p:sp>
        <p:sp>
          <p:nvSpPr>
            <p:cNvPr id="27" name="CuadroTexto 26">
              <a:extLst>
                <a:ext uri="{FF2B5EF4-FFF2-40B4-BE49-F238E27FC236}">
                  <a16:creationId xmlns:a16="http://schemas.microsoft.com/office/drawing/2014/main" id="{3436DD62-F5B8-66AC-DFE9-532083A4D2AC}"/>
                </a:ext>
              </a:extLst>
            </p:cNvPr>
            <p:cNvSpPr txBox="1"/>
            <p:nvPr/>
          </p:nvSpPr>
          <p:spPr>
            <a:xfrm>
              <a:off x="5109070" y="3773608"/>
              <a:ext cx="5661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/>
                <a:t>SE1</a:t>
              </a:r>
            </a:p>
          </p:txBody>
        </p:sp>
        <p:sp>
          <p:nvSpPr>
            <p:cNvPr id="28" name="CuadroTexto 27">
              <a:extLst>
                <a:ext uri="{FF2B5EF4-FFF2-40B4-BE49-F238E27FC236}">
                  <a16:creationId xmlns:a16="http://schemas.microsoft.com/office/drawing/2014/main" id="{D4652CB0-E260-30ED-39D8-012F0D9B6336}"/>
                </a:ext>
              </a:extLst>
            </p:cNvPr>
            <p:cNvSpPr txBox="1"/>
            <p:nvPr/>
          </p:nvSpPr>
          <p:spPr>
            <a:xfrm>
              <a:off x="7734380" y="3765868"/>
              <a:ext cx="5661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/>
                <a:t>SE2</a:t>
              </a:r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1C6981F6-4516-B9ED-9857-93729C6AA4A2}"/>
                </a:ext>
              </a:extLst>
            </p:cNvPr>
            <p:cNvSpPr txBox="1"/>
            <p:nvPr/>
          </p:nvSpPr>
          <p:spPr>
            <a:xfrm>
              <a:off x="10107291" y="3871435"/>
              <a:ext cx="111190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/>
                <a:t>RESERVA</a:t>
              </a:r>
            </a:p>
          </p:txBody>
        </p:sp>
        <p:cxnSp>
          <p:nvCxnSpPr>
            <p:cNvPr id="32" name="Conector recto 31">
              <a:extLst>
                <a:ext uri="{FF2B5EF4-FFF2-40B4-BE49-F238E27FC236}">
                  <a16:creationId xmlns:a16="http://schemas.microsoft.com/office/drawing/2014/main" id="{E4A21748-36C5-8D93-2345-3B8A2F70F0FB}"/>
                </a:ext>
              </a:extLst>
            </p:cNvPr>
            <p:cNvCxnSpPr/>
            <p:nvPr/>
          </p:nvCxnSpPr>
          <p:spPr>
            <a:xfrm>
              <a:off x="5466357" y="3228975"/>
              <a:ext cx="0" cy="2000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ector recto 32">
              <a:extLst>
                <a:ext uri="{FF2B5EF4-FFF2-40B4-BE49-F238E27FC236}">
                  <a16:creationId xmlns:a16="http://schemas.microsoft.com/office/drawing/2014/main" id="{89E69F64-310E-6182-8F1B-5FF81ADC8189}"/>
                </a:ext>
              </a:extLst>
            </p:cNvPr>
            <p:cNvCxnSpPr>
              <a:cxnSpLocks/>
            </p:cNvCxnSpPr>
            <p:nvPr/>
          </p:nvCxnSpPr>
          <p:spPr>
            <a:xfrm>
              <a:off x="1780403" y="3438525"/>
              <a:ext cx="8882841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37">
              <a:extLst>
                <a:ext uri="{FF2B5EF4-FFF2-40B4-BE49-F238E27FC236}">
                  <a16:creationId xmlns:a16="http://schemas.microsoft.com/office/drawing/2014/main" id="{F91EC214-9EA4-400F-0702-D45BBC7CC198}"/>
                </a:ext>
              </a:extLst>
            </p:cNvPr>
            <p:cNvCxnSpPr>
              <a:cxnSpLocks/>
            </p:cNvCxnSpPr>
            <p:nvPr/>
          </p:nvCxnSpPr>
          <p:spPr>
            <a:xfrm>
              <a:off x="1784172" y="3429000"/>
              <a:ext cx="0" cy="38449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39">
              <a:extLst>
                <a:ext uri="{FF2B5EF4-FFF2-40B4-BE49-F238E27FC236}">
                  <a16:creationId xmlns:a16="http://schemas.microsoft.com/office/drawing/2014/main" id="{C59CBFF6-0415-173A-7587-9C3623EC952D}"/>
                </a:ext>
              </a:extLst>
            </p:cNvPr>
            <p:cNvCxnSpPr>
              <a:cxnSpLocks/>
            </p:cNvCxnSpPr>
            <p:nvPr/>
          </p:nvCxnSpPr>
          <p:spPr>
            <a:xfrm>
              <a:off x="5459829" y="3438525"/>
              <a:ext cx="0" cy="38449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40">
              <a:extLst>
                <a:ext uri="{FF2B5EF4-FFF2-40B4-BE49-F238E27FC236}">
                  <a16:creationId xmlns:a16="http://schemas.microsoft.com/office/drawing/2014/main" id="{D6BEFBFC-144B-6056-FF72-FEFB0FC02A5A}"/>
                </a:ext>
              </a:extLst>
            </p:cNvPr>
            <p:cNvCxnSpPr>
              <a:cxnSpLocks/>
            </p:cNvCxnSpPr>
            <p:nvPr/>
          </p:nvCxnSpPr>
          <p:spPr>
            <a:xfrm>
              <a:off x="8010942" y="3438525"/>
              <a:ext cx="0" cy="38449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41">
              <a:extLst>
                <a:ext uri="{FF2B5EF4-FFF2-40B4-BE49-F238E27FC236}">
                  <a16:creationId xmlns:a16="http://schemas.microsoft.com/office/drawing/2014/main" id="{0341764D-B177-8A65-B999-A7AA0943EA00}"/>
                </a:ext>
              </a:extLst>
            </p:cNvPr>
            <p:cNvCxnSpPr>
              <a:cxnSpLocks/>
            </p:cNvCxnSpPr>
            <p:nvPr/>
          </p:nvCxnSpPr>
          <p:spPr>
            <a:xfrm>
              <a:off x="10663244" y="3438525"/>
              <a:ext cx="0" cy="38449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23996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A43F5-61DA-A3BA-F43F-C26F8EC15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5EF398-1EBA-C66F-B0D9-E819E42C5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s-ES_tradnl" sz="4800" dirty="0"/>
              <a:t>Actividad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2D52562-BC2F-969C-2B55-0EE4B825CC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2" y="2197173"/>
            <a:ext cx="4530898" cy="3639450"/>
          </a:xfrm>
        </p:spPr>
        <p:txBody>
          <a:bodyPr anchor="ctr">
            <a:normAutofit fontScale="92500" lnSpcReduction="10000"/>
          </a:bodyPr>
          <a:lstStyle/>
          <a:p>
            <a:r>
              <a:rPr lang="es-ES_tradnl" sz="2000" dirty="0"/>
              <a:t>Explique los siguientes conceptos y respondan las preguntas:</a:t>
            </a:r>
          </a:p>
          <a:p>
            <a:r>
              <a:rPr lang="es-ES_tradnl" sz="2000" dirty="0"/>
              <a:t>¿Por qué la guerra de maniobra se da bien con organizaciones como el CIM?</a:t>
            </a:r>
          </a:p>
          <a:p>
            <a:r>
              <a:rPr lang="es-ES_tradnl" sz="2000" dirty="0"/>
              <a:t>Defina el concepto de maniobra y su relación con el ciclo OODA</a:t>
            </a:r>
          </a:p>
          <a:p>
            <a:r>
              <a:rPr lang="es-ES_tradnl" sz="2000" dirty="0"/>
              <a:t>¿Qué condiciones requiere la fuerza para aplicar una doctrina maniobrista?</a:t>
            </a:r>
          </a:p>
          <a:p>
            <a:r>
              <a:rPr lang="es-ES_tradnl" sz="2000" dirty="0"/>
              <a:t>Explique los filtros de la táctica </a:t>
            </a:r>
          </a:p>
          <a:p>
            <a:r>
              <a:rPr lang="es-ES_tradnl" sz="2000" dirty="0"/>
              <a:t>¿Cómo se relaciona el esfuerzo principal con los esfuerzo de apoyo y con la organización de tarea? </a:t>
            </a:r>
          </a:p>
        </p:txBody>
      </p:sp>
      <p:pic>
        <p:nvPicPr>
          <p:cNvPr id="2050" name="Picture 2" descr="Night Raid">
            <a:extLst>
              <a:ext uri="{FF2B5EF4-FFF2-40B4-BE49-F238E27FC236}">
                <a16:creationId xmlns:a16="http://schemas.microsoft.com/office/drawing/2014/main" id="{4AFBD345-CDBD-32BD-2C1C-4F6135810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11532" y="2622472"/>
            <a:ext cx="5150277" cy="3437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141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2081CF-3911-9D68-D236-3DF4F2F40E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C2881BBD-0FD7-C1B6-7425-9C12B3A0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6764E905-6E30-0C52-099C-B8C19AF2E9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8628" y="1408629"/>
            <a:ext cx="6858000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148EEAED-B9F8-75A6-84C5-2F43578C46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832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1EC24F59-23C6-7FF1-9939-CC18C53DF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513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61000"/>
                </a:srgbClr>
              </a:gs>
              <a:gs pos="95000">
                <a:schemeClr val="accent5"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C5933E-6985-B809-D8BC-4919563F0B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042" y="2945176"/>
            <a:ext cx="2878688" cy="2757975"/>
          </a:xfrm>
        </p:spPr>
        <p:txBody>
          <a:bodyPr anchor="t">
            <a:normAutofit/>
          </a:bodyPr>
          <a:lstStyle/>
          <a:p>
            <a:pPr algn="l"/>
            <a:r>
              <a:rPr lang="es-US" sz="3700">
                <a:solidFill>
                  <a:srgbClr val="FFFFFF"/>
                </a:solidFill>
              </a:rPr>
              <a:t>Maneuver Warfare Handbook, William S. Lind </a:t>
            </a:r>
            <a:endParaRPr lang="es-ES_tradnl" sz="3700">
              <a:solidFill>
                <a:srgbClr val="FFFFFF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4654921-9C28-F67B-AE95-EF2A8D8B86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42" y="1062507"/>
            <a:ext cx="2708196" cy="1097758"/>
          </a:xfrm>
        </p:spPr>
        <p:txBody>
          <a:bodyPr anchor="b">
            <a:normAutofit/>
          </a:bodyPr>
          <a:lstStyle/>
          <a:p>
            <a:pPr algn="l"/>
            <a:r>
              <a:rPr lang="es-ES_tradnl" sz="2000">
                <a:solidFill>
                  <a:srgbClr val="FFFFFF"/>
                </a:solidFill>
              </a:rPr>
              <a:t>Táctica II-Escuela Naval</a:t>
            </a:r>
          </a:p>
        </p:txBody>
      </p:sp>
      <p:pic>
        <p:nvPicPr>
          <p:cNvPr id="1026" name="Picture 2" descr="The New Maneuver Warfare Handbook (Special Tactics Institute) eBook : Lind,  William S., Special Tactics: Amazon.in: Kindle Store">
            <a:extLst>
              <a:ext uri="{FF2B5EF4-FFF2-40B4-BE49-F238E27FC236}">
                <a16:creationId xmlns:a16="http://schemas.microsoft.com/office/drawing/2014/main" id="{56FC2099-A190-D1F1-54D2-8E2A4DF04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5217" y="1071258"/>
            <a:ext cx="3147413" cy="471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mazon.com: Maneuver Warfare Handbook (WESTVIEW SPECIAL STUDIES IN MILITARY  AFFAIRS): 9780865318625: Lind, William S: Books">
            <a:extLst>
              <a:ext uri="{FF2B5EF4-FFF2-40B4-BE49-F238E27FC236}">
                <a16:creationId xmlns:a16="http://schemas.microsoft.com/office/drawing/2014/main" id="{3BA89FC7-073E-A257-8817-231FCCFDC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66414" y="1039668"/>
            <a:ext cx="3141973" cy="477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5481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2779</TotalTime>
  <Words>1494</Words>
  <Application>Microsoft Macintosh PowerPoint</Application>
  <PresentationFormat>Panorámica</PresentationFormat>
  <Paragraphs>161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8" baseType="lpstr">
      <vt:lpstr>Aptos</vt:lpstr>
      <vt:lpstr>Aptos Display</vt:lpstr>
      <vt:lpstr>Arial</vt:lpstr>
      <vt:lpstr>Bauhaus 93</vt:lpstr>
      <vt:lpstr>Funnel Sans</vt:lpstr>
      <vt:lpstr>Mona Sans Semi Bold</vt:lpstr>
      <vt:lpstr>Tema de Office</vt:lpstr>
      <vt:lpstr>Maneuver Warfare Handbook, William S. Lind </vt:lpstr>
      <vt:lpstr>Objetivo </vt:lpstr>
      <vt:lpstr>Introducción </vt:lpstr>
      <vt:lpstr>Preguntas iniciales </vt:lpstr>
      <vt:lpstr>¿Por qué la guerra de maniobra es relevante para el USMC y nuestro Cuerpo de Infantería de Marina? </vt:lpstr>
      <vt:lpstr>Desventaja en número</vt:lpstr>
      <vt:lpstr>Presentación de PowerPoint</vt:lpstr>
      <vt:lpstr>Pregunta</vt:lpstr>
      <vt:lpstr>OODA</vt:lpstr>
      <vt:lpstr>Presentación de PowerPoint</vt:lpstr>
      <vt:lpstr>Pregunta</vt:lpstr>
      <vt:lpstr>Presentación de PowerPoint</vt:lpstr>
      <vt:lpstr>Maniobra </vt:lpstr>
      <vt:lpstr>Pregunta</vt:lpstr>
      <vt:lpstr>3 Condiciones </vt:lpstr>
      <vt:lpstr>Presentación de PowerPoint</vt:lpstr>
      <vt:lpstr>Pregunta</vt:lpstr>
      <vt:lpstr>Presentación de PowerPoint</vt:lpstr>
      <vt:lpstr>Presentación de PowerPoint</vt:lpstr>
      <vt:lpstr>Pregunta</vt:lpstr>
      <vt:lpstr>Presentación de PowerPoint</vt:lpstr>
      <vt:lpstr>Pregunta</vt:lpstr>
      <vt:lpstr>Presentación de PowerPoint</vt:lpstr>
      <vt:lpstr>Pregunta</vt:lpstr>
      <vt:lpstr>CONCEPTOS CLAVES: ESFUERZO PRINCIPAL</vt:lpstr>
      <vt:lpstr>CONCEPTOS CLAVES: ESFUERZO PRINCIAL</vt:lpstr>
      <vt:lpstr>CONCEPTOS CLAVES: ESFUERZO PRINCIAL</vt:lpstr>
      <vt:lpstr>CONCEPTOS CLAVES: ESFUERZO PRINCIAL</vt:lpstr>
      <vt:lpstr>T/O (Organización de tarea)</vt:lpstr>
      <vt:lpstr>Actividad </vt:lpstr>
      <vt:lpstr>Maneuver Warfare Handbook, William S. Lind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Friedrich von der Weth</dc:creator>
  <cp:lastModifiedBy>Friedrich von der Weth</cp:lastModifiedBy>
  <cp:revision>3</cp:revision>
  <dcterms:created xsi:type="dcterms:W3CDTF">2025-12-14T20:43:26Z</dcterms:created>
  <dcterms:modified xsi:type="dcterms:W3CDTF">2026-02-20T18:53:43Z</dcterms:modified>
</cp:coreProperties>
</file>