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3" r:id="rId2"/>
    <p:sldId id="342" r:id="rId3"/>
    <p:sldId id="371" r:id="rId4"/>
    <p:sldId id="358" r:id="rId5"/>
    <p:sldId id="359" r:id="rId6"/>
    <p:sldId id="360" r:id="rId7"/>
    <p:sldId id="370" r:id="rId8"/>
    <p:sldId id="353" r:id="rId9"/>
    <p:sldId id="376" r:id="rId10"/>
    <p:sldId id="375" r:id="rId11"/>
    <p:sldId id="374" r:id="rId12"/>
    <p:sldId id="372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EE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Estilo claro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04" autoAdjust="0"/>
    <p:restoredTop sz="86768" autoAdjust="0"/>
  </p:normalViewPr>
  <p:slideViewPr>
    <p:cSldViewPr snapToGrid="0">
      <p:cViewPr varScale="1">
        <p:scale>
          <a:sx n="100" d="100"/>
          <a:sy n="100" d="100"/>
        </p:scale>
        <p:origin x="87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736B1C9-3D55-470E-8576-158EA8A09493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060B2E32-5E72-4ADB-BC47-42E778191BD2}">
      <dgm:prSet/>
      <dgm:spPr/>
      <dgm:t>
        <a:bodyPr/>
        <a:lstStyle/>
        <a:p>
          <a:pPr rtl="0"/>
          <a:r>
            <a:rPr lang="es-MX" b="1" dirty="0" smtClean="0"/>
            <a:t>Descripción: </a:t>
          </a:r>
        </a:p>
        <a:p>
          <a:pPr rtl="0"/>
          <a:r>
            <a:rPr lang="es-MX" dirty="0" smtClean="0"/>
            <a:t>Asignatura de carácter integrador que busca consolidar el perfil profesional del cadete mediante  la elaboración, reflexión y defensa de un trabajo que aborde una situación de actualidad o problemática institucional desde un enfoque estratégico, operativo y comunicacional.</a:t>
          </a:r>
          <a:endParaRPr lang="es-CL" dirty="0"/>
        </a:p>
      </dgm:t>
    </dgm:pt>
    <dgm:pt modelId="{7C737110-F836-46AD-90CF-9AC7298BF497}" type="parTrans" cxnId="{1F6E30F6-6975-482A-AD47-33296F330D91}">
      <dgm:prSet/>
      <dgm:spPr/>
      <dgm:t>
        <a:bodyPr/>
        <a:lstStyle/>
        <a:p>
          <a:endParaRPr lang="es-ES"/>
        </a:p>
      </dgm:t>
    </dgm:pt>
    <dgm:pt modelId="{DD6C93A1-0415-4373-BC93-DA3F7759F637}" type="sibTrans" cxnId="{1F6E30F6-6975-482A-AD47-33296F330D91}">
      <dgm:prSet/>
      <dgm:spPr/>
      <dgm:t>
        <a:bodyPr/>
        <a:lstStyle/>
        <a:p>
          <a:endParaRPr lang="es-ES"/>
        </a:p>
      </dgm:t>
    </dgm:pt>
    <dgm:pt modelId="{7CB2140D-6357-4EAA-9751-A30243F92969}">
      <dgm:prSet custT="1"/>
      <dgm:spPr/>
      <dgm:t>
        <a:bodyPr/>
        <a:lstStyle/>
        <a:p>
          <a:pPr rtl="0"/>
          <a:r>
            <a:rPr lang="es-MX" sz="1300" b="1" dirty="0" smtClean="0"/>
            <a:t>Objetivo general: </a:t>
          </a:r>
          <a:r>
            <a:rPr lang="es-MX" sz="1300" dirty="0" smtClean="0"/>
            <a:t/>
          </a:r>
          <a:br>
            <a:rPr lang="es-MX" sz="1300" dirty="0" smtClean="0"/>
          </a:br>
          <a:r>
            <a:rPr lang="es-MX" sz="1400" dirty="0" smtClean="0"/>
            <a:t>Elaborar y presentar un trabajo profesional que analice una situación institucional relevante, demostrando el logro de competencias profesionales, en coherencia con los requerimientos del perfil de egreso y las exigencias para el ascenso a Teniente 2°.</a:t>
          </a:r>
          <a:endParaRPr lang="es-CL" sz="1400" dirty="0"/>
        </a:p>
      </dgm:t>
    </dgm:pt>
    <dgm:pt modelId="{C12EB952-8085-48B0-AF43-FEF3ECC70761}" type="parTrans" cxnId="{1CF17DD3-E10B-4207-B771-976DF54D8410}">
      <dgm:prSet/>
      <dgm:spPr/>
      <dgm:t>
        <a:bodyPr/>
        <a:lstStyle/>
        <a:p>
          <a:endParaRPr lang="es-ES"/>
        </a:p>
      </dgm:t>
    </dgm:pt>
    <dgm:pt modelId="{3B888A14-5334-4742-B8DE-9BADA3650EE5}" type="sibTrans" cxnId="{1CF17DD3-E10B-4207-B771-976DF54D8410}">
      <dgm:prSet/>
      <dgm:spPr/>
      <dgm:t>
        <a:bodyPr/>
        <a:lstStyle/>
        <a:p>
          <a:endParaRPr lang="es-ES"/>
        </a:p>
      </dgm:t>
    </dgm:pt>
    <dgm:pt modelId="{B8D675D7-19E7-4566-882E-213F4234839F}">
      <dgm:prSet/>
      <dgm:spPr/>
      <dgm:t>
        <a:bodyPr/>
        <a:lstStyle/>
        <a:p>
          <a:pPr rtl="0"/>
          <a:r>
            <a:rPr lang="es-MX" sz="1300" b="1" dirty="0" smtClean="0"/>
            <a:t>Productos esperados:</a:t>
          </a:r>
        </a:p>
      </dgm:t>
    </dgm:pt>
    <dgm:pt modelId="{EED16A03-4BAB-44E6-B62C-D76783ECAFA6}" type="parTrans" cxnId="{2308AE76-B087-4991-9F21-2D2CF677B485}">
      <dgm:prSet/>
      <dgm:spPr/>
      <dgm:t>
        <a:bodyPr/>
        <a:lstStyle/>
        <a:p>
          <a:endParaRPr lang="es-ES"/>
        </a:p>
      </dgm:t>
    </dgm:pt>
    <dgm:pt modelId="{A407A873-6A5E-4764-8B76-492720468FED}" type="sibTrans" cxnId="{2308AE76-B087-4991-9F21-2D2CF677B485}">
      <dgm:prSet/>
      <dgm:spPr/>
      <dgm:t>
        <a:bodyPr/>
        <a:lstStyle/>
        <a:p>
          <a:endParaRPr lang="es-ES"/>
        </a:p>
      </dgm:t>
    </dgm:pt>
    <dgm:pt modelId="{6D371803-7AB9-4071-9C5B-DBAD8DBFE74F}">
      <dgm:prSet custT="1"/>
      <dgm:spPr/>
      <dgm:t>
        <a:bodyPr/>
        <a:lstStyle/>
        <a:p>
          <a:pPr rtl="0"/>
          <a:r>
            <a:rPr lang="es-MX" sz="1400" dirty="0" smtClean="0"/>
            <a:t>Trabajo escrito individual</a:t>
          </a:r>
          <a:endParaRPr lang="es-CL" sz="1400" dirty="0"/>
        </a:p>
      </dgm:t>
    </dgm:pt>
    <dgm:pt modelId="{98A41A2E-A7F1-44ED-ADB5-4CC887766B7C}" type="parTrans" cxnId="{C0E666F2-39AE-4942-BBB9-F4897D8472D4}">
      <dgm:prSet/>
      <dgm:spPr/>
      <dgm:t>
        <a:bodyPr/>
        <a:lstStyle/>
        <a:p>
          <a:endParaRPr lang="es-ES"/>
        </a:p>
      </dgm:t>
    </dgm:pt>
    <dgm:pt modelId="{1737E79E-A36D-4974-8660-07B8ECAAC14D}" type="sibTrans" cxnId="{C0E666F2-39AE-4942-BBB9-F4897D8472D4}">
      <dgm:prSet/>
      <dgm:spPr/>
      <dgm:t>
        <a:bodyPr/>
        <a:lstStyle/>
        <a:p>
          <a:endParaRPr lang="es-ES"/>
        </a:p>
      </dgm:t>
    </dgm:pt>
    <dgm:pt modelId="{C5E70079-28D1-4161-9162-D736F89BB84C}">
      <dgm:prSet custT="1"/>
      <dgm:spPr/>
      <dgm:t>
        <a:bodyPr/>
        <a:lstStyle/>
        <a:p>
          <a:pPr rtl="0"/>
          <a:r>
            <a:rPr lang="es-MX" sz="1400" dirty="0" smtClean="0"/>
            <a:t>Defensa oral ante comisión docente y de mando</a:t>
          </a:r>
          <a:endParaRPr lang="es-CL" sz="1400" dirty="0"/>
        </a:p>
      </dgm:t>
    </dgm:pt>
    <dgm:pt modelId="{1BCDF72C-FEF8-4116-8697-31FF1B7BB8EA}" type="parTrans" cxnId="{0E6099E0-E551-471F-AC12-8563D15D15C2}">
      <dgm:prSet/>
      <dgm:spPr/>
      <dgm:t>
        <a:bodyPr/>
        <a:lstStyle/>
        <a:p>
          <a:endParaRPr lang="es-ES"/>
        </a:p>
      </dgm:t>
    </dgm:pt>
    <dgm:pt modelId="{02560453-DFD4-473D-8C4E-31E6A472220D}" type="sibTrans" cxnId="{0E6099E0-E551-471F-AC12-8563D15D15C2}">
      <dgm:prSet/>
      <dgm:spPr/>
      <dgm:t>
        <a:bodyPr/>
        <a:lstStyle/>
        <a:p>
          <a:endParaRPr lang="es-ES"/>
        </a:p>
      </dgm:t>
    </dgm:pt>
    <dgm:pt modelId="{4F115163-48E7-44F1-AD9E-C1DE8AC950F2}">
      <dgm:prSet custT="1"/>
      <dgm:spPr/>
      <dgm:t>
        <a:bodyPr/>
        <a:lstStyle/>
        <a:p>
          <a:pPr rtl="0"/>
          <a:r>
            <a:rPr lang="es-MX" sz="1400" dirty="0" smtClean="0"/>
            <a:t>Informe de autoevaluación y reflexión final</a:t>
          </a:r>
          <a:endParaRPr lang="es-CL" sz="1400" dirty="0"/>
        </a:p>
      </dgm:t>
    </dgm:pt>
    <dgm:pt modelId="{04D76A1A-9162-4D45-AC92-DAB7A4292F49}" type="parTrans" cxnId="{09251251-B219-4850-B175-3D160D8EB235}">
      <dgm:prSet/>
      <dgm:spPr/>
      <dgm:t>
        <a:bodyPr/>
        <a:lstStyle/>
        <a:p>
          <a:endParaRPr lang="es-ES"/>
        </a:p>
      </dgm:t>
    </dgm:pt>
    <dgm:pt modelId="{0F284AA2-09BE-40B8-A358-4B82F22455BF}" type="sibTrans" cxnId="{09251251-B219-4850-B175-3D160D8EB235}">
      <dgm:prSet/>
      <dgm:spPr/>
      <dgm:t>
        <a:bodyPr/>
        <a:lstStyle/>
        <a:p>
          <a:endParaRPr lang="es-ES"/>
        </a:p>
      </dgm:t>
    </dgm:pt>
    <dgm:pt modelId="{7AA13A40-D407-429D-B044-DC38CCCAF84F}" type="pres">
      <dgm:prSet presAssocID="{E736B1C9-3D55-470E-8576-158EA8A09493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7727C99F-5503-4DA7-BBF3-E8310D9AF22A}" type="pres">
      <dgm:prSet presAssocID="{E736B1C9-3D55-470E-8576-158EA8A09493}" presName="arrow" presStyleLbl="bgShp" presStyleIdx="0" presStyleCnt="1" custLinFactNeighborX="1671" custLinFactNeighborY="-5904"/>
      <dgm:spPr/>
    </dgm:pt>
    <dgm:pt modelId="{14E290F8-05D4-4101-89C0-C50BA81ABC98}" type="pres">
      <dgm:prSet presAssocID="{E736B1C9-3D55-470E-8576-158EA8A09493}" presName="linearProcess" presStyleCnt="0"/>
      <dgm:spPr/>
    </dgm:pt>
    <dgm:pt modelId="{3339BD7C-DA46-4740-9F21-86461A103A2F}" type="pres">
      <dgm:prSet presAssocID="{060B2E32-5E72-4ADB-BC47-42E778191BD2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7F05C4C-7D49-44EA-AC3E-307B4F715E57}" type="pres">
      <dgm:prSet presAssocID="{DD6C93A1-0415-4373-BC93-DA3F7759F637}" presName="sibTrans" presStyleCnt="0"/>
      <dgm:spPr/>
    </dgm:pt>
    <dgm:pt modelId="{552DCD51-D9CC-441D-85C8-4FA4115A1A12}" type="pres">
      <dgm:prSet presAssocID="{7CB2140D-6357-4EAA-9751-A30243F92969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E13AF7-1D82-44E1-B11F-5157B8099FF6}" type="pres">
      <dgm:prSet presAssocID="{3B888A14-5334-4742-B8DE-9BADA3650EE5}" presName="sibTrans" presStyleCnt="0"/>
      <dgm:spPr/>
    </dgm:pt>
    <dgm:pt modelId="{EAB3030A-922C-4CD9-A9FE-93C283D6DAF3}" type="pres">
      <dgm:prSet presAssocID="{B8D675D7-19E7-4566-882E-213F4234839F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1CF17DD3-E10B-4207-B771-976DF54D8410}" srcId="{E736B1C9-3D55-470E-8576-158EA8A09493}" destId="{7CB2140D-6357-4EAA-9751-A30243F92969}" srcOrd="1" destOrd="0" parTransId="{C12EB952-8085-48B0-AF43-FEF3ECC70761}" sibTransId="{3B888A14-5334-4742-B8DE-9BADA3650EE5}"/>
    <dgm:cxn modelId="{263D1F32-26E2-4B6D-8726-14041F520C3D}" type="presOf" srcId="{B8D675D7-19E7-4566-882E-213F4234839F}" destId="{EAB3030A-922C-4CD9-A9FE-93C283D6DAF3}" srcOrd="0" destOrd="0" presId="urn:microsoft.com/office/officeart/2005/8/layout/hProcess9"/>
    <dgm:cxn modelId="{EC570943-E88E-4A99-AB97-13EEF6A025FB}" type="presOf" srcId="{4F115163-48E7-44F1-AD9E-C1DE8AC950F2}" destId="{EAB3030A-922C-4CD9-A9FE-93C283D6DAF3}" srcOrd="0" destOrd="3" presId="urn:microsoft.com/office/officeart/2005/8/layout/hProcess9"/>
    <dgm:cxn modelId="{0E6099E0-E551-471F-AC12-8563D15D15C2}" srcId="{B8D675D7-19E7-4566-882E-213F4234839F}" destId="{C5E70079-28D1-4161-9162-D736F89BB84C}" srcOrd="1" destOrd="0" parTransId="{1BCDF72C-FEF8-4116-8697-31FF1B7BB8EA}" sibTransId="{02560453-DFD4-473D-8C4E-31E6A472220D}"/>
    <dgm:cxn modelId="{C4BD92B2-2471-4DD8-9CE1-0A4B7E5CBD43}" type="presOf" srcId="{6D371803-7AB9-4071-9C5B-DBAD8DBFE74F}" destId="{EAB3030A-922C-4CD9-A9FE-93C283D6DAF3}" srcOrd="0" destOrd="1" presId="urn:microsoft.com/office/officeart/2005/8/layout/hProcess9"/>
    <dgm:cxn modelId="{C0E666F2-39AE-4942-BBB9-F4897D8472D4}" srcId="{B8D675D7-19E7-4566-882E-213F4234839F}" destId="{6D371803-7AB9-4071-9C5B-DBAD8DBFE74F}" srcOrd="0" destOrd="0" parTransId="{98A41A2E-A7F1-44ED-ADB5-4CC887766B7C}" sibTransId="{1737E79E-A36D-4974-8660-07B8ECAAC14D}"/>
    <dgm:cxn modelId="{7F8DDCC0-60D4-46F8-90CA-2D6DB7754B17}" type="presOf" srcId="{7CB2140D-6357-4EAA-9751-A30243F92969}" destId="{552DCD51-D9CC-441D-85C8-4FA4115A1A12}" srcOrd="0" destOrd="0" presId="urn:microsoft.com/office/officeart/2005/8/layout/hProcess9"/>
    <dgm:cxn modelId="{09251251-B219-4850-B175-3D160D8EB235}" srcId="{B8D675D7-19E7-4566-882E-213F4234839F}" destId="{4F115163-48E7-44F1-AD9E-C1DE8AC950F2}" srcOrd="2" destOrd="0" parTransId="{04D76A1A-9162-4D45-AC92-DAB7A4292F49}" sibTransId="{0F284AA2-09BE-40B8-A358-4B82F22455BF}"/>
    <dgm:cxn modelId="{2308AE76-B087-4991-9F21-2D2CF677B485}" srcId="{E736B1C9-3D55-470E-8576-158EA8A09493}" destId="{B8D675D7-19E7-4566-882E-213F4234839F}" srcOrd="2" destOrd="0" parTransId="{EED16A03-4BAB-44E6-B62C-D76783ECAFA6}" sibTransId="{A407A873-6A5E-4764-8B76-492720468FED}"/>
    <dgm:cxn modelId="{71648BDA-D10D-4B23-A581-36178F64A09C}" type="presOf" srcId="{E736B1C9-3D55-470E-8576-158EA8A09493}" destId="{7AA13A40-D407-429D-B044-DC38CCCAF84F}" srcOrd="0" destOrd="0" presId="urn:microsoft.com/office/officeart/2005/8/layout/hProcess9"/>
    <dgm:cxn modelId="{0D3A3D76-C595-4396-8A5E-617F04411DB6}" type="presOf" srcId="{060B2E32-5E72-4ADB-BC47-42E778191BD2}" destId="{3339BD7C-DA46-4740-9F21-86461A103A2F}" srcOrd="0" destOrd="0" presId="urn:microsoft.com/office/officeart/2005/8/layout/hProcess9"/>
    <dgm:cxn modelId="{1F6E30F6-6975-482A-AD47-33296F330D91}" srcId="{E736B1C9-3D55-470E-8576-158EA8A09493}" destId="{060B2E32-5E72-4ADB-BC47-42E778191BD2}" srcOrd="0" destOrd="0" parTransId="{7C737110-F836-46AD-90CF-9AC7298BF497}" sibTransId="{DD6C93A1-0415-4373-BC93-DA3F7759F637}"/>
    <dgm:cxn modelId="{11C1C50F-D6DA-4F95-BEA9-6405CF2D5625}" type="presOf" srcId="{C5E70079-28D1-4161-9162-D736F89BB84C}" destId="{EAB3030A-922C-4CD9-A9FE-93C283D6DAF3}" srcOrd="0" destOrd="2" presId="urn:microsoft.com/office/officeart/2005/8/layout/hProcess9"/>
    <dgm:cxn modelId="{294C18B8-669F-4B32-930E-53F9D058A766}" type="presParOf" srcId="{7AA13A40-D407-429D-B044-DC38CCCAF84F}" destId="{7727C99F-5503-4DA7-BBF3-E8310D9AF22A}" srcOrd="0" destOrd="0" presId="urn:microsoft.com/office/officeart/2005/8/layout/hProcess9"/>
    <dgm:cxn modelId="{016E72A3-AC8B-43A3-A178-E25F9DBD1BD9}" type="presParOf" srcId="{7AA13A40-D407-429D-B044-DC38CCCAF84F}" destId="{14E290F8-05D4-4101-89C0-C50BA81ABC98}" srcOrd="1" destOrd="0" presId="urn:microsoft.com/office/officeart/2005/8/layout/hProcess9"/>
    <dgm:cxn modelId="{46B06644-F831-4FD5-BF8C-D2A21E1555F9}" type="presParOf" srcId="{14E290F8-05D4-4101-89C0-C50BA81ABC98}" destId="{3339BD7C-DA46-4740-9F21-86461A103A2F}" srcOrd="0" destOrd="0" presId="urn:microsoft.com/office/officeart/2005/8/layout/hProcess9"/>
    <dgm:cxn modelId="{2853B7B4-771B-4A52-BE06-246DAC851828}" type="presParOf" srcId="{14E290F8-05D4-4101-89C0-C50BA81ABC98}" destId="{97F05C4C-7D49-44EA-AC3E-307B4F715E57}" srcOrd="1" destOrd="0" presId="urn:microsoft.com/office/officeart/2005/8/layout/hProcess9"/>
    <dgm:cxn modelId="{D2209BC5-C413-4886-8B0F-6DB48585F7A2}" type="presParOf" srcId="{14E290F8-05D4-4101-89C0-C50BA81ABC98}" destId="{552DCD51-D9CC-441D-85C8-4FA4115A1A12}" srcOrd="2" destOrd="0" presId="urn:microsoft.com/office/officeart/2005/8/layout/hProcess9"/>
    <dgm:cxn modelId="{0E8AF1E1-74E2-4AAE-B43E-6EB75862CA47}" type="presParOf" srcId="{14E290F8-05D4-4101-89C0-C50BA81ABC98}" destId="{5BE13AF7-1D82-44E1-B11F-5157B8099FF6}" srcOrd="3" destOrd="0" presId="urn:microsoft.com/office/officeart/2005/8/layout/hProcess9"/>
    <dgm:cxn modelId="{4F55A6D4-DFA3-4E8E-A043-2A8B5F1821FE}" type="presParOf" srcId="{14E290F8-05D4-4101-89C0-C50BA81ABC98}" destId="{EAB3030A-922C-4CD9-A9FE-93C283D6DAF3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27C99F-5503-4DA7-BBF3-E8310D9AF22A}">
      <dsp:nvSpPr>
        <dsp:cNvPr id="0" name=""/>
        <dsp:cNvSpPr/>
      </dsp:nvSpPr>
      <dsp:spPr>
        <a:xfrm>
          <a:off x="1076523" y="0"/>
          <a:ext cx="10257948" cy="4840221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39BD7C-DA46-4740-9F21-86461A103A2F}">
      <dsp:nvSpPr>
        <dsp:cNvPr id="0" name=""/>
        <dsp:cNvSpPr/>
      </dsp:nvSpPr>
      <dsp:spPr>
        <a:xfrm>
          <a:off x="408950" y="1452066"/>
          <a:ext cx="3620452" cy="19360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400" b="1" kern="1200" dirty="0" smtClean="0"/>
            <a:t>Descripción: </a:t>
          </a:r>
        </a:p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400" kern="1200" dirty="0" smtClean="0"/>
            <a:t>Asignatura de carácter integrador que busca consolidar el perfil profesional del cadete mediante  la elaboración, reflexión y defensa de un trabajo que aborde una situación de actualidad o problemática institucional desde un enfoque estratégico, operativo y comunicacional.</a:t>
          </a:r>
          <a:endParaRPr lang="es-CL" sz="1400" kern="1200" dirty="0"/>
        </a:p>
      </dsp:txBody>
      <dsp:txXfrm>
        <a:off x="503462" y="1546578"/>
        <a:ext cx="3431428" cy="1747064"/>
      </dsp:txXfrm>
    </dsp:sp>
    <dsp:sp modelId="{552DCD51-D9CC-441D-85C8-4FA4115A1A12}">
      <dsp:nvSpPr>
        <dsp:cNvPr id="0" name=""/>
        <dsp:cNvSpPr/>
      </dsp:nvSpPr>
      <dsp:spPr>
        <a:xfrm>
          <a:off x="4223861" y="1452066"/>
          <a:ext cx="3620452" cy="19360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300" b="1" kern="1200" dirty="0" smtClean="0"/>
            <a:t>Objetivo general: </a:t>
          </a:r>
          <a:r>
            <a:rPr lang="es-MX" sz="1300" kern="1200" dirty="0" smtClean="0"/>
            <a:t/>
          </a:r>
          <a:br>
            <a:rPr lang="es-MX" sz="1300" kern="1200" dirty="0" smtClean="0"/>
          </a:br>
          <a:r>
            <a:rPr lang="es-MX" sz="1400" kern="1200" dirty="0" smtClean="0"/>
            <a:t>Elaborar y presentar un trabajo profesional que analice una situación institucional relevante, demostrando el logro de competencias profesionales, en coherencia con los requerimientos del perfil de egreso y las exigencias para el ascenso a Teniente 2°.</a:t>
          </a:r>
          <a:endParaRPr lang="es-CL" sz="1400" kern="1200" dirty="0"/>
        </a:p>
      </dsp:txBody>
      <dsp:txXfrm>
        <a:off x="4318373" y="1546578"/>
        <a:ext cx="3431428" cy="1747064"/>
      </dsp:txXfrm>
    </dsp:sp>
    <dsp:sp modelId="{EAB3030A-922C-4CD9-A9FE-93C283D6DAF3}">
      <dsp:nvSpPr>
        <dsp:cNvPr id="0" name=""/>
        <dsp:cNvSpPr/>
      </dsp:nvSpPr>
      <dsp:spPr>
        <a:xfrm>
          <a:off x="8038771" y="1452066"/>
          <a:ext cx="3620452" cy="19360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300" b="1" kern="1200" dirty="0" smtClean="0"/>
            <a:t>Productos esperados:</a:t>
          </a:r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 smtClean="0"/>
            <a:t>Trabajo escrito individual</a:t>
          </a:r>
          <a:endParaRPr lang="es-CL" sz="1400" kern="1200" dirty="0"/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 smtClean="0"/>
            <a:t>Defensa oral ante comisión docente y de mando</a:t>
          </a:r>
          <a:endParaRPr lang="es-CL" sz="1400" kern="1200" dirty="0"/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 smtClean="0"/>
            <a:t>Informe de autoevaluación y reflexión final</a:t>
          </a:r>
          <a:endParaRPr lang="es-CL" sz="1400" kern="1200" dirty="0"/>
        </a:p>
      </dsp:txBody>
      <dsp:txXfrm>
        <a:off x="8133283" y="1546578"/>
        <a:ext cx="3431428" cy="17470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B97C9A-80AE-4030-8CB3-D8DB64BDBBAE}" type="datetimeFigureOut">
              <a:rPr lang="en-US" smtClean="0"/>
              <a:pPr/>
              <a:t>7/15/2025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BEDDD-6949-4FA6-AB75-7BEA6AEED7A7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078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/>
              <a:t>Los Oficiales Ejecutivos e Ingenieros Navales pueden desarrollar su carrera Naval tanto en tierra como a bordo de las diferentes Unidades de superficie, aeronaves y submarinas de la Armada…. </a:t>
            </a: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1032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3644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/>
              <a:t>Los Oficiales Ejecutivos e Ingenieros Navales pueden desarrollar su carrera Naval tanto en tierra como a bordo de las diferentes Unidades de superficie, aeronaves y submarinas de la Armada…. </a:t>
            </a: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1146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15-07-2025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922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15-07-2025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2366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15-07-2025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240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15-07-2025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225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15-07-2025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3724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15-07-2025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347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15-07-2025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1252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15-07-2025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0616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15-07-2025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297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15-07-2025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558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06375"/>
            <a:ext cx="2743200" cy="438785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06375"/>
            <a:ext cx="8026400" cy="438785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15-07-2025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030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15-07-2025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913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F18 Almirante Riveros en Magallanes foto Armada de Chi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767" y="139421"/>
            <a:ext cx="8572500" cy="642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10 Imagen" descr="3.2.23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762976" y="857232"/>
            <a:ext cx="3429024" cy="5143536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93701" y="0"/>
            <a:ext cx="4296833" cy="6858000"/>
          </a:xfrm>
          <a:prstGeom prst="rect">
            <a:avLst/>
          </a:prstGeom>
          <a:solidFill>
            <a:schemeClr val="tx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>
              <a:defRPr/>
            </a:pPr>
            <a:endParaRPr lang="es-CL" sz="240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3" name="4 Imagen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7845" y="4991100"/>
            <a:ext cx="2161096" cy="1360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/>
            </a:outerShdw>
          </a:effectLst>
        </p:spPr>
      </p:pic>
      <p:pic>
        <p:nvPicPr>
          <p:cNvPr id="14" name="13 Imagen" descr="Pag05_0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764585">
            <a:off x="6631256" y="2516606"/>
            <a:ext cx="2746783" cy="18247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14 Imagen" descr="Pag06_0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21258416">
            <a:off x="6953770" y="4368615"/>
            <a:ext cx="2570696" cy="1713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2956">
            <a:off x="6857069" y="455249"/>
            <a:ext cx="2764098" cy="22026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CuadroTexto 8"/>
          <p:cNvSpPr txBox="1"/>
          <p:nvPr/>
        </p:nvSpPr>
        <p:spPr>
          <a:xfrm>
            <a:off x="125644" y="116607"/>
            <a:ext cx="483294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PROPUESTA DE </a:t>
            </a:r>
          </a:p>
          <a:p>
            <a:pPr algn="ctr"/>
            <a:r>
              <a:rPr lang="es-MX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REDISEÑO </a:t>
            </a:r>
          </a:p>
          <a:p>
            <a:pPr algn="ctr"/>
            <a:r>
              <a:rPr lang="es-MX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CURRICUÑAR</a:t>
            </a:r>
          </a:p>
          <a:p>
            <a:pPr algn="ctr"/>
            <a:endParaRPr lang="es-MX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COHORTE 2026 -2029</a:t>
            </a:r>
            <a:endParaRPr lang="es-CL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CL" sz="5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623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437" y="1466850"/>
            <a:ext cx="10058400" cy="4830252"/>
          </a:xfrm>
          <a:prstGeom prst="rect">
            <a:avLst/>
          </a:prstGeom>
        </p:spPr>
      </p:pic>
      <p:sp>
        <p:nvSpPr>
          <p:cNvPr id="7" name="Rectángulo redondeado 6"/>
          <p:cNvSpPr/>
          <p:nvPr/>
        </p:nvSpPr>
        <p:spPr>
          <a:xfrm>
            <a:off x="833437" y="11629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 </a:t>
            </a:r>
            <a:endParaRPr lang="es-CL" dirty="0"/>
          </a:p>
        </p:txBody>
      </p:sp>
      <p:sp>
        <p:nvSpPr>
          <p:cNvPr id="9" name="Rectángulo redondeado 8"/>
          <p:cNvSpPr/>
          <p:nvPr/>
        </p:nvSpPr>
        <p:spPr>
          <a:xfrm>
            <a:off x="2096882" y="11629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II</a:t>
            </a:r>
            <a:endParaRPr lang="es-CL" dirty="0"/>
          </a:p>
        </p:txBody>
      </p:sp>
      <p:sp>
        <p:nvSpPr>
          <p:cNvPr id="10" name="Rectángulo redondeado 9"/>
          <p:cNvSpPr/>
          <p:nvPr/>
        </p:nvSpPr>
        <p:spPr>
          <a:xfrm>
            <a:off x="3360327" y="1156674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III</a:t>
            </a:r>
            <a:endParaRPr lang="es-CL" dirty="0"/>
          </a:p>
        </p:txBody>
      </p:sp>
      <p:sp>
        <p:nvSpPr>
          <p:cNvPr id="11" name="Rectángulo redondeado 10"/>
          <p:cNvSpPr/>
          <p:nvPr/>
        </p:nvSpPr>
        <p:spPr>
          <a:xfrm>
            <a:off x="4623772" y="1156674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IV</a:t>
            </a:r>
            <a:endParaRPr lang="es-CL" dirty="0"/>
          </a:p>
        </p:txBody>
      </p:sp>
      <p:sp>
        <p:nvSpPr>
          <p:cNvPr id="12" name="Rectángulo redondeado 11"/>
          <p:cNvSpPr/>
          <p:nvPr/>
        </p:nvSpPr>
        <p:spPr>
          <a:xfrm>
            <a:off x="5887217" y="1156673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</a:t>
            </a:r>
            <a:endParaRPr lang="es-CL" dirty="0"/>
          </a:p>
        </p:txBody>
      </p:sp>
      <p:sp>
        <p:nvSpPr>
          <p:cNvPr id="13" name="Rectángulo redondeado 12"/>
          <p:cNvSpPr/>
          <p:nvPr/>
        </p:nvSpPr>
        <p:spPr>
          <a:xfrm>
            <a:off x="7150662" y="1156673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</a:t>
            </a:r>
            <a:endParaRPr lang="es-CL" dirty="0"/>
          </a:p>
        </p:txBody>
      </p:sp>
      <p:sp>
        <p:nvSpPr>
          <p:cNvPr id="14" name="Rectángulo redondeado 13"/>
          <p:cNvSpPr/>
          <p:nvPr/>
        </p:nvSpPr>
        <p:spPr>
          <a:xfrm>
            <a:off x="8414107" y="11566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VII</a:t>
            </a:r>
            <a:endParaRPr lang="es-CL" dirty="0"/>
          </a:p>
        </p:txBody>
      </p:sp>
      <p:sp>
        <p:nvSpPr>
          <p:cNvPr id="15" name="Rectángulo redondeado 14"/>
          <p:cNvSpPr/>
          <p:nvPr/>
        </p:nvSpPr>
        <p:spPr>
          <a:xfrm>
            <a:off x="9677552" y="11566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VIII</a:t>
            </a:r>
            <a:endParaRPr lang="es-CL" dirty="0"/>
          </a:p>
        </p:txBody>
      </p:sp>
      <p:sp>
        <p:nvSpPr>
          <p:cNvPr id="16" name="Rectángulo redondeado 15"/>
          <p:cNvSpPr/>
          <p:nvPr/>
        </p:nvSpPr>
        <p:spPr>
          <a:xfrm>
            <a:off x="833437" y="6333051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30 </a:t>
            </a:r>
            <a:r>
              <a:rPr lang="es-MX" dirty="0" err="1" smtClean="0"/>
              <a:t>hrs</a:t>
            </a:r>
            <a:r>
              <a:rPr lang="es-MX" dirty="0" smtClean="0"/>
              <a:t>.</a:t>
            </a:r>
            <a:endParaRPr lang="es-CL" dirty="0"/>
          </a:p>
        </p:txBody>
      </p:sp>
      <p:sp>
        <p:nvSpPr>
          <p:cNvPr id="17" name="Rectángulo redondeado 16"/>
          <p:cNvSpPr/>
          <p:nvPr/>
        </p:nvSpPr>
        <p:spPr>
          <a:xfrm>
            <a:off x="2096882" y="6333051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/>
              <a:t>30 hrs</a:t>
            </a:r>
            <a:endParaRPr lang="es-CL"/>
          </a:p>
        </p:txBody>
      </p:sp>
      <p:sp>
        <p:nvSpPr>
          <p:cNvPr id="18" name="Rectángulo redondeado 17"/>
          <p:cNvSpPr/>
          <p:nvPr/>
        </p:nvSpPr>
        <p:spPr>
          <a:xfrm>
            <a:off x="3360327" y="6326753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/>
              <a:t>30 hrs</a:t>
            </a:r>
            <a:endParaRPr lang="es-CL"/>
          </a:p>
        </p:txBody>
      </p:sp>
      <p:sp>
        <p:nvSpPr>
          <p:cNvPr id="19" name="Rectángulo redondeado 18"/>
          <p:cNvSpPr/>
          <p:nvPr/>
        </p:nvSpPr>
        <p:spPr>
          <a:xfrm>
            <a:off x="4623772" y="6326753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/>
              <a:t>30 hrs</a:t>
            </a:r>
            <a:endParaRPr lang="es-CL"/>
          </a:p>
        </p:txBody>
      </p:sp>
      <p:sp>
        <p:nvSpPr>
          <p:cNvPr id="20" name="Rectángulo redondeado 19"/>
          <p:cNvSpPr/>
          <p:nvPr/>
        </p:nvSpPr>
        <p:spPr>
          <a:xfrm>
            <a:off x="5887217" y="632675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/>
              <a:t>30 hrs</a:t>
            </a:r>
            <a:endParaRPr lang="es-CL"/>
          </a:p>
        </p:txBody>
      </p:sp>
      <p:sp>
        <p:nvSpPr>
          <p:cNvPr id="21" name="Rectángulo redondeado 20"/>
          <p:cNvSpPr/>
          <p:nvPr/>
        </p:nvSpPr>
        <p:spPr>
          <a:xfrm>
            <a:off x="7150662" y="632675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/>
              <a:t>30 hrs</a:t>
            </a:r>
            <a:endParaRPr lang="es-CL"/>
          </a:p>
        </p:txBody>
      </p:sp>
      <p:sp>
        <p:nvSpPr>
          <p:cNvPr id="22" name="Rectángulo redondeado 21"/>
          <p:cNvSpPr/>
          <p:nvPr/>
        </p:nvSpPr>
        <p:spPr>
          <a:xfrm>
            <a:off x="8414107" y="6326751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/>
              <a:t>30 hrs</a:t>
            </a:r>
            <a:endParaRPr lang="es-CL"/>
          </a:p>
        </p:txBody>
      </p:sp>
      <p:sp>
        <p:nvSpPr>
          <p:cNvPr id="23" name="Rectángulo redondeado 22"/>
          <p:cNvSpPr/>
          <p:nvPr/>
        </p:nvSpPr>
        <p:spPr>
          <a:xfrm>
            <a:off x="9677552" y="6326751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/>
              <a:t>30 hrs</a:t>
            </a:r>
            <a:endParaRPr lang="es-CL"/>
          </a:p>
        </p:txBody>
      </p:sp>
      <p:sp>
        <p:nvSpPr>
          <p:cNvPr id="24" name="Rectángulo redondeado 23"/>
          <p:cNvSpPr/>
          <p:nvPr/>
        </p:nvSpPr>
        <p:spPr>
          <a:xfrm>
            <a:off x="904875" y="753015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1ER AÑO</a:t>
            </a:r>
            <a:endParaRPr lang="es-CL" dirty="0"/>
          </a:p>
        </p:txBody>
      </p:sp>
      <p:sp>
        <p:nvSpPr>
          <p:cNvPr id="25" name="Rectángulo redondeado 24"/>
          <p:cNvSpPr/>
          <p:nvPr/>
        </p:nvSpPr>
        <p:spPr>
          <a:xfrm>
            <a:off x="3414788" y="760929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2DO AÑO</a:t>
            </a:r>
            <a:endParaRPr lang="es-CL" dirty="0"/>
          </a:p>
        </p:txBody>
      </p:sp>
      <p:sp>
        <p:nvSpPr>
          <p:cNvPr id="26" name="Rectángulo redondeado 25"/>
          <p:cNvSpPr/>
          <p:nvPr/>
        </p:nvSpPr>
        <p:spPr>
          <a:xfrm>
            <a:off x="5924701" y="753015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3ER AÑO</a:t>
            </a:r>
            <a:endParaRPr lang="es-CL" dirty="0"/>
          </a:p>
        </p:txBody>
      </p:sp>
      <p:sp>
        <p:nvSpPr>
          <p:cNvPr id="27" name="Rectángulo redondeado 26"/>
          <p:cNvSpPr/>
          <p:nvPr/>
        </p:nvSpPr>
        <p:spPr>
          <a:xfrm>
            <a:off x="8448903" y="760929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4TO AÑO</a:t>
            </a:r>
            <a:endParaRPr lang="es-CL" dirty="0"/>
          </a:p>
        </p:txBody>
      </p:sp>
      <p:sp>
        <p:nvSpPr>
          <p:cNvPr id="28" name="Rectángulo redondeado 27"/>
          <p:cNvSpPr/>
          <p:nvPr/>
        </p:nvSpPr>
        <p:spPr>
          <a:xfrm>
            <a:off x="2247900" y="200025"/>
            <a:ext cx="7321651" cy="2762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MALLA ACTUAL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43790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redondeado 6"/>
          <p:cNvSpPr/>
          <p:nvPr/>
        </p:nvSpPr>
        <p:spPr>
          <a:xfrm>
            <a:off x="833437" y="11629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 </a:t>
            </a:r>
            <a:endParaRPr lang="es-CL" dirty="0"/>
          </a:p>
        </p:txBody>
      </p:sp>
      <p:sp>
        <p:nvSpPr>
          <p:cNvPr id="9" name="Rectángulo redondeado 8"/>
          <p:cNvSpPr/>
          <p:nvPr/>
        </p:nvSpPr>
        <p:spPr>
          <a:xfrm>
            <a:off x="2096882" y="11629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II</a:t>
            </a:r>
            <a:endParaRPr lang="es-CL" dirty="0"/>
          </a:p>
        </p:txBody>
      </p:sp>
      <p:sp>
        <p:nvSpPr>
          <p:cNvPr id="10" name="Rectángulo redondeado 9"/>
          <p:cNvSpPr/>
          <p:nvPr/>
        </p:nvSpPr>
        <p:spPr>
          <a:xfrm>
            <a:off x="3360327" y="1156674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III</a:t>
            </a:r>
            <a:endParaRPr lang="es-CL" dirty="0"/>
          </a:p>
        </p:txBody>
      </p:sp>
      <p:sp>
        <p:nvSpPr>
          <p:cNvPr id="11" name="Rectángulo redondeado 10"/>
          <p:cNvSpPr/>
          <p:nvPr/>
        </p:nvSpPr>
        <p:spPr>
          <a:xfrm>
            <a:off x="4709497" y="11566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IV</a:t>
            </a:r>
            <a:endParaRPr lang="es-CL" dirty="0"/>
          </a:p>
        </p:txBody>
      </p:sp>
      <p:sp>
        <p:nvSpPr>
          <p:cNvPr id="12" name="Rectángulo redondeado 11"/>
          <p:cNvSpPr/>
          <p:nvPr/>
        </p:nvSpPr>
        <p:spPr>
          <a:xfrm>
            <a:off x="6088855" y="11566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</a:t>
            </a:r>
            <a:endParaRPr lang="es-CL" dirty="0"/>
          </a:p>
        </p:txBody>
      </p:sp>
      <p:sp>
        <p:nvSpPr>
          <p:cNvPr id="13" name="Rectángulo redondeado 12"/>
          <p:cNvSpPr/>
          <p:nvPr/>
        </p:nvSpPr>
        <p:spPr>
          <a:xfrm>
            <a:off x="7360212" y="11566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</a:t>
            </a:r>
            <a:endParaRPr lang="es-CL" dirty="0"/>
          </a:p>
        </p:txBody>
      </p:sp>
      <p:sp>
        <p:nvSpPr>
          <p:cNvPr id="14" name="Rectángulo redondeado 13"/>
          <p:cNvSpPr/>
          <p:nvPr/>
        </p:nvSpPr>
        <p:spPr>
          <a:xfrm>
            <a:off x="8709382" y="11566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VII</a:t>
            </a:r>
            <a:endParaRPr lang="es-CL" dirty="0"/>
          </a:p>
        </p:txBody>
      </p:sp>
      <p:sp>
        <p:nvSpPr>
          <p:cNvPr id="15" name="Rectángulo redondeado 14"/>
          <p:cNvSpPr/>
          <p:nvPr/>
        </p:nvSpPr>
        <p:spPr>
          <a:xfrm>
            <a:off x="10096652" y="1160807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VIII</a:t>
            </a:r>
            <a:endParaRPr lang="es-CL" dirty="0"/>
          </a:p>
        </p:txBody>
      </p:sp>
      <p:sp>
        <p:nvSpPr>
          <p:cNvPr id="16" name="Rectángulo redondeado 15"/>
          <p:cNvSpPr/>
          <p:nvPr/>
        </p:nvSpPr>
        <p:spPr>
          <a:xfrm>
            <a:off x="833437" y="6333051"/>
            <a:ext cx="1155444" cy="20647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28 </a:t>
            </a:r>
            <a:r>
              <a:rPr lang="es-MX" dirty="0" err="1" smtClean="0"/>
              <a:t>hrs</a:t>
            </a:r>
            <a:r>
              <a:rPr lang="es-MX" dirty="0" smtClean="0"/>
              <a:t>.</a:t>
            </a:r>
            <a:endParaRPr lang="es-CL" dirty="0"/>
          </a:p>
        </p:txBody>
      </p:sp>
      <p:sp>
        <p:nvSpPr>
          <p:cNvPr id="17" name="Rectángulo redondeado 16"/>
          <p:cNvSpPr/>
          <p:nvPr/>
        </p:nvSpPr>
        <p:spPr>
          <a:xfrm>
            <a:off x="2078600" y="6339965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/>
              <a:t>30 hrs</a:t>
            </a:r>
            <a:endParaRPr lang="es-CL"/>
          </a:p>
        </p:txBody>
      </p:sp>
      <p:sp>
        <p:nvSpPr>
          <p:cNvPr id="18" name="Rectángulo redondeado 17"/>
          <p:cNvSpPr/>
          <p:nvPr/>
        </p:nvSpPr>
        <p:spPr>
          <a:xfrm>
            <a:off x="3385137" y="635329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/>
              <a:t>30 hrs</a:t>
            </a:r>
            <a:endParaRPr lang="es-CL"/>
          </a:p>
        </p:txBody>
      </p:sp>
      <p:sp>
        <p:nvSpPr>
          <p:cNvPr id="19" name="Rectángulo redondeado 18"/>
          <p:cNvSpPr/>
          <p:nvPr/>
        </p:nvSpPr>
        <p:spPr>
          <a:xfrm>
            <a:off x="4798447" y="635329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/>
              <a:t>30 hrs</a:t>
            </a:r>
            <a:endParaRPr lang="es-CL"/>
          </a:p>
        </p:txBody>
      </p:sp>
      <p:sp>
        <p:nvSpPr>
          <p:cNvPr id="20" name="Rectángulo redondeado 19"/>
          <p:cNvSpPr/>
          <p:nvPr/>
        </p:nvSpPr>
        <p:spPr>
          <a:xfrm>
            <a:off x="6099377" y="6353908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30 </a:t>
            </a:r>
            <a:r>
              <a:rPr lang="es-MX" dirty="0" err="1"/>
              <a:t>hrs</a:t>
            </a:r>
            <a:endParaRPr lang="es-CL" dirty="0"/>
          </a:p>
        </p:txBody>
      </p:sp>
      <p:sp>
        <p:nvSpPr>
          <p:cNvPr id="21" name="Rectángulo redondeado 20"/>
          <p:cNvSpPr/>
          <p:nvPr/>
        </p:nvSpPr>
        <p:spPr>
          <a:xfrm>
            <a:off x="7392011" y="635329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/>
              <a:t>30 hrs</a:t>
            </a:r>
            <a:endParaRPr lang="es-CL"/>
          </a:p>
        </p:txBody>
      </p:sp>
      <p:sp>
        <p:nvSpPr>
          <p:cNvPr id="22" name="Rectángulo redondeado 21"/>
          <p:cNvSpPr/>
          <p:nvPr/>
        </p:nvSpPr>
        <p:spPr>
          <a:xfrm>
            <a:off x="8788808" y="6353292"/>
            <a:ext cx="1155444" cy="20647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26 </a:t>
            </a:r>
            <a:r>
              <a:rPr lang="es-MX" dirty="0" err="1"/>
              <a:t>hrs</a:t>
            </a:r>
            <a:endParaRPr lang="es-CL" dirty="0"/>
          </a:p>
        </p:txBody>
      </p:sp>
      <p:sp>
        <p:nvSpPr>
          <p:cNvPr id="23" name="Rectángulo redondeado 22"/>
          <p:cNvSpPr/>
          <p:nvPr/>
        </p:nvSpPr>
        <p:spPr>
          <a:xfrm>
            <a:off x="10218632" y="6335354"/>
            <a:ext cx="1155444" cy="20647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26 </a:t>
            </a:r>
            <a:r>
              <a:rPr lang="es-MX" dirty="0" err="1"/>
              <a:t>hrs</a:t>
            </a:r>
            <a:endParaRPr lang="es-CL" dirty="0"/>
          </a:p>
        </p:txBody>
      </p:sp>
      <p:sp>
        <p:nvSpPr>
          <p:cNvPr id="24" name="Rectángulo redondeado 23"/>
          <p:cNvSpPr/>
          <p:nvPr/>
        </p:nvSpPr>
        <p:spPr>
          <a:xfrm>
            <a:off x="904875" y="753015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1ER AÑO</a:t>
            </a:r>
            <a:endParaRPr lang="es-CL" dirty="0"/>
          </a:p>
        </p:txBody>
      </p:sp>
      <p:sp>
        <p:nvSpPr>
          <p:cNvPr id="25" name="Rectángulo redondeado 24"/>
          <p:cNvSpPr/>
          <p:nvPr/>
        </p:nvSpPr>
        <p:spPr>
          <a:xfrm>
            <a:off x="3480234" y="760929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2DO AÑO</a:t>
            </a:r>
            <a:endParaRPr lang="es-CL" dirty="0"/>
          </a:p>
        </p:txBody>
      </p:sp>
      <p:sp>
        <p:nvSpPr>
          <p:cNvPr id="26" name="Rectángulo redondeado 25"/>
          <p:cNvSpPr/>
          <p:nvPr/>
        </p:nvSpPr>
        <p:spPr>
          <a:xfrm>
            <a:off x="6168205" y="760929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3ER AÑO</a:t>
            </a:r>
            <a:endParaRPr lang="es-CL" dirty="0"/>
          </a:p>
        </p:txBody>
      </p:sp>
      <p:sp>
        <p:nvSpPr>
          <p:cNvPr id="27" name="Rectángulo redondeado 26"/>
          <p:cNvSpPr/>
          <p:nvPr/>
        </p:nvSpPr>
        <p:spPr>
          <a:xfrm>
            <a:off x="8788808" y="750307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4TO AÑO</a:t>
            </a:r>
            <a:endParaRPr lang="es-CL" dirty="0"/>
          </a:p>
        </p:txBody>
      </p:sp>
      <p:sp>
        <p:nvSpPr>
          <p:cNvPr id="28" name="Rectángulo redondeado 27"/>
          <p:cNvSpPr/>
          <p:nvPr/>
        </p:nvSpPr>
        <p:spPr>
          <a:xfrm>
            <a:off x="2247900" y="200025"/>
            <a:ext cx="7321651" cy="2762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MALLA PROPUESTA</a:t>
            </a:r>
            <a:endParaRPr lang="es-CL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276" y="1422771"/>
            <a:ext cx="10611745" cy="4903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16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72" y="1699308"/>
            <a:ext cx="12100110" cy="1724025"/>
          </a:xfrm>
          <a:prstGeom prst="rect">
            <a:avLst/>
          </a:prstGeom>
        </p:spPr>
      </p:pic>
      <p:sp>
        <p:nvSpPr>
          <p:cNvPr id="4" name="Rectángulo redondeado 3"/>
          <p:cNvSpPr/>
          <p:nvPr/>
        </p:nvSpPr>
        <p:spPr>
          <a:xfrm>
            <a:off x="3756036" y="124557"/>
            <a:ext cx="4314825" cy="6667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dirty="0" smtClean="0"/>
              <a:t>FORMACIÓN  HUMANISTA ACTUAL</a:t>
            </a:r>
            <a:endParaRPr lang="es-CL" b="1" dirty="0"/>
          </a:p>
        </p:txBody>
      </p:sp>
      <p:sp>
        <p:nvSpPr>
          <p:cNvPr id="5" name="Rectángulo redondeado 4"/>
          <p:cNvSpPr/>
          <p:nvPr/>
        </p:nvSpPr>
        <p:spPr>
          <a:xfrm>
            <a:off x="3995737" y="3718438"/>
            <a:ext cx="4314825" cy="66675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dirty="0" smtClean="0"/>
              <a:t>FORMACIÓN  HUMANISTA PROPUESTA</a:t>
            </a:r>
            <a:endParaRPr lang="es-CL" b="1" dirty="0"/>
          </a:p>
        </p:txBody>
      </p:sp>
      <p:sp>
        <p:nvSpPr>
          <p:cNvPr id="6" name="Rectángulo 5"/>
          <p:cNvSpPr/>
          <p:nvPr/>
        </p:nvSpPr>
        <p:spPr>
          <a:xfrm>
            <a:off x="86672" y="1009650"/>
            <a:ext cx="2923228" cy="495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Rectángulo 6"/>
          <p:cNvSpPr/>
          <p:nvPr/>
        </p:nvSpPr>
        <p:spPr>
          <a:xfrm>
            <a:off x="3002527" y="2978999"/>
            <a:ext cx="3124200" cy="495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Rectángulo 7"/>
          <p:cNvSpPr/>
          <p:nvPr/>
        </p:nvSpPr>
        <p:spPr>
          <a:xfrm>
            <a:off x="1140861" y="4043497"/>
            <a:ext cx="1581150" cy="4179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Rectángulo 8"/>
          <p:cNvSpPr/>
          <p:nvPr/>
        </p:nvSpPr>
        <p:spPr>
          <a:xfrm>
            <a:off x="8816999" y="3020322"/>
            <a:ext cx="3124200" cy="495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Rectángulo redondeado 9"/>
          <p:cNvSpPr/>
          <p:nvPr/>
        </p:nvSpPr>
        <p:spPr>
          <a:xfrm>
            <a:off x="277850" y="1427771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 </a:t>
            </a:r>
            <a:endParaRPr lang="es-CL" dirty="0"/>
          </a:p>
        </p:txBody>
      </p:sp>
      <p:sp>
        <p:nvSpPr>
          <p:cNvPr id="11" name="Rectángulo redondeado 10"/>
          <p:cNvSpPr/>
          <p:nvPr/>
        </p:nvSpPr>
        <p:spPr>
          <a:xfrm>
            <a:off x="1673338" y="144411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II</a:t>
            </a:r>
            <a:endParaRPr lang="es-CL" dirty="0"/>
          </a:p>
        </p:txBody>
      </p:sp>
      <p:sp>
        <p:nvSpPr>
          <p:cNvPr id="12" name="Rectángulo redondeado 11"/>
          <p:cNvSpPr/>
          <p:nvPr/>
        </p:nvSpPr>
        <p:spPr>
          <a:xfrm>
            <a:off x="3442144" y="1409110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III</a:t>
            </a:r>
            <a:endParaRPr lang="es-CL" dirty="0"/>
          </a:p>
        </p:txBody>
      </p:sp>
      <p:sp>
        <p:nvSpPr>
          <p:cNvPr id="13" name="Rectángulo redondeado 12"/>
          <p:cNvSpPr/>
          <p:nvPr/>
        </p:nvSpPr>
        <p:spPr>
          <a:xfrm>
            <a:off x="4825409" y="1390073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IV</a:t>
            </a:r>
            <a:endParaRPr lang="es-CL" dirty="0"/>
          </a:p>
        </p:txBody>
      </p:sp>
      <p:sp>
        <p:nvSpPr>
          <p:cNvPr id="14" name="Rectángulo redondeado 13"/>
          <p:cNvSpPr/>
          <p:nvPr/>
        </p:nvSpPr>
        <p:spPr>
          <a:xfrm>
            <a:off x="6323791" y="1390074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</a:t>
            </a:r>
            <a:endParaRPr lang="es-CL" dirty="0"/>
          </a:p>
        </p:txBody>
      </p:sp>
      <p:sp>
        <p:nvSpPr>
          <p:cNvPr id="15" name="Rectángulo redondeado 14"/>
          <p:cNvSpPr/>
          <p:nvPr/>
        </p:nvSpPr>
        <p:spPr>
          <a:xfrm>
            <a:off x="7604712" y="1379744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</a:t>
            </a:r>
            <a:endParaRPr lang="es-CL" dirty="0"/>
          </a:p>
        </p:txBody>
      </p:sp>
      <p:sp>
        <p:nvSpPr>
          <p:cNvPr id="16" name="Rectángulo redondeado 15"/>
          <p:cNvSpPr/>
          <p:nvPr/>
        </p:nvSpPr>
        <p:spPr>
          <a:xfrm>
            <a:off x="9291098" y="13900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VII</a:t>
            </a:r>
            <a:endParaRPr lang="es-CL" dirty="0"/>
          </a:p>
        </p:txBody>
      </p:sp>
      <p:sp>
        <p:nvSpPr>
          <p:cNvPr id="17" name="Rectángulo redondeado 16"/>
          <p:cNvSpPr/>
          <p:nvPr/>
        </p:nvSpPr>
        <p:spPr>
          <a:xfrm>
            <a:off x="10601477" y="1379744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VIII</a:t>
            </a:r>
            <a:endParaRPr lang="es-CL" dirty="0"/>
          </a:p>
        </p:txBody>
      </p:sp>
      <p:sp>
        <p:nvSpPr>
          <p:cNvPr id="18" name="Rectángulo redondeado 17"/>
          <p:cNvSpPr/>
          <p:nvPr/>
        </p:nvSpPr>
        <p:spPr>
          <a:xfrm>
            <a:off x="374560" y="1033543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1ER AÑO</a:t>
            </a:r>
            <a:endParaRPr lang="es-CL" dirty="0"/>
          </a:p>
        </p:txBody>
      </p:sp>
      <p:sp>
        <p:nvSpPr>
          <p:cNvPr id="19" name="Rectángulo redondeado 18"/>
          <p:cNvSpPr/>
          <p:nvPr/>
        </p:nvSpPr>
        <p:spPr>
          <a:xfrm>
            <a:off x="3565998" y="1024379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2DO AÑO</a:t>
            </a:r>
            <a:endParaRPr lang="es-CL" dirty="0"/>
          </a:p>
        </p:txBody>
      </p:sp>
      <p:sp>
        <p:nvSpPr>
          <p:cNvPr id="20" name="Rectángulo redondeado 19"/>
          <p:cNvSpPr/>
          <p:nvPr/>
        </p:nvSpPr>
        <p:spPr>
          <a:xfrm>
            <a:off x="6469548" y="1016911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3ER AÑO</a:t>
            </a:r>
            <a:endParaRPr lang="es-CL" dirty="0"/>
          </a:p>
        </p:txBody>
      </p:sp>
      <p:sp>
        <p:nvSpPr>
          <p:cNvPr id="21" name="Rectángulo redondeado 20"/>
          <p:cNvSpPr/>
          <p:nvPr/>
        </p:nvSpPr>
        <p:spPr>
          <a:xfrm>
            <a:off x="9373097" y="984195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4TO AÑO</a:t>
            </a:r>
            <a:endParaRPr lang="es-CL" dirty="0"/>
          </a:p>
        </p:txBody>
      </p:sp>
      <p:sp>
        <p:nvSpPr>
          <p:cNvPr id="22" name="Rectángulo 21"/>
          <p:cNvSpPr/>
          <p:nvPr/>
        </p:nvSpPr>
        <p:spPr>
          <a:xfrm>
            <a:off x="110011" y="1682811"/>
            <a:ext cx="2899889" cy="5071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3" name="Rectángulo 22"/>
          <p:cNvSpPr/>
          <p:nvPr/>
        </p:nvSpPr>
        <p:spPr>
          <a:xfrm>
            <a:off x="4597588" y="2568237"/>
            <a:ext cx="1581150" cy="4179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10" y="4647571"/>
            <a:ext cx="12005911" cy="1381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80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redondeado 3"/>
          <p:cNvSpPr/>
          <p:nvPr/>
        </p:nvSpPr>
        <p:spPr>
          <a:xfrm>
            <a:off x="3756036" y="60512"/>
            <a:ext cx="4314825" cy="6667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dirty="0" smtClean="0"/>
              <a:t>FORMACIÓN  CIENTÍFICA ACTUAL</a:t>
            </a:r>
            <a:endParaRPr lang="es-CL" b="1" dirty="0"/>
          </a:p>
        </p:txBody>
      </p:sp>
      <p:sp>
        <p:nvSpPr>
          <p:cNvPr id="5" name="Rectángulo redondeado 4"/>
          <p:cNvSpPr/>
          <p:nvPr/>
        </p:nvSpPr>
        <p:spPr>
          <a:xfrm>
            <a:off x="3797237" y="3397072"/>
            <a:ext cx="4314825" cy="66675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dirty="0" smtClean="0"/>
              <a:t>FORMACIÓN  CIENTÍFICA PROPUESTA</a:t>
            </a:r>
            <a:endParaRPr lang="es-CL" b="1" dirty="0"/>
          </a:p>
        </p:txBody>
      </p:sp>
      <p:sp>
        <p:nvSpPr>
          <p:cNvPr id="6" name="Rectángulo 5"/>
          <p:cNvSpPr/>
          <p:nvPr/>
        </p:nvSpPr>
        <p:spPr>
          <a:xfrm>
            <a:off x="86672" y="1009650"/>
            <a:ext cx="2923228" cy="495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Rectángulo 6"/>
          <p:cNvSpPr/>
          <p:nvPr/>
        </p:nvSpPr>
        <p:spPr>
          <a:xfrm>
            <a:off x="3009900" y="2830428"/>
            <a:ext cx="3124200" cy="495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Rectángulo 7"/>
          <p:cNvSpPr/>
          <p:nvPr/>
        </p:nvSpPr>
        <p:spPr>
          <a:xfrm>
            <a:off x="6134100" y="2970131"/>
            <a:ext cx="1581150" cy="4179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Rectángulo redondeado 9"/>
          <p:cNvSpPr/>
          <p:nvPr/>
        </p:nvSpPr>
        <p:spPr>
          <a:xfrm>
            <a:off x="170405" y="1266521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 </a:t>
            </a:r>
            <a:endParaRPr lang="es-CL" dirty="0"/>
          </a:p>
        </p:txBody>
      </p:sp>
      <p:sp>
        <p:nvSpPr>
          <p:cNvPr id="11" name="Rectángulo redondeado 10"/>
          <p:cNvSpPr/>
          <p:nvPr/>
        </p:nvSpPr>
        <p:spPr>
          <a:xfrm>
            <a:off x="1565893" y="128286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II</a:t>
            </a:r>
            <a:endParaRPr lang="es-CL" dirty="0"/>
          </a:p>
        </p:txBody>
      </p:sp>
      <p:sp>
        <p:nvSpPr>
          <p:cNvPr id="12" name="Rectángulo redondeado 11"/>
          <p:cNvSpPr/>
          <p:nvPr/>
        </p:nvSpPr>
        <p:spPr>
          <a:xfrm>
            <a:off x="3334699" y="1247860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III</a:t>
            </a:r>
            <a:endParaRPr lang="es-CL" dirty="0"/>
          </a:p>
        </p:txBody>
      </p:sp>
      <p:sp>
        <p:nvSpPr>
          <p:cNvPr id="13" name="Rectángulo redondeado 12"/>
          <p:cNvSpPr/>
          <p:nvPr/>
        </p:nvSpPr>
        <p:spPr>
          <a:xfrm>
            <a:off x="4717964" y="1228823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IV</a:t>
            </a:r>
            <a:endParaRPr lang="es-CL" dirty="0"/>
          </a:p>
        </p:txBody>
      </p:sp>
      <p:sp>
        <p:nvSpPr>
          <p:cNvPr id="14" name="Rectángulo redondeado 13"/>
          <p:cNvSpPr/>
          <p:nvPr/>
        </p:nvSpPr>
        <p:spPr>
          <a:xfrm>
            <a:off x="6216346" y="1228824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</a:t>
            </a:r>
            <a:endParaRPr lang="es-CL" dirty="0"/>
          </a:p>
        </p:txBody>
      </p:sp>
      <p:sp>
        <p:nvSpPr>
          <p:cNvPr id="15" name="Rectángulo redondeado 14"/>
          <p:cNvSpPr/>
          <p:nvPr/>
        </p:nvSpPr>
        <p:spPr>
          <a:xfrm>
            <a:off x="7497267" y="1218494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</a:t>
            </a:r>
            <a:endParaRPr lang="es-CL" dirty="0"/>
          </a:p>
        </p:txBody>
      </p:sp>
      <p:sp>
        <p:nvSpPr>
          <p:cNvPr id="16" name="Rectángulo redondeado 15"/>
          <p:cNvSpPr/>
          <p:nvPr/>
        </p:nvSpPr>
        <p:spPr>
          <a:xfrm>
            <a:off x="9183653" y="122882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VII</a:t>
            </a:r>
            <a:endParaRPr lang="es-CL" dirty="0"/>
          </a:p>
        </p:txBody>
      </p:sp>
      <p:sp>
        <p:nvSpPr>
          <p:cNvPr id="17" name="Rectángulo redondeado 16"/>
          <p:cNvSpPr/>
          <p:nvPr/>
        </p:nvSpPr>
        <p:spPr>
          <a:xfrm>
            <a:off x="10494032" y="1218494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VIII</a:t>
            </a:r>
            <a:endParaRPr lang="es-CL" dirty="0"/>
          </a:p>
        </p:txBody>
      </p:sp>
      <p:sp>
        <p:nvSpPr>
          <p:cNvPr id="18" name="Rectángulo redondeado 17"/>
          <p:cNvSpPr/>
          <p:nvPr/>
        </p:nvSpPr>
        <p:spPr>
          <a:xfrm>
            <a:off x="267115" y="872293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1ER AÑO</a:t>
            </a:r>
            <a:endParaRPr lang="es-CL" dirty="0"/>
          </a:p>
        </p:txBody>
      </p:sp>
      <p:sp>
        <p:nvSpPr>
          <p:cNvPr id="19" name="Rectángulo redondeado 18"/>
          <p:cNvSpPr/>
          <p:nvPr/>
        </p:nvSpPr>
        <p:spPr>
          <a:xfrm>
            <a:off x="3458553" y="863129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2DO AÑO</a:t>
            </a:r>
            <a:endParaRPr lang="es-CL" dirty="0"/>
          </a:p>
        </p:txBody>
      </p:sp>
      <p:sp>
        <p:nvSpPr>
          <p:cNvPr id="20" name="Rectángulo redondeado 19"/>
          <p:cNvSpPr/>
          <p:nvPr/>
        </p:nvSpPr>
        <p:spPr>
          <a:xfrm>
            <a:off x="6362103" y="855661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3ER AÑO</a:t>
            </a:r>
            <a:endParaRPr lang="es-CL" dirty="0"/>
          </a:p>
        </p:txBody>
      </p:sp>
      <p:sp>
        <p:nvSpPr>
          <p:cNvPr id="21" name="Rectángulo redondeado 20"/>
          <p:cNvSpPr/>
          <p:nvPr/>
        </p:nvSpPr>
        <p:spPr>
          <a:xfrm>
            <a:off x="9265652" y="822945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4TO AÑO</a:t>
            </a:r>
            <a:endParaRPr lang="es-CL" dirty="0"/>
          </a:p>
        </p:txBody>
      </p:sp>
      <p:sp>
        <p:nvSpPr>
          <p:cNvPr id="22" name="Rectángulo 21"/>
          <p:cNvSpPr/>
          <p:nvPr/>
        </p:nvSpPr>
        <p:spPr>
          <a:xfrm>
            <a:off x="110011" y="1682811"/>
            <a:ext cx="2899889" cy="5071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3" name="Rectángulo 22"/>
          <p:cNvSpPr/>
          <p:nvPr/>
        </p:nvSpPr>
        <p:spPr>
          <a:xfrm>
            <a:off x="4612556" y="2607593"/>
            <a:ext cx="1581150" cy="4179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7" name="Rectángulo 26"/>
          <p:cNvSpPr/>
          <p:nvPr/>
        </p:nvSpPr>
        <p:spPr>
          <a:xfrm>
            <a:off x="111237" y="1710066"/>
            <a:ext cx="4584587" cy="4799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8" name="Rectángulo 27"/>
          <p:cNvSpPr/>
          <p:nvPr/>
        </p:nvSpPr>
        <p:spPr>
          <a:xfrm>
            <a:off x="174725" y="2068710"/>
            <a:ext cx="2927005" cy="5081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9" name="Rectángulo 28"/>
          <p:cNvSpPr/>
          <p:nvPr/>
        </p:nvSpPr>
        <p:spPr>
          <a:xfrm>
            <a:off x="6251747" y="2077249"/>
            <a:ext cx="2927005" cy="5081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0" name="Rectángulo 29"/>
          <p:cNvSpPr/>
          <p:nvPr/>
        </p:nvSpPr>
        <p:spPr>
          <a:xfrm>
            <a:off x="9137974" y="1741105"/>
            <a:ext cx="2927005" cy="8442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1" name="Imagen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94" y="1603315"/>
            <a:ext cx="11697913" cy="1590470"/>
          </a:xfrm>
          <a:prstGeom prst="rect">
            <a:avLst/>
          </a:prstGeom>
        </p:spPr>
      </p:pic>
      <p:sp>
        <p:nvSpPr>
          <p:cNvPr id="32" name="Rectángulo 31"/>
          <p:cNvSpPr/>
          <p:nvPr/>
        </p:nvSpPr>
        <p:spPr>
          <a:xfrm>
            <a:off x="36664" y="1505944"/>
            <a:ext cx="4506861" cy="495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3" name="Rectángulo 32"/>
          <p:cNvSpPr/>
          <p:nvPr/>
        </p:nvSpPr>
        <p:spPr>
          <a:xfrm>
            <a:off x="124616" y="1934677"/>
            <a:ext cx="2847339" cy="495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Rectángulo 33"/>
          <p:cNvSpPr/>
          <p:nvPr/>
        </p:nvSpPr>
        <p:spPr>
          <a:xfrm>
            <a:off x="6047380" y="1529187"/>
            <a:ext cx="5739877" cy="8841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33" y="4267109"/>
            <a:ext cx="11739933" cy="1447799"/>
          </a:xfrm>
          <a:prstGeom prst="rect">
            <a:avLst/>
          </a:prstGeom>
          <a:effectLst>
            <a:outerShdw blurRad="50800" dist="50800" dir="5400000" algn="ctr" rotWithShape="0">
              <a:schemeClr val="bg1"/>
            </a:outerShdw>
          </a:effectLst>
        </p:spPr>
      </p:pic>
      <p:sp>
        <p:nvSpPr>
          <p:cNvPr id="24" name="Rectángulo 23"/>
          <p:cNvSpPr/>
          <p:nvPr/>
        </p:nvSpPr>
        <p:spPr>
          <a:xfrm>
            <a:off x="10274169" y="5243328"/>
            <a:ext cx="1595169" cy="5048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5" name="Rectángulo 34"/>
          <p:cNvSpPr/>
          <p:nvPr/>
        </p:nvSpPr>
        <p:spPr>
          <a:xfrm>
            <a:off x="94024" y="4738596"/>
            <a:ext cx="1465931" cy="5048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86171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redondeado 3"/>
          <p:cNvSpPr/>
          <p:nvPr/>
        </p:nvSpPr>
        <p:spPr>
          <a:xfrm>
            <a:off x="3756036" y="124557"/>
            <a:ext cx="4314825" cy="6667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dirty="0" smtClean="0"/>
              <a:t>FORMACIÓN  PROFESIONAL ACTUAL</a:t>
            </a:r>
            <a:endParaRPr lang="es-CL" b="1" dirty="0"/>
          </a:p>
        </p:txBody>
      </p:sp>
      <p:sp>
        <p:nvSpPr>
          <p:cNvPr id="5" name="Rectángulo redondeado 4"/>
          <p:cNvSpPr/>
          <p:nvPr/>
        </p:nvSpPr>
        <p:spPr>
          <a:xfrm>
            <a:off x="3867610" y="4140206"/>
            <a:ext cx="4203252" cy="592553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dirty="0" smtClean="0"/>
              <a:t>FORMACIÓN  PROFESIONAL PROPUESTA</a:t>
            </a:r>
            <a:endParaRPr lang="es-CL" b="1" dirty="0"/>
          </a:p>
        </p:txBody>
      </p:sp>
      <p:sp>
        <p:nvSpPr>
          <p:cNvPr id="6" name="Rectángulo 5"/>
          <p:cNvSpPr/>
          <p:nvPr/>
        </p:nvSpPr>
        <p:spPr>
          <a:xfrm>
            <a:off x="86672" y="1009650"/>
            <a:ext cx="2923228" cy="495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Rectángulo 6"/>
          <p:cNvSpPr/>
          <p:nvPr/>
        </p:nvSpPr>
        <p:spPr>
          <a:xfrm>
            <a:off x="3017745" y="3032731"/>
            <a:ext cx="3124200" cy="495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Rectángulo 7"/>
          <p:cNvSpPr/>
          <p:nvPr/>
        </p:nvSpPr>
        <p:spPr>
          <a:xfrm>
            <a:off x="6134100" y="2970131"/>
            <a:ext cx="1581150" cy="4179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Rectángulo 8"/>
          <p:cNvSpPr/>
          <p:nvPr/>
        </p:nvSpPr>
        <p:spPr>
          <a:xfrm>
            <a:off x="8851563" y="3019945"/>
            <a:ext cx="3124200" cy="495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Rectángulo redondeado 9"/>
          <p:cNvSpPr/>
          <p:nvPr/>
        </p:nvSpPr>
        <p:spPr>
          <a:xfrm>
            <a:off x="277850" y="1427771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 </a:t>
            </a:r>
            <a:endParaRPr lang="es-CL" dirty="0"/>
          </a:p>
        </p:txBody>
      </p:sp>
      <p:sp>
        <p:nvSpPr>
          <p:cNvPr id="11" name="Rectángulo redondeado 10"/>
          <p:cNvSpPr/>
          <p:nvPr/>
        </p:nvSpPr>
        <p:spPr>
          <a:xfrm>
            <a:off x="1673338" y="144411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II</a:t>
            </a:r>
            <a:endParaRPr lang="es-CL" dirty="0"/>
          </a:p>
        </p:txBody>
      </p:sp>
      <p:sp>
        <p:nvSpPr>
          <p:cNvPr id="12" name="Rectángulo redondeado 11"/>
          <p:cNvSpPr/>
          <p:nvPr/>
        </p:nvSpPr>
        <p:spPr>
          <a:xfrm>
            <a:off x="3442144" y="1409110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III</a:t>
            </a:r>
            <a:endParaRPr lang="es-CL" dirty="0"/>
          </a:p>
        </p:txBody>
      </p:sp>
      <p:sp>
        <p:nvSpPr>
          <p:cNvPr id="13" name="Rectángulo redondeado 12"/>
          <p:cNvSpPr/>
          <p:nvPr/>
        </p:nvSpPr>
        <p:spPr>
          <a:xfrm>
            <a:off x="4825409" y="1390073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IV</a:t>
            </a:r>
            <a:endParaRPr lang="es-CL" dirty="0"/>
          </a:p>
        </p:txBody>
      </p:sp>
      <p:sp>
        <p:nvSpPr>
          <p:cNvPr id="14" name="Rectángulo redondeado 13"/>
          <p:cNvSpPr/>
          <p:nvPr/>
        </p:nvSpPr>
        <p:spPr>
          <a:xfrm>
            <a:off x="6323791" y="1390074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</a:t>
            </a:r>
            <a:endParaRPr lang="es-CL" dirty="0"/>
          </a:p>
        </p:txBody>
      </p:sp>
      <p:sp>
        <p:nvSpPr>
          <p:cNvPr id="15" name="Rectángulo redondeado 14"/>
          <p:cNvSpPr/>
          <p:nvPr/>
        </p:nvSpPr>
        <p:spPr>
          <a:xfrm>
            <a:off x="7604712" y="1379744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</a:t>
            </a:r>
            <a:endParaRPr lang="es-CL" dirty="0"/>
          </a:p>
        </p:txBody>
      </p:sp>
      <p:sp>
        <p:nvSpPr>
          <p:cNvPr id="16" name="Rectángulo redondeado 15"/>
          <p:cNvSpPr/>
          <p:nvPr/>
        </p:nvSpPr>
        <p:spPr>
          <a:xfrm>
            <a:off x="9291098" y="13900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VII</a:t>
            </a:r>
            <a:endParaRPr lang="es-CL" dirty="0"/>
          </a:p>
        </p:txBody>
      </p:sp>
      <p:sp>
        <p:nvSpPr>
          <p:cNvPr id="17" name="Rectángulo redondeado 16"/>
          <p:cNvSpPr/>
          <p:nvPr/>
        </p:nvSpPr>
        <p:spPr>
          <a:xfrm>
            <a:off x="10601477" y="1379744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VIII</a:t>
            </a:r>
            <a:endParaRPr lang="es-CL" dirty="0"/>
          </a:p>
        </p:txBody>
      </p:sp>
      <p:sp>
        <p:nvSpPr>
          <p:cNvPr id="18" name="Rectángulo redondeado 17"/>
          <p:cNvSpPr/>
          <p:nvPr/>
        </p:nvSpPr>
        <p:spPr>
          <a:xfrm>
            <a:off x="374560" y="1033543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1ER AÑO</a:t>
            </a:r>
            <a:endParaRPr lang="es-CL" dirty="0"/>
          </a:p>
        </p:txBody>
      </p:sp>
      <p:sp>
        <p:nvSpPr>
          <p:cNvPr id="19" name="Rectángulo redondeado 18"/>
          <p:cNvSpPr/>
          <p:nvPr/>
        </p:nvSpPr>
        <p:spPr>
          <a:xfrm>
            <a:off x="3565998" y="1024379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2DO AÑO</a:t>
            </a:r>
            <a:endParaRPr lang="es-CL" dirty="0"/>
          </a:p>
        </p:txBody>
      </p:sp>
      <p:sp>
        <p:nvSpPr>
          <p:cNvPr id="20" name="Rectángulo redondeado 19"/>
          <p:cNvSpPr/>
          <p:nvPr/>
        </p:nvSpPr>
        <p:spPr>
          <a:xfrm>
            <a:off x="6469548" y="1016911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3ER AÑO</a:t>
            </a:r>
            <a:endParaRPr lang="es-CL" dirty="0"/>
          </a:p>
        </p:txBody>
      </p:sp>
      <p:sp>
        <p:nvSpPr>
          <p:cNvPr id="21" name="Rectángulo redondeado 20"/>
          <p:cNvSpPr/>
          <p:nvPr/>
        </p:nvSpPr>
        <p:spPr>
          <a:xfrm>
            <a:off x="9373097" y="984195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4TO AÑO</a:t>
            </a:r>
            <a:endParaRPr lang="es-CL" dirty="0"/>
          </a:p>
        </p:txBody>
      </p:sp>
      <p:sp>
        <p:nvSpPr>
          <p:cNvPr id="22" name="Rectángulo 21"/>
          <p:cNvSpPr/>
          <p:nvPr/>
        </p:nvSpPr>
        <p:spPr>
          <a:xfrm>
            <a:off x="110011" y="1682811"/>
            <a:ext cx="2899889" cy="5071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3" name="Rectángulo 22"/>
          <p:cNvSpPr/>
          <p:nvPr/>
        </p:nvSpPr>
        <p:spPr>
          <a:xfrm>
            <a:off x="4612556" y="2607593"/>
            <a:ext cx="1581150" cy="4179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7" name="Rectángulo 26"/>
          <p:cNvSpPr/>
          <p:nvPr/>
        </p:nvSpPr>
        <p:spPr>
          <a:xfrm>
            <a:off x="111237" y="1710066"/>
            <a:ext cx="4584587" cy="4799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8" name="Rectángulo 27"/>
          <p:cNvSpPr/>
          <p:nvPr/>
        </p:nvSpPr>
        <p:spPr>
          <a:xfrm>
            <a:off x="174725" y="2068710"/>
            <a:ext cx="2927005" cy="5081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9" name="Rectángulo 28"/>
          <p:cNvSpPr/>
          <p:nvPr/>
        </p:nvSpPr>
        <p:spPr>
          <a:xfrm>
            <a:off x="6251747" y="2077249"/>
            <a:ext cx="2927005" cy="5081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0" name="Rectángulo 29"/>
          <p:cNvSpPr/>
          <p:nvPr/>
        </p:nvSpPr>
        <p:spPr>
          <a:xfrm>
            <a:off x="9137974" y="1741105"/>
            <a:ext cx="2927005" cy="8442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2" name="Rectángulo 31"/>
          <p:cNvSpPr/>
          <p:nvPr/>
        </p:nvSpPr>
        <p:spPr>
          <a:xfrm>
            <a:off x="105694" y="1773508"/>
            <a:ext cx="4506861" cy="495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3" name="Rectángulo 32"/>
          <p:cNvSpPr/>
          <p:nvPr/>
        </p:nvSpPr>
        <p:spPr>
          <a:xfrm>
            <a:off x="170405" y="2166862"/>
            <a:ext cx="2847339" cy="495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Rectángulo 33"/>
          <p:cNvSpPr/>
          <p:nvPr/>
        </p:nvSpPr>
        <p:spPr>
          <a:xfrm>
            <a:off x="6132760" y="1796331"/>
            <a:ext cx="5739877" cy="8841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5" name="Rectángulo 34"/>
          <p:cNvSpPr/>
          <p:nvPr/>
        </p:nvSpPr>
        <p:spPr>
          <a:xfrm>
            <a:off x="277850" y="1666469"/>
            <a:ext cx="8860124" cy="4235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6" name="Rectángulo 35"/>
          <p:cNvSpPr/>
          <p:nvPr/>
        </p:nvSpPr>
        <p:spPr>
          <a:xfrm>
            <a:off x="2478409" y="5029953"/>
            <a:ext cx="3082914" cy="5111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6" name="Imagen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05" y="4732759"/>
            <a:ext cx="11622656" cy="1868066"/>
          </a:xfrm>
          <a:prstGeom prst="rect">
            <a:avLst/>
          </a:prstGeom>
        </p:spPr>
      </p:pic>
      <p:sp>
        <p:nvSpPr>
          <p:cNvPr id="40" name="Rectángulo 39"/>
          <p:cNvSpPr/>
          <p:nvPr/>
        </p:nvSpPr>
        <p:spPr>
          <a:xfrm>
            <a:off x="2828782" y="4743449"/>
            <a:ext cx="3124200" cy="4846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560" y="1844283"/>
            <a:ext cx="11473032" cy="227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506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2398530"/>
              </p:ext>
            </p:extLst>
          </p:nvPr>
        </p:nvGraphicFramePr>
        <p:xfrm>
          <a:off x="2530474" y="1465719"/>
          <a:ext cx="6388101" cy="347472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129367">
                  <a:extLst>
                    <a:ext uri="{9D8B030D-6E8A-4147-A177-3AD203B41FA5}">
                      <a16:colId xmlns:a16="http://schemas.microsoft.com/office/drawing/2014/main" val="2264277416"/>
                    </a:ext>
                  </a:extLst>
                </a:gridCol>
                <a:gridCol w="2129367">
                  <a:extLst>
                    <a:ext uri="{9D8B030D-6E8A-4147-A177-3AD203B41FA5}">
                      <a16:colId xmlns:a16="http://schemas.microsoft.com/office/drawing/2014/main" val="1379808985"/>
                    </a:ext>
                  </a:extLst>
                </a:gridCol>
                <a:gridCol w="2129367">
                  <a:extLst>
                    <a:ext uri="{9D8B030D-6E8A-4147-A177-3AD203B41FA5}">
                      <a16:colId xmlns:a16="http://schemas.microsoft.com/office/drawing/2014/main" val="4094418342"/>
                    </a:ext>
                  </a:extLst>
                </a:gridCol>
              </a:tblGrid>
              <a:tr h="732578">
                <a:tc>
                  <a:txBody>
                    <a:bodyPr/>
                    <a:lstStyle/>
                    <a:p>
                      <a:pPr algn="l"/>
                      <a:r>
                        <a:rPr lang="es-MX" dirty="0" smtClean="0"/>
                        <a:t>ÁREA</a:t>
                      </a:r>
                      <a:r>
                        <a:rPr lang="es-MX" baseline="0" dirty="0" smtClean="0"/>
                        <a:t> DE FORMACIÓN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HORAS MALLA</a:t>
                      </a:r>
                      <a:r>
                        <a:rPr lang="es-MX" baseline="0" dirty="0" smtClean="0"/>
                        <a:t> ACTUAL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HORAS MALLA PROPUESTA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6953773"/>
                  </a:ext>
                </a:extLst>
              </a:tr>
              <a:tr h="406988">
                <a:tc>
                  <a:txBody>
                    <a:bodyPr/>
                    <a:lstStyle/>
                    <a:p>
                      <a:pPr algn="l"/>
                      <a:r>
                        <a:rPr lang="es-MX" dirty="0" smtClean="0"/>
                        <a:t>HUMANÍSTICA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952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1020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921032"/>
                  </a:ext>
                </a:extLst>
              </a:tr>
              <a:tr h="406988">
                <a:tc>
                  <a:txBody>
                    <a:bodyPr/>
                    <a:lstStyle/>
                    <a:p>
                      <a:pPr algn="l"/>
                      <a:r>
                        <a:rPr lang="es-MX" dirty="0" smtClean="0"/>
                        <a:t>CIENTÍFICA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1326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1292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5512603"/>
                  </a:ext>
                </a:extLst>
              </a:tr>
              <a:tr h="406988">
                <a:tc>
                  <a:txBody>
                    <a:bodyPr/>
                    <a:lstStyle/>
                    <a:p>
                      <a:pPr algn="l"/>
                      <a:r>
                        <a:rPr lang="es-MX" dirty="0" smtClean="0"/>
                        <a:t>PROFESIONAL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1258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1020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3124445"/>
                  </a:ext>
                </a:extLst>
              </a:tr>
              <a:tr h="406988">
                <a:tc>
                  <a:txBody>
                    <a:bodyPr/>
                    <a:lstStyle/>
                    <a:p>
                      <a:pPr algn="l"/>
                      <a:r>
                        <a:rPr lang="es-MX" dirty="0" smtClean="0"/>
                        <a:t>GENERALES (Inglés</a:t>
                      </a:r>
                      <a:r>
                        <a:rPr lang="es-MX" baseline="0" dirty="0" smtClean="0"/>
                        <a:t> / EFI)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1088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1088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3641076"/>
                  </a:ext>
                </a:extLst>
              </a:tr>
              <a:tr h="406988">
                <a:tc>
                  <a:txBody>
                    <a:bodyPr/>
                    <a:lstStyle/>
                    <a:p>
                      <a:pPr algn="ctr"/>
                      <a:r>
                        <a:rPr lang="es-MX" b="1" dirty="0" smtClean="0"/>
                        <a:t>TOTAL</a:t>
                      </a:r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b="1" dirty="0" smtClean="0"/>
                        <a:t>4624</a:t>
                      </a:r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b="1" dirty="0" smtClean="0"/>
                        <a:t>4420</a:t>
                      </a:r>
                      <a:endParaRPr lang="es-CL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781487"/>
                  </a:ext>
                </a:extLst>
              </a:tr>
            </a:tbl>
          </a:graphicData>
        </a:graphic>
      </p:graphicFrame>
      <p:sp>
        <p:nvSpPr>
          <p:cNvPr id="3" name="Rectángulo redondeado 2"/>
          <p:cNvSpPr/>
          <p:nvPr/>
        </p:nvSpPr>
        <p:spPr>
          <a:xfrm>
            <a:off x="3200400" y="274320"/>
            <a:ext cx="5048250" cy="8763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RESUMEN HORAS</a:t>
            </a:r>
            <a:endParaRPr lang="es-CL" dirty="0"/>
          </a:p>
        </p:txBody>
      </p:sp>
      <p:sp>
        <p:nvSpPr>
          <p:cNvPr id="7" name="CuadroTexto 6"/>
          <p:cNvSpPr txBox="1"/>
          <p:nvPr/>
        </p:nvSpPr>
        <p:spPr>
          <a:xfrm>
            <a:off x="5638800" y="2971800"/>
            <a:ext cx="65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008020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2381250" y="102695"/>
            <a:ext cx="7372350" cy="64025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2000" b="1" dirty="0" smtClean="0">
                <a:solidFill>
                  <a:schemeClr val="tx1"/>
                </a:solidFill>
              </a:rPr>
              <a:t>ASIGNATURA NUEVA: </a:t>
            </a:r>
          </a:p>
          <a:p>
            <a:pPr algn="ctr"/>
            <a:r>
              <a:rPr lang="es-MX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TRABAJO DE TÍTULO DE OFICIAL DE MARINA</a:t>
            </a:r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867775947"/>
              </p:ext>
            </p:extLst>
          </p:nvPr>
        </p:nvGraphicFramePr>
        <p:xfrm>
          <a:off x="219074" y="493779"/>
          <a:ext cx="12068175" cy="48402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CuadroTexto 6"/>
          <p:cNvSpPr txBox="1"/>
          <p:nvPr/>
        </p:nvSpPr>
        <p:spPr>
          <a:xfrm>
            <a:off x="342900" y="4245583"/>
            <a:ext cx="7505700" cy="39703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MX" b="1" dirty="0" smtClean="0">
                <a:solidFill>
                  <a:schemeClr val="bg1"/>
                </a:solidFill>
              </a:rPr>
              <a:t>Fundamentos curriculares</a:t>
            </a:r>
            <a:r>
              <a:rPr lang="es-MX" dirty="0" smtClean="0">
                <a:solidFill>
                  <a:schemeClr val="bg1"/>
                </a:solidFill>
              </a:rPr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Continuo curricular con “Trabajo 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Análisis de Situación de Actualidad 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Profesional” (T.A.S.A.P.)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Modelo MEDOC: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Evaluación auténtica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ntegración de competencias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valuación progresiva y formativa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Desarrollo de juicio profesional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Articulación con perfil de egreso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s-MX" dirty="0">
              <a:solidFill>
                <a:schemeClr val="bg1"/>
              </a:solidFill>
            </a:endParaRPr>
          </a:p>
          <a:p>
            <a:pPr lvl="1"/>
            <a:endParaRPr lang="es-MX" dirty="0" smtClean="0">
              <a:solidFill>
                <a:schemeClr val="bg1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s-MX" dirty="0">
              <a:solidFill>
                <a:schemeClr val="bg1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s-MX" dirty="0" smtClean="0">
              <a:solidFill>
                <a:schemeClr val="bg1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Rectángulo redondeado 8"/>
          <p:cNvSpPr/>
          <p:nvPr/>
        </p:nvSpPr>
        <p:spPr>
          <a:xfrm>
            <a:off x="5705475" y="5052876"/>
            <a:ext cx="6486525" cy="1722074"/>
          </a:xfrm>
          <a:prstGeom prst="roundRect">
            <a:avLst/>
          </a:prstGeom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r>
              <a:rPr lang="es-MX" dirty="0" smtClean="0"/>
              <a:t>CONSOLIDA LA IDENTIDAD PROFESIONAL.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es-MX" dirty="0" smtClean="0"/>
              <a:t>FORTALECE LA PREPARACIÓN PARA EL EJERCICIO DEL MANDO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es-MX" dirty="0" smtClean="0"/>
              <a:t>VISIBILIZA LA TRAYECTORIA FORMATIVA Y EL LOGRO DE LAS COMPETENCIAS SELLOS, GENÉRICAS Y ESPECÍFICAS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545119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F18 Almirante Riveros en Magallanes foto Armada de Chi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767" y="139421"/>
            <a:ext cx="8572500" cy="642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10 Imagen" descr="3.2.23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762976" y="857232"/>
            <a:ext cx="3429024" cy="5143536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93701" y="0"/>
            <a:ext cx="4296833" cy="6858000"/>
          </a:xfrm>
          <a:prstGeom prst="rect">
            <a:avLst/>
          </a:prstGeom>
          <a:solidFill>
            <a:schemeClr val="tx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>
              <a:defRPr/>
            </a:pPr>
            <a:endParaRPr lang="es-CL" sz="240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3" name="4 Imagen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7845" y="4991100"/>
            <a:ext cx="2161096" cy="1360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/>
            </a:outerShdw>
          </a:effectLst>
        </p:spPr>
      </p:pic>
      <p:pic>
        <p:nvPicPr>
          <p:cNvPr id="14" name="13 Imagen" descr="Pag05_0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764585">
            <a:off x="6631256" y="2516606"/>
            <a:ext cx="2746783" cy="18247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14 Imagen" descr="Pag06_0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21258416">
            <a:off x="6953770" y="4368615"/>
            <a:ext cx="2570696" cy="1713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2956">
            <a:off x="6857069" y="455249"/>
            <a:ext cx="2764098" cy="22026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CuadroTexto 8"/>
          <p:cNvSpPr txBox="1"/>
          <p:nvPr/>
        </p:nvSpPr>
        <p:spPr>
          <a:xfrm>
            <a:off x="125644" y="116607"/>
            <a:ext cx="483294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PROPUESTA DE </a:t>
            </a:r>
          </a:p>
          <a:p>
            <a:pPr algn="ctr"/>
            <a:r>
              <a:rPr lang="es-MX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REDISEÑO </a:t>
            </a:r>
          </a:p>
          <a:p>
            <a:pPr algn="ctr"/>
            <a:r>
              <a:rPr lang="es-MX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CURRICUÑAR</a:t>
            </a:r>
          </a:p>
          <a:p>
            <a:pPr algn="ctr"/>
            <a:endParaRPr lang="es-MX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COHORTE 2026 -2029</a:t>
            </a:r>
            <a:endParaRPr lang="es-CL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CL" sz="5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15037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redondeado 4"/>
          <p:cNvSpPr/>
          <p:nvPr/>
        </p:nvSpPr>
        <p:spPr>
          <a:xfrm>
            <a:off x="3438525" y="276225"/>
            <a:ext cx="4772025" cy="5715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ASIGNATURAS CON MODIFICACIÓN DE HORAS</a:t>
            </a:r>
            <a:endParaRPr lang="es-CL" dirty="0"/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7514861"/>
              </p:ext>
            </p:extLst>
          </p:nvPr>
        </p:nvGraphicFramePr>
        <p:xfrm>
          <a:off x="1495422" y="1291166"/>
          <a:ext cx="8550278" cy="3997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7298">
                  <a:extLst>
                    <a:ext uri="{9D8B030D-6E8A-4147-A177-3AD203B41FA5}">
                      <a16:colId xmlns:a16="http://schemas.microsoft.com/office/drawing/2014/main" val="239489546"/>
                    </a:ext>
                  </a:extLst>
                </a:gridCol>
                <a:gridCol w="777298">
                  <a:extLst>
                    <a:ext uri="{9D8B030D-6E8A-4147-A177-3AD203B41FA5}">
                      <a16:colId xmlns:a16="http://schemas.microsoft.com/office/drawing/2014/main" val="1562223547"/>
                    </a:ext>
                  </a:extLst>
                </a:gridCol>
                <a:gridCol w="777298">
                  <a:extLst>
                    <a:ext uri="{9D8B030D-6E8A-4147-A177-3AD203B41FA5}">
                      <a16:colId xmlns:a16="http://schemas.microsoft.com/office/drawing/2014/main" val="2191260712"/>
                    </a:ext>
                  </a:extLst>
                </a:gridCol>
                <a:gridCol w="777298">
                  <a:extLst>
                    <a:ext uri="{9D8B030D-6E8A-4147-A177-3AD203B41FA5}">
                      <a16:colId xmlns:a16="http://schemas.microsoft.com/office/drawing/2014/main" val="1389482661"/>
                    </a:ext>
                  </a:extLst>
                </a:gridCol>
                <a:gridCol w="777298">
                  <a:extLst>
                    <a:ext uri="{9D8B030D-6E8A-4147-A177-3AD203B41FA5}">
                      <a16:colId xmlns:a16="http://schemas.microsoft.com/office/drawing/2014/main" val="3505231936"/>
                    </a:ext>
                  </a:extLst>
                </a:gridCol>
                <a:gridCol w="777298">
                  <a:extLst>
                    <a:ext uri="{9D8B030D-6E8A-4147-A177-3AD203B41FA5}">
                      <a16:colId xmlns:a16="http://schemas.microsoft.com/office/drawing/2014/main" val="218026116"/>
                    </a:ext>
                  </a:extLst>
                </a:gridCol>
                <a:gridCol w="777298">
                  <a:extLst>
                    <a:ext uri="{9D8B030D-6E8A-4147-A177-3AD203B41FA5}">
                      <a16:colId xmlns:a16="http://schemas.microsoft.com/office/drawing/2014/main" val="1493741248"/>
                    </a:ext>
                  </a:extLst>
                </a:gridCol>
                <a:gridCol w="777298">
                  <a:extLst>
                    <a:ext uri="{9D8B030D-6E8A-4147-A177-3AD203B41FA5}">
                      <a16:colId xmlns:a16="http://schemas.microsoft.com/office/drawing/2014/main" val="815616373"/>
                    </a:ext>
                  </a:extLst>
                </a:gridCol>
                <a:gridCol w="777298">
                  <a:extLst>
                    <a:ext uri="{9D8B030D-6E8A-4147-A177-3AD203B41FA5}">
                      <a16:colId xmlns:a16="http://schemas.microsoft.com/office/drawing/2014/main" val="3992413486"/>
                    </a:ext>
                  </a:extLst>
                </a:gridCol>
                <a:gridCol w="777298">
                  <a:extLst>
                    <a:ext uri="{9D8B030D-6E8A-4147-A177-3AD203B41FA5}">
                      <a16:colId xmlns:a16="http://schemas.microsoft.com/office/drawing/2014/main" val="2863073771"/>
                    </a:ext>
                  </a:extLst>
                </a:gridCol>
                <a:gridCol w="777298">
                  <a:extLst>
                    <a:ext uri="{9D8B030D-6E8A-4147-A177-3AD203B41FA5}">
                      <a16:colId xmlns:a16="http://schemas.microsoft.com/office/drawing/2014/main" val="33305353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s-CL" sz="1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400" dirty="0" smtClean="0"/>
                        <a:t>SISTEMAS DE ARMAS</a:t>
                      </a:r>
                      <a:endParaRPr lang="es-CL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400" dirty="0" smtClean="0"/>
                        <a:t>SISTEMAS</a:t>
                      </a:r>
                      <a:r>
                        <a:rPr lang="es-MX" sz="1400" baseline="0" dirty="0" smtClean="0"/>
                        <a:t> DE ING.</a:t>
                      </a:r>
                      <a:endParaRPr lang="es-CL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400" dirty="0" smtClean="0"/>
                        <a:t>NAV. ASTRONÓMICA</a:t>
                      </a:r>
                      <a:endParaRPr lang="es-CL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400" dirty="0" smtClean="0"/>
                        <a:t>ELECTROTECNIA</a:t>
                      </a:r>
                      <a:endParaRPr lang="es-CL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400" dirty="0" smtClean="0"/>
                        <a:t>QUÍMICA APLICADA</a:t>
                      </a:r>
                      <a:endParaRPr lang="es-CL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48212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HRS.</a:t>
                      </a:r>
                      <a:endParaRPr lang="es-CL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102</a:t>
                      </a:r>
                      <a:endParaRPr lang="es-CL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68</a:t>
                      </a:r>
                      <a:endParaRPr lang="es-CL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102</a:t>
                      </a:r>
                      <a:endParaRPr lang="es-CL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68</a:t>
                      </a:r>
                      <a:endParaRPr lang="es-CL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102</a:t>
                      </a:r>
                      <a:endParaRPr lang="es-CL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68</a:t>
                      </a:r>
                      <a:endParaRPr lang="es-CL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68</a:t>
                      </a:r>
                      <a:endParaRPr lang="es-CL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102</a:t>
                      </a:r>
                      <a:endParaRPr lang="es-CL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102</a:t>
                      </a:r>
                      <a:endParaRPr lang="es-CL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68</a:t>
                      </a:r>
                      <a:endParaRPr lang="es-CL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6521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U.A.1</a:t>
                      </a:r>
                      <a:endParaRPr lang="es-CL" sz="1200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smtClean="0"/>
                        <a:t>Explosivos</a:t>
                      </a:r>
                      <a:r>
                        <a:rPr lang="es-MX" sz="1200" baseline="0" smtClean="0"/>
                        <a:t> y Municiones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Sistemas de Propulsión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Nociones de Cosmografía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Circuito</a:t>
                      </a:r>
                      <a:r>
                        <a:rPr lang="es-MX" sz="1200" baseline="0" dirty="0" smtClean="0"/>
                        <a:t> eléctrico de corriente continua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Estructura atómica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48230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U.A.2</a:t>
                      </a:r>
                      <a:endParaRPr lang="es-CL" sz="1200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Sistemas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Motores de Combustión Interna</a:t>
                      </a:r>
                      <a:r>
                        <a:rPr lang="es-MX" sz="1200" baseline="0" dirty="0" smtClean="0"/>
                        <a:t> y Turbina a gas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La ruta</a:t>
                      </a:r>
                      <a:r>
                        <a:rPr lang="es-MX" sz="1200" baseline="0" dirty="0" smtClean="0"/>
                        <a:t> ortodrómica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Análisis de redes eléctricas con excitación continua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Tabla periódica y reactividad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59414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U.A.3</a:t>
                      </a:r>
                      <a:endParaRPr lang="es-CL" sz="1200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Sensores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Sistemas de reducción,</a:t>
                      </a:r>
                      <a:r>
                        <a:rPr lang="es-MX" sz="1200" baseline="0" dirty="0" smtClean="0"/>
                        <a:t> líneas de ejes y Hélices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El Sextante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Circuito eléctrico</a:t>
                      </a:r>
                      <a:r>
                        <a:rPr lang="es-MX" sz="1200" baseline="0" dirty="0" smtClean="0"/>
                        <a:t> de corriente alterna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Estados físicos de la materia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43872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U.A.4</a:t>
                      </a:r>
                      <a:endParaRPr lang="es-CL" sz="1200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Armas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Maquinaria y Sistemas auxiliares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Medición del tiempo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Redes de dos puertas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Agua en la Armada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20360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U.A.5</a:t>
                      </a:r>
                      <a:endParaRPr lang="es-CL" sz="1200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s-CL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s-CL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La línea de posición astronómica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Electroquímica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85828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U.A.6</a:t>
                      </a:r>
                      <a:endParaRPr lang="es-CL" sz="1200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s-CL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s-CL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Cálculos</a:t>
                      </a:r>
                      <a:r>
                        <a:rPr lang="es-MX" sz="1200" baseline="0" dirty="0" smtClean="0"/>
                        <a:t> especiales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s-CL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Petróleo y subproductos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5029927"/>
                  </a:ext>
                </a:extLst>
              </a:tr>
            </a:tbl>
          </a:graphicData>
        </a:graphic>
      </p:graphicFrame>
      <p:sp>
        <p:nvSpPr>
          <p:cNvPr id="6" name="Flecha abajo 5"/>
          <p:cNvSpPr/>
          <p:nvPr/>
        </p:nvSpPr>
        <p:spPr>
          <a:xfrm>
            <a:off x="3438525" y="1895475"/>
            <a:ext cx="142875" cy="171450"/>
          </a:xfrm>
          <a:prstGeom prst="down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Flecha abajo 8"/>
          <p:cNvSpPr/>
          <p:nvPr/>
        </p:nvSpPr>
        <p:spPr>
          <a:xfrm flipV="1">
            <a:off x="8125221" y="1895475"/>
            <a:ext cx="170657" cy="171450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Flecha abajo 9"/>
          <p:cNvSpPr/>
          <p:nvPr/>
        </p:nvSpPr>
        <p:spPr>
          <a:xfrm>
            <a:off x="5029200" y="1895475"/>
            <a:ext cx="142875" cy="171450"/>
          </a:xfrm>
          <a:prstGeom prst="down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Flecha abajo 10"/>
          <p:cNvSpPr/>
          <p:nvPr/>
        </p:nvSpPr>
        <p:spPr>
          <a:xfrm>
            <a:off x="6619875" y="1895475"/>
            <a:ext cx="142875" cy="171450"/>
          </a:xfrm>
          <a:prstGeom prst="down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Flecha abajo 12"/>
          <p:cNvSpPr/>
          <p:nvPr/>
        </p:nvSpPr>
        <p:spPr>
          <a:xfrm>
            <a:off x="9658349" y="1895475"/>
            <a:ext cx="142875" cy="171450"/>
          </a:xfrm>
          <a:prstGeom prst="down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10763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054163"/>
              </p:ext>
            </p:extLst>
          </p:nvPr>
        </p:nvGraphicFramePr>
        <p:xfrm>
          <a:off x="285748" y="1491191"/>
          <a:ext cx="11544304" cy="447294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485777">
                  <a:extLst>
                    <a:ext uri="{9D8B030D-6E8A-4147-A177-3AD203B41FA5}">
                      <a16:colId xmlns:a16="http://schemas.microsoft.com/office/drawing/2014/main" val="3663265590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3933641114"/>
                    </a:ext>
                  </a:extLst>
                </a:gridCol>
                <a:gridCol w="1476375">
                  <a:extLst>
                    <a:ext uri="{9D8B030D-6E8A-4147-A177-3AD203B41FA5}">
                      <a16:colId xmlns:a16="http://schemas.microsoft.com/office/drawing/2014/main" val="3321475527"/>
                    </a:ext>
                  </a:extLst>
                </a:gridCol>
                <a:gridCol w="1619250">
                  <a:extLst>
                    <a:ext uri="{9D8B030D-6E8A-4147-A177-3AD203B41FA5}">
                      <a16:colId xmlns:a16="http://schemas.microsoft.com/office/drawing/2014/main" val="86910909"/>
                    </a:ext>
                  </a:extLst>
                </a:gridCol>
                <a:gridCol w="1724025">
                  <a:extLst>
                    <a:ext uri="{9D8B030D-6E8A-4147-A177-3AD203B41FA5}">
                      <a16:colId xmlns:a16="http://schemas.microsoft.com/office/drawing/2014/main" val="1321672371"/>
                    </a:ext>
                  </a:extLst>
                </a:gridCol>
                <a:gridCol w="1657350">
                  <a:extLst>
                    <a:ext uri="{9D8B030D-6E8A-4147-A177-3AD203B41FA5}">
                      <a16:colId xmlns:a16="http://schemas.microsoft.com/office/drawing/2014/main" val="1465395034"/>
                    </a:ext>
                  </a:extLst>
                </a:gridCol>
                <a:gridCol w="1590675">
                  <a:extLst>
                    <a:ext uri="{9D8B030D-6E8A-4147-A177-3AD203B41FA5}">
                      <a16:colId xmlns:a16="http://schemas.microsoft.com/office/drawing/2014/main" val="2560302136"/>
                    </a:ext>
                  </a:extLst>
                </a:gridCol>
                <a:gridCol w="1543052">
                  <a:extLst>
                    <a:ext uri="{9D8B030D-6E8A-4147-A177-3AD203B41FA5}">
                      <a16:colId xmlns:a16="http://schemas.microsoft.com/office/drawing/2014/main" val="2941025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MX" sz="1200" dirty="0" smtClean="0"/>
                        <a:t>U.A.</a:t>
                      </a:r>
                      <a:endParaRPr lang="es-C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dirty="0" smtClean="0"/>
                        <a:t>HERRAMIENTAS </a:t>
                      </a:r>
                      <a:br>
                        <a:rPr lang="es-MX" sz="1200" dirty="0" smtClean="0"/>
                      </a:br>
                      <a:r>
                        <a:rPr lang="es-MX" sz="1200" dirty="0" smtClean="0"/>
                        <a:t>TECNOLÓGICAS </a:t>
                      </a:r>
                    </a:p>
                    <a:p>
                      <a:r>
                        <a:rPr lang="es-MX" sz="1200" dirty="0" smtClean="0"/>
                        <a:t>(34 horas)</a:t>
                      </a:r>
                      <a:endParaRPr lang="es-C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dirty="0" smtClean="0"/>
                        <a:t>MODELAMIENTO DE</a:t>
                      </a:r>
                      <a:r>
                        <a:rPr lang="es-MX" sz="1200" baseline="0" dirty="0" smtClean="0"/>
                        <a:t> SISTEMAS I</a:t>
                      </a:r>
                    </a:p>
                    <a:p>
                      <a:r>
                        <a:rPr lang="es-MX" sz="1200" baseline="0" dirty="0" smtClean="0"/>
                        <a:t>(34 horas)</a:t>
                      </a:r>
                      <a:endParaRPr lang="es-C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dirty="0" smtClean="0"/>
                        <a:t>MODELAMIENTO</a:t>
                      </a:r>
                      <a:r>
                        <a:rPr lang="es-MX" sz="1200" baseline="0" dirty="0" smtClean="0"/>
                        <a:t> DE SISTEMAS II</a:t>
                      </a:r>
                    </a:p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200" baseline="0" dirty="0" smtClean="0"/>
                        <a:t>(34 horas)</a:t>
                      </a:r>
                      <a:endParaRPr lang="es-CL" sz="1200" dirty="0" smtClean="0"/>
                    </a:p>
                    <a:p>
                      <a:endParaRPr lang="es-C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dirty="0" smtClean="0"/>
                        <a:t>METEOROLOGÍA</a:t>
                      </a:r>
                    </a:p>
                    <a:p>
                      <a:r>
                        <a:rPr lang="es-MX" sz="1200" dirty="0" smtClean="0"/>
                        <a:t>(34 horas)</a:t>
                      </a:r>
                      <a:endParaRPr lang="es-C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dirty="0" smtClean="0"/>
                        <a:t>SEGURIDAD</a:t>
                      </a:r>
                    </a:p>
                    <a:p>
                      <a:r>
                        <a:rPr lang="es-MX" sz="1200" dirty="0" smtClean="0"/>
                        <a:t>(34 horas)</a:t>
                      </a:r>
                      <a:endParaRPr lang="es-C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dirty="0" smtClean="0"/>
                        <a:t>ADMINISTRACIÓN DEL CARGO</a:t>
                      </a:r>
                    </a:p>
                    <a:p>
                      <a:r>
                        <a:rPr lang="es-MX" sz="1200" dirty="0" smtClean="0"/>
                        <a:t>(68 horas)</a:t>
                      </a:r>
                      <a:endParaRPr lang="es-C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dirty="0" smtClean="0"/>
                        <a:t>PLANIFICACIÓN Y OPERACIONES</a:t>
                      </a:r>
                      <a:r>
                        <a:rPr lang="es-MX" sz="1200" baseline="0" dirty="0" smtClean="0"/>
                        <a:t> NAVALES (136 horas)</a:t>
                      </a:r>
                      <a:endParaRPr lang="es-C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871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200" dirty="0" smtClean="0"/>
                        <a:t>1</a:t>
                      </a:r>
                      <a:endParaRPr lang="es-CL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s-CL" sz="1100" kern="1200" dirty="0" smtClean="0">
                          <a:effectLst/>
                        </a:rPr>
                        <a:t>PROCESADOR DE TEXTO WORD.</a:t>
                      </a:r>
                      <a:endParaRPr lang="es-CL" sz="11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MODELOS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CONCEPTOS DE MODELOS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LA ATMÓSFERA TERRESTRE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SEGURIDAD </a:t>
                      </a:r>
                    </a:p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MILITAR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ADMINISTRACIÓN GENERAL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PLANIFICACIÓN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450882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200" dirty="0" smtClean="0"/>
                        <a:t>2</a:t>
                      </a:r>
                      <a:endParaRPr lang="es-CL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s-CL" sz="1100" kern="0" dirty="0" smtClean="0">
                          <a:effectLst/>
                        </a:rPr>
                        <a:t>PLANILLA ELECTRÓNICA EXCEL.</a:t>
                      </a:r>
                      <a:endParaRPr lang="es-CL" sz="11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MARCO DE REFERENCIA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MODELACIÓN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MX" sz="1100" u="none" strike="noStrike" dirty="0" smtClean="0">
                          <a:effectLst/>
                        </a:rPr>
                        <a:t>MASAS DE AIRE Y SISTEMAS FRONTALES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SEGURIDAD INFORMÁTICA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ADMINISTRACIÓN PRESUPUESTARIA INSTITUCIONAL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MX" sz="1100" u="none" strike="noStrike" dirty="0" smtClean="0">
                          <a:effectLst/>
                        </a:rPr>
                        <a:t>MANIOBRAS DE BUQUES EN PUERTO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7307845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200" dirty="0" smtClean="0"/>
                        <a:t>3</a:t>
                      </a:r>
                      <a:endParaRPr lang="es-CL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s-MX" sz="1100" dirty="0" smtClean="0"/>
                        <a:t>PRESENTACIONES CON PPT.</a:t>
                      </a:r>
                      <a:endParaRPr lang="es-CL" sz="11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MODELO Y ARTÍCULO CIENTÍFICO 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TRABAJANDO CON SIMULACIÓN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APRECIACIÓN DEL TIEMPO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SEGURIDAD DE LA INFORMACIÓN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MX" sz="1100" u="none" strike="noStrike" dirty="0" smtClean="0">
                          <a:effectLst/>
                        </a:rPr>
                        <a:t>ORGANIZACIÓN Y GESTIÓN LOGÍSTICA </a:t>
                      </a:r>
                      <a:br>
                        <a:rPr lang="es-MX" sz="1100" u="none" strike="noStrike" dirty="0" smtClean="0">
                          <a:effectLst/>
                        </a:rPr>
                      </a:br>
                      <a:r>
                        <a:rPr lang="es-MX" sz="1100" u="none" strike="noStrike" dirty="0" smtClean="0">
                          <a:effectLst/>
                        </a:rPr>
                        <a:t>DEL MATERIAL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PROCEDIMIENTOS TÁCTICOS (ATP1)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0406019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200" dirty="0" smtClean="0"/>
                        <a:t>4</a:t>
                      </a:r>
                      <a:endParaRPr lang="es-CL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es-CL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es-CL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es-CL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es-CL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CONTROL DE RIESGO OPERACIONAL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GESTIÓN DEL MANTENIMIENTO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MANIOBRAS EN LA MAR (RIPA)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13039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200" dirty="0" smtClean="0"/>
                        <a:t>5</a:t>
                      </a:r>
                      <a:endParaRPr lang="es-CL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es-CL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es-CL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es-CL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es-CL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PREVENCIÓN DE RIESGOS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SISTEMA DE ADMINISTRACIÓN </a:t>
                      </a:r>
                      <a:br>
                        <a:rPr lang="es-CL" sz="1100" u="none" strike="noStrike" dirty="0" smtClean="0">
                          <a:effectLst/>
                        </a:rPr>
                      </a:br>
                      <a:r>
                        <a:rPr lang="es-CL" sz="1100" u="none" strike="noStrike" dirty="0" smtClean="0">
                          <a:effectLst/>
                        </a:rPr>
                        <a:t>LOGÍSTICO INTEGRADO NAVAL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es-CL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6298098"/>
                  </a:ext>
                </a:extLst>
              </a:tr>
            </a:tbl>
          </a:graphicData>
        </a:graphic>
      </p:graphicFrame>
      <p:sp>
        <p:nvSpPr>
          <p:cNvPr id="5" name="Rectángulo redondeado 4"/>
          <p:cNvSpPr/>
          <p:nvPr/>
        </p:nvSpPr>
        <p:spPr>
          <a:xfrm>
            <a:off x="3438525" y="276225"/>
            <a:ext cx="4772025" cy="5715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ASIGNATURAS QUE DESAPARECEN</a:t>
            </a:r>
            <a:endParaRPr lang="es-CL" dirty="0"/>
          </a:p>
        </p:txBody>
      </p:sp>
      <p:cxnSp>
        <p:nvCxnSpPr>
          <p:cNvPr id="7" name="Conector recto de flecha 6"/>
          <p:cNvCxnSpPr/>
          <p:nvPr/>
        </p:nvCxnSpPr>
        <p:spPr>
          <a:xfrm flipV="1">
            <a:off x="6419850" y="847725"/>
            <a:ext cx="2609850" cy="5619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de flecha 7"/>
          <p:cNvCxnSpPr/>
          <p:nvPr/>
        </p:nvCxnSpPr>
        <p:spPr>
          <a:xfrm flipV="1">
            <a:off x="7705725" y="953822"/>
            <a:ext cx="1638301" cy="4966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/>
          <p:cNvCxnSpPr/>
          <p:nvPr/>
        </p:nvCxnSpPr>
        <p:spPr>
          <a:xfrm flipV="1">
            <a:off x="9258302" y="1017058"/>
            <a:ext cx="581023" cy="4783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de flecha 11"/>
          <p:cNvCxnSpPr/>
          <p:nvPr/>
        </p:nvCxnSpPr>
        <p:spPr>
          <a:xfrm flipH="1" flipV="1">
            <a:off x="10639425" y="1017058"/>
            <a:ext cx="28580" cy="3926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lipse 16"/>
          <p:cNvSpPr/>
          <p:nvPr/>
        </p:nvSpPr>
        <p:spPr>
          <a:xfrm>
            <a:off x="9258302" y="505354"/>
            <a:ext cx="1757362" cy="493448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1100" b="1" dirty="0" smtClean="0"/>
              <a:t>FORMACIÓN NAVAL</a:t>
            </a:r>
            <a:endParaRPr lang="es-CL" sz="1100" b="1" dirty="0"/>
          </a:p>
        </p:txBody>
      </p:sp>
    </p:spTree>
    <p:extLst>
      <p:ext uri="{BB962C8B-B14F-4D97-AF65-F5344CB8AC3E}">
        <p14:creationId xmlns:p14="http://schemas.microsoft.com/office/powerpoint/2010/main" val="2407903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9400137"/>
              </p:ext>
            </p:extLst>
          </p:nvPr>
        </p:nvGraphicFramePr>
        <p:xfrm>
          <a:off x="971548" y="919691"/>
          <a:ext cx="10077451" cy="2062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3180">
                  <a:extLst>
                    <a:ext uri="{9D8B030D-6E8A-4147-A177-3AD203B41FA5}">
                      <a16:colId xmlns:a16="http://schemas.microsoft.com/office/drawing/2014/main" val="4200315582"/>
                    </a:ext>
                  </a:extLst>
                </a:gridCol>
                <a:gridCol w="3156940">
                  <a:extLst>
                    <a:ext uri="{9D8B030D-6E8A-4147-A177-3AD203B41FA5}">
                      <a16:colId xmlns:a16="http://schemas.microsoft.com/office/drawing/2014/main" val="2356052203"/>
                    </a:ext>
                  </a:extLst>
                </a:gridCol>
                <a:gridCol w="3137331">
                  <a:extLst>
                    <a:ext uri="{9D8B030D-6E8A-4147-A177-3AD203B41FA5}">
                      <a16:colId xmlns:a16="http://schemas.microsoft.com/office/drawing/2014/main" val="4254015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FORMACIÓN NAVAL</a:t>
                      </a:r>
                      <a:r>
                        <a:rPr lang="es-MX" sz="1600" baseline="0" dirty="0" smtClean="0"/>
                        <a:t> I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dirty="0" smtClean="0"/>
                        <a:t>FORMACIÓN NAVAL</a:t>
                      </a:r>
                      <a:r>
                        <a:rPr lang="es-MX" sz="1600" baseline="0" dirty="0" smtClean="0"/>
                        <a:t> II</a:t>
                      </a:r>
                      <a:endParaRPr lang="es-CL" sz="1600" dirty="0" smtClean="0"/>
                    </a:p>
                    <a:p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dirty="0" smtClean="0"/>
                        <a:t>FORMACIÓN NAVAL</a:t>
                      </a:r>
                      <a:r>
                        <a:rPr lang="es-MX" sz="1600" baseline="0" dirty="0" smtClean="0"/>
                        <a:t> III</a:t>
                      </a:r>
                      <a:endParaRPr lang="es-CL" sz="1600" dirty="0" smtClean="0"/>
                    </a:p>
                    <a:p>
                      <a:endParaRPr lang="es-CL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66202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TALLER DE MANDO Y LIDERAZGO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TALLER DE MANDO Y LIDERAZGO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TALLER DE MANDO Y LIDERAZGO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025540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COMUNICACIÓN EFICIENTE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DEBATE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ÉTICA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149341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CURSO PATRÓN DEPORTIVO DE BAHÍA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BUCEO TEÓRICO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DEBATE INSTITUCIONAL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2804601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CURSO ARMAMENTO MENOR.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DEFENSA PERSONAL MILITAR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BUCEO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56846089"/>
                  </a:ext>
                </a:extLst>
              </a:tr>
            </a:tbl>
          </a:graphicData>
        </a:graphic>
      </p:graphicFrame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2658077"/>
              </p:ext>
            </p:extLst>
          </p:nvPr>
        </p:nvGraphicFramePr>
        <p:xfrm>
          <a:off x="971547" y="4053416"/>
          <a:ext cx="10077451" cy="16916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783180">
                  <a:extLst>
                    <a:ext uri="{9D8B030D-6E8A-4147-A177-3AD203B41FA5}">
                      <a16:colId xmlns:a16="http://schemas.microsoft.com/office/drawing/2014/main" val="4200315582"/>
                    </a:ext>
                  </a:extLst>
                </a:gridCol>
                <a:gridCol w="3156940">
                  <a:extLst>
                    <a:ext uri="{9D8B030D-6E8A-4147-A177-3AD203B41FA5}">
                      <a16:colId xmlns:a16="http://schemas.microsoft.com/office/drawing/2014/main" val="2356052203"/>
                    </a:ext>
                  </a:extLst>
                </a:gridCol>
                <a:gridCol w="3137331">
                  <a:extLst>
                    <a:ext uri="{9D8B030D-6E8A-4147-A177-3AD203B41FA5}">
                      <a16:colId xmlns:a16="http://schemas.microsoft.com/office/drawing/2014/main" val="4254015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FORMACIÓN NAVAL</a:t>
                      </a:r>
                      <a:r>
                        <a:rPr lang="es-MX" sz="1600" baseline="0" dirty="0" smtClean="0"/>
                        <a:t> I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dirty="0" smtClean="0"/>
                        <a:t>FORMACIÓN NAVAL</a:t>
                      </a:r>
                      <a:r>
                        <a:rPr lang="es-MX" sz="1600" baseline="0" dirty="0" smtClean="0"/>
                        <a:t> II</a:t>
                      </a:r>
                      <a:endParaRPr lang="es-CL" sz="1600" dirty="0" smtClean="0"/>
                    </a:p>
                    <a:p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dirty="0" smtClean="0"/>
                        <a:t>FORMACIÓN NAVAL</a:t>
                      </a:r>
                      <a:r>
                        <a:rPr lang="es-MX" sz="1600" baseline="0" dirty="0" smtClean="0"/>
                        <a:t> III</a:t>
                      </a:r>
                      <a:endParaRPr lang="es-CL" sz="1600" dirty="0" smtClean="0"/>
                    </a:p>
                    <a:p>
                      <a:endParaRPr lang="es-CL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66202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b="1" u="none" strike="noStrike" dirty="0" smtClean="0">
                          <a:effectLst/>
                        </a:rPr>
                        <a:t>METEREOLOGÍA</a:t>
                      </a:r>
                      <a:endParaRPr lang="es-MX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b="1" u="none" strike="noStrike" dirty="0" smtClean="0">
                          <a:effectLst/>
                        </a:rPr>
                        <a:t>PLANIFICACIÓN</a:t>
                      </a:r>
                      <a:r>
                        <a:rPr lang="es-MX" sz="1100" b="1" u="none" strike="noStrike" baseline="0" dirty="0" smtClean="0">
                          <a:effectLst/>
                        </a:rPr>
                        <a:t> Y </a:t>
                      </a:r>
                      <a:r>
                        <a:rPr lang="es-MX" sz="1100" b="1" u="none" strike="noStrike" dirty="0" smtClean="0">
                          <a:effectLst/>
                        </a:rPr>
                        <a:t>OPERACIONES NAVALES</a:t>
                      </a:r>
                      <a:endParaRPr lang="es-MX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121917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100" b="1" u="none" strike="noStrike" dirty="0" smtClean="0">
                          <a:effectLst/>
                        </a:rPr>
                        <a:t>SEGURIDAD</a:t>
                      </a:r>
                      <a:endParaRPr lang="es-MX" sz="11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025540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u="none" strike="noStrike" dirty="0">
                          <a:effectLst/>
                        </a:rPr>
                        <a:t>CURSO PATRÓN DEPORTIVO DE BAHÍA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u="none" strike="noStrike" dirty="0">
                          <a:effectLst/>
                        </a:rPr>
                        <a:t> BUCEO TEÓRICO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 dirty="0" smtClean="0">
                          <a:effectLst/>
                        </a:rPr>
                        <a:t>BUCEO PRÁCTICO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2804601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u="none" strike="noStrike" dirty="0">
                          <a:effectLst/>
                        </a:rPr>
                        <a:t>CURSO ARMAMENTO MENOR.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u="none" strike="noStrike" dirty="0">
                          <a:effectLst/>
                        </a:rPr>
                        <a:t>DEFENSA PERSONAL MILITAR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b="1" u="none" strike="noStrike" dirty="0" smtClean="0">
                          <a:effectLst/>
                        </a:rPr>
                        <a:t>ADMINISTRACIÓN DEL CARGO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56846089"/>
                  </a:ext>
                </a:extLst>
              </a:tr>
            </a:tbl>
          </a:graphicData>
        </a:graphic>
      </p:graphicFrame>
      <p:sp>
        <p:nvSpPr>
          <p:cNvPr id="4" name="Rectángulo redondeado 3"/>
          <p:cNvSpPr/>
          <p:nvPr/>
        </p:nvSpPr>
        <p:spPr>
          <a:xfrm>
            <a:off x="3352800" y="333375"/>
            <a:ext cx="5133975" cy="3429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dirty="0" smtClean="0"/>
              <a:t>FORMACIÓN NAVAL ACTUAL</a:t>
            </a:r>
            <a:endParaRPr lang="es-CL" b="1" dirty="0"/>
          </a:p>
        </p:txBody>
      </p:sp>
      <p:sp>
        <p:nvSpPr>
          <p:cNvPr id="5" name="Rectángulo redondeado 4"/>
          <p:cNvSpPr/>
          <p:nvPr/>
        </p:nvSpPr>
        <p:spPr>
          <a:xfrm>
            <a:off x="3276600" y="3468263"/>
            <a:ext cx="5133975" cy="3429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FORMACIÓN NAVAL PROPUESTA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300142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6419</TotalTime>
  <Words>797</Words>
  <Application>Microsoft Office PowerPoint</Application>
  <PresentationFormat>Panorámica</PresentationFormat>
  <Paragraphs>265</Paragraphs>
  <Slides>12</Slides>
  <Notes>3</Notes>
  <HiddenSlides>3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5" baseType="lpstr">
      <vt:lpstr>Arial</vt:lpstr>
      <vt:lpstr>Calibri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Escuela Naval</dc:creator>
  <cp:lastModifiedBy>I06 Asesor Educación Prof. Yanina Leiva A.</cp:lastModifiedBy>
  <cp:revision>259</cp:revision>
  <dcterms:created xsi:type="dcterms:W3CDTF">2025-01-13T17:36:55Z</dcterms:created>
  <dcterms:modified xsi:type="dcterms:W3CDTF">2025-07-15T20:14:57Z</dcterms:modified>
</cp:coreProperties>
</file>