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sldIdLst>
    <p:sldId id="256" r:id="rId2"/>
    <p:sldId id="264" r:id="rId3"/>
    <p:sldId id="257" r:id="rId4"/>
    <p:sldId id="258" r:id="rId5"/>
    <p:sldId id="259" r:id="rId6"/>
    <p:sldId id="265" r:id="rId7"/>
    <p:sldId id="266" r:id="rId8"/>
    <p:sldId id="268" r:id="rId9"/>
    <p:sldId id="260" r:id="rId10"/>
    <p:sldId id="261" r:id="rId11"/>
    <p:sldId id="270" r:id="rId12"/>
    <p:sldId id="272" r:id="rId13"/>
    <p:sldId id="271" r:id="rId14"/>
    <p:sldId id="275" r:id="rId15"/>
    <p:sldId id="276" r:id="rId16"/>
    <p:sldId id="277" r:id="rId17"/>
    <p:sldId id="269" r:id="rId18"/>
    <p:sldId id="262" r:id="rId19"/>
    <p:sldId id="267" r:id="rId20"/>
    <p:sldId id="274" r:id="rId21"/>
    <p:sldId id="278" r:id="rId22"/>
    <p:sldId id="279" r:id="rId23"/>
    <p:sldId id="280" r:id="rId24"/>
    <p:sldId id="281" r:id="rId25"/>
    <p:sldId id="282" r:id="rId26"/>
    <p:sldId id="285" r:id="rId27"/>
    <p:sldId id="263" r:id="rId28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919"/>
    <p:restoredTop sz="92366"/>
  </p:normalViewPr>
  <p:slideViewPr>
    <p:cSldViewPr snapToGrid="0" snapToObjects="1">
      <p:cViewPr varScale="1">
        <p:scale>
          <a:sx n="100" d="100"/>
          <a:sy n="100" d="100"/>
        </p:scale>
        <p:origin x="184" y="1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14A660-43D1-B64A-A8E1-570D06E6C577}" type="datetimeFigureOut">
              <a:rPr lang="es-CL" smtClean="0"/>
              <a:t>17-10-25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46EB2-F94A-E440-88F0-289D5201C53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722713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046EB2-F94A-E440-88F0-289D5201C532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279931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t>17/10/25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1237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t>17/10/25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8840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t>17/10/25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9689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t>17/10/25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1197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t>17/10/25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3693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t>17/10/25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5462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t>17/10/25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5409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t>17/10/25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9011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t>17/10/25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2117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t>17/10/25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67012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t>17/10/25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1334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650216-E2C0-2744-9320-D08A0598C94B}" type="datetimeFigureOut">
              <a:rPr lang="es-ES" smtClean="0"/>
              <a:t>17/10/25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9C56BF-EF5B-CD49-BEE8-F275D5E17FA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8154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wave-on-a-string/latest/wave-on-a-string_all.html?locale=es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>MOVIMIENTO ONDULATORIO</a:t>
            </a:r>
            <a:br>
              <a:rPr lang="es-ES" dirty="0"/>
            </a:br>
            <a:r>
              <a:rPr lang="es-ES" dirty="0"/>
              <a:t>Escuela Naval</a:t>
            </a:r>
            <a:br>
              <a:rPr lang="es-ES" dirty="0"/>
            </a:br>
            <a:r>
              <a:rPr lang="es-ES" dirty="0"/>
              <a:t>2025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6739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3E227B-96FC-2401-E432-6D62E54F61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CONCEPTO DE ONDA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119CE7A-4CB3-AA0D-9EAC-FABB9E8583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3926910" cy="4525963"/>
          </a:xfrm>
        </p:spPr>
        <p:txBody>
          <a:bodyPr>
            <a:normAutofit fontScale="55000" lnSpcReduction="20000"/>
          </a:bodyPr>
          <a:lstStyle/>
          <a:p>
            <a:pPr algn="just">
              <a:lnSpc>
                <a:spcPct val="170000"/>
              </a:lnSpc>
              <a:spcBef>
                <a:spcPts val="0"/>
              </a:spcBef>
            </a:pPr>
            <a:r>
              <a:rPr lang="es-CL" sz="2200" dirty="0">
                <a:effectLst/>
                <a:latin typeface="Calibri" panose="020F0502020204030204" pitchFamily="34" charset="0"/>
              </a:rPr>
              <a:t>Una onda es una perturbación que transporta energía y que se desplaza. Está perturbación se propaga en el tiempo de una región a otra. Es importante mencionar que las ondas transportan energía, pero no materia. </a:t>
            </a:r>
            <a:endParaRPr lang="es-CL" sz="2200" dirty="0">
              <a:effectLst/>
            </a:endParaRPr>
          </a:p>
          <a:p>
            <a:pPr algn="just">
              <a:lnSpc>
                <a:spcPct val="170000"/>
              </a:lnSpc>
              <a:spcBef>
                <a:spcPts val="0"/>
              </a:spcBef>
            </a:pPr>
            <a:r>
              <a:rPr lang="es-CL" sz="2200" dirty="0">
                <a:effectLst/>
                <a:latin typeface="Calibri" panose="020F0502020204030204" pitchFamily="34" charset="0"/>
              </a:rPr>
              <a:t>El ejemplo clásico es cuando un objeto cae sobre el agua de una alberca se forman las ondas, es decir, se produce una perturbación que se propaga en círculos concéntricos y se extiende a todas las partes de la alberca, Si se encontrara un corcho flotando sobre la superficie este se movería de arriba hacia abajo a medida que se propaga la perturbación sin embargo el desplazamiento del corcho es muy pequeño, prácticamente permanece en su lugar. </a:t>
            </a:r>
            <a:endParaRPr lang="es-CL" sz="2200" dirty="0">
              <a:effectLst/>
            </a:endParaRPr>
          </a:p>
          <a:p>
            <a:endParaRPr lang="es-CL" dirty="0"/>
          </a:p>
        </p:txBody>
      </p:sp>
      <p:pic>
        <p:nvPicPr>
          <p:cNvPr id="4" name="Imagen 3" descr="ondas.gif">
            <a:extLst>
              <a:ext uri="{FF2B5EF4-FFF2-40B4-BE49-F238E27FC236}">
                <a16:creationId xmlns:a16="http://schemas.microsoft.com/office/drawing/2014/main" id="{0970B474-BE5C-FF8A-5553-AF91A658DF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907" y="2638875"/>
            <a:ext cx="4113893" cy="3085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964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giphy (1)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04" y="471633"/>
            <a:ext cx="4166813" cy="1562555"/>
          </a:xfrm>
          <a:prstGeom prst="rect">
            <a:avLst/>
          </a:prstGeom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1692237" y="-99867"/>
            <a:ext cx="4985657" cy="1143000"/>
          </a:xfrm>
        </p:spPr>
        <p:txBody>
          <a:bodyPr/>
          <a:lstStyle/>
          <a:p>
            <a:r>
              <a:rPr lang="es-ES" dirty="0"/>
              <a:t>Ondas 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35CB930E-4965-8148-91FF-49A77E2AF1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2390" y="319461"/>
            <a:ext cx="3327400" cy="24384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0AC86C47-A9A4-AEE6-9319-CB06B4ACC3B0}"/>
              </a:ext>
            </a:extLst>
          </p:cNvPr>
          <p:cNvSpPr txBox="1"/>
          <p:nvPr/>
        </p:nvSpPr>
        <p:spPr>
          <a:xfrm>
            <a:off x="414210" y="2605688"/>
            <a:ext cx="4572000" cy="29578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CL" sz="1800" dirty="0">
                <a:effectLst/>
                <a:latin typeface="NewBaskerville"/>
              </a:rPr>
              <a:t>Todas las ondas </a:t>
            </a:r>
            <a:r>
              <a:rPr lang="es-CL" sz="1800" dirty="0" err="1">
                <a:effectLst/>
                <a:latin typeface="NewBaskerville"/>
              </a:rPr>
              <a:t>mecánicas</a:t>
            </a:r>
            <a:r>
              <a:rPr lang="es-CL" sz="1800" dirty="0">
                <a:effectLst/>
                <a:latin typeface="NewBaskerville"/>
              </a:rPr>
              <a:t> requieren: </a:t>
            </a:r>
          </a:p>
          <a:p>
            <a:pPr marL="342900" indent="-342900" algn="just">
              <a:lnSpc>
                <a:spcPct val="150000"/>
              </a:lnSpc>
              <a:buAutoNum type="arabicParenR"/>
            </a:pPr>
            <a:r>
              <a:rPr lang="es-CL" sz="1800" dirty="0">
                <a:effectLst/>
                <a:latin typeface="NewBaskerville"/>
              </a:rPr>
              <a:t>alguna fuente de </a:t>
            </a:r>
            <a:r>
              <a:rPr lang="es-CL" sz="1800" dirty="0" err="1">
                <a:effectLst/>
                <a:latin typeface="NewBaskerville"/>
              </a:rPr>
              <a:t>perturbación</a:t>
            </a:r>
            <a:r>
              <a:rPr lang="es-CL" sz="1800" dirty="0">
                <a:effectLst/>
                <a:latin typeface="NewBaskerville"/>
              </a:rPr>
              <a:t>, </a:t>
            </a:r>
          </a:p>
          <a:p>
            <a:pPr marL="342900" indent="-342900" algn="just">
              <a:lnSpc>
                <a:spcPct val="150000"/>
              </a:lnSpc>
              <a:buAutoNum type="arabicParenR"/>
            </a:pPr>
            <a:r>
              <a:rPr lang="es-CL" sz="1800" dirty="0">
                <a:effectLst/>
                <a:latin typeface="NewBaskerville"/>
              </a:rPr>
              <a:t>Un medio que contenga elementos que sean factibles de </a:t>
            </a:r>
            <a:r>
              <a:rPr lang="es-CL" sz="1800" dirty="0" err="1">
                <a:effectLst/>
                <a:latin typeface="NewBaskerville"/>
              </a:rPr>
              <a:t>perturbación</a:t>
            </a:r>
            <a:r>
              <a:rPr lang="es-CL" sz="1800" dirty="0">
                <a:effectLst/>
                <a:latin typeface="NewBaskerville"/>
              </a:rPr>
              <a:t> y </a:t>
            </a:r>
          </a:p>
          <a:p>
            <a:pPr marL="342900" indent="-342900" algn="just">
              <a:lnSpc>
                <a:spcPct val="150000"/>
              </a:lnSpc>
              <a:buAutoNum type="arabicParenR"/>
            </a:pPr>
            <a:r>
              <a:rPr lang="es-CL" dirty="0" err="1">
                <a:latin typeface="NewBaskerville"/>
              </a:rPr>
              <a:t>A</a:t>
            </a:r>
            <a:r>
              <a:rPr lang="es-CL" sz="1800" dirty="0" err="1">
                <a:effectLst/>
                <a:latin typeface="NewBaskerville"/>
              </a:rPr>
              <a:t>lgún</a:t>
            </a:r>
            <a:r>
              <a:rPr lang="es-CL" sz="1800" dirty="0">
                <a:effectLst/>
                <a:latin typeface="NewBaskerville"/>
              </a:rPr>
              <a:t> mecanismo </a:t>
            </a:r>
            <a:r>
              <a:rPr lang="es-CL" sz="1800" dirty="0" err="1">
                <a:effectLst/>
                <a:latin typeface="NewBaskerville"/>
              </a:rPr>
              <a:t>físico</a:t>
            </a:r>
            <a:r>
              <a:rPr lang="es-CL" sz="1800" dirty="0">
                <a:effectLst/>
                <a:latin typeface="NewBaskerville"/>
              </a:rPr>
              <a:t> a partir del cual los elementos del medio puedan influirse mutuamente. </a:t>
            </a:r>
            <a:endParaRPr lang="es-CL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24883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457200" y="203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s-ES" dirty="0"/>
              <a:t>Ondas transversales y longitudinales </a:t>
            </a:r>
          </a:p>
        </p:txBody>
      </p:sp>
      <p:pic>
        <p:nvPicPr>
          <p:cNvPr id="7" name="Imagen 6" descr="giphy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072" y="1696357"/>
            <a:ext cx="4572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038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>Rapidez de propagación de una onda</a:t>
            </a:r>
          </a:p>
        </p:txBody>
      </p:sp>
      <p:pic>
        <p:nvPicPr>
          <p:cNvPr id="9" name="Imagen 8" descr="PossibleSarcasticHoneybee-size_restricted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503" y="1759857"/>
            <a:ext cx="4737936" cy="2666999"/>
          </a:xfrm>
          <a:prstGeom prst="rect">
            <a:avLst/>
          </a:prstGeom>
        </p:spPr>
      </p:pic>
      <p:pic>
        <p:nvPicPr>
          <p:cNvPr id="11" name="Imagen 10" descr="source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9857" y="2399986"/>
            <a:ext cx="3247571" cy="182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7571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2B7FC6-3D10-5F40-BAA1-A87D2D1698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4400" b="0" dirty="0">
                <a:effectLst/>
                <a:latin typeface="Calibri" panose="020F0502020204030204" pitchFamily="34" charset="0"/>
              </a:rPr>
              <a:t>Onda viajera 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425D9A75-6B19-A7C8-F3EA-FB5DEE38696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algn="just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s-CL" sz="1800" dirty="0">
                    <a:effectLst/>
                    <a:latin typeface="Calibri" panose="020F0502020204030204" pitchFamily="34" charset="0"/>
                  </a:rPr>
                  <a:t>Una onda viajera es una onda que se mueve con el tiempo a </a:t>
                </a:r>
                <a:r>
                  <a:rPr lang="es-CL" sz="1800" dirty="0" err="1">
                    <a:effectLst/>
                    <a:latin typeface="Calibri" panose="020F0502020204030204" pitchFamily="34" charset="0"/>
                  </a:rPr>
                  <a:t>través</a:t>
                </a:r>
                <a:r>
                  <a:rPr lang="es-CL" sz="1800" dirty="0">
                    <a:effectLst/>
                    <a:latin typeface="Calibri" panose="020F0502020204030204" pitchFamily="34" charset="0"/>
                  </a:rPr>
                  <a:t> del medio. Por ejemplo, una ola en el mar, antes de romper en la costa, constituye una onda viajera. </a:t>
                </a:r>
                <a:endParaRPr lang="es-CL" dirty="0">
                  <a:effectLst/>
                </a:endParaRPr>
              </a:p>
              <a:p>
                <a:pPr algn="just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s-CL" sz="1800" dirty="0">
                    <a:effectLst/>
                    <a:latin typeface="Calibri" panose="020F0502020204030204" pitchFamily="34" charset="0"/>
                  </a:rPr>
                  <a:t>Otro ejemplo es una cuerda con su extremo izquierdo atado a un vibrador. El extremo del vibrador </a:t>
                </a:r>
                <a:r>
                  <a:rPr lang="es-CL" sz="1800" dirty="0" err="1">
                    <a:effectLst/>
                    <a:latin typeface="Calibri" panose="020F0502020204030204" pitchFamily="34" charset="0"/>
                  </a:rPr>
                  <a:t>metálico</a:t>
                </a:r>
                <a:r>
                  <a:rPr lang="es-CL" sz="1800" dirty="0">
                    <a:effectLst/>
                    <a:latin typeface="Calibri" panose="020F0502020204030204" pitchFamily="34" charset="0"/>
                  </a:rPr>
                  <a:t> se mueve arriba y abajo por lo que se </a:t>
                </a:r>
                <a:r>
                  <a:rPr lang="es-CL" sz="1800" dirty="0" err="1">
                    <a:effectLst/>
                    <a:latin typeface="Calibri" panose="020F0502020204030204" pitchFamily="34" charset="0"/>
                  </a:rPr>
                  <a:t>envían</a:t>
                </a:r>
                <a:r>
                  <a:rPr lang="es-CL" sz="1800" dirty="0">
                    <a:effectLst/>
                    <a:latin typeface="Calibri" panose="020F0502020204030204" pitchFamily="34" charset="0"/>
                  </a:rPr>
                  <a:t> una serie de pulsos a </a:t>
                </a:r>
                <a:r>
                  <a:rPr lang="es-CL" sz="1800" dirty="0" err="1">
                    <a:effectLst/>
                    <a:latin typeface="Calibri" panose="020F0502020204030204" pitchFamily="34" charset="0"/>
                  </a:rPr>
                  <a:t>través</a:t>
                </a:r>
                <a:r>
                  <a:rPr lang="es-CL" sz="1800" dirty="0">
                    <a:effectLst/>
                    <a:latin typeface="Calibri" panose="020F0502020204030204" pitchFamily="34" charset="0"/>
                  </a:rPr>
                  <a:t> de la cuerda. Las ondas resultantes </a:t>
                </a:r>
                <a:r>
                  <a:rPr lang="es-CL" sz="1800" dirty="0" err="1">
                    <a:effectLst/>
                    <a:latin typeface="Calibri" panose="020F0502020204030204" pitchFamily="34" charset="0"/>
                  </a:rPr>
                  <a:t>están</a:t>
                </a:r>
                <a:r>
                  <a:rPr lang="es-CL" sz="1800" dirty="0">
                    <a:effectLst/>
                    <a:latin typeface="Calibri" panose="020F0502020204030204" pitchFamily="34" charset="0"/>
                  </a:rPr>
                  <a:t> formadas por muchas crestas y valles que se mueven a lo largo de la cuerda con velocidad constante. La distancia entre dos crestas o valles adyacentes se llama longitud de onda y se representa por </a:t>
                </a:r>
                <a14:m>
                  <m:oMath xmlns:m="http://schemas.openxmlformats.org/officeDocument/2006/math">
                    <m:r>
                      <a:rPr lang="es-CL" sz="180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𝜆</m:t>
                    </m:r>
                  </m:oMath>
                </a14:m>
                <a:r>
                  <a:rPr lang="es-CL" sz="1800" dirty="0">
                    <a:effectLst/>
                    <a:latin typeface="Calibri" panose="020F0502020204030204" pitchFamily="34" charset="0"/>
                  </a:rPr>
                  <a:t>. </a:t>
                </a:r>
                <a:endParaRPr lang="es-CL" dirty="0">
                  <a:effectLst/>
                </a:endParaRPr>
              </a:p>
              <a:p>
                <a:endParaRPr lang="es-CL" dirty="0"/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425D9A75-6B19-A7C8-F3EA-FB5DEE38696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463" r="-138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31117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B08911C-D0A2-D8BA-9458-0F5D3DAA5D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4400" b="0" dirty="0">
                <a:effectLst/>
                <a:latin typeface="Calibri" panose="020F0502020204030204" pitchFamily="34" charset="0"/>
              </a:rPr>
              <a:t>Onda viajera 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54BE6ADF-9C34-96CC-2286-6E5E96EA651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algn="just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s-CL" sz="1800" dirty="0">
                    <a:effectLst/>
                    <a:latin typeface="Calibri" panose="020F0502020204030204" pitchFamily="34" charset="0"/>
                  </a:rPr>
                  <a:t>Cada vez que el extremo del vibrador </a:t>
                </a:r>
                <a:r>
                  <a:rPr lang="es-CL" sz="1800" dirty="0" err="1">
                    <a:effectLst/>
                    <a:latin typeface="Calibri" panose="020F0502020204030204" pitchFamily="34" charset="0"/>
                  </a:rPr>
                  <a:t>efectúa</a:t>
                </a:r>
                <a:r>
                  <a:rPr lang="es-CL" sz="1800" dirty="0">
                    <a:effectLst/>
                    <a:latin typeface="Calibri" panose="020F0502020204030204" pitchFamily="34" charset="0"/>
                  </a:rPr>
                  <a:t> una </a:t>
                </a:r>
                <a:r>
                  <a:rPr lang="es-CL" sz="1800" dirty="0" err="1">
                    <a:effectLst/>
                    <a:latin typeface="Calibri" panose="020F0502020204030204" pitchFamily="34" charset="0"/>
                  </a:rPr>
                  <a:t>oscilación</a:t>
                </a:r>
                <a:r>
                  <a:rPr lang="es-CL" sz="1800" dirty="0">
                    <a:effectLst/>
                    <a:latin typeface="Calibri" panose="020F0502020204030204" pitchFamily="34" charset="0"/>
                  </a:rPr>
                  <a:t> completa, la onda se </a:t>
                </a:r>
                <a:r>
                  <a:rPr lang="es-CL" sz="1800" dirty="0" err="1">
                    <a:effectLst/>
                    <a:latin typeface="Calibri" panose="020F0502020204030204" pitchFamily="34" charset="0"/>
                  </a:rPr>
                  <a:t>movera</a:t>
                </a:r>
                <a:r>
                  <a:rPr lang="es-CL" sz="1800" dirty="0">
                    <a:effectLst/>
                    <a:latin typeface="Calibri" panose="020F0502020204030204" pitchFamily="34" charset="0"/>
                  </a:rPr>
                  <a:t>́ a </a:t>
                </a:r>
                <a:r>
                  <a:rPr lang="es-CL" sz="1800" dirty="0" err="1">
                    <a:effectLst/>
                    <a:latin typeface="Calibri" panose="020F0502020204030204" pitchFamily="34" charset="0"/>
                  </a:rPr>
                  <a:t>través</a:t>
                </a:r>
                <a:r>
                  <a:rPr lang="es-CL" sz="1800" dirty="0">
                    <a:effectLst/>
                    <a:latin typeface="Calibri" panose="020F0502020204030204" pitchFamily="34" charset="0"/>
                  </a:rPr>
                  <a:t> de una distancia de una longitud de onda. El tiempo requerido para cubrir esta distancia se denomina periodo y se representa por T [s]. De este modo la rapidez de onda v se puede </a:t>
                </a:r>
                <a:r>
                  <a:rPr lang="es-CL" sz="1800" dirty="0">
                    <a:effectLst/>
                    <a:latin typeface="SymbolMT"/>
                  </a:rPr>
                  <a:t> </a:t>
                </a:r>
                <a:r>
                  <a:rPr lang="es-CL" sz="1800" dirty="0">
                    <a:effectLst/>
                    <a:latin typeface="Calibri" panose="020F0502020204030204" pitchFamily="34" charset="0"/>
                  </a:rPr>
                  <a:t>relacionar con la longitud de onda y el periodo T por la </a:t>
                </a:r>
                <a:r>
                  <a:rPr lang="es-CL" sz="1800" dirty="0" err="1">
                    <a:effectLst/>
                    <a:latin typeface="Calibri" panose="020F0502020204030204" pitchFamily="34" charset="0"/>
                  </a:rPr>
                  <a:t>ecuación</a:t>
                </a:r>
                <a:r>
                  <a:rPr lang="es-CL" sz="1800" dirty="0">
                    <a:effectLst/>
                    <a:latin typeface="Calibri" panose="020F0502020204030204" pitchFamily="34" charset="0"/>
                  </a:rPr>
                  <a:t>:</a:t>
                </a:r>
              </a:p>
              <a:p>
                <a:pPr marL="0" indent="0" algn="ctr">
                  <a:lnSpc>
                    <a:spcPct val="150000"/>
                  </a:lnSpc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a:rPr lang="es-ES" sz="2800" b="0" i="1" smtClean="0">
                        <a:effectLst/>
                        <a:latin typeface="Cambria Math" panose="02040503050406030204" pitchFamily="18" charset="0"/>
                      </a:rPr>
                      <m:t>𝑣</m:t>
                    </m:r>
                    <m:r>
                      <a:rPr lang="es-ES" sz="2800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ES" sz="2800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ES" sz="2800" b="0" i="1" smtClean="0">
                            <a:effectLst/>
                            <a:latin typeface="Cambria Math" panose="02040503050406030204" pitchFamily="18" charset="0"/>
                          </a:rPr>
                          <m:t>𝑑</m:t>
                        </m:r>
                      </m:num>
                      <m:den>
                        <m:r>
                          <a:rPr lang="es-ES" sz="2800" b="0" i="1" smtClean="0">
                            <a:effectLst/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es-ES" sz="2800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ES" sz="2800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ES" sz="2800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𝜆</m:t>
                        </m:r>
                      </m:num>
                      <m:den>
                        <m:r>
                          <a:rPr lang="es-ES" sz="2800" b="0" i="1" smtClean="0">
                            <a:effectLst/>
                            <a:latin typeface="Cambria Math" panose="02040503050406030204" pitchFamily="18" charset="0"/>
                          </a:rPr>
                          <m:t>𝑇</m:t>
                        </m:r>
                      </m:den>
                    </m:f>
                    <m:r>
                      <a:rPr lang="es-ES" sz="2800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r>
                      <a:rPr lang="es-ES" sz="2800" b="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𝜆</m:t>
                    </m:r>
                    <m:r>
                      <a:rPr lang="es-ES" sz="2800" b="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es-ES" sz="2800" b="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es-CL" sz="2800" dirty="0">
                    <a:effectLst/>
                    <a:latin typeface="Calibri" panose="020F0502020204030204" pitchFamily="34" charset="0"/>
                  </a:rPr>
                  <a:t> </a:t>
                </a:r>
                <a:endParaRPr lang="es-CL" sz="2800" dirty="0">
                  <a:effectLst/>
                </a:endParaRPr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54BE6ADF-9C34-96CC-2286-6E5E96EA651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463" r="-138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CuadroTexto 8">
            <a:extLst>
              <a:ext uri="{FF2B5EF4-FFF2-40B4-BE49-F238E27FC236}">
                <a16:creationId xmlns:a16="http://schemas.microsoft.com/office/drawing/2014/main" id="{5EA56CE9-E537-597B-1BD3-6D8569544055}"/>
              </a:ext>
            </a:extLst>
          </p:cNvPr>
          <p:cNvSpPr txBox="1"/>
          <p:nvPr/>
        </p:nvSpPr>
        <p:spPr>
          <a:xfrm>
            <a:off x="730156" y="4796135"/>
            <a:ext cx="795664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dirty="0">
                <a:hlinkClick r:id="rId3"/>
              </a:rPr>
              <a:t>https://phet.colorado.edu/sims/html/wave-on-a-string/latest/wave-on-a-string_all.html?locale=es</a:t>
            </a:r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95626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DAAEB2E-4AC1-FEEB-10A0-CA6B14C06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EC28CFC-C09B-71A7-CEDD-E578EA2969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Amplitud (A): desplazamiento máximo.</a:t>
            </a:r>
          </a:p>
          <a:p>
            <a:r>
              <a:rPr lang="es-CL" dirty="0"/>
              <a:t>Longitud de onda (</a:t>
            </a:r>
            <a:r>
              <a:rPr lang="el-GR" dirty="0"/>
              <a:t>λ): </a:t>
            </a:r>
            <a:r>
              <a:rPr lang="es-CL" dirty="0"/>
              <a:t>distancia entre dos puntos equivalentes.</a:t>
            </a:r>
          </a:p>
          <a:p>
            <a:r>
              <a:rPr lang="es-CL" dirty="0"/>
              <a:t>Período (T): tiempo de una oscilación.</a:t>
            </a:r>
          </a:p>
          <a:p>
            <a:r>
              <a:rPr lang="es-CL" dirty="0"/>
              <a:t>Frecuencia (f): número de oscilaciones por segundo (f = 1/T).</a:t>
            </a:r>
          </a:p>
          <a:p>
            <a:r>
              <a:rPr lang="es-CL" dirty="0"/>
              <a:t>Rapidez de propagación (v): v = </a:t>
            </a:r>
            <a:r>
              <a:rPr lang="el-GR" dirty="0"/>
              <a:t>λ</a:t>
            </a:r>
            <a:r>
              <a:rPr lang="es-CL" dirty="0"/>
              <a:t>f.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656539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Ondas periódicas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457200" y="1048306"/>
            <a:ext cx="11775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Armónicas </a:t>
            </a:r>
          </a:p>
        </p:txBody>
      </p:sp>
      <p:pic>
        <p:nvPicPr>
          <p:cNvPr id="5" name="Imagen 4" descr="UaY30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38" y="1417638"/>
            <a:ext cx="3927423" cy="130298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250731"/>
            <a:ext cx="4254500" cy="2460519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49876C42-3216-7A4C-B33E-3B4207F498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5663" y="1656554"/>
            <a:ext cx="4251137" cy="3188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514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/>
              <a:t>Función de onda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3100846-28A6-9252-A8CC-442AA4BCE85B}"/>
              </a:ext>
            </a:extLst>
          </p:cNvPr>
          <p:cNvSpPr txBox="1"/>
          <p:nvPr/>
        </p:nvSpPr>
        <p:spPr>
          <a:xfrm>
            <a:off x="457200" y="1227138"/>
            <a:ext cx="2768600" cy="17113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CL" sz="1800" dirty="0">
                <a:effectLst/>
                <a:latin typeface="NewBaskerville"/>
              </a:rPr>
              <a:t>Considere un pulso que viaja hacia la derecha en una cuerda larga, como se muestra en la figura: </a:t>
            </a:r>
            <a:endParaRPr lang="es-CL" dirty="0"/>
          </a:p>
        </p:txBody>
      </p:sp>
      <p:pic>
        <p:nvPicPr>
          <p:cNvPr id="7" name="Imagen 6" descr="Diagrama&#10;&#10;Descripción generada automáticamente">
            <a:extLst>
              <a:ext uri="{FF2B5EF4-FFF2-40B4-BE49-F238E27FC236}">
                <a16:creationId xmlns:a16="http://schemas.microsoft.com/office/drawing/2014/main" id="{CD353922-E610-6F29-847D-54870DC984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5100" y="1227138"/>
            <a:ext cx="3422650" cy="2774349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651434C9-1C9F-6CA2-005F-3A3CE30C3E0D}"/>
              </a:ext>
            </a:extLst>
          </p:cNvPr>
          <p:cNvSpPr txBox="1"/>
          <p:nvPr/>
        </p:nvSpPr>
        <p:spPr>
          <a:xfrm>
            <a:off x="285752" y="3976087"/>
            <a:ext cx="8401048" cy="17113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CL" dirty="0">
                <a:latin typeface="NewBaskerville"/>
              </a:rPr>
              <a:t>R</a:t>
            </a:r>
            <a:r>
              <a:rPr lang="es-CL" sz="1800" dirty="0">
                <a:effectLst/>
                <a:latin typeface="NewBaskerville"/>
              </a:rPr>
              <a:t>epresenta la forma y </a:t>
            </a:r>
            <a:r>
              <a:rPr lang="es-CL" sz="1800" dirty="0" err="1">
                <a:effectLst/>
                <a:latin typeface="NewBaskerville"/>
              </a:rPr>
              <a:t>posición</a:t>
            </a:r>
            <a:r>
              <a:rPr lang="es-CL" sz="1800" dirty="0">
                <a:effectLst/>
                <a:latin typeface="NewBaskerville"/>
              </a:rPr>
              <a:t> del pulso en el tiempo </a:t>
            </a:r>
            <a:r>
              <a:rPr lang="es-CL" sz="1800" i="1" dirty="0">
                <a:effectLst/>
                <a:latin typeface="NewBaskerville"/>
              </a:rPr>
              <a:t>t = </a:t>
            </a:r>
            <a:r>
              <a:rPr lang="es-CL" sz="1800" dirty="0">
                <a:effectLst/>
                <a:latin typeface="NewBaskerville"/>
              </a:rPr>
              <a:t>0. En este tiempo, la forma del pulso, cualquiera que sea, se puede representar mediante alguna </a:t>
            </a:r>
            <a:r>
              <a:rPr lang="es-CL" sz="1800" dirty="0" err="1">
                <a:effectLst/>
                <a:latin typeface="NewBaskerville"/>
              </a:rPr>
              <a:t>función</a:t>
            </a:r>
            <a:r>
              <a:rPr lang="es-CL" sz="1800" dirty="0">
                <a:effectLst/>
                <a:latin typeface="NewBaskerville"/>
              </a:rPr>
              <a:t> </a:t>
            </a:r>
            <a:r>
              <a:rPr lang="es-CL" sz="1800" dirty="0" err="1">
                <a:effectLst/>
                <a:latin typeface="NewBaskerville"/>
              </a:rPr>
              <a:t>matemática</a:t>
            </a:r>
            <a:r>
              <a:rPr lang="es-CL" sz="1800" dirty="0">
                <a:effectLst/>
                <a:latin typeface="NewBaskerville"/>
              </a:rPr>
              <a:t> que se </a:t>
            </a:r>
            <a:r>
              <a:rPr lang="es-CL" sz="1800" dirty="0" err="1">
                <a:effectLst/>
                <a:latin typeface="NewBaskerville"/>
              </a:rPr>
              <a:t>escribira</a:t>
            </a:r>
            <a:r>
              <a:rPr lang="es-CL" sz="1800" dirty="0">
                <a:effectLst/>
                <a:latin typeface="NewBaskerville"/>
              </a:rPr>
              <a:t>́ como </a:t>
            </a:r>
            <a:r>
              <a:rPr lang="es-CL" sz="1800" i="1" dirty="0">
                <a:effectLst/>
                <a:latin typeface="NewBaskerville"/>
              </a:rPr>
              <a:t>y</a:t>
            </a:r>
            <a:r>
              <a:rPr lang="es-CL" sz="1800" dirty="0">
                <a:effectLst/>
                <a:latin typeface="NewBaskerville"/>
              </a:rPr>
              <a:t>(</a:t>
            </a:r>
            <a:r>
              <a:rPr lang="es-CL" sz="1800" i="1" dirty="0">
                <a:effectLst/>
                <a:latin typeface="NewBaskerville"/>
              </a:rPr>
              <a:t>x</a:t>
            </a:r>
            <a:r>
              <a:rPr lang="es-CL" sz="1800" dirty="0">
                <a:effectLst/>
                <a:latin typeface="NewBaskerville"/>
              </a:rPr>
              <a:t>,0)= </a:t>
            </a:r>
            <a:r>
              <a:rPr lang="es-CL" sz="1800" i="1" dirty="0">
                <a:effectLst/>
                <a:latin typeface="NewBaskerville"/>
              </a:rPr>
              <a:t>f</a:t>
            </a:r>
            <a:r>
              <a:rPr lang="es-CL" sz="1800" dirty="0">
                <a:effectLst/>
                <a:latin typeface="NewBaskerville"/>
              </a:rPr>
              <a:t>(</a:t>
            </a:r>
            <a:r>
              <a:rPr lang="es-CL" sz="1800" i="1" dirty="0">
                <a:effectLst/>
                <a:latin typeface="NewBaskerville"/>
              </a:rPr>
              <a:t>x</a:t>
            </a:r>
            <a:r>
              <a:rPr lang="es-CL" sz="1800" dirty="0">
                <a:effectLst/>
                <a:latin typeface="NewBaskerville"/>
              </a:rPr>
              <a:t>). Esta </a:t>
            </a:r>
            <a:r>
              <a:rPr lang="es-CL" sz="1800" dirty="0" err="1">
                <a:effectLst/>
                <a:latin typeface="NewBaskerville"/>
              </a:rPr>
              <a:t>función</a:t>
            </a:r>
            <a:r>
              <a:rPr lang="es-CL" sz="1800" dirty="0">
                <a:effectLst/>
                <a:latin typeface="NewBaskerville"/>
              </a:rPr>
              <a:t> describe la </a:t>
            </a:r>
            <a:r>
              <a:rPr lang="es-CL" sz="1800" dirty="0" err="1">
                <a:effectLst/>
                <a:latin typeface="NewBaskerville"/>
              </a:rPr>
              <a:t>posición</a:t>
            </a:r>
            <a:r>
              <a:rPr lang="es-CL" sz="1800" dirty="0">
                <a:effectLst/>
                <a:latin typeface="NewBaskerville"/>
              </a:rPr>
              <a:t> transversal “</a:t>
            </a:r>
            <a:r>
              <a:rPr lang="es-CL" sz="1800" i="1" dirty="0">
                <a:effectLst/>
                <a:latin typeface="NewBaskerville"/>
              </a:rPr>
              <a:t>y” </a:t>
            </a:r>
            <a:r>
              <a:rPr lang="es-CL" sz="1800" dirty="0">
                <a:effectLst/>
                <a:latin typeface="NewBaskerville"/>
              </a:rPr>
              <a:t>del elemento de la cuerda ubicado en cada valor de </a:t>
            </a:r>
            <a:r>
              <a:rPr lang="es-CL" sz="1800" i="1" dirty="0">
                <a:effectLst/>
                <a:latin typeface="NewBaskerville"/>
              </a:rPr>
              <a:t>x </a:t>
            </a:r>
            <a:r>
              <a:rPr lang="es-CL" sz="1800" dirty="0">
                <a:effectLst/>
                <a:latin typeface="NewBaskerville"/>
              </a:rPr>
              <a:t>en el tiempo </a:t>
            </a:r>
            <a:r>
              <a:rPr lang="es-CL" sz="1800" i="1" dirty="0">
                <a:effectLst/>
                <a:latin typeface="NewBaskerville"/>
              </a:rPr>
              <a:t>t = </a:t>
            </a:r>
            <a:r>
              <a:rPr lang="es-CL" sz="1800" dirty="0">
                <a:effectLst/>
                <a:latin typeface="NewBaskerville"/>
              </a:rPr>
              <a:t>0.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12528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B9BBEC6-2174-BE5A-989C-7A2D1F0940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Función de onda</a:t>
            </a:r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71ADF94-646B-F2B0-AF26-5DA2B09AEB53}"/>
              </a:ext>
            </a:extLst>
          </p:cNvPr>
          <p:cNvSpPr txBox="1"/>
          <p:nvPr/>
        </p:nvSpPr>
        <p:spPr>
          <a:xfrm>
            <a:off x="660400" y="1275534"/>
            <a:ext cx="3416300" cy="12958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s-CL" sz="1800" dirty="0">
                <a:effectLst/>
                <a:latin typeface="NewBaskerville"/>
              </a:rPr>
              <a:t>Ya que la rapidez del pulso es </a:t>
            </a:r>
            <a:r>
              <a:rPr lang="es-CL" sz="1800" i="1" dirty="0">
                <a:effectLst/>
                <a:latin typeface="NewBaskerville"/>
              </a:rPr>
              <a:t>v</a:t>
            </a:r>
            <a:r>
              <a:rPr lang="es-CL" sz="1800" dirty="0">
                <a:effectLst/>
                <a:latin typeface="NewBaskerville"/>
              </a:rPr>
              <a:t>, el pulso viajó hacia la derecha una distancia </a:t>
            </a:r>
            <a:r>
              <a:rPr lang="es-CL" sz="1800" i="1" dirty="0" err="1">
                <a:effectLst/>
                <a:latin typeface="NewBaskerville"/>
              </a:rPr>
              <a:t>vt</a:t>
            </a:r>
            <a:r>
              <a:rPr lang="es-CL" sz="1800" i="1" dirty="0">
                <a:effectLst/>
                <a:latin typeface="NewBaskerville"/>
              </a:rPr>
              <a:t> </a:t>
            </a:r>
            <a:r>
              <a:rPr lang="es-CL" sz="1800" dirty="0">
                <a:effectLst/>
                <a:latin typeface="NewBaskerville"/>
              </a:rPr>
              <a:t>en el tiempo “</a:t>
            </a:r>
            <a:r>
              <a:rPr lang="es-CL" sz="1800" i="1" dirty="0">
                <a:effectLst/>
                <a:latin typeface="NewBaskerville"/>
              </a:rPr>
              <a:t>t”. </a:t>
            </a:r>
            <a:endParaRPr lang="es-CL" dirty="0"/>
          </a:p>
        </p:txBody>
      </p:sp>
      <p:pic>
        <p:nvPicPr>
          <p:cNvPr id="7" name="Imagen 6" descr="Diagrama&#10;&#10;Descripción generada automáticamente">
            <a:extLst>
              <a:ext uri="{FF2B5EF4-FFF2-40B4-BE49-F238E27FC236}">
                <a16:creationId xmlns:a16="http://schemas.microsoft.com/office/drawing/2014/main" id="{A1966466-A121-928D-9D9C-7C8085B8FA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9900" y="1066106"/>
            <a:ext cx="3712387" cy="3010593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4A4DAA36-5C59-B8DE-7F58-A16F3FCB6075}"/>
              </a:ext>
            </a:extLst>
          </p:cNvPr>
          <p:cNvSpPr txBox="1"/>
          <p:nvPr/>
        </p:nvSpPr>
        <p:spPr>
          <a:xfrm>
            <a:off x="660400" y="2571402"/>
            <a:ext cx="3517900" cy="8803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CL" sz="1800" dirty="0">
                <a:effectLst/>
                <a:latin typeface="NewBaskerville"/>
              </a:rPr>
              <a:t>Se supone que la forma del pulso no cambia con el tiempo. </a:t>
            </a:r>
            <a:endParaRPr lang="es-CL" dirty="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E8EDA2A6-347A-41A9-3C9A-B9DF3E83FA24}"/>
              </a:ext>
            </a:extLst>
          </p:cNvPr>
          <p:cNvSpPr txBox="1"/>
          <p:nvPr/>
        </p:nvSpPr>
        <p:spPr>
          <a:xfrm>
            <a:off x="660400" y="3438675"/>
            <a:ext cx="4572000" cy="12958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s-CL" sz="1800" dirty="0">
                <a:effectLst/>
                <a:latin typeface="NewBaskerville"/>
              </a:rPr>
              <a:t>Por lo tanto, en el tiempo </a:t>
            </a:r>
            <a:r>
              <a:rPr lang="es-CL" sz="1800" i="1" dirty="0">
                <a:effectLst/>
                <a:latin typeface="NewBaskerville"/>
              </a:rPr>
              <a:t>t</a:t>
            </a:r>
            <a:r>
              <a:rPr lang="es-CL" sz="1800" dirty="0">
                <a:effectLst/>
                <a:latin typeface="NewBaskerville"/>
              </a:rPr>
              <a:t>, la forma del pulso es la misma que </a:t>
            </a:r>
            <a:r>
              <a:rPr lang="es-CL" sz="1800" dirty="0" err="1">
                <a:effectLst/>
                <a:latin typeface="NewBaskerville"/>
              </a:rPr>
              <a:t>tenía</a:t>
            </a:r>
            <a:r>
              <a:rPr lang="es-CL" sz="1800" dirty="0">
                <a:effectLst/>
                <a:latin typeface="NewBaskerville"/>
              </a:rPr>
              <a:t> en el tiempo </a:t>
            </a:r>
            <a:r>
              <a:rPr lang="es-CL" sz="1800" i="1" dirty="0">
                <a:effectLst/>
                <a:latin typeface="NewBaskerville"/>
              </a:rPr>
              <a:t>t = </a:t>
            </a:r>
            <a:r>
              <a:rPr lang="es-CL" sz="1800" dirty="0">
                <a:effectLst/>
                <a:latin typeface="NewBaskerville"/>
              </a:rPr>
              <a:t>0, como en la figura </a:t>
            </a:r>
            <a:r>
              <a:rPr lang="es-CL" dirty="0">
                <a:latin typeface="NewBaskerville"/>
              </a:rPr>
              <a:t>a).</a:t>
            </a:r>
            <a:endParaRPr lang="es-CL" dirty="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0A0594E3-244A-4E83-C9E9-01866111947A}"/>
              </a:ext>
            </a:extLst>
          </p:cNvPr>
          <p:cNvSpPr txBox="1"/>
          <p:nvPr/>
        </p:nvSpPr>
        <p:spPr>
          <a:xfrm>
            <a:off x="660400" y="4734543"/>
            <a:ext cx="7569200" cy="8803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s-CL" sz="1800" dirty="0">
                <a:effectLst/>
                <a:latin typeface="NewBaskerville"/>
              </a:rPr>
              <a:t>En consecuencia, un elemento de la cuerda en </a:t>
            </a:r>
            <a:r>
              <a:rPr lang="es-CL" sz="1800" i="1" dirty="0">
                <a:effectLst/>
                <a:latin typeface="NewBaskerville"/>
              </a:rPr>
              <a:t>x </a:t>
            </a:r>
            <a:r>
              <a:rPr lang="es-CL" sz="1800" dirty="0">
                <a:effectLst/>
                <a:latin typeface="NewBaskerville"/>
              </a:rPr>
              <a:t>en este tiempo tiene la misma </a:t>
            </a:r>
            <a:r>
              <a:rPr lang="es-CL" sz="1800" dirty="0" err="1">
                <a:effectLst/>
                <a:latin typeface="NewBaskerville"/>
              </a:rPr>
              <a:t>posición</a:t>
            </a:r>
            <a:r>
              <a:rPr lang="es-CL" sz="1800" dirty="0">
                <a:effectLst/>
                <a:latin typeface="NewBaskerville"/>
              </a:rPr>
              <a:t> “</a:t>
            </a:r>
            <a:r>
              <a:rPr lang="es-CL" sz="1800" i="1" dirty="0">
                <a:effectLst/>
                <a:latin typeface="NewBaskerville"/>
              </a:rPr>
              <a:t>y” </a:t>
            </a:r>
            <a:r>
              <a:rPr lang="es-CL" sz="1800" dirty="0">
                <a:effectLst/>
                <a:latin typeface="NewBaskerville"/>
              </a:rPr>
              <a:t>que un elemento ubicado en </a:t>
            </a:r>
            <a:r>
              <a:rPr lang="es-CL" sz="1800" i="1" dirty="0">
                <a:effectLst/>
                <a:latin typeface="NewBaskerville"/>
              </a:rPr>
              <a:t>x - </a:t>
            </a:r>
            <a:r>
              <a:rPr lang="es-CL" sz="1800" i="1" dirty="0" err="1">
                <a:effectLst/>
                <a:latin typeface="NewBaskerville"/>
              </a:rPr>
              <a:t>vt</a:t>
            </a:r>
            <a:r>
              <a:rPr lang="es-CL" sz="1800" i="1" dirty="0">
                <a:effectLst/>
                <a:latin typeface="NewBaskerville"/>
              </a:rPr>
              <a:t> </a:t>
            </a:r>
            <a:r>
              <a:rPr lang="es-CL" sz="1800" dirty="0" err="1">
                <a:effectLst/>
                <a:latin typeface="NewBaskerville"/>
              </a:rPr>
              <a:t>tenía</a:t>
            </a:r>
            <a:r>
              <a:rPr lang="es-CL" sz="1800" dirty="0">
                <a:effectLst/>
                <a:latin typeface="NewBaskerville"/>
              </a:rPr>
              <a:t> en el tiempo </a:t>
            </a:r>
            <a:r>
              <a:rPr lang="es-CL" sz="1800" i="1" dirty="0">
                <a:effectLst/>
                <a:latin typeface="NewBaskerville"/>
              </a:rPr>
              <a:t>t = </a:t>
            </a:r>
            <a:r>
              <a:rPr lang="es-CL" sz="1800" dirty="0">
                <a:effectLst/>
                <a:latin typeface="NewBaskerville"/>
              </a:rPr>
              <a:t>0: 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EB434F68-93CF-0CD1-BF41-1C38166A9EAB}"/>
                  </a:ext>
                </a:extLst>
              </p:cNvPr>
              <p:cNvSpPr txBox="1"/>
              <p:nvPr/>
            </p:nvSpPr>
            <p:spPr>
              <a:xfrm>
                <a:off x="2844792" y="5959236"/>
                <a:ext cx="2869183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𝑦</m:t>
                      </m:r>
                      <m:d>
                        <m:dPr>
                          <m:ctrlPr>
                            <a:rPr lang="es-ES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𝑣𝑡</m:t>
                      </m:r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,0)</m:t>
                      </m:r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EB434F68-93CF-0CD1-BF41-1C38166A9E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4792" y="5959236"/>
                <a:ext cx="2869183" cy="369332"/>
              </a:xfrm>
              <a:prstGeom prst="rect">
                <a:avLst/>
              </a:prstGeom>
              <a:blipFill>
                <a:blip r:embed="rId3"/>
                <a:stretch>
                  <a:fillRect l="-2212" r="-3540" b="-3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15424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1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885E17C-BE67-CAE0-7FC8-CE30478C1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9320BF7-A170-357A-C2EF-89D4C29AFB82}"/>
              </a:ext>
            </a:extLst>
          </p:cNvPr>
          <p:cNvSpPr txBox="1"/>
          <p:nvPr/>
        </p:nvSpPr>
        <p:spPr>
          <a:xfrm>
            <a:off x="649705" y="1417638"/>
            <a:ext cx="7451557" cy="8803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s-CL" sz="1800" dirty="0">
                <a:effectLst/>
                <a:latin typeface="NewBaskerville"/>
              </a:rPr>
              <a:t>Un pulso que se mueve hacia la derecha a lo largo del eje </a:t>
            </a:r>
            <a:r>
              <a:rPr lang="es-CL" sz="1800" i="1" dirty="0">
                <a:effectLst/>
                <a:latin typeface="NewBaskerville"/>
              </a:rPr>
              <a:t>x </a:t>
            </a:r>
            <a:r>
              <a:rPr lang="es-CL" sz="1800" dirty="0">
                <a:effectLst/>
                <a:latin typeface="NewBaskerville"/>
              </a:rPr>
              <a:t>se representa mediante la </a:t>
            </a:r>
            <a:r>
              <a:rPr lang="es-CL" sz="1800" dirty="0" err="1">
                <a:effectLst/>
                <a:latin typeface="NewBaskerville"/>
              </a:rPr>
              <a:t>función</a:t>
            </a:r>
            <a:r>
              <a:rPr lang="es-CL" sz="1800" dirty="0">
                <a:effectLst/>
                <a:latin typeface="NewBaskerville"/>
              </a:rPr>
              <a:t> de onda: 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74D7C558-E820-7D24-003E-D730F2C861F9}"/>
                  </a:ext>
                </a:extLst>
              </p:cNvPr>
              <p:cNvSpPr txBox="1"/>
              <p:nvPr/>
            </p:nvSpPr>
            <p:spPr>
              <a:xfrm>
                <a:off x="2782450" y="2298007"/>
                <a:ext cx="3186065" cy="75937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𝑦</m:t>
                      </m:r>
                      <m:d>
                        <m:dPr>
                          <m:ctrlPr>
                            <a:rPr lang="es-ES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sSup>
                            <m:sSupPr>
                              <m:ctrlPr>
                                <a:rPr lang="es-E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sz="2400" b="0" i="1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s-ES" sz="24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es-ES" sz="2400" b="0" i="1" smtClean="0">
                                  <a:latin typeface="Cambria Math" panose="02040503050406030204" pitchFamily="18" charset="0"/>
                                </a:rPr>
                                <m:t>−3,0</m:t>
                              </m:r>
                              <m:r>
                                <a:rPr lang="es-ES" sz="2400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s-ES" sz="2400" b="0" i="1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s-E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+1</m:t>
                          </m:r>
                        </m:den>
                      </m:f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74D7C558-E820-7D24-003E-D730F2C861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2450" y="2298007"/>
                <a:ext cx="3186065" cy="759375"/>
              </a:xfrm>
              <a:prstGeom prst="rect">
                <a:avLst/>
              </a:prstGeom>
              <a:blipFill>
                <a:blip r:embed="rId2"/>
                <a:stretch>
                  <a:fillRect l="-1587" r="-1984" b="-180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uadroTexto 7">
            <a:extLst>
              <a:ext uri="{FF2B5EF4-FFF2-40B4-BE49-F238E27FC236}">
                <a16:creationId xmlns:a16="http://schemas.microsoft.com/office/drawing/2014/main" id="{93EBFBB1-40E7-48A5-E6C1-0F3ACA3B3ED0}"/>
              </a:ext>
            </a:extLst>
          </p:cNvPr>
          <p:cNvSpPr txBox="1"/>
          <p:nvPr/>
        </p:nvSpPr>
        <p:spPr>
          <a:xfrm>
            <a:off x="681789" y="3128890"/>
            <a:ext cx="7708232" cy="8803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CL" sz="1800" dirty="0">
                <a:effectLst/>
                <a:latin typeface="NewBaskerville"/>
              </a:rPr>
              <a:t>donde </a:t>
            </a:r>
            <a:r>
              <a:rPr lang="es-CL" sz="1800" i="1" dirty="0">
                <a:effectLst/>
                <a:latin typeface="NewBaskerville"/>
              </a:rPr>
              <a:t>x </a:t>
            </a:r>
            <a:r>
              <a:rPr lang="es-CL" i="1" dirty="0">
                <a:latin typeface="NewBaskerville"/>
              </a:rPr>
              <a:t>e</a:t>
            </a:r>
            <a:r>
              <a:rPr lang="es-CL" sz="1800" dirty="0">
                <a:effectLst/>
                <a:latin typeface="NewBaskerville"/>
              </a:rPr>
              <a:t> </a:t>
            </a:r>
            <a:r>
              <a:rPr lang="es-CL" sz="1800" i="1" dirty="0">
                <a:effectLst/>
                <a:latin typeface="NewBaskerville"/>
              </a:rPr>
              <a:t>y </a:t>
            </a:r>
            <a:r>
              <a:rPr lang="es-CL" sz="1800" dirty="0">
                <a:effectLst/>
                <a:latin typeface="NewBaskerville"/>
              </a:rPr>
              <a:t>se miden en </a:t>
            </a:r>
            <a:r>
              <a:rPr lang="es-CL" sz="1800" dirty="0" err="1">
                <a:effectLst/>
                <a:latin typeface="NewBaskerville"/>
              </a:rPr>
              <a:t>centímetros</a:t>
            </a:r>
            <a:r>
              <a:rPr lang="es-CL" sz="1800" dirty="0">
                <a:effectLst/>
                <a:latin typeface="NewBaskerville"/>
              </a:rPr>
              <a:t> y </a:t>
            </a:r>
            <a:r>
              <a:rPr lang="es-CL" sz="1800" i="1" dirty="0">
                <a:effectLst/>
                <a:latin typeface="NewBaskerville"/>
              </a:rPr>
              <a:t>t </a:t>
            </a:r>
            <a:r>
              <a:rPr lang="es-CL" sz="1800" dirty="0">
                <a:effectLst/>
                <a:latin typeface="NewBaskerville"/>
              </a:rPr>
              <a:t>en segundos. Encuentre expresiones para la </a:t>
            </a:r>
            <a:r>
              <a:rPr lang="es-CL" sz="1800" dirty="0" err="1">
                <a:effectLst/>
                <a:latin typeface="NewBaskerville"/>
              </a:rPr>
              <a:t>función</a:t>
            </a:r>
            <a:r>
              <a:rPr lang="es-CL" sz="1800" dirty="0">
                <a:effectLst/>
                <a:latin typeface="NewBaskerville"/>
              </a:rPr>
              <a:t> de onda en </a:t>
            </a:r>
            <a:r>
              <a:rPr lang="es-CL" sz="1800" i="1" dirty="0">
                <a:effectLst/>
                <a:latin typeface="NewBaskerville"/>
              </a:rPr>
              <a:t>t = </a:t>
            </a:r>
            <a:r>
              <a:rPr lang="es-CL" sz="1800" dirty="0">
                <a:effectLst/>
                <a:latin typeface="NewBaskerville"/>
              </a:rPr>
              <a:t>0, </a:t>
            </a:r>
            <a:r>
              <a:rPr lang="es-CL" sz="1800" i="1" dirty="0">
                <a:effectLst/>
                <a:latin typeface="NewBaskerville"/>
              </a:rPr>
              <a:t>t = 1,0 s y t =2,0 s.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301161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AF8F4A-1854-01EF-4907-617BEE2895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Función de onda</a:t>
            </a:r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22CC647-D2E3-0F5D-D36C-7AF627DF9080}"/>
              </a:ext>
            </a:extLst>
          </p:cNvPr>
          <p:cNvSpPr txBox="1"/>
          <p:nvPr/>
        </p:nvSpPr>
        <p:spPr>
          <a:xfrm>
            <a:off x="697830" y="1218472"/>
            <a:ext cx="7988969" cy="8803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CL" sz="1800" dirty="0">
                <a:effectLst/>
                <a:latin typeface="NewBaskerville"/>
              </a:rPr>
              <a:t>En general, </a:t>
            </a:r>
            <a:r>
              <a:rPr lang="es-CL" sz="1800" dirty="0" err="1">
                <a:effectLst/>
                <a:latin typeface="NewBaskerville"/>
              </a:rPr>
              <a:t>después</a:t>
            </a:r>
            <a:r>
              <a:rPr lang="es-CL" sz="1800" dirty="0">
                <a:effectLst/>
                <a:latin typeface="NewBaskerville"/>
              </a:rPr>
              <a:t>, se representa la </a:t>
            </a:r>
            <a:r>
              <a:rPr lang="es-CL" sz="1800" dirty="0" err="1">
                <a:effectLst/>
                <a:latin typeface="NewBaskerville"/>
              </a:rPr>
              <a:t>posición</a:t>
            </a:r>
            <a:r>
              <a:rPr lang="es-CL" sz="1800" dirty="0">
                <a:effectLst/>
                <a:latin typeface="NewBaskerville"/>
              </a:rPr>
              <a:t> transversal “</a:t>
            </a:r>
            <a:r>
              <a:rPr lang="es-CL" sz="1800" i="1" dirty="0">
                <a:effectLst/>
                <a:latin typeface="NewBaskerville"/>
              </a:rPr>
              <a:t>y” </a:t>
            </a:r>
            <a:r>
              <a:rPr lang="es-CL" sz="1800" dirty="0">
                <a:effectLst/>
                <a:latin typeface="NewBaskerville"/>
              </a:rPr>
              <a:t>para todas las posiciones y tiempos, medida en un marco estable con el origen en </a:t>
            </a:r>
            <a:r>
              <a:rPr lang="es-CL" sz="1800" i="1" dirty="0">
                <a:effectLst/>
                <a:latin typeface="NewBaskerville"/>
              </a:rPr>
              <a:t>O</a:t>
            </a:r>
            <a:r>
              <a:rPr lang="es-CL" sz="1800" dirty="0">
                <a:effectLst/>
                <a:latin typeface="NewBaskerville"/>
              </a:rPr>
              <a:t>, como: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4479BA11-8860-6D81-FDA7-A389B085BE25}"/>
                  </a:ext>
                </a:extLst>
              </p:cNvPr>
              <p:cNvSpPr txBox="1"/>
              <p:nvPr/>
            </p:nvSpPr>
            <p:spPr>
              <a:xfrm>
                <a:off x="3278184" y="2176806"/>
                <a:ext cx="2587631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𝑦</m:t>
                      </m:r>
                      <m:d>
                        <m:dPr>
                          <m:ctrlPr>
                            <a:rPr lang="es-ES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𝑣𝑡</m:t>
                      </m:r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4479BA11-8860-6D81-FDA7-A389B085BE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8184" y="2176806"/>
                <a:ext cx="2587631" cy="369332"/>
              </a:xfrm>
              <a:prstGeom prst="rect">
                <a:avLst/>
              </a:prstGeom>
              <a:blipFill>
                <a:blip r:embed="rId2"/>
                <a:stretch>
                  <a:fillRect l="-2451" r="-3922" b="-3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uadroTexto 7">
            <a:extLst>
              <a:ext uri="{FF2B5EF4-FFF2-40B4-BE49-F238E27FC236}">
                <a16:creationId xmlns:a16="http://schemas.microsoft.com/office/drawing/2014/main" id="{57BCAD6A-A3C0-D401-3982-87CE557614BF}"/>
              </a:ext>
            </a:extLst>
          </p:cNvPr>
          <p:cNvSpPr txBox="1"/>
          <p:nvPr/>
        </p:nvSpPr>
        <p:spPr>
          <a:xfrm>
            <a:off x="697830" y="2832846"/>
            <a:ext cx="7988968" cy="8803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s-CL" sz="1800" dirty="0">
                <a:effectLst/>
                <a:latin typeface="NewBaskerville"/>
              </a:rPr>
              <a:t>De igual modo, si el pulso </a:t>
            </a:r>
            <a:r>
              <a:rPr lang="es-CL" sz="1800" b="1" dirty="0">
                <a:effectLst/>
                <a:latin typeface="NewBaskerville"/>
              </a:rPr>
              <a:t>viaja hacia la izquierda</a:t>
            </a:r>
            <a:r>
              <a:rPr lang="es-CL" sz="1800" dirty="0">
                <a:effectLst/>
                <a:latin typeface="NewBaskerville"/>
              </a:rPr>
              <a:t>, las posiciones transversales de los elementos de la cuerda se describen mediante: 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CuadroTexto 8">
                <a:extLst>
                  <a:ext uri="{FF2B5EF4-FFF2-40B4-BE49-F238E27FC236}">
                    <a16:creationId xmlns:a16="http://schemas.microsoft.com/office/drawing/2014/main" id="{E25E0FDF-55A6-1C9B-13A8-522294950FA4}"/>
                  </a:ext>
                </a:extLst>
              </p:cNvPr>
              <p:cNvSpPr txBox="1"/>
              <p:nvPr/>
            </p:nvSpPr>
            <p:spPr>
              <a:xfrm>
                <a:off x="2820984" y="3999923"/>
                <a:ext cx="2587631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𝑦</m:t>
                      </m:r>
                      <m:d>
                        <m:dPr>
                          <m:ctrlPr>
                            <a:rPr lang="es-ES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𝑣𝑡</m:t>
                      </m:r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9" name="CuadroTexto 8">
                <a:extLst>
                  <a:ext uri="{FF2B5EF4-FFF2-40B4-BE49-F238E27FC236}">
                    <a16:creationId xmlns:a16="http://schemas.microsoft.com/office/drawing/2014/main" id="{E25E0FDF-55A6-1C9B-13A8-522294950F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0984" y="3999923"/>
                <a:ext cx="2587631" cy="369332"/>
              </a:xfrm>
              <a:prstGeom prst="rect">
                <a:avLst/>
              </a:prstGeom>
              <a:blipFill>
                <a:blip r:embed="rId3"/>
                <a:stretch>
                  <a:fillRect l="-2451" r="-3922" b="-3225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CuadroTexto 10">
            <a:extLst>
              <a:ext uri="{FF2B5EF4-FFF2-40B4-BE49-F238E27FC236}">
                <a16:creationId xmlns:a16="http://schemas.microsoft.com/office/drawing/2014/main" id="{A21069EA-F781-92D9-785A-A4B0B063FBAF}"/>
              </a:ext>
            </a:extLst>
          </p:cNvPr>
          <p:cNvSpPr txBox="1"/>
          <p:nvPr/>
        </p:nvSpPr>
        <p:spPr>
          <a:xfrm>
            <a:off x="457199" y="4782250"/>
            <a:ext cx="8478254" cy="16970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CL" sz="2400" b="1" i="1" dirty="0">
                <a:effectLst/>
                <a:latin typeface="NewBaskerville"/>
              </a:rPr>
              <a:t>La </a:t>
            </a:r>
            <a:r>
              <a:rPr lang="es-CL" sz="2400" b="1" i="1" dirty="0" err="1">
                <a:effectLst/>
                <a:latin typeface="NewBaskerville"/>
              </a:rPr>
              <a:t>función</a:t>
            </a:r>
            <a:r>
              <a:rPr lang="es-CL" sz="2400" b="1" i="1" dirty="0">
                <a:effectLst/>
                <a:latin typeface="NewBaskerville"/>
              </a:rPr>
              <a:t> de onda y(x, t) representa la coordenada “y”, la </a:t>
            </a:r>
            <a:r>
              <a:rPr lang="es-CL" sz="2400" b="1" i="1" dirty="0" err="1">
                <a:effectLst/>
                <a:latin typeface="NewBaskerville"/>
              </a:rPr>
              <a:t>posición</a:t>
            </a:r>
            <a:r>
              <a:rPr lang="es-CL" sz="2400" b="1" i="1" dirty="0">
                <a:effectLst/>
                <a:latin typeface="NewBaskerville"/>
              </a:rPr>
              <a:t> transversal, de cualquier elemento ubicado en la </a:t>
            </a:r>
            <a:r>
              <a:rPr lang="es-CL" sz="2400" b="1" i="1" dirty="0" err="1">
                <a:effectLst/>
                <a:latin typeface="NewBaskerville"/>
              </a:rPr>
              <a:t>posición</a:t>
            </a:r>
            <a:r>
              <a:rPr lang="es-CL" sz="2400" b="1" i="1" dirty="0">
                <a:effectLst/>
                <a:latin typeface="NewBaskerville"/>
              </a:rPr>
              <a:t> x en cualquier tiempo t. </a:t>
            </a:r>
            <a:endParaRPr lang="es-CL" sz="2400" i="1" dirty="0"/>
          </a:p>
        </p:txBody>
      </p:sp>
    </p:spTree>
    <p:extLst>
      <p:ext uri="{BB962C8B-B14F-4D97-AF65-F5344CB8AC3E}">
        <p14:creationId xmlns:p14="http://schemas.microsoft.com/office/powerpoint/2010/main" val="169939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BAFD4C6-4D6E-D958-B016-C224F2CAD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Función de onda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AACA6040-942B-297B-5502-B8F012C7126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295400"/>
                <a:ext cx="8229600" cy="4830763"/>
              </a:xfrm>
            </p:spPr>
            <p:txBody>
              <a:bodyPr>
                <a:normAutofit fontScale="92500" lnSpcReduction="20000"/>
              </a:bodyPr>
              <a:lstStyle/>
              <a:p>
                <a:pPr algn="just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s-CL" sz="1800" dirty="0">
                    <a:effectLst/>
                    <a:latin typeface="NewBaskerville"/>
                  </a:rPr>
                  <a:t>Considere la onda sinusoidal de la figura, que muestra la posición de la onda en </a:t>
                </a:r>
                <a:r>
                  <a:rPr lang="es-CL" sz="1800" i="1" dirty="0">
                    <a:effectLst/>
                    <a:latin typeface="NewBaskerville"/>
                  </a:rPr>
                  <a:t>t = 0</a:t>
                </a:r>
                <a:r>
                  <a:rPr lang="es-CL" sz="1800" dirty="0">
                    <a:effectLst/>
                    <a:latin typeface="NewBaskerville"/>
                  </a:rPr>
                  <a:t>. Ya que la onda es sinusoidal, se espera que la función de onda en este instante se exprese como </a:t>
                </a:r>
                <a14:m>
                  <m:oMath xmlns:m="http://schemas.openxmlformats.org/officeDocument/2006/math">
                    <m:r>
                      <a:rPr lang="es-ES" sz="1800" b="0" i="1" smtClean="0">
                        <a:effectLst/>
                        <a:latin typeface="Cambria Math" panose="02040503050406030204" pitchFamily="18" charset="0"/>
                      </a:rPr>
                      <m:t>𝑦</m:t>
                    </m:r>
                    <m:d>
                      <m:dPr>
                        <m:ctrlPr>
                          <a:rPr lang="es-ES" sz="1800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sz="1800" b="0" i="1" smtClean="0">
                            <a:effectLst/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s-ES" sz="1800" b="0" i="1" smtClean="0">
                            <a:effectLst/>
                            <a:latin typeface="Cambria Math" panose="02040503050406030204" pitchFamily="18" charset="0"/>
                          </a:rPr>
                          <m:t>,0</m:t>
                        </m:r>
                      </m:e>
                    </m:d>
                    <m:r>
                      <a:rPr lang="es-ES" sz="1800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r>
                      <a:rPr lang="es-ES" sz="1800" b="0" i="1" smtClean="0">
                        <a:effectLst/>
                        <a:latin typeface="Cambria Math" panose="02040503050406030204" pitchFamily="18" charset="0"/>
                      </a:rPr>
                      <m:t>𝐴</m:t>
                    </m:r>
                    <m:r>
                      <a:rPr lang="es-ES" sz="1800" b="0" i="1" smtClean="0">
                        <a:effectLst/>
                        <a:latin typeface="Cambria Math" panose="02040503050406030204" pitchFamily="18" charset="0"/>
                      </a:rPr>
                      <m:t>⋅</m:t>
                    </m:r>
                    <m:r>
                      <a:rPr lang="es-ES" sz="1800" b="0" i="1" smtClean="0">
                        <a:effectLst/>
                        <a:latin typeface="Cambria Math" panose="02040503050406030204" pitchFamily="18" charset="0"/>
                      </a:rPr>
                      <m:t>𝑠𝑒𝑛</m:t>
                    </m:r>
                    <m:d>
                      <m:dPr>
                        <m:ctrlPr>
                          <a:rPr lang="es-ES" sz="1800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sz="1800" b="0" i="1" smtClean="0">
                            <a:effectLst/>
                            <a:latin typeface="Cambria Math" panose="02040503050406030204" pitchFamily="18" charset="0"/>
                          </a:rPr>
                          <m:t>𝑎𝑥</m:t>
                        </m:r>
                      </m:e>
                    </m:d>
                  </m:oMath>
                </a14:m>
                <a:r>
                  <a:rPr lang="es-CL" sz="1800" dirty="0">
                    <a:effectLst/>
                    <a:latin typeface="NewBaskerville"/>
                  </a:rPr>
                  <a:t>; donde </a:t>
                </a:r>
                <a:r>
                  <a:rPr lang="es-CL" sz="1800" i="1" dirty="0">
                    <a:effectLst/>
                    <a:latin typeface="NewBaskerville"/>
                  </a:rPr>
                  <a:t>A </a:t>
                </a:r>
                <a:r>
                  <a:rPr lang="es-CL" sz="1800" dirty="0">
                    <a:effectLst/>
                    <a:latin typeface="NewBaskerville"/>
                  </a:rPr>
                  <a:t>es la amplitud y </a:t>
                </a:r>
                <a:r>
                  <a:rPr lang="es-CL" sz="1800" i="1" dirty="0">
                    <a:effectLst/>
                    <a:latin typeface="NewBaskerville"/>
                  </a:rPr>
                  <a:t>a </a:t>
                </a:r>
                <a:r>
                  <a:rPr lang="es-CL" sz="1800" dirty="0">
                    <a:effectLst/>
                    <a:latin typeface="NewBaskerville"/>
                  </a:rPr>
                  <a:t>es una constante a determinar. En </a:t>
                </a:r>
                <a:r>
                  <a:rPr lang="es-CL" sz="1800" i="1" dirty="0">
                    <a:effectLst/>
                    <a:latin typeface="NewBaskerville"/>
                  </a:rPr>
                  <a:t>x = </a:t>
                </a:r>
                <a:r>
                  <a:rPr lang="es-CL" sz="1800" dirty="0">
                    <a:effectLst/>
                    <a:latin typeface="NewBaskerville"/>
                  </a:rPr>
                  <a:t>0, se ve que </a:t>
                </a:r>
                <a14:m>
                  <m:oMath xmlns:m="http://schemas.openxmlformats.org/officeDocument/2006/math">
                    <m:r>
                      <a:rPr lang="es-ES" sz="1800" i="1">
                        <a:latin typeface="Cambria Math" panose="02040503050406030204" pitchFamily="18" charset="0"/>
                      </a:rPr>
                      <m:t>𝑦</m:t>
                    </m:r>
                    <m:d>
                      <m:dPr>
                        <m:ctrlPr>
                          <a:rPr lang="es-ES" sz="1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sz="1800" b="0" i="1" smtClean="0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es-ES" sz="1800" i="1">
                            <a:latin typeface="Cambria Math" panose="02040503050406030204" pitchFamily="18" charset="0"/>
                          </a:rPr>
                          <m:t>,0</m:t>
                        </m:r>
                      </m:e>
                    </m:d>
                    <m:r>
                      <a:rPr lang="es-ES" sz="18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s-ES" sz="1800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es-ES" sz="1800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es-ES" sz="1800" i="1">
                        <a:latin typeface="Cambria Math" panose="02040503050406030204" pitchFamily="18" charset="0"/>
                      </a:rPr>
                      <m:t>𝑠𝑒𝑛</m:t>
                    </m:r>
                    <m:d>
                      <m:dPr>
                        <m:ctrlPr>
                          <a:rPr lang="es-ES" sz="1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sz="18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s-ES" sz="1800" b="0" i="1" smtClean="0">
                            <a:latin typeface="Cambria Math" panose="02040503050406030204" pitchFamily="18" charset="0"/>
                          </a:rPr>
                          <m:t>⋅0</m:t>
                        </m:r>
                      </m:e>
                    </m:d>
                    <m:r>
                      <a:rPr lang="es-ES" sz="1800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s-CL" sz="1800" dirty="0">
                    <a:effectLst/>
                    <a:latin typeface="NewBaskerville"/>
                  </a:rPr>
                  <a:t>, consistente con la figura. </a:t>
                </a:r>
              </a:p>
              <a:p>
                <a:pPr algn="just">
                  <a:lnSpc>
                    <a:spcPct val="150000"/>
                  </a:lnSpc>
                  <a:spcBef>
                    <a:spcPts val="0"/>
                  </a:spcBef>
                </a:pPr>
                <a:endParaRPr lang="es-CL" sz="1800" dirty="0">
                  <a:latin typeface="NewBaskerville"/>
                </a:endParaRPr>
              </a:p>
              <a:p>
                <a:pPr algn="just">
                  <a:lnSpc>
                    <a:spcPct val="150000"/>
                  </a:lnSpc>
                  <a:spcBef>
                    <a:spcPts val="0"/>
                  </a:spcBef>
                </a:pPr>
                <a:endParaRPr lang="es-CL" sz="1800" dirty="0">
                  <a:effectLst/>
                  <a:latin typeface="NewBaskerville"/>
                </a:endParaRPr>
              </a:p>
              <a:p>
                <a:pPr algn="just">
                  <a:lnSpc>
                    <a:spcPct val="150000"/>
                  </a:lnSpc>
                  <a:spcBef>
                    <a:spcPts val="0"/>
                  </a:spcBef>
                </a:pPr>
                <a:endParaRPr lang="es-CL" sz="1800" dirty="0">
                  <a:effectLst/>
                  <a:latin typeface="NewBaskerville"/>
                </a:endParaRPr>
              </a:p>
              <a:p>
                <a:pPr algn="just">
                  <a:lnSpc>
                    <a:spcPct val="150000"/>
                  </a:lnSpc>
                  <a:spcBef>
                    <a:spcPts val="0"/>
                  </a:spcBef>
                </a:pPr>
                <a:endParaRPr lang="es-CL" sz="1800" dirty="0">
                  <a:effectLst/>
                  <a:latin typeface="NewBaskerville"/>
                </a:endParaRPr>
              </a:p>
              <a:p>
                <a:pPr algn="just">
                  <a:lnSpc>
                    <a:spcPct val="150000"/>
                  </a:lnSpc>
                  <a:spcBef>
                    <a:spcPts val="0"/>
                  </a:spcBef>
                </a:pPr>
                <a:endParaRPr lang="es-CL" sz="1800" dirty="0">
                  <a:effectLst/>
                  <a:latin typeface="NewBaskerville"/>
                </a:endParaRPr>
              </a:p>
              <a:p>
                <a:pPr algn="just">
                  <a:lnSpc>
                    <a:spcPct val="150000"/>
                  </a:lnSpc>
                  <a:spcBef>
                    <a:spcPts val="0"/>
                  </a:spcBef>
                </a:pPr>
                <a:endParaRPr lang="es-CL" sz="1800" dirty="0">
                  <a:effectLst/>
                  <a:latin typeface="NewBaskerville"/>
                </a:endParaRPr>
              </a:p>
              <a:p>
                <a:pPr algn="just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s-CL" sz="1800" dirty="0">
                    <a:effectLst/>
                    <a:latin typeface="NewBaskerville"/>
                  </a:rPr>
                  <a:t>El siguiente valor de </a:t>
                </a:r>
                <a:r>
                  <a:rPr lang="es-CL" sz="1800" i="1" dirty="0">
                    <a:effectLst/>
                    <a:latin typeface="NewBaskerville"/>
                  </a:rPr>
                  <a:t>x </a:t>
                </a:r>
                <a:r>
                  <a:rPr lang="es-CL" sz="1800" dirty="0">
                    <a:effectLst/>
                    <a:latin typeface="NewBaskerville"/>
                  </a:rPr>
                  <a:t>para el que </a:t>
                </a:r>
                <a:r>
                  <a:rPr lang="es-CL" sz="1800" i="1" dirty="0">
                    <a:effectLst/>
                    <a:latin typeface="NewBaskerville"/>
                  </a:rPr>
                  <a:t>y </a:t>
                </a:r>
                <a:r>
                  <a:rPr lang="es-CL" sz="1800" dirty="0">
                    <a:effectLst/>
                    <a:latin typeface="NewBaskerville"/>
                  </a:rPr>
                  <a:t>es cero es </a:t>
                </a:r>
                <a14:m>
                  <m:oMath xmlns:m="http://schemas.openxmlformats.org/officeDocument/2006/math">
                    <m:r>
                      <a:rPr lang="es-ES" sz="1800" b="0" i="1" smtClean="0">
                        <a:effectLst/>
                        <a:latin typeface="Cambria Math" panose="02040503050406030204" pitchFamily="18" charset="0"/>
                      </a:rPr>
                      <m:t>𝑥</m:t>
                    </m:r>
                    <m:r>
                      <a:rPr lang="es-ES" sz="1800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ES" sz="1800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ES" sz="1800" b="0" i="1" smtClean="0">
                            <a:effectLst/>
                            <a:latin typeface="Cambria Math" panose="02040503050406030204" pitchFamily="18" charset="0"/>
                          </a:rPr>
                          <m:t>𝜆</m:t>
                        </m:r>
                      </m:num>
                      <m:den>
                        <m:r>
                          <a:rPr lang="es-ES" sz="1800" b="0" i="1" smtClean="0">
                            <a:effectLst/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s-CL" sz="1800" dirty="0">
                    <a:effectLst/>
                    <a:latin typeface="NewBaskerville"/>
                  </a:rPr>
                  <a:t>. </a:t>
                </a:r>
              </a:p>
              <a:p>
                <a:pPr algn="just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s-CL" sz="1800" dirty="0">
                    <a:effectLst/>
                    <a:latin typeface="NewBaskerville"/>
                  </a:rPr>
                  <a:t>Debido a eso:</a:t>
                </a:r>
              </a:p>
              <a:p>
                <a:pPr marL="0" indent="0" algn="ctr">
                  <a:lnSpc>
                    <a:spcPct val="150000"/>
                  </a:lnSpc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a:rPr lang="es-ES" sz="1800" b="0" i="1" smtClean="0">
                        <a:effectLst/>
                        <a:latin typeface="Cambria Math" panose="02040503050406030204" pitchFamily="18" charset="0"/>
                      </a:rPr>
                      <m:t>𝑦</m:t>
                    </m:r>
                    <m:d>
                      <m:dPr>
                        <m:ctrlPr>
                          <a:rPr lang="es-ES" sz="1800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s-ES" sz="1800" b="0" i="1" smtClean="0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ES" sz="1800" b="0" i="1" smtClean="0">
                                <a:effectLst/>
                                <a:latin typeface="Cambria Math" panose="02040503050406030204" pitchFamily="18" charset="0"/>
                              </a:rPr>
                              <m:t>𝜆</m:t>
                            </m:r>
                          </m:num>
                          <m:den>
                            <m:r>
                              <a:rPr lang="es-ES" sz="1800" b="0" i="1" smtClean="0">
                                <a:effectLst/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es-ES" sz="1800" b="0" i="1" smtClean="0">
                            <a:effectLst/>
                            <a:latin typeface="Cambria Math" panose="02040503050406030204" pitchFamily="18" charset="0"/>
                          </a:rPr>
                          <m:t>,0</m:t>
                        </m:r>
                      </m:e>
                    </m:d>
                    <m:r>
                      <a:rPr lang="es-ES" sz="1800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r>
                      <a:rPr lang="es-ES" sz="1800" b="0" i="1" smtClean="0">
                        <a:effectLst/>
                        <a:latin typeface="Cambria Math" panose="02040503050406030204" pitchFamily="18" charset="0"/>
                      </a:rPr>
                      <m:t>𝐴</m:t>
                    </m:r>
                    <m:r>
                      <a:rPr lang="es-ES" sz="1800" b="0" i="1" smtClean="0">
                        <a:effectLst/>
                        <a:latin typeface="Cambria Math" panose="02040503050406030204" pitchFamily="18" charset="0"/>
                      </a:rPr>
                      <m:t>⋅</m:t>
                    </m:r>
                    <m:r>
                      <a:rPr lang="es-ES" sz="1800" b="0" i="1" smtClean="0">
                        <a:effectLst/>
                        <a:latin typeface="Cambria Math" panose="02040503050406030204" pitchFamily="18" charset="0"/>
                      </a:rPr>
                      <m:t>𝑠𝑒𝑛</m:t>
                    </m:r>
                    <m:d>
                      <m:dPr>
                        <m:ctrlPr>
                          <a:rPr lang="es-ES" sz="1800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sz="1800" b="0" i="1" smtClean="0">
                            <a:effectLst/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s-ES" sz="1800" b="0" i="1" smtClean="0">
                            <a:effectLst/>
                            <a:latin typeface="Cambria Math" panose="02040503050406030204" pitchFamily="18" charset="0"/>
                          </a:rPr>
                          <m:t>⋅</m:t>
                        </m:r>
                        <m:f>
                          <m:fPr>
                            <m:ctrlPr>
                              <a:rPr lang="es-ES" sz="1800" b="0" i="1" smtClean="0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ES" sz="1800" b="0" i="1" smtClean="0">
                                <a:effectLst/>
                                <a:latin typeface="Cambria Math" panose="02040503050406030204" pitchFamily="18" charset="0"/>
                              </a:rPr>
                              <m:t>𝜆</m:t>
                            </m:r>
                          </m:num>
                          <m:den>
                            <m:r>
                              <a:rPr lang="es-ES" sz="1800" b="0" i="1" smtClean="0">
                                <a:effectLst/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  <m:r>
                      <a:rPr lang="es-ES" sz="1800" b="0" i="1" smtClean="0">
                        <a:effectLst/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s-CL" sz="1800" dirty="0">
                    <a:effectLst/>
                    <a:latin typeface="NewBaskerville"/>
                  </a:rPr>
                  <a:t> </a:t>
                </a:r>
                <a:endParaRPr lang="es-CL" dirty="0"/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AACA6040-942B-297B-5502-B8F012C7126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295400"/>
                <a:ext cx="8229600" cy="4830763"/>
              </a:xfrm>
              <a:blipFill>
                <a:blip r:embed="rId2"/>
                <a:stretch>
                  <a:fillRect l="-463" r="-108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Imagen 4" descr="Gráfico, Gráfico de líneas&#10;&#10;Descripción generada automáticamente">
            <a:extLst>
              <a:ext uri="{FF2B5EF4-FFF2-40B4-BE49-F238E27FC236}">
                <a16:creationId xmlns:a16="http://schemas.microsoft.com/office/drawing/2014/main" id="{ED01A404-E246-44CA-89ED-E85E9D9FF9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6750" y="2647156"/>
            <a:ext cx="2730500" cy="212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455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C8EB88D-DBE7-3912-7B70-176ABCB79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Función de onda</a:t>
            </a:r>
            <a:endParaRPr lang="es-CL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3A86F979-3A87-C5FD-60AF-ABE09478CE1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244600"/>
                <a:ext cx="8229600" cy="5105400"/>
              </a:xfrm>
            </p:spPr>
            <p:txBody>
              <a:bodyPr>
                <a:normAutofit/>
              </a:bodyPr>
              <a:lstStyle/>
              <a:p>
                <a:pPr algn="just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s-CL" sz="1800" dirty="0">
                    <a:effectLst/>
                    <a:latin typeface="NewBaskerville"/>
                  </a:rPr>
                  <a:t>Para que esta ecuación sea cierta, debe tener </a:t>
                </a:r>
                <a14:m>
                  <m:oMath xmlns:m="http://schemas.openxmlformats.org/officeDocument/2006/math">
                    <m:r>
                      <a:rPr lang="es-ES" sz="1800" b="0" i="1" smtClean="0">
                        <a:effectLst/>
                        <a:latin typeface="Cambria Math" panose="02040503050406030204" pitchFamily="18" charset="0"/>
                      </a:rPr>
                      <m:t>𝑎</m:t>
                    </m:r>
                    <m:r>
                      <a:rPr lang="es-ES" sz="1800" b="0" i="1" smtClean="0">
                        <a:effectLst/>
                        <a:latin typeface="Cambria Math" panose="02040503050406030204" pitchFamily="18" charset="0"/>
                      </a:rPr>
                      <m:t>⋅</m:t>
                    </m:r>
                    <m:f>
                      <m:fPr>
                        <m:ctrlPr>
                          <a:rPr lang="es-ES" sz="1800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ES" sz="1800" b="0" i="1" smtClean="0">
                            <a:effectLst/>
                            <a:latin typeface="Cambria Math" panose="02040503050406030204" pitchFamily="18" charset="0"/>
                          </a:rPr>
                          <m:t>𝜆</m:t>
                        </m:r>
                      </m:num>
                      <m:den>
                        <m:r>
                          <a:rPr lang="es-ES" sz="1800" b="0" i="1" smtClean="0">
                            <a:effectLst/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s-ES" sz="1800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r>
                      <a:rPr lang="es-ES" sz="1800" b="0" i="1" smtClean="0">
                        <a:effectLst/>
                        <a:latin typeface="Cambria Math" panose="02040503050406030204" pitchFamily="18" charset="0"/>
                      </a:rPr>
                      <m:t>𝜋</m:t>
                    </m:r>
                  </m:oMath>
                </a14:m>
                <a:r>
                  <a:rPr lang="es-CL" sz="1800" dirty="0">
                    <a:effectLst/>
                    <a:latin typeface="NewBaskerville"/>
                  </a:rPr>
                  <a:t>. En consecuencia, la función que describe las posiciones de los elementos del medio a través del que viaja la onda sinusoidal se puede escribir:</a:t>
                </a:r>
              </a:p>
              <a:p>
                <a:pPr marL="0" indent="0" algn="ctr">
                  <a:lnSpc>
                    <a:spcPct val="150000"/>
                  </a:lnSpc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a:rPr lang="es-ES" sz="1800" b="0" i="1" smtClean="0">
                        <a:effectLst/>
                        <a:latin typeface="Cambria Math" panose="02040503050406030204" pitchFamily="18" charset="0"/>
                      </a:rPr>
                      <m:t>𝑦</m:t>
                    </m:r>
                    <m:d>
                      <m:dPr>
                        <m:ctrlPr>
                          <a:rPr lang="es-ES" sz="1800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sz="1800" b="0" i="1" smtClean="0">
                            <a:effectLst/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s-ES" sz="1800" b="0" i="1" smtClean="0">
                            <a:effectLst/>
                            <a:latin typeface="Cambria Math" panose="02040503050406030204" pitchFamily="18" charset="0"/>
                          </a:rPr>
                          <m:t>,0</m:t>
                        </m:r>
                      </m:e>
                    </m:d>
                    <m:r>
                      <a:rPr lang="es-ES" sz="1800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r>
                      <a:rPr lang="es-ES" sz="1800" b="0" i="1" smtClean="0">
                        <a:effectLst/>
                        <a:latin typeface="Cambria Math" panose="02040503050406030204" pitchFamily="18" charset="0"/>
                      </a:rPr>
                      <m:t>𝐴</m:t>
                    </m:r>
                    <m:r>
                      <a:rPr lang="es-ES" sz="1800" b="0" i="1" smtClean="0">
                        <a:effectLst/>
                        <a:latin typeface="Cambria Math" panose="02040503050406030204" pitchFamily="18" charset="0"/>
                      </a:rPr>
                      <m:t>⋅</m:t>
                    </m:r>
                    <m:r>
                      <a:rPr lang="es-ES" sz="1800" b="0" i="1" smtClean="0">
                        <a:effectLst/>
                        <a:latin typeface="Cambria Math" panose="02040503050406030204" pitchFamily="18" charset="0"/>
                      </a:rPr>
                      <m:t>𝑠𝑒𝑛</m:t>
                    </m:r>
                    <m:d>
                      <m:dPr>
                        <m:ctrlPr>
                          <a:rPr lang="es-ES" sz="1800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s-ES" sz="1800" b="0" i="1" smtClean="0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ES" sz="1800" b="0" i="1" smtClean="0">
                                <a:effectLst/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s-ES" sz="1800" b="0" i="1" smtClean="0">
                                <a:effectLst/>
                                <a:latin typeface="Cambria Math" panose="02040503050406030204" pitchFamily="18" charset="0"/>
                              </a:rPr>
                              <m:t>𝜋</m:t>
                            </m:r>
                          </m:num>
                          <m:den>
                            <m:r>
                              <a:rPr lang="es-ES" sz="1800" b="0" i="1" smtClean="0">
                                <a:effectLst/>
                                <a:latin typeface="Cambria Math" panose="02040503050406030204" pitchFamily="18" charset="0"/>
                              </a:rPr>
                              <m:t>𝜆</m:t>
                            </m:r>
                          </m:den>
                        </m:f>
                        <m:r>
                          <a:rPr lang="es-ES" sz="1800" b="0" i="1" smtClean="0">
                            <a:effectLst/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</m:oMath>
                </a14:m>
                <a:r>
                  <a:rPr lang="es-CL" sz="1800" dirty="0">
                    <a:effectLst/>
                    <a:latin typeface="NewBaskerville"/>
                  </a:rPr>
                  <a:t> </a:t>
                </a:r>
                <a:endParaRPr lang="es-CL" dirty="0"/>
              </a:p>
              <a:p>
                <a:pPr algn="just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s-CL" sz="1800" dirty="0">
                    <a:effectLst/>
                    <a:latin typeface="NewBaskerville"/>
                  </a:rPr>
                  <a:t>donde la constante </a:t>
                </a:r>
                <a:r>
                  <a:rPr lang="es-CL" sz="1800" i="1" dirty="0">
                    <a:effectLst/>
                    <a:latin typeface="NewBaskerville"/>
                  </a:rPr>
                  <a:t>A </a:t>
                </a:r>
                <a:r>
                  <a:rPr lang="es-CL" sz="1800" dirty="0">
                    <a:effectLst/>
                    <a:latin typeface="NewBaskerville"/>
                  </a:rPr>
                  <a:t>representa la amplitud de onda y la constante </a:t>
                </a:r>
                <a14:m>
                  <m:oMath xmlns:m="http://schemas.openxmlformats.org/officeDocument/2006/math">
                    <m:r>
                      <a:rPr lang="es-ES" sz="1800" b="0" i="1" smtClean="0">
                        <a:effectLst/>
                        <a:latin typeface="Cambria Math" panose="02040503050406030204" pitchFamily="18" charset="0"/>
                      </a:rPr>
                      <m:t>𝜆</m:t>
                    </m:r>
                    <m:r>
                      <a:rPr lang="es-ES" sz="1800" b="0" i="1" smtClean="0">
                        <a:effectLst/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sz="1800" dirty="0">
                    <a:effectLst/>
                    <a:latin typeface="NewBaskerville"/>
                  </a:rPr>
                  <a:t>es la longitud de onda. Note que la posición vertical de un elemento del medio es la misma siempre que </a:t>
                </a:r>
                <a:r>
                  <a:rPr lang="es-CL" sz="1800" i="1" dirty="0">
                    <a:effectLst/>
                    <a:latin typeface="NewBaskerville"/>
                  </a:rPr>
                  <a:t>x </a:t>
                </a:r>
                <a:r>
                  <a:rPr lang="es-CL" sz="1800" dirty="0">
                    <a:effectLst/>
                    <a:latin typeface="NewBaskerville"/>
                  </a:rPr>
                  <a:t>aumente por un múltiplo entero de </a:t>
                </a:r>
                <a14:m>
                  <m:oMath xmlns:m="http://schemas.openxmlformats.org/officeDocument/2006/math">
                    <m:r>
                      <a:rPr lang="es-ES" sz="1800" b="0" i="1" smtClean="0">
                        <a:effectLst/>
                        <a:latin typeface="Cambria Math" panose="02040503050406030204" pitchFamily="18" charset="0"/>
                      </a:rPr>
                      <m:t>𝜆</m:t>
                    </m:r>
                  </m:oMath>
                </a14:m>
                <a:r>
                  <a:rPr lang="es-CL" sz="1800" dirty="0">
                    <a:effectLst/>
                    <a:latin typeface="NewBaskerville"/>
                  </a:rPr>
                  <a:t>. Si la onda se mueve hacia la derecha con una rapidez </a:t>
                </a:r>
                <a:r>
                  <a:rPr lang="es-CL" sz="1800" i="1" dirty="0">
                    <a:effectLst/>
                    <a:latin typeface="NewBaskerville"/>
                  </a:rPr>
                  <a:t>v</a:t>
                </a:r>
                <a:r>
                  <a:rPr lang="es-CL" sz="1800" dirty="0">
                    <a:effectLst/>
                    <a:latin typeface="NewBaskerville"/>
                  </a:rPr>
                  <a:t>, la función de onda en algún tiempo posterior </a:t>
                </a:r>
                <a:r>
                  <a:rPr lang="es-CL" sz="1800" i="1" dirty="0">
                    <a:effectLst/>
                    <a:latin typeface="NewBaskerville"/>
                  </a:rPr>
                  <a:t>t </a:t>
                </a:r>
                <a:r>
                  <a:rPr lang="es-CL" sz="1800" dirty="0">
                    <a:effectLst/>
                    <a:latin typeface="NewBaskerville"/>
                  </a:rPr>
                  <a:t>es:</a:t>
                </a: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1800" b="0" i="1" smtClean="0">
                          <a:effectLst/>
                          <a:latin typeface="Cambria Math" panose="02040503050406030204" pitchFamily="18" charset="0"/>
                        </a:rPr>
                        <m:t>𝑦</m:t>
                      </m:r>
                      <m:d>
                        <m:dPr>
                          <m:ctrlPr>
                            <a:rPr lang="es-ES" sz="1800" b="0" i="1" smtClean="0">
                              <a:effectLst/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sz="1800" b="0" i="1" smtClean="0">
                              <a:effectLst/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s-ES" sz="1800" b="0" i="1" smtClean="0">
                              <a:effectLst/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sz="1800" b="0" i="1" smtClean="0">
                              <a:effectLst/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ES" sz="1800" b="0" i="1" smtClean="0">
                          <a:effectLst/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1800" b="0" i="1" smtClean="0">
                          <a:effectLst/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s-ES" sz="1800" b="0" i="1" smtClean="0">
                          <a:effectLst/>
                          <a:latin typeface="Cambria Math" panose="02040503050406030204" pitchFamily="18" charset="0"/>
                        </a:rPr>
                        <m:t>⋅</m:t>
                      </m:r>
                      <m:r>
                        <a:rPr lang="es-ES" sz="1800" b="0" i="1" smtClean="0">
                          <a:effectLst/>
                          <a:latin typeface="Cambria Math" panose="02040503050406030204" pitchFamily="18" charset="0"/>
                        </a:rPr>
                        <m:t>𝑠𝑒𝑛</m:t>
                      </m:r>
                      <m:f>
                        <m:fPr>
                          <m:ctrlPr>
                            <a:rPr lang="es-ES" sz="1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1800" i="1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s-ES" sz="1800" i="1">
                              <a:latin typeface="Cambria Math" panose="02040503050406030204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es-ES" sz="1800" i="1">
                              <a:latin typeface="Cambria Math" panose="02040503050406030204" pitchFamily="18" charset="0"/>
                            </a:rPr>
                            <m:t>𝜆</m:t>
                          </m:r>
                        </m:den>
                      </m:f>
                      <m:d>
                        <m:dPr>
                          <m:ctrlPr>
                            <a:rPr lang="es-ES" sz="18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sz="1800" i="1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s-ES" sz="18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s-ES" sz="1800" b="0" i="1" smtClean="0">
                              <a:latin typeface="Cambria Math" panose="02040503050406030204" pitchFamily="18" charset="0"/>
                            </a:rPr>
                            <m:t>𝑣𝑡</m:t>
                          </m:r>
                        </m:e>
                      </m:d>
                    </m:oMath>
                  </m:oMathPara>
                </a14:m>
                <a:endParaRPr lang="es-CL" dirty="0"/>
              </a:p>
              <a:p>
                <a:endParaRPr lang="es-CL" dirty="0"/>
              </a:p>
            </p:txBody>
          </p:sp>
        </mc:Choice>
        <mc:Fallback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3A86F979-3A87-C5FD-60AF-ABE09478CE1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244600"/>
                <a:ext cx="8229600" cy="5105400"/>
              </a:xfrm>
              <a:blipFill>
                <a:blip r:embed="rId2"/>
                <a:stretch>
                  <a:fillRect l="-463" r="-61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34754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D560F5D-46D0-F820-7F4E-A1D511A5BF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Función de onda</a:t>
            </a:r>
            <a:endParaRPr lang="es-CL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5AB9124-9E92-2C86-51B7-8ECBDF20175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193800"/>
                <a:ext cx="8229600" cy="5389562"/>
              </a:xfrm>
            </p:spPr>
            <p:txBody>
              <a:bodyPr>
                <a:normAutofit lnSpcReduction="10000"/>
              </a:bodyPr>
              <a:lstStyle/>
              <a:p>
                <a:pPr algn="just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s-CL" sz="1800" dirty="0">
                    <a:effectLst/>
                    <a:latin typeface="NewBaskerville"/>
                  </a:rPr>
                  <a:t>Por definición, la onda viaja a través de un desplazamiento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 sz="1800" b="0" i="0" smtClean="0">
                        <a:effectLst/>
                        <a:latin typeface="Cambria Math" panose="02040503050406030204" pitchFamily="18" charset="0"/>
                      </a:rPr>
                      <m:t>Δ</m:t>
                    </m:r>
                    <m:r>
                      <a:rPr lang="es-ES" sz="1800" b="0" i="1" smtClean="0">
                        <a:effectLst/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s-CL" sz="1800" i="1" dirty="0">
                    <a:effectLst/>
                    <a:latin typeface="NewBaskerville"/>
                  </a:rPr>
                  <a:t> </a:t>
                </a:r>
                <a:r>
                  <a:rPr lang="es-CL" sz="1800" dirty="0">
                    <a:effectLst/>
                    <a:latin typeface="NewBaskerville"/>
                  </a:rPr>
                  <a:t>igual a una longitud de onda </a:t>
                </a:r>
                <a14:m>
                  <m:oMath xmlns:m="http://schemas.openxmlformats.org/officeDocument/2006/math">
                    <m:r>
                      <a:rPr lang="es-ES" sz="1800" b="0" i="1" smtClean="0">
                        <a:effectLst/>
                        <a:latin typeface="Cambria Math" panose="02040503050406030204" pitchFamily="18" charset="0"/>
                      </a:rPr>
                      <m:t>𝜆</m:t>
                    </m:r>
                    <m:r>
                      <a:rPr lang="es-ES" sz="1800" b="0" i="1" smtClean="0">
                        <a:effectLst/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sz="1800" dirty="0">
                    <a:effectLst/>
                    <a:latin typeface="NewBaskerville"/>
                  </a:rPr>
                  <a:t>en un intervalo de tiempo </a:t>
                </a:r>
                <a:r>
                  <a:rPr lang="es-CL" sz="1800" i="1" dirty="0">
                    <a:effectLst/>
                    <a:latin typeface="NewBaskerville"/>
                  </a:rPr>
                  <a:t>t </a:t>
                </a:r>
                <a:r>
                  <a:rPr lang="es-CL" sz="1800" dirty="0">
                    <a:effectLst/>
                    <a:latin typeface="NewBaskerville"/>
                  </a:rPr>
                  <a:t>de un período </a:t>
                </a:r>
                <a:r>
                  <a:rPr lang="es-CL" sz="1800" i="1" dirty="0">
                    <a:effectLst/>
                    <a:latin typeface="NewBaskerville"/>
                  </a:rPr>
                  <a:t>T</a:t>
                </a:r>
                <a:r>
                  <a:rPr lang="es-CL" sz="1800" dirty="0">
                    <a:effectLst/>
                    <a:latin typeface="NewBaskerville"/>
                  </a:rPr>
                  <a:t>. Por tanto, la rapidez de onda, la longitud de onda y el período se relacionan mediante la expresión: </a:t>
                </a: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1800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s-ES" sz="1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1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s-ES" sz="1800" b="0" i="0" smtClean="0">
                              <a:latin typeface="Cambria Math" panose="02040503050406030204" pitchFamily="18" charset="0"/>
                            </a:rPr>
                            <m:t>Δ</m:t>
                          </m:r>
                          <m:r>
                            <a:rPr lang="es-ES" sz="18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s-ES" sz="1800" b="0" i="0" smtClean="0">
                              <a:latin typeface="Cambria Math" panose="02040503050406030204" pitchFamily="18" charset="0"/>
                            </a:rPr>
                            <m:t>Δ</m:t>
                          </m:r>
                          <m:r>
                            <a:rPr lang="es-ES" sz="18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es-ES" sz="1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1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1800" b="0" i="1" smtClean="0">
                              <a:latin typeface="Cambria Math" panose="02040503050406030204" pitchFamily="18" charset="0"/>
                            </a:rPr>
                            <m:t>𝜆</m:t>
                          </m:r>
                        </m:num>
                        <m:den>
                          <m:r>
                            <a:rPr lang="es-ES" sz="18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den>
                      </m:f>
                    </m:oMath>
                  </m:oMathPara>
                </a14:m>
                <a:endParaRPr lang="es-CL" sz="1800" dirty="0"/>
              </a:p>
              <a:p>
                <a:pPr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s-CL" sz="1800" dirty="0">
                    <a:effectLst/>
                    <a:latin typeface="NewBaskerville"/>
                  </a:rPr>
                  <a:t>Al sustituir esta expresión para </a:t>
                </a:r>
                <a:r>
                  <a:rPr lang="es-CL" sz="1800" i="1" dirty="0">
                    <a:effectLst/>
                    <a:latin typeface="NewBaskerville"/>
                  </a:rPr>
                  <a:t>v </a:t>
                </a:r>
                <a:r>
                  <a:rPr lang="es-CL" sz="1800" dirty="0">
                    <a:effectLst/>
                    <a:latin typeface="NewBaskerville"/>
                  </a:rPr>
                  <a:t>en la función, nos queda:</a:t>
                </a:r>
              </a:p>
              <a:p>
                <a:pPr marL="0" indent="0" algn="ctr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s-CL" sz="1800" dirty="0">
                    <a:effectLst/>
                    <a:latin typeface="NewBaskerville"/>
                  </a:rPr>
                  <a:t> </a:t>
                </a:r>
                <a14:m>
                  <m:oMath xmlns:m="http://schemas.openxmlformats.org/officeDocument/2006/math">
                    <m:r>
                      <a:rPr lang="es-ES" sz="2000" b="0" i="1" smtClean="0">
                        <a:effectLst/>
                        <a:latin typeface="Cambria Math" panose="02040503050406030204" pitchFamily="18" charset="0"/>
                      </a:rPr>
                      <m:t>𝑦</m:t>
                    </m:r>
                    <m:d>
                      <m:dPr>
                        <m:ctrlPr>
                          <a:rPr lang="es-ES" sz="2000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sz="2000" b="0" i="1" smtClean="0">
                            <a:effectLst/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s-ES" sz="2000" b="0" i="1" smtClean="0">
                            <a:effectLst/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s-ES" sz="2000" b="0" i="1" smtClean="0">
                            <a:effectLst/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ES" sz="2000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r>
                      <a:rPr lang="es-ES" sz="2000" b="0" i="1" smtClean="0">
                        <a:effectLst/>
                        <a:latin typeface="Cambria Math" panose="02040503050406030204" pitchFamily="18" charset="0"/>
                      </a:rPr>
                      <m:t>𝐴</m:t>
                    </m:r>
                    <m:r>
                      <a:rPr lang="es-ES" sz="2000" b="0" i="1" smtClean="0">
                        <a:effectLst/>
                        <a:latin typeface="Cambria Math" panose="02040503050406030204" pitchFamily="18" charset="0"/>
                      </a:rPr>
                      <m:t>⋅</m:t>
                    </m:r>
                    <m:r>
                      <a:rPr lang="es-ES" sz="2000" b="0" i="1" smtClean="0">
                        <a:effectLst/>
                        <a:latin typeface="Cambria Math" panose="02040503050406030204" pitchFamily="18" charset="0"/>
                      </a:rPr>
                      <m:t>𝑠𝑒𝑛</m:t>
                    </m:r>
                    <m:f>
                      <m:fPr>
                        <m:ctrlPr>
                          <a:rPr lang="es-E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ES" sz="20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s-ES" sz="2000" i="1">
                            <a:latin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es-ES" sz="2000" i="1">
                            <a:latin typeface="Cambria Math" panose="02040503050406030204" pitchFamily="18" charset="0"/>
                          </a:rPr>
                          <m:t>𝜆</m:t>
                        </m:r>
                      </m:den>
                    </m:f>
                    <m:d>
                      <m:dPr>
                        <m:ctrlPr>
                          <a:rPr lang="es-ES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sz="2000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s-ES" sz="20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s-ES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ES" sz="2000" i="1">
                                <a:latin typeface="Cambria Math" panose="02040503050406030204" pitchFamily="18" charset="0"/>
                              </a:rPr>
                              <m:t>𝜆</m:t>
                            </m:r>
                          </m:num>
                          <m:den>
                            <m:r>
                              <a:rPr lang="es-ES" sz="2000" i="1">
                                <a:latin typeface="Cambria Math" panose="02040503050406030204" pitchFamily="18" charset="0"/>
                              </a:rPr>
                              <m:t>𝑇</m:t>
                            </m:r>
                          </m:den>
                        </m:f>
                        <m:r>
                          <a:rPr lang="es-ES" sz="20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endParaRPr lang="es-CL" sz="2000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0" i="1" smtClean="0">
                          <a:effectLst/>
                          <a:latin typeface="Cambria Math" panose="02040503050406030204" pitchFamily="18" charset="0"/>
                        </a:rPr>
                        <m:t>𝑦</m:t>
                      </m:r>
                      <m:d>
                        <m:dPr>
                          <m:ctrlPr>
                            <a:rPr lang="es-ES" sz="2000" b="0" i="1" smtClean="0">
                              <a:effectLst/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sz="2000" b="0" i="1" smtClean="0">
                              <a:effectLst/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s-ES" sz="2000" b="0" i="1" smtClean="0">
                              <a:effectLst/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sz="2000" b="0" i="1" smtClean="0">
                              <a:effectLst/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ES" sz="2000" b="0" i="1" smtClean="0">
                          <a:effectLst/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000" b="0" i="1" smtClean="0">
                          <a:effectLst/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s-ES" sz="2000" b="0" i="1" smtClean="0">
                          <a:effectLst/>
                          <a:latin typeface="Cambria Math" panose="02040503050406030204" pitchFamily="18" charset="0"/>
                        </a:rPr>
                        <m:t>⋅</m:t>
                      </m:r>
                      <m:r>
                        <a:rPr lang="es-ES" sz="2000" b="0" i="1" smtClean="0">
                          <a:effectLst/>
                          <a:latin typeface="Cambria Math" panose="02040503050406030204" pitchFamily="18" charset="0"/>
                        </a:rPr>
                        <m:t>𝑠𝑒𝑛</m:t>
                      </m:r>
                      <m:d>
                        <m:dPr>
                          <m:ctrlPr>
                            <a:rPr lang="es-E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s-ES" sz="20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ES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s-ES" sz="2000" i="1">
                                  <a:latin typeface="Cambria Math" panose="02040503050406030204" pitchFamily="18" charset="0"/>
                                </a:rPr>
                                <m:t>𝜋</m:t>
                              </m:r>
                            </m:num>
                            <m:den>
                              <m:r>
                                <a:rPr lang="es-ES" sz="2000" i="1">
                                  <a:latin typeface="Cambria Math" panose="02040503050406030204" pitchFamily="18" charset="0"/>
                                </a:rPr>
                                <m:t>𝜆</m:t>
                              </m:r>
                            </m:den>
                          </m:f>
                          <m:r>
                            <a:rPr lang="es-ES" sz="2000" i="1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s-ES" sz="20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s-ES" sz="20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ES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s-ES" sz="2000" i="1">
                                  <a:latin typeface="Cambria Math" panose="02040503050406030204" pitchFamily="18" charset="0"/>
                                </a:rPr>
                                <m:t>𝜋</m:t>
                              </m:r>
                            </m:num>
                            <m:den>
                              <m:r>
                                <a:rPr lang="es-ES" sz="2000" i="1">
                                  <a:latin typeface="Cambria Math" panose="02040503050406030204" pitchFamily="18" charset="0"/>
                                </a:rPr>
                                <m:t>𝜆</m:t>
                              </m:r>
                            </m:den>
                          </m:f>
                          <m:r>
                            <a:rPr lang="es-ES" sz="2000" b="0" i="1" smtClean="0">
                              <a:latin typeface="Cambria Math" panose="02040503050406030204" pitchFamily="18" charset="0"/>
                            </a:rPr>
                            <m:t>⋅</m:t>
                          </m:r>
                          <m:f>
                            <m:fPr>
                              <m:ctrlPr>
                                <a:rPr lang="es-ES" sz="20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ES" sz="2000" i="1">
                                  <a:latin typeface="Cambria Math" panose="02040503050406030204" pitchFamily="18" charset="0"/>
                                </a:rPr>
                                <m:t>𝜆</m:t>
                              </m:r>
                            </m:num>
                            <m:den>
                              <m:r>
                                <a:rPr lang="es-ES" sz="20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den>
                          </m:f>
                          <m:r>
                            <a:rPr lang="es-ES" sz="20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es-CL" sz="2000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0" i="1" smtClean="0">
                          <a:effectLst/>
                          <a:latin typeface="Cambria Math" panose="02040503050406030204" pitchFamily="18" charset="0"/>
                        </a:rPr>
                        <m:t>𝑦</m:t>
                      </m:r>
                      <m:d>
                        <m:dPr>
                          <m:ctrlPr>
                            <a:rPr lang="es-ES" sz="2000" b="0" i="1" smtClean="0">
                              <a:effectLst/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sz="2000" b="0" i="1" smtClean="0">
                              <a:effectLst/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s-ES" sz="2000" b="0" i="1" smtClean="0">
                              <a:effectLst/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sz="2000" b="0" i="1" smtClean="0">
                              <a:effectLst/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ES" sz="2000" b="0" i="1" smtClean="0">
                          <a:effectLst/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000" b="0" i="1" smtClean="0">
                          <a:effectLst/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s-ES" sz="2000" b="0" i="1" smtClean="0">
                          <a:effectLst/>
                          <a:latin typeface="Cambria Math" panose="02040503050406030204" pitchFamily="18" charset="0"/>
                        </a:rPr>
                        <m:t>⋅</m:t>
                      </m:r>
                      <m:r>
                        <a:rPr lang="es-ES" sz="2000" b="0" i="1" smtClean="0">
                          <a:effectLst/>
                          <a:latin typeface="Cambria Math" panose="02040503050406030204" pitchFamily="18" charset="0"/>
                        </a:rPr>
                        <m:t>𝑠𝑒𝑛</m:t>
                      </m:r>
                      <m:d>
                        <m:dPr>
                          <m:ctrlPr>
                            <a:rPr lang="es-E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sz="20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s-ES" sz="2000" i="1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s-ES" sz="20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s-ES" sz="20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ES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s-ES" sz="2000" i="1">
                                  <a:latin typeface="Cambria Math" panose="02040503050406030204" pitchFamily="18" charset="0"/>
                                </a:rPr>
                                <m:t>𝜋</m:t>
                              </m:r>
                            </m:num>
                            <m:den>
                              <m:r>
                                <a:rPr lang="es-ES" sz="20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den>
                          </m:f>
                          <m:r>
                            <a:rPr lang="es-ES" sz="2000" b="0" i="1" smtClean="0">
                              <a:latin typeface="Cambria Math" panose="02040503050406030204" pitchFamily="18" charset="0"/>
                            </a:rPr>
                            <m:t>⋅</m:t>
                          </m:r>
                          <m:r>
                            <a:rPr lang="es-ES" sz="20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es-CL" sz="2000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0" i="1" smtClean="0">
                          <a:effectLst/>
                          <a:latin typeface="Cambria Math" panose="02040503050406030204" pitchFamily="18" charset="0"/>
                        </a:rPr>
                        <m:t>𝑦</m:t>
                      </m:r>
                      <m:d>
                        <m:dPr>
                          <m:ctrlPr>
                            <a:rPr lang="es-ES" sz="2000" b="0" i="1" smtClean="0">
                              <a:effectLst/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sz="2000" b="0" i="1" smtClean="0">
                              <a:effectLst/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s-ES" sz="2000" b="0" i="1" smtClean="0">
                              <a:effectLst/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sz="2000" b="0" i="1" smtClean="0">
                              <a:effectLst/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ES" sz="2000" b="0" i="1" smtClean="0">
                          <a:effectLst/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000" b="0" i="1" smtClean="0">
                          <a:effectLst/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s-ES" sz="2000" b="0" i="1" smtClean="0">
                          <a:effectLst/>
                          <a:latin typeface="Cambria Math" panose="02040503050406030204" pitchFamily="18" charset="0"/>
                        </a:rPr>
                        <m:t>⋅</m:t>
                      </m:r>
                      <m:r>
                        <a:rPr lang="es-ES" sz="2000" b="0" i="1" smtClean="0">
                          <a:effectLst/>
                          <a:latin typeface="Cambria Math" panose="02040503050406030204" pitchFamily="18" charset="0"/>
                        </a:rPr>
                        <m:t>𝑠𝑒𝑛</m:t>
                      </m:r>
                      <m:d>
                        <m:dPr>
                          <m:ctrlPr>
                            <a:rPr lang="es-E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sz="20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s-ES" sz="2000" i="1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s-ES" sz="20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s-ES" sz="2000" i="1" smtClean="0">
                              <a:latin typeface="Cambria Math" panose="02040503050406030204" pitchFamily="18" charset="0"/>
                            </a:rPr>
                            <m:t>𝜔</m:t>
                          </m:r>
                          <m:r>
                            <a:rPr lang="es-ES" sz="20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es-CL" sz="2000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endParaRPr lang="es-CL" sz="2000" dirty="0"/>
              </a:p>
            </p:txBody>
          </p:sp>
        </mc:Choice>
        <mc:Fallback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5AB9124-9E92-2C86-51B7-8ECBDF20175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193800"/>
                <a:ext cx="8229600" cy="5389562"/>
              </a:xfrm>
              <a:blipFill>
                <a:blip r:embed="rId2"/>
                <a:stretch>
                  <a:fillRect l="-463" r="-61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ángulo 3">
            <a:extLst>
              <a:ext uri="{FF2B5EF4-FFF2-40B4-BE49-F238E27FC236}">
                <a16:creationId xmlns:a16="http://schemas.microsoft.com/office/drawing/2014/main" id="{2C08C76E-5422-ABED-8991-7F7EEFC62CCB}"/>
              </a:ext>
            </a:extLst>
          </p:cNvPr>
          <p:cNvSpPr/>
          <p:nvPr/>
        </p:nvSpPr>
        <p:spPr>
          <a:xfrm>
            <a:off x="2984500" y="5956300"/>
            <a:ext cx="3149600" cy="62706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CC869387-6CC6-5AFD-AFD6-7ADB13D9C8B9}"/>
              </a:ext>
            </a:extLst>
          </p:cNvPr>
          <p:cNvSpPr txBox="1"/>
          <p:nvPr/>
        </p:nvSpPr>
        <p:spPr>
          <a:xfrm>
            <a:off x="6408412" y="6085165"/>
            <a:ext cx="20345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/>
              <a:t>FUNCIÓN DE ONDA</a:t>
            </a:r>
          </a:p>
        </p:txBody>
      </p:sp>
    </p:spTree>
    <p:extLst>
      <p:ext uri="{BB962C8B-B14F-4D97-AF65-F5344CB8AC3E}">
        <p14:creationId xmlns:p14="http://schemas.microsoft.com/office/powerpoint/2010/main" val="3530758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2B9D4DD-81DE-EC34-5F75-ABD61E427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Modelo de Onda progresiva.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206B0826-7D43-84C4-7D7A-DE6F01772E28}"/>
              </a:ext>
            </a:extLst>
          </p:cNvPr>
          <p:cNvSpPr txBox="1"/>
          <p:nvPr/>
        </p:nvSpPr>
        <p:spPr>
          <a:xfrm>
            <a:off x="457200" y="1417638"/>
            <a:ext cx="8229600" cy="2126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CL" dirty="0"/>
              <a:t>Una </a:t>
            </a:r>
            <a:r>
              <a:rPr lang="es-CL" b="1" dirty="0"/>
              <a:t>onda progresiva</a:t>
            </a:r>
            <a:r>
              <a:rPr lang="es-CL" dirty="0"/>
              <a:t> es una perturbación que se propaga a través de un medio o del vacío, trasladando energía de un punto a otro </a:t>
            </a:r>
            <a:r>
              <a:rPr lang="es-CL" b="1" dirty="0"/>
              <a:t>sin que haya desplazamiento neto de materia</a:t>
            </a:r>
            <a:r>
              <a:rPr lang="es-CL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es-CL" dirty="0"/>
              <a:t>Ejemplo: cuando una cuerda vibra, cada partícula del medio oscila alrededor de su posición de equilibrio, pero la forma de la onda (la perturbación) se desplaza.</a:t>
            </a:r>
          </a:p>
        </p:txBody>
      </p:sp>
      <p:pic>
        <p:nvPicPr>
          <p:cNvPr id="10" name="Marcador de contenido 3" descr="standing_waves.gif">
            <a:extLst>
              <a:ext uri="{FF2B5EF4-FFF2-40B4-BE49-F238E27FC236}">
                <a16:creationId xmlns:a16="http://schemas.microsoft.com/office/drawing/2014/main" id="{D90CF219-5382-4998-E327-D28750399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0203" y="3557207"/>
            <a:ext cx="4403593" cy="3300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639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870C6FE1-A8CB-5543-81AF-BFE0311964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2846" y="2139846"/>
            <a:ext cx="4540354" cy="4540354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46F2510D-A4F5-4B46-A81E-44B0A5624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41933072-C941-894E-85A7-605573C7D3F0}"/>
                  </a:ext>
                </a:extLst>
              </p:cNvPr>
              <p:cNvSpPr txBox="1"/>
              <p:nvPr/>
            </p:nvSpPr>
            <p:spPr>
              <a:xfrm>
                <a:off x="1109272" y="1214203"/>
                <a:ext cx="7375545" cy="175432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dirty="0"/>
                  <a:t>La función de onda de una onda armónica que se mueve en una cuerda </a:t>
                </a:r>
              </a:p>
              <a:p>
                <a:r>
                  <a:rPr lang="es-CL" dirty="0"/>
                  <a:t>es </a:t>
                </a:r>
                <a14:m>
                  <m:oMath xmlns:m="http://schemas.openxmlformats.org/officeDocument/2006/math">
                    <m:r>
                      <a:rPr lang="es-ES" b="0" i="1" smtClean="0">
                        <a:latin typeface="Cambria Math" panose="02040503050406030204" pitchFamily="18" charset="0"/>
                      </a:rPr>
                      <m:t>𝑦</m:t>
                    </m:r>
                    <m:d>
                      <m:dPr>
                        <m:ctrlPr>
                          <a:rPr lang="es-E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ES" b="0" i="1" smtClean="0">
                        <a:latin typeface="Cambria Math" panose="02040503050406030204" pitchFamily="18" charset="0"/>
                      </a:rPr>
                      <m:t>=0,03</m:t>
                    </m:r>
                    <m:d>
                      <m:dPr>
                        <m:begChr m:val="["/>
                        <m:endChr m:val="]"/>
                        <m:ctrlPr>
                          <a:rPr lang="es-E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</m:d>
                    <m:r>
                      <a:rPr lang="es-ES" b="0" i="1" smtClean="0">
                        <a:latin typeface="Cambria Math" panose="02040503050406030204" pitchFamily="18" charset="0"/>
                      </a:rPr>
                      <m:t>𝑆𝑒𝑛</m:t>
                    </m:r>
                    <m:r>
                      <a:rPr lang="es-ES" b="0" i="1" smtClean="0">
                        <a:latin typeface="Cambria Math" panose="02040503050406030204" pitchFamily="18" charset="0"/>
                      </a:rPr>
                      <m:t>(2,2 </m:t>
                    </m:r>
                    <m:r>
                      <a:rPr lang="es-E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s-ES" b="0" i="1" smtClean="0">
                        <a:latin typeface="Cambria Math" panose="02040503050406030204" pitchFamily="18" charset="0"/>
                      </a:rPr>
                      <m:t>−3,5</m:t>
                    </m:r>
                    <m:r>
                      <a:rPr lang="es-ES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s-E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s-CL" dirty="0"/>
                  <a:t> </a:t>
                </a:r>
              </a:p>
              <a:p>
                <a:pPr marL="342900" indent="-342900">
                  <a:buAutoNum type="alphaLcParenR"/>
                </a:pPr>
                <a:r>
                  <a:rPr lang="es-CL" dirty="0"/>
                  <a:t>¿En qué sentido se propaga la onda y cuál es su rapidez de propagación? </a:t>
                </a:r>
              </a:p>
              <a:p>
                <a:pPr marL="342900" indent="-342900">
                  <a:buAutoNum type="alphaLcParenR"/>
                </a:pPr>
                <a:r>
                  <a:rPr lang="es-CL" dirty="0"/>
                  <a:t>Determinar la longitud de onda, el periodo y la frecuencia de la onda</a:t>
                </a:r>
              </a:p>
              <a:p>
                <a:pPr marL="342900" indent="-342900">
                  <a:buAutoNum type="alphaLcParenR"/>
                </a:pPr>
                <a:r>
                  <a:rPr lang="es-CL" dirty="0"/>
                  <a:t>¿Cuál es el desplazamiento máximo de cualquier segmento de la cuerda?</a:t>
                </a:r>
              </a:p>
              <a:p>
                <a:pPr marL="342900" indent="-342900">
                  <a:buAutoNum type="alphaLcParenR"/>
                </a:pPr>
                <a:r>
                  <a:rPr lang="es-CL" dirty="0"/>
                  <a:t>¿Cuál es la velocidad máxima de cualquier segmento de la cuerda?</a:t>
                </a:r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41933072-C941-894E-85A7-605573C7D3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9272" y="1214203"/>
                <a:ext cx="7375545" cy="1754326"/>
              </a:xfrm>
              <a:prstGeom prst="rect">
                <a:avLst/>
              </a:prstGeom>
              <a:blipFill>
                <a:blip r:embed="rId3"/>
                <a:stretch>
                  <a:fillRect l="-687" t="-1439" b="-503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906755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C4ED14-F5F2-1FE4-F8B9-DB0425A5E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Ondas Estacionarias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F6B949A-6E63-1BC3-CF93-8F6A25499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97000"/>
            <a:ext cx="8229600" cy="4525963"/>
          </a:xfrm>
        </p:spPr>
        <p:txBody>
          <a:bodyPr/>
          <a:lstStyle/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s-CL" sz="1800" dirty="0">
                <a:effectLst/>
                <a:latin typeface="SFSS0800"/>
              </a:rPr>
              <a:t>Las ondas estacionarias se producen cuando dos ondas de igual frecuencia y amplitud se propagan en direcciones opuestas. </a:t>
            </a:r>
            <a:endParaRPr lang="es-CL" sz="1800" dirty="0">
              <a:effectLst/>
              <a:latin typeface="Calibri" panose="020F050202020403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s-CL" sz="1800" dirty="0">
                <a:effectLst/>
                <a:latin typeface="Calibri" panose="020F0502020204030204" pitchFamily="34" charset="0"/>
              </a:rPr>
              <a:t>Las ondas estacionarias son aquellas ondas en las cuales, ciertos puntos de la onda llamados nodos, permanecen inmóviles.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s-CL" sz="1800" dirty="0">
                <a:effectLst/>
                <a:latin typeface="SFSS0800"/>
              </a:rPr>
              <a:t>En una cuerda, las ondas estacionarias se generan cuando la cuerda está fija en ambos extremos. </a:t>
            </a:r>
            <a:endParaRPr lang="es-CL" dirty="0"/>
          </a:p>
          <a:p>
            <a:pPr algn="just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s-CL" sz="1800" dirty="0">
                <a:effectLst/>
                <a:latin typeface="SFSS0800"/>
              </a:rPr>
              <a:t>La interferencia de las ondas produce nodos (puntos fijos) y antinodos (puntos de </a:t>
            </a:r>
            <a:r>
              <a:rPr lang="es-CL" sz="1800" dirty="0" err="1">
                <a:effectLst/>
                <a:latin typeface="SFSS0800"/>
              </a:rPr>
              <a:t>máxima</a:t>
            </a:r>
            <a:r>
              <a:rPr lang="es-CL" sz="1800" dirty="0">
                <a:effectLst/>
                <a:latin typeface="SFSS0800"/>
              </a:rPr>
              <a:t> amplitud). </a:t>
            </a:r>
            <a:endParaRPr lang="es-CL" dirty="0">
              <a:effectLst/>
            </a:endParaRPr>
          </a:p>
          <a:p>
            <a:endParaRPr lang="es-CL" dirty="0">
              <a:effectLst/>
            </a:endParaRPr>
          </a:p>
          <a:p>
            <a:endParaRPr lang="es-CL" dirty="0"/>
          </a:p>
        </p:txBody>
      </p:sp>
      <p:pic>
        <p:nvPicPr>
          <p:cNvPr id="5" name="Imagen 4" descr="Imagen que contiene interior, tabla, comida, metal&#10;&#10;Descripción generada automáticamente">
            <a:extLst>
              <a:ext uri="{FF2B5EF4-FFF2-40B4-BE49-F238E27FC236}">
                <a16:creationId xmlns:a16="http://schemas.microsoft.com/office/drawing/2014/main" id="{D59B475A-BC01-5A10-74A6-6D34831403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9900" y="4805362"/>
            <a:ext cx="5664200" cy="177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927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786C8C-D578-233C-7CB7-AF7F102F9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Velocidad de Propagación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4F11960F-298D-7DF3-09E9-7238AB78292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>
                  <a:lnSpc>
                    <a:spcPct val="150000"/>
                  </a:lnSpc>
                  <a:spcBef>
                    <a:spcPts val="0"/>
                  </a:spcBef>
                  <a:buFont typeface="Arial" panose="020B0604020202020204" pitchFamily="34" charset="0"/>
                  <a:buChar char="•"/>
                </a:pPr>
                <a:r>
                  <a:rPr lang="es-CL" sz="2400" dirty="0">
                    <a:effectLst/>
                    <a:latin typeface="+mj-lt"/>
                  </a:rPr>
                  <a:t>La velocidad de </a:t>
                </a:r>
                <a:r>
                  <a:rPr lang="es-CL" sz="2400" dirty="0" err="1">
                    <a:effectLst/>
                    <a:latin typeface="+mj-lt"/>
                  </a:rPr>
                  <a:t>propagación</a:t>
                </a:r>
                <a:r>
                  <a:rPr lang="es-CL" sz="2400" dirty="0">
                    <a:effectLst/>
                    <a:latin typeface="+mj-lt"/>
                  </a:rPr>
                  <a:t> de la onda en la cuerda está dada por: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effectLst/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s-ES" b="0" i="1" smtClean="0">
                          <a:effectLst/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s-ES" b="0" i="1" smtClean="0">
                              <a:effectLst/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es-ES" b="0" i="1" smtClean="0"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ES" b="0" i="1" smtClean="0">
                                  <a:effectLst/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num>
                            <m:den>
                              <m:r>
                                <a:rPr lang="es-ES" b="0" i="1" smtClean="0">
                                  <a:effectLst/>
                                  <a:latin typeface="Cambria Math" panose="02040503050406030204" pitchFamily="18" charset="0"/>
                                </a:rPr>
                                <m:t>𝜇</m:t>
                              </m:r>
                            </m:den>
                          </m:f>
                        </m:e>
                      </m:rad>
                    </m:oMath>
                  </m:oMathPara>
                </a14:m>
                <a:endParaRPr lang="es-CL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s-CL" sz="2400" dirty="0"/>
                  <a:t>Donde T es la tensión en la cuerda y µ es la densidad lineal de masa.</a:t>
                </a:r>
                <a:endParaRPr lang="es-CL" sz="2400" dirty="0">
                  <a:effectLst/>
                </a:endParaRPr>
              </a:p>
              <a:p>
                <a:pPr marL="0" indent="0">
                  <a:buNone/>
                </a:pPr>
                <a:endParaRPr lang="es-CL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4F11960F-298D-7DF3-09E9-7238AB78292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3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4179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C851C9-BF2B-6A84-9973-340546439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Longitud de Onda y Frecuencia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F7A18C91-F4DD-B606-9164-79F8C9C8919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pPr algn="just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s-CL" dirty="0"/>
                  <a:t>La longitud de onda </a:t>
                </a:r>
                <a14:m>
                  <m:oMath xmlns:m="http://schemas.openxmlformats.org/officeDocument/2006/math">
                    <m:r>
                      <a:rPr lang="es-ES" b="0" i="1" smtClean="0">
                        <a:latin typeface="Cambria Math" panose="02040503050406030204" pitchFamily="18" charset="0"/>
                      </a:rPr>
                      <m:t>𝜆</m:t>
                    </m:r>
                    <m:r>
                      <a:rPr lang="es-ES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dirty="0"/>
                  <a:t>de la onda estacionaria está relacionada con la longitud de la cuerda L y las condiciones de borde.</a:t>
                </a:r>
              </a:p>
              <a:p>
                <a:pPr algn="just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s-CL" dirty="0"/>
                  <a:t>La frecuencia f de la onda se relaciona con la velocidad de propagación y la longitud de onda:</a:t>
                </a: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num>
                        <m:den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𝜆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F7A18C91-F4DD-B606-9164-79F8C9C8919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698" r="-185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74198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E1489A7-9B93-A955-85D7-73429B4F8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Condiciones de Borde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7CB65C60-B584-A71F-5287-488B82F65B1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algn="just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s-CL" dirty="0"/>
                  <a:t>Las condiciones de borde dependen de que los extremos de la cuerda estén fijos, lo que implica que debe haber nodos en esos puntos.</a:t>
                </a:r>
              </a:p>
              <a:p>
                <a:pPr algn="just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s-CL" dirty="0"/>
                  <a:t>La longitud de la cuerda L debe ser un múltiplo de la mitad de la longitud de onda:</a:t>
                </a:r>
              </a:p>
              <a:p>
                <a:pPr marL="0" indent="0" algn="ctr">
                  <a:lnSpc>
                    <a:spcPct val="150000"/>
                  </a:lnSpc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a:rPr lang="es-ES" b="0" i="1" smtClean="0">
                        <a:latin typeface="Cambria Math" panose="02040503050406030204" pitchFamily="18" charset="0"/>
                      </a:rPr>
                      <m:t>𝐿</m:t>
                    </m:r>
                    <m:r>
                      <a:rPr lang="es-E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s-ES" b="0" i="1" smtClean="0">
                        <a:latin typeface="Cambria Math" panose="02040503050406030204" pitchFamily="18" charset="0"/>
                      </a:rPr>
                      <m:t>𝑛</m:t>
                    </m:r>
                    <m:f>
                      <m:fPr>
                        <m:ctrlPr>
                          <a:rPr lang="es-E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𝜆</m:t>
                        </m:r>
                      </m:num>
                      <m:den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s-CL" dirty="0"/>
                  <a:t> con </a:t>
                </a:r>
                <a14:m>
                  <m:oMath xmlns:m="http://schemas.openxmlformats.org/officeDocument/2006/math">
                    <m:r>
                      <a:rPr lang="es-ES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s-ES" b="0" i="1" smtClean="0">
                        <a:latin typeface="Cambria Math" panose="02040503050406030204" pitchFamily="18" charset="0"/>
                      </a:rPr>
                      <m:t>=1, 2, 3,…</m:t>
                    </m:r>
                  </m:oMath>
                </a14:m>
                <a:endParaRPr lang="es-CL" dirty="0"/>
              </a:p>
            </p:txBody>
          </p:sp>
        </mc:Choice>
        <mc:Fallback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7CB65C60-B584-A71F-5287-488B82F65B1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852" r="-185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44456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705B4C-0E79-AFE9-7566-40FD19A4B8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Frecuencia Fundamental y Armónicos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6C1352EB-A577-948E-5738-76A19A9A2E5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0000" lnSpcReduction="20000"/>
              </a:bodyPr>
              <a:lstStyle/>
              <a:p>
                <a:pPr algn="just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s-CL" dirty="0"/>
                  <a:t>La frecuencia fundamental f</a:t>
                </a:r>
                <a:r>
                  <a:rPr lang="es-CL" baseline="-25000" dirty="0"/>
                  <a:t>1</a:t>
                </a:r>
                <a:r>
                  <a:rPr lang="es-CL" dirty="0"/>
                  <a:t> corresponde al primer modo de vibración (n = 1) </a:t>
                </a:r>
              </a:p>
              <a:p>
                <a:pPr algn="just">
                  <a:lnSpc>
                    <a:spcPct val="150000"/>
                  </a:lnSpc>
                  <a:spcBef>
                    <a:spcPts val="0"/>
                  </a:spcBef>
                </a:pPr>
                <a:endParaRPr lang="es-CL" dirty="0"/>
              </a:p>
              <a:p>
                <a:pPr algn="just">
                  <a:lnSpc>
                    <a:spcPct val="150000"/>
                  </a:lnSpc>
                  <a:spcBef>
                    <a:spcPts val="0"/>
                  </a:spcBef>
                </a:pPr>
                <a:endParaRPr lang="es-CL" dirty="0"/>
              </a:p>
              <a:p>
                <a:pPr algn="just">
                  <a:lnSpc>
                    <a:spcPct val="150000"/>
                  </a:lnSpc>
                  <a:spcBef>
                    <a:spcPts val="0"/>
                  </a:spcBef>
                </a:pPr>
                <a:endParaRPr lang="es-CL" dirty="0"/>
              </a:p>
              <a:p>
                <a:pPr algn="just">
                  <a:lnSpc>
                    <a:spcPct val="150000"/>
                  </a:lnSpc>
                  <a:spcBef>
                    <a:spcPts val="0"/>
                  </a:spcBef>
                </a:pPr>
                <a:endParaRPr lang="es-CL" dirty="0"/>
              </a:p>
              <a:p>
                <a:pPr algn="just">
                  <a:lnSpc>
                    <a:spcPct val="150000"/>
                  </a:lnSpc>
                  <a:spcBef>
                    <a:spcPts val="0"/>
                  </a:spcBef>
                </a:pPr>
                <a:endParaRPr lang="es-CL" dirty="0"/>
              </a:p>
              <a:p>
                <a:pPr algn="just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s-CL" dirty="0"/>
                  <a:t>y está dada por:</a:t>
                </a: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num>
                        <m:den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6C1352EB-A577-948E-5738-76A19A9A2E5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6" r="-92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Imagen 4" descr="Diagrama, Esquemático&#10;&#10;Descripción generada automáticamente">
            <a:extLst>
              <a:ext uri="{FF2B5EF4-FFF2-40B4-BE49-F238E27FC236}">
                <a16:creationId xmlns:a16="http://schemas.microsoft.com/office/drawing/2014/main" id="{B0827178-5958-3412-34D2-FD0D15E53D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7725" y="2311657"/>
            <a:ext cx="2368550" cy="1551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930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5AC840C-562D-CB6A-AB7B-346F864F5E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Frecuencia Fundamental y Armónicos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49E7EA8F-4689-36DE-F8B2-533B475BB99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s-CL" dirty="0"/>
                  <a:t>Los armónicos son múltiplos de la frecuencia fundamental: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s-E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s-ES" b="0" i="1" smtClean="0">
                        <a:latin typeface="Cambria Math" panose="02040503050406030204" pitchFamily="18" charset="0"/>
                      </a:rPr>
                      <m:t>𝑛</m:t>
                    </m:r>
                    <m:sSub>
                      <m:sSubPr>
                        <m:ctrlPr>
                          <a:rPr lang="es-E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s-CL" dirty="0"/>
                  <a:t> con </a:t>
                </a:r>
                <a14:m>
                  <m:oMath xmlns:m="http://schemas.openxmlformats.org/officeDocument/2006/math">
                    <m:r>
                      <a:rPr lang="es-ES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es-ES" i="1">
                        <a:latin typeface="Cambria Math" panose="02040503050406030204" pitchFamily="18" charset="0"/>
                      </a:rPr>
                      <m:t>=2, 3, 4,…</m:t>
                    </m:r>
                  </m:oMath>
                </a14:m>
                <a:endParaRPr lang="es-CL" dirty="0"/>
              </a:p>
              <a:p>
                <a:pPr marL="0" indent="0" algn="just">
                  <a:buNone/>
                </a:pPr>
                <a:endParaRPr lang="es-CL" dirty="0"/>
              </a:p>
              <a:p>
                <a:pPr marL="0" indent="0" algn="just">
                  <a:buNone/>
                </a:pPr>
                <a:r>
                  <a:rPr lang="es-CL" dirty="0"/>
                  <a:t>El segundo armónico, por ejemplo, tiene una frecuencia de f</a:t>
                </a:r>
                <a:r>
                  <a:rPr lang="es-CL" baseline="-25000" dirty="0"/>
                  <a:t>2</a:t>
                </a:r>
                <a:r>
                  <a:rPr lang="es-CL" dirty="0"/>
                  <a:t> = 2f</a:t>
                </a:r>
                <a:r>
                  <a:rPr lang="es-CL" baseline="-25000" dirty="0"/>
                  <a:t>1</a:t>
                </a:r>
                <a:r>
                  <a:rPr lang="es-CL" dirty="0"/>
                  <a:t>.</a:t>
                </a:r>
              </a:p>
            </p:txBody>
          </p:sp>
        </mc:Choice>
        <mc:Fallback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49E7EA8F-4689-36DE-F8B2-533B475BB99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852" t="-1681" r="-185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96384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6C58C5-F957-C111-E066-4CAE90B0F6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Modos de Vibración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287A228-D0DA-25B4-5217-43B8CE9AC4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79500"/>
            <a:ext cx="8229600" cy="452596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s-CL" sz="2000" dirty="0"/>
              <a:t>Los diferentes modos de vibración corresponden a diferentes números de nodos y antinodos en la cuerda.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s-CL" sz="2000" dirty="0"/>
              <a:t>A medida que aumenta el número de nodos, la frecuencia de la onda también aumenta.</a:t>
            </a:r>
          </a:p>
        </p:txBody>
      </p:sp>
      <p:pic>
        <p:nvPicPr>
          <p:cNvPr id="5" name="Imagen 4" descr="Imagen que contiene Texto&#10;&#10;Descripción generada automáticamente">
            <a:extLst>
              <a:ext uri="{FF2B5EF4-FFF2-40B4-BE49-F238E27FC236}">
                <a16:creationId xmlns:a16="http://schemas.microsoft.com/office/drawing/2014/main" id="{F752DE22-4A28-1C80-A01A-AF287BE400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3003049"/>
            <a:ext cx="7772400" cy="1847778"/>
          </a:xfrm>
          <a:prstGeom prst="rect">
            <a:avLst/>
          </a:prstGeom>
        </p:spPr>
      </p:pic>
      <p:pic>
        <p:nvPicPr>
          <p:cNvPr id="7" name="Imagen 6" descr="Gráfico&#10;&#10;Descripción generada automáticamente con confianza media">
            <a:extLst>
              <a:ext uri="{FF2B5EF4-FFF2-40B4-BE49-F238E27FC236}">
                <a16:creationId xmlns:a16="http://schemas.microsoft.com/office/drawing/2014/main" id="{02AD435B-91DC-82CC-03E0-164B2DD647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1100" y="4834981"/>
            <a:ext cx="7073900" cy="1816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754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07DB4D1-44F5-A096-9B80-147374213D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4314757-90D6-4A75-BD5E-155BCC35C2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82700"/>
            <a:ext cx="8229600" cy="4525963"/>
          </a:xfrm>
        </p:spPr>
        <p:txBody>
          <a:bodyPr>
            <a:normAutofit fontScale="47500" lnSpcReduction="20000"/>
          </a:bodyPr>
          <a:lstStyle/>
          <a:p>
            <a:pPr algn="just">
              <a:lnSpc>
                <a:spcPct val="170000"/>
              </a:lnSpc>
              <a:spcBef>
                <a:spcPts val="0"/>
              </a:spcBef>
            </a:pPr>
            <a:r>
              <a:rPr lang="es-CL" dirty="0"/>
              <a:t>Considere una cuerda de longitud L = 2, 00 m atada a un vibrador de cuerda de frecuencia ajustable, como se muestra en la figura. Las ondas producidas por el vibrador se desplazan por la cuerda y son reflejadas por la condición de frontera fija en la polea. La cuerda, que tiene una densidad lineal de masa de µ = 0, 006 kg/m, se hace pasar por una polea sin fricción de masa insignificante, y la tensión es proporcionada por una masa colgante de 2, 00 kg. 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</a:pPr>
            <a:r>
              <a:rPr lang="es-CL" dirty="0"/>
              <a:t>(a)¿Cuál es la velocidad de las ondas en la cuerda? 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</a:pPr>
            <a:r>
              <a:rPr lang="es-CL" dirty="0"/>
              <a:t>(b) Dibuje un esquema de los tres primeros modos normales de las ondas estacionarias que se pueden producir en la cuerda e identifique cada uno con la longitud de onda. 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</a:pPr>
            <a:r>
              <a:rPr lang="es-CL" dirty="0"/>
              <a:t>(c) Enumere las frecuencias a las que debe estar sintonizado el vibrador de la cuerda para producir los tres primeros modos normales de las ondas estacionarias.</a:t>
            </a:r>
          </a:p>
        </p:txBody>
      </p:sp>
      <p:pic>
        <p:nvPicPr>
          <p:cNvPr id="5" name="Imagen 4" descr="Imagen que contiene Diagrama&#10;&#10;Descripción generada automáticamente">
            <a:extLst>
              <a:ext uri="{FF2B5EF4-FFF2-40B4-BE49-F238E27FC236}">
                <a16:creationId xmlns:a16="http://schemas.microsoft.com/office/drawing/2014/main" id="{E97AC697-AC3A-CC56-48E0-DCF2A1B882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270" y="4676357"/>
            <a:ext cx="5524130" cy="2140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7406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9C4EF78-B87B-924E-B5E8-48BDAE5566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2210" y="1625600"/>
            <a:ext cx="8229600" cy="4525963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lnSpc>
                <a:spcPct val="160000"/>
              </a:lnSpc>
              <a:spcBef>
                <a:spcPts val="0"/>
              </a:spcBef>
              <a:buNone/>
            </a:pPr>
            <a:r>
              <a:rPr lang="es-CL" dirty="0"/>
              <a:t>Una onda cuya frecuencia es </a:t>
            </a:r>
            <a:r>
              <a:rPr lang="es-CL" b="1" dirty="0"/>
              <a:t>f = 30 Hz </a:t>
            </a:r>
            <a:r>
              <a:rPr lang="es-CL" dirty="0"/>
              <a:t>se desplaza por una cuerda situada a lo largo del eje x. La onda oscila en la dirección z con una amplitud de </a:t>
            </a:r>
            <a:r>
              <a:rPr lang="es-CL" b="1" dirty="0"/>
              <a:t>20 cm</a:t>
            </a:r>
            <a:r>
              <a:rPr lang="es-CL" dirty="0"/>
              <a:t>. La velocidad de la onda en la cuerda es de </a:t>
            </a:r>
            <a:r>
              <a:rPr lang="es-CL" b="1" dirty="0"/>
              <a:t>120 m/s</a:t>
            </a:r>
            <a:r>
              <a:rPr lang="es-CL" dirty="0"/>
              <a:t> y la densidad lineal de esta es de </a:t>
            </a:r>
            <a:r>
              <a:rPr lang="es-CL" b="1" dirty="0"/>
              <a:t>60 g/m</a:t>
            </a:r>
            <a:r>
              <a:rPr lang="es-CL" dirty="0"/>
              <a:t>.</a:t>
            </a:r>
          </a:p>
          <a:p>
            <a:pPr marL="514350" indent="-514350" algn="just">
              <a:lnSpc>
                <a:spcPct val="160000"/>
              </a:lnSpc>
              <a:spcBef>
                <a:spcPts val="0"/>
              </a:spcBef>
              <a:buAutoNum type="alphaLcParenR"/>
            </a:pPr>
            <a:r>
              <a:rPr lang="es-CL" dirty="0"/>
              <a:t>Determinar la longitud de onda</a:t>
            </a:r>
          </a:p>
          <a:p>
            <a:pPr marL="514350" indent="-514350" algn="just">
              <a:lnSpc>
                <a:spcPct val="160000"/>
              </a:lnSpc>
              <a:spcBef>
                <a:spcPts val="0"/>
              </a:spcBef>
              <a:buAutoNum type="alphaLcParenR"/>
            </a:pPr>
            <a:r>
              <a:rPr lang="es-CL" dirty="0"/>
              <a:t>Determinar la función de la onda</a:t>
            </a:r>
          </a:p>
          <a:p>
            <a:pPr marL="514350" indent="-514350" algn="just">
              <a:lnSpc>
                <a:spcPct val="160000"/>
              </a:lnSpc>
              <a:spcBef>
                <a:spcPts val="0"/>
              </a:spcBef>
              <a:buAutoNum type="alphaLcParenR"/>
            </a:pPr>
            <a:r>
              <a:rPr lang="es-CL" dirty="0"/>
              <a:t>Energía por unidad de longitud.   </a:t>
            </a: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4EC9BCDC-75BB-3D97-BD36-9AC6D6F6D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CL" dirty="0"/>
              <a:t>EJERCICIO</a:t>
            </a:r>
          </a:p>
        </p:txBody>
      </p:sp>
    </p:spTree>
    <p:extLst>
      <p:ext uri="{BB962C8B-B14F-4D97-AF65-F5344CB8AC3E}">
        <p14:creationId xmlns:p14="http://schemas.microsoft.com/office/powerpoint/2010/main" val="369752910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14485</TotalTime>
  <Words>1947</Words>
  <Application>Microsoft Macintosh PowerPoint</Application>
  <PresentationFormat>Presentación en pantalla (4:3)</PresentationFormat>
  <Paragraphs>124</Paragraphs>
  <Slides>27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34" baseType="lpstr">
      <vt:lpstr>Arial</vt:lpstr>
      <vt:lpstr>Calibri</vt:lpstr>
      <vt:lpstr>Cambria Math</vt:lpstr>
      <vt:lpstr>NewBaskerville</vt:lpstr>
      <vt:lpstr>SFSS0800</vt:lpstr>
      <vt:lpstr>SymbolMT</vt:lpstr>
      <vt:lpstr>Tema de Office</vt:lpstr>
      <vt:lpstr>MOVIMIENTO ONDULATORIO Escuela Naval 2025</vt:lpstr>
      <vt:lpstr>CONCEPTO DE ONDA</vt:lpstr>
      <vt:lpstr>Ondas </vt:lpstr>
      <vt:lpstr>Ondas transversales y longitudinales </vt:lpstr>
      <vt:lpstr>Rapidez de propagación de una onda</vt:lpstr>
      <vt:lpstr>Onda viajera </vt:lpstr>
      <vt:lpstr>Onda viajera </vt:lpstr>
      <vt:lpstr>Presentación de PowerPoint</vt:lpstr>
      <vt:lpstr>Ondas periódicas</vt:lpstr>
      <vt:lpstr>Función de onda</vt:lpstr>
      <vt:lpstr>Función de onda</vt:lpstr>
      <vt:lpstr>Ejemplo</vt:lpstr>
      <vt:lpstr>Función de onda</vt:lpstr>
      <vt:lpstr>Función de onda</vt:lpstr>
      <vt:lpstr>Función de onda</vt:lpstr>
      <vt:lpstr>Función de onda</vt:lpstr>
      <vt:lpstr>Modelo de Onda progresiva.</vt:lpstr>
      <vt:lpstr>Ejemplos</vt:lpstr>
      <vt:lpstr>Ondas Estacionarias</vt:lpstr>
      <vt:lpstr>Velocidad de Propagación</vt:lpstr>
      <vt:lpstr>Longitud de Onda y Frecuencia</vt:lpstr>
      <vt:lpstr>Condiciones de Borde</vt:lpstr>
      <vt:lpstr>Frecuencia Fundamental y Armónicos</vt:lpstr>
      <vt:lpstr>Frecuencia Fundamental y Armónicos</vt:lpstr>
      <vt:lpstr>Modos de Vibración</vt:lpstr>
      <vt:lpstr>EJERCICIO</vt:lpstr>
      <vt:lpstr>EJERCICIO</vt:lpstr>
    </vt:vector>
  </TitlesOfParts>
  <Company>utfsm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cristian romanque</dc:creator>
  <cp:lastModifiedBy>Hector Jaime</cp:lastModifiedBy>
  <cp:revision>20</cp:revision>
  <dcterms:created xsi:type="dcterms:W3CDTF">2019-05-17T03:47:15Z</dcterms:created>
  <dcterms:modified xsi:type="dcterms:W3CDTF">2025-10-18T00:00:01Z</dcterms:modified>
</cp:coreProperties>
</file>