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4" r:id="rId2"/>
    <p:sldId id="276" r:id="rId3"/>
    <p:sldId id="293" r:id="rId4"/>
    <p:sldId id="304" r:id="rId5"/>
    <p:sldId id="305" r:id="rId6"/>
    <p:sldId id="306" r:id="rId7"/>
    <p:sldId id="292" r:id="rId8"/>
    <p:sldId id="291" r:id="rId9"/>
    <p:sldId id="290" r:id="rId10"/>
    <p:sldId id="289" r:id="rId11"/>
    <p:sldId id="288" r:id="rId12"/>
    <p:sldId id="310" r:id="rId13"/>
    <p:sldId id="287" r:id="rId14"/>
    <p:sldId id="286" r:id="rId15"/>
    <p:sldId id="307" r:id="rId16"/>
    <p:sldId id="308" r:id="rId17"/>
    <p:sldId id="316" r:id="rId18"/>
    <p:sldId id="317" r:id="rId19"/>
    <p:sldId id="309" r:id="rId20"/>
    <p:sldId id="318" r:id="rId21"/>
    <p:sldId id="312" r:id="rId22"/>
    <p:sldId id="313" r:id="rId23"/>
    <p:sldId id="314" r:id="rId24"/>
    <p:sldId id="315" r:id="rId25"/>
    <p:sldId id="319" r:id="rId26"/>
    <p:sldId id="320" r:id="rId27"/>
    <p:sldId id="321" r:id="rId2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00" autoAdjust="0"/>
    <p:restoredTop sz="94624" autoAdjust="0"/>
  </p:normalViewPr>
  <p:slideViewPr>
    <p:cSldViewPr snapToGrid="0">
      <p:cViewPr varScale="1">
        <p:scale>
          <a:sx n="69" d="100"/>
          <a:sy n="69" d="100"/>
        </p:scale>
        <p:origin x="-780"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25-07-2023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 xmlns:p14="http://schemas.microsoft.com/office/powerpoint/2010/main" val="33226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2475999159"/>
      </p:ext>
    </p:extLst>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4289014778"/>
      </p:ext>
    </p:extLst>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694958633"/>
      </p:ext>
    </p:extLst>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236337645"/>
      </p:ext>
    </p:extLst>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613745038"/>
      </p:ext>
    </p:extLst>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523597489"/>
      </p:ext>
    </p:extLst>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33194000"/>
      </p:ext>
    </p:extLst>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2414343172"/>
      </p:ext>
    </p:extLst>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8476429"/>
      </p:ext>
    </p:extLst>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00359336"/>
      </p:ext>
    </p:extLst>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1426461007"/>
      </p:ext>
    </p:extLst>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25-07-2023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d"/>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169817"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MEDIOS DE APOYO</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04 DE JULIO 2023.</a:t>
            </a:r>
            <a:endParaRPr lang="es-CL" altLang="es-CL" sz="1600" b="1" dirty="0">
              <a:solidFill>
                <a:srgbClr val="002060"/>
              </a:solidFill>
              <a:latin typeface="Arial Black" panose="020B0A04020102020204" pitchFamily="34" charset="0"/>
            </a:endParaRPr>
          </a:p>
        </p:txBody>
      </p:sp>
      <p:pic>
        <p:nvPicPr>
          <p:cNvPr id="16397"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0"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13343365"/>
      </p:ext>
    </p:extLst>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6"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 name="16 Rectángulo"/>
          <p:cNvSpPr/>
          <p:nvPr/>
        </p:nvSpPr>
        <p:spPr>
          <a:xfrm>
            <a:off x="731520" y="1175658"/>
            <a:ext cx="10450286" cy="3693319"/>
          </a:xfrm>
          <a:prstGeom prst="rect">
            <a:avLst/>
          </a:prstGeom>
        </p:spPr>
        <p:txBody>
          <a:bodyPr wrap="square">
            <a:spAutoFit/>
          </a:bodyPr>
          <a:lstStyle/>
          <a:p>
            <a:r>
              <a:rPr lang="es-CL" dirty="0" smtClean="0">
                <a:solidFill>
                  <a:srgbClr val="002060"/>
                </a:solidFill>
              </a:rPr>
              <a:t>.-Los medios de apoyo son parte fundamental para el cumplimiento de la misión. Deben ser conocidos en cuanto a sus capacidades reales para efectuar un correcto proceso de planificación. Estos medios de apoyo los dividiremos en APOYO DE COMBATE y APOYO DE SERVICIO.</a:t>
            </a:r>
          </a:p>
          <a:p>
            <a:r>
              <a:rPr lang="es-CL" dirty="0" smtClean="0">
                <a:solidFill>
                  <a:srgbClr val="002060"/>
                </a:solidFill>
              </a:rPr>
              <a:t>La solución de todo problema militar implica un estudio detallado de la misión que se ha encomendado, los medios humanos y materiales necesarios para su cumplimiento, el entorno o escenario donde accionará la unidad, la disponibilidad de tiempo y espacio, el apoyo de fuerzas propias o amigas y los factores de fuerza, debilidades y limitaciones del enemigo, o sea, todas aquellas condiciones que inciden favorable o adversamente para la solución del problema. La logística puede ser empleada favorablemente como factor multiplicador, que en conjunto con la movilidad y el poder de fuego, incrementa el poder de combate de una unidad. Al contrario, una mala apreciación logística o un poco eficiente distribución de los medios en el combate, pueden conducir al fracaso a la mejor planificación táctica</a:t>
            </a:r>
          </a:p>
          <a:p>
            <a:endParaRPr lang="es-CL" dirty="0" smtClean="0">
              <a:solidFill>
                <a:schemeClr val="tx2"/>
              </a:solidFill>
            </a:endParaRPr>
          </a:p>
          <a:p>
            <a:endParaRPr lang="es-CL" dirty="0">
              <a:solidFill>
                <a:schemeClr val="tx2"/>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chemeClr val="tx2"/>
                </a:solidFill>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5355312"/>
          </a:xfrm>
          <a:prstGeom prst="rect">
            <a:avLst/>
          </a:prstGeom>
        </p:spPr>
        <p:txBody>
          <a:bodyPr wrap="square">
            <a:spAutoFit/>
          </a:bodyPr>
          <a:lstStyle/>
          <a:p>
            <a:r>
              <a:rPr lang="es-CL" dirty="0" smtClean="0"/>
              <a:t> </a:t>
            </a:r>
            <a:r>
              <a:rPr lang="es-CL" dirty="0" smtClean="0">
                <a:solidFill>
                  <a:srgbClr val="002060"/>
                </a:solidFill>
              </a:rPr>
              <a:t>APOYO DE SERVICIO:</a:t>
            </a:r>
          </a:p>
          <a:p>
            <a:r>
              <a:rPr lang="es-CL" dirty="0" smtClean="0">
                <a:solidFill>
                  <a:srgbClr val="002060"/>
                </a:solidFill>
              </a:rPr>
              <a:t>Las operaciones de ASC son aquellas realizadas por unidades de apoyo logístico y cuya finalidad es entregar a las fuerzas de combate y de apoyo de combate, los medios humanos y materiales necesarios para el cumplimiento de la misión asignada. </a:t>
            </a:r>
          </a:p>
          <a:p>
            <a:endParaRPr lang="es-CL" dirty="0" smtClean="0">
              <a:solidFill>
                <a:srgbClr val="002060"/>
              </a:solidFill>
            </a:endParaRPr>
          </a:p>
          <a:p>
            <a:endParaRPr lang="es-CL" dirty="0" smtClean="0">
              <a:solidFill>
                <a:srgbClr val="002060"/>
              </a:solidFill>
            </a:endParaRPr>
          </a:p>
          <a:p>
            <a:r>
              <a:rPr lang="es-CL" b="1" u="sng" dirty="0" smtClean="0">
                <a:solidFill>
                  <a:srgbClr val="002060"/>
                </a:solidFill>
              </a:rPr>
              <a:t>Definición de logística. </a:t>
            </a:r>
            <a:r>
              <a:rPr lang="es-CL" dirty="0" smtClean="0">
                <a:solidFill>
                  <a:srgbClr val="002060"/>
                </a:solidFill>
              </a:rPr>
              <a:t> “Logística es la parte del arte de la guerra que tiene por objeto proporcionar a las fuerzas armadas, los medios de personal, material y servicios necesarios para satisfacer en cantidad, calidad, momento y lugar adecuados, las exigencias de la guerra”. </a:t>
            </a:r>
          </a:p>
          <a:p>
            <a:r>
              <a:rPr lang="es-CL" b="1" u="sng" dirty="0" smtClean="0">
                <a:solidFill>
                  <a:srgbClr val="002060"/>
                </a:solidFill>
              </a:rPr>
              <a:t>Definición de logística operativa</a:t>
            </a:r>
            <a:r>
              <a:rPr lang="es-CL" dirty="0" smtClean="0">
                <a:solidFill>
                  <a:srgbClr val="002060"/>
                </a:solidFill>
              </a:rPr>
              <a:t>. Es la que se preocupa de los problemas logísticos que se presentan a partir del nivel de fuerzas operativas hacia abajo y se origina por la necesidad de preparar a las fuerzas en tiempo de paz y por la conducción de las operaciones durante la guerra. </a:t>
            </a:r>
          </a:p>
          <a:p>
            <a:r>
              <a:rPr lang="es-CL" b="1" u="sng" dirty="0" smtClean="0">
                <a:solidFill>
                  <a:srgbClr val="002060"/>
                </a:solidFill>
              </a:rPr>
              <a:t>Problema logístico operativo</a:t>
            </a:r>
            <a:r>
              <a:rPr lang="es-CL" dirty="0" smtClean="0">
                <a:solidFill>
                  <a:srgbClr val="002060"/>
                </a:solidFill>
              </a:rPr>
              <a:t>. Nace de la existencia de una actividad militar que plantea necesidades de medios logísticos. El problema logístico operativo, se genera al tener que proporcionar a una unidad operativa, los medios de personal, material y servicios, en cantidad, calidad, momento y lugar adecuados y en las circunstancias impuestas por el cumplimiento de una misión dentro de una situación. </a:t>
            </a:r>
          </a:p>
          <a:p>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ox(in)">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7">
                                            <p:txEl>
                                              <p:pRg st="4" end="4"/>
                                            </p:txEl>
                                          </p:spTgt>
                                        </p:tgtEl>
                                        <p:attrNameLst>
                                          <p:attrName>style.visibility</p:attrName>
                                        </p:attrNameLst>
                                      </p:cBhvr>
                                      <p:to>
                                        <p:strVal val="visible"/>
                                      </p:to>
                                    </p:set>
                                    <p:animEffect transition="in" filter="box(in)">
                                      <p:cBhvr>
                                        <p:cTn id="17" dur="500"/>
                                        <p:tgtEl>
                                          <p:spTgt spid="1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7">
                                            <p:txEl>
                                              <p:pRg st="5" end="5"/>
                                            </p:txEl>
                                          </p:spTgt>
                                        </p:tgtEl>
                                        <p:attrNameLst>
                                          <p:attrName>style.visibility</p:attrName>
                                        </p:attrNameLst>
                                      </p:cBhvr>
                                      <p:to>
                                        <p:strVal val="visible"/>
                                      </p:to>
                                    </p:set>
                                    <p:animEffect transition="in" filter="box(in)">
                                      <p:cBhvr>
                                        <p:cTn id="22" dur="500"/>
                                        <p:tgtEl>
                                          <p:spTgt spid="1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7">
                                            <p:txEl>
                                              <p:pRg st="6" end="6"/>
                                            </p:txEl>
                                          </p:spTgt>
                                        </p:tgtEl>
                                        <p:attrNameLst>
                                          <p:attrName>style.visibility</p:attrName>
                                        </p:attrNameLst>
                                      </p:cBhvr>
                                      <p:to>
                                        <p:strVal val="visible"/>
                                      </p:to>
                                    </p:set>
                                    <p:animEffect transition="in" filter="box(in)">
                                      <p:cBhvr>
                                        <p:cTn id="27" dur="500"/>
                                        <p:tgtEl>
                                          <p:spTgt spid="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chemeClr val="tx2"/>
                </a:solidFill>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15 Rectángulo"/>
          <p:cNvSpPr/>
          <p:nvPr/>
        </p:nvSpPr>
        <p:spPr>
          <a:xfrm>
            <a:off x="1039091" y="942112"/>
            <a:ext cx="10155382" cy="4801314"/>
          </a:xfrm>
          <a:prstGeom prst="rect">
            <a:avLst/>
          </a:prstGeom>
        </p:spPr>
        <p:txBody>
          <a:bodyPr wrap="square">
            <a:spAutoFit/>
          </a:bodyPr>
          <a:lstStyle/>
          <a:p>
            <a:r>
              <a:rPr lang="es-CL" dirty="0" smtClean="0">
                <a:solidFill>
                  <a:srgbClr val="002060"/>
                </a:solidFill>
              </a:rPr>
              <a:t>la solución del problema logístico operativo consiste en: “Aplicar las funciones de dirección a los EFL, siguiendo el proceso del ciclo logístico y ejecutando las soluciones mediante los órganos de apoyo logístico”. </a:t>
            </a:r>
          </a:p>
          <a:p>
            <a:r>
              <a:rPr lang="es-CL" b="1" u="sng" dirty="0" smtClean="0">
                <a:solidFill>
                  <a:srgbClr val="002060"/>
                </a:solidFill>
              </a:rPr>
              <a:t>Funciones de dirección. </a:t>
            </a:r>
            <a:r>
              <a:rPr lang="es-CL" dirty="0" smtClean="0">
                <a:solidFill>
                  <a:srgbClr val="002060"/>
                </a:solidFill>
              </a:rPr>
              <a:t>Son las que normalmente debe desarrollar todo órgano de mando y que logísticamente comprende las siguientes: información logística, planeamiento logístico, documentación logística, coordinación logística y organización logística. </a:t>
            </a:r>
          </a:p>
          <a:p>
            <a:r>
              <a:rPr lang="es-CL" b="1" u="sng" dirty="0" smtClean="0">
                <a:solidFill>
                  <a:srgbClr val="002060"/>
                </a:solidFill>
              </a:rPr>
              <a:t>Elementos funcionales logísticos. </a:t>
            </a:r>
            <a:r>
              <a:rPr lang="es-CL" dirty="0" smtClean="0">
                <a:solidFill>
                  <a:srgbClr val="002060"/>
                </a:solidFill>
              </a:rPr>
              <a:t>Son agrupaciones de actividades logísticas técnicas, que tienen una función básica común. Cada elemento funcional representa una función técnica básica, que es común a todas las actividades en él incluidas. Los EFL son los siguientes: </a:t>
            </a:r>
          </a:p>
          <a:p>
            <a:r>
              <a:rPr lang="es-CL" dirty="0" smtClean="0">
                <a:solidFill>
                  <a:srgbClr val="002060"/>
                </a:solidFill>
              </a:rPr>
              <a:t>a.- </a:t>
            </a:r>
            <a:r>
              <a:rPr lang="es-CL" b="1" dirty="0" smtClean="0">
                <a:solidFill>
                  <a:srgbClr val="002060"/>
                </a:solidFill>
              </a:rPr>
              <a:t>Abastecimiento: </a:t>
            </a:r>
            <a:r>
              <a:rPr lang="es-CL" dirty="0" smtClean="0">
                <a:solidFill>
                  <a:srgbClr val="002060"/>
                </a:solidFill>
              </a:rPr>
              <a:t>consiste en suministrar los artículos necesarios para equipar, sostener y permitir operar a las unidades y a los servicios. Esta función  básica, para su cumplimiento se divide en las siguientes funciones de desarrollo: </a:t>
            </a:r>
          </a:p>
          <a:p>
            <a:r>
              <a:rPr lang="es-CL" dirty="0" smtClean="0">
                <a:solidFill>
                  <a:srgbClr val="002060"/>
                </a:solidFill>
              </a:rPr>
              <a:t>Clase I : agua y víveres. </a:t>
            </a:r>
          </a:p>
          <a:p>
            <a:r>
              <a:rPr lang="es-CL" dirty="0" smtClean="0">
                <a:solidFill>
                  <a:srgbClr val="002060"/>
                </a:solidFill>
              </a:rPr>
              <a:t>Clase II : tenida y equipo. </a:t>
            </a:r>
          </a:p>
          <a:p>
            <a:r>
              <a:rPr lang="es-CL" dirty="0" smtClean="0">
                <a:solidFill>
                  <a:srgbClr val="002060"/>
                </a:solidFill>
              </a:rPr>
              <a:t>Clase III : combustibles y lubricantes. </a:t>
            </a:r>
          </a:p>
          <a:p>
            <a:r>
              <a:rPr lang="es-CL" dirty="0" smtClean="0">
                <a:solidFill>
                  <a:srgbClr val="002060"/>
                </a:solidFill>
              </a:rPr>
              <a:t>Clase IV : consumos y repuestos. </a:t>
            </a:r>
          </a:p>
          <a:p>
            <a:r>
              <a:rPr lang="es-CL" dirty="0" smtClean="0">
                <a:solidFill>
                  <a:srgbClr val="002060"/>
                </a:solidFill>
              </a:rPr>
              <a:t>Clase V : munición, explosivos y pirotécnicos.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chemeClr val="tx2"/>
                </a:solidFill>
              </a:rPr>
              <a:t>EMPLEO DE LOS MEDIOS</a:t>
            </a: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15 Rectángulo"/>
          <p:cNvSpPr/>
          <p:nvPr/>
        </p:nvSpPr>
        <p:spPr>
          <a:xfrm>
            <a:off x="1039091" y="942112"/>
            <a:ext cx="10155382" cy="3970318"/>
          </a:xfrm>
          <a:prstGeom prst="rect">
            <a:avLst/>
          </a:prstGeom>
        </p:spPr>
        <p:txBody>
          <a:bodyPr wrap="square">
            <a:spAutoFit/>
          </a:bodyPr>
          <a:lstStyle/>
          <a:p>
            <a:r>
              <a:rPr lang="es-CL" b="1" dirty="0" smtClean="0">
                <a:solidFill>
                  <a:srgbClr val="002060"/>
                </a:solidFill>
              </a:rPr>
              <a:t>b.- Mantenimiento: </a:t>
            </a:r>
            <a:r>
              <a:rPr lang="es-CL" dirty="0" smtClean="0">
                <a:solidFill>
                  <a:srgbClr val="002060"/>
                </a:solidFill>
              </a:rPr>
              <a:t>consiste en conseguir que el material en uso se encuentre en perfecto estado de eficacia. Para ello supone la conservación, reparación y recuperación de unidades, sistemas y equipos (material en general). </a:t>
            </a:r>
          </a:p>
          <a:p>
            <a:r>
              <a:rPr lang="es-CL" b="1" dirty="0" smtClean="0">
                <a:solidFill>
                  <a:srgbClr val="002060"/>
                </a:solidFill>
              </a:rPr>
              <a:t>c.- Personal: </a:t>
            </a:r>
            <a:r>
              <a:rPr lang="es-CL" dirty="0" smtClean="0">
                <a:solidFill>
                  <a:srgbClr val="002060"/>
                </a:solidFill>
              </a:rPr>
              <a:t>función básica que se ocupa de proveer a las unidades y los servicios, de medios humanos, en cantidad suficiente y calidad adecuada. La función operativa de este EFL está orientada a la reposición de bajas y a la rotación del personal. </a:t>
            </a:r>
          </a:p>
          <a:p>
            <a:r>
              <a:rPr lang="es-CL" b="1" dirty="0" smtClean="0">
                <a:solidFill>
                  <a:srgbClr val="002060"/>
                </a:solidFill>
              </a:rPr>
              <a:t>d.- Sanidad: </a:t>
            </a:r>
            <a:r>
              <a:rPr lang="es-CL" dirty="0" smtClean="0">
                <a:solidFill>
                  <a:srgbClr val="002060"/>
                </a:solidFill>
              </a:rPr>
              <a:t>consiste en atender a la conservación y mejora del estado de eficacia física y mental del potencial humano militar. La principal función operativa de desarrollo es la rehabilitación, que persigue la devolución del estado de eficacia física o mental al personal que la haya perdido producto del combate o por enfermedad. e.- Transporte: su función básica es trasladar con eficiencia de un punto a otro, medios logísticos, personal en un plazo dado y en condiciones determinadas. Las formas básicas de transporte son: transporte terrestre, marítimo (incluye anfibio) y aéreo. </a:t>
            </a:r>
          </a:p>
          <a:p>
            <a:r>
              <a:rPr lang="es-CL" b="1" dirty="0" smtClean="0">
                <a:solidFill>
                  <a:srgbClr val="002060"/>
                </a:solidFill>
              </a:rPr>
              <a:t>f.- Instalaciones: </a:t>
            </a:r>
            <a:r>
              <a:rPr lang="es-CL" dirty="0" smtClean="0">
                <a:solidFill>
                  <a:srgbClr val="002060"/>
                </a:solidFill>
              </a:rPr>
              <a:t>se define como construir, acondicionar, y sostener estructuras en tierra y a flote que faciliten el apoyo logístico a las unidades y los servicios.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endParaRPr lang="es-CL" sz="3600" b="1" dirty="0" smtClean="0">
              <a:solidFill>
                <a:schemeClr val="tx2"/>
              </a:solidFill>
            </a:endParaRPr>
          </a:p>
          <a:p>
            <a:pPr algn="ctr">
              <a:defRPr/>
            </a:pPr>
            <a:r>
              <a:rPr lang="es-CL" sz="3600" b="1" dirty="0" smtClean="0">
                <a:solidFill>
                  <a:srgbClr val="002060"/>
                </a:solidFill>
              </a:rPr>
              <a:t>PRINCIPIOS DEL APOYO SERVICIO COMBATE (ASC). </a:t>
            </a:r>
            <a:endParaRPr lang="es-CL" sz="3600" b="1" dirty="0" smtClean="0">
              <a:solidFill>
                <a:schemeClr val="tx2"/>
              </a:solidFill>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15 Rectángulo"/>
          <p:cNvSpPr/>
          <p:nvPr/>
        </p:nvSpPr>
        <p:spPr>
          <a:xfrm>
            <a:off x="775854" y="942112"/>
            <a:ext cx="10848109" cy="4247317"/>
          </a:xfrm>
          <a:prstGeom prst="rect">
            <a:avLst/>
          </a:prstGeom>
        </p:spPr>
        <p:txBody>
          <a:bodyPr wrap="square">
            <a:spAutoFit/>
          </a:bodyPr>
          <a:lstStyle/>
          <a:p>
            <a:r>
              <a:rPr lang="es-CL" dirty="0" smtClean="0">
                <a:solidFill>
                  <a:srgbClr val="002060"/>
                </a:solidFill>
              </a:rPr>
              <a:t>Los principios del ASC no constituyen una regla rígida, si no que una guía para el mando, de manera de facilitar la acción de apreciar, planificar y conducir el apoyo logístico. </a:t>
            </a:r>
          </a:p>
          <a:p>
            <a:r>
              <a:rPr lang="es-CL" dirty="0" smtClean="0">
                <a:solidFill>
                  <a:srgbClr val="002060"/>
                </a:solidFill>
              </a:rPr>
              <a:t>.- </a:t>
            </a:r>
            <a:r>
              <a:rPr lang="es-CL" b="1" dirty="0" smtClean="0">
                <a:solidFill>
                  <a:srgbClr val="002060"/>
                </a:solidFill>
              </a:rPr>
              <a:t>Principio de la capacidad de respuesta. </a:t>
            </a:r>
            <a:r>
              <a:rPr lang="es-CL" dirty="0" smtClean="0">
                <a:solidFill>
                  <a:srgbClr val="002060"/>
                </a:solidFill>
              </a:rPr>
              <a:t>La capacidad de respuesta está orientada a que las unidades de ASC, debe proveer el apoyo logístico en la cantidad, plazo y lugar solicitado. Entre los principios del ASC, éste es considerado como el más importante y normalmente prima sobre el resto. </a:t>
            </a:r>
          </a:p>
          <a:p>
            <a:r>
              <a:rPr lang="es-CL" dirty="0" smtClean="0">
                <a:solidFill>
                  <a:srgbClr val="002060"/>
                </a:solidFill>
              </a:rPr>
              <a:t>.- </a:t>
            </a:r>
            <a:r>
              <a:rPr lang="es-CL" b="1" dirty="0" smtClean="0">
                <a:solidFill>
                  <a:srgbClr val="002060"/>
                </a:solidFill>
              </a:rPr>
              <a:t>Principio de la simplicidad. </a:t>
            </a:r>
            <a:r>
              <a:rPr lang="es-CL" dirty="0" smtClean="0">
                <a:solidFill>
                  <a:srgbClr val="002060"/>
                </a:solidFill>
              </a:rPr>
              <a:t>Las operaciones de apoyo logístico deben ser conceptualmente simples, estructuradas, organizadas y con procedimientos diseñados de tal forma, que todo el personal involucrado los entienda. </a:t>
            </a:r>
          </a:p>
          <a:p>
            <a:r>
              <a:rPr lang="es-CL" dirty="0" smtClean="0">
                <a:solidFill>
                  <a:srgbClr val="002060"/>
                </a:solidFill>
              </a:rPr>
              <a:t>.- </a:t>
            </a:r>
            <a:r>
              <a:rPr lang="es-CL" b="1" dirty="0" smtClean="0">
                <a:solidFill>
                  <a:srgbClr val="002060"/>
                </a:solidFill>
              </a:rPr>
              <a:t>Principio de la flexibilidad. </a:t>
            </a:r>
            <a:r>
              <a:rPr lang="es-CL" dirty="0" smtClean="0">
                <a:solidFill>
                  <a:srgbClr val="002060"/>
                </a:solidFill>
              </a:rPr>
              <a:t>Es la habilidad de planificar la estructura, organización y ejecución del ASC, de manera tal, de poder adaptarlo a los cambios de situación. </a:t>
            </a:r>
          </a:p>
          <a:p>
            <a:r>
              <a:rPr lang="es-CL" dirty="0" smtClean="0">
                <a:solidFill>
                  <a:srgbClr val="002060"/>
                </a:solidFill>
              </a:rPr>
              <a:t>.- </a:t>
            </a:r>
            <a:r>
              <a:rPr lang="es-CL" b="1" dirty="0" smtClean="0">
                <a:solidFill>
                  <a:srgbClr val="002060"/>
                </a:solidFill>
              </a:rPr>
              <a:t>Principio de la economía del esfuerzo. </a:t>
            </a:r>
            <a:r>
              <a:rPr lang="es-CL" dirty="0" smtClean="0">
                <a:solidFill>
                  <a:srgbClr val="002060"/>
                </a:solidFill>
              </a:rPr>
              <a:t>Es el empleo prudente y austero de los medios, de manera de proveer el apoyo al mínimo costo en términos de recursos disponibles y necesarios para cumplir la misión. Un control centralizado de medios y recursos facilita su aplicación, sin embargo, se atenta directamente contra el principio de capacidad de respuesta. Un balance aceptable se obtiene al emplear un sistema de control centralizado y una ejecución descentralizada.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5" t="-8514" r="7724"/>
          <a:stretch>
            <a:fillRect/>
          </a:stretch>
        </p:blipFill>
        <p:spPr bwMode="auto">
          <a:xfrm>
            <a:off x="0" y="35625"/>
            <a:ext cx="12192000" cy="70439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3 Rectángulo"/>
          <p:cNvSpPr/>
          <p:nvPr/>
        </p:nvSpPr>
        <p:spPr>
          <a:xfrm>
            <a:off x="980661" y="1443841"/>
            <a:ext cx="10376451" cy="369332"/>
          </a:xfrm>
          <a:prstGeom prst="rect">
            <a:avLst/>
          </a:prstGeom>
        </p:spPr>
        <p:txBody>
          <a:bodyPr wrap="square">
            <a:spAutoFit/>
          </a:bodyPr>
          <a:lstStyle/>
          <a:p>
            <a:r>
              <a:rPr lang="es-CL" b="1" dirty="0" smtClean="0">
                <a:solidFill>
                  <a:srgbClr val="002060"/>
                </a:solidFill>
              </a:rPr>
              <a:t>APOYO DE COMBATE</a:t>
            </a:r>
            <a:endParaRPr lang="es-CL" dirty="0">
              <a:solidFill>
                <a:srgbClr val="002060"/>
              </a:solidFill>
            </a:endParaRPr>
          </a:p>
        </p:txBody>
      </p:sp>
      <p:sp>
        <p:nvSpPr>
          <p:cNvPr id="17" name="16 Rectángulo"/>
          <p:cNvSpPr/>
          <p:nvPr/>
        </p:nvSpPr>
        <p:spPr>
          <a:xfrm>
            <a:off x="1169894" y="295835"/>
            <a:ext cx="9870141" cy="646331"/>
          </a:xfrm>
          <a:prstGeom prst="rect">
            <a:avLst/>
          </a:prstGeom>
        </p:spPr>
        <p:txBody>
          <a:bodyPr wrap="square">
            <a:spAutoFit/>
          </a:bodyPr>
          <a:lstStyle/>
          <a:p>
            <a:pPr algn="ctr">
              <a:defRPr/>
            </a:pPr>
            <a:r>
              <a:rPr lang="es-CL" sz="3600" b="1" dirty="0" smtClean="0">
                <a:solidFill>
                  <a:srgbClr val="002060"/>
                </a:solidFill>
              </a:rPr>
              <a:t>EMPLEO DE LOS MEDIOS</a:t>
            </a: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0722" name="AutoShape 2" descr="Escuela de Infantería de Marina del &quot;Comandante Jaime Charles&quot; -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30723" name="Picture 3"/>
          <p:cNvPicPr>
            <a:picLocks noChangeAspect="1" noChangeArrowheads="1"/>
          </p:cNvPicPr>
          <p:nvPr/>
        </p:nvPicPr>
        <p:blipFill>
          <a:blip r:embed="rId6"/>
          <a:srcRect l="47488" t="39464" r="28316" b="41429"/>
          <a:stretch>
            <a:fillRect/>
          </a:stretch>
        </p:blipFill>
        <p:spPr bwMode="auto">
          <a:xfrm>
            <a:off x="2299063" y="2312126"/>
            <a:ext cx="7158446" cy="26125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15 Rectángulo"/>
          <p:cNvSpPr/>
          <p:nvPr/>
        </p:nvSpPr>
        <p:spPr>
          <a:xfrm>
            <a:off x="927652" y="132519"/>
            <a:ext cx="10389705" cy="646331"/>
          </a:xfrm>
          <a:prstGeom prst="rect">
            <a:avLst/>
          </a:prstGeom>
        </p:spPr>
        <p:txBody>
          <a:bodyPr wrap="square">
            <a:spAutoFit/>
          </a:bodyPr>
          <a:lstStyle/>
          <a:p>
            <a:pPr algn="ctr">
              <a:defRPr/>
            </a:pPr>
            <a:r>
              <a:rPr lang="es-CL" sz="3600" b="1" dirty="0" smtClean="0">
                <a:solidFill>
                  <a:srgbClr val="002060"/>
                </a:solidFill>
              </a:rPr>
              <a:t>APOYO DE COMBATE</a:t>
            </a:r>
          </a:p>
        </p:txBody>
      </p:sp>
      <p:sp>
        <p:nvSpPr>
          <p:cNvPr id="17" name="16 Rectángulo"/>
          <p:cNvSpPr/>
          <p:nvPr/>
        </p:nvSpPr>
        <p:spPr>
          <a:xfrm>
            <a:off x="795131" y="1582341"/>
            <a:ext cx="10243930" cy="2585323"/>
          </a:xfrm>
          <a:prstGeom prst="rect">
            <a:avLst/>
          </a:prstGeom>
        </p:spPr>
        <p:txBody>
          <a:bodyPr wrap="square">
            <a:spAutoFit/>
          </a:bodyPr>
          <a:lstStyle/>
          <a:p>
            <a:r>
              <a:rPr lang="es-CL" b="1" dirty="0" smtClean="0">
                <a:solidFill>
                  <a:srgbClr val="002060"/>
                </a:solidFill>
              </a:rPr>
              <a:t>ARTILLERIA DE CAMPAÑA:</a:t>
            </a:r>
          </a:p>
          <a:p>
            <a:r>
              <a:rPr lang="es-CL" dirty="0" smtClean="0">
                <a:solidFill>
                  <a:srgbClr val="002060"/>
                </a:solidFill>
              </a:rPr>
              <a:t> </a:t>
            </a:r>
            <a:r>
              <a:rPr lang="es-CL" b="1" dirty="0" smtClean="0">
                <a:solidFill>
                  <a:srgbClr val="002060"/>
                </a:solidFill>
              </a:rPr>
              <a:t>a.- </a:t>
            </a:r>
            <a:r>
              <a:rPr lang="es-CL" dirty="0" smtClean="0">
                <a:solidFill>
                  <a:srgbClr val="002060"/>
                </a:solidFill>
              </a:rPr>
              <a:t>Idealmente éste debe ser efectuado físicamente lo más cerca posible del objetivo, sin que se llegue a comprometer la seguridad y la sorpresa. Su propósito es complementar la Apreciación de la Situación.</a:t>
            </a:r>
          </a:p>
          <a:p>
            <a:r>
              <a:rPr lang="es-CL" dirty="0" smtClean="0">
                <a:solidFill>
                  <a:srgbClr val="002060"/>
                </a:solidFill>
              </a:rPr>
              <a:t> </a:t>
            </a:r>
            <a:r>
              <a:rPr lang="es-CL" b="1" dirty="0" smtClean="0">
                <a:solidFill>
                  <a:srgbClr val="002060"/>
                </a:solidFill>
              </a:rPr>
              <a:t>b.- </a:t>
            </a:r>
            <a:r>
              <a:rPr lang="es-CL" dirty="0" smtClean="0">
                <a:solidFill>
                  <a:srgbClr val="002060"/>
                </a:solidFill>
              </a:rPr>
              <a:t>El Comandante de Sección será acompañado por el grupo de mando, los Comandantes de Escuadra y eventualmente otros elementos que estime imprescindibles o convenientes.</a:t>
            </a:r>
          </a:p>
          <a:p>
            <a:r>
              <a:rPr lang="es-CL" dirty="0" smtClean="0">
                <a:solidFill>
                  <a:srgbClr val="002060"/>
                </a:solidFill>
              </a:rPr>
              <a:t> </a:t>
            </a:r>
            <a:r>
              <a:rPr lang="es-CL" b="1" dirty="0" smtClean="0">
                <a:solidFill>
                  <a:srgbClr val="002060"/>
                </a:solidFill>
              </a:rPr>
              <a:t>c.- </a:t>
            </a:r>
            <a:r>
              <a:rPr lang="es-CL" dirty="0" smtClean="0">
                <a:solidFill>
                  <a:srgbClr val="002060"/>
                </a:solidFill>
              </a:rPr>
              <a:t>Establecerá una posición ventajosa desde la cual pueda emitir su Orden de Operaciones a los Mandos Subordinados y a toda la Sección si se estima conveniente. Su ubicación y la hora de emisión de la orden serán informadas por radio o mensajero. d.- En lo posible dicha posición ventajosa debe contar con buena protección y encubrimiento. </a:t>
            </a:r>
            <a:endParaRPr lang="es-CL" dirty="0">
              <a:solidFill>
                <a:srgbClr val="002060"/>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431074"/>
            <a:ext cx="12192000" cy="64269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8"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9" name="18 Rectángulo"/>
          <p:cNvSpPr/>
          <p:nvPr/>
        </p:nvSpPr>
        <p:spPr>
          <a:xfrm>
            <a:off x="1378226" y="315642"/>
            <a:ext cx="9422296" cy="646331"/>
          </a:xfrm>
          <a:prstGeom prst="rect">
            <a:avLst/>
          </a:prstGeom>
        </p:spPr>
        <p:txBody>
          <a:bodyPr wrap="square">
            <a:spAutoFit/>
          </a:bodyPr>
          <a:lstStyle/>
          <a:p>
            <a:pPr algn="ctr">
              <a:defRPr/>
            </a:pPr>
            <a:r>
              <a:rPr lang="es-CL" sz="3600" b="1" dirty="0" smtClean="0">
                <a:solidFill>
                  <a:srgbClr val="002060"/>
                </a:solidFill>
                <a:latin typeface="Arial Black" pitchFamily="34" charset="0"/>
              </a:rPr>
              <a:t>APOYO DE COMBATE</a:t>
            </a:r>
          </a:p>
        </p:txBody>
      </p:sp>
      <p:sp>
        <p:nvSpPr>
          <p:cNvPr id="21"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2"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7" name="16 Rectángulo"/>
          <p:cNvSpPr/>
          <p:nvPr/>
        </p:nvSpPr>
        <p:spPr>
          <a:xfrm>
            <a:off x="997527" y="1653971"/>
            <a:ext cx="10687792" cy="3693319"/>
          </a:xfrm>
          <a:prstGeom prst="rect">
            <a:avLst/>
          </a:prstGeom>
        </p:spPr>
        <p:txBody>
          <a:bodyPr wrap="square">
            <a:spAutoFit/>
          </a:bodyPr>
          <a:lstStyle/>
          <a:p>
            <a:r>
              <a:rPr lang="es-CL" dirty="0" smtClean="0">
                <a:solidFill>
                  <a:srgbClr val="002060"/>
                </a:solidFill>
              </a:rPr>
              <a:t>La filosofía de conducción de la guerra, se basa en la “Guerra de Maniobra”, la que busca romper la cohesión del enemigo a través de una serie de acciones rápidas, violentas e inesperadas que crean una situación turbulenta y de rápido deterioro, con el que muchas veces, no se puede hacer frente.</a:t>
            </a:r>
          </a:p>
          <a:p>
            <a:r>
              <a:rPr lang="es-CL" dirty="0" smtClean="0">
                <a:solidFill>
                  <a:srgbClr val="002060"/>
                </a:solidFill>
              </a:rPr>
              <a:t> Sumado a lo anterior y a la incorporaciones de nuevas tecnologías al campo de batalla, es necesario incorporar o adoptar periódicamente doctrinas y procedimientos que permitan hacer frente a todas las imponderables que se presentan en el Campo de Batalla, los que a su vez requieren ser empleados con destreza y habilidad para obtener el máximo de su rendimiento. De lo anterior y en consideración que el Apoyo de Fuego tiene como función principal, proporcionar fuego continuo y oportuno a las Unidades de Maniobra en el Campo de Batalla, produciendo un efecto multiplicador de la potencia de combate, principalmente cuando se coordinan de manera flexible y armónica por medio de organizaciones con denominación base de Centros Coordinadores, es que esta publicación se encuentra orientada para abarcar en términos generales los Centros Coordinadores de Fuego que se pueden adoptar en una organización militar dependiendo las tareas y los medios asignados, los cuales irán en directo beneficio de la maniobra.</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COORDINACION DE FUEGOS</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861390" y="914400"/>
            <a:ext cx="10880035" cy="369332"/>
          </a:xfrm>
          <a:prstGeom prst="rect">
            <a:avLst/>
          </a:prstGeom>
        </p:spPr>
        <p:txBody>
          <a:bodyPr wrap="square">
            <a:spAutoFit/>
          </a:bodyPr>
          <a:lstStyle/>
          <a:p>
            <a:r>
              <a:rPr lang="es-CL" dirty="0" smtClean="0">
                <a:solidFill>
                  <a:schemeClr val="tx2">
                    <a:lumMod val="75000"/>
                  </a:schemeClr>
                </a:solidFill>
              </a:rPr>
              <a:t>. </a:t>
            </a:r>
            <a:endParaRPr lang="es-CL" dirty="0">
              <a:solidFill>
                <a:schemeClr val="tx2">
                  <a:lumMod val="75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15 Rectángulo"/>
          <p:cNvSpPr/>
          <p:nvPr/>
        </p:nvSpPr>
        <p:spPr>
          <a:xfrm>
            <a:off x="3048000" y="-10882610"/>
            <a:ext cx="6096000" cy="369332"/>
          </a:xfrm>
          <a:prstGeom prst="rect">
            <a:avLst/>
          </a:prstGeom>
        </p:spPr>
        <p:txBody>
          <a:bodyPr>
            <a:spAutoFit/>
          </a:bodyPr>
          <a:lstStyle/>
          <a:p>
            <a:endParaRPr lang="es-CL" dirty="0"/>
          </a:p>
        </p:txBody>
      </p:sp>
      <p:sp>
        <p:nvSpPr>
          <p:cNvPr id="22" name="21 Rectángulo"/>
          <p:cNvSpPr/>
          <p:nvPr/>
        </p:nvSpPr>
        <p:spPr>
          <a:xfrm>
            <a:off x="570016" y="1392721"/>
            <a:ext cx="11079678" cy="3970318"/>
          </a:xfrm>
          <a:prstGeom prst="rect">
            <a:avLst/>
          </a:prstGeom>
        </p:spPr>
        <p:txBody>
          <a:bodyPr wrap="square">
            <a:spAutoFit/>
          </a:bodyPr>
          <a:lstStyle/>
          <a:p>
            <a:r>
              <a:rPr lang="es-CL" dirty="0" smtClean="0"/>
              <a:t> </a:t>
            </a:r>
            <a:r>
              <a:rPr lang="es-CL" dirty="0" smtClean="0">
                <a:solidFill>
                  <a:srgbClr val="002060"/>
                </a:solidFill>
              </a:rPr>
              <a:t>Planificación anticipada y continua El proceso de planificación inicia con la Misión, Intención del Comandante, Esquema de Maniobra en tierra y los objetivos. </a:t>
            </a:r>
          </a:p>
          <a:p>
            <a:r>
              <a:rPr lang="es-CL" b="1" dirty="0" smtClean="0">
                <a:solidFill>
                  <a:srgbClr val="002060"/>
                </a:solidFill>
              </a:rPr>
              <a:t>1 Consolidación de Principios :  </a:t>
            </a:r>
          </a:p>
          <a:p>
            <a:r>
              <a:rPr lang="es-CL" dirty="0" smtClean="0">
                <a:solidFill>
                  <a:srgbClr val="002060"/>
                </a:solidFill>
              </a:rPr>
              <a:t>Para lograr identificar los Blancos de Alta Rentabilidad (</a:t>
            </a:r>
            <a:r>
              <a:rPr lang="es-CL" dirty="0" err="1" smtClean="0">
                <a:solidFill>
                  <a:srgbClr val="002060"/>
                </a:solidFill>
              </a:rPr>
              <a:t>Pay</a:t>
            </a:r>
            <a:r>
              <a:rPr lang="es-CL" dirty="0" smtClean="0">
                <a:solidFill>
                  <a:srgbClr val="002060"/>
                </a:solidFill>
              </a:rPr>
              <a:t>-off Targets) y los Blancos de Alto Valor (HVT), se debe emplear el proceso del ciclo TARGETING . Este proceso de identificación de blancos, se va actualizando a medida que se va ejecutando la misión.</a:t>
            </a:r>
          </a:p>
          <a:p>
            <a:r>
              <a:rPr lang="es-CL" b="1" dirty="0" smtClean="0">
                <a:solidFill>
                  <a:srgbClr val="002060"/>
                </a:solidFill>
              </a:rPr>
              <a:t>2. Explotar todas las Agencias de Adquisición de Blancos disponibles:</a:t>
            </a:r>
          </a:p>
          <a:p>
            <a:r>
              <a:rPr lang="es-CL" dirty="0" smtClean="0">
                <a:solidFill>
                  <a:srgbClr val="002060"/>
                </a:solidFill>
              </a:rPr>
              <a:t>El Centro Coordinador debe emplear todas las Agencias de Adquisición de Blanco disponibles para la conducción de los fuegos, observación y evaluación de daños (BDA), no siendo recomendable asignar una Agencia de Adquisición de Blanco, como observadores para un sistema de armas en específico.</a:t>
            </a:r>
          </a:p>
          <a:p>
            <a:r>
              <a:rPr lang="es-CL" b="1" dirty="0" smtClean="0">
                <a:solidFill>
                  <a:srgbClr val="002060"/>
                </a:solidFill>
              </a:rPr>
              <a:t>3. Considerar el empleo de todos los medios de ataques letales y no letales :</a:t>
            </a:r>
          </a:p>
          <a:p>
            <a:r>
              <a:rPr lang="es-CL" dirty="0" smtClean="0">
                <a:solidFill>
                  <a:srgbClr val="002060"/>
                </a:solidFill>
              </a:rPr>
              <a:t>El Centro Coordinador debe considerar todos los recursos disponibles y no se debe restringir a ningún recurso específico de apoyo de fuego. El conocimiento detallado de los medios disponibles y sus capacidades es la clave de su eficaz empleo.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220531" y="366713"/>
            <a:ext cx="11708233"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CustomShape 6">
            <a:extLst>
              <a:ext uri="{FF2B5EF4-FFF2-40B4-BE49-F238E27FC236}">
                <a16:creationId xmlns="" xmlns:a16="http://schemas.microsoft.com/office/drawing/2014/main" id="{879DD469-0346-4EC6-A4BD-0F23FEBCF6C4}"/>
              </a:ext>
            </a:extLst>
          </p:cNvPr>
          <p:cNvSpPr/>
          <p:nvPr/>
        </p:nvSpPr>
        <p:spPr>
          <a:xfrm>
            <a:off x="1247775" y="0"/>
            <a:ext cx="10285413" cy="11366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21" name="20 Rectángulo"/>
          <p:cNvSpPr/>
          <p:nvPr/>
        </p:nvSpPr>
        <p:spPr>
          <a:xfrm>
            <a:off x="1290918" y="201706"/>
            <a:ext cx="9520517" cy="646331"/>
          </a:xfrm>
          <a:prstGeom prst="rect">
            <a:avLst/>
          </a:prstGeom>
        </p:spPr>
        <p:txBody>
          <a:bodyPr wrap="square">
            <a:spAutoFit/>
          </a:bodyPr>
          <a:lstStyle/>
          <a:p>
            <a:pPr algn="ctr"/>
            <a:r>
              <a:rPr lang="es-CL" sz="3600" b="1" dirty="0" smtClean="0">
                <a:solidFill>
                  <a:srgbClr val="002060"/>
                </a:solidFill>
                <a:latin typeface="Arial Black" pitchFamily="34" charset="0"/>
              </a:rPr>
              <a:t>SISTEMA DE APOYO DE FUEGOS</a:t>
            </a:r>
            <a:r>
              <a:rPr lang="es-CL" b="1" dirty="0" smtClean="0">
                <a:solidFill>
                  <a:srgbClr val="002060"/>
                </a:solidFill>
                <a:latin typeface="Arial Black" pitchFamily="34" charset="0"/>
              </a:rPr>
              <a:t> </a:t>
            </a:r>
            <a:endParaRPr lang="es-CL" b="1" dirty="0">
              <a:solidFill>
                <a:srgbClr val="002060"/>
              </a:solidFill>
              <a:latin typeface="Arial Black" pitchFamily="34" charset="0"/>
            </a:endParaRPr>
          </a:p>
        </p:txBody>
      </p:sp>
      <p:sp>
        <p:nvSpPr>
          <p:cNvPr id="22"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3"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 name="17 Rectángulo"/>
          <p:cNvSpPr/>
          <p:nvPr/>
        </p:nvSpPr>
        <p:spPr>
          <a:xfrm>
            <a:off x="783771" y="1596449"/>
            <a:ext cx="10699668" cy="2523768"/>
          </a:xfrm>
          <a:prstGeom prst="rect">
            <a:avLst/>
          </a:prstGeom>
        </p:spPr>
        <p:txBody>
          <a:bodyPr wrap="square">
            <a:spAutoFit/>
          </a:bodyPr>
          <a:lstStyle/>
          <a:p>
            <a:r>
              <a:rPr lang="es-CL" sz="2800" dirty="0" smtClean="0"/>
              <a:t>. </a:t>
            </a:r>
            <a:r>
              <a:rPr lang="es-CL" sz="2800" b="1" dirty="0" smtClean="0">
                <a:solidFill>
                  <a:srgbClr val="002060"/>
                </a:solidFill>
              </a:rPr>
              <a:t>Es el conjunto de medios de fuerza destructiva y/o nociva que una unidad/repartición de tropas se puede aplicar contra el opositor en un momento dado. 4 RDO 20201 Reglamento “Apoyo de Fuego” (2009) Ejército de Chile, Pág. N° 31, Art. 41. RESERVADO C.G.C.IM. 2-74/18-7 ORIGINAL</a:t>
            </a:r>
          </a:p>
          <a:p>
            <a:endParaRPr lang="es-CL" dirty="0" smtClean="0"/>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220531" y="366713"/>
            <a:ext cx="11708233"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CustomShape 6">
            <a:extLst>
              <a:ext uri="{FF2B5EF4-FFF2-40B4-BE49-F238E27FC236}">
                <a16:creationId xmlns="" xmlns:a16="http://schemas.microsoft.com/office/drawing/2014/main" id="{879DD469-0346-4EC6-A4BD-0F23FEBCF6C4}"/>
              </a:ext>
            </a:extLst>
          </p:cNvPr>
          <p:cNvSpPr/>
          <p:nvPr/>
        </p:nvSpPr>
        <p:spPr>
          <a:xfrm>
            <a:off x="1247775" y="0"/>
            <a:ext cx="10285413" cy="11366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21" name="20 Rectángulo"/>
          <p:cNvSpPr/>
          <p:nvPr/>
        </p:nvSpPr>
        <p:spPr>
          <a:xfrm>
            <a:off x="1290918" y="201706"/>
            <a:ext cx="9520517" cy="646331"/>
          </a:xfrm>
          <a:prstGeom prst="rect">
            <a:avLst/>
          </a:prstGeom>
        </p:spPr>
        <p:txBody>
          <a:bodyPr wrap="square">
            <a:spAutoFit/>
          </a:bodyPr>
          <a:lstStyle/>
          <a:p>
            <a:pPr algn="ctr"/>
            <a:r>
              <a:rPr lang="es-CL" sz="3600" b="1" dirty="0" smtClean="0">
                <a:solidFill>
                  <a:srgbClr val="002060"/>
                </a:solidFill>
                <a:latin typeface="Arial Black" pitchFamily="34" charset="0"/>
              </a:rPr>
              <a:t>SISTEMA DE APOYO DE FUEGOS</a:t>
            </a:r>
            <a:r>
              <a:rPr lang="es-CL" b="1" dirty="0" smtClean="0">
                <a:solidFill>
                  <a:srgbClr val="002060"/>
                </a:solidFill>
                <a:latin typeface="Arial Black" pitchFamily="34" charset="0"/>
              </a:rPr>
              <a:t> </a:t>
            </a:r>
            <a:endParaRPr lang="es-CL" b="1" dirty="0">
              <a:solidFill>
                <a:srgbClr val="002060"/>
              </a:solidFill>
              <a:latin typeface="Arial Black" pitchFamily="34" charset="0"/>
            </a:endParaRPr>
          </a:p>
        </p:txBody>
      </p:sp>
      <p:sp>
        <p:nvSpPr>
          <p:cNvPr id="22"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3"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 name="17 Rectángulo"/>
          <p:cNvSpPr/>
          <p:nvPr/>
        </p:nvSpPr>
        <p:spPr>
          <a:xfrm>
            <a:off x="783771" y="889844"/>
            <a:ext cx="10699668" cy="3970318"/>
          </a:xfrm>
          <a:prstGeom prst="rect">
            <a:avLst/>
          </a:prstGeom>
        </p:spPr>
        <p:txBody>
          <a:bodyPr wrap="square">
            <a:spAutoFit/>
          </a:bodyPr>
          <a:lstStyle/>
          <a:p>
            <a:r>
              <a:rPr lang="es-CL" dirty="0" smtClean="0"/>
              <a:t>. </a:t>
            </a:r>
          </a:p>
          <a:p>
            <a:r>
              <a:rPr lang="es-CL" dirty="0" smtClean="0">
                <a:solidFill>
                  <a:srgbClr val="002060"/>
                </a:solidFill>
              </a:rPr>
              <a:t>Son una parte preponderante de la “potencia de combate ” en una Unidad, por lo tanto, el aumento o disminución de estos, es un factor que multiplica o divide en beneficio de la organización que lo posea. Las funciones que cumplen los Sistemas de Apoyo de Fuegos en una organización de combate son desarrolladas en relación a:</a:t>
            </a:r>
          </a:p>
          <a:p>
            <a:pPr>
              <a:buFont typeface="Wingdings" pitchFamily="2" charset="2"/>
              <a:buChar char="Ø"/>
            </a:pPr>
            <a:r>
              <a:rPr lang="es-CL" dirty="0" smtClean="0">
                <a:solidFill>
                  <a:srgbClr val="002060"/>
                </a:solidFill>
              </a:rPr>
              <a:t> Apoyar a las unidades que se encuentran en contacto con el enemigo. </a:t>
            </a:r>
          </a:p>
          <a:p>
            <a:pPr>
              <a:buFont typeface="Wingdings" pitchFamily="2" charset="2"/>
              <a:buChar char="Ø"/>
            </a:pPr>
            <a:r>
              <a:rPr lang="es-CL" dirty="0" smtClean="0">
                <a:solidFill>
                  <a:srgbClr val="002060"/>
                </a:solidFill>
              </a:rPr>
              <a:t>Apoyar el Concepto de Operación del Comandante</a:t>
            </a:r>
          </a:p>
          <a:p>
            <a:pPr>
              <a:buFont typeface="Wingdings" pitchFamily="2" charset="2"/>
              <a:buChar char="Ø"/>
            </a:pPr>
            <a:r>
              <a:rPr lang="es-CL" dirty="0" smtClean="0">
                <a:solidFill>
                  <a:srgbClr val="002060"/>
                </a:solidFill>
              </a:rPr>
              <a:t> Integrar el Apoyo de Fuegos con el Esquema de Maniobras.</a:t>
            </a:r>
          </a:p>
          <a:p>
            <a:pPr>
              <a:buFont typeface="Wingdings" pitchFamily="2" charset="2"/>
              <a:buChar char="Ø"/>
            </a:pPr>
            <a:r>
              <a:rPr lang="es-CL" dirty="0" smtClean="0">
                <a:solidFill>
                  <a:srgbClr val="002060"/>
                </a:solidFill>
              </a:rPr>
              <a:t> Capacidad de sostenimiento de apoyo de fuegos. </a:t>
            </a:r>
          </a:p>
          <a:p>
            <a:r>
              <a:rPr lang="es-CL" dirty="0" smtClean="0">
                <a:solidFill>
                  <a:srgbClr val="002060"/>
                </a:solidFill>
              </a:rPr>
              <a:t>Es así que, la incorporación del Sistema de Apoyo de Fuegos a la planificación, tiene por objeto, integrar el empleo de estos con la maniobra. Esta condición permite coordinar en la planificación y ejecución de los Fuegos, el batimiento de los objetivos con el arma más adecuada. Es importante considerar que la planificación de los Fuegos con la coordinación de esto, son dos funciones diferentes, pese a que ambas se desarrollan en forma continua en todos los niveles de planificación.</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739589" y="0"/>
            <a:ext cx="11452411"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ES" sz="3600" b="1" dirty="0" smtClean="0">
                <a:solidFill>
                  <a:srgbClr val="002060"/>
                </a:solidFill>
                <a:latin typeface="Arial Black" pitchFamily="34" charset="0"/>
                <a:ea typeface="ＭＳ Ｐゴシック" pitchFamily="34" charset="-128"/>
                <a:cs typeface="Arial" pitchFamily="34" charset="0"/>
              </a:rPr>
              <a:t>SISTEMA DE FUEGOS DE APOYO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 name="15 Rectángulo"/>
          <p:cNvSpPr/>
          <p:nvPr/>
        </p:nvSpPr>
        <p:spPr>
          <a:xfrm>
            <a:off x="831273" y="1171096"/>
            <a:ext cx="11020301" cy="3693319"/>
          </a:xfrm>
          <a:prstGeom prst="rect">
            <a:avLst/>
          </a:prstGeom>
        </p:spPr>
        <p:txBody>
          <a:bodyPr wrap="square">
            <a:spAutoFit/>
          </a:bodyPr>
          <a:lstStyle/>
          <a:p>
            <a:r>
              <a:rPr lang="es-CL" dirty="0" smtClean="0">
                <a:solidFill>
                  <a:srgbClr val="002060"/>
                </a:solidFill>
              </a:rPr>
              <a:t>El Sistema de Apoyo de Fuegos está conformado por: </a:t>
            </a:r>
          </a:p>
          <a:p>
            <a:pPr marL="342900" indent="-342900">
              <a:buAutoNum type="alphaLcPeriod"/>
            </a:pPr>
            <a:r>
              <a:rPr lang="es-CL" b="1" u="sng" dirty="0" smtClean="0">
                <a:solidFill>
                  <a:srgbClr val="002060"/>
                </a:solidFill>
              </a:rPr>
              <a:t>Agencia de Adquisición de Blancos :</a:t>
            </a:r>
          </a:p>
          <a:p>
            <a:pPr marL="342900" indent="-342900"/>
            <a:r>
              <a:rPr lang="es-CL" b="1" dirty="0" smtClean="0">
                <a:solidFill>
                  <a:srgbClr val="002060"/>
                </a:solidFill>
              </a:rPr>
              <a:t>	</a:t>
            </a:r>
            <a:r>
              <a:rPr lang="es-CL" dirty="0" smtClean="0">
                <a:solidFill>
                  <a:srgbClr val="002060"/>
                </a:solidFill>
              </a:rPr>
              <a:t>Son los medios disponibles para la obtención de información en el campo de batalla, pudiendo ser: observadores, radares, secciones de inteligencia y guerra electrónica, aeronaves, tropa en contacto con el enemigo, UAV, etc. También cumplen el rol de efectuar las solicitudes de fuego y de efectuar las correcciones de los sistemas de armas.</a:t>
            </a:r>
          </a:p>
          <a:p>
            <a:pPr marL="342900" indent="-342900"/>
            <a:r>
              <a:rPr lang="es-CL" b="1" dirty="0" smtClean="0">
                <a:solidFill>
                  <a:srgbClr val="002060"/>
                </a:solidFill>
              </a:rPr>
              <a:t>b. </a:t>
            </a:r>
            <a:r>
              <a:rPr lang="es-CL" b="1" u="sng" dirty="0" smtClean="0">
                <a:solidFill>
                  <a:srgbClr val="002060"/>
                </a:solidFill>
              </a:rPr>
              <a:t>Sistema de Mando, Control y Coordinación:</a:t>
            </a:r>
          </a:p>
          <a:p>
            <a:pPr marL="342900" indent="-342900"/>
            <a:r>
              <a:rPr lang="es-CL" b="1" dirty="0" smtClean="0">
                <a:solidFill>
                  <a:srgbClr val="002060"/>
                </a:solidFill>
              </a:rPr>
              <a:t>	</a:t>
            </a:r>
            <a:r>
              <a:rPr lang="es-CL" b="1" u="sng" dirty="0" smtClean="0">
                <a:solidFill>
                  <a:srgbClr val="002060"/>
                </a:solidFill>
              </a:rPr>
              <a:t> </a:t>
            </a:r>
            <a:r>
              <a:rPr lang="es-CL" dirty="0" smtClean="0">
                <a:solidFill>
                  <a:srgbClr val="002060"/>
                </a:solidFill>
              </a:rPr>
              <a:t>Sistema técnico y humano entrenado, que trasforman las intenciones del comandante en acciones tácticas y técnicas necesarias contra blancos con eficiencia y eficacia. </a:t>
            </a:r>
          </a:p>
          <a:p>
            <a:pPr marL="342900" indent="-342900"/>
            <a:r>
              <a:rPr lang="es-CL" b="1" dirty="0" smtClean="0">
                <a:solidFill>
                  <a:srgbClr val="002060"/>
                </a:solidFill>
              </a:rPr>
              <a:t>c. </a:t>
            </a:r>
            <a:r>
              <a:rPr lang="es-CL" b="1" u="sng" dirty="0" smtClean="0">
                <a:solidFill>
                  <a:srgbClr val="002060"/>
                </a:solidFill>
              </a:rPr>
              <a:t>Agencias Productoras de Fuego:</a:t>
            </a:r>
          </a:p>
          <a:p>
            <a:pPr marL="342900" indent="-342900"/>
            <a:r>
              <a:rPr lang="es-CL" b="1" dirty="0" smtClean="0">
                <a:solidFill>
                  <a:srgbClr val="002060"/>
                </a:solidFill>
              </a:rPr>
              <a:t>	</a:t>
            </a:r>
            <a:r>
              <a:rPr lang="es-CL" b="1" u="sng" dirty="0" smtClean="0">
                <a:solidFill>
                  <a:srgbClr val="002060"/>
                </a:solidFill>
              </a:rPr>
              <a:t> </a:t>
            </a:r>
            <a:r>
              <a:rPr lang="es-CL" dirty="0" smtClean="0">
                <a:solidFill>
                  <a:srgbClr val="002060"/>
                </a:solidFill>
              </a:rPr>
              <a:t>Sistema de armas disponibles pudiendo ser letales o no letales (humo – iluminación, Guerra Electrónica), cada Comandante de Unidad (en todos sus niveles) dispone de sistemas de fuegos como forma de influir en el campo de batalla.</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CustomShape 6">
            <a:extLst>
              <a:ext uri="{FF2B5EF4-FFF2-40B4-BE49-F238E27FC236}">
                <a16:creationId xmlns="" xmlns:a16="http://schemas.microsoft.com/office/drawing/2014/main"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1033670" y="185528"/>
            <a:ext cx="10257182" cy="646331"/>
          </a:xfrm>
          <a:prstGeom prst="rect">
            <a:avLst/>
          </a:prstGeom>
        </p:spPr>
        <p:txBody>
          <a:bodyPr wrap="square">
            <a:spAutoFit/>
          </a:bodyPr>
          <a:lstStyle/>
          <a:p>
            <a:pPr algn="ctr">
              <a:defRPr/>
            </a:pPr>
            <a:r>
              <a:rPr lang="es-ES" sz="3600" b="1" dirty="0" smtClean="0">
                <a:solidFill>
                  <a:srgbClr val="002060"/>
                </a:solidFill>
                <a:latin typeface="Arial Black" pitchFamily="34" charset="0"/>
                <a:ea typeface="ＭＳ Ｐゴシック" pitchFamily="34" charset="-128"/>
                <a:cs typeface="Arial" pitchFamily="34" charset="0"/>
              </a:rPr>
              <a:t>ARMAS DE APOYO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9"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21"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 name="21 Rectángulo"/>
          <p:cNvSpPr/>
          <p:nvPr/>
        </p:nvSpPr>
        <p:spPr>
          <a:xfrm>
            <a:off x="720436" y="942108"/>
            <a:ext cx="10905507" cy="5632311"/>
          </a:xfrm>
          <a:prstGeom prst="rect">
            <a:avLst/>
          </a:prstGeom>
        </p:spPr>
        <p:txBody>
          <a:bodyPr wrap="square">
            <a:spAutoFit/>
          </a:bodyPr>
          <a:lstStyle/>
          <a:p>
            <a:r>
              <a:rPr lang="es-CL" dirty="0" smtClean="0"/>
              <a:t> </a:t>
            </a:r>
            <a:r>
              <a:rPr lang="es-CL" dirty="0" smtClean="0">
                <a:solidFill>
                  <a:srgbClr val="002060"/>
                </a:solidFill>
              </a:rPr>
              <a:t>Cada vez que se adopta una organización de combate, esta debe ser planificada y concebida en todo momento con el apoyo de dos o más Sistemas de Armas, con el objeto de poder complementar y contribuir de manera efectiva a su maniobra. Considerando que cada organización conformada, contará con Armas de Apoyo de Fuego Orgánicas (FA), cuando estas pasen a conformar o integrar una Fuerza de Tarea Anfibia (LF), podrá contar, de acuerdo a la maniobra planificada con:</a:t>
            </a:r>
          </a:p>
          <a:p>
            <a:r>
              <a:rPr lang="es-CL" dirty="0" smtClean="0">
                <a:solidFill>
                  <a:srgbClr val="002060"/>
                </a:solidFill>
              </a:rPr>
              <a:t> </a:t>
            </a:r>
            <a:r>
              <a:rPr lang="es-CL" b="1" u="sng" dirty="0" smtClean="0">
                <a:solidFill>
                  <a:srgbClr val="002060"/>
                </a:solidFill>
              </a:rPr>
              <a:t>Fuego de Apoyo Naval (NGS):</a:t>
            </a:r>
          </a:p>
          <a:p>
            <a:r>
              <a:rPr lang="es-CL" dirty="0" smtClean="0">
                <a:solidFill>
                  <a:srgbClr val="002060"/>
                </a:solidFill>
              </a:rPr>
              <a:t>Apoyo de fuego suministrado a las unidades de maniobra en tierra, por unidades navales de superficie asignadas.</a:t>
            </a:r>
          </a:p>
          <a:p>
            <a:r>
              <a:rPr lang="es-CL" dirty="0" smtClean="0">
                <a:solidFill>
                  <a:srgbClr val="002060"/>
                </a:solidFill>
              </a:rPr>
              <a:t> </a:t>
            </a:r>
            <a:r>
              <a:rPr lang="es-CL" b="1" u="sng" dirty="0" smtClean="0">
                <a:solidFill>
                  <a:srgbClr val="002060"/>
                </a:solidFill>
              </a:rPr>
              <a:t>Apoyo Aéreo Cercano (CAS) :</a:t>
            </a:r>
          </a:p>
          <a:p>
            <a:r>
              <a:rPr lang="es-CL" dirty="0" smtClean="0">
                <a:solidFill>
                  <a:srgbClr val="002060"/>
                </a:solidFill>
              </a:rPr>
              <a:t>Apoyo de fuego aéreo suministrado a las unidades de maniobra en tierra, dentro de su área de responsabilidad.</a:t>
            </a:r>
          </a:p>
          <a:p>
            <a:r>
              <a:rPr lang="es-CL" dirty="0" smtClean="0">
                <a:solidFill>
                  <a:srgbClr val="002060"/>
                </a:solidFill>
              </a:rPr>
              <a:t> </a:t>
            </a:r>
            <a:r>
              <a:rPr lang="es-CL" b="1" u="sng" dirty="0" smtClean="0">
                <a:solidFill>
                  <a:srgbClr val="002060"/>
                </a:solidFill>
              </a:rPr>
              <a:t>Apoyo Aéreo en Profundidad (DAS):</a:t>
            </a:r>
          </a:p>
          <a:p>
            <a:r>
              <a:rPr lang="es-CL" dirty="0" smtClean="0">
                <a:solidFill>
                  <a:srgbClr val="002060"/>
                </a:solidFill>
              </a:rPr>
              <a:t>Apoyo de fuego aéreo suministrado a las Unidades de Maniobra en tierra, fuera de su área de responsabilidad, y que afectan a las acciones de la fuerza. Está acción, es ejecutada en acciones conjuntas por medios de la Fuerza Aérea, la cual lo puede desarrollar por medio de los requerimientos de fuerzas propias. </a:t>
            </a:r>
          </a:p>
          <a:p>
            <a:r>
              <a:rPr lang="es-CL" dirty="0" smtClean="0">
                <a:solidFill>
                  <a:srgbClr val="002060"/>
                </a:solidFill>
              </a:rPr>
              <a:t>.- </a:t>
            </a:r>
            <a:r>
              <a:rPr lang="es-CL" b="1" dirty="0" smtClean="0">
                <a:solidFill>
                  <a:srgbClr val="002060"/>
                </a:solidFill>
              </a:rPr>
              <a:t>Dependiendo de la maniobra, la asignación de blancos, su rentabilidad y los Apoyos de Fuego dispuestos para la ejecución, también se puede incluir (si existe la disponibilidad):</a:t>
            </a:r>
          </a:p>
          <a:p>
            <a:pPr>
              <a:buFont typeface="Wingdings" pitchFamily="2" charset="2"/>
              <a:buChar char="Ø"/>
            </a:pPr>
            <a:r>
              <a:rPr lang="es-CL" dirty="0" smtClean="0">
                <a:solidFill>
                  <a:srgbClr val="002060"/>
                </a:solidFill>
              </a:rPr>
              <a:t> </a:t>
            </a:r>
            <a:r>
              <a:rPr lang="es-CL" b="1" dirty="0" smtClean="0">
                <a:solidFill>
                  <a:srgbClr val="002060"/>
                </a:solidFill>
              </a:rPr>
              <a:t>Helicópteros de ataque. </a:t>
            </a:r>
          </a:p>
          <a:p>
            <a:pPr>
              <a:buFont typeface="Wingdings" pitchFamily="2" charset="2"/>
              <a:buChar char="Ø"/>
            </a:pPr>
            <a:r>
              <a:rPr lang="es-CL" b="1" dirty="0" smtClean="0">
                <a:solidFill>
                  <a:srgbClr val="002060"/>
                </a:solidFill>
              </a:rPr>
              <a:t> Artillería antiaérea</a:t>
            </a:r>
          </a:p>
          <a:p>
            <a:endParaRPr lang="es-CL" dirty="0" smtClean="0"/>
          </a:p>
          <a:p>
            <a:endParaRPr lang="es-CL" dirty="0" smtClean="0"/>
          </a:p>
          <a:p>
            <a:endParaRPr lang="es-CL" dirty="0"/>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29095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SH-32 “COUGAR”</a:t>
            </a:r>
            <a:endParaRPr lang="es-CL" sz="3600" b="1" dirty="0" smtClean="0">
              <a:solidFill>
                <a:schemeClr val="tx2"/>
              </a:solidFill>
              <a:latin typeface="Arial Black" pitchFamily="34" charset="0"/>
            </a:endParaRPr>
          </a:p>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9154" name="Picture 2"/>
          <p:cNvPicPr>
            <a:picLocks noChangeAspect="1" noChangeArrowheads="1"/>
          </p:cNvPicPr>
          <p:nvPr/>
        </p:nvPicPr>
        <p:blipFill>
          <a:blip r:embed="rId6"/>
          <a:srcRect l="12991" t="39205" r="15346" b="20075"/>
          <a:stretch>
            <a:fillRect/>
          </a:stretch>
        </p:blipFill>
        <p:spPr bwMode="auto">
          <a:xfrm>
            <a:off x="775855" y="1731819"/>
            <a:ext cx="10238509" cy="4114800"/>
          </a:xfrm>
          <a:prstGeom prst="rect">
            <a:avLst/>
          </a:prstGeom>
          <a:noFill/>
          <a:ln w="9525">
            <a:noFill/>
            <a:miter lim="800000"/>
            <a:headEnd/>
            <a:tailEnd/>
          </a:ln>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5240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OBUS 105 MM (KH 178)</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6"/>
          <a:srcRect l="52708" t="23296" r="28551" b="25947"/>
          <a:stretch>
            <a:fillRect/>
          </a:stretch>
        </p:blipFill>
        <p:spPr bwMode="auto">
          <a:xfrm>
            <a:off x="7619999" y="1704109"/>
            <a:ext cx="3740728" cy="37130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2" name="21 Rectángulo"/>
          <p:cNvSpPr/>
          <p:nvPr/>
        </p:nvSpPr>
        <p:spPr>
          <a:xfrm>
            <a:off x="1330036" y="889844"/>
            <a:ext cx="7813964" cy="4524315"/>
          </a:xfrm>
          <a:prstGeom prst="rect">
            <a:avLst/>
          </a:prstGeom>
        </p:spPr>
        <p:txBody>
          <a:bodyPr wrap="square">
            <a:spAutoFit/>
          </a:bodyPr>
          <a:lstStyle/>
          <a:p>
            <a:r>
              <a:rPr lang="es-CL" dirty="0" err="1" smtClean="0">
                <a:solidFill>
                  <a:srgbClr val="002060"/>
                </a:solidFill>
              </a:rPr>
              <a:t>Fabrication</a:t>
            </a:r>
            <a:r>
              <a:rPr lang="es-CL" dirty="0" smtClean="0">
                <a:solidFill>
                  <a:srgbClr val="002060"/>
                </a:solidFill>
              </a:rPr>
              <a:t>: </a:t>
            </a:r>
            <a:r>
              <a:rPr lang="es-CL" dirty="0" err="1" smtClean="0">
                <a:solidFill>
                  <a:srgbClr val="002060"/>
                </a:solidFill>
              </a:rPr>
              <a:t>kía</a:t>
            </a:r>
            <a:r>
              <a:rPr lang="es-CL" dirty="0" smtClean="0">
                <a:solidFill>
                  <a:srgbClr val="002060"/>
                </a:solidFill>
              </a:rPr>
              <a:t> Machinare </a:t>
            </a:r>
            <a:r>
              <a:rPr lang="es-CL" dirty="0" err="1" smtClean="0">
                <a:solidFill>
                  <a:srgbClr val="002060"/>
                </a:solidFill>
              </a:rPr>
              <a:t>Tool</a:t>
            </a:r>
            <a:r>
              <a:rPr lang="es-CL" dirty="0" smtClean="0">
                <a:solidFill>
                  <a:srgbClr val="002060"/>
                </a:solidFill>
              </a:rPr>
              <a:t> </a:t>
            </a:r>
            <a:r>
              <a:rPr lang="es-CL" dirty="0" err="1" smtClean="0">
                <a:solidFill>
                  <a:srgbClr val="002060"/>
                </a:solidFill>
              </a:rPr>
              <a:t>co</a:t>
            </a:r>
            <a:r>
              <a:rPr lang="es-CL" dirty="0" smtClean="0">
                <a:solidFill>
                  <a:srgbClr val="002060"/>
                </a:solidFill>
              </a:rPr>
              <a:t>. 1988 COREA DEL SUR. – </a:t>
            </a:r>
          </a:p>
          <a:p>
            <a:r>
              <a:rPr lang="es-CL" dirty="0" smtClean="0">
                <a:solidFill>
                  <a:srgbClr val="002060"/>
                </a:solidFill>
              </a:rPr>
              <a:t>a.- Nº Estrías : 36 giro a la derecha.</a:t>
            </a:r>
          </a:p>
          <a:p>
            <a:r>
              <a:rPr lang="es-CL" dirty="0" smtClean="0">
                <a:solidFill>
                  <a:srgbClr val="002060"/>
                </a:solidFill>
              </a:rPr>
              <a:t>b. - Paso del rallado : Progresivo 1:35 a 1:18. </a:t>
            </a:r>
          </a:p>
          <a:p>
            <a:r>
              <a:rPr lang="es-CL" dirty="0" smtClean="0">
                <a:solidFill>
                  <a:srgbClr val="002060"/>
                </a:solidFill>
              </a:rPr>
              <a:t>c- Largo del tubo : 3,92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d- Peso Obús : 2,650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e - Largo de la pieza : 7,60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f- Ancho de la pieza : 2,15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g- Alto de la pieza : 1,70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h- Tipo cierre : Cuña corrediza horizontal </a:t>
            </a:r>
          </a:p>
          <a:p>
            <a:r>
              <a:rPr lang="es-CL" dirty="0" smtClean="0">
                <a:solidFill>
                  <a:srgbClr val="002060"/>
                </a:solidFill>
              </a:rPr>
              <a:t>i.- Eleva : 1.156 Mm – 65º. - Deprime : -89 Mm - 5º. </a:t>
            </a:r>
          </a:p>
          <a:p>
            <a:r>
              <a:rPr lang="es-CL" dirty="0" smtClean="0">
                <a:solidFill>
                  <a:srgbClr val="002060"/>
                </a:solidFill>
              </a:rPr>
              <a:t>j.-- Ronza derecha : 409 Mm. - Ronza izquierda : 400 Mm. </a:t>
            </a:r>
          </a:p>
          <a:p>
            <a:r>
              <a:rPr lang="es-CL" dirty="0" smtClean="0">
                <a:solidFill>
                  <a:srgbClr val="002060"/>
                </a:solidFill>
              </a:rPr>
              <a:t>k.- Alcance Mínimo : 100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l.- Alcance cargas 7 : 11.800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m.- Alcance cargas 8 : 14.700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o.- Alcance R.A.P : 18.000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p.- Peso tiro c/estuche : 21 </a:t>
            </a:r>
            <a:r>
              <a:rPr lang="es-CL" dirty="0" err="1" smtClean="0">
                <a:solidFill>
                  <a:srgbClr val="002060"/>
                </a:solidFill>
              </a:rPr>
              <a:t>kgr</a:t>
            </a:r>
            <a:r>
              <a:rPr lang="es-CL" dirty="0" smtClean="0">
                <a:solidFill>
                  <a:srgbClr val="002060"/>
                </a:solidFill>
              </a:rPr>
              <a:t>.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5240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OBUS 105 MM (KH 178)</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8371" name="Picture 3"/>
          <p:cNvPicPr>
            <a:picLocks noChangeAspect="1" noChangeArrowheads="1"/>
          </p:cNvPicPr>
          <p:nvPr/>
        </p:nvPicPr>
        <p:blipFill>
          <a:blip r:embed="rId6"/>
          <a:srcRect l="41162" t="29356" r="24763" b="13258"/>
          <a:stretch>
            <a:fillRect/>
          </a:stretch>
        </p:blipFill>
        <p:spPr bwMode="auto">
          <a:xfrm>
            <a:off x="5001491" y="1690255"/>
            <a:ext cx="4433454" cy="41979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52405"/>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OBUS 105 MM (KH 178)</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1305342"/>
            <a:ext cx="10800522" cy="923330"/>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9394" name="Picture 2"/>
          <p:cNvPicPr>
            <a:picLocks noChangeAspect="1" noChangeArrowheads="1"/>
          </p:cNvPicPr>
          <p:nvPr/>
        </p:nvPicPr>
        <p:blipFill>
          <a:blip r:embed="rId6"/>
          <a:srcRect l="35246" t="43182" r="26740" b="14962"/>
          <a:stretch>
            <a:fillRect/>
          </a:stretch>
        </p:blipFill>
        <p:spPr bwMode="auto">
          <a:xfrm>
            <a:off x="1870364" y="1427018"/>
            <a:ext cx="7661563" cy="42810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CAÑON 155MM(SOLTAM M71)</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6"/>
          <a:srcRect l="32371" t="21402" r="8851" b="6250"/>
          <a:stretch>
            <a:fillRect/>
          </a:stretch>
        </p:blipFill>
        <p:spPr bwMode="auto">
          <a:xfrm>
            <a:off x="6982691" y="1565564"/>
            <a:ext cx="4308764" cy="4488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15 Rectángulo"/>
          <p:cNvSpPr/>
          <p:nvPr/>
        </p:nvSpPr>
        <p:spPr>
          <a:xfrm>
            <a:off x="928256" y="2690336"/>
            <a:ext cx="5611090" cy="2308324"/>
          </a:xfrm>
          <a:prstGeom prst="rect">
            <a:avLst/>
          </a:prstGeom>
        </p:spPr>
        <p:txBody>
          <a:bodyPr wrap="square">
            <a:spAutoFit/>
          </a:bodyPr>
          <a:lstStyle/>
          <a:p>
            <a:r>
              <a:rPr lang="es-CL" dirty="0" smtClean="0">
                <a:solidFill>
                  <a:srgbClr val="002060"/>
                </a:solidFill>
              </a:rPr>
              <a:t>a.-CAÑÓN Calibre : 155 mm. </a:t>
            </a:r>
          </a:p>
          <a:p>
            <a:r>
              <a:rPr lang="es-CL" dirty="0" smtClean="0">
                <a:solidFill>
                  <a:srgbClr val="002060"/>
                </a:solidFill>
              </a:rPr>
              <a:t>b.-Longitud del Tubo con el Macizo Culata : 6670 mm. </a:t>
            </a:r>
          </a:p>
          <a:p>
            <a:r>
              <a:rPr lang="es-CL" dirty="0" smtClean="0">
                <a:solidFill>
                  <a:srgbClr val="002060"/>
                </a:solidFill>
              </a:rPr>
              <a:t>C.-Diámetro de la Recámara : 172 mm. </a:t>
            </a:r>
          </a:p>
          <a:p>
            <a:r>
              <a:rPr lang="es-CL" dirty="0" smtClean="0">
                <a:solidFill>
                  <a:srgbClr val="002060"/>
                </a:solidFill>
              </a:rPr>
              <a:t>d.-Volumen de la Recámara : 18,8 </a:t>
            </a:r>
            <a:r>
              <a:rPr lang="es-CL" dirty="0" err="1" smtClean="0">
                <a:solidFill>
                  <a:srgbClr val="002060"/>
                </a:solidFill>
              </a:rPr>
              <a:t>lt</a:t>
            </a:r>
            <a:r>
              <a:rPr lang="es-CL" dirty="0" smtClean="0">
                <a:solidFill>
                  <a:srgbClr val="002060"/>
                </a:solidFill>
              </a:rPr>
              <a:t>. </a:t>
            </a:r>
          </a:p>
          <a:p>
            <a:r>
              <a:rPr lang="es-CL" dirty="0" smtClean="0">
                <a:solidFill>
                  <a:srgbClr val="002060"/>
                </a:solidFill>
              </a:rPr>
              <a:t>e.-Alcance Máximo : 30700 </a:t>
            </a:r>
            <a:r>
              <a:rPr lang="es-CL" dirty="0" err="1" smtClean="0">
                <a:solidFill>
                  <a:srgbClr val="002060"/>
                </a:solidFill>
              </a:rPr>
              <a:t>mt</a:t>
            </a:r>
            <a:r>
              <a:rPr lang="es-CL" dirty="0" smtClean="0">
                <a:solidFill>
                  <a:srgbClr val="002060"/>
                </a:solidFill>
              </a:rPr>
              <a:t> </a:t>
            </a:r>
          </a:p>
          <a:p>
            <a:r>
              <a:rPr lang="es-CL" dirty="0" smtClean="0">
                <a:solidFill>
                  <a:srgbClr val="002060"/>
                </a:solidFill>
              </a:rPr>
              <a:t>f.-Alcance Efectivo : 23000 </a:t>
            </a:r>
            <a:r>
              <a:rPr lang="es-CL" dirty="0" err="1" smtClean="0">
                <a:solidFill>
                  <a:srgbClr val="002060"/>
                </a:solidFill>
              </a:rPr>
              <a:t>mt</a:t>
            </a:r>
            <a:r>
              <a:rPr lang="es-CL" dirty="0" smtClean="0">
                <a:solidFill>
                  <a:srgbClr val="002060"/>
                </a:solidFill>
              </a:rPr>
              <a:t>. </a:t>
            </a:r>
          </a:p>
          <a:p>
            <a:r>
              <a:rPr lang="es-CL" dirty="0" smtClean="0">
                <a:solidFill>
                  <a:srgbClr val="002060"/>
                </a:solidFill>
              </a:rPr>
              <a:t>g.-Diámetro Zona Batida : x zona según cargas </a:t>
            </a:r>
          </a:p>
          <a:p>
            <a:r>
              <a:rPr lang="es-CL" dirty="0" smtClean="0">
                <a:solidFill>
                  <a:srgbClr val="002060"/>
                </a:solidFill>
              </a:rPr>
              <a:t>h.-Cadencia de Fuego : 4 tiros x minuto.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CAÑON 155MM(SOLTAM M71)</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 name="Picture 2"/>
          <p:cNvPicPr>
            <a:picLocks noChangeAspect="1" noChangeArrowheads="1"/>
          </p:cNvPicPr>
          <p:nvPr/>
        </p:nvPicPr>
        <p:blipFill>
          <a:blip r:embed="rId6"/>
          <a:srcRect l="32371" t="21402" r="8851" b="6250"/>
          <a:stretch>
            <a:fillRect/>
          </a:stretch>
        </p:blipFill>
        <p:spPr bwMode="auto">
          <a:xfrm>
            <a:off x="6982691" y="1565564"/>
            <a:ext cx="4308764" cy="4488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15 Rectángulo"/>
          <p:cNvSpPr/>
          <p:nvPr/>
        </p:nvSpPr>
        <p:spPr>
          <a:xfrm>
            <a:off x="928256" y="2690336"/>
            <a:ext cx="5611090" cy="2308324"/>
          </a:xfrm>
          <a:prstGeom prst="rect">
            <a:avLst/>
          </a:prstGeom>
        </p:spPr>
        <p:txBody>
          <a:bodyPr wrap="square">
            <a:spAutoFit/>
          </a:bodyPr>
          <a:lstStyle/>
          <a:p>
            <a:r>
              <a:rPr lang="es-CL" dirty="0" smtClean="0">
                <a:solidFill>
                  <a:srgbClr val="002060"/>
                </a:solidFill>
              </a:rPr>
              <a:t>a.-CAÑÓN Calibre : 155 mm. </a:t>
            </a:r>
          </a:p>
          <a:p>
            <a:r>
              <a:rPr lang="es-CL" dirty="0" smtClean="0">
                <a:solidFill>
                  <a:srgbClr val="002060"/>
                </a:solidFill>
              </a:rPr>
              <a:t>b.-Longitud del Tubo con el Macizo Culata : 6670 mm. </a:t>
            </a:r>
          </a:p>
          <a:p>
            <a:r>
              <a:rPr lang="es-CL" dirty="0" smtClean="0">
                <a:solidFill>
                  <a:srgbClr val="002060"/>
                </a:solidFill>
              </a:rPr>
              <a:t>C.-Diámetro de la Recámara : 172 mm. </a:t>
            </a:r>
          </a:p>
          <a:p>
            <a:r>
              <a:rPr lang="es-CL" dirty="0" smtClean="0">
                <a:solidFill>
                  <a:srgbClr val="002060"/>
                </a:solidFill>
              </a:rPr>
              <a:t>d.-Volumen de la Recámara : 18,8 </a:t>
            </a:r>
            <a:r>
              <a:rPr lang="es-CL" dirty="0" err="1" smtClean="0">
                <a:solidFill>
                  <a:srgbClr val="002060"/>
                </a:solidFill>
              </a:rPr>
              <a:t>lt</a:t>
            </a:r>
            <a:r>
              <a:rPr lang="es-CL" dirty="0" smtClean="0">
                <a:solidFill>
                  <a:srgbClr val="002060"/>
                </a:solidFill>
              </a:rPr>
              <a:t>. </a:t>
            </a:r>
          </a:p>
          <a:p>
            <a:r>
              <a:rPr lang="es-CL" dirty="0" smtClean="0">
                <a:solidFill>
                  <a:srgbClr val="002060"/>
                </a:solidFill>
              </a:rPr>
              <a:t>e.-Alcance Máximo : 30700 </a:t>
            </a:r>
            <a:r>
              <a:rPr lang="es-CL" dirty="0" err="1" smtClean="0">
                <a:solidFill>
                  <a:srgbClr val="002060"/>
                </a:solidFill>
              </a:rPr>
              <a:t>mt</a:t>
            </a:r>
            <a:r>
              <a:rPr lang="es-CL" dirty="0" smtClean="0">
                <a:solidFill>
                  <a:srgbClr val="002060"/>
                </a:solidFill>
              </a:rPr>
              <a:t> </a:t>
            </a:r>
          </a:p>
          <a:p>
            <a:r>
              <a:rPr lang="es-CL" dirty="0" smtClean="0">
                <a:solidFill>
                  <a:srgbClr val="002060"/>
                </a:solidFill>
              </a:rPr>
              <a:t>f.-Alcance Efectivo : 23000 </a:t>
            </a:r>
            <a:r>
              <a:rPr lang="es-CL" dirty="0" err="1" smtClean="0">
                <a:solidFill>
                  <a:srgbClr val="002060"/>
                </a:solidFill>
              </a:rPr>
              <a:t>mt</a:t>
            </a:r>
            <a:r>
              <a:rPr lang="es-CL" dirty="0" smtClean="0">
                <a:solidFill>
                  <a:srgbClr val="002060"/>
                </a:solidFill>
              </a:rPr>
              <a:t>. </a:t>
            </a:r>
          </a:p>
          <a:p>
            <a:r>
              <a:rPr lang="es-CL" dirty="0" smtClean="0">
                <a:solidFill>
                  <a:srgbClr val="002060"/>
                </a:solidFill>
              </a:rPr>
              <a:t>g.-Diámetro Zona Batida : x zona según cargas </a:t>
            </a:r>
          </a:p>
          <a:p>
            <a:r>
              <a:rPr lang="es-CL" dirty="0" smtClean="0">
                <a:solidFill>
                  <a:srgbClr val="002060"/>
                </a:solidFill>
              </a:rPr>
              <a:t>h.-Cadencia de Fuego : 4 tiros x minuto.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81 MM “SOLTAM”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051" name="Picture 3"/>
          <p:cNvPicPr>
            <a:picLocks noChangeAspect="1" noChangeArrowheads="1"/>
          </p:cNvPicPr>
          <p:nvPr/>
        </p:nvPicPr>
        <p:blipFill>
          <a:blip r:embed="rId6"/>
          <a:srcRect l="10755" t="21780" r="38666" b="8712"/>
          <a:stretch>
            <a:fillRect/>
          </a:stretch>
        </p:blipFill>
        <p:spPr bwMode="auto">
          <a:xfrm>
            <a:off x="6234545" y="1593273"/>
            <a:ext cx="5126182" cy="44750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20 Rectángulo"/>
          <p:cNvSpPr/>
          <p:nvPr/>
        </p:nvSpPr>
        <p:spPr>
          <a:xfrm>
            <a:off x="1427018" y="1399305"/>
            <a:ext cx="4475018" cy="4524315"/>
          </a:xfrm>
          <a:prstGeom prst="rect">
            <a:avLst/>
          </a:prstGeom>
        </p:spPr>
        <p:txBody>
          <a:bodyPr wrap="square">
            <a:spAutoFit/>
          </a:bodyPr>
          <a:lstStyle/>
          <a:p>
            <a:r>
              <a:rPr lang="es-CL" dirty="0" smtClean="0"/>
              <a:t> </a:t>
            </a:r>
          </a:p>
          <a:p>
            <a:r>
              <a:rPr lang="es-CL" dirty="0" smtClean="0">
                <a:solidFill>
                  <a:srgbClr val="002060"/>
                </a:solidFill>
              </a:rPr>
              <a:t>a.- Fabricación : Israelí. </a:t>
            </a:r>
          </a:p>
          <a:p>
            <a:r>
              <a:rPr lang="es-CL" dirty="0" smtClean="0">
                <a:solidFill>
                  <a:srgbClr val="002060"/>
                </a:solidFill>
              </a:rPr>
              <a:t>b.- Calibre : 81 mm. </a:t>
            </a:r>
          </a:p>
          <a:p>
            <a:r>
              <a:rPr lang="es-CL" dirty="0" smtClean="0">
                <a:solidFill>
                  <a:srgbClr val="002060"/>
                </a:solidFill>
              </a:rPr>
              <a:t>c.- Ánima : lisa. </a:t>
            </a:r>
          </a:p>
          <a:p>
            <a:r>
              <a:rPr lang="es-CL" dirty="0" smtClean="0">
                <a:solidFill>
                  <a:srgbClr val="002060"/>
                </a:solidFill>
              </a:rPr>
              <a:t>d.- Rapidez de tiro : 20 tiros por minuto. </a:t>
            </a:r>
          </a:p>
          <a:p>
            <a:r>
              <a:rPr lang="es-CL" dirty="0" smtClean="0">
                <a:solidFill>
                  <a:srgbClr val="002060"/>
                </a:solidFill>
              </a:rPr>
              <a:t>e.- Alza : elevación : 700 a 1.600 </a:t>
            </a:r>
            <a:r>
              <a:rPr lang="es-CL" dirty="0" err="1" smtClean="0">
                <a:solidFill>
                  <a:srgbClr val="002060"/>
                </a:solidFill>
              </a:rPr>
              <a:t>mils</a:t>
            </a:r>
            <a:r>
              <a:rPr lang="es-CL" dirty="0" smtClean="0">
                <a:solidFill>
                  <a:srgbClr val="002060"/>
                </a:solidFill>
              </a:rPr>
              <a:t>. </a:t>
            </a:r>
            <a:r>
              <a:rPr lang="es-CL" dirty="0" err="1" smtClean="0">
                <a:solidFill>
                  <a:srgbClr val="002060"/>
                </a:solidFill>
              </a:rPr>
              <a:t>azimutal</a:t>
            </a:r>
            <a:r>
              <a:rPr lang="es-CL" dirty="0" smtClean="0">
                <a:solidFill>
                  <a:srgbClr val="002060"/>
                </a:solidFill>
              </a:rPr>
              <a:t> : 0 a 6.400 </a:t>
            </a:r>
            <a:r>
              <a:rPr lang="es-CL" dirty="0" err="1" smtClean="0">
                <a:solidFill>
                  <a:srgbClr val="002060"/>
                </a:solidFill>
              </a:rPr>
              <a:t>mils</a:t>
            </a:r>
            <a:r>
              <a:rPr lang="es-CL" dirty="0" smtClean="0">
                <a:solidFill>
                  <a:srgbClr val="002060"/>
                </a:solidFill>
              </a:rPr>
              <a:t>. </a:t>
            </a:r>
          </a:p>
          <a:p>
            <a:r>
              <a:rPr lang="es-CL" dirty="0" smtClean="0">
                <a:solidFill>
                  <a:srgbClr val="002060"/>
                </a:solidFill>
              </a:rPr>
              <a:t>f.- Longitud del tubo : 145 cm. </a:t>
            </a:r>
          </a:p>
          <a:p>
            <a:r>
              <a:rPr lang="es-CL" dirty="0" smtClean="0">
                <a:solidFill>
                  <a:srgbClr val="002060"/>
                </a:solidFill>
              </a:rPr>
              <a:t>g.- Longitud del </a:t>
            </a:r>
            <a:r>
              <a:rPr lang="es-CL" dirty="0" err="1" smtClean="0">
                <a:solidFill>
                  <a:srgbClr val="002060"/>
                </a:solidFill>
              </a:rPr>
              <a:t>bípode</a:t>
            </a:r>
            <a:r>
              <a:rPr lang="es-CL" dirty="0" smtClean="0">
                <a:solidFill>
                  <a:srgbClr val="002060"/>
                </a:solidFill>
              </a:rPr>
              <a:t> : 96 cm (doblado). </a:t>
            </a:r>
          </a:p>
          <a:p>
            <a:r>
              <a:rPr lang="es-CL" dirty="0" smtClean="0">
                <a:solidFill>
                  <a:srgbClr val="002060"/>
                </a:solidFill>
              </a:rPr>
              <a:t>h.- Alcance máximo : 4.660 m. </a:t>
            </a:r>
          </a:p>
          <a:p>
            <a:r>
              <a:rPr lang="es-CL" dirty="0" smtClean="0">
                <a:solidFill>
                  <a:srgbClr val="002060"/>
                </a:solidFill>
              </a:rPr>
              <a:t>i.- Alcance mínimo : 150 m.</a:t>
            </a:r>
          </a:p>
          <a:p>
            <a:r>
              <a:rPr lang="es-CL" dirty="0" smtClean="0">
                <a:solidFill>
                  <a:srgbClr val="002060"/>
                </a:solidFill>
              </a:rPr>
              <a:t>j.- Peso del tubo : 14,5 kg. </a:t>
            </a:r>
          </a:p>
          <a:p>
            <a:r>
              <a:rPr lang="es-CL" dirty="0" smtClean="0">
                <a:solidFill>
                  <a:srgbClr val="002060"/>
                </a:solidFill>
              </a:rPr>
              <a:t>k.- Peso placa base : 12,5 kg. </a:t>
            </a:r>
          </a:p>
          <a:p>
            <a:r>
              <a:rPr lang="es-CL" dirty="0" smtClean="0">
                <a:solidFill>
                  <a:srgbClr val="002060"/>
                </a:solidFill>
              </a:rPr>
              <a:t>l.- Peso del mecanismo de puntería : 1,57 kg.</a:t>
            </a:r>
          </a:p>
          <a:p>
            <a:r>
              <a:rPr lang="es-CL" dirty="0" smtClean="0">
                <a:solidFill>
                  <a:srgbClr val="002060"/>
                </a:solidFill>
              </a:rPr>
              <a:t>m.- Peso del </a:t>
            </a:r>
            <a:r>
              <a:rPr lang="es-CL" dirty="0" err="1" smtClean="0">
                <a:solidFill>
                  <a:srgbClr val="002060"/>
                </a:solidFill>
              </a:rPr>
              <a:t>bípode</a:t>
            </a:r>
            <a:r>
              <a:rPr lang="es-CL" dirty="0" smtClean="0">
                <a:solidFill>
                  <a:srgbClr val="002060"/>
                </a:solidFill>
              </a:rPr>
              <a:t> : 15,43 kg. </a:t>
            </a:r>
          </a:p>
          <a:p>
            <a:r>
              <a:rPr lang="es-CL" dirty="0" smtClean="0">
                <a:solidFill>
                  <a:srgbClr val="002060"/>
                </a:solidFill>
              </a:rPr>
              <a:t>n.- Peso total : 44,0 kg</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81 MM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56322" name="Picture 2"/>
          <p:cNvPicPr>
            <a:picLocks noChangeAspect="1" noChangeArrowheads="1"/>
          </p:cNvPicPr>
          <p:nvPr/>
        </p:nvPicPr>
        <p:blipFill>
          <a:blip r:embed="rId6"/>
          <a:srcRect l="28431" t="29735" r="32703" b="22348"/>
          <a:stretch>
            <a:fillRect/>
          </a:stretch>
        </p:blipFill>
        <p:spPr bwMode="auto">
          <a:xfrm>
            <a:off x="5943600" y="2078182"/>
            <a:ext cx="5056909" cy="3505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2" name="21 Rectángulo"/>
          <p:cNvSpPr/>
          <p:nvPr/>
        </p:nvSpPr>
        <p:spPr>
          <a:xfrm>
            <a:off x="1122218" y="2313709"/>
            <a:ext cx="4087091" cy="1754326"/>
          </a:xfrm>
          <a:prstGeom prst="rect">
            <a:avLst/>
          </a:prstGeom>
        </p:spPr>
        <p:txBody>
          <a:bodyPr wrap="square">
            <a:spAutoFit/>
          </a:bodyPr>
          <a:lstStyle/>
          <a:p>
            <a:r>
              <a:rPr lang="es-CL" dirty="0" smtClean="0">
                <a:solidFill>
                  <a:srgbClr val="002060"/>
                </a:solidFill>
              </a:rPr>
              <a:t>Munición: </a:t>
            </a:r>
          </a:p>
          <a:p>
            <a:r>
              <a:rPr lang="es-CL" dirty="0" smtClean="0">
                <a:solidFill>
                  <a:srgbClr val="002060"/>
                </a:solidFill>
              </a:rPr>
              <a:t>a.- H/E : alto explosivo. </a:t>
            </a:r>
          </a:p>
          <a:p>
            <a:r>
              <a:rPr lang="es-CL" dirty="0" smtClean="0">
                <a:solidFill>
                  <a:srgbClr val="002060"/>
                </a:solidFill>
              </a:rPr>
              <a:t>b.- WP : fósforo blanco. </a:t>
            </a:r>
          </a:p>
          <a:p>
            <a:r>
              <a:rPr lang="es-CL" dirty="0" smtClean="0">
                <a:solidFill>
                  <a:srgbClr val="002060"/>
                </a:solidFill>
              </a:rPr>
              <a:t>c.- ILL : iluminante. </a:t>
            </a:r>
          </a:p>
          <a:p>
            <a:r>
              <a:rPr lang="es-CL" dirty="0" smtClean="0">
                <a:solidFill>
                  <a:srgbClr val="002060"/>
                </a:solidFill>
              </a:rPr>
              <a:t>d.- SMK : humo. </a:t>
            </a:r>
          </a:p>
          <a:p>
            <a:r>
              <a:rPr lang="es-CL" dirty="0" smtClean="0">
                <a:solidFill>
                  <a:srgbClr val="002060"/>
                </a:solidFill>
              </a:rPr>
              <a:t>e.- POCAL : de ejercicio. </a:t>
            </a:r>
            <a:endParaRPr lang="es-CL" dirty="0">
              <a:solidFill>
                <a:srgbClr val="002060"/>
              </a:solidFill>
            </a:endParaRPr>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81 MM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1" name="20 Rectángulo"/>
          <p:cNvSpPr/>
          <p:nvPr/>
        </p:nvSpPr>
        <p:spPr>
          <a:xfrm>
            <a:off x="1122219" y="779964"/>
            <a:ext cx="9919854" cy="5909310"/>
          </a:xfrm>
          <a:prstGeom prst="rect">
            <a:avLst/>
          </a:prstGeom>
        </p:spPr>
        <p:txBody>
          <a:bodyPr wrap="square">
            <a:spAutoFit/>
          </a:bodyPr>
          <a:lstStyle/>
          <a:p>
            <a:r>
              <a:rPr lang="es-CL" dirty="0" smtClean="0"/>
              <a:t> La sección de morteros de 81 mm debe cumplir las siguientes exigencias: </a:t>
            </a:r>
          </a:p>
          <a:p>
            <a:r>
              <a:rPr lang="es-CL" dirty="0" smtClean="0"/>
              <a:t>a.- Concentraciones de fuego sobre objetivos importantes del campo táctico. </a:t>
            </a:r>
          </a:p>
          <a:p>
            <a:r>
              <a:rPr lang="es-CL" dirty="0" smtClean="0"/>
              <a:t>b.- Neutralizar y destruir objetivos extensivos o aislados, o cubrir con humo zonas amplias. </a:t>
            </a:r>
          </a:p>
          <a:p>
            <a:r>
              <a:rPr lang="es-CL" dirty="0" smtClean="0"/>
              <a:t>c.- Puede hacer fuego desde posiciones protegidas y batir objetivos desenfilados. </a:t>
            </a:r>
          </a:p>
          <a:p>
            <a:r>
              <a:rPr lang="es-CL" dirty="0" smtClean="0"/>
              <a:t>d.- Constituye sólo la base de fuego y no dispone de los medios para realizar misiones independientes, e.- Las armas y munición se transportan en vehículos o con la dotación </a:t>
            </a:r>
          </a:p>
          <a:p>
            <a:r>
              <a:rPr lang="es-CL" dirty="0" smtClean="0"/>
              <a:t>f.- Desde el punto de vista táctico el Comandante de Batallón adopta las resoluciones de carácter general. </a:t>
            </a:r>
          </a:p>
          <a:p>
            <a:r>
              <a:rPr lang="es-CL" dirty="0" smtClean="0"/>
              <a:t>.- La sección de morteros de 81 mm bate los siguientes objetivos : </a:t>
            </a:r>
          </a:p>
          <a:p>
            <a:r>
              <a:rPr lang="es-CL" dirty="0" smtClean="0"/>
              <a:t>a.- Observadores adelantados (OA). </a:t>
            </a:r>
          </a:p>
          <a:p>
            <a:r>
              <a:rPr lang="es-CL" dirty="0" smtClean="0"/>
              <a:t>b.- Armas o agrupaciones de tiradores al descubierto, en posición o ubicados en ángulos muertos. </a:t>
            </a:r>
          </a:p>
          <a:p>
            <a:r>
              <a:rPr lang="es-CL" dirty="0" smtClean="0"/>
              <a:t>c.- Zonas de relativa extensión que sea necesario batir en su totalidad o cubrir con cortinas de humo. </a:t>
            </a:r>
          </a:p>
          <a:p>
            <a:r>
              <a:rPr lang="es-CL" dirty="0" smtClean="0"/>
              <a:t>d.- Instalaciones o armas enemigas ubicadas en contrapendiente o terrenos cubiertos, cuyas ubicaciones conoce en forma aproximada. </a:t>
            </a:r>
          </a:p>
          <a:p>
            <a:r>
              <a:rPr lang="es-CL" dirty="0" smtClean="0"/>
              <a:t>e.- Agrupaciones de vehículos detenidos o puntos de paso obligado para ellos. 3.- La sección de morteros cumple las siguientes misiones tácticas : a.- Apoyo General (AG): La sección de morteros actúa en beneficio al Batallón IM, sirviendo a la idea de maniobra del Comandante del Batallón. El comandante de sección de morteros tiene el control de toda su unidad (figura N° 2). Figura Nº 2 Apoyo General 12 b.- Apoyo Directo (AD): la sección de morteros, actúa en beneficio inmediato de una parte de la unidad a la que es asignada (figura N° 3). Figura Nº 3 Apoyo Directo c.- Refuerzo: la sección de morteros actúa en el mismo sector de responsabilidad de otra unidad de apoyo de fuego, reforzando los que esta realiza</a:t>
            </a:r>
            <a:endParaRPr lang="es-CL" dirty="0"/>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81 MM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1" name="20 Rectángulo"/>
          <p:cNvSpPr/>
          <p:nvPr/>
        </p:nvSpPr>
        <p:spPr>
          <a:xfrm>
            <a:off x="1122219" y="779964"/>
            <a:ext cx="9919854" cy="5078313"/>
          </a:xfrm>
          <a:prstGeom prst="rect">
            <a:avLst/>
          </a:prstGeom>
        </p:spPr>
        <p:txBody>
          <a:bodyPr wrap="square">
            <a:spAutoFit/>
          </a:bodyPr>
          <a:lstStyle/>
          <a:p>
            <a:r>
              <a:rPr lang="es-CL" dirty="0" smtClean="0"/>
              <a:t>.- La sección de morteros cumple las siguientes misiones tácticas : </a:t>
            </a:r>
          </a:p>
          <a:p>
            <a:r>
              <a:rPr lang="es-CL" dirty="0" smtClean="0"/>
              <a:t>a.- Apoyo General (AG): La sección de morteros actúa en beneficio al Batallón IM, </a:t>
            </a:r>
          </a:p>
          <a:p>
            <a:r>
              <a:rPr lang="es-CL" dirty="0" smtClean="0"/>
              <a:t>sirviendo a la idea de maniobra del Comandante del Batallón. </a:t>
            </a:r>
          </a:p>
          <a:p>
            <a:r>
              <a:rPr lang="es-CL" dirty="0" smtClean="0"/>
              <a:t>El comandante de sección de morteros tiene el control de toda su unidad ( </a:t>
            </a:r>
          </a:p>
          <a:p>
            <a:endParaRPr lang="es-CL" dirty="0" smtClean="0"/>
          </a:p>
          <a:p>
            <a:endParaRPr lang="es-CL" dirty="0" smtClean="0"/>
          </a:p>
          <a:p>
            <a:endParaRPr lang="es-CL" dirty="0" smtClean="0"/>
          </a:p>
          <a:p>
            <a:endParaRPr lang="es-CL" dirty="0" smtClean="0"/>
          </a:p>
          <a:p>
            <a:endParaRPr lang="es-CL" dirty="0" smtClean="0"/>
          </a:p>
          <a:p>
            <a:r>
              <a:rPr lang="es-CL" dirty="0" smtClean="0"/>
              <a:t>b.- Apoyo Directo (AD): la sección de morteros, actúa en beneficio </a:t>
            </a:r>
          </a:p>
          <a:p>
            <a:r>
              <a:rPr lang="es-CL" dirty="0" smtClean="0"/>
              <a:t>inmediato de una parte de la unidad a la que es asignada  </a:t>
            </a:r>
          </a:p>
          <a:p>
            <a:endParaRPr lang="es-CL" dirty="0" smtClean="0"/>
          </a:p>
          <a:p>
            <a:endParaRPr lang="es-CL" dirty="0" smtClean="0"/>
          </a:p>
          <a:p>
            <a:endParaRPr lang="es-CL" dirty="0" smtClean="0"/>
          </a:p>
          <a:p>
            <a:endParaRPr lang="es-CL" dirty="0" smtClean="0"/>
          </a:p>
          <a:p>
            <a:r>
              <a:rPr lang="es-CL" dirty="0" smtClean="0"/>
              <a:t>c.- Refuerzo: la sección de morteros actúa en el mismo </a:t>
            </a:r>
          </a:p>
          <a:p>
            <a:r>
              <a:rPr lang="es-CL" dirty="0" smtClean="0"/>
              <a:t>sector de responsabilidad de otra unidad de apoyo de fuego, </a:t>
            </a:r>
          </a:p>
          <a:p>
            <a:r>
              <a:rPr lang="es-CL" dirty="0" smtClean="0"/>
              <a:t>reforzando los que esta realiza</a:t>
            </a:r>
            <a:endParaRPr lang="es-CL" dirty="0"/>
          </a:p>
        </p:txBody>
      </p:sp>
      <p:pic>
        <p:nvPicPr>
          <p:cNvPr id="57346" name="Picture 2"/>
          <p:cNvPicPr>
            <a:picLocks noChangeAspect="1" noChangeArrowheads="1"/>
          </p:cNvPicPr>
          <p:nvPr/>
        </p:nvPicPr>
        <p:blipFill>
          <a:blip r:embed="rId6"/>
          <a:srcRect l="41847" t="34848" r="46440" b="31061"/>
          <a:stretch>
            <a:fillRect/>
          </a:stretch>
        </p:blipFill>
        <p:spPr bwMode="auto">
          <a:xfrm>
            <a:off x="8991601" y="997527"/>
            <a:ext cx="1524000" cy="14131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7347" name="Picture 3"/>
          <p:cNvPicPr>
            <a:picLocks noChangeAspect="1" noChangeArrowheads="1"/>
          </p:cNvPicPr>
          <p:nvPr/>
        </p:nvPicPr>
        <p:blipFill>
          <a:blip r:embed="rId7"/>
          <a:srcRect l="48829" t="37784" r="38819" b="30398"/>
          <a:stretch>
            <a:fillRect/>
          </a:stretch>
        </p:blipFill>
        <p:spPr bwMode="auto">
          <a:xfrm>
            <a:off x="9047019" y="2701636"/>
            <a:ext cx="1496291" cy="1620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60 MM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2" name="21 Rectángulo"/>
          <p:cNvSpPr/>
          <p:nvPr/>
        </p:nvSpPr>
        <p:spPr>
          <a:xfrm>
            <a:off x="3048000" y="2690336"/>
            <a:ext cx="6096000" cy="1477328"/>
          </a:xfrm>
          <a:prstGeom prst="rect">
            <a:avLst/>
          </a:prstGeom>
        </p:spPr>
        <p:txBody>
          <a:bodyPr>
            <a:spAutoFit/>
          </a:bodyPr>
          <a:lstStyle/>
          <a:p>
            <a:r>
              <a:rPr lang="es-CL" dirty="0" smtClean="0"/>
              <a:t>Su misión es la de apoyar a la maniobra de la Compañía de Fusileros IM, mediante la conducción de fuegos de apoyo de trayectoria curva, ya sea en tiro directo o indirecto, sobre posiciones enemigas que no puedan ser batidas por armas de trayectoria </a:t>
            </a:r>
            <a:r>
              <a:rPr lang="es-CL" dirty="0" err="1" smtClean="0"/>
              <a:t>razante</a:t>
            </a:r>
            <a:r>
              <a:rPr lang="es-CL" dirty="0" smtClean="0"/>
              <a:t>. </a:t>
            </a:r>
            <a:endParaRPr lang="es-CL" dirty="0"/>
          </a:p>
        </p:txBody>
      </p:sp>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dirty="0" smtClean="0">
                <a:solidFill>
                  <a:srgbClr val="002060"/>
                </a:solidFill>
                <a:latin typeface="Arial Black" pitchFamily="34" charset="0"/>
              </a:rPr>
              <a:t> MORTERO 60 MM (</a:t>
            </a:r>
            <a:r>
              <a:rPr lang="es-CL" sz="3600" b="1" dirty="0" err="1" smtClean="0">
                <a:solidFill>
                  <a:srgbClr val="002060"/>
                </a:solidFill>
                <a:latin typeface="Arial Black" pitchFamily="34" charset="0"/>
              </a:rPr>
              <a:t>singapur</a:t>
            </a:r>
            <a:r>
              <a:rPr lang="es-CL" sz="3600" b="1" dirty="0" smtClean="0">
                <a:solidFill>
                  <a:srgbClr val="002060"/>
                </a:solidFill>
                <a:latin typeface="Arial Black" pitchFamily="34" charset="0"/>
              </a:rPr>
              <a:t>)</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1" name="20 Rectángulo"/>
          <p:cNvSpPr/>
          <p:nvPr/>
        </p:nvSpPr>
        <p:spPr>
          <a:xfrm>
            <a:off x="651165" y="1997839"/>
            <a:ext cx="6414653" cy="3416320"/>
          </a:xfrm>
          <a:prstGeom prst="rect">
            <a:avLst/>
          </a:prstGeom>
        </p:spPr>
        <p:txBody>
          <a:bodyPr wrap="square">
            <a:spAutoFit/>
          </a:bodyPr>
          <a:lstStyle/>
          <a:p>
            <a:r>
              <a:rPr lang="es-CL" dirty="0" smtClean="0">
                <a:solidFill>
                  <a:srgbClr val="002060"/>
                </a:solidFill>
              </a:rPr>
              <a:t>a.- Calibre : 60.75 </a:t>
            </a:r>
            <a:r>
              <a:rPr lang="es-CL" dirty="0" err="1" smtClean="0">
                <a:solidFill>
                  <a:srgbClr val="002060"/>
                </a:solidFill>
              </a:rPr>
              <a:t>mms</a:t>
            </a:r>
            <a:r>
              <a:rPr lang="es-CL" dirty="0" smtClean="0">
                <a:solidFill>
                  <a:srgbClr val="002060"/>
                </a:solidFill>
              </a:rPr>
              <a:t>. </a:t>
            </a:r>
          </a:p>
          <a:p>
            <a:r>
              <a:rPr lang="es-CL" dirty="0" smtClean="0">
                <a:solidFill>
                  <a:srgbClr val="002060"/>
                </a:solidFill>
              </a:rPr>
              <a:t>b.- Peso total del mortero : 19,450 </a:t>
            </a:r>
            <a:r>
              <a:rPr lang="es-CL" dirty="0" err="1" smtClean="0">
                <a:solidFill>
                  <a:srgbClr val="002060"/>
                </a:solidFill>
              </a:rPr>
              <a:t>kgs</a:t>
            </a:r>
            <a:r>
              <a:rPr lang="es-CL" dirty="0" smtClean="0">
                <a:solidFill>
                  <a:srgbClr val="002060"/>
                </a:solidFill>
              </a:rPr>
              <a:t>. </a:t>
            </a:r>
          </a:p>
          <a:p>
            <a:r>
              <a:rPr lang="es-CL" dirty="0" smtClean="0">
                <a:solidFill>
                  <a:srgbClr val="002060"/>
                </a:solidFill>
              </a:rPr>
              <a:t>c.- Alcance min. y máx. : 150-2555 </a:t>
            </a:r>
            <a:r>
              <a:rPr lang="es-CL" dirty="0" err="1" smtClean="0">
                <a:solidFill>
                  <a:srgbClr val="002060"/>
                </a:solidFill>
              </a:rPr>
              <a:t>mts</a:t>
            </a:r>
            <a:r>
              <a:rPr lang="es-CL" dirty="0" smtClean="0">
                <a:solidFill>
                  <a:srgbClr val="002060"/>
                </a:solidFill>
              </a:rPr>
              <a:t>. </a:t>
            </a:r>
          </a:p>
          <a:p>
            <a:r>
              <a:rPr lang="es-CL" dirty="0" smtClean="0">
                <a:solidFill>
                  <a:srgbClr val="002060"/>
                </a:solidFill>
              </a:rPr>
              <a:t>d.- Radio de acción : 360º ó 6400 </a:t>
            </a:r>
            <a:r>
              <a:rPr lang="es-CL" dirty="0" err="1" smtClean="0">
                <a:solidFill>
                  <a:srgbClr val="002060"/>
                </a:solidFill>
              </a:rPr>
              <a:t>mils</a:t>
            </a:r>
            <a:r>
              <a:rPr lang="es-CL" dirty="0" smtClean="0">
                <a:solidFill>
                  <a:srgbClr val="002060"/>
                </a:solidFill>
              </a:rPr>
              <a:t>. </a:t>
            </a:r>
          </a:p>
          <a:p>
            <a:r>
              <a:rPr lang="es-CL" dirty="0" smtClean="0">
                <a:solidFill>
                  <a:srgbClr val="002060"/>
                </a:solidFill>
              </a:rPr>
              <a:t>e.- Cadencia de fuego máx. : 12 tiros por minuto. </a:t>
            </a:r>
          </a:p>
          <a:p>
            <a:r>
              <a:rPr lang="es-CL" dirty="0" smtClean="0">
                <a:solidFill>
                  <a:srgbClr val="002060"/>
                </a:solidFill>
              </a:rPr>
              <a:t>f.- Cadencia de fuego </a:t>
            </a:r>
            <a:r>
              <a:rPr lang="es-CL" dirty="0" err="1" smtClean="0">
                <a:solidFill>
                  <a:srgbClr val="002060"/>
                </a:solidFill>
              </a:rPr>
              <a:t>norm</a:t>
            </a:r>
            <a:r>
              <a:rPr lang="es-CL" dirty="0" smtClean="0">
                <a:solidFill>
                  <a:srgbClr val="002060"/>
                </a:solidFill>
              </a:rPr>
              <a:t>. : 06 tiros por minuto. </a:t>
            </a:r>
          </a:p>
          <a:p>
            <a:r>
              <a:rPr lang="es-CL" dirty="0" smtClean="0">
                <a:solidFill>
                  <a:srgbClr val="002060"/>
                </a:solidFill>
              </a:rPr>
              <a:t>g.- Tubo con cierre 1) Peso : 5,4 </a:t>
            </a:r>
            <a:r>
              <a:rPr lang="es-CL" dirty="0" err="1" smtClean="0">
                <a:solidFill>
                  <a:srgbClr val="002060"/>
                </a:solidFill>
              </a:rPr>
              <a:t>kgs</a:t>
            </a:r>
            <a:r>
              <a:rPr lang="es-CL" dirty="0" smtClean="0">
                <a:solidFill>
                  <a:srgbClr val="002060"/>
                </a:solidFill>
              </a:rPr>
              <a:t>. 2) Longitud total : 650 </a:t>
            </a:r>
            <a:r>
              <a:rPr lang="es-CL" dirty="0" err="1" smtClean="0">
                <a:solidFill>
                  <a:srgbClr val="002060"/>
                </a:solidFill>
              </a:rPr>
              <a:t>mms</a:t>
            </a:r>
            <a:r>
              <a:rPr lang="es-CL" dirty="0" smtClean="0">
                <a:solidFill>
                  <a:srgbClr val="002060"/>
                </a:solidFill>
              </a:rPr>
              <a:t>. </a:t>
            </a:r>
          </a:p>
          <a:p>
            <a:r>
              <a:rPr lang="es-CL" dirty="0" smtClean="0">
                <a:solidFill>
                  <a:srgbClr val="002060"/>
                </a:solidFill>
              </a:rPr>
              <a:t>h.- Placa base : 8,4 </a:t>
            </a:r>
            <a:r>
              <a:rPr lang="es-CL" dirty="0" err="1" smtClean="0">
                <a:solidFill>
                  <a:srgbClr val="002060"/>
                </a:solidFill>
              </a:rPr>
              <a:t>kgs</a:t>
            </a:r>
            <a:r>
              <a:rPr lang="es-CL" dirty="0" smtClean="0">
                <a:solidFill>
                  <a:srgbClr val="002060"/>
                </a:solidFill>
              </a:rPr>
              <a:t>. </a:t>
            </a:r>
          </a:p>
          <a:p>
            <a:r>
              <a:rPr lang="es-CL" dirty="0" smtClean="0">
                <a:solidFill>
                  <a:srgbClr val="002060"/>
                </a:solidFill>
              </a:rPr>
              <a:t>i.- </a:t>
            </a:r>
            <a:r>
              <a:rPr lang="es-CL" dirty="0" err="1" smtClean="0">
                <a:solidFill>
                  <a:srgbClr val="002060"/>
                </a:solidFill>
              </a:rPr>
              <a:t>Bípode</a:t>
            </a:r>
            <a:r>
              <a:rPr lang="es-CL" dirty="0" smtClean="0">
                <a:solidFill>
                  <a:srgbClr val="002060"/>
                </a:solidFill>
              </a:rPr>
              <a:t> : 4,5 </a:t>
            </a:r>
            <a:r>
              <a:rPr lang="es-CL" dirty="0" err="1" smtClean="0">
                <a:solidFill>
                  <a:srgbClr val="002060"/>
                </a:solidFill>
              </a:rPr>
              <a:t>kgs</a:t>
            </a:r>
            <a:r>
              <a:rPr lang="es-CL" dirty="0" smtClean="0">
                <a:solidFill>
                  <a:srgbClr val="002060"/>
                </a:solidFill>
              </a:rPr>
              <a:t>. </a:t>
            </a:r>
          </a:p>
          <a:p>
            <a:r>
              <a:rPr lang="es-CL" dirty="0" smtClean="0">
                <a:solidFill>
                  <a:srgbClr val="002060"/>
                </a:solidFill>
              </a:rPr>
              <a:t>j.- Mecanismo de puntería : 1,1 </a:t>
            </a:r>
            <a:r>
              <a:rPr lang="es-CL" dirty="0" err="1" smtClean="0">
                <a:solidFill>
                  <a:srgbClr val="002060"/>
                </a:solidFill>
              </a:rPr>
              <a:t>kgs</a:t>
            </a:r>
            <a:r>
              <a:rPr lang="es-CL" dirty="0" smtClean="0">
                <a:solidFill>
                  <a:srgbClr val="002060"/>
                </a:solidFill>
              </a:rPr>
              <a:t>. </a:t>
            </a:r>
          </a:p>
          <a:p>
            <a:r>
              <a:rPr lang="es-CL" dirty="0" smtClean="0">
                <a:solidFill>
                  <a:srgbClr val="002060"/>
                </a:solidFill>
              </a:rPr>
              <a:t>k.- Munición 1) Granada HE, peso : 1,62 </a:t>
            </a:r>
            <a:r>
              <a:rPr lang="es-CL" dirty="0" err="1" smtClean="0">
                <a:solidFill>
                  <a:srgbClr val="002060"/>
                </a:solidFill>
              </a:rPr>
              <a:t>kgs</a:t>
            </a:r>
            <a:r>
              <a:rPr lang="es-CL" dirty="0" smtClean="0">
                <a:solidFill>
                  <a:srgbClr val="002060"/>
                </a:solidFill>
              </a:rPr>
              <a:t>. 2) Granada HUM, peso : 1,62 </a:t>
            </a:r>
            <a:r>
              <a:rPr lang="es-CL" dirty="0" err="1" smtClean="0">
                <a:solidFill>
                  <a:srgbClr val="002060"/>
                </a:solidFill>
              </a:rPr>
              <a:t>kgs</a:t>
            </a:r>
            <a:r>
              <a:rPr lang="es-CL" dirty="0" smtClean="0">
                <a:solidFill>
                  <a:srgbClr val="002060"/>
                </a:solidFill>
              </a:rPr>
              <a:t>. 3) Granada ILLUM, peso : 1,50 </a:t>
            </a:r>
            <a:r>
              <a:rPr lang="es-CL" dirty="0" err="1" smtClean="0">
                <a:solidFill>
                  <a:srgbClr val="002060"/>
                </a:solidFill>
              </a:rPr>
              <a:t>kgs</a:t>
            </a:r>
            <a:r>
              <a:rPr lang="es-CL" dirty="0" smtClean="0">
                <a:solidFill>
                  <a:srgbClr val="002060"/>
                </a:solidFill>
              </a:rPr>
              <a:t>.</a:t>
            </a:r>
            <a:endParaRPr lang="es-CL" dirty="0">
              <a:solidFill>
                <a:srgbClr val="002060"/>
              </a:solidFill>
            </a:endParaRPr>
          </a:p>
        </p:txBody>
      </p:sp>
      <p:pic>
        <p:nvPicPr>
          <p:cNvPr id="60418" name="Picture 2"/>
          <p:cNvPicPr>
            <a:picLocks noChangeAspect="1" noChangeArrowheads="1"/>
          </p:cNvPicPr>
          <p:nvPr/>
        </p:nvPicPr>
        <p:blipFill>
          <a:blip r:embed="rId6"/>
          <a:srcRect l="33116" t="29356" r="29615" b="17235"/>
          <a:stretch>
            <a:fillRect/>
          </a:stretch>
        </p:blipFill>
        <p:spPr bwMode="auto">
          <a:xfrm>
            <a:off x="7093528" y="1953492"/>
            <a:ext cx="4849091" cy="39069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3" name="Imagen 2"/>
          <p:cNvPicPr>
            <a:picLocks noChangeAspect="1" noChangeArrowheads="1"/>
          </p:cNvPicPr>
          <p:nvPr/>
        </p:nvPicPr>
        <p:blipFill>
          <a:blip r:embed="rId4">
            <a:extLst>
              <a:ext uri="{28A0092B-C50C-407E-A947-70E740481C1C}">
                <a14:useLocalDpi xmlns="" xmlns:a14="http://schemas.microsoft.com/office/drawing/2010/main" val="0"/>
              </a:ext>
            </a:extLst>
          </a:blip>
          <a:srcRect r="9740"/>
          <a:stretch>
            <a:fillRect/>
          </a:stretch>
        </p:blipFill>
        <p:spPr bwMode="auto">
          <a:xfrm>
            <a:off x="11276013" y="0"/>
            <a:ext cx="890587" cy="1060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 xmlns:a16="http://schemas.microsoft.com/office/drawing/2014/main" id="{879DD469-0346-4EC6-A4BD-0F23FEBCF6C4}"/>
              </a:ext>
            </a:extLst>
          </p:cNvPr>
          <p:cNvSpPr/>
          <p:nvPr/>
        </p:nvSpPr>
        <p:spPr>
          <a:xfrm>
            <a:off x="1399309" y="138550"/>
            <a:ext cx="9829079"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3600" b="1" smtClean="0">
                <a:solidFill>
                  <a:srgbClr val="002060"/>
                </a:solidFill>
                <a:latin typeface="Arial Black" pitchFamily="34" charset="0"/>
              </a:rPr>
              <a:t> </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16 Rectángulo"/>
          <p:cNvSpPr/>
          <p:nvPr/>
        </p:nvSpPr>
        <p:spPr>
          <a:xfrm>
            <a:off x="675861" y="571027"/>
            <a:ext cx="10800522" cy="646331"/>
          </a:xfrm>
          <a:prstGeom prst="rect">
            <a:avLst/>
          </a:prstGeom>
        </p:spPr>
        <p:txBody>
          <a:bodyPr wrap="square">
            <a:spAutoFit/>
          </a:bodyPr>
          <a:lstStyle/>
          <a:p>
            <a:r>
              <a:rPr lang="es-CL" dirty="0" smtClean="0"/>
              <a:t> </a:t>
            </a:r>
            <a:endParaRPr lang="es-CL" dirty="0" smtClean="0">
              <a:solidFill>
                <a:schemeClr val="tx2">
                  <a:lumMod val="50000"/>
                </a:schemeClr>
              </a:solidFill>
            </a:endParaRPr>
          </a:p>
          <a:p>
            <a:endParaRPr lang="es-CL" dirty="0" smtClean="0">
              <a:solidFill>
                <a:schemeClr val="tx2">
                  <a:lumMod val="50000"/>
                </a:schemeClr>
              </a:solidFill>
            </a:endParaRPr>
          </a:p>
        </p:txBody>
      </p:sp>
      <p:sp>
        <p:nvSpPr>
          <p:cNvPr id="18"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19" name="Picture 2" descr="Imagen relacionada"/>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AutoShape 2" descr="Seminario CIM Chile y Marforsouth Foto Armada de Chil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3" name="Picture 5"/>
          <p:cNvPicPr>
            <a:picLocks noChangeAspect="1" noChangeArrowheads="1"/>
          </p:cNvPicPr>
          <p:nvPr/>
        </p:nvPicPr>
        <p:blipFill>
          <a:blip r:embed="rId6" cstate="print"/>
          <a:srcRect/>
          <a:stretch>
            <a:fillRect/>
          </a:stretch>
        </p:blipFill>
        <p:spPr bwMode="auto">
          <a:xfrm rot="5400000">
            <a:off x="7863444" y="1428998"/>
            <a:ext cx="3633850" cy="44809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p:cNvPicPr>
            <a:picLocks noChangeAspect="1" noChangeArrowheads="1"/>
          </p:cNvPicPr>
          <p:nvPr/>
        </p:nvPicPr>
        <p:blipFill>
          <a:blip r:embed="rId7"/>
          <a:srcRect/>
          <a:stretch>
            <a:fillRect/>
          </a:stretch>
        </p:blipFill>
        <p:spPr bwMode="auto">
          <a:xfrm>
            <a:off x="906463" y="1011381"/>
            <a:ext cx="4773901" cy="5029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6635853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ox(in)">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5093</TotalTime>
  <Words>3949</Words>
  <Application>Microsoft Office PowerPoint</Application>
  <PresentationFormat>Personalizado</PresentationFormat>
  <Paragraphs>341</Paragraphs>
  <Slides>27</Slides>
  <Notes>27</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13194348-2</cp:lastModifiedBy>
  <cp:revision>106</cp:revision>
  <dcterms:created xsi:type="dcterms:W3CDTF">2021-10-04T13:40:01Z</dcterms:created>
  <dcterms:modified xsi:type="dcterms:W3CDTF">2023-07-25T13:47:19Z</dcterms:modified>
</cp:coreProperties>
</file>