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tiff" ContentType="image/tif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4" r:id="rId1"/>
  </p:sldMasterIdLst>
  <p:notesMasterIdLst>
    <p:notesMasterId r:id="rId11"/>
  </p:notesMasterIdLst>
  <p:sldIdLst>
    <p:sldId id="256" r:id="rId2"/>
    <p:sldId id="261" r:id="rId3"/>
    <p:sldId id="260" r:id="rId4"/>
    <p:sldId id="265" r:id="rId5"/>
    <p:sldId id="273" r:id="rId6"/>
    <p:sldId id="262" r:id="rId7"/>
    <p:sldId id="274" r:id="rId8"/>
    <p:sldId id="263" r:id="rId9"/>
    <p:sldId id="269" r:id="rId10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456F"/>
    <a:srgbClr val="FF9108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Estilo medio 2 - Énfasis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8034E78-7F5D-4C2E-B375-FC64B27BC917}" styleName="Estilo oscuro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Estilo oscuro 1 - Énfasis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1498"/>
    <p:restoredTop sz="93690"/>
  </p:normalViewPr>
  <p:slideViewPr>
    <p:cSldViewPr>
      <p:cViewPr varScale="1">
        <p:scale>
          <a:sx n="64" d="100"/>
          <a:sy n="64" d="100"/>
        </p:scale>
        <p:origin x="-132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 dirty="0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73A1E8-D579-4D03-8470-C405E243E7DE}" type="datetimeFigureOut">
              <a:rPr lang="es-CL" smtClean="0"/>
              <a:pPr/>
              <a:t>12-02-2025</a:t>
            </a:fld>
            <a:endParaRPr lang="es-CL" dirty="0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 dirty="0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1BDD92-91C6-462E-8562-7F8B37F22983}" type="slidenum">
              <a:rPr lang="es-CL" smtClean="0"/>
              <a:pPr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xmlns="" val="19143100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 bwMode="white">
          <a:xfrm>
            <a:off x="0" y="5971032"/>
            <a:ext cx="12192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10" name="9 Rectángulo"/>
          <p:cNvSpPr/>
          <p:nvPr/>
        </p:nvSpPr>
        <p:spPr>
          <a:xfrm>
            <a:off x="-12192" y="6053328"/>
            <a:ext cx="2999232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11" name="10 Rectángulo"/>
          <p:cNvSpPr/>
          <p:nvPr/>
        </p:nvSpPr>
        <p:spPr>
          <a:xfrm>
            <a:off x="3145536" y="6044184"/>
            <a:ext cx="90464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3149600" y="4038600"/>
            <a:ext cx="8636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3149600" y="6050037"/>
            <a:ext cx="89408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101600" y="6068699"/>
            <a:ext cx="27432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C8961CAB-A9C0-4CF9-A6C5-E46BA769987C}" type="datetimeFigureOut">
              <a:rPr lang="es-CL" smtClean="0"/>
              <a:pPr/>
              <a:t>12-02-2025</a:t>
            </a:fld>
            <a:endParaRPr lang="es-CL" dirty="0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780524" y="236539"/>
            <a:ext cx="78232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s-CL" dirty="0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0668000" y="228600"/>
            <a:ext cx="11176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D9E6A02-82EB-4F00-B2B1-A1E81554CC4E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6864" y="228600"/>
            <a:ext cx="10871200" cy="990600"/>
          </a:xfrm>
        </p:spPr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pPr/>
              <a:t>12-02-2025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pPr/>
              <a:t>‹Nº›</a:t>
            </a:fld>
            <a:endParaRPr lang="es-CL" dirty="0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816864" y="1600200"/>
            <a:ext cx="10871200" cy="44958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28801" y="2743200"/>
            <a:ext cx="9497484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7" name="6 Rectángulo"/>
          <p:cNvSpPr/>
          <p:nvPr/>
        </p:nvSpPr>
        <p:spPr bwMode="white">
          <a:xfrm>
            <a:off x="0" y="1524000"/>
            <a:ext cx="12192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8" name="7 Rectángulo"/>
          <p:cNvSpPr/>
          <p:nvPr/>
        </p:nvSpPr>
        <p:spPr>
          <a:xfrm>
            <a:off x="0" y="1600200"/>
            <a:ext cx="17272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9" name="8 Rectángulo"/>
          <p:cNvSpPr/>
          <p:nvPr/>
        </p:nvSpPr>
        <p:spPr>
          <a:xfrm>
            <a:off x="1828800" y="1600200"/>
            <a:ext cx="103632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28800" y="1600200"/>
            <a:ext cx="1016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pPr/>
              <a:t>12-02-2025</a:t>
            </a:fld>
            <a:endParaRPr lang="es-CL" dirty="0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7272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pPr/>
              <a:t>‹Nº›</a:t>
            </a:fld>
            <a:endParaRPr lang="es-CL" dirty="0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CL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812800" y="1589567"/>
            <a:ext cx="5181600" cy="45720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6459868" y="1589567"/>
            <a:ext cx="5181600" cy="45720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8961CAB-A9C0-4CF9-A6C5-E46BA769987C}" type="datetimeFigureOut">
              <a:rPr lang="es-CL" smtClean="0"/>
              <a:pPr/>
              <a:t>12-02-2025</a:t>
            </a:fld>
            <a:endParaRPr lang="es-CL" dirty="0"/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5D9E6A02-82EB-4F00-B2B1-A1E81554CC4E}" type="slidenum">
              <a:rPr lang="es-CL" smtClean="0"/>
              <a:pPr/>
              <a:t>‹Nº›</a:t>
            </a:fld>
            <a:endParaRPr lang="es-CL" dirty="0"/>
          </a:p>
        </p:txBody>
      </p:sp>
      <p:sp>
        <p:nvSpPr>
          <p:cNvPr id="12" name="11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CL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11200" y="273050"/>
            <a:ext cx="108712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812800" y="2438400"/>
            <a:ext cx="5181600" cy="35814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6400800" y="2438400"/>
            <a:ext cx="5181600" cy="35814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8961CAB-A9C0-4CF9-A6C5-E46BA769987C}" type="datetimeFigureOut">
              <a:rPr lang="es-CL" smtClean="0"/>
              <a:pPr/>
              <a:t>12-02-2025</a:t>
            </a:fld>
            <a:endParaRPr lang="es-CL" dirty="0"/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5D9E6A02-82EB-4F00-B2B1-A1E81554CC4E}" type="slidenum">
              <a:rPr lang="es-CL" smtClean="0"/>
              <a:pPr/>
              <a:t>‹Nº›</a:t>
            </a:fld>
            <a:endParaRPr lang="es-CL" dirty="0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CL" dirty="0"/>
          </a:p>
        </p:txBody>
      </p:sp>
      <p:sp>
        <p:nvSpPr>
          <p:cNvPr id="16" name="15 Marcador de texto"/>
          <p:cNvSpPr>
            <a:spLocks noGrp="1"/>
          </p:cNvSpPr>
          <p:nvPr>
            <p:ph type="body" sz="quarter" idx="1"/>
          </p:nvPr>
        </p:nvSpPr>
        <p:spPr>
          <a:xfrm>
            <a:off x="812800" y="1752600"/>
            <a:ext cx="51816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15" name="14 Marcador de texto"/>
          <p:cNvSpPr>
            <a:spLocks noGrp="1"/>
          </p:cNvSpPr>
          <p:nvPr>
            <p:ph type="body" sz="quarter" idx="3"/>
          </p:nvPr>
        </p:nvSpPr>
        <p:spPr>
          <a:xfrm>
            <a:off x="6400800" y="1752600"/>
            <a:ext cx="51816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pPr/>
              <a:t>12-02-2025</a:t>
            </a:fld>
            <a:endParaRPr lang="es-CL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pPr/>
              <a:t>12-02-2025</a:t>
            </a:fld>
            <a:endParaRPr lang="es-C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711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D9E6A02-82EB-4F00-B2B1-A1E81554CC4E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73050"/>
            <a:ext cx="107696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pPr/>
              <a:t>12-02-2025</a:t>
            </a:fld>
            <a:endParaRPr lang="es-C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pPr/>
              <a:t>‹Nº›</a:t>
            </a:fld>
            <a:endParaRPr lang="es-CL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812800" y="1752600"/>
            <a:ext cx="21336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3149600" y="1752600"/>
            <a:ext cx="8534400" cy="44196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33600" y="5486400"/>
            <a:ext cx="97536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8" name="7 Rectángulo"/>
          <p:cNvSpPr/>
          <p:nvPr/>
        </p:nvSpPr>
        <p:spPr bwMode="white">
          <a:xfrm>
            <a:off x="-12192" y="4572000"/>
            <a:ext cx="12192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9" name="8 Rectángulo"/>
          <p:cNvSpPr/>
          <p:nvPr/>
        </p:nvSpPr>
        <p:spPr>
          <a:xfrm>
            <a:off x="-12192" y="4663440"/>
            <a:ext cx="195072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10" name="9 Rectángulo"/>
          <p:cNvSpPr/>
          <p:nvPr/>
        </p:nvSpPr>
        <p:spPr>
          <a:xfrm>
            <a:off x="2060448" y="4654296"/>
            <a:ext cx="10131552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33600" y="4648200"/>
            <a:ext cx="97536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1" name="10 Rectángulo"/>
          <p:cNvSpPr/>
          <p:nvPr/>
        </p:nvSpPr>
        <p:spPr bwMode="white">
          <a:xfrm>
            <a:off x="1930400" y="0"/>
            <a:ext cx="134112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>
          <a:xfrm>
            <a:off x="8331200" y="6248401"/>
            <a:ext cx="3556000" cy="365125"/>
          </a:xfrm>
        </p:spPr>
        <p:txBody>
          <a:bodyPr rtlCol="0"/>
          <a:lstStyle/>
          <a:p>
            <a:fld id="{C8961CAB-A9C0-4CF9-A6C5-E46BA769987C}" type="datetimeFigureOut">
              <a:rPr lang="es-CL" smtClean="0"/>
              <a:pPr/>
              <a:t>12-02-2025</a:t>
            </a:fld>
            <a:endParaRPr lang="es-CL" dirty="0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9304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5D9E6A02-82EB-4F00-B2B1-A1E81554CC4E}" type="slidenum">
              <a:rPr lang="es-CL" smtClean="0"/>
              <a:pPr/>
              <a:t>‹Nº›</a:t>
            </a:fld>
            <a:endParaRPr lang="es-CL" dirty="0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2133600" y="6248207"/>
            <a:ext cx="6096000" cy="365125"/>
          </a:xfrm>
        </p:spPr>
        <p:txBody>
          <a:bodyPr rtlCol="0"/>
          <a:lstStyle/>
          <a:p>
            <a:endParaRPr lang="es-CL" dirty="0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80768" y="0"/>
            <a:ext cx="10111232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dirty="0"/>
              <a:t>Haga clic en el icono para agregar una imagen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pPr/>
              <a:t>12-02-2025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E6A02-82EB-4F00-B2B1-A1E81554CC4E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737600" y="609601"/>
            <a:ext cx="2743200" cy="5516563"/>
          </a:xfrm>
        </p:spPr>
        <p:txBody>
          <a:bodyPr vert="eaVert"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609600"/>
            <a:ext cx="7416800" cy="5516564"/>
          </a:xfrm>
        </p:spPr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8737600" y="6248403"/>
            <a:ext cx="2946400" cy="365125"/>
          </a:xfrm>
        </p:spPr>
        <p:txBody>
          <a:bodyPr/>
          <a:lstStyle/>
          <a:p>
            <a:fld id="{C8961CAB-A9C0-4CF9-A6C5-E46BA769987C}" type="datetimeFigureOut">
              <a:rPr lang="es-CL" smtClean="0"/>
              <a:pPr/>
              <a:t>12-02-2025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609602" y="6248208"/>
            <a:ext cx="7431311" cy="365125"/>
          </a:xfrm>
        </p:spPr>
        <p:txBody>
          <a:bodyPr/>
          <a:lstStyle/>
          <a:p>
            <a:endParaRPr lang="es-CL" dirty="0"/>
          </a:p>
        </p:txBody>
      </p:sp>
      <p:sp>
        <p:nvSpPr>
          <p:cNvPr id="7" name="6 Rectángulo"/>
          <p:cNvSpPr/>
          <p:nvPr/>
        </p:nvSpPr>
        <p:spPr bwMode="white">
          <a:xfrm>
            <a:off x="8128424" y="0"/>
            <a:ext cx="42672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8" name="7 Rectángulo"/>
          <p:cNvSpPr/>
          <p:nvPr/>
        </p:nvSpPr>
        <p:spPr>
          <a:xfrm>
            <a:off x="8189384" y="609600"/>
            <a:ext cx="3048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9" name="8 Rectángulo"/>
          <p:cNvSpPr/>
          <p:nvPr/>
        </p:nvSpPr>
        <p:spPr>
          <a:xfrm>
            <a:off x="8189384" y="0"/>
            <a:ext cx="3048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 rot="5400000">
            <a:off x="8075084" y="103716"/>
            <a:ext cx="533400" cy="325968"/>
          </a:xfrm>
        </p:spPr>
        <p:txBody>
          <a:bodyPr/>
          <a:lstStyle/>
          <a:p>
            <a:fld id="{5D9E6A02-82EB-4F00-B2B1-A1E81554CC4E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816864" y="1600200"/>
            <a:ext cx="108712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  <a:p>
            <a:pPr lvl="1" eaLnBrk="1" latinLnBrk="0" hangingPunct="1"/>
            <a:r>
              <a:rPr kumimoji="0" lang="es-ES"/>
              <a:t>Segundo nivel</a:t>
            </a:r>
          </a:p>
          <a:p>
            <a:pPr lvl="2" eaLnBrk="1" latinLnBrk="0" hangingPunct="1"/>
            <a:r>
              <a:rPr kumimoji="0" lang="es-ES"/>
              <a:t>Tercer nivel</a:t>
            </a:r>
          </a:p>
          <a:p>
            <a:pPr lvl="3" eaLnBrk="1" latinLnBrk="0" hangingPunct="1"/>
            <a:r>
              <a:rPr kumimoji="0" lang="es-ES"/>
              <a:t>Cuarto nivel</a:t>
            </a:r>
          </a:p>
          <a:p>
            <a:pPr lvl="4" eaLnBrk="1" latinLnBrk="0" hangingPunct="1"/>
            <a:r>
              <a:rPr kumimoji="0" lang="es-ES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8128000" y="6248401"/>
            <a:ext cx="3556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8961CAB-A9C0-4CF9-A6C5-E46BA769987C}" type="datetimeFigureOut">
              <a:rPr lang="es-CL" smtClean="0"/>
              <a:pPr/>
              <a:t>12-02-2025</a:t>
            </a:fld>
            <a:endParaRPr lang="es-C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812801" y="6248207"/>
            <a:ext cx="7228111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s-CL" dirty="0"/>
          </a:p>
        </p:txBody>
      </p:sp>
      <p:sp>
        <p:nvSpPr>
          <p:cNvPr id="7" name="6 Rectángulo"/>
          <p:cNvSpPr/>
          <p:nvPr/>
        </p:nvSpPr>
        <p:spPr bwMode="white">
          <a:xfrm>
            <a:off x="0" y="1234440"/>
            <a:ext cx="12192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8" name="7 Rectángulo"/>
          <p:cNvSpPr/>
          <p:nvPr/>
        </p:nvSpPr>
        <p:spPr>
          <a:xfrm>
            <a:off x="0" y="1280160"/>
            <a:ext cx="7112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9" name="8 Rectángulo"/>
          <p:cNvSpPr/>
          <p:nvPr/>
        </p:nvSpPr>
        <p:spPr>
          <a:xfrm>
            <a:off x="787400" y="1280160"/>
            <a:ext cx="1140460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  <p:sldLayoutId id="2147483935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1524000" y="3030051"/>
            <a:ext cx="9144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800" dirty="0">
                <a:solidFill>
                  <a:srgbClr val="00456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Física II </a:t>
            </a:r>
          </a:p>
          <a:p>
            <a:pPr algn="ctr"/>
            <a:r>
              <a:rPr lang="es-CL" sz="4800" dirty="0">
                <a:solidFill>
                  <a:srgbClr val="00456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2025</a:t>
            </a:r>
          </a:p>
          <a:p>
            <a:pPr algn="ctr"/>
            <a:r>
              <a:rPr lang="es-CL" sz="4800" dirty="0">
                <a:solidFill>
                  <a:srgbClr val="00456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Segundo año ejecutivo</a:t>
            </a:r>
          </a:p>
        </p:txBody>
      </p:sp>
      <p:pic>
        <p:nvPicPr>
          <p:cNvPr id="8" name="Imagen 3">
            <a:extLst>
              <a:ext uri="{FF2B5EF4-FFF2-40B4-BE49-F238E27FC236}">
                <a16:creationId xmlns:a16="http://schemas.microsoft.com/office/drawing/2014/main" xmlns="" id="{8128952F-D40A-BF44-BD0F-C8DE07353C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87888" y="908720"/>
            <a:ext cx="1721827" cy="19897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344770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Profesores</a:t>
            </a:r>
          </a:p>
        </p:txBody>
      </p:sp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es-CL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Prof. Nelson Ríos </a:t>
            </a:r>
          </a:p>
          <a:p>
            <a:r>
              <a:rPr lang="es-C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Prof. H</a:t>
            </a:r>
            <a:r>
              <a:rPr lang="es-ES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éctor</a:t>
            </a:r>
            <a:r>
              <a:rPr lang="es-ES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Jaime</a:t>
            </a:r>
          </a:p>
          <a:p>
            <a:r>
              <a:rPr lang="es-C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Prof. Damaris Arancibia</a:t>
            </a:r>
          </a:p>
          <a:p>
            <a:r>
              <a:rPr lang="es-C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Prof. Manuel Plaza</a:t>
            </a:r>
          </a:p>
          <a:p>
            <a:pPr marL="109728" indent="0">
              <a:buNone/>
            </a:pPr>
            <a:endParaRPr lang="es-CL" dirty="0"/>
          </a:p>
          <a:p>
            <a:pPr>
              <a:buNone/>
            </a:pP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xmlns="" val="2543597644"/>
      </p:ext>
    </p:extLst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Contenidos</a:t>
            </a:r>
          </a:p>
        </p:txBody>
      </p:sp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1199456" y="1700808"/>
            <a:ext cx="8229600" cy="473375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s-C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U1. Magnitudes escalares y vectoriales</a:t>
            </a:r>
          </a:p>
          <a:p>
            <a:r>
              <a:rPr lang="es-CL" sz="2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Marcos de referencia y sistemas de coordenadas</a:t>
            </a:r>
          </a:p>
          <a:p>
            <a:r>
              <a:rPr lang="es-CL" sz="2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Operaciones vectoriales</a:t>
            </a:r>
          </a:p>
          <a:p>
            <a:endParaRPr lang="es-CL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es-C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U2. Cinemática de traslación</a:t>
            </a:r>
          </a:p>
          <a:p>
            <a:r>
              <a:rPr lang="es-CL" sz="2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Cinem</a:t>
            </a:r>
            <a:r>
              <a:rPr lang="es-ES" sz="2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ática de traslación</a:t>
            </a:r>
          </a:p>
          <a:p>
            <a:pPr lvl="3">
              <a:buNone/>
            </a:pPr>
            <a:endParaRPr lang="es-MX" sz="2000" b="1" dirty="0"/>
          </a:p>
          <a:p>
            <a:pPr lvl="3">
              <a:buNone/>
            </a:pPr>
            <a:endParaRPr lang="es-MX" sz="2000" b="1" dirty="0"/>
          </a:p>
        </p:txBody>
      </p:sp>
    </p:spTree>
    <p:extLst>
      <p:ext uri="{BB962C8B-B14F-4D97-AF65-F5344CB8AC3E}">
        <p14:creationId xmlns:p14="http://schemas.microsoft.com/office/powerpoint/2010/main" xmlns="" val="32900287"/>
      </p:ext>
    </p:extLst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Contenidos</a:t>
            </a:r>
          </a:p>
        </p:txBody>
      </p:sp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983432" y="1844824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s-C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U3. Dinámica de una Partícula</a:t>
            </a:r>
          </a:p>
          <a:p>
            <a:r>
              <a:rPr lang="es-ES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Dinámica de traslación</a:t>
            </a:r>
            <a:endParaRPr lang="es-CL" sz="24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C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Fuerzas concentradas</a:t>
            </a:r>
            <a:endParaRPr lang="es-CL" sz="2400" dirty="0"/>
          </a:p>
          <a:p>
            <a:pPr>
              <a:buNone/>
            </a:pPr>
            <a:endParaRPr lang="es-CL" sz="24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es-C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U4. Trabajo y Energía</a:t>
            </a:r>
          </a:p>
          <a:p>
            <a:r>
              <a:rPr lang="es-C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Trabajo mecánico</a:t>
            </a:r>
          </a:p>
          <a:p>
            <a:r>
              <a:rPr lang="es-C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Potencia</a:t>
            </a:r>
          </a:p>
          <a:p>
            <a:r>
              <a:rPr lang="es-C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Energía Mecánica </a:t>
            </a:r>
          </a:p>
          <a:p>
            <a:r>
              <a:rPr lang="es-C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Disipación de la energía en sistemas con roce</a:t>
            </a:r>
          </a:p>
          <a:p>
            <a:pPr marL="109728" indent="0">
              <a:buNone/>
            </a:pPr>
            <a:endParaRPr lang="es-CL" sz="2400" dirty="0"/>
          </a:p>
        </p:txBody>
      </p:sp>
    </p:spTree>
    <p:extLst>
      <p:ext uri="{BB962C8B-B14F-4D97-AF65-F5344CB8AC3E}">
        <p14:creationId xmlns:p14="http://schemas.microsoft.com/office/powerpoint/2010/main" xmlns="" val="192731672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Contenidos</a:t>
            </a:r>
          </a:p>
        </p:txBody>
      </p:sp>
      <p:sp>
        <p:nvSpPr>
          <p:cNvPr id="2" name="Marcador de conteni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113" indent="0">
              <a:buNone/>
            </a:pPr>
            <a:r>
              <a:rPr lang="es-ES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U5. Dinámica de rotación</a:t>
            </a:r>
          </a:p>
          <a:p>
            <a:r>
              <a:rPr lang="es-ES_tradn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Centro de gravedad, Centroides</a:t>
            </a:r>
          </a:p>
          <a:p>
            <a:r>
              <a:rPr lang="es-ES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Equilibrio estático </a:t>
            </a:r>
          </a:p>
          <a:p>
            <a:r>
              <a:rPr lang="es-ES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Objeto rígido bajo un torque constante.</a:t>
            </a:r>
          </a:p>
          <a:p>
            <a:pPr marL="0" indent="0">
              <a:buNone/>
            </a:pPr>
            <a:endParaRPr lang="es-ES_tradnl" sz="24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s-ES_tradn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U6. </a:t>
            </a:r>
            <a:r>
              <a:rPr lang="es-ES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Fluidos</a:t>
            </a:r>
          </a:p>
          <a:p>
            <a:r>
              <a:rPr lang="es-CL" sz="2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</a:t>
            </a:r>
            <a:r>
              <a:rPr lang="es-ES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ática de fluidos</a:t>
            </a:r>
            <a:endParaRPr lang="es-CL" sz="24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C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Din</a:t>
            </a:r>
            <a:r>
              <a:rPr lang="es-ES" sz="2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ámica</a:t>
            </a:r>
            <a:r>
              <a:rPr lang="es-ES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 fluidos</a:t>
            </a:r>
          </a:p>
          <a:p>
            <a:pPr marL="0" indent="0">
              <a:buNone/>
            </a:pPr>
            <a:endParaRPr lang="es-ES" sz="24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s-ES_tradnl" sz="24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117136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Evaluación</a:t>
            </a:r>
          </a:p>
        </p:txBody>
      </p:sp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C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asignatura contempla 7 calificaciones</a:t>
            </a:r>
          </a:p>
          <a:p>
            <a:pPr algn="just"/>
            <a:endParaRPr lang="es-CL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C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Cátedra       </a:t>
            </a:r>
            <a:r>
              <a:rPr lang="es-C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itchFamily="2" charset="2"/>
              </a:rPr>
              <a:t>     6 pruebas escritas, cada una representa una calificación.</a:t>
            </a:r>
          </a:p>
          <a:p>
            <a:pPr algn="just"/>
            <a:endParaRPr lang="es-CL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  <a:sym typeface="Wingdings" pitchFamily="2" charset="2"/>
            </a:endParaRPr>
          </a:p>
          <a:p>
            <a:pPr algn="just"/>
            <a:r>
              <a:rPr lang="es-C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itchFamily="2" charset="2"/>
              </a:rPr>
              <a:t>Laboratorios + CUC  informes, talleres de laboratorio y controles. Esto pondera la </a:t>
            </a:r>
            <a:r>
              <a:rPr lang="es-ES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itchFamily="2" charset="2"/>
              </a:rPr>
              <a:t>séptima </a:t>
            </a:r>
            <a:r>
              <a:rPr lang="es-C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itchFamily="2" charset="2"/>
              </a:rPr>
              <a:t>calificación de la asignatura</a:t>
            </a:r>
            <a:r>
              <a:rPr lang="es-CL" dirty="0">
                <a:sym typeface="Wingdings" pitchFamily="2" charset="2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2074427448"/>
      </p:ext>
    </p:extLst>
  </p:cSld>
  <p:clrMapOvr>
    <a:masterClrMapping/>
  </p:clrMapOvr>
  <p:transition>
    <p:wipe dir="d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Inasistencia a evaluaciones</a:t>
            </a:r>
          </a:p>
        </p:txBody>
      </p:sp>
      <p:sp>
        <p:nvSpPr>
          <p:cNvPr id="2" name="Marcador de contenido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ES_tradnl" sz="28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cadetes que no asistan a una de las pruebas deber</a:t>
            </a:r>
            <a:r>
              <a:rPr lang="es-ES" sz="28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án</a:t>
            </a:r>
            <a:r>
              <a:rPr lang="es-ES" sz="28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contactarse inmediatamente con el Profesor para coordinar una prueba recuperativa a la brevedad. </a:t>
            </a:r>
          </a:p>
          <a:p>
            <a:pPr marL="109728" indent="0">
              <a:buNone/>
            </a:pP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xmlns="" val="38928284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Bibliografía Básica</a:t>
            </a:r>
          </a:p>
        </p:txBody>
      </p:sp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s-ES" dirty="0"/>
              <a:t> </a:t>
            </a:r>
            <a:endParaRPr lang="es-CL" dirty="0"/>
          </a:p>
          <a:p>
            <a:r>
              <a:rPr lang="es-ES_tradnl" sz="2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Serway-Faughn</a:t>
            </a:r>
            <a:r>
              <a:rPr lang="es-ES_tradn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Física. Editorial </a:t>
            </a:r>
            <a:r>
              <a:rPr lang="es-ES_tradnl" sz="2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Prentice</a:t>
            </a:r>
            <a:r>
              <a:rPr lang="es-ES_tradn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_tradnl" sz="2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May.</a:t>
            </a:r>
            <a:r>
              <a:rPr lang="es-ES_tradn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2002.</a:t>
            </a:r>
            <a:endParaRPr lang="es-CL" sz="24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_tradnl" sz="2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Resnick-Halliday-Kramer</a:t>
            </a:r>
            <a:r>
              <a:rPr lang="es-ES_tradn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Física. Parte I y II,  CECSA. México. 2002.</a:t>
            </a:r>
            <a:endParaRPr lang="es-CL" sz="24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_tradn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Sears-</a:t>
            </a:r>
            <a:r>
              <a:rPr lang="es-ES_tradnl" sz="2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Zemansky</a:t>
            </a:r>
            <a:r>
              <a:rPr lang="es-ES_tradn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Young  Física Universitaria. 9na edición.</a:t>
            </a:r>
            <a:endParaRPr lang="es-CL" sz="24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xmlns="" val="139249416"/>
      </p:ext>
    </p:extLst>
  </p:cSld>
  <p:clrMapOvr>
    <a:masterClrMapping/>
  </p:clrMapOvr>
  <p:transition>
    <p:wipe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Bibliografía complementaria</a:t>
            </a:r>
          </a:p>
        </p:txBody>
      </p:sp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ES_tradnl" sz="2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Yurjevic</a:t>
            </a:r>
            <a:r>
              <a:rPr lang="es-ES_tradn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-Plaza. “Manual de Laboratorio de Física”. Editado por Escuela Naval “A. Prat. 2012.</a:t>
            </a:r>
            <a:endParaRPr lang="es-CL" sz="24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_tradnl" sz="2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Alvarenga</a:t>
            </a:r>
            <a:r>
              <a:rPr lang="es-ES_tradn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Beatriz. Física General. Editorial </a:t>
            </a:r>
            <a:r>
              <a:rPr lang="es-ES_tradnl" sz="2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Harla</a:t>
            </a:r>
            <a:r>
              <a:rPr lang="es-ES_tradn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1985.</a:t>
            </a:r>
            <a:endParaRPr lang="es-CL" sz="24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_tradnl" sz="2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Tippens</a:t>
            </a:r>
            <a:r>
              <a:rPr lang="es-ES_tradn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Física Conceptos y Aplicaciones. </a:t>
            </a:r>
            <a:r>
              <a:rPr lang="en-US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Editorial Mc </a:t>
            </a:r>
            <a:r>
              <a:rPr lang="en-US" sz="2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Graw</a:t>
            </a:r>
            <a:r>
              <a:rPr lang="en-US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Hill. 2001</a:t>
            </a:r>
            <a:endParaRPr lang="es-CL" sz="24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Hecht Eugene. </a:t>
            </a:r>
            <a:r>
              <a:rPr lang="es-ES_tradn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Física 1. Editorial </a:t>
            </a:r>
            <a:r>
              <a:rPr lang="es-ES_tradnl" sz="2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Thomson</a:t>
            </a:r>
            <a:r>
              <a:rPr lang="es-ES_tradn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2004 2da edición.</a:t>
            </a:r>
            <a:endParaRPr lang="es-CL" sz="24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_tradn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Física para la Ciencia y la Tecnología </a:t>
            </a:r>
            <a:r>
              <a:rPr lang="es-ES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Editorial </a:t>
            </a:r>
            <a:r>
              <a:rPr lang="es-ES" sz="2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Reverté</a:t>
            </a:r>
            <a:r>
              <a:rPr lang="es-ES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Tomo I y II. Q</a:t>
            </a:r>
            <a:r>
              <a:rPr lang="es-ES_tradnl" sz="2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uinta</a:t>
            </a:r>
            <a:r>
              <a:rPr lang="es-ES_tradnl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Edición 2006</a:t>
            </a:r>
            <a:endParaRPr lang="es-CL" sz="24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07546684"/>
      </p:ext>
    </p:extLst>
  </p:cSld>
  <p:clrMapOvr>
    <a:masterClrMapping/>
  </p:clrMapOvr>
  <p:transition>
    <p:wipe dir="u"/>
  </p:transition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rmedio">
  <a:themeElements>
    <a:clrScheme name="Personalizados 2">
      <a:dk1>
        <a:srgbClr val="000000"/>
      </a:dk1>
      <a:lt1>
        <a:srgbClr val="FFFFFF"/>
      </a:lt1>
      <a:dk2>
        <a:srgbClr val="FFFFFF"/>
      </a:dk2>
      <a:lt2>
        <a:srgbClr val="EBDDC3"/>
      </a:lt2>
      <a:accent1>
        <a:srgbClr val="F4B637"/>
      </a:accent1>
      <a:accent2>
        <a:srgbClr val="00456F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F9108"/>
      </a:hlink>
      <a:folHlink>
        <a:srgbClr val="704404"/>
      </a:folHlink>
    </a:clrScheme>
    <a:fontScheme name="Intermedi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rmedi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sz="2400" dirty="0" smtClean="0">
            <a:latin typeface="Times New Roman" pitchFamily="18" charset="0"/>
            <a:cs typeface="Times New Roman" pitchFamily="18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6710</TotalTime>
  <Words>258</Words>
  <Application>Microsoft Macintosh PowerPoint</Application>
  <PresentationFormat>Personalizado</PresentationFormat>
  <Paragraphs>54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0" baseType="lpstr">
      <vt:lpstr>Intermedio</vt:lpstr>
      <vt:lpstr>Diapositiva 1</vt:lpstr>
      <vt:lpstr>Profesores</vt:lpstr>
      <vt:lpstr>Contenidos</vt:lpstr>
      <vt:lpstr>Contenidos</vt:lpstr>
      <vt:lpstr>Contenidos</vt:lpstr>
      <vt:lpstr>Evaluación</vt:lpstr>
      <vt:lpstr>Inasistencia a evaluaciones</vt:lpstr>
      <vt:lpstr>Bibliografía Básica</vt:lpstr>
      <vt:lpstr>Bibliografía complementaria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JP-PC</dc:creator>
  <cp:lastModifiedBy>cadete</cp:lastModifiedBy>
  <cp:revision>619</cp:revision>
  <cp:lastPrinted>2019-12-17T01:15:51Z</cp:lastPrinted>
  <dcterms:created xsi:type="dcterms:W3CDTF">2019-03-01T17:41:33Z</dcterms:created>
  <dcterms:modified xsi:type="dcterms:W3CDTF">2025-02-12T07:08:51Z</dcterms:modified>
</cp:coreProperties>
</file>