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sldIdLst>
    <p:sldId id="268" r:id="rId2"/>
    <p:sldId id="257" r:id="rId3"/>
    <p:sldId id="258" r:id="rId4"/>
    <p:sldId id="273" r:id="rId5"/>
    <p:sldId id="259" r:id="rId6"/>
    <p:sldId id="288" r:id="rId7"/>
    <p:sldId id="287" r:id="rId8"/>
    <p:sldId id="286" r:id="rId9"/>
    <p:sldId id="264" r:id="rId10"/>
    <p:sldId id="260" r:id="rId11"/>
    <p:sldId id="261" r:id="rId12"/>
    <p:sldId id="262" r:id="rId13"/>
    <p:sldId id="263" r:id="rId14"/>
    <p:sldId id="282" r:id="rId15"/>
    <p:sldId id="265" r:id="rId16"/>
    <p:sldId id="266" r:id="rId17"/>
    <p:sldId id="267" r:id="rId18"/>
    <p:sldId id="270" r:id="rId19"/>
    <p:sldId id="271" r:id="rId20"/>
    <p:sldId id="275" r:id="rId21"/>
    <p:sldId id="279" r:id="rId22"/>
    <p:sldId id="285" r:id="rId23"/>
    <p:sldId id="280" r:id="rId24"/>
    <p:sldId id="276" r:id="rId25"/>
  </p:sldIdLst>
  <p:sldSz cx="9144000" cy="6858000" type="screen4x3"/>
  <p:notesSz cx="6858000" cy="9144000"/>
  <p:defaultTextStyle>
    <a:defPPr>
      <a:defRPr lang="es-ES_tradnl"/>
    </a:defPPr>
    <a:lvl1pPr algn="ctr"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ctr"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ctr"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ctr"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ctr"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FF33"/>
    <a:srgbClr val="FFFF00"/>
    <a:srgbClr val="00CC00"/>
    <a:srgbClr val="006699"/>
    <a:srgbClr val="3333CC"/>
    <a:srgbClr val="009900"/>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35" autoAdjust="0"/>
    <p:restoredTop sz="91238" autoAdjust="0"/>
  </p:normalViewPr>
  <p:slideViewPr>
    <p:cSldViewPr>
      <p:cViewPr varScale="1">
        <p:scale>
          <a:sx n="64" d="100"/>
          <a:sy n="64" d="100"/>
        </p:scale>
        <p:origin x="840" y="1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3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F895E7D-53B3-4713-9FEF-E2C232424DB3}"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6AD48AD-843B-4CCB-8B56-127040F5B4A7}"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F453D1F-F05A-424E-BA5B-2B2B40B33389}"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6E6A6C2C-7D4A-41EB-AB9F-C95E92F20774}"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D9E1C4B7-4CF0-45AC-BDC5-AA73F4E88051}"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74FC98ED-D3A4-41CE-AC5A-180E74BA338E}"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88514BB1-70CA-4359-96A6-EDE3BD4421C0}"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FB27FF55-85A8-4796-B07F-0AF20AE1193A}"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C51304A2-A75A-4948-BAC1-3EB0C4A64F38}"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9942C30-C2FB-43BB-9470-ABBF9EB9B43D}"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A5F23D1-F0DD-4D04-B40F-13E9326AB5B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3399FF"/>
            </a:gs>
            <a:gs pos="100000">
              <a:schemeClr val="accent2"/>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95C486F-A751-454F-8B27-BF09619AC9C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y%20videos/RAFAGA%20CA&#209;ON%205%20CASMA.MPG"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1403350" y="260648"/>
            <a:ext cx="6913563" cy="476250"/>
          </a:xfrm>
          <a:prstGeom prst="rect">
            <a:avLst/>
          </a:prstGeom>
          <a:solidFill>
            <a:schemeClr val="hlink"/>
          </a:solidFill>
          <a:ln w="9525" algn="ctr">
            <a:noFill/>
            <a:miter lim="800000"/>
            <a:headEnd/>
            <a:tailEnd/>
          </a:ln>
          <a:effectLst/>
        </p:spPr>
        <p:txBody>
          <a:bodyPr>
            <a:spAutoFit/>
          </a:bodyPr>
          <a:lstStyle/>
          <a:p>
            <a:pPr marL="342900" indent="-342900" algn="l">
              <a:lnSpc>
                <a:spcPct val="90000"/>
              </a:lnSpc>
              <a:spcBef>
                <a:spcPct val="50000"/>
              </a:spcBef>
              <a:buFont typeface="Wingdings" pitchFamily="2" charset="2"/>
              <a:buNone/>
            </a:pPr>
            <a:r>
              <a:rPr lang="es-ES_tradnl" sz="2800" b="1" dirty="0"/>
              <a:t>¿</a:t>
            </a:r>
            <a:r>
              <a:rPr lang="es-ES_tradnl" sz="2800" b="1" i="1" dirty="0">
                <a:effectLst>
                  <a:outerShdw blurRad="38100" dist="38100" dir="2700000" algn="tl">
                    <a:srgbClr val="FFFFFF"/>
                  </a:outerShdw>
                </a:effectLst>
              </a:rPr>
              <a:t>QUE SABEMOS? ¿A DONDE VAMOS?</a:t>
            </a:r>
            <a:endParaRPr lang="es-MX" sz="2800" b="1" i="1" dirty="0">
              <a:effectLst>
                <a:outerShdw blurRad="38100" dist="38100" dir="2700000" algn="tl">
                  <a:srgbClr val="FFFFFF"/>
                </a:outerShdw>
              </a:effectLst>
            </a:endParaRPr>
          </a:p>
        </p:txBody>
      </p:sp>
      <p:sp>
        <p:nvSpPr>
          <p:cNvPr id="14339" name="Text Box 3"/>
          <p:cNvSpPr txBox="1">
            <a:spLocks noChangeArrowheads="1"/>
          </p:cNvSpPr>
          <p:nvPr/>
        </p:nvSpPr>
        <p:spPr bwMode="auto">
          <a:xfrm>
            <a:off x="0" y="836613"/>
            <a:ext cx="9144000" cy="1954212"/>
          </a:xfrm>
          <a:prstGeom prst="rect">
            <a:avLst/>
          </a:prstGeom>
          <a:solidFill>
            <a:srgbClr val="0066FF"/>
          </a:solidFill>
          <a:ln w="9525" algn="ctr">
            <a:noFill/>
            <a:miter lim="800000"/>
            <a:headEnd/>
            <a:tailEnd/>
          </a:ln>
          <a:effectLst/>
        </p:spPr>
        <p:txBody>
          <a:bodyPr>
            <a:spAutoFit/>
          </a:bodyPr>
          <a:lstStyle/>
          <a:p>
            <a:pPr marL="457200" indent="-457200" algn="l">
              <a:lnSpc>
                <a:spcPct val="90000"/>
              </a:lnSpc>
              <a:spcBef>
                <a:spcPct val="50000"/>
              </a:spcBef>
              <a:buFont typeface="Wingdings" pitchFamily="2" charset="2"/>
              <a:buAutoNum type="arabicPeriod"/>
            </a:pPr>
            <a:r>
              <a:rPr lang="es-ES_tradnl" b="1">
                <a:solidFill>
                  <a:schemeClr val="bg1"/>
                </a:solidFill>
              </a:rPr>
              <a:t>Conocemos  los tipos de explosivos su clasificación y propiedades.</a:t>
            </a:r>
          </a:p>
          <a:p>
            <a:pPr marL="457200" indent="-457200" algn="l">
              <a:lnSpc>
                <a:spcPct val="90000"/>
              </a:lnSpc>
              <a:spcBef>
                <a:spcPct val="50000"/>
              </a:spcBef>
              <a:buFont typeface="Wingdings" pitchFamily="2" charset="2"/>
              <a:buAutoNum type="arabicPeriod"/>
            </a:pPr>
            <a:r>
              <a:rPr lang="es-ES_tradnl" b="1">
                <a:solidFill>
                  <a:schemeClr val="bg1"/>
                </a:solidFill>
              </a:rPr>
              <a:t>Sabemos las precauciones y cuidados con ellos.</a:t>
            </a:r>
          </a:p>
          <a:p>
            <a:pPr marL="457200" indent="-457200" algn="l">
              <a:lnSpc>
                <a:spcPct val="90000"/>
              </a:lnSpc>
              <a:spcBef>
                <a:spcPct val="50000"/>
              </a:spcBef>
              <a:buFont typeface="Wingdings" pitchFamily="2" charset="2"/>
              <a:buAutoNum type="arabicPeriod"/>
            </a:pPr>
            <a:r>
              <a:rPr lang="es-ES_tradnl" b="1">
                <a:solidFill>
                  <a:schemeClr val="bg1"/>
                </a:solidFill>
              </a:rPr>
              <a:t>Distinguimos cadenas explosivas detonantes y propelentes.</a:t>
            </a:r>
          </a:p>
          <a:p>
            <a:pPr marL="457200" indent="-457200" algn="l">
              <a:lnSpc>
                <a:spcPct val="90000"/>
              </a:lnSpc>
              <a:spcBef>
                <a:spcPct val="50000"/>
              </a:spcBef>
              <a:buFont typeface="Wingdings" pitchFamily="2" charset="2"/>
              <a:buAutoNum type="arabicPeriod"/>
            </a:pPr>
            <a:r>
              <a:rPr lang="es-ES_tradnl" b="1">
                <a:solidFill>
                  <a:schemeClr val="bg1"/>
                </a:solidFill>
              </a:rPr>
              <a:t>Podemos explicar la composición de cada cadena explosiva.</a:t>
            </a:r>
            <a:endParaRPr lang="es-MX" b="1">
              <a:solidFill>
                <a:schemeClr val="bg1"/>
              </a:solidFill>
            </a:endParaRPr>
          </a:p>
        </p:txBody>
      </p:sp>
      <p:grpSp>
        <p:nvGrpSpPr>
          <p:cNvPr id="14340" name="Group 4"/>
          <p:cNvGrpSpPr>
            <a:grpSpLocks/>
          </p:cNvGrpSpPr>
          <p:nvPr/>
        </p:nvGrpSpPr>
        <p:grpSpPr bwMode="auto">
          <a:xfrm>
            <a:off x="0" y="2708275"/>
            <a:ext cx="9144000" cy="1947863"/>
            <a:chOff x="0" y="1706"/>
            <a:chExt cx="5760" cy="1227"/>
          </a:xfrm>
        </p:grpSpPr>
        <p:sp>
          <p:nvSpPr>
            <p:cNvPr id="14341" name="Text Box 5"/>
            <p:cNvSpPr txBox="1">
              <a:spLocks noChangeArrowheads="1"/>
            </p:cNvSpPr>
            <p:nvPr/>
          </p:nvSpPr>
          <p:spPr bwMode="auto">
            <a:xfrm>
              <a:off x="0" y="2024"/>
              <a:ext cx="5760" cy="909"/>
            </a:xfrm>
            <a:prstGeom prst="rect">
              <a:avLst/>
            </a:prstGeom>
            <a:solidFill>
              <a:srgbClr val="FFFF00"/>
            </a:solidFill>
            <a:ln w="9525" algn="ctr">
              <a:noFill/>
              <a:miter lim="800000"/>
              <a:headEnd/>
              <a:tailEnd/>
            </a:ln>
            <a:effectLst/>
          </p:spPr>
          <p:txBody>
            <a:bodyPr>
              <a:spAutoFit/>
            </a:bodyPr>
            <a:lstStyle/>
            <a:p>
              <a:pPr marL="457200" indent="-457200" algn="l">
                <a:lnSpc>
                  <a:spcPct val="90000"/>
                </a:lnSpc>
                <a:spcBef>
                  <a:spcPct val="50000"/>
                </a:spcBef>
                <a:buFont typeface="Wingdings" pitchFamily="2" charset="2"/>
                <a:buAutoNum type="arabicPeriod"/>
              </a:pPr>
              <a:r>
                <a:rPr lang="es-ES_tradnl" b="1">
                  <a:solidFill>
                    <a:srgbClr val="FF3300"/>
                  </a:solidFill>
                </a:rPr>
                <a:t>Conocemos los distintos tipo de proyectiles y su nomenclatura.</a:t>
              </a:r>
            </a:p>
            <a:p>
              <a:pPr marL="457200" indent="-457200" algn="l">
                <a:lnSpc>
                  <a:spcPct val="90000"/>
                </a:lnSpc>
                <a:spcBef>
                  <a:spcPct val="50000"/>
                </a:spcBef>
                <a:buFont typeface="Wingdings" pitchFamily="2" charset="2"/>
                <a:buAutoNum type="arabicPeriod"/>
              </a:pPr>
              <a:r>
                <a:rPr lang="es-ES_tradnl" b="1">
                  <a:solidFill>
                    <a:srgbClr val="FF3300"/>
                  </a:solidFill>
                </a:rPr>
                <a:t>Sabemos cómo se emplean los explosivos en ellos.</a:t>
              </a:r>
            </a:p>
            <a:p>
              <a:pPr marL="457200" indent="-457200" algn="l">
                <a:lnSpc>
                  <a:spcPct val="90000"/>
                </a:lnSpc>
                <a:spcBef>
                  <a:spcPct val="50000"/>
                </a:spcBef>
                <a:buFont typeface="Wingdings" pitchFamily="2" charset="2"/>
                <a:buAutoNum type="arabicPeriod"/>
              </a:pPr>
              <a:r>
                <a:rPr lang="es-ES_tradnl" b="1">
                  <a:solidFill>
                    <a:srgbClr val="FF3300"/>
                  </a:solidFill>
                </a:rPr>
                <a:t>Conocemos las espoletas, sus funciones y aplicaciones.</a:t>
              </a:r>
              <a:endParaRPr lang="es-MX" b="1">
                <a:solidFill>
                  <a:srgbClr val="FF3300"/>
                </a:solidFill>
              </a:endParaRPr>
            </a:p>
          </p:txBody>
        </p:sp>
        <p:sp>
          <p:nvSpPr>
            <p:cNvPr id="14342" name="AutoShape 6"/>
            <p:cNvSpPr>
              <a:spLocks noChangeArrowheads="1"/>
            </p:cNvSpPr>
            <p:nvPr/>
          </p:nvSpPr>
          <p:spPr bwMode="auto">
            <a:xfrm>
              <a:off x="2562" y="1706"/>
              <a:ext cx="726" cy="363"/>
            </a:xfrm>
            <a:prstGeom prst="downArrow">
              <a:avLst>
                <a:gd name="adj1" fmla="val 50000"/>
                <a:gd name="adj2" fmla="val 25000"/>
              </a:avLst>
            </a:prstGeom>
            <a:solidFill>
              <a:schemeClr val="accent2"/>
            </a:solidFill>
            <a:ln w="9525" algn="ctr">
              <a:solidFill>
                <a:schemeClr val="bg1"/>
              </a:solidFill>
              <a:miter lim="800000"/>
              <a:headEnd/>
              <a:tailEnd/>
            </a:ln>
            <a:effectLst/>
          </p:spPr>
          <p:txBody>
            <a:bodyPr wrap="none" anchor="ctr"/>
            <a:lstStyle/>
            <a:p>
              <a:endParaRPr lang="es-CL"/>
            </a:p>
          </p:txBody>
        </p:sp>
      </p:grpSp>
      <p:grpSp>
        <p:nvGrpSpPr>
          <p:cNvPr id="14343" name="Group 7"/>
          <p:cNvGrpSpPr>
            <a:grpSpLocks/>
          </p:cNvGrpSpPr>
          <p:nvPr/>
        </p:nvGrpSpPr>
        <p:grpSpPr bwMode="auto">
          <a:xfrm>
            <a:off x="0" y="4581525"/>
            <a:ext cx="9144000" cy="2093913"/>
            <a:chOff x="22" y="2931"/>
            <a:chExt cx="5760" cy="1319"/>
          </a:xfrm>
        </p:grpSpPr>
        <p:sp>
          <p:nvSpPr>
            <p:cNvPr id="14344" name="Text Box 8"/>
            <p:cNvSpPr txBox="1">
              <a:spLocks noChangeArrowheads="1"/>
            </p:cNvSpPr>
            <p:nvPr/>
          </p:nvSpPr>
          <p:spPr bwMode="auto">
            <a:xfrm>
              <a:off x="22" y="3249"/>
              <a:ext cx="5760" cy="1001"/>
            </a:xfrm>
            <a:prstGeom prst="rect">
              <a:avLst/>
            </a:prstGeom>
            <a:solidFill>
              <a:srgbClr val="FF3300"/>
            </a:solidFill>
            <a:ln w="9525" algn="ctr">
              <a:noFill/>
              <a:miter lim="800000"/>
              <a:headEnd/>
              <a:tailEnd/>
            </a:ln>
            <a:effectLst/>
          </p:spPr>
          <p:txBody>
            <a:bodyPr>
              <a:spAutoFit/>
            </a:bodyPr>
            <a:lstStyle/>
            <a:p>
              <a:pPr marL="457200" indent="-457200" algn="l">
                <a:lnSpc>
                  <a:spcPct val="90000"/>
                </a:lnSpc>
                <a:spcBef>
                  <a:spcPct val="50000"/>
                </a:spcBef>
                <a:buFont typeface="Wingdings" pitchFamily="2" charset="2"/>
                <a:buAutoNum type="arabicPeriod"/>
              </a:pPr>
              <a:r>
                <a:rPr lang="es-ES_tradnl" b="1">
                  <a:solidFill>
                    <a:schemeClr val="bg1"/>
                  </a:solidFill>
                </a:rPr>
                <a:t>Nos falta conocer la nomenclatura y funcionamiento de un cañón naval.</a:t>
              </a:r>
            </a:p>
            <a:p>
              <a:pPr marL="457200" indent="-457200" algn="l">
                <a:lnSpc>
                  <a:spcPct val="90000"/>
                </a:lnSpc>
                <a:spcBef>
                  <a:spcPct val="50000"/>
                </a:spcBef>
                <a:buFont typeface="Wingdings" pitchFamily="2" charset="2"/>
                <a:buAutoNum type="arabicPeriod"/>
              </a:pPr>
              <a:r>
                <a:rPr lang="es-ES_tradnl" b="1">
                  <a:solidFill>
                    <a:schemeClr val="bg1"/>
                  </a:solidFill>
                </a:rPr>
                <a:t>Y como integraremos todos estos conocimientos en un sistema de control de fuego anti aéreo.</a:t>
              </a:r>
              <a:endParaRPr lang="es-MX" b="1">
                <a:solidFill>
                  <a:schemeClr val="bg1"/>
                </a:solidFill>
              </a:endParaRPr>
            </a:p>
          </p:txBody>
        </p:sp>
        <p:sp>
          <p:nvSpPr>
            <p:cNvPr id="14345" name="AutoShape 9"/>
            <p:cNvSpPr>
              <a:spLocks noChangeArrowheads="1"/>
            </p:cNvSpPr>
            <p:nvPr/>
          </p:nvSpPr>
          <p:spPr bwMode="auto">
            <a:xfrm>
              <a:off x="2608" y="2931"/>
              <a:ext cx="726" cy="363"/>
            </a:xfrm>
            <a:prstGeom prst="downArrow">
              <a:avLst>
                <a:gd name="adj1" fmla="val 50000"/>
                <a:gd name="adj2" fmla="val 25000"/>
              </a:avLst>
            </a:prstGeom>
            <a:solidFill>
              <a:srgbClr val="FFFF00"/>
            </a:solidFill>
            <a:ln w="9525" algn="ctr">
              <a:solidFill>
                <a:schemeClr val="tx1"/>
              </a:solidFill>
              <a:miter lim="800000"/>
              <a:headEnd/>
              <a:tailEnd/>
            </a:ln>
            <a:effectLst/>
          </p:spPr>
          <p:txBody>
            <a:bodyPr wrap="none" anchor="ctr"/>
            <a:lstStyle/>
            <a:p>
              <a:endParaRPr lang="es-CL"/>
            </a:p>
          </p:txBody>
        </p:sp>
      </p:grpSp>
      <p:sp>
        <p:nvSpPr>
          <p:cNvPr id="14346" name="AutoShape 10">
            <a:hlinkClick r:id="rId2" action="ppaction://hlinkfile" highlightClick="1"/>
          </p:cNvPr>
          <p:cNvSpPr>
            <a:spLocks noChangeArrowheads="1"/>
          </p:cNvSpPr>
          <p:nvPr/>
        </p:nvSpPr>
        <p:spPr bwMode="auto">
          <a:xfrm>
            <a:off x="7956550" y="6524625"/>
            <a:ext cx="1187450" cy="333375"/>
          </a:xfrm>
          <a:prstGeom prst="actionButtonBackPrevious">
            <a:avLst/>
          </a:prstGeom>
          <a:solidFill>
            <a:schemeClr val="accent1"/>
          </a:solidFill>
          <a:ln w="9525">
            <a:noFill/>
            <a:miter lim="800000"/>
            <a:headEnd/>
            <a:tailEnd/>
          </a:ln>
          <a:effectLst/>
        </p:spPr>
        <p:txBody>
          <a:bodyPr wrap="none" anchor="ctr"/>
          <a:lstStyle/>
          <a:p>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ox(in)">
                                      <p:cBhvr>
                                        <p:cTn id="7" dur="500"/>
                                        <p:tgtEl>
                                          <p:spTgt spid="14339"/>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ntr" presetSubtype="0" accel="100000" fill="hold" nodeType="clickEffect">
                                  <p:stCondLst>
                                    <p:cond delay="0"/>
                                  </p:stCondLst>
                                  <p:childTnLst>
                                    <p:set>
                                      <p:cBhvr>
                                        <p:cTn id="11" dur="1" fill="hold">
                                          <p:stCondLst>
                                            <p:cond delay="0"/>
                                          </p:stCondLst>
                                        </p:cTn>
                                        <p:tgtEl>
                                          <p:spTgt spid="14340"/>
                                        </p:tgtEl>
                                        <p:attrNameLst>
                                          <p:attrName>style.visibility</p:attrName>
                                        </p:attrNameLst>
                                      </p:cBhvr>
                                      <p:to>
                                        <p:strVal val="visible"/>
                                      </p:to>
                                    </p:set>
                                    <p:anim calcmode="lin" valueType="num">
                                      <p:cBhvr>
                                        <p:cTn id="12" dur="500" fill="hold"/>
                                        <p:tgtEl>
                                          <p:spTgt spid="14340"/>
                                        </p:tgtEl>
                                        <p:attrNameLst>
                                          <p:attrName>ppt_w</p:attrName>
                                        </p:attrNameLst>
                                      </p:cBhvr>
                                      <p:tavLst>
                                        <p:tav tm="0">
                                          <p:val>
                                            <p:strVal val="#ppt_w*0.05"/>
                                          </p:val>
                                        </p:tav>
                                        <p:tav tm="100000">
                                          <p:val>
                                            <p:strVal val="#ppt_w"/>
                                          </p:val>
                                        </p:tav>
                                      </p:tavLst>
                                    </p:anim>
                                    <p:anim calcmode="lin" valueType="num">
                                      <p:cBhvr>
                                        <p:cTn id="13" dur="500" fill="hold"/>
                                        <p:tgtEl>
                                          <p:spTgt spid="14340"/>
                                        </p:tgtEl>
                                        <p:attrNameLst>
                                          <p:attrName>ppt_h</p:attrName>
                                        </p:attrNameLst>
                                      </p:cBhvr>
                                      <p:tavLst>
                                        <p:tav tm="0">
                                          <p:val>
                                            <p:strVal val="#ppt_h"/>
                                          </p:val>
                                        </p:tav>
                                        <p:tav tm="100000">
                                          <p:val>
                                            <p:strVal val="#ppt_h"/>
                                          </p:val>
                                        </p:tav>
                                      </p:tavLst>
                                    </p:anim>
                                    <p:anim calcmode="lin" valueType="num">
                                      <p:cBhvr>
                                        <p:cTn id="14" dur="500" fill="hold"/>
                                        <p:tgtEl>
                                          <p:spTgt spid="14340"/>
                                        </p:tgtEl>
                                        <p:attrNameLst>
                                          <p:attrName>ppt_x</p:attrName>
                                        </p:attrNameLst>
                                      </p:cBhvr>
                                      <p:tavLst>
                                        <p:tav tm="0">
                                          <p:val>
                                            <p:strVal val="#ppt_x-.2"/>
                                          </p:val>
                                        </p:tav>
                                        <p:tav tm="100000">
                                          <p:val>
                                            <p:strVal val="#ppt_x"/>
                                          </p:val>
                                        </p:tav>
                                      </p:tavLst>
                                    </p:anim>
                                    <p:anim calcmode="lin" valueType="num">
                                      <p:cBhvr>
                                        <p:cTn id="15" dur="500" fill="hold"/>
                                        <p:tgtEl>
                                          <p:spTgt spid="14340"/>
                                        </p:tgtEl>
                                        <p:attrNameLst>
                                          <p:attrName>ppt_y</p:attrName>
                                        </p:attrNameLst>
                                      </p:cBhvr>
                                      <p:tavLst>
                                        <p:tav tm="0">
                                          <p:val>
                                            <p:strVal val="#ppt_y"/>
                                          </p:val>
                                        </p:tav>
                                        <p:tav tm="100000">
                                          <p:val>
                                            <p:strVal val="#ppt_y"/>
                                          </p:val>
                                        </p:tav>
                                      </p:tavLst>
                                    </p:anim>
                                    <p:animEffect transition="in" filter="fade">
                                      <p:cBhvr>
                                        <p:cTn id="16" dur="500"/>
                                        <p:tgtEl>
                                          <p:spTgt spid="1434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4343"/>
                                        </p:tgtEl>
                                        <p:attrNameLst>
                                          <p:attrName>style.visibility</p:attrName>
                                        </p:attrNameLst>
                                      </p:cBhvr>
                                      <p:to>
                                        <p:strVal val="visible"/>
                                      </p:to>
                                    </p:set>
                                    <p:anim calcmode="lin" valueType="num">
                                      <p:cBhvr additive="base">
                                        <p:cTn id="21" dur="500" fill="hold"/>
                                        <p:tgtEl>
                                          <p:spTgt spid="14343"/>
                                        </p:tgtEl>
                                        <p:attrNameLst>
                                          <p:attrName>ppt_x</p:attrName>
                                        </p:attrNameLst>
                                      </p:cBhvr>
                                      <p:tavLst>
                                        <p:tav tm="0">
                                          <p:val>
                                            <p:strVal val="#ppt_x"/>
                                          </p:val>
                                        </p:tav>
                                        <p:tav tm="100000">
                                          <p:val>
                                            <p:strVal val="#ppt_x"/>
                                          </p:val>
                                        </p:tav>
                                      </p:tavLst>
                                    </p:anim>
                                    <p:anim calcmode="lin" valueType="num">
                                      <p:cBhvr additive="base">
                                        <p:cTn id="22"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762000" y="457200"/>
            <a:ext cx="7848600" cy="519113"/>
          </a:xfrm>
          <a:prstGeom prst="rect">
            <a:avLst/>
          </a:prstGeom>
          <a:noFill/>
          <a:ln w="9525">
            <a:noFill/>
            <a:miter lim="800000"/>
            <a:headEnd/>
            <a:tailEnd/>
          </a:ln>
          <a:effectLst/>
        </p:spPr>
        <p:txBody>
          <a:bodyPr>
            <a:spAutoFit/>
          </a:bodyPr>
          <a:lstStyle/>
          <a:p>
            <a:pPr>
              <a:spcBef>
                <a:spcPct val="50000"/>
              </a:spcBef>
            </a:pPr>
            <a:r>
              <a:rPr lang="es-ES_tradnl" sz="2800" b="1" u="sng">
                <a:solidFill>
                  <a:srgbClr val="FF0000"/>
                </a:solidFill>
                <a:latin typeface="Arial" charset="0"/>
              </a:rPr>
              <a:t>DEFINICIONES GENERALES</a:t>
            </a:r>
            <a:endParaRPr lang="es-ES_tradnl">
              <a:solidFill>
                <a:srgbClr val="FF0000"/>
              </a:solidFill>
            </a:endParaRPr>
          </a:p>
        </p:txBody>
      </p:sp>
      <p:sp>
        <p:nvSpPr>
          <p:cNvPr id="3075" name="Text Box 3"/>
          <p:cNvSpPr txBox="1">
            <a:spLocks noChangeArrowheads="1"/>
          </p:cNvSpPr>
          <p:nvPr/>
        </p:nvSpPr>
        <p:spPr bwMode="auto">
          <a:xfrm>
            <a:off x="914400" y="1143000"/>
            <a:ext cx="7772400" cy="5241925"/>
          </a:xfrm>
          <a:prstGeom prst="rect">
            <a:avLst/>
          </a:prstGeom>
          <a:solidFill>
            <a:schemeClr val="bg1"/>
          </a:solidFill>
          <a:ln w="38100">
            <a:solidFill>
              <a:srgbClr val="FF0000"/>
            </a:solidFill>
            <a:miter lim="800000"/>
            <a:headEnd/>
            <a:tailEnd/>
          </a:ln>
          <a:effectLst/>
        </p:spPr>
        <p:txBody>
          <a:bodyPr>
            <a:spAutoFit/>
          </a:bodyPr>
          <a:lstStyle/>
          <a:p>
            <a:pPr algn="l">
              <a:spcBef>
                <a:spcPct val="50000"/>
              </a:spcBef>
            </a:pPr>
            <a:r>
              <a:rPr lang="es-ES_tradnl" b="1" dirty="0">
                <a:effectLst>
                  <a:outerShdw blurRad="38100" dist="38100" dir="2700000" algn="tl">
                    <a:srgbClr val="C0C0C0"/>
                  </a:outerShdw>
                </a:effectLst>
              </a:rPr>
              <a:t>AFUSTE</a:t>
            </a:r>
            <a:r>
              <a:rPr lang="es-ES_tradnl" dirty="0"/>
              <a:t>: Término que define el tipo de instalación y diseño 	      que emplea un montaje de artillería. Se distinguen 	      dos tipos.</a:t>
            </a:r>
          </a:p>
          <a:p>
            <a:pPr algn="l">
              <a:spcBef>
                <a:spcPct val="50000"/>
              </a:spcBef>
            </a:pPr>
            <a:r>
              <a:rPr lang="es-ES_tradnl" b="1" dirty="0">
                <a:solidFill>
                  <a:srgbClr val="FF0000"/>
                </a:solidFill>
                <a:effectLst>
                  <a:outerShdw blurRad="38100" dist="38100" dir="2700000" algn="tl">
                    <a:srgbClr val="C0C0C0"/>
                  </a:outerShdw>
                </a:effectLst>
              </a:rPr>
              <a:t>AFUSTE TERRESTRE</a:t>
            </a:r>
            <a:r>
              <a:rPr lang="es-ES_tradnl" dirty="0"/>
              <a:t>: Instalación diseñada para un montaje de artillería terrestre, el que generalmente es operado en forma manual y con su </a:t>
            </a:r>
            <a:r>
              <a:rPr lang="es-ES_tradnl" dirty="0" err="1"/>
              <a:t>amunicionamiento</a:t>
            </a:r>
            <a:r>
              <a:rPr lang="es-ES_tradnl" dirty="0"/>
              <a:t> transportado por vehículos auxiliares. Puede ser movilizado en el terreno.</a:t>
            </a:r>
          </a:p>
          <a:p>
            <a:pPr algn="l">
              <a:spcBef>
                <a:spcPct val="50000"/>
              </a:spcBef>
            </a:pPr>
            <a:r>
              <a:rPr lang="es-ES_tradnl" b="1" dirty="0">
                <a:solidFill>
                  <a:schemeClr val="accent2"/>
                </a:solidFill>
                <a:effectLst>
                  <a:outerShdw blurRad="38100" dist="38100" dir="2700000" algn="tl">
                    <a:srgbClr val="C0C0C0"/>
                  </a:outerShdw>
                </a:effectLst>
              </a:rPr>
              <a:t>AFUSTE NAVAL</a:t>
            </a:r>
            <a:r>
              <a:rPr lang="es-ES_tradnl" dirty="0"/>
              <a:t>: Instalación diseñada para un montaje embarcado en unidades navales mayores, se ubican en posiciones fijas, son alimentadas de munición por sistemas de ascensores y montacargas y desde las SS.BB. y Pañoles de Granadas ubicados bajo cubierta. El personal no necesita salir a cubierta para operar el montaje.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3"/>
          <p:cNvSpPr txBox="1">
            <a:spLocks noChangeArrowheads="1"/>
          </p:cNvSpPr>
          <p:nvPr/>
        </p:nvSpPr>
        <p:spPr bwMode="auto">
          <a:xfrm>
            <a:off x="215900" y="784225"/>
            <a:ext cx="8748713" cy="4876800"/>
          </a:xfrm>
          <a:prstGeom prst="rect">
            <a:avLst/>
          </a:prstGeom>
          <a:solidFill>
            <a:schemeClr val="bg1"/>
          </a:solidFill>
          <a:ln w="38100">
            <a:solidFill>
              <a:srgbClr val="FF0000"/>
            </a:solidFill>
            <a:miter lim="800000"/>
            <a:headEnd/>
            <a:tailEnd/>
          </a:ln>
          <a:effectLst/>
        </p:spPr>
        <p:txBody>
          <a:bodyPr>
            <a:spAutoFit/>
          </a:bodyPr>
          <a:lstStyle/>
          <a:p>
            <a:pPr algn="l">
              <a:spcBef>
                <a:spcPct val="50000"/>
              </a:spcBef>
            </a:pPr>
            <a:r>
              <a:rPr lang="es-ES_tradnl" b="1">
                <a:effectLst>
                  <a:outerShdw blurRad="38100" dist="38100" dir="2700000" algn="tl">
                    <a:srgbClr val="C0C0C0"/>
                  </a:outerShdw>
                </a:effectLst>
              </a:rPr>
              <a:t>ASCENSORES</a:t>
            </a:r>
            <a:r>
              <a:rPr lang="es-ES_tradnl"/>
              <a:t>: Son sistemas mecánicos que permiten transportar las granadas desde los antepañoles de munición hasta el interior del montaje. Generalmente cruzan varias cubiertas y son protegidos dentro de tubos de acero.</a:t>
            </a:r>
          </a:p>
          <a:p>
            <a:pPr algn="l">
              <a:spcBef>
                <a:spcPct val="50000"/>
              </a:spcBef>
            </a:pPr>
            <a:r>
              <a:rPr lang="es-ES_tradnl" b="1">
                <a:solidFill>
                  <a:srgbClr val="FF0000"/>
                </a:solidFill>
                <a:effectLst>
                  <a:outerShdw blurRad="38100" dist="38100" dir="2700000" algn="tl">
                    <a:srgbClr val="C0C0C0"/>
                  </a:outerShdw>
                </a:effectLst>
              </a:rPr>
              <a:t>MONTACARGAS</a:t>
            </a:r>
            <a:r>
              <a:rPr lang="es-ES_tradnl"/>
              <a:t>: Sistemas mecánicos que permiten transportar las cargas propelentes desde los antepañoles de cargas hasta el interior del montaje.(Dibujo)</a:t>
            </a:r>
          </a:p>
          <a:p>
            <a:pPr algn="l">
              <a:spcBef>
                <a:spcPct val="50000"/>
              </a:spcBef>
            </a:pPr>
            <a:r>
              <a:rPr lang="es-ES_tradnl" b="1">
                <a:solidFill>
                  <a:schemeClr val="accent2"/>
                </a:solidFill>
                <a:effectLst>
                  <a:outerShdw blurRad="38100" dist="38100" dir="2700000" algn="tl">
                    <a:srgbClr val="C0C0C0"/>
                  </a:outerShdw>
                </a:effectLst>
              </a:rPr>
              <a:t>ANTEPAÑOLES</a:t>
            </a:r>
            <a:r>
              <a:rPr lang="es-ES_tradnl"/>
              <a:t>: Compartimentos adjuntos a las SS.BB y pañoles de granadas, hasta donde son transportadas éstas para ser elevadas al montaje desde el interior del buque. Su objeto es evitar que una explosión en el sistema de carga alcance las SS.BB. En ellos se ubican los terminales bajos de ascensores y montacargas.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42875" y="476250"/>
            <a:ext cx="8893175" cy="2320925"/>
          </a:xfrm>
          <a:prstGeom prst="rect">
            <a:avLst/>
          </a:prstGeom>
          <a:solidFill>
            <a:schemeClr val="bg1"/>
          </a:solidFill>
          <a:ln w="38100">
            <a:solidFill>
              <a:srgbClr val="FF0000"/>
            </a:solidFill>
            <a:miter lim="800000"/>
            <a:headEnd/>
            <a:tailEnd/>
          </a:ln>
          <a:effectLst/>
        </p:spPr>
        <p:txBody>
          <a:bodyPr>
            <a:spAutoFit/>
          </a:bodyPr>
          <a:lstStyle/>
          <a:p>
            <a:pPr algn="l">
              <a:spcBef>
                <a:spcPct val="50000"/>
              </a:spcBef>
            </a:pPr>
            <a:r>
              <a:rPr lang="es-ES_tradnl" b="1">
                <a:solidFill>
                  <a:srgbClr val="00CC00"/>
                </a:solidFill>
              </a:rPr>
              <a:t>SANTA BÁRBARA</a:t>
            </a:r>
            <a:r>
              <a:rPr lang="es-ES_tradnl"/>
              <a:t>: Compartimiento dedicado al almacenaje de la munición y las cargas propelentes y explosivos. Generalmente ubicado bajo la línea de flotación y provisto de ventilación y sistemas de inundación y rociadores. Estos últimos para bajar la temperatura en caso de incendio en sus cercanías o inutilizar la munición y explosivos de su interior, en caso de emergencia.</a:t>
            </a:r>
          </a:p>
        </p:txBody>
      </p:sp>
      <p:sp>
        <p:nvSpPr>
          <p:cNvPr id="19459" name="Text Box 3"/>
          <p:cNvSpPr txBox="1">
            <a:spLocks noChangeArrowheads="1"/>
          </p:cNvSpPr>
          <p:nvPr/>
        </p:nvSpPr>
        <p:spPr bwMode="auto">
          <a:xfrm>
            <a:off x="107950" y="3068638"/>
            <a:ext cx="8893175" cy="3416300"/>
          </a:xfrm>
          <a:prstGeom prst="rect">
            <a:avLst/>
          </a:prstGeom>
          <a:solidFill>
            <a:schemeClr val="bg1"/>
          </a:solidFill>
          <a:ln w="38100">
            <a:solidFill>
              <a:srgbClr val="FF0000"/>
            </a:solidFill>
            <a:miter lim="800000"/>
            <a:headEnd/>
            <a:tailEnd/>
          </a:ln>
          <a:effectLst/>
        </p:spPr>
        <p:txBody>
          <a:bodyPr>
            <a:spAutoFit/>
          </a:bodyPr>
          <a:lstStyle/>
          <a:p>
            <a:pPr algn="l">
              <a:spcBef>
                <a:spcPct val="50000"/>
              </a:spcBef>
            </a:pPr>
            <a:r>
              <a:rPr lang="es-ES_tradnl" b="1"/>
              <a:t>PAÑOL DE GRANADAS</a:t>
            </a:r>
            <a:r>
              <a:rPr lang="es-ES_tradnl"/>
              <a:t>: Compartimiento dedicado al almacenaje de las granadas, en el caso de tener munición de tiro separado. También custodia las espoletas y poseen los mismos sistemas de seguridad que una Santa Bárbara. A aquella munición que se le deba poner espoleta ( acción conocida como Espoletear), deberá hacerse en el Antepañól para reducir los riesgos de detonación en el interior de un depósito de explosivos. La munición moderna se almacena con sus espoletas instaladas, las que no se deben manipular por parte del personal de abordo.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1" name="Rectangle 21"/>
          <p:cNvSpPr>
            <a:spLocks noChangeArrowheads="1"/>
          </p:cNvSpPr>
          <p:nvPr/>
        </p:nvSpPr>
        <p:spPr bwMode="auto">
          <a:xfrm>
            <a:off x="3851275" y="1773238"/>
            <a:ext cx="792163" cy="71437"/>
          </a:xfrm>
          <a:prstGeom prst="rect">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5124" name="AutoShape 4"/>
          <p:cNvSpPr>
            <a:spLocks noChangeArrowheads="1"/>
          </p:cNvSpPr>
          <p:nvPr/>
        </p:nvSpPr>
        <p:spPr bwMode="auto">
          <a:xfrm>
            <a:off x="0" y="1844675"/>
            <a:ext cx="8748713" cy="2305050"/>
          </a:xfrm>
          <a:prstGeom prst="flowChartManualOperation">
            <a:avLst/>
          </a:prstGeom>
          <a:solidFill>
            <a:srgbClr val="FFFF00"/>
          </a:solidFill>
          <a:ln w="9525">
            <a:solidFill>
              <a:schemeClr val="tx1"/>
            </a:solidFill>
            <a:miter lim="800000"/>
            <a:headEnd/>
            <a:tailEnd/>
          </a:ln>
          <a:effectLst/>
        </p:spPr>
        <p:txBody>
          <a:bodyPr wrap="none" anchor="ctr"/>
          <a:lstStyle/>
          <a:p>
            <a:endParaRPr lang="es-CL"/>
          </a:p>
        </p:txBody>
      </p:sp>
      <p:sp>
        <p:nvSpPr>
          <p:cNvPr id="5125" name="Rectangle 5"/>
          <p:cNvSpPr>
            <a:spLocks noChangeArrowheads="1"/>
          </p:cNvSpPr>
          <p:nvPr/>
        </p:nvSpPr>
        <p:spPr bwMode="auto">
          <a:xfrm>
            <a:off x="7019925" y="1844675"/>
            <a:ext cx="1728788" cy="2305050"/>
          </a:xfrm>
          <a:prstGeom prst="rect">
            <a:avLst/>
          </a:prstGeom>
          <a:solidFill>
            <a:srgbClr val="FFFF00"/>
          </a:solidFill>
          <a:ln w="9525">
            <a:solidFill>
              <a:schemeClr val="tx1"/>
            </a:solidFill>
            <a:miter lim="800000"/>
            <a:headEnd/>
            <a:tailEnd/>
          </a:ln>
          <a:effectLst/>
        </p:spPr>
        <p:txBody>
          <a:bodyPr wrap="none" anchor="ctr"/>
          <a:lstStyle/>
          <a:p>
            <a:endParaRPr lang="es-CL"/>
          </a:p>
        </p:txBody>
      </p:sp>
      <p:sp>
        <p:nvSpPr>
          <p:cNvPr id="5126" name="Rectangle 6"/>
          <p:cNvSpPr>
            <a:spLocks noChangeArrowheads="1"/>
          </p:cNvSpPr>
          <p:nvPr/>
        </p:nvSpPr>
        <p:spPr bwMode="auto">
          <a:xfrm>
            <a:off x="2411413" y="3141663"/>
            <a:ext cx="1223962" cy="647700"/>
          </a:xfrm>
          <a:prstGeom prst="rect">
            <a:avLst/>
          </a:prstGeom>
          <a:solidFill>
            <a:srgbClr val="FFCC00"/>
          </a:solidFill>
          <a:ln w="22225">
            <a:solidFill>
              <a:schemeClr val="tx1"/>
            </a:solidFill>
            <a:miter lim="800000"/>
            <a:headEnd/>
            <a:tailEnd/>
          </a:ln>
          <a:effectLst/>
        </p:spPr>
        <p:txBody>
          <a:bodyPr wrap="none" anchor="ctr"/>
          <a:lstStyle/>
          <a:p>
            <a:r>
              <a:rPr lang="es-ES_tradnl"/>
              <a:t>SS.BB</a:t>
            </a:r>
            <a:endParaRPr lang="es-MX"/>
          </a:p>
        </p:txBody>
      </p:sp>
      <p:sp>
        <p:nvSpPr>
          <p:cNvPr id="5127" name="Rectangle 7"/>
          <p:cNvSpPr>
            <a:spLocks noChangeArrowheads="1"/>
          </p:cNvSpPr>
          <p:nvPr/>
        </p:nvSpPr>
        <p:spPr bwMode="auto">
          <a:xfrm>
            <a:off x="4932363" y="3141663"/>
            <a:ext cx="1295400" cy="647700"/>
          </a:xfrm>
          <a:prstGeom prst="rect">
            <a:avLst/>
          </a:prstGeom>
          <a:solidFill>
            <a:srgbClr val="FF0000"/>
          </a:solidFill>
          <a:ln w="22225">
            <a:solidFill>
              <a:schemeClr val="tx1"/>
            </a:solidFill>
            <a:miter lim="800000"/>
            <a:headEnd/>
            <a:tailEnd/>
          </a:ln>
          <a:effectLst/>
        </p:spPr>
        <p:txBody>
          <a:bodyPr wrap="none" anchor="ctr"/>
          <a:lstStyle/>
          <a:p>
            <a:r>
              <a:rPr lang="es-ES_tradnl" sz="1600"/>
              <a:t>Pañol de</a:t>
            </a:r>
          </a:p>
          <a:p>
            <a:r>
              <a:rPr lang="es-ES_tradnl" sz="1600"/>
              <a:t> Granadas</a:t>
            </a:r>
            <a:endParaRPr lang="es-MX" sz="1600"/>
          </a:p>
        </p:txBody>
      </p:sp>
      <p:sp>
        <p:nvSpPr>
          <p:cNvPr id="5128" name="Rectangle 8"/>
          <p:cNvSpPr>
            <a:spLocks noChangeArrowheads="1"/>
          </p:cNvSpPr>
          <p:nvPr/>
        </p:nvSpPr>
        <p:spPr bwMode="auto">
          <a:xfrm>
            <a:off x="3851275" y="3141663"/>
            <a:ext cx="936625" cy="647700"/>
          </a:xfrm>
          <a:prstGeom prst="rect">
            <a:avLst/>
          </a:prstGeom>
          <a:solidFill>
            <a:schemeClr val="bg1"/>
          </a:solidFill>
          <a:ln w="22225">
            <a:solidFill>
              <a:schemeClr val="tx1"/>
            </a:solidFill>
            <a:miter lim="800000"/>
            <a:headEnd/>
            <a:tailEnd/>
          </a:ln>
          <a:effectLst/>
        </p:spPr>
        <p:txBody>
          <a:bodyPr wrap="none" anchor="ctr"/>
          <a:lstStyle/>
          <a:p>
            <a:r>
              <a:rPr lang="es-ES_tradnl" sz="1600"/>
              <a:t>Antepañol</a:t>
            </a:r>
            <a:endParaRPr lang="es-MX" sz="1600"/>
          </a:p>
        </p:txBody>
      </p:sp>
      <p:sp>
        <p:nvSpPr>
          <p:cNvPr id="5129" name="AutoShape 9"/>
          <p:cNvSpPr>
            <a:spLocks noChangeArrowheads="1"/>
          </p:cNvSpPr>
          <p:nvPr/>
        </p:nvSpPr>
        <p:spPr bwMode="auto">
          <a:xfrm rot="5400000">
            <a:off x="3276601" y="2276475"/>
            <a:ext cx="1655762" cy="71437"/>
          </a:xfrm>
          <a:prstGeom prst="flowChartOnlineStorage">
            <a:avLst/>
          </a:prstGeom>
          <a:solidFill>
            <a:schemeClr val="accent1"/>
          </a:solidFill>
          <a:ln w="9525">
            <a:solidFill>
              <a:schemeClr val="tx1"/>
            </a:solidFill>
            <a:miter lim="800000"/>
            <a:headEnd/>
            <a:tailEnd/>
          </a:ln>
          <a:effectLst/>
        </p:spPr>
        <p:txBody>
          <a:bodyPr wrap="none" anchor="ctr"/>
          <a:lstStyle/>
          <a:p>
            <a:endParaRPr lang="es-CL"/>
          </a:p>
        </p:txBody>
      </p:sp>
      <p:sp>
        <p:nvSpPr>
          <p:cNvPr id="5130" name="AutoShape 10"/>
          <p:cNvSpPr>
            <a:spLocks noChangeArrowheads="1"/>
          </p:cNvSpPr>
          <p:nvPr/>
        </p:nvSpPr>
        <p:spPr bwMode="auto">
          <a:xfrm rot="5400000">
            <a:off x="3563938" y="2276475"/>
            <a:ext cx="1655762" cy="71438"/>
          </a:xfrm>
          <a:prstGeom prst="flowChartOnlineStorage">
            <a:avLst/>
          </a:prstGeom>
          <a:solidFill>
            <a:schemeClr val="accent1"/>
          </a:solidFill>
          <a:ln w="9525">
            <a:solidFill>
              <a:schemeClr val="tx1"/>
            </a:solidFill>
            <a:miter lim="800000"/>
            <a:headEnd/>
            <a:tailEnd/>
          </a:ln>
          <a:effectLst/>
        </p:spPr>
        <p:txBody>
          <a:bodyPr wrap="none" anchor="ctr"/>
          <a:lstStyle/>
          <a:p>
            <a:endParaRPr lang="es-CL"/>
          </a:p>
        </p:txBody>
      </p:sp>
      <p:sp>
        <p:nvSpPr>
          <p:cNvPr id="5132" name="AutoShape 12"/>
          <p:cNvSpPr>
            <a:spLocks noChangeArrowheads="1"/>
          </p:cNvSpPr>
          <p:nvPr/>
        </p:nvSpPr>
        <p:spPr bwMode="auto">
          <a:xfrm>
            <a:off x="3563938" y="692150"/>
            <a:ext cx="1368425" cy="1079500"/>
          </a:xfrm>
          <a:prstGeom prst="flowChartPunchedCard">
            <a:avLst/>
          </a:prstGeom>
          <a:solidFill>
            <a:schemeClr val="accent1"/>
          </a:solidFill>
          <a:ln w="9525">
            <a:solidFill>
              <a:schemeClr val="tx1"/>
            </a:solidFill>
            <a:miter lim="800000"/>
            <a:headEnd/>
            <a:tailEnd/>
          </a:ln>
          <a:effectLst/>
        </p:spPr>
        <p:txBody>
          <a:bodyPr wrap="none" anchor="ctr"/>
          <a:lstStyle/>
          <a:p>
            <a:endParaRPr lang="es-CL"/>
          </a:p>
        </p:txBody>
      </p:sp>
      <p:sp>
        <p:nvSpPr>
          <p:cNvPr id="5133" name="AutoShape 13"/>
          <p:cNvSpPr>
            <a:spLocks noChangeArrowheads="1"/>
          </p:cNvSpPr>
          <p:nvPr/>
        </p:nvSpPr>
        <p:spPr bwMode="auto">
          <a:xfrm>
            <a:off x="1692275" y="981075"/>
            <a:ext cx="1873250" cy="73025"/>
          </a:xfrm>
          <a:prstGeom prst="roundRect">
            <a:avLst>
              <a:gd name="adj" fmla="val 16667"/>
            </a:avLst>
          </a:prstGeom>
          <a:solidFill>
            <a:schemeClr val="accent1"/>
          </a:solidFill>
          <a:ln w="9525">
            <a:solidFill>
              <a:schemeClr val="tx1"/>
            </a:solidFill>
            <a:round/>
            <a:headEnd/>
            <a:tailEnd/>
          </a:ln>
          <a:effectLst/>
        </p:spPr>
        <p:txBody>
          <a:bodyPr wrap="none" anchor="ctr"/>
          <a:lstStyle/>
          <a:p>
            <a:endParaRPr lang="es-CL"/>
          </a:p>
        </p:txBody>
      </p:sp>
      <p:sp>
        <p:nvSpPr>
          <p:cNvPr id="5134" name="Line 14"/>
          <p:cNvSpPr>
            <a:spLocks noChangeShapeType="1"/>
          </p:cNvSpPr>
          <p:nvPr/>
        </p:nvSpPr>
        <p:spPr bwMode="auto">
          <a:xfrm>
            <a:off x="1042988" y="3141663"/>
            <a:ext cx="5976937" cy="0"/>
          </a:xfrm>
          <a:prstGeom prst="line">
            <a:avLst/>
          </a:prstGeom>
          <a:noFill/>
          <a:ln w="9525">
            <a:solidFill>
              <a:schemeClr val="tx1"/>
            </a:solidFill>
            <a:round/>
            <a:headEnd/>
            <a:tailEnd/>
          </a:ln>
          <a:effectLst/>
        </p:spPr>
        <p:txBody>
          <a:bodyPr/>
          <a:lstStyle/>
          <a:p>
            <a:endParaRPr lang="es-CL"/>
          </a:p>
        </p:txBody>
      </p:sp>
      <p:sp>
        <p:nvSpPr>
          <p:cNvPr id="5136" name="Line 16"/>
          <p:cNvSpPr>
            <a:spLocks noChangeShapeType="1"/>
          </p:cNvSpPr>
          <p:nvPr/>
        </p:nvSpPr>
        <p:spPr bwMode="auto">
          <a:xfrm>
            <a:off x="539750" y="2492375"/>
            <a:ext cx="3527425" cy="0"/>
          </a:xfrm>
          <a:prstGeom prst="line">
            <a:avLst/>
          </a:prstGeom>
          <a:noFill/>
          <a:ln w="9525">
            <a:solidFill>
              <a:schemeClr val="tx1"/>
            </a:solidFill>
            <a:round/>
            <a:headEnd/>
            <a:tailEnd/>
          </a:ln>
          <a:effectLst/>
        </p:spPr>
        <p:txBody>
          <a:bodyPr/>
          <a:lstStyle/>
          <a:p>
            <a:endParaRPr lang="es-CL"/>
          </a:p>
        </p:txBody>
      </p:sp>
      <p:sp>
        <p:nvSpPr>
          <p:cNvPr id="5137" name="Line 17"/>
          <p:cNvSpPr>
            <a:spLocks noChangeShapeType="1"/>
          </p:cNvSpPr>
          <p:nvPr/>
        </p:nvSpPr>
        <p:spPr bwMode="auto">
          <a:xfrm>
            <a:off x="4427538" y="2492375"/>
            <a:ext cx="2592387" cy="0"/>
          </a:xfrm>
          <a:prstGeom prst="line">
            <a:avLst/>
          </a:prstGeom>
          <a:noFill/>
          <a:ln w="9525">
            <a:solidFill>
              <a:schemeClr val="tx1"/>
            </a:solidFill>
            <a:round/>
            <a:headEnd/>
            <a:tailEnd/>
          </a:ln>
          <a:effectLst/>
        </p:spPr>
        <p:txBody>
          <a:bodyPr/>
          <a:lstStyle/>
          <a:p>
            <a:endParaRPr lang="es-CL"/>
          </a:p>
        </p:txBody>
      </p:sp>
      <p:sp>
        <p:nvSpPr>
          <p:cNvPr id="5139" name="Line 19"/>
          <p:cNvSpPr>
            <a:spLocks noChangeShapeType="1"/>
          </p:cNvSpPr>
          <p:nvPr/>
        </p:nvSpPr>
        <p:spPr bwMode="auto">
          <a:xfrm>
            <a:off x="4140200" y="2492375"/>
            <a:ext cx="215900" cy="0"/>
          </a:xfrm>
          <a:prstGeom prst="line">
            <a:avLst/>
          </a:prstGeom>
          <a:noFill/>
          <a:ln w="9525">
            <a:solidFill>
              <a:schemeClr val="tx1"/>
            </a:solidFill>
            <a:round/>
            <a:headEnd/>
            <a:tailEnd/>
          </a:ln>
          <a:effectLst/>
        </p:spPr>
        <p:txBody>
          <a:bodyPr/>
          <a:lstStyle/>
          <a:p>
            <a:endParaRPr lang="es-CL"/>
          </a:p>
        </p:txBody>
      </p:sp>
      <p:sp>
        <p:nvSpPr>
          <p:cNvPr id="5140" name="Line 20"/>
          <p:cNvSpPr>
            <a:spLocks noChangeShapeType="1"/>
          </p:cNvSpPr>
          <p:nvPr/>
        </p:nvSpPr>
        <p:spPr bwMode="auto">
          <a:xfrm>
            <a:off x="1547813" y="3789363"/>
            <a:ext cx="5472112" cy="0"/>
          </a:xfrm>
          <a:prstGeom prst="line">
            <a:avLst/>
          </a:prstGeom>
          <a:noFill/>
          <a:ln w="9525">
            <a:solidFill>
              <a:schemeClr val="tx1"/>
            </a:solidFill>
            <a:round/>
            <a:headEnd/>
            <a:tailEnd/>
          </a:ln>
          <a:effectLst/>
        </p:spPr>
        <p:txBody>
          <a:bodyPr/>
          <a:lstStyle/>
          <a:p>
            <a:endParaRPr lang="es-CL"/>
          </a:p>
        </p:txBody>
      </p:sp>
      <p:sp>
        <p:nvSpPr>
          <p:cNvPr id="5142" name="Text Box 22"/>
          <p:cNvSpPr txBox="1">
            <a:spLocks noChangeArrowheads="1"/>
          </p:cNvSpPr>
          <p:nvPr/>
        </p:nvSpPr>
        <p:spPr bwMode="auto">
          <a:xfrm>
            <a:off x="3276600" y="231775"/>
            <a:ext cx="2089150" cy="388938"/>
          </a:xfrm>
          <a:prstGeom prst="rect">
            <a:avLst/>
          </a:prstGeom>
          <a:noFill/>
          <a:ln w="22225" algn="ctr">
            <a:solidFill>
              <a:schemeClr val="tx1"/>
            </a:solidFill>
            <a:miter lim="800000"/>
            <a:headEnd/>
            <a:tailEnd/>
          </a:ln>
          <a:effectLst/>
        </p:spPr>
        <p:txBody>
          <a:bodyPr>
            <a:spAutoFit/>
          </a:bodyPr>
          <a:lstStyle/>
          <a:p>
            <a:pPr>
              <a:spcBef>
                <a:spcPct val="50000"/>
              </a:spcBef>
            </a:pPr>
            <a:r>
              <a:rPr lang="es-ES_tradnl" sz="1800"/>
              <a:t>MONTAJE</a:t>
            </a:r>
            <a:endParaRPr lang="es-MX" sz="1800"/>
          </a:p>
        </p:txBody>
      </p:sp>
      <p:sp>
        <p:nvSpPr>
          <p:cNvPr id="5143" name="Text Box 23"/>
          <p:cNvSpPr txBox="1">
            <a:spLocks noChangeArrowheads="1"/>
          </p:cNvSpPr>
          <p:nvPr/>
        </p:nvSpPr>
        <p:spPr bwMode="auto">
          <a:xfrm>
            <a:off x="5076825" y="2032000"/>
            <a:ext cx="1439863" cy="388938"/>
          </a:xfrm>
          <a:prstGeom prst="rect">
            <a:avLst/>
          </a:prstGeom>
          <a:solidFill>
            <a:schemeClr val="bg1"/>
          </a:solidFill>
          <a:ln w="22225" algn="ctr">
            <a:solidFill>
              <a:schemeClr val="tx1"/>
            </a:solidFill>
            <a:miter lim="800000"/>
            <a:headEnd/>
            <a:tailEnd/>
          </a:ln>
          <a:effectLst/>
        </p:spPr>
        <p:txBody>
          <a:bodyPr>
            <a:spAutoFit/>
          </a:bodyPr>
          <a:lstStyle/>
          <a:p>
            <a:pPr>
              <a:spcBef>
                <a:spcPct val="50000"/>
              </a:spcBef>
            </a:pPr>
            <a:r>
              <a:rPr lang="es-ES_tradnl" sz="1800"/>
              <a:t>ASCENSOR</a:t>
            </a:r>
            <a:endParaRPr lang="es-MX" sz="1800"/>
          </a:p>
        </p:txBody>
      </p:sp>
      <p:sp>
        <p:nvSpPr>
          <p:cNvPr id="5144" name="Text Box 24"/>
          <p:cNvSpPr txBox="1">
            <a:spLocks noChangeArrowheads="1"/>
          </p:cNvSpPr>
          <p:nvPr/>
        </p:nvSpPr>
        <p:spPr bwMode="auto">
          <a:xfrm>
            <a:off x="1763713" y="2060575"/>
            <a:ext cx="1873250" cy="388938"/>
          </a:xfrm>
          <a:prstGeom prst="rect">
            <a:avLst/>
          </a:prstGeom>
          <a:solidFill>
            <a:schemeClr val="bg1"/>
          </a:solidFill>
          <a:ln w="22225" algn="ctr">
            <a:solidFill>
              <a:schemeClr val="tx1"/>
            </a:solidFill>
            <a:miter lim="800000"/>
            <a:headEnd/>
            <a:tailEnd/>
          </a:ln>
          <a:effectLst/>
        </p:spPr>
        <p:txBody>
          <a:bodyPr>
            <a:spAutoFit/>
          </a:bodyPr>
          <a:lstStyle/>
          <a:p>
            <a:pPr>
              <a:spcBef>
                <a:spcPct val="50000"/>
              </a:spcBef>
            </a:pPr>
            <a:r>
              <a:rPr lang="es-ES_tradnl" sz="1800"/>
              <a:t>MONTACARGA</a:t>
            </a:r>
            <a:endParaRPr lang="es-MX" sz="1800"/>
          </a:p>
        </p:txBody>
      </p:sp>
      <p:sp>
        <p:nvSpPr>
          <p:cNvPr id="5145" name="AutoShape 25"/>
          <p:cNvSpPr>
            <a:spLocks noChangeArrowheads="1"/>
          </p:cNvSpPr>
          <p:nvPr/>
        </p:nvSpPr>
        <p:spPr bwMode="auto">
          <a:xfrm rot="5400000">
            <a:off x="3816350" y="2025651"/>
            <a:ext cx="71437" cy="430212"/>
          </a:xfrm>
          <a:prstGeom prst="upArrow">
            <a:avLst>
              <a:gd name="adj1" fmla="val 50000"/>
              <a:gd name="adj2" fmla="val 150556"/>
            </a:avLst>
          </a:prstGeom>
          <a:solidFill>
            <a:schemeClr val="bg1"/>
          </a:solidFill>
          <a:ln w="9525" algn="ctr">
            <a:solidFill>
              <a:schemeClr val="tx1"/>
            </a:solidFill>
            <a:miter lim="800000"/>
            <a:headEnd/>
            <a:tailEnd/>
          </a:ln>
          <a:effectLst/>
        </p:spPr>
        <p:txBody>
          <a:bodyPr wrap="none" anchor="ctr"/>
          <a:lstStyle/>
          <a:p>
            <a:endParaRPr lang="es-CL"/>
          </a:p>
        </p:txBody>
      </p:sp>
      <p:sp>
        <p:nvSpPr>
          <p:cNvPr id="5147" name="AutoShape 27"/>
          <p:cNvSpPr>
            <a:spLocks noChangeArrowheads="1"/>
          </p:cNvSpPr>
          <p:nvPr/>
        </p:nvSpPr>
        <p:spPr bwMode="auto">
          <a:xfrm>
            <a:off x="4427538" y="2205038"/>
            <a:ext cx="649287" cy="71437"/>
          </a:xfrm>
          <a:prstGeom prst="leftArrow">
            <a:avLst>
              <a:gd name="adj1" fmla="val 50000"/>
              <a:gd name="adj2" fmla="val 227224"/>
            </a:avLst>
          </a:prstGeom>
          <a:solidFill>
            <a:schemeClr val="bg1"/>
          </a:solidFill>
          <a:ln w="9525" algn="ctr">
            <a:solidFill>
              <a:schemeClr val="tx1"/>
            </a:solidFill>
            <a:miter lim="800000"/>
            <a:headEnd/>
            <a:tailEnd/>
          </a:ln>
          <a:effectLst/>
        </p:spPr>
        <p:txBody>
          <a:bodyPr wrap="none" anchor="ctr"/>
          <a:lstStyle/>
          <a:p>
            <a:endParaRPr lang="es-CL"/>
          </a:p>
        </p:txBody>
      </p:sp>
      <p:sp>
        <p:nvSpPr>
          <p:cNvPr id="5148" name="AutoShape 28"/>
          <p:cNvSpPr>
            <a:spLocks noChangeArrowheads="1"/>
          </p:cNvSpPr>
          <p:nvPr/>
        </p:nvSpPr>
        <p:spPr bwMode="auto">
          <a:xfrm>
            <a:off x="4140200" y="620713"/>
            <a:ext cx="71438" cy="287337"/>
          </a:xfrm>
          <a:prstGeom prst="downArrow">
            <a:avLst>
              <a:gd name="adj1" fmla="val 50000"/>
              <a:gd name="adj2" fmla="val 100555"/>
            </a:avLst>
          </a:prstGeom>
          <a:solidFill>
            <a:schemeClr val="bg1"/>
          </a:solidFill>
          <a:ln w="9525" algn="ctr">
            <a:solidFill>
              <a:schemeClr val="tx1"/>
            </a:solidFill>
            <a:miter lim="800000"/>
            <a:headEnd/>
            <a:tailEnd/>
          </a:ln>
          <a:effectLst/>
        </p:spPr>
        <p:txBody>
          <a:bodyPr wrap="none" anchor="ctr"/>
          <a:lstStyle/>
          <a:p>
            <a:endParaRPr lang="es-CL"/>
          </a:p>
        </p:txBody>
      </p:sp>
      <p:sp>
        <p:nvSpPr>
          <p:cNvPr id="5152" name="Freeform 32"/>
          <p:cNvSpPr>
            <a:spLocks/>
          </p:cNvSpPr>
          <p:nvPr/>
        </p:nvSpPr>
        <p:spPr bwMode="auto">
          <a:xfrm>
            <a:off x="25400" y="2992438"/>
            <a:ext cx="914400" cy="93662"/>
          </a:xfrm>
          <a:custGeom>
            <a:avLst/>
            <a:gdLst/>
            <a:ahLst/>
            <a:cxnLst>
              <a:cxn ang="0">
                <a:pos x="0" y="59"/>
              </a:cxn>
              <a:cxn ang="0">
                <a:pos x="279" y="3"/>
              </a:cxn>
              <a:cxn ang="0">
                <a:pos x="576" y="43"/>
              </a:cxn>
            </a:cxnLst>
            <a:rect l="0" t="0" r="r" b="b"/>
            <a:pathLst>
              <a:path w="576" h="59">
                <a:moveTo>
                  <a:pt x="0" y="59"/>
                </a:moveTo>
                <a:cubicBezTo>
                  <a:pt x="46" y="48"/>
                  <a:pt x="183" y="6"/>
                  <a:pt x="279" y="3"/>
                </a:cubicBezTo>
                <a:cubicBezTo>
                  <a:pt x="375" y="0"/>
                  <a:pt x="514" y="35"/>
                  <a:pt x="576" y="43"/>
                </a:cubicBezTo>
              </a:path>
            </a:pathLst>
          </a:custGeom>
          <a:noFill/>
          <a:ln w="22225" cap="flat" cmpd="sng">
            <a:solidFill>
              <a:schemeClr val="tx1"/>
            </a:solidFill>
            <a:prstDash val="solid"/>
            <a:round/>
            <a:headEnd/>
            <a:tailEnd/>
          </a:ln>
          <a:effectLst/>
        </p:spPr>
        <p:txBody>
          <a:bodyPr wrap="none" anchor="ctr"/>
          <a:lstStyle/>
          <a:p>
            <a:endParaRPr lang="es-CL"/>
          </a:p>
        </p:txBody>
      </p:sp>
      <p:sp>
        <p:nvSpPr>
          <p:cNvPr id="5153" name="Freeform 33"/>
          <p:cNvSpPr>
            <a:spLocks/>
          </p:cNvSpPr>
          <p:nvPr/>
        </p:nvSpPr>
        <p:spPr bwMode="auto">
          <a:xfrm>
            <a:off x="8758238" y="3130550"/>
            <a:ext cx="422275" cy="82550"/>
          </a:xfrm>
          <a:custGeom>
            <a:avLst/>
            <a:gdLst/>
            <a:ahLst/>
            <a:cxnLst>
              <a:cxn ang="0">
                <a:pos x="0" y="17"/>
              </a:cxn>
              <a:cxn ang="0">
                <a:pos x="130" y="6"/>
              </a:cxn>
              <a:cxn ang="0">
                <a:pos x="266" y="52"/>
              </a:cxn>
            </a:cxnLst>
            <a:rect l="0" t="0" r="r" b="b"/>
            <a:pathLst>
              <a:path w="266" h="52">
                <a:moveTo>
                  <a:pt x="0" y="17"/>
                </a:moveTo>
                <a:cubicBezTo>
                  <a:pt x="20" y="15"/>
                  <a:pt x="86" y="0"/>
                  <a:pt x="130" y="6"/>
                </a:cubicBezTo>
                <a:cubicBezTo>
                  <a:pt x="174" y="12"/>
                  <a:pt x="217" y="29"/>
                  <a:pt x="266" y="52"/>
                </a:cubicBezTo>
              </a:path>
            </a:pathLst>
          </a:custGeom>
          <a:noFill/>
          <a:ln w="22225" cap="flat" cmpd="sng">
            <a:solidFill>
              <a:schemeClr val="tx1"/>
            </a:solidFill>
            <a:prstDash val="solid"/>
            <a:round/>
            <a:headEnd/>
            <a:tailEnd/>
          </a:ln>
          <a:effectLst/>
        </p:spPr>
        <p:txBody>
          <a:bodyPr wrap="none" anchor="ctr"/>
          <a:lstStyle/>
          <a:p>
            <a:endParaRPr lang="es-CL"/>
          </a:p>
        </p:txBody>
      </p:sp>
      <p:sp>
        <p:nvSpPr>
          <p:cNvPr id="5154" name="Line 34"/>
          <p:cNvSpPr>
            <a:spLocks noChangeShapeType="1"/>
          </p:cNvSpPr>
          <p:nvPr/>
        </p:nvSpPr>
        <p:spPr bwMode="auto">
          <a:xfrm>
            <a:off x="3565525" y="3500438"/>
            <a:ext cx="358775" cy="0"/>
          </a:xfrm>
          <a:prstGeom prst="line">
            <a:avLst/>
          </a:prstGeom>
          <a:noFill/>
          <a:ln w="57150">
            <a:solidFill>
              <a:schemeClr val="tx1"/>
            </a:solidFill>
            <a:round/>
            <a:headEnd/>
            <a:tailEnd type="triangle" w="med" len="med"/>
          </a:ln>
          <a:effectLst/>
        </p:spPr>
        <p:txBody>
          <a:bodyPr wrap="none" anchor="ctr"/>
          <a:lstStyle/>
          <a:p>
            <a:endParaRPr lang="es-CL"/>
          </a:p>
        </p:txBody>
      </p:sp>
      <p:sp>
        <p:nvSpPr>
          <p:cNvPr id="5155" name="Line 35"/>
          <p:cNvSpPr>
            <a:spLocks noChangeShapeType="1"/>
          </p:cNvSpPr>
          <p:nvPr/>
        </p:nvSpPr>
        <p:spPr bwMode="auto">
          <a:xfrm flipH="1">
            <a:off x="4787900" y="3500438"/>
            <a:ext cx="288925" cy="0"/>
          </a:xfrm>
          <a:prstGeom prst="line">
            <a:avLst/>
          </a:prstGeom>
          <a:noFill/>
          <a:ln w="57150">
            <a:solidFill>
              <a:schemeClr val="tx1"/>
            </a:solidFill>
            <a:round/>
            <a:headEnd/>
            <a:tailEnd type="triangle" w="med" len="med"/>
          </a:ln>
          <a:effectLst/>
        </p:spPr>
        <p:txBody>
          <a:bodyPr wrap="none" anchor="ctr"/>
          <a:lstStyle/>
          <a:p>
            <a:endParaRPr lang="es-CL"/>
          </a:p>
        </p:txBody>
      </p:sp>
      <p:sp>
        <p:nvSpPr>
          <p:cNvPr id="5156" name="Text Box 36"/>
          <p:cNvSpPr txBox="1">
            <a:spLocks noChangeArrowheads="1"/>
          </p:cNvSpPr>
          <p:nvPr/>
        </p:nvSpPr>
        <p:spPr bwMode="auto">
          <a:xfrm>
            <a:off x="323850" y="4581525"/>
            <a:ext cx="8569325" cy="1562100"/>
          </a:xfrm>
          <a:prstGeom prst="rect">
            <a:avLst/>
          </a:prstGeom>
          <a:solidFill>
            <a:srgbClr val="FFFF99"/>
          </a:solidFill>
          <a:ln w="9525" algn="ctr">
            <a:solidFill>
              <a:schemeClr val="tx1"/>
            </a:solidFill>
            <a:miter lim="800000"/>
            <a:headEnd/>
            <a:tailEnd/>
          </a:ln>
          <a:effectLst/>
        </p:spPr>
        <p:txBody>
          <a:bodyPr>
            <a:spAutoFit/>
          </a:bodyPr>
          <a:lstStyle/>
          <a:p>
            <a:pPr>
              <a:spcBef>
                <a:spcPct val="50000"/>
              </a:spcBef>
            </a:pPr>
            <a:r>
              <a:rPr lang="es-ES_tradnl"/>
              <a:t>Los Pañoles de granadas se requerirán sólo para montajes que empleen tiro separado, los actuales montajes de 76/62 mms. solo requieren SS.BB. y Antepañoles y lo mismo ocurre para los de 4.5” Mk 8 ingleses.</a:t>
            </a:r>
            <a:endParaRPr lang="es-ES"/>
          </a:p>
        </p:txBody>
      </p:sp>
      <p:sp>
        <p:nvSpPr>
          <p:cNvPr id="2" name="CuadroTexto 1"/>
          <p:cNvSpPr txBox="1"/>
          <p:nvPr/>
        </p:nvSpPr>
        <p:spPr>
          <a:xfrm>
            <a:off x="5724128" y="476672"/>
            <a:ext cx="3024585" cy="461665"/>
          </a:xfrm>
          <a:prstGeom prst="rect">
            <a:avLst/>
          </a:prstGeom>
          <a:noFill/>
        </p:spPr>
        <p:txBody>
          <a:bodyPr wrap="square" rtlCol="0">
            <a:spAutoFit/>
          </a:bodyPr>
          <a:lstStyle/>
          <a:p>
            <a:r>
              <a:rPr lang="es-CL" dirty="0"/>
              <a:t>Afuste Naval Antiguo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1" name="Rectangle 21"/>
          <p:cNvSpPr>
            <a:spLocks noChangeArrowheads="1"/>
          </p:cNvSpPr>
          <p:nvPr/>
        </p:nvSpPr>
        <p:spPr bwMode="auto">
          <a:xfrm>
            <a:off x="3851275" y="1773238"/>
            <a:ext cx="792163" cy="71437"/>
          </a:xfrm>
          <a:prstGeom prst="rect">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5124" name="AutoShape 4"/>
          <p:cNvSpPr>
            <a:spLocks noChangeArrowheads="1"/>
          </p:cNvSpPr>
          <p:nvPr/>
        </p:nvSpPr>
        <p:spPr bwMode="auto">
          <a:xfrm>
            <a:off x="-249" y="1844675"/>
            <a:ext cx="8748713" cy="2305050"/>
          </a:xfrm>
          <a:prstGeom prst="flowChartManualOperation">
            <a:avLst/>
          </a:prstGeom>
          <a:solidFill>
            <a:srgbClr val="FFFF00"/>
          </a:solidFill>
          <a:ln w="9525">
            <a:solidFill>
              <a:schemeClr val="tx1"/>
            </a:solidFill>
            <a:miter lim="800000"/>
            <a:headEnd/>
            <a:tailEnd/>
          </a:ln>
          <a:effectLst/>
        </p:spPr>
        <p:txBody>
          <a:bodyPr wrap="none" anchor="ctr"/>
          <a:lstStyle/>
          <a:p>
            <a:endParaRPr lang="es-CL"/>
          </a:p>
        </p:txBody>
      </p:sp>
      <p:sp>
        <p:nvSpPr>
          <p:cNvPr id="5125" name="Rectangle 5"/>
          <p:cNvSpPr>
            <a:spLocks noChangeArrowheads="1"/>
          </p:cNvSpPr>
          <p:nvPr/>
        </p:nvSpPr>
        <p:spPr bwMode="auto">
          <a:xfrm>
            <a:off x="7019925" y="1844675"/>
            <a:ext cx="1728788" cy="2305050"/>
          </a:xfrm>
          <a:prstGeom prst="rect">
            <a:avLst/>
          </a:prstGeom>
          <a:solidFill>
            <a:srgbClr val="FFFF00"/>
          </a:solidFill>
          <a:ln w="9525">
            <a:solidFill>
              <a:schemeClr val="tx1"/>
            </a:solidFill>
            <a:miter lim="800000"/>
            <a:headEnd/>
            <a:tailEnd/>
          </a:ln>
          <a:effectLst/>
        </p:spPr>
        <p:txBody>
          <a:bodyPr wrap="none" anchor="ctr"/>
          <a:lstStyle/>
          <a:p>
            <a:endParaRPr lang="es-CL"/>
          </a:p>
        </p:txBody>
      </p:sp>
      <p:sp>
        <p:nvSpPr>
          <p:cNvPr id="5126" name="Rectangle 6"/>
          <p:cNvSpPr>
            <a:spLocks noChangeArrowheads="1"/>
          </p:cNvSpPr>
          <p:nvPr/>
        </p:nvSpPr>
        <p:spPr bwMode="auto">
          <a:xfrm>
            <a:off x="3780086" y="3141663"/>
            <a:ext cx="1223962" cy="647700"/>
          </a:xfrm>
          <a:prstGeom prst="rect">
            <a:avLst/>
          </a:prstGeom>
          <a:solidFill>
            <a:srgbClr val="FFCC00"/>
          </a:solidFill>
          <a:ln w="22225">
            <a:solidFill>
              <a:schemeClr val="tx1"/>
            </a:solidFill>
            <a:miter lim="800000"/>
            <a:headEnd/>
            <a:tailEnd/>
          </a:ln>
          <a:effectLst/>
        </p:spPr>
        <p:txBody>
          <a:bodyPr wrap="none" anchor="ctr"/>
          <a:lstStyle/>
          <a:p>
            <a:r>
              <a:rPr lang="es-ES_tradnl" dirty="0"/>
              <a:t>SS.BB</a:t>
            </a:r>
            <a:endParaRPr lang="es-MX" dirty="0"/>
          </a:p>
        </p:txBody>
      </p:sp>
      <p:sp>
        <p:nvSpPr>
          <p:cNvPr id="5128" name="Rectangle 8"/>
          <p:cNvSpPr>
            <a:spLocks noChangeArrowheads="1"/>
          </p:cNvSpPr>
          <p:nvPr/>
        </p:nvSpPr>
        <p:spPr bwMode="auto">
          <a:xfrm>
            <a:off x="3851920" y="1988840"/>
            <a:ext cx="936625" cy="647700"/>
          </a:xfrm>
          <a:prstGeom prst="rect">
            <a:avLst/>
          </a:prstGeom>
          <a:solidFill>
            <a:schemeClr val="bg1"/>
          </a:solidFill>
          <a:ln w="22225">
            <a:solidFill>
              <a:schemeClr val="tx1"/>
            </a:solidFill>
            <a:miter lim="800000"/>
            <a:headEnd/>
            <a:tailEnd/>
          </a:ln>
          <a:effectLst/>
        </p:spPr>
        <p:txBody>
          <a:bodyPr wrap="none" anchor="ctr"/>
          <a:lstStyle/>
          <a:p>
            <a:r>
              <a:rPr lang="es-ES_tradnl" sz="1600" dirty="0" err="1"/>
              <a:t>Antepañol</a:t>
            </a:r>
            <a:endParaRPr lang="es-MX" sz="1600" dirty="0"/>
          </a:p>
        </p:txBody>
      </p:sp>
      <p:sp>
        <p:nvSpPr>
          <p:cNvPr id="5129" name="AutoShape 9"/>
          <p:cNvSpPr>
            <a:spLocks noChangeArrowheads="1"/>
          </p:cNvSpPr>
          <p:nvPr/>
        </p:nvSpPr>
        <p:spPr bwMode="auto">
          <a:xfrm rot="5400000">
            <a:off x="3851807" y="1700451"/>
            <a:ext cx="504527" cy="72255"/>
          </a:xfrm>
          <a:prstGeom prst="flowChartOnlineStorage">
            <a:avLst/>
          </a:prstGeom>
          <a:solidFill>
            <a:schemeClr val="accent1"/>
          </a:solidFill>
          <a:ln w="9525">
            <a:solidFill>
              <a:schemeClr val="tx1"/>
            </a:solidFill>
            <a:miter lim="800000"/>
            <a:headEnd/>
            <a:tailEnd/>
          </a:ln>
          <a:effectLst/>
        </p:spPr>
        <p:txBody>
          <a:bodyPr wrap="none" anchor="ctr"/>
          <a:lstStyle/>
          <a:p>
            <a:endParaRPr lang="es-CL"/>
          </a:p>
        </p:txBody>
      </p:sp>
      <p:sp>
        <p:nvSpPr>
          <p:cNvPr id="5130" name="AutoShape 10"/>
          <p:cNvSpPr>
            <a:spLocks noChangeArrowheads="1"/>
          </p:cNvSpPr>
          <p:nvPr/>
        </p:nvSpPr>
        <p:spPr bwMode="auto">
          <a:xfrm rot="5400000">
            <a:off x="4139493" y="1700798"/>
            <a:ext cx="504528" cy="71562"/>
          </a:xfrm>
          <a:prstGeom prst="flowChartOnlineStorage">
            <a:avLst/>
          </a:prstGeom>
          <a:solidFill>
            <a:schemeClr val="accent1"/>
          </a:solidFill>
          <a:ln w="9525">
            <a:solidFill>
              <a:schemeClr val="tx1"/>
            </a:solidFill>
            <a:miter lim="800000"/>
            <a:headEnd/>
            <a:tailEnd/>
          </a:ln>
          <a:effectLst/>
        </p:spPr>
        <p:txBody>
          <a:bodyPr wrap="none" anchor="ctr"/>
          <a:lstStyle/>
          <a:p>
            <a:endParaRPr lang="es-CL"/>
          </a:p>
        </p:txBody>
      </p:sp>
      <p:sp>
        <p:nvSpPr>
          <p:cNvPr id="5132" name="AutoShape 12"/>
          <p:cNvSpPr>
            <a:spLocks noChangeArrowheads="1"/>
          </p:cNvSpPr>
          <p:nvPr/>
        </p:nvSpPr>
        <p:spPr bwMode="auto">
          <a:xfrm>
            <a:off x="3563938" y="692150"/>
            <a:ext cx="1368425" cy="1079500"/>
          </a:xfrm>
          <a:prstGeom prst="flowChartPunchedCard">
            <a:avLst/>
          </a:prstGeom>
          <a:solidFill>
            <a:schemeClr val="accent1"/>
          </a:solidFill>
          <a:ln w="9525">
            <a:solidFill>
              <a:schemeClr val="tx1"/>
            </a:solidFill>
            <a:miter lim="800000"/>
            <a:headEnd/>
            <a:tailEnd/>
          </a:ln>
          <a:effectLst/>
        </p:spPr>
        <p:txBody>
          <a:bodyPr wrap="none" anchor="ctr"/>
          <a:lstStyle/>
          <a:p>
            <a:endParaRPr lang="es-CL"/>
          </a:p>
        </p:txBody>
      </p:sp>
      <p:sp>
        <p:nvSpPr>
          <p:cNvPr id="5133" name="AutoShape 13"/>
          <p:cNvSpPr>
            <a:spLocks noChangeArrowheads="1"/>
          </p:cNvSpPr>
          <p:nvPr/>
        </p:nvSpPr>
        <p:spPr bwMode="auto">
          <a:xfrm>
            <a:off x="1692275" y="981075"/>
            <a:ext cx="1873250" cy="73025"/>
          </a:xfrm>
          <a:prstGeom prst="roundRect">
            <a:avLst>
              <a:gd name="adj" fmla="val 16667"/>
            </a:avLst>
          </a:prstGeom>
          <a:solidFill>
            <a:schemeClr val="accent1"/>
          </a:solidFill>
          <a:ln w="9525">
            <a:solidFill>
              <a:schemeClr val="tx1"/>
            </a:solidFill>
            <a:round/>
            <a:headEnd/>
            <a:tailEnd/>
          </a:ln>
          <a:effectLst/>
        </p:spPr>
        <p:txBody>
          <a:bodyPr wrap="none" anchor="ctr"/>
          <a:lstStyle/>
          <a:p>
            <a:endParaRPr lang="es-CL"/>
          </a:p>
        </p:txBody>
      </p:sp>
      <p:sp>
        <p:nvSpPr>
          <p:cNvPr id="5134" name="Line 14"/>
          <p:cNvSpPr>
            <a:spLocks noChangeShapeType="1"/>
          </p:cNvSpPr>
          <p:nvPr/>
        </p:nvSpPr>
        <p:spPr bwMode="auto">
          <a:xfrm>
            <a:off x="1042988" y="3141663"/>
            <a:ext cx="5976937" cy="0"/>
          </a:xfrm>
          <a:prstGeom prst="line">
            <a:avLst/>
          </a:prstGeom>
          <a:noFill/>
          <a:ln w="9525">
            <a:solidFill>
              <a:schemeClr val="tx1"/>
            </a:solidFill>
            <a:round/>
            <a:headEnd/>
            <a:tailEnd/>
          </a:ln>
          <a:effectLst/>
        </p:spPr>
        <p:txBody>
          <a:bodyPr/>
          <a:lstStyle/>
          <a:p>
            <a:endParaRPr lang="es-CL"/>
          </a:p>
        </p:txBody>
      </p:sp>
      <p:sp>
        <p:nvSpPr>
          <p:cNvPr id="5136" name="Line 16"/>
          <p:cNvSpPr>
            <a:spLocks noChangeShapeType="1"/>
          </p:cNvSpPr>
          <p:nvPr/>
        </p:nvSpPr>
        <p:spPr bwMode="auto">
          <a:xfrm>
            <a:off x="539750" y="2492375"/>
            <a:ext cx="3527425" cy="0"/>
          </a:xfrm>
          <a:prstGeom prst="line">
            <a:avLst/>
          </a:prstGeom>
          <a:noFill/>
          <a:ln w="9525">
            <a:solidFill>
              <a:schemeClr val="tx1"/>
            </a:solidFill>
            <a:round/>
            <a:headEnd/>
            <a:tailEnd/>
          </a:ln>
          <a:effectLst/>
        </p:spPr>
        <p:txBody>
          <a:bodyPr/>
          <a:lstStyle/>
          <a:p>
            <a:endParaRPr lang="es-CL"/>
          </a:p>
        </p:txBody>
      </p:sp>
      <p:sp>
        <p:nvSpPr>
          <p:cNvPr id="5137" name="Line 17"/>
          <p:cNvSpPr>
            <a:spLocks noChangeShapeType="1"/>
          </p:cNvSpPr>
          <p:nvPr/>
        </p:nvSpPr>
        <p:spPr bwMode="auto">
          <a:xfrm>
            <a:off x="4427538" y="2492375"/>
            <a:ext cx="2592387" cy="0"/>
          </a:xfrm>
          <a:prstGeom prst="line">
            <a:avLst/>
          </a:prstGeom>
          <a:noFill/>
          <a:ln w="9525">
            <a:solidFill>
              <a:schemeClr val="tx1"/>
            </a:solidFill>
            <a:round/>
            <a:headEnd/>
            <a:tailEnd/>
          </a:ln>
          <a:effectLst/>
        </p:spPr>
        <p:txBody>
          <a:bodyPr/>
          <a:lstStyle/>
          <a:p>
            <a:endParaRPr lang="es-CL"/>
          </a:p>
        </p:txBody>
      </p:sp>
      <p:sp>
        <p:nvSpPr>
          <p:cNvPr id="5139" name="Line 19"/>
          <p:cNvSpPr>
            <a:spLocks noChangeShapeType="1"/>
          </p:cNvSpPr>
          <p:nvPr/>
        </p:nvSpPr>
        <p:spPr bwMode="auto">
          <a:xfrm>
            <a:off x="4140200" y="2492375"/>
            <a:ext cx="215900" cy="0"/>
          </a:xfrm>
          <a:prstGeom prst="line">
            <a:avLst/>
          </a:prstGeom>
          <a:noFill/>
          <a:ln w="9525">
            <a:solidFill>
              <a:schemeClr val="tx1"/>
            </a:solidFill>
            <a:round/>
            <a:headEnd/>
            <a:tailEnd/>
          </a:ln>
          <a:effectLst/>
        </p:spPr>
        <p:txBody>
          <a:bodyPr/>
          <a:lstStyle/>
          <a:p>
            <a:endParaRPr lang="es-CL"/>
          </a:p>
        </p:txBody>
      </p:sp>
      <p:sp>
        <p:nvSpPr>
          <p:cNvPr id="5140" name="Line 20"/>
          <p:cNvSpPr>
            <a:spLocks noChangeShapeType="1"/>
          </p:cNvSpPr>
          <p:nvPr/>
        </p:nvSpPr>
        <p:spPr bwMode="auto">
          <a:xfrm>
            <a:off x="1620168" y="3789363"/>
            <a:ext cx="5472112" cy="0"/>
          </a:xfrm>
          <a:prstGeom prst="line">
            <a:avLst/>
          </a:prstGeom>
          <a:noFill/>
          <a:ln w="9525">
            <a:solidFill>
              <a:schemeClr val="tx1"/>
            </a:solidFill>
            <a:round/>
            <a:headEnd/>
            <a:tailEnd/>
          </a:ln>
          <a:effectLst/>
        </p:spPr>
        <p:txBody>
          <a:bodyPr/>
          <a:lstStyle/>
          <a:p>
            <a:endParaRPr lang="es-CL"/>
          </a:p>
        </p:txBody>
      </p:sp>
      <p:sp>
        <p:nvSpPr>
          <p:cNvPr id="5142" name="Text Box 22"/>
          <p:cNvSpPr txBox="1">
            <a:spLocks noChangeArrowheads="1"/>
          </p:cNvSpPr>
          <p:nvPr/>
        </p:nvSpPr>
        <p:spPr bwMode="auto">
          <a:xfrm>
            <a:off x="3276600" y="231775"/>
            <a:ext cx="2089150" cy="388938"/>
          </a:xfrm>
          <a:prstGeom prst="rect">
            <a:avLst/>
          </a:prstGeom>
          <a:noFill/>
          <a:ln w="22225" algn="ctr">
            <a:solidFill>
              <a:schemeClr val="tx1"/>
            </a:solidFill>
            <a:miter lim="800000"/>
            <a:headEnd/>
            <a:tailEnd/>
          </a:ln>
          <a:effectLst/>
        </p:spPr>
        <p:txBody>
          <a:bodyPr>
            <a:spAutoFit/>
          </a:bodyPr>
          <a:lstStyle/>
          <a:p>
            <a:pPr>
              <a:spcBef>
                <a:spcPct val="50000"/>
              </a:spcBef>
            </a:pPr>
            <a:r>
              <a:rPr lang="es-ES_tradnl" sz="1800"/>
              <a:t>MONTAJE</a:t>
            </a:r>
            <a:endParaRPr lang="es-MX" sz="1800"/>
          </a:p>
        </p:txBody>
      </p:sp>
      <p:sp>
        <p:nvSpPr>
          <p:cNvPr id="5143" name="Text Box 23"/>
          <p:cNvSpPr txBox="1">
            <a:spLocks noChangeArrowheads="1"/>
          </p:cNvSpPr>
          <p:nvPr/>
        </p:nvSpPr>
        <p:spPr bwMode="auto">
          <a:xfrm>
            <a:off x="5292377" y="2391990"/>
            <a:ext cx="1439863" cy="388938"/>
          </a:xfrm>
          <a:prstGeom prst="rect">
            <a:avLst/>
          </a:prstGeom>
          <a:solidFill>
            <a:schemeClr val="bg1"/>
          </a:solidFill>
          <a:ln w="22225" algn="ctr">
            <a:solidFill>
              <a:schemeClr val="tx1"/>
            </a:solidFill>
            <a:miter lim="800000"/>
            <a:headEnd/>
            <a:tailEnd/>
          </a:ln>
          <a:effectLst/>
        </p:spPr>
        <p:txBody>
          <a:bodyPr>
            <a:spAutoFit/>
          </a:bodyPr>
          <a:lstStyle/>
          <a:p>
            <a:pPr>
              <a:spcBef>
                <a:spcPct val="50000"/>
              </a:spcBef>
            </a:pPr>
            <a:r>
              <a:rPr lang="es-ES_tradnl" sz="1800"/>
              <a:t>ASCENSOR</a:t>
            </a:r>
            <a:endParaRPr lang="es-MX" sz="1800"/>
          </a:p>
        </p:txBody>
      </p:sp>
      <p:sp>
        <p:nvSpPr>
          <p:cNvPr id="5148" name="AutoShape 28"/>
          <p:cNvSpPr>
            <a:spLocks noChangeArrowheads="1"/>
          </p:cNvSpPr>
          <p:nvPr/>
        </p:nvSpPr>
        <p:spPr bwMode="auto">
          <a:xfrm>
            <a:off x="4140200" y="620713"/>
            <a:ext cx="71438" cy="287337"/>
          </a:xfrm>
          <a:prstGeom prst="downArrow">
            <a:avLst>
              <a:gd name="adj1" fmla="val 50000"/>
              <a:gd name="adj2" fmla="val 100555"/>
            </a:avLst>
          </a:prstGeom>
          <a:solidFill>
            <a:schemeClr val="bg1"/>
          </a:solidFill>
          <a:ln w="9525" algn="ctr">
            <a:solidFill>
              <a:schemeClr val="tx1"/>
            </a:solidFill>
            <a:miter lim="800000"/>
            <a:headEnd/>
            <a:tailEnd/>
          </a:ln>
          <a:effectLst/>
        </p:spPr>
        <p:txBody>
          <a:bodyPr wrap="none" anchor="ctr"/>
          <a:lstStyle/>
          <a:p>
            <a:endParaRPr lang="es-CL"/>
          </a:p>
        </p:txBody>
      </p:sp>
      <p:sp>
        <p:nvSpPr>
          <p:cNvPr id="5152" name="Freeform 32"/>
          <p:cNvSpPr>
            <a:spLocks/>
          </p:cNvSpPr>
          <p:nvPr/>
        </p:nvSpPr>
        <p:spPr bwMode="auto">
          <a:xfrm>
            <a:off x="25400" y="2992438"/>
            <a:ext cx="914400" cy="93662"/>
          </a:xfrm>
          <a:custGeom>
            <a:avLst/>
            <a:gdLst/>
            <a:ahLst/>
            <a:cxnLst>
              <a:cxn ang="0">
                <a:pos x="0" y="59"/>
              </a:cxn>
              <a:cxn ang="0">
                <a:pos x="279" y="3"/>
              </a:cxn>
              <a:cxn ang="0">
                <a:pos x="576" y="43"/>
              </a:cxn>
            </a:cxnLst>
            <a:rect l="0" t="0" r="r" b="b"/>
            <a:pathLst>
              <a:path w="576" h="59">
                <a:moveTo>
                  <a:pt x="0" y="59"/>
                </a:moveTo>
                <a:cubicBezTo>
                  <a:pt x="46" y="48"/>
                  <a:pt x="183" y="6"/>
                  <a:pt x="279" y="3"/>
                </a:cubicBezTo>
                <a:cubicBezTo>
                  <a:pt x="375" y="0"/>
                  <a:pt x="514" y="35"/>
                  <a:pt x="576" y="43"/>
                </a:cubicBezTo>
              </a:path>
            </a:pathLst>
          </a:custGeom>
          <a:noFill/>
          <a:ln w="22225" cap="flat" cmpd="sng">
            <a:solidFill>
              <a:schemeClr val="tx1"/>
            </a:solidFill>
            <a:prstDash val="solid"/>
            <a:round/>
            <a:headEnd/>
            <a:tailEnd/>
          </a:ln>
          <a:effectLst/>
        </p:spPr>
        <p:txBody>
          <a:bodyPr wrap="none" anchor="ctr"/>
          <a:lstStyle/>
          <a:p>
            <a:endParaRPr lang="es-CL"/>
          </a:p>
        </p:txBody>
      </p:sp>
      <p:sp>
        <p:nvSpPr>
          <p:cNvPr id="5153" name="Freeform 33"/>
          <p:cNvSpPr>
            <a:spLocks/>
          </p:cNvSpPr>
          <p:nvPr/>
        </p:nvSpPr>
        <p:spPr bwMode="auto">
          <a:xfrm>
            <a:off x="8758238" y="3130550"/>
            <a:ext cx="422275" cy="82550"/>
          </a:xfrm>
          <a:custGeom>
            <a:avLst/>
            <a:gdLst/>
            <a:ahLst/>
            <a:cxnLst>
              <a:cxn ang="0">
                <a:pos x="0" y="17"/>
              </a:cxn>
              <a:cxn ang="0">
                <a:pos x="130" y="6"/>
              </a:cxn>
              <a:cxn ang="0">
                <a:pos x="266" y="52"/>
              </a:cxn>
            </a:cxnLst>
            <a:rect l="0" t="0" r="r" b="b"/>
            <a:pathLst>
              <a:path w="266" h="52">
                <a:moveTo>
                  <a:pt x="0" y="17"/>
                </a:moveTo>
                <a:cubicBezTo>
                  <a:pt x="20" y="15"/>
                  <a:pt x="86" y="0"/>
                  <a:pt x="130" y="6"/>
                </a:cubicBezTo>
                <a:cubicBezTo>
                  <a:pt x="174" y="12"/>
                  <a:pt x="217" y="29"/>
                  <a:pt x="266" y="52"/>
                </a:cubicBezTo>
              </a:path>
            </a:pathLst>
          </a:custGeom>
          <a:noFill/>
          <a:ln w="22225" cap="flat" cmpd="sng">
            <a:solidFill>
              <a:schemeClr val="tx1"/>
            </a:solidFill>
            <a:prstDash val="solid"/>
            <a:round/>
            <a:headEnd/>
            <a:tailEnd/>
          </a:ln>
          <a:effectLst/>
        </p:spPr>
        <p:txBody>
          <a:bodyPr wrap="none" anchor="ctr"/>
          <a:lstStyle/>
          <a:p>
            <a:endParaRPr lang="es-CL"/>
          </a:p>
        </p:txBody>
      </p:sp>
      <p:sp>
        <p:nvSpPr>
          <p:cNvPr id="28" name="AutoShape 10"/>
          <p:cNvSpPr>
            <a:spLocks noChangeArrowheads="1"/>
          </p:cNvSpPr>
          <p:nvPr/>
        </p:nvSpPr>
        <p:spPr bwMode="auto">
          <a:xfrm rot="5400000">
            <a:off x="3995477" y="2852923"/>
            <a:ext cx="504528" cy="71562"/>
          </a:xfrm>
          <a:prstGeom prst="flowChartOnlineStorage">
            <a:avLst/>
          </a:prstGeom>
          <a:solidFill>
            <a:schemeClr val="accent1"/>
          </a:solidFill>
          <a:ln w="9525">
            <a:solidFill>
              <a:schemeClr val="tx1"/>
            </a:solidFill>
            <a:miter lim="800000"/>
            <a:headEnd/>
            <a:tailEnd/>
          </a:ln>
          <a:effectLst/>
        </p:spPr>
        <p:txBody>
          <a:bodyPr wrap="none" anchor="ctr"/>
          <a:lstStyle/>
          <a:p>
            <a:endParaRPr lang="es-CL"/>
          </a:p>
        </p:txBody>
      </p:sp>
      <p:cxnSp>
        <p:nvCxnSpPr>
          <p:cNvPr id="30" name="29 Conector recto de flecha"/>
          <p:cNvCxnSpPr>
            <a:stCxn id="5143" idx="1"/>
          </p:cNvCxnSpPr>
          <p:nvPr/>
        </p:nvCxnSpPr>
        <p:spPr bwMode="auto">
          <a:xfrm flipH="1">
            <a:off x="4283968" y="2586459"/>
            <a:ext cx="1008409" cy="338485"/>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31" name="30 Conector recto de flecha"/>
          <p:cNvCxnSpPr>
            <a:stCxn id="5143" idx="1"/>
            <a:endCxn id="5130" idx="3"/>
          </p:cNvCxnSpPr>
          <p:nvPr/>
        </p:nvCxnSpPr>
        <p:spPr bwMode="auto">
          <a:xfrm flipH="1" flipV="1">
            <a:off x="4391757" y="1904755"/>
            <a:ext cx="900620" cy="681704"/>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24" name="23 CuadroTexto"/>
          <p:cNvSpPr txBox="1"/>
          <p:nvPr/>
        </p:nvSpPr>
        <p:spPr>
          <a:xfrm>
            <a:off x="683568" y="4653136"/>
            <a:ext cx="7632848" cy="1200329"/>
          </a:xfrm>
          <a:prstGeom prst="rect">
            <a:avLst/>
          </a:prstGeom>
          <a:solidFill>
            <a:srgbClr val="FFFF00"/>
          </a:solidFill>
          <a:ln>
            <a:solidFill>
              <a:schemeClr val="tx1"/>
            </a:solidFill>
          </a:ln>
        </p:spPr>
        <p:txBody>
          <a:bodyPr wrap="square" rtlCol="0">
            <a:spAutoFit/>
          </a:bodyPr>
          <a:lstStyle/>
          <a:p>
            <a:r>
              <a:rPr lang="es-MX" dirty="0"/>
              <a:t>Configuración de SS.BB. y </a:t>
            </a:r>
            <a:r>
              <a:rPr lang="es-MX" dirty="0" err="1"/>
              <a:t>Antepañol</a:t>
            </a:r>
            <a:r>
              <a:rPr lang="es-MX" dirty="0"/>
              <a:t> de una Fragata moderna, se requiere personal en el </a:t>
            </a:r>
            <a:r>
              <a:rPr lang="es-MX" dirty="0" err="1"/>
              <a:t>Antepañol</a:t>
            </a:r>
            <a:r>
              <a:rPr lang="es-MX" dirty="0"/>
              <a:t> para el control del Montaje</a:t>
            </a:r>
            <a:endParaRPr lang="es-CL"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9" name="Text Box 19"/>
          <p:cNvSpPr txBox="1">
            <a:spLocks noChangeArrowheads="1"/>
          </p:cNvSpPr>
          <p:nvPr/>
        </p:nvSpPr>
        <p:spPr bwMode="auto">
          <a:xfrm>
            <a:off x="2843213" y="333375"/>
            <a:ext cx="2592387" cy="557213"/>
          </a:xfrm>
          <a:prstGeom prst="rect">
            <a:avLst/>
          </a:prstGeom>
          <a:solidFill>
            <a:srgbClr val="FFFF00"/>
          </a:solidFill>
          <a:ln w="38100" algn="ctr">
            <a:solidFill>
              <a:schemeClr val="tx1"/>
            </a:solidFill>
            <a:miter lim="800000"/>
            <a:headEnd/>
            <a:tailEnd/>
          </a:ln>
          <a:effectLst/>
        </p:spPr>
        <p:txBody>
          <a:bodyPr>
            <a:spAutoFit/>
          </a:bodyPr>
          <a:lstStyle/>
          <a:p>
            <a:pPr>
              <a:spcBef>
                <a:spcPct val="50000"/>
              </a:spcBef>
            </a:pPr>
            <a:r>
              <a:rPr lang="es-ES_tradnl" sz="2800"/>
              <a:t>CALIBRE</a:t>
            </a:r>
            <a:endParaRPr lang="es-ES" sz="2800"/>
          </a:p>
        </p:txBody>
      </p:sp>
      <p:sp>
        <p:nvSpPr>
          <p:cNvPr id="20502" name="Text Box 22"/>
          <p:cNvSpPr txBox="1">
            <a:spLocks noChangeArrowheads="1"/>
          </p:cNvSpPr>
          <p:nvPr/>
        </p:nvSpPr>
        <p:spPr bwMode="auto">
          <a:xfrm>
            <a:off x="250825" y="4916488"/>
            <a:ext cx="7788275" cy="1562100"/>
          </a:xfrm>
          <a:prstGeom prst="rect">
            <a:avLst/>
          </a:prstGeom>
          <a:solidFill>
            <a:srgbClr val="99CCFF"/>
          </a:solidFill>
          <a:ln w="9525" algn="ctr">
            <a:solidFill>
              <a:schemeClr val="tx1"/>
            </a:solidFill>
            <a:miter lim="800000"/>
            <a:headEnd/>
            <a:tailEnd/>
          </a:ln>
          <a:effectLst/>
        </p:spPr>
        <p:txBody>
          <a:bodyPr>
            <a:spAutoFit/>
          </a:bodyPr>
          <a:lstStyle/>
          <a:p>
            <a:pPr algn="l"/>
            <a:r>
              <a:rPr lang="es-ES_tradnl"/>
              <a:t>CALIBRE: Es la distancia entre dos llenos opuestos, se expresa en milímetros o pulgadas. Ej: cal 76/62. Este calibre es de 76 mms. y el largo del cañón es de 62 veces el calibre es decir 4712 mms. ó 4.712 mts.</a:t>
            </a:r>
            <a:endParaRPr lang="es-ES"/>
          </a:p>
        </p:txBody>
      </p:sp>
      <p:sp>
        <p:nvSpPr>
          <p:cNvPr id="20496" name="Text Box 16"/>
          <p:cNvSpPr txBox="1">
            <a:spLocks noChangeArrowheads="1"/>
          </p:cNvSpPr>
          <p:nvPr/>
        </p:nvSpPr>
        <p:spPr bwMode="auto">
          <a:xfrm>
            <a:off x="6300788" y="1341438"/>
            <a:ext cx="2016125" cy="469900"/>
          </a:xfrm>
          <a:prstGeom prst="rect">
            <a:avLst/>
          </a:prstGeom>
          <a:solidFill>
            <a:srgbClr val="FFFF00"/>
          </a:solidFill>
          <a:ln w="12700" algn="ctr">
            <a:solidFill>
              <a:schemeClr val="tx1"/>
            </a:solidFill>
            <a:miter lim="800000"/>
            <a:headEnd/>
            <a:tailEnd/>
          </a:ln>
          <a:effectLst/>
        </p:spPr>
        <p:txBody>
          <a:bodyPr>
            <a:spAutoFit/>
          </a:bodyPr>
          <a:lstStyle/>
          <a:p>
            <a:pPr>
              <a:spcBef>
                <a:spcPct val="50000"/>
              </a:spcBef>
            </a:pPr>
            <a:r>
              <a:rPr lang="es-ES_tradnl"/>
              <a:t>ESTRIA</a:t>
            </a:r>
            <a:endParaRPr lang="es-ES"/>
          </a:p>
        </p:txBody>
      </p:sp>
      <p:sp>
        <p:nvSpPr>
          <p:cNvPr id="20498" name="Text Box 18"/>
          <p:cNvSpPr txBox="1">
            <a:spLocks noChangeArrowheads="1"/>
          </p:cNvSpPr>
          <p:nvPr/>
        </p:nvSpPr>
        <p:spPr bwMode="auto">
          <a:xfrm>
            <a:off x="6443663" y="2997201"/>
            <a:ext cx="2016125" cy="469900"/>
          </a:xfrm>
          <a:prstGeom prst="rect">
            <a:avLst/>
          </a:prstGeom>
          <a:solidFill>
            <a:srgbClr val="FFFF00"/>
          </a:solidFill>
          <a:ln w="12700" algn="ctr">
            <a:solidFill>
              <a:schemeClr val="tx1"/>
            </a:solidFill>
            <a:miter lim="800000"/>
            <a:headEnd/>
            <a:tailEnd/>
          </a:ln>
          <a:effectLst/>
        </p:spPr>
        <p:txBody>
          <a:bodyPr>
            <a:spAutoFit/>
          </a:bodyPr>
          <a:lstStyle/>
          <a:p>
            <a:pPr>
              <a:spcBef>
                <a:spcPct val="50000"/>
              </a:spcBef>
            </a:pPr>
            <a:r>
              <a:rPr lang="es-ES_tradnl"/>
              <a:t>LLENO</a:t>
            </a:r>
            <a:endParaRPr lang="es-ES"/>
          </a:p>
        </p:txBody>
      </p:sp>
      <p:pic>
        <p:nvPicPr>
          <p:cNvPr id="2050" name="Picture 2" descr="E:\BORE AND GROOVES.jpg"/>
          <p:cNvPicPr>
            <a:picLocks noChangeAspect="1" noChangeArrowheads="1"/>
          </p:cNvPicPr>
          <p:nvPr/>
        </p:nvPicPr>
        <p:blipFill>
          <a:blip r:embed="rId2" cstate="print"/>
          <a:srcRect/>
          <a:stretch>
            <a:fillRect/>
          </a:stretch>
        </p:blipFill>
        <p:spPr bwMode="auto">
          <a:xfrm>
            <a:off x="2107197" y="1700808"/>
            <a:ext cx="2824843" cy="2762622"/>
          </a:xfrm>
          <a:prstGeom prst="rect">
            <a:avLst/>
          </a:prstGeom>
          <a:noFill/>
        </p:spPr>
      </p:pic>
      <p:sp>
        <p:nvSpPr>
          <p:cNvPr id="20500" name="Line 20"/>
          <p:cNvSpPr>
            <a:spLocks noChangeShapeType="1"/>
          </p:cNvSpPr>
          <p:nvPr/>
        </p:nvSpPr>
        <p:spPr bwMode="auto">
          <a:xfrm flipH="1">
            <a:off x="4355976" y="1557338"/>
            <a:ext cx="1944812" cy="1295598"/>
          </a:xfrm>
          <a:prstGeom prst="line">
            <a:avLst/>
          </a:prstGeom>
          <a:noFill/>
          <a:ln w="28575">
            <a:solidFill>
              <a:srgbClr val="FF0000"/>
            </a:solidFill>
            <a:round/>
            <a:headEnd/>
            <a:tailEnd type="triangle" w="med" len="med"/>
          </a:ln>
          <a:effectLst/>
        </p:spPr>
        <p:txBody>
          <a:bodyPr wrap="none" anchor="ctr"/>
          <a:lstStyle/>
          <a:p>
            <a:endParaRPr lang="es-CL"/>
          </a:p>
        </p:txBody>
      </p:sp>
      <p:sp>
        <p:nvSpPr>
          <p:cNvPr id="20501" name="Line 21"/>
          <p:cNvSpPr>
            <a:spLocks noChangeShapeType="1"/>
          </p:cNvSpPr>
          <p:nvPr/>
        </p:nvSpPr>
        <p:spPr bwMode="auto">
          <a:xfrm flipH="1">
            <a:off x="4139952" y="3213100"/>
            <a:ext cx="2303712" cy="359915"/>
          </a:xfrm>
          <a:prstGeom prst="line">
            <a:avLst/>
          </a:prstGeom>
          <a:noFill/>
          <a:ln w="28575">
            <a:solidFill>
              <a:srgbClr val="FF0000"/>
            </a:solidFill>
            <a:round/>
            <a:headEnd/>
            <a:tailEnd type="triangle" w="med" len="med"/>
          </a:ln>
          <a:effectLst/>
        </p:spPr>
        <p:txBody>
          <a:bodyPr wrap="none" anchor="ctr"/>
          <a:lstStyle/>
          <a:p>
            <a:endParaRPr lang="es-CL"/>
          </a:p>
        </p:txBody>
      </p:sp>
      <p:sp>
        <p:nvSpPr>
          <p:cNvPr id="26" name="25 CuadroTexto"/>
          <p:cNvSpPr txBox="1"/>
          <p:nvPr/>
        </p:nvSpPr>
        <p:spPr>
          <a:xfrm>
            <a:off x="2699792" y="2852936"/>
            <a:ext cx="648072" cy="461665"/>
          </a:xfrm>
          <a:prstGeom prst="rect">
            <a:avLst/>
          </a:prstGeom>
          <a:solidFill>
            <a:schemeClr val="bg1"/>
          </a:solidFill>
        </p:spPr>
        <p:txBody>
          <a:bodyPr wrap="square" rtlCol="0">
            <a:spAutoFit/>
          </a:bodyPr>
          <a:lstStyle/>
          <a:p>
            <a:endParaRPr lang="es-CL" dirty="0"/>
          </a:p>
        </p:txBody>
      </p:sp>
      <p:sp>
        <p:nvSpPr>
          <p:cNvPr id="27" name="26 CuadroTexto"/>
          <p:cNvSpPr txBox="1"/>
          <p:nvPr/>
        </p:nvSpPr>
        <p:spPr>
          <a:xfrm>
            <a:off x="2987824" y="2492897"/>
            <a:ext cx="1080120" cy="1015663"/>
          </a:xfrm>
          <a:prstGeom prst="rect">
            <a:avLst/>
          </a:prstGeom>
          <a:solidFill>
            <a:schemeClr val="bg1"/>
          </a:solidFill>
        </p:spPr>
        <p:txBody>
          <a:bodyPr wrap="square" rtlCol="0">
            <a:spAutoFit/>
          </a:bodyPr>
          <a:lstStyle/>
          <a:p>
            <a:endParaRPr lang="es-MX" sz="2000" dirty="0"/>
          </a:p>
          <a:p>
            <a:endParaRPr lang="es-MX" sz="2000" dirty="0"/>
          </a:p>
          <a:p>
            <a:endParaRPr lang="es-CL" sz="2000" dirty="0"/>
          </a:p>
        </p:txBody>
      </p:sp>
      <p:sp>
        <p:nvSpPr>
          <p:cNvPr id="28" name="27 Rectángulo"/>
          <p:cNvSpPr/>
          <p:nvPr/>
        </p:nvSpPr>
        <p:spPr bwMode="auto">
          <a:xfrm>
            <a:off x="3851920" y="2708920"/>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9" name="28 Rectángulo"/>
          <p:cNvSpPr/>
          <p:nvPr/>
        </p:nvSpPr>
        <p:spPr bwMode="auto">
          <a:xfrm>
            <a:off x="2657588" y="2910876"/>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30" name="29 Rectángulo"/>
          <p:cNvSpPr/>
          <p:nvPr/>
        </p:nvSpPr>
        <p:spPr bwMode="auto">
          <a:xfrm>
            <a:off x="3923928" y="2924944"/>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31" name="30 Flecha izquierda y derecha"/>
          <p:cNvSpPr/>
          <p:nvPr/>
        </p:nvSpPr>
        <p:spPr bwMode="auto">
          <a:xfrm rot="18943337">
            <a:off x="2680000" y="2920425"/>
            <a:ext cx="1679497" cy="278546"/>
          </a:xfrm>
          <a:prstGeom prst="lef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32" name="Line 20"/>
          <p:cNvSpPr>
            <a:spLocks noChangeShapeType="1"/>
          </p:cNvSpPr>
          <p:nvPr/>
        </p:nvSpPr>
        <p:spPr bwMode="auto">
          <a:xfrm flipH="1">
            <a:off x="3491880" y="908720"/>
            <a:ext cx="432644" cy="2088232"/>
          </a:xfrm>
          <a:prstGeom prst="line">
            <a:avLst/>
          </a:prstGeom>
          <a:noFill/>
          <a:ln w="28575">
            <a:solidFill>
              <a:srgbClr val="FF0000"/>
            </a:solidFill>
            <a:round/>
            <a:headEnd/>
            <a:tailEnd type="triangle" w="med" len="med"/>
          </a:ln>
          <a:effectLst/>
        </p:spPr>
        <p:txBody>
          <a:bodyPr wrap="none" anchor="ctr"/>
          <a:lstStyle/>
          <a:p>
            <a:endParaRPr lang="es-CL"/>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estrias de CAÑON.jpg"/>
          <p:cNvPicPr>
            <a:picLocks noChangeAspect="1" noChangeArrowheads="1"/>
          </p:cNvPicPr>
          <p:nvPr/>
        </p:nvPicPr>
        <p:blipFill>
          <a:blip r:embed="rId2" cstate="print"/>
          <a:srcRect/>
          <a:stretch>
            <a:fillRect/>
          </a:stretch>
        </p:blipFill>
        <p:spPr bwMode="auto">
          <a:xfrm>
            <a:off x="35496" y="44624"/>
            <a:ext cx="4104456" cy="4104456"/>
          </a:xfrm>
          <a:prstGeom prst="rect">
            <a:avLst/>
          </a:prstGeom>
          <a:noFill/>
          <a:ln w="28575">
            <a:solidFill>
              <a:schemeClr val="tx1"/>
            </a:solidFill>
          </a:ln>
        </p:spPr>
      </p:pic>
      <p:grpSp>
        <p:nvGrpSpPr>
          <p:cNvPr id="7" name="6 Grupo"/>
          <p:cNvGrpSpPr/>
          <p:nvPr/>
        </p:nvGrpSpPr>
        <p:grpSpPr>
          <a:xfrm>
            <a:off x="4283968" y="44624"/>
            <a:ext cx="4680520" cy="3096344"/>
            <a:chOff x="4283968" y="404664"/>
            <a:chExt cx="4680520" cy="3096344"/>
          </a:xfrm>
        </p:grpSpPr>
        <p:pic>
          <p:nvPicPr>
            <p:cNvPr id="1027" name="Picture 3" descr="E:\yo.jpg"/>
            <p:cNvPicPr>
              <a:picLocks noChangeAspect="1" noChangeArrowheads="1"/>
            </p:cNvPicPr>
            <p:nvPr/>
          </p:nvPicPr>
          <p:blipFill>
            <a:blip r:embed="rId3" cstate="print"/>
            <a:srcRect/>
            <a:stretch>
              <a:fillRect/>
            </a:stretch>
          </p:blipFill>
          <p:spPr bwMode="auto">
            <a:xfrm>
              <a:off x="4305610" y="836712"/>
              <a:ext cx="4658878" cy="2664296"/>
            </a:xfrm>
            <a:prstGeom prst="rect">
              <a:avLst/>
            </a:prstGeom>
            <a:noFill/>
            <a:ln w="28575">
              <a:solidFill>
                <a:schemeClr val="tx1"/>
              </a:solidFill>
            </a:ln>
          </p:spPr>
        </p:pic>
        <p:sp>
          <p:nvSpPr>
            <p:cNvPr id="5" name="4 CuadroTexto"/>
            <p:cNvSpPr txBox="1"/>
            <p:nvPr/>
          </p:nvSpPr>
          <p:spPr>
            <a:xfrm>
              <a:off x="4283968" y="404664"/>
              <a:ext cx="4680520" cy="400110"/>
            </a:xfrm>
            <a:prstGeom prst="rect">
              <a:avLst/>
            </a:prstGeom>
            <a:solidFill>
              <a:srgbClr val="FFC000"/>
            </a:solidFill>
            <a:ln>
              <a:solidFill>
                <a:schemeClr val="tx1"/>
              </a:solidFill>
            </a:ln>
          </p:spPr>
          <p:txBody>
            <a:bodyPr wrap="square" rtlCol="0">
              <a:spAutoFit/>
            </a:bodyPr>
            <a:lstStyle/>
            <a:p>
              <a:r>
                <a:rPr lang="es-MX" sz="2000" dirty="0"/>
                <a:t>ANIMAS DE CAÑONES</a:t>
              </a:r>
              <a:endParaRPr lang="es-CL" sz="2000" dirty="0"/>
            </a:p>
          </p:txBody>
        </p:sp>
      </p:grpSp>
      <p:sp>
        <p:nvSpPr>
          <p:cNvPr id="6" name="5 CuadroTexto"/>
          <p:cNvSpPr txBox="1"/>
          <p:nvPr/>
        </p:nvSpPr>
        <p:spPr>
          <a:xfrm>
            <a:off x="4283968" y="3212976"/>
            <a:ext cx="4680520" cy="3046988"/>
          </a:xfrm>
          <a:prstGeom prst="rect">
            <a:avLst/>
          </a:prstGeom>
          <a:solidFill>
            <a:srgbClr val="FFC000"/>
          </a:solidFill>
          <a:ln>
            <a:solidFill>
              <a:schemeClr val="tx1"/>
            </a:solidFill>
          </a:ln>
        </p:spPr>
        <p:txBody>
          <a:bodyPr wrap="square" rtlCol="0">
            <a:spAutoFit/>
          </a:bodyPr>
          <a:lstStyle/>
          <a:p>
            <a:r>
              <a:rPr lang="es-MX" sz="1600" dirty="0"/>
              <a:t>RAYADO DE LAS ESTRÍAS:</a:t>
            </a:r>
          </a:p>
          <a:p>
            <a:pPr marL="457200" indent="-457200" algn="l">
              <a:buFont typeface="+mj-lt"/>
              <a:buAutoNum type="arabicPeriod"/>
            </a:pPr>
            <a:r>
              <a:rPr lang="es-MX" sz="1600" dirty="0"/>
              <a:t>Puede ser a la Derecha o Izquierda, visto desde la culata.</a:t>
            </a:r>
          </a:p>
          <a:p>
            <a:pPr marL="457200" indent="-457200" algn="l">
              <a:buFont typeface="+mj-lt"/>
              <a:buAutoNum type="arabicPeriod"/>
            </a:pPr>
            <a:r>
              <a:rPr lang="es-MX" sz="1600" dirty="0"/>
              <a:t>Su propósito es imprimir un movimiento rotacional al proyectil para mejorar su estabilidad en el aire.</a:t>
            </a:r>
          </a:p>
          <a:p>
            <a:pPr marL="457200" indent="-457200" algn="l">
              <a:buFont typeface="+mj-lt"/>
              <a:buAutoNum type="arabicPeriod"/>
            </a:pPr>
            <a:r>
              <a:rPr lang="es-MX" sz="1600" dirty="0"/>
              <a:t>El cobre de los anillos de forzamiento se “incrusta” en las estrías, generando mayor impedimento para los proyectiles a medida que se dispara. Debe ser removido con ácidos especiales cada cierto tiempo dependiendo de las “inspecciones de ánimas”</a:t>
            </a:r>
          </a:p>
        </p:txBody>
      </p:sp>
      <p:pic>
        <p:nvPicPr>
          <p:cNvPr id="1029" name="Picture 5" descr="E:\100_2152.jpg"/>
          <p:cNvPicPr>
            <a:picLocks noChangeAspect="1" noChangeArrowheads="1"/>
          </p:cNvPicPr>
          <p:nvPr/>
        </p:nvPicPr>
        <p:blipFill>
          <a:blip r:embed="rId4" cstate="print"/>
          <a:srcRect/>
          <a:stretch>
            <a:fillRect/>
          </a:stretch>
        </p:blipFill>
        <p:spPr bwMode="auto">
          <a:xfrm>
            <a:off x="95705" y="4104456"/>
            <a:ext cx="3612199" cy="2708920"/>
          </a:xfrm>
          <a:prstGeom prst="rect">
            <a:avLst/>
          </a:prstGeom>
          <a:noFill/>
          <a:ln w="28575">
            <a:solidFill>
              <a:schemeClr val="tx1"/>
            </a:solid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696913" y="3160713"/>
            <a:ext cx="8077200" cy="1924050"/>
          </a:xfrm>
          <a:prstGeom prst="rect">
            <a:avLst/>
          </a:prstGeom>
          <a:solidFill>
            <a:srgbClr val="FFFF00"/>
          </a:solidFill>
          <a:ln w="9525">
            <a:noFill/>
            <a:miter lim="800000"/>
            <a:headEnd/>
            <a:tailEnd/>
          </a:ln>
          <a:effectLst/>
        </p:spPr>
      </p:pic>
      <p:sp>
        <p:nvSpPr>
          <p:cNvPr id="10243" name="Text Box 3"/>
          <p:cNvSpPr txBox="1">
            <a:spLocks noChangeArrowheads="1"/>
          </p:cNvSpPr>
          <p:nvPr/>
        </p:nvSpPr>
        <p:spPr bwMode="auto">
          <a:xfrm>
            <a:off x="5783263" y="2551113"/>
            <a:ext cx="958850"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CAÑA</a:t>
            </a:r>
            <a:endParaRPr lang="es-ES_tradnl"/>
          </a:p>
        </p:txBody>
      </p:sp>
      <p:sp>
        <p:nvSpPr>
          <p:cNvPr id="10244" name="AutoShape 4"/>
          <p:cNvSpPr>
            <a:spLocks/>
          </p:cNvSpPr>
          <p:nvPr/>
        </p:nvSpPr>
        <p:spPr bwMode="auto">
          <a:xfrm rot="-5400000">
            <a:off x="6107113" y="1331913"/>
            <a:ext cx="381000" cy="3733800"/>
          </a:xfrm>
          <a:prstGeom prst="rightBrace">
            <a:avLst>
              <a:gd name="adj1" fmla="val 81667"/>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0245" name="AutoShape 5"/>
          <p:cNvSpPr>
            <a:spLocks/>
          </p:cNvSpPr>
          <p:nvPr/>
        </p:nvSpPr>
        <p:spPr bwMode="auto">
          <a:xfrm rot="-5400000">
            <a:off x="2449513" y="1636713"/>
            <a:ext cx="381000" cy="3124200"/>
          </a:xfrm>
          <a:prstGeom prst="rightBrace">
            <a:avLst>
              <a:gd name="adj1" fmla="val 68333"/>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0246" name="Text Box 6"/>
          <p:cNvSpPr txBox="1">
            <a:spLocks noChangeArrowheads="1"/>
          </p:cNvSpPr>
          <p:nvPr/>
        </p:nvSpPr>
        <p:spPr bwMode="auto">
          <a:xfrm>
            <a:off x="1200150" y="2551113"/>
            <a:ext cx="2852738"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MACIZO DE CULATA</a:t>
            </a:r>
            <a:endParaRPr lang="es-ES_tradnl"/>
          </a:p>
        </p:txBody>
      </p:sp>
      <p:sp>
        <p:nvSpPr>
          <p:cNvPr id="10247" name="Text Box 7"/>
          <p:cNvSpPr txBox="1">
            <a:spLocks noChangeArrowheads="1"/>
          </p:cNvSpPr>
          <p:nvPr/>
        </p:nvSpPr>
        <p:spPr bwMode="auto">
          <a:xfrm>
            <a:off x="7691438" y="2573338"/>
            <a:ext cx="1311275"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BROCAL</a:t>
            </a:r>
            <a:endParaRPr lang="es-ES_tradnl"/>
          </a:p>
        </p:txBody>
      </p:sp>
      <p:sp>
        <p:nvSpPr>
          <p:cNvPr id="10248" name="Line 8"/>
          <p:cNvSpPr>
            <a:spLocks noChangeShapeType="1"/>
          </p:cNvSpPr>
          <p:nvPr/>
        </p:nvSpPr>
        <p:spPr bwMode="auto">
          <a:xfrm flipH="1">
            <a:off x="8469313" y="3008313"/>
            <a:ext cx="304800" cy="838200"/>
          </a:xfrm>
          <a:prstGeom prst="line">
            <a:avLst/>
          </a:prstGeom>
          <a:noFill/>
          <a:ln w="50800">
            <a:solidFill>
              <a:srgbClr val="FF0000"/>
            </a:solidFill>
            <a:round/>
            <a:headEnd/>
            <a:tailEnd type="triangle" w="med" len="med"/>
          </a:ln>
          <a:effectLst/>
        </p:spPr>
        <p:txBody>
          <a:bodyPr wrap="none" anchor="ctr"/>
          <a:lstStyle/>
          <a:p>
            <a:endParaRPr lang="es-CL"/>
          </a:p>
        </p:txBody>
      </p:sp>
      <p:sp>
        <p:nvSpPr>
          <p:cNvPr id="10249" name="Text Box 9"/>
          <p:cNvSpPr txBox="1">
            <a:spLocks noChangeArrowheads="1"/>
          </p:cNvSpPr>
          <p:nvPr/>
        </p:nvSpPr>
        <p:spPr bwMode="auto">
          <a:xfrm>
            <a:off x="7173913" y="5218113"/>
            <a:ext cx="1112837"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ANIMA</a:t>
            </a:r>
            <a:endParaRPr lang="es-ES_tradnl"/>
          </a:p>
        </p:txBody>
      </p:sp>
      <p:sp>
        <p:nvSpPr>
          <p:cNvPr id="10250" name="Text Box 10"/>
          <p:cNvSpPr txBox="1">
            <a:spLocks noChangeArrowheads="1"/>
          </p:cNvSpPr>
          <p:nvPr/>
        </p:nvSpPr>
        <p:spPr bwMode="auto">
          <a:xfrm>
            <a:off x="323850" y="1865313"/>
            <a:ext cx="2430463"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CIERRE DE CUÑA</a:t>
            </a:r>
            <a:endParaRPr lang="es-ES_tradnl"/>
          </a:p>
        </p:txBody>
      </p:sp>
      <p:sp>
        <p:nvSpPr>
          <p:cNvPr id="10251" name="Line 11"/>
          <p:cNvSpPr>
            <a:spLocks noChangeShapeType="1"/>
          </p:cNvSpPr>
          <p:nvPr/>
        </p:nvSpPr>
        <p:spPr bwMode="auto">
          <a:xfrm>
            <a:off x="696913" y="2322513"/>
            <a:ext cx="457200" cy="1371600"/>
          </a:xfrm>
          <a:prstGeom prst="line">
            <a:avLst/>
          </a:prstGeom>
          <a:noFill/>
          <a:ln w="38100">
            <a:solidFill>
              <a:srgbClr val="00FF00"/>
            </a:solidFill>
            <a:round/>
            <a:headEnd/>
            <a:tailEnd type="triangle" w="med" len="med"/>
          </a:ln>
          <a:effectLst/>
        </p:spPr>
        <p:txBody>
          <a:bodyPr wrap="none" anchor="ctr"/>
          <a:lstStyle/>
          <a:p>
            <a:endParaRPr lang="es-CL"/>
          </a:p>
        </p:txBody>
      </p:sp>
      <p:sp>
        <p:nvSpPr>
          <p:cNvPr id="10252" name="Line 12"/>
          <p:cNvSpPr>
            <a:spLocks noChangeShapeType="1"/>
          </p:cNvSpPr>
          <p:nvPr/>
        </p:nvSpPr>
        <p:spPr bwMode="auto">
          <a:xfrm flipH="1" flipV="1">
            <a:off x="7173913" y="3922713"/>
            <a:ext cx="533400" cy="1295400"/>
          </a:xfrm>
          <a:prstGeom prst="line">
            <a:avLst/>
          </a:prstGeom>
          <a:noFill/>
          <a:ln w="38100">
            <a:solidFill>
              <a:schemeClr val="tx1"/>
            </a:solidFill>
            <a:round/>
            <a:headEnd/>
            <a:tailEnd type="triangle" w="med" len="med"/>
          </a:ln>
          <a:effectLst/>
        </p:spPr>
        <p:txBody>
          <a:bodyPr wrap="none" anchor="ctr"/>
          <a:lstStyle/>
          <a:p>
            <a:endParaRPr lang="es-CL"/>
          </a:p>
        </p:txBody>
      </p:sp>
      <p:sp>
        <p:nvSpPr>
          <p:cNvPr id="10254" name="Freeform 14"/>
          <p:cNvSpPr>
            <a:spLocks/>
          </p:cNvSpPr>
          <p:nvPr/>
        </p:nvSpPr>
        <p:spPr bwMode="auto">
          <a:xfrm>
            <a:off x="1335088" y="3506788"/>
            <a:ext cx="2324100" cy="838200"/>
          </a:xfrm>
          <a:custGeom>
            <a:avLst/>
            <a:gdLst/>
            <a:ahLst/>
            <a:cxnLst>
              <a:cxn ang="0">
                <a:pos x="66" y="46"/>
              </a:cxn>
              <a:cxn ang="0">
                <a:pos x="570" y="34"/>
              </a:cxn>
              <a:cxn ang="0">
                <a:pos x="1086" y="34"/>
              </a:cxn>
              <a:cxn ang="0">
                <a:pos x="1398" y="130"/>
              </a:cxn>
              <a:cxn ang="0">
                <a:pos x="1422" y="262"/>
              </a:cxn>
              <a:cxn ang="0">
                <a:pos x="1422" y="406"/>
              </a:cxn>
              <a:cxn ang="0">
                <a:pos x="1170" y="502"/>
              </a:cxn>
              <a:cxn ang="0">
                <a:pos x="942" y="526"/>
              </a:cxn>
              <a:cxn ang="0">
                <a:pos x="630" y="514"/>
              </a:cxn>
              <a:cxn ang="0">
                <a:pos x="306" y="514"/>
              </a:cxn>
              <a:cxn ang="0">
                <a:pos x="90" y="502"/>
              </a:cxn>
              <a:cxn ang="0">
                <a:pos x="30" y="394"/>
              </a:cxn>
              <a:cxn ang="0">
                <a:pos x="6" y="190"/>
              </a:cxn>
              <a:cxn ang="0">
                <a:pos x="66" y="46"/>
              </a:cxn>
            </a:cxnLst>
            <a:rect l="0" t="0" r="r" b="b"/>
            <a:pathLst>
              <a:path w="1464" h="528">
                <a:moveTo>
                  <a:pt x="66" y="46"/>
                </a:moveTo>
                <a:cubicBezTo>
                  <a:pt x="164" y="0"/>
                  <a:pt x="400" y="36"/>
                  <a:pt x="570" y="34"/>
                </a:cubicBezTo>
                <a:cubicBezTo>
                  <a:pt x="740" y="32"/>
                  <a:pt x="948" y="18"/>
                  <a:pt x="1086" y="34"/>
                </a:cubicBezTo>
                <a:cubicBezTo>
                  <a:pt x="1224" y="50"/>
                  <a:pt x="1342" y="92"/>
                  <a:pt x="1398" y="130"/>
                </a:cubicBezTo>
                <a:cubicBezTo>
                  <a:pt x="1454" y="168"/>
                  <a:pt x="1418" y="216"/>
                  <a:pt x="1422" y="262"/>
                </a:cubicBezTo>
                <a:cubicBezTo>
                  <a:pt x="1426" y="308"/>
                  <a:pt x="1464" y="366"/>
                  <a:pt x="1422" y="406"/>
                </a:cubicBezTo>
                <a:cubicBezTo>
                  <a:pt x="1380" y="446"/>
                  <a:pt x="1250" y="482"/>
                  <a:pt x="1170" y="502"/>
                </a:cubicBezTo>
                <a:cubicBezTo>
                  <a:pt x="1090" y="522"/>
                  <a:pt x="1032" y="524"/>
                  <a:pt x="942" y="526"/>
                </a:cubicBezTo>
                <a:cubicBezTo>
                  <a:pt x="852" y="528"/>
                  <a:pt x="736" y="516"/>
                  <a:pt x="630" y="514"/>
                </a:cubicBezTo>
                <a:cubicBezTo>
                  <a:pt x="524" y="512"/>
                  <a:pt x="396" y="516"/>
                  <a:pt x="306" y="514"/>
                </a:cubicBezTo>
                <a:cubicBezTo>
                  <a:pt x="216" y="512"/>
                  <a:pt x="136" y="522"/>
                  <a:pt x="90" y="502"/>
                </a:cubicBezTo>
                <a:cubicBezTo>
                  <a:pt x="44" y="482"/>
                  <a:pt x="44" y="446"/>
                  <a:pt x="30" y="394"/>
                </a:cubicBezTo>
                <a:cubicBezTo>
                  <a:pt x="16" y="342"/>
                  <a:pt x="0" y="248"/>
                  <a:pt x="6" y="190"/>
                </a:cubicBezTo>
                <a:cubicBezTo>
                  <a:pt x="12" y="132"/>
                  <a:pt x="54" y="76"/>
                  <a:pt x="66" y="46"/>
                </a:cubicBezTo>
                <a:close/>
              </a:path>
            </a:pathLst>
          </a:custGeom>
          <a:noFill/>
          <a:ln w="44450" cap="flat" cmpd="sng">
            <a:solidFill>
              <a:srgbClr val="00FF00"/>
            </a:solidFill>
            <a:prstDash val="dash"/>
            <a:round/>
            <a:headEnd/>
            <a:tailEnd/>
          </a:ln>
          <a:effectLst/>
        </p:spPr>
        <p:txBody>
          <a:bodyPr wrap="none" anchor="ctr"/>
          <a:lstStyle/>
          <a:p>
            <a:endParaRPr lang="es-CL"/>
          </a:p>
        </p:txBody>
      </p:sp>
      <p:sp>
        <p:nvSpPr>
          <p:cNvPr id="10255" name="Text Box 15"/>
          <p:cNvSpPr txBox="1">
            <a:spLocks noChangeArrowheads="1"/>
          </p:cNvSpPr>
          <p:nvPr/>
        </p:nvSpPr>
        <p:spPr bwMode="auto">
          <a:xfrm>
            <a:off x="3662363" y="5218113"/>
            <a:ext cx="1736725"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RECAMARA</a:t>
            </a:r>
            <a:endParaRPr lang="es-ES_tradnl"/>
          </a:p>
        </p:txBody>
      </p:sp>
      <p:sp>
        <p:nvSpPr>
          <p:cNvPr id="10256" name="Line 16"/>
          <p:cNvSpPr>
            <a:spLocks noChangeShapeType="1"/>
          </p:cNvSpPr>
          <p:nvPr/>
        </p:nvSpPr>
        <p:spPr bwMode="auto">
          <a:xfrm flipH="1" flipV="1">
            <a:off x="3059113" y="4227513"/>
            <a:ext cx="1447800" cy="990600"/>
          </a:xfrm>
          <a:prstGeom prst="line">
            <a:avLst/>
          </a:prstGeom>
          <a:noFill/>
          <a:ln w="38100">
            <a:solidFill>
              <a:schemeClr val="accent2"/>
            </a:solidFill>
            <a:round/>
            <a:headEnd/>
            <a:tailEnd type="triangle" w="med" len="med"/>
          </a:ln>
          <a:effectLst/>
        </p:spPr>
        <p:txBody>
          <a:bodyPr wrap="none" anchor="ctr"/>
          <a:lstStyle/>
          <a:p>
            <a:endParaRPr lang="es-CL"/>
          </a:p>
        </p:txBody>
      </p:sp>
      <p:sp>
        <p:nvSpPr>
          <p:cNvPr id="10257" name="Text Box 17"/>
          <p:cNvSpPr txBox="1">
            <a:spLocks noChangeArrowheads="1"/>
          </p:cNvSpPr>
          <p:nvPr/>
        </p:nvSpPr>
        <p:spPr bwMode="auto">
          <a:xfrm>
            <a:off x="588963" y="5370513"/>
            <a:ext cx="2774950" cy="434975"/>
          </a:xfrm>
          <a:prstGeom prst="rect">
            <a:avLst/>
          </a:prstGeom>
          <a:solidFill>
            <a:srgbClr val="FFFF99"/>
          </a:solidFill>
          <a:ln w="38100">
            <a:solidFill>
              <a:srgbClr val="000000"/>
            </a:solidFill>
            <a:miter lim="800000"/>
            <a:headEnd/>
            <a:tailEnd/>
          </a:ln>
          <a:effectLst/>
        </p:spPr>
        <p:txBody>
          <a:bodyPr wrap="none" anchor="ctr">
            <a:spAutoFit/>
          </a:bodyPr>
          <a:lstStyle/>
          <a:p>
            <a:pPr>
              <a:spcBef>
                <a:spcPct val="50000"/>
              </a:spcBef>
            </a:pPr>
            <a:r>
              <a:rPr lang="es-ES_tradnl" sz="2000" b="1"/>
              <a:t>AGUJA PERCUTORA</a:t>
            </a:r>
            <a:endParaRPr lang="es-ES_tradnl"/>
          </a:p>
        </p:txBody>
      </p:sp>
      <p:sp>
        <p:nvSpPr>
          <p:cNvPr id="10258" name="Line 18"/>
          <p:cNvSpPr>
            <a:spLocks noChangeShapeType="1"/>
          </p:cNvSpPr>
          <p:nvPr/>
        </p:nvSpPr>
        <p:spPr bwMode="auto">
          <a:xfrm flipH="1" flipV="1">
            <a:off x="1154113" y="3922713"/>
            <a:ext cx="228600" cy="1447800"/>
          </a:xfrm>
          <a:prstGeom prst="line">
            <a:avLst/>
          </a:prstGeom>
          <a:noFill/>
          <a:ln w="44450">
            <a:solidFill>
              <a:schemeClr val="tx1"/>
            </a:solidFill>
            <a:round/>
            <a:headEnd/>
            <a:tailEnd type="triangle" w="med" len="med"/>
          </a:ln>
          <a:effectLst/>
        </p:spPr>
        <p:txBody>
          <a:bodyPr wrap="none" anchor="ctr"/>
          <a:lstStyle/>
          <a:p>
            <a:endParaRPr lang="es-CL"/>
          </a:p>
        </p:txBody>
      </p:sp>
      <p:sp>
        <p:nvSpPr>
          <p:cNvPr id="10259" name="Text Box 19"/>
          <p:cNvSpPr txBox="1">
            <a:spLocks noChangeArrowheads="1"/>
          </p:cNvSpPr>
          <p:nvPr/>
        </p:nvSpPr>
        <p:spPr bwMode="auto">
          <a:xfrm>
            <a:off x="611188" y="549275"/>
            <a:ext cx="8208962" cy="519113"/>
          </a:xfrm>
          <a:prstGeom prst="rect">
            <a:avLst/>
          </a:prstGeom>
          <a:noFill/>
          <a:ln w="9525" algn="ctr">
            <a:noFill/>
            <a:miter lim="800000"/>
            <a:headEnd/>
            <a:tailEnd/>
          </a:ln>
          <a:effectLst/>
        </p:spPr>
        <p:txBody>
          <a:bodyPr>
            <a:spAutoFit/>
          </a:bodyPr>
          <a:lstStyle/>
          <a:p>
            <a:pPr>
              <a:spcBef>
                <a:spcPct val="50000"/>
              </a:spcBef>
            </a:pPr>
            <a:r>
              <a:rPr lang="es-ES_tradnl" sz="2800" b="1" u="sng">
                <a:solidFill>
                  <a:schemeClr val="bg1"/>
                </a:solidFill>
                <a:effectLst>
                  <a:outerShdw blurRad="38100" dist="38100" dir="2700000" algn="tl">
                    <a:srgbClr val="000000"/>
                  </a:outerShdw>
                </a:effectLst>
              </a:rPr>
              <a:t>NOMENCLATURA DE UN CAÑON</a:t>
            </a:r>
            <a:endParaRPr lang="es-MX" sz="2800" b="1" u="sng">
              <a:solidFill>
                <a:schemeClr val="bg1"/>
              </a:solidFill>
              <a:effectLst>
                <a:outerShdw blurRad="38100" dist="38100" dir="2700000" algn="tl">
                  <a:srgbClr val="000000"/>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p:cNvSpPr txBox="1">
            <a:spLocks noChangeArrowheads="1"/>
          </p:cNvSpPr>
          <p:nvPr/>
        </p:nvSpPr>
        <p:spPr bwMode="auto">
          <a:xfrm>
            <a:off x="1619250" y="404813"/>
            <a:ext cx="6337300" cy="579437"/>
          </a:xfrm>
          <a:prstGeom prst="rect">
            <a:avLst/>
          </a:prstGeom>
          <a:noFill/>
          <a:ln w="9525" algn="ctr">
            <a:noFill/>
            <a:miter lim="800000"/>
            <a:headEnd/>
            <a:tailEnd/>
          </a:ln>
          <a:effectLst/>
        </p:spPr>
        <p:txBody>
          <a:bodyPr>
            <a:spAutoFit/>
          </a:bodyPr>
          <a:lstStyle/>
          <a:p>
            <a:pPr>
              <a:spcBef>
                <a:spcPct val="50000"/>
              </a:spcBef>
            </a:pPr>
            <a:r>
              <a:rPr lang="es-ES_tradnl" sz="3200" b="1" u="sng"/>
              <a:t>MARCOS DE REFERENCIA</a:t>
            </a:r>
            <a:endParaRPr lang="es-MX" sz="3200" b="1" u="sng"/>
          </a:p>
        </p:txBody>
      </p:sp>
      <p:sp>
        <p:nvSpPr>
          <p:cNvPr id="6150" name="Text Box 6"/>
          <p:cNvSpPr txBox="1">
            <a:spLocks noChangeArrowheads="1"/>
          </p:cNvSpPr>
          <p:nvPr/>
        </p:nvSpPr>
        <p:spPr bwMode="auto">
          <a:xfrm>
            <a:off x="539750" y="1341438"/>
            <a:ext cx="8424863" cy="1577975"/>
          </a:xfrm>
          <a:prstGeom prst="rect">
            <a:avLst/>
          </a:prstGeom>
          <a:solidFill>
            <a:srgbClr val="FFFF00"/>
          </a:solidFill>
          <a:ln w="25400" algn="ctr">
            <a:solidFill>
              <a:schemeClr val="tx1"/>
            </a:solidFill>
            <a:miter lim="800000"/>
            <a:headEnd/>
            <a:tailEnd/>
          </a:ln>
          <a:effectLst/>
        </p:spPr>
        <p:txBody>
          <a:bodyPr>
            <a:spAutoFit/>
          </a:bodyPr>
          <a:lstStyle/>
          <a:p>
            <a:pPr algn="l">
              <a:spcBef>
                <a:spcPct val="50000"/>
              </a:spcBef>
            </a:pPr>
            <a:r>
              <a:rPr lang="es-ES_tradnl"/>
              <a:t>Todo sistema de armas requiere un marco de referencia respecto del cual se midan los ángulos de ronza y elevación de todos sus componentes móviles y se emplee para calcular las órdenes a los cañones, en un sistema de referencia común.</a:t>
            </a:r>
            <a:endParaRPr lang="es-MX"/>
          </a:p>
        </p:txBody>
      </p:sp>
      <p:sp>
        <p:nvSpPr>
          <p:cNvPr id="6151" name="Text Box 7"/>
          <p:cNvSpPr txBox="1">
            <a:spLocks noChangeArrowheads="1"/>
          </p:cNvSpPr>
          <p:nvPr/>
        </p:nvSpPr>
        <p:spPr bwMode="auto">
          <a:xfrm>
            <a:off x="539750" y="3429000"/>
            <a:ext cx="8353425" cy="457200"/>
          </a:xfrm>
          <a:prstGeom prst="rect">
            <a:avLst/>
          </a:prstGeom>
          <a:noFill/>
          <a:ln w="9525" algn="ctr">
            <a:noFill/>
            <a:miter lim="800000"/>
            <a:headEnd/>
            <a:tailEnd/>
          </a:ln>
          <a:effectLst/>
        </p:spPr>
        <p:txBody>
          <a:bodyPr>
            <a:spAutoFit/>
          </a:bodyPr>
          <a:lstStyle/>
          <a:p>
            <a:pPr>
              <a:spcBef>
                <a:spcPct val="50000"/>
              </a:spcBef>
            </a:pPr>
            <a:endParaRPr lang="es-MX"/>
          </a:p>
        </p:txBody>
      </p:sp>
      <p:sp>
        <p:nvSpPr>
          <p:cNvPr id="6152" name="Text Box 8"/>
          <p:cNvSpPr txBox="1">
            <a:spLocks noChangeArrowheads="1"/>
          </p:cNvSpPr>
          <p:nvPr/>
        </p:nvSpPr>
        <p:spPr bwMode="auto">
          <a:xfrm>
            <a:off x="539750" y="2997200"/>
            <a:ext cx="8353425" cy="1577975"/>
          </a:xfrm>
          <a:prstGeom prst="rect">
            <a:avLst/>
          </a:prstGeom>
          <a:solidFill>
            <a:srgbClr val="00FF00"/>
          </a:solidFill>
          <a:ln w="25400" algn="ctr">
            <a:solidFill>
              <a:srgbClr val="000000"/>
            </a:solidFill>
            <a:miter lim="800000"/>
            <a:headEnd/>
            <a:tailEnd/>
          </a:ln>
          <a:effectLst/>
        </p:spPr>
        <p:txBody>
          <a:bodyPr>
            <a:spAutoFit/>
          </a:bodyPr>
          <a:lstStyle/>
          <a:p>
            <a:pPr algn="l">
              <a:spcBef>
                <a:spcPct val="50000"/>
              </a:spcBef>
            </a:pPr>
            <a:r>
              <a:rPr lang="es-ES_tradnl" b="1" dirty="0"/>
              <a:t>PLANO DE RONZA: Es un </a:t>
            </a:r>
            <a:r>
              <a:rPr lang="es-ES_tradnl" b="1" dirty="0">
                <a:solidFill>
                  <a:srgbClr val="FF0000"/>
                </a:solidFill>
              </a:rPr>
              <a:t>plano horizontal</a:t>
            </a:r>
            <a:r>
              <a:rPr lang="es-ES_tradnl" b="1" dirty="0"/>
              <a:t>, respecto del cual un montaje puede girar en 360º. El ángulo de ronza se mide desde la proa del buque (referencia 0). Este plano se establece con el conjunto de “sendas”</a:t>
            </a:r>
            <a:endParaRPr lang="es-MX" b="1" dirty="0"/>
          </a:p>
        </p:txBody>
      </p:sp>
      <p:sp>
        <p:nvSpPr>
          <p:cNvPr id="6153" name="Text Box 9"/>
          <p:cNvSpPr txBox="1">
            <a:spLocks noChangeArrowheads="1"/>
          </p:cNvSpPr>
          <p:nvPr/>
        </p:nvSpPr>
        <p:spPr bwMode="auto">
          <a:xfrm>
            <a:off x="611188" y="4652963"/>
            <a:ext cx="8281987" cy="1943100"/>
          </a:xfrm>
          <a:prstGeom prst="rect">
            <a:avLst/>
          </a:prstGeom>
          <a:solidFill>
            <a:schemeClr val="bg2">
              <a:lumMod val="60000"/>
              <a:lumOff val="40000"/>
            </a:schemeClr>
          </a:solidFill>
          <a:ln w="25400" algn="ctr">
            <a:solidFill>
              <a:schemeClr val="tx1"/>
            </a:solidFill>
            <a:miter lim="800000"/>
            <a:headEnd/>
            <a:tailEnd/>
          </a:ln>
          <a:effectLst/>
        </p:spPr>
        <p:txBody>
          <a:bodyPr>
            <a:spAutoFit/>
          </a:bodyPr>
          <a:lstStyle/>
          <a:p>
            <a:pPr algn="l">
              <a:spcBef>
                <a:spcPct val="50000"/>
              </a:spcBef>
            </a:pPr>
            <a:r>
              <a:rPr lang="es-ES_tradnl" b="1" dirty="0"/>
              <a:t>PLANO DE ELEVACIÓN: Es un </a:t>
            </a:r>
            <a:r>
              <a:rPr lang="es-ES_tradnl" b="1" dirty="0">
                <a:solidFill>
                  <a:srgbClr val="FF0000"/>
                </a:solidFill>
              </a:rPr>
              <a:t>plano vertical </a:t>
            </a:r>
            <a:r>
              <a:rPr lang="es-ES_tradnl" b="1" dirty="0"/>
              <a:t>(perpendicular al de Ronza), respecto al cual un montaje puede moverse elevando de 0º a 90º y deprimirse de 0º a -10º generalmente. (0º corresponde al plano de Ronza). Este plano se establece por medio de los muñones y gualderas.</a:t>
            </a:r>
            <a:endParaRPr lang="es-MX"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90" name="Group 22"/>
          <p:cNvGrpSpPr>
            <a:grpSpLocks/>
          </p:cNvGrpSpPr>
          <p:nvPr/>
        </p:nvGrpSpPr>
        <p:grpSpPr bwMode="auto">
          <a:xfrm>
            <a:off x="1371600" y="1295400"/>
            <a:ext cx="5616575" cy="3598863"/>
            <a:chOff x="864" y="814"/>
            <a:chExt cx="3538" cy="2267"/>
          </a:xfrm>
        </p:grpSpPr>
        <p:sp>
          <p:nvSpPr>
            <p:cNvPr id="7172" name="Oval 4"/>
            <p:cNvSpPr>
              <a:spLocks noChangeArrowheads="1"/>
            </p:cNvSpPr>
            <p:nvPr/>
          </p:nvSpPr>
          <p:spPr bwMode="auto">
            <a:xfrm>
              <a:off x="864" y="1584"/>
              <a:ext cx="3538" cy="590"/>
            </a:xfrm>
            <a:prstGeom prst="ellipse">
              <a:avLst/>
            </a:prstGeom>
            <a:solidFill>
              <a:srgbClr val="FF0000"/>
            </a:solidFill>
            <a:ln w="9525" algn="ctr">
              <a:solidFill>
                <a:schemeClr val="tx1"/>
              </a:solidFill>
              <a:round/>
              <a:headEnd/>
              <a:tailEnd/>
            </a:ln>
            <a:effectLst/>
          </p:spPr>
          <p:txBody>
            <a:bodyPr wrap="none" anchor="ctr"/>
            <a:lstStyle/>
            <a:p>
              <a:endParaRPr lang="es-CL"/>
            </a:p>
          </p:txBody>
        </p:sp>
        <p:sp>
          <p:nvSpPr>
            <p:cNvPr id="7173" name="Oval 5"/>
            <p:cNvSpPr>
              <a:spLocks noChangeArrowheads="1"/>
            </p:cNvSpPr>
            <p:nvPr/>
          </p:nvSpPr>
          <p:spPr bwMode="auto">
            <a:xfrm>
              <a:off x="2225" y="814"/>
              <a:ext cx="408" cy="2267"/>
            </a:xfrm>
            <a:prstGeom prst="ellipse">
              <a:avLst/>
            </a:prstGeom>
            <a:solidFill>
              <a:srgbClr val="FF0000"/>
            </a:solidFill>
            <a:ln w="9525" algn="ctr">
              <a:solidFill>
                <a:schemeClr val="tx1"/>
              </a:solidFill>
              <a:round/>
              <a:headEnd/>
              <a:tailEnd/>
            </a:ln>
            <a:effectLst/>
          </p:spPr>
          <p:txBody>
            <a:bodyPr wrap="none" anchor="ctr"/>
            <a:lstStyle/>
            <a:p>
              <a:endParaRPr lang="es-CL"/>
            </a:p>
          </p:txBody>
        </p:sp>
        <p:sp>
          <p:nvSpPr>
            <p:cNvPr id="7174" name="Line 6"/>
            <p:cNvSpPr>
              <a:spLocks noChangeShapeType="1"/>
            </p:cNvSpPr>
            <p:nvPr/>
          </p:nvSpPr>
          <p:spPr bwMode="auto">
            <a:xfrm rot="21065425" flipV="1">
              <a:off x="1907" y="1313"/>
              <a:ext cx="1043" cy="1134"/>
            </a:xfrm>
            <a:prstGeom prst="line">
              <a:avLst/>
            </a:prstGeom>
            <a:noFill/>
            <a:ln w="9525">
              <a:solidFill>
                <a:schemeClr val="tx1"/>
              </a:solidFill>
              <a:round/>
              <a:headEnd/>
              <a:tailEnd/>
            </a:ln>
            <a:effectLst/>
          </p:spPr>
          <p:txBody>
            <a:bodyPr wrap="none" anchor="ctr"/>
            <a:lstStyle/>
            <a:p>
              <a:endParaRPr lang="es-CL"/>
            </a:p>
          </p:txBody>
        </p:sp>
        <p:sp>
          <p:nvSpPr>
            <p:cNvPr id="7180" name="Freeform 12"/>
            <p:cNvSpPr>
              <a:spLocks/>
            </p:cNvSpPr>
            <p:nvPr/>
          </p:nvSpPr>
          <p:spPr bwMode="auto">
            <a:xfrm>
              <a:off x="2225" y="2174"/>
              <a:ext cx="408" cy="1"/>
            </a:xfrm>
            <a:custGeom>
              <a:avLst/>
              <a:gdLst/>
              <a:ahLst/>
              <a:cxnLst>
                <a:cxn ang="0">
                  <a:pos x="0" y="0"/>
                </a:cxn>
                <a:cxn ang="0">
                  <a:pos x="408" y="0"/>
                </a:cxn>
              </a:cxnLst>
              <a:rect l="0" t="0" r="r" b="b"/>
              <a:pathLst>
                <a:path w="408" h="1">
                  <a:moveTo>
                    <a:pt x="0" y="0"/>
                  </a:moveTo>
                  <a:cubicBezTo>
                    <a:pt x="0" y="0"/>
                    <a:pt x="204" y="0"/>
                    <a:pt x="408" y="0"/>
                  </a:cubicBezTo>
                </a:path>
              </a:pathLst>
            </a:custGeom>
            <a:noFill/>
            <a:ln w="9525" cap="flat" cmpd="sng">
              <a:solidFill>
                <a:schemeClr val="tx1"/>
              </a:solidFill>
              <a:prstDash val="solid"/>
              <a:round/>
              <a:headEnd/>
              <a:tailEnd/>
            </a:ln>
            <a:effectLst/>
          </p:spPr>
          <p:txBody>
            <a:bodyPr wrap="none" anchor="ctr"/>
            <a:lstStyle/>
            <a:p>
              <a:endParaRPr lang="es-CL"/>
            </a:p>
          </p:txBody>
        </p:sp>
        <p:sp>
          <p:nvSpPr>
            <p:cNvPr id="7181" name="Rectangle 13"/>
            <p:cNvSpPr>
              <a:spLocks noChangeArrowheads="1"/>
            </p:cNvSpPr>
            <p:nvPr/>
          </p:nvSpPr>
          <p:spPr bwMode="auto">
            <a:xfrm>
              <a:off x="2588" y="1630"/>
              <a:ext cx="90" cy="544"/>
            </a:xfrm>
            <a:prstGeom prst="rect">
              <a:avLst/>
            </a:prstGeom>
            <a:solidFill>
              <a:srgbClr val="FF0000"/>
            </a:solidFill>
            <a:ln w="9525" algn="ctr">
              <a:noFill/>
              <a:miter lim="800000"/>
              <a:headEnd/>
              <a:tailEnd/>
            </a:ln>
            <a:effectLst/>
          </p:spPr>
          <p:txBody>
            <a:bodyPr wrap="none" anchor="ctr"/>
            <a:lstStyle/>
            <a:p>
              <a:endParaRPr lang="es-CL"/>
            </a:p>
          </p:txBody>
        </p:sp>
      </p:grpSp>
      <p:sp>
        <p:nvSpPr>
          <p:cNvPr id="7183" name="Text Box 15"/>
          <p:cNvSpPr txBox="1">
            <a:spLocks noChangeArrowheads="1"/>
          </p:cNvSpPr>
          <p:nvPr/>
        </p:nvSpPr>
        <p:spPr bwMode="auto">
          <a:xfrm>
            <a:off x="7308850" y="1341438"/>
            <a:ext cx="1584325" cy="804862"/>
          </a:xfrm>
          <a:prstGeom prst="rect">
            <a:avLst/>
          </a:prstGeom>
          <a:solidFill>
            <a:schemeClr val="bg1"/>
          </a:solidFill>
          <a:ln w="25400" algn="ctr">
            <a:solidFill>
              <a:srgbClr val="FF0000"/>
            </a:solidFill>
            <a:miter lim="800000"/>
            <a:headEnd/>
            <a:tailEnd/>
          </a:ln>
          <a:effectLst/>
        </p:spPr>
        <p:txBody>
          <a:bodyPr>
            <a:spAutoFit/>
          </a:bodyPr>
          <a:lstStyle/>
          <a:p>
            <a:pPr>
              <a:spcBef>
                <a:spcPct val="50000"/>
              </a:spcBef>
            </a:pPr>
            <a:r>
              <a:rPr lang="es-ES_tradnl" sz="1800"/>
              <a:t>PLANO DE </a:t>
            </a:r>
          </a:p>
          <a:p>
            <a:pPr>
              <a:spcBef>
                <a:spcPct val="50000"/>
              </a:spcBef>
            </a:pPr>
            <a:r>
              <a:rPr lang="es-ES_tradnl" sz="1800"/>
              <a:t>RONZA</a:t>
            </a:r>
            <a:endParaRPr lang="es-MX" sz="1800"/>
          </a:p>
        </p:txBody>
      </p:sp>
      <p:sp>
        <p:nvSpPr>
          <p:cNvPr id="7184" name="Text Box 16"/>
          <p:cNvSpPr txBox="1">
            <a:spLocks noChangeArrowheads="1"/>
          </p:cNvSpPr>
          <p:nvPr/>
        </p:nvSpPr>
        <p:spPr bwMode="auto">
          <a:xfrm>
            <a:off x="1187450" y="549275"/>
            <a:ext cx="1584325" cy="804863"/>
          </a:xfrm>
          <a:prstGeom prst="rect">
            <a:avLst/>
          </a:prstGeom>
          <a:solidFill>
            <a:schemeClr val="bg1"/>
          </a:solidFill>
          <a:ln w="25400" algn="ctr">
            <a:solidFill>
              <a:srgbClr val="FF0000"/>
            </a:solidFill>
            <a:miter lim="800000"/>
            <a:headEnd/>
            <a:tailEnd/>
          </a:ln>
          <a:effectLst/>
        </p:spPr>
        <p:txBody>
          <a:bodyPr>
            <a:spAutoFit/>
          </a:bodyPr>
          <a:lstStyle/>
          <a:p>
            <a:pPr>
              <a:spcBef>
                <a:spcPct val="50000"/>
              </a:spcBef>
            </a:pPr>
            <a:r>
              <a:rPr lang="es-ES_tradnl" sz="1800"/>
              <a:t>PLANO DE </a:t>
            </a:r>
          </a:p>
          <a:p>
            <a:pPr>
              <a:spcBef>
                <a:spcPct val="50000"/>
              </a:spcBef>
            </a:pPr>
            <a:r>
              <a:rPr lang="es-ES_tradnl" sz="1800"/>
              <a:t>ELEVACIÓN</a:t>
            </a:r>
            <a:endParaRPr lang="es-MX" sz="1800"/>
          </a:p>
        </p:txBody>
      </p:sp>
      <p:sp>
        <p:nvSpPr>
          <p:cNvPr id="7185" name="AutoShape 17"/>
          <p:cNvSpPr>
            <a:spLocks noChangeArrowheads="1"/>
          </p:cNvSpPr>
          <p:nvPr/>
        </p:nvSpPr>
        <p:spPr bwMode="auto">
          <a:xfrm rot="1921515">
            <a:off x="2646363" y="1127125"/>
            <a:ext cx="1182687" cy="142875"/>
          </a:xfrm>
          <a:prstGeom prst="rightArrow">
            <a:avLst>
              <a:gd name="adj1" fmla="val 50000"/>
              <a:gd name="adj2" fmla="val 206944"/>
            </a:avLst>
          </a:prstGeom>
          <a:solidFill>
            <a:schemeClr val="tx2"/>
          </a:solidFill>
          <a:ln w="9525" algn="ctr">
            <a:solidFill>
              <a:schemeClr val="tx1"/>
            </a:solidFill>
            <a:miter lim="800000"/>
            <a:headEnd/>
            <a:tailEnd/>
          </a:ln>
          <a:effectLst/>
        </p:spPr>
        <p:txBody>
          <a:bodyPr wrap="none" anchor="ctr"/>
          <a:lstStyle/>
          <a:p>
            <a:endParaRPr lang="es-CL"/>
          </a:p>
        </p:txBody>
      </p:sp>
      <p:sp>
        <p:nvSpPr>
          <p:cNvPr id="7186" name="AutoShape 18"/>
          <p:cNvSpPr>
            <a:spLocks noChangeArrowheads="1"/>
          </p:cNvSpPr>
          <p:nvPr/>
        </p:nvSpPr>
        <p:spPr bwMode="auto">
          <a:xfrm rot="8283600">
            <a:off x="6084888" y="2132013"/>
            <a:ext cx="1439862" cy="144462"/>
          </a:xfrm>
          <a:prstGeom prst="rightArrow">
            <a:avLst>
              <a:gd name="adj1" fmla="val 50000"/>
              <a:gd name="adj2" fmla="val 249177"/>
            </a:avLst>
          </a:prstGeom>
          <a:solidFill>
            <a:schemeClr val="tx2"/>
          </a:solidFill>
          <a:ln w="9525" algn="ctr">
            <a:solidFill>
              <a:schemeClr val="tx1"/>
            </a:solidFill>
            <a:miter lim="800000"/>
            <a:headEnd/>
            <a:tailEnd/>
          </a:ln>
          <a:effectLst/>
        </p:spPr>
        <p:txBody>
          <a:bodyPr wrap="none" anchor="ctr"/>
          <a:lstStyle/>
          <a:p>
            <a:endParaRPr lang="es-CL"/>
          </a:p>
        </p:txBody>
      </p:sp>
      <p:sp>
        <p:nvSpPr>
          <p:cNvPr id="7187" name="Line 19"/>
          <p:cNvSpPr>
            <a:spLocks noChangeShapeType="1"/>
          </p:cNvSpPr>
          <p:nvPr/>
        </p:nvSpPr>
        <p:spPr bwMode="auto">
          <a:xfrm flipV="1">
            <a:off x="3886200" y="2636838"/>
            <a:ext cx="398463" cy="30162"/>
          </a:xfrm>
          <a:prstGeom prst="line">
            <a:avLst/>
          </a:prstGeom>
          <a:noFill/>
          <a:ln w="25400">
            <a:solidFill>
              <a:schemeClr val="tx1"/>
            </a:solidFill>
            <a:round/>
            <a:headEnd/>
            <a:tailEnd/>
          </a:ln>
          <a:effectLst/>
        </p:spPr>
        <p:txBody>
          <a:bodyPr wrap="none" anchor="ctr"/>
          <a:lstStyle/>
          <a:p>
            <a:endParaRPr lang="es-CL"/>
          </a:p>
        </p:txBody>
      </p:sp>
      <p:sp>
        <p:nvSpPr>
          <p:cNvPr id="7189" name="Text Box 21"/>
          <p:cNvSpPr txBox="1">
            <a:spLocks noChangeArrowheads="1"/>
          </p:cNvSpPr>
          <p:nvPr/>
        </p:nvSpPr>
        <p:spPr bwMode="auto">
          <a:xfrm>
            <a:off x="755650" y="5199063"/>
            <a:ext cx="7993063" cy="822325"/>
          </a:xfrm>
          <a:prstGeom prst="rect">
            <a:avLst/>
          </a:prstGeom>
          <a:noFill/>
          <a:ln w="9525" algn="ctr">
            <a:noFill/>
            <a:miter lim="800000"/>
            <a:headEnd/>
            <a:tailEnd/>
          </a:ln>
          <a:effectLst/>
        </p:spPr>
        <p:txBody>
          <a:bodyPr>
            <a:spAutoFit/>
          </a:bodyPr>
          <a:lstStyle/>
          <a:p>
            <a:pPr>
              <a:spcBef>
                <a:spcPct val="50000"/>
              </a:spcBef>
            </a:pPr>
            <a:r>
              <a:rPr lang="es-ES_tradnl" b="1">
                <a:solidFill>
                  <a:schemeClr val="bg1"/>
                </a:solidFill>
              </a:rPr>
              <a:t>LOS PLANOS DE RONZA Y ELEVACIÓN SON PERPENDICULARES ENTRE SÍ</a:t>
            </a:r>
            <a:endParaRPr lang="es-MX" b="1">
              <a:solidFill>
                <a:schemeClr val="bg1"/>
              </a:solidFill>
            </a:endParaRPr>
          </a:p>
        </p:txBody>
      </p:sp>
      <p:sp>
        <p:nvSpPr>
          <p:cNvPr id="7193" name="Line 25"/>
          <p:cNvSpPr>
            <a:spLocks noChangeShapeType="1"/>
          </p:cNvSpPr>
          <p:nvPr/>
        </p:nvSpPr>
        <p:spPr bwMode="auto">
          <a:xfrm rot="21500171">
            <a:off x="3886200" y="2895600"/>
            <a:ext cx="3352800" cy="76200"/>
          </a:xfrm>
          <a:prstGeom prst="line">
            <a:avLst/>
          </a:prstGeom>
          <a:noFill/>
          <a:ln w="25400">
            <a:solidFill>
              <a:schemeClr val="tx1"/>
            </a:solidFill>
            <a:round/>
            <a:headEnd/>
            <a:tailEnd type="triangle" w="med" len="med"/>
          </a:ln>
          <a:effectLst/>
        </p:spPr>
        <p:txBody>
          <a:bodyPr wrap="none" anchor="ctr"/>
          <a:lstStyle/>
          <a:p>
            <a:endParaRPr lang="es-CL"/>
          </a:p>
        </p:txBody>
      </p:sp>
      <p:sp>
        <p:nvSpPr>
          <p:cNvPr id="7197" name="Line 29"/>
          <p:cNvSpPr>
            <a:spLocks noChangeShapeType="1"/>
          </p:cNvSpPr>
          <p:nvPr/>
        </p:nvSpPr>
        <p:spPr bwMode="auto">
          <a:xfrm>
            <a:off x="3886200" y="762000"/>
            <a:ext cx="0" cy="2209800"/>
          </a:xfrm>
          <a:prstGeom prst="line">
            <a:avLst/>
          </a:prstGeom>
          <a:noFill/>
          <a:ln w="25400">
            <a:solidFill>
              <a:schemeClr val="tx1"/>
            </a:solidFill>
            <a:round/>
            <a:headEnd type="stealth" w="med" len="med"/>
            <a:tailEnd/>
          </a:ln>
          <a:effectLst/>
        </p:spPr>
        <p:txBody>
          <a:bodyPr wrap="none" anchor="ctr"/>
          <a:lstStyle/>
          <a:p>
            <a:endParaRPr lang="es-CL"/>
          </a:p>
        </p:txBody>
      </p:sp>
      <p:sp>
        <p:nvSpPr>
          <p:cNvPr id="7198" name="Line 30"/>
          <p:cNvSpPr>
            <a:spLocks noChangeShapeType="1"/>
          </p:cNvSpPr>
          <p:nvPr/>
        </p:nvSpPr>
        <p:spPr bwMode="auto">
          <a:xfrm>
            <a:off x="4267200" y="2667000"/>
            <a:ext cx="0" cy="304800"/>
          </a:xfrm>
          <a:prstGeom prst="line">
            <a:avLst/>
          </a:prstGeom>
          <a:noFill/>
          <a:ln w="9525">
            <a:solidFill>
              <a:schemeClr val="tx1"/>
            </a:solidFill>
            <a:round/>
            <a:headEnd/>
            <a:tailEnd/>
          </a:ln>
          <a:effectLst/>
        </p:spPr>
        <p:txBody>
          <a:bodyPr wrap="none" anchor="ctr"/>
          <a:lstStyle/>
          <a:p>
            <a:endParaRPr lang="es-CL"/>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919163" y="571500"/>
            <a:ext cx="6505575" cy="457200"/>
          </a:xfrm>
          <a:prstGeom prst="rect">
            <a:avLst/>
          </a:prstGeom>
          <a:solidFill>
            <a:schemeClr val="hlink"/>
          </a:solidFill>
          <a:ln w="9525">
            <a:noFill/>
            <a:miter lim="800000"/>
            <a:headEnd/>
            <a:tailEnd/>
          </a:ln>
          <a:effectLst/>
        </p:spPr>
        <p:txBody>
          <a:bodyPr wrap="none" anchor="ctr">
            <a:spAutoFit/>
          </a:bodyPr>
          <a:lstStyle/>
          <a:p>
            <a:pPr>
              <a:spcBef>
                <a:spcPct val="50000"/>
              </a:spcBef>
            </a:pPr>
            <a:r>
              <a:rPr lang="es-ES_tradnl" b="1" u="sng"/>
              <a:t>RELACIÓN DE LOS PLANOS EN UN BUQUE</a:t>
            </a:r>
            <a:endParaRPr lang="es-ES_tradnl"/>
          </a:p>
        </p:txBody>
      </p:sp>
      <p:sp>
        <p:nvSpPr>
          <p:cNvPr id="8195" name="Text Box 3"/>
          <p:cNvSpPr txBox="1">
            <a:spLocks noChangeArrowheads="1"/>
          </p:cNvSpPr>
          <p:nvPr/>
        </p:nvSpPr>
        <p:spPr bwMode="auto">
          <a:xfrm>
            <a:off x="457200" y="1219200"/>
            <a:ext cx="8001000" cy="1343025"/>
          </a:xfrm>
          <a:prstGeom prst="rect">
            <a:avLst/>
          </a:prstGeom>
          <a:solidFill>
            <a:schemeClr val="bg1"/>
          </a:solidFill>
          <a:ln w="31750">
            <a:solidFill>
              <a:srgbClr val="FF0000"/>
            </a:solidFill>
            <a:miter lim="800000"/>
            <a:headEnd/>
            <a:tailEnd/>
          </a:ln>
          <a:effectLst/>
        </p:spPr>
        <p:txBody>
          <a:bodyPr anchor="ctr">
            <a:spAutoFit/>
          </a:bodyPr>
          <a:lstStyle/>
          <a:p>
            <a:pPr algn="l">
              <a:spcBef>
                <a:spcPct val="50000"/>
              </a:spcBef>
            </a:pPr>
            <a:r>
              <a:rPr lang="es-ES_tradnl" sz="2000"/>
              <a:t>En un buque, los montajes de artillería deben ser ubicados y afirmados a sus cubiertas exteriores de manera que  con ello puedan </a:t>
            </a:r>
            <a:r>
              <a:rPr lang="es-ES_tradnl" sz="2000" b="1">
                <a:solidFill>
                  <a:schemeClr val="accent2"/>
                </a:solidFill>
              </a:rPr>
              <a:t>moverse en los planos</a:t>
            </a:r>
            <a:r>
              <a:rPr lang="es-ES_tradnl" sz="2000">
                <a:solidFill>
                  <a:schemeClr val="accent2"/>
                </a:solidFill>
              </a:rPr>
              <a:t> </a:t>
            </a:r>
            <a:r>
              <a:rPr lang="es-ES_tradnl" sz="2000" b="1">
                <a:solidFill>
                  <a:schemeClr val="accent2"/>
                </a:solidFill>
              </a:rPr>
              <a:t>de Ronza y de Elevación</a:t>
            </a:r>
            <a:r>
              <a:rPr lang="es-ES_tradnl" sz="2000"/>
              <a:t>. Esto permite </a:t>
            </a:r>
            <a:r>
              <a:rPr lang="es-ES_tradnl" sz="2000" b="1">
                <a:solidFill>
                  <a:srgbClr val="FF0000"/>
                </a:solidFill>
              </a:rPr>
              <a:t>calcular los ángulos</a:t>
            </a:r>
            <a:r>
              <a:rPr lang="es-ES_tradnl" sz="2000"/>
              <a:t> necesarios para apuntar el cañón con exactitud para impactar los blancos escogidos.</a:t>
            </a:r>
          </a:p>
        </p:txBody>
      </p:sp>
      <p:sp>
        <p:nvSpPr>
          <p:cNvPr id="8198" name="Text Box 6"/>
          <p:cNvSpPr txBox="1">
            <a:spLocks noChangeArrowheads="1"/>
          </p:cNvSpPr>
          <p:nvPr/>
        </p:nvSpPr>
        <p:spPr bwMode="auto">
          <a:xfrm>
            <a:off x="323850" y="2928938"/>
            <a:ext cx="8569325" cy="3397250"/>
          </a:xfrm>
          <a:prstGeom prst="rect">
            <a:avLst/>
          </a:prstGeom>
          <a:solidFill>
            <a:srgbClr val="FFFF99"/>
          </a:solidFill>
          <a:ln w="38100">
            <a:solidFill>
              <a:schemeClr val="tx1"/>
            </a:solidFill>
            <a:miter lim="800000"/>
            <a:headEnd/>
            <a:tailEnd/>
          </a:ln>
          <a:effectLst/>
        </p:spPr>
        <p:txBody>
          <a:bodyPr anchor="ctr">
            <a:spAutoFit/>
          </a:bodyPr>
          <a:lstStyle/>
          <a:p>
            <a:pPr algn="l">
              <a:lnSpc>
                <a:spcPct val="80000"/>
              </a:lnSpc>
              <a:spcBef>
                <a:spcPct val="50000"/>
              </a:spcBef>
            </a:pPr>
            <a:r>
              <a:rPr lang="es-ES_tradnl" sz="2000"/>
              <a:t>Para fijar y  mover un montaje en el plano horizontal de Ronza, éste se hace</a:t>
            </a:r>
          </a:p>
          <a:p>
            <a:pPr algn="l">
              <a:lnSpc>
                <a:spcPct val="80000"/>
              </a:lnSpc>
              <a:spcBef>
                <a:spcPct val="50000"/>
              </a:spcBef>
            </a:pPr>
            <a:r>
              <a:rPr lang="es-ES_tradnl" sz="2000"/>
              <a:t> descansar en la cubierta respectiva, en un conjunto de tres anillos circulares superpuestos que reciben el nombre de “</a:t>
            </a:r>
            <a:r>
              <a:rPr lang="es-ES_tradnl" sz="2000" b="1">
                <a:effectLst>
                  <a:outerShdw blurRad="38100" dist="38100" dir="2700000" algn="tl">
                    <a:srgbClr val="FFFFFF"/>
                  </a:outerShdw>
                </a:effectLst>
              </a:rPr>
              <a:t>SENDAS</a:t>
            </a:r>
            <a:r>
              <a:rPr lang="es-ES_tradnl" sz="2000" b="1"/>
              <a:t>” :</a:t>
            </a:r>
          </a:p>
          <a:p>
            <a:pPr algn="l">
              <a:lnSpc>
                <a:spcPct val="80000"/>
              </a:lnSpc>
              <a:spcBef>
                <a:spcPct val="50000"/>
              </a:spcBef>
            </a:pPr>
            <a:r>
              <a:rPr lang="es-ES_tradnl" sz="2000" b="1">
                <a:solidFill>
                  <a:srgbClr val="FF0000"/>
                </a:solidFill>
                <a:effectLst>
                  <a:outerShdw blurRad="38100" dist="38100" dir="2700000" algn="tl">
                    <a:srgbClr val="000000"/>
                  </a:outerShdw>
                </a:effectLst>
              </a:rPr>
              <a:t>SENDA INFERIOR</a:t>
            </a:r>
            <a:r>
              <a:rPr lang="es-ES_tradnl" sz="2000" b="1"/>
              <a:t>: </a:t>
            </a:r>
            <a:r>
              <a:rPr lang="es-ES_tradnl" sz="2000"/>
              <a:t>Anillo circular que va soldado a la cubierta.</a:t>
            </a:r>
          </a:p>
          <a:p>
            <a:pPr algn="l">
              <a:lnSpc>
                <a:spcPct val="80000"/>
              </a:lnSpc>
              <a:spcBef>
                <a:spcPct val="50000"/>
              </a:spcBef>
            </a:pPr>
            <a:r>
              <a:rPr lang="es-ES_tradnl" sz="2000" b="1">
                <a:solidFill>
                  <a:srgbClr val="FF0000"/>
                </a:solidFill>
                <a:effectLst>
                  <a:outerShdw blurRad="38100" dist="38100" dir="2700000" algn="tl">
                    <a:srgbClr val="000000"/>
                  </a:outerShdw>
                </a:effectLst>
              </a:rPr>
              <a:t>SENDA DE ROLETES</a:t>
            </a:r>
            <a:r>
              <a:rPr lang="es-ES_tradnl" sz="2000" b="1"/>
              <a:t>:</a:t>
            </a:r>
            <a:r>
              <a:rPr lang="es-ES_tradnl" sz="2000"/>
              <a:t> Anillo intermedio que en su interior posee calzos para</a:t>
            </a:r>
          </a:p>
          <a:p>
            <a:pPr algn="l">
              <a:lnSpc>
                <a:spcPct val="80000"/>
              </a:lnSpc>
              <a:spcBef>
                <a:spcPct val="50000"/>
              </a:spcBef>
            </a:pPr>
            <a:r>
              <a:rPr lang="es-ES_tradnl" sz="2000"/>
              <a:t> rodamientos cilíndricos denominados </a:t>
            </a:r>
            <a:r>
              <a:rPr lang="es-ES_tradnl" sz="2000" b="1"/>
              <a:t>“roletes”</a:t>
            </a:r>
            <a:r>
              <a:rPr lang="es-ES_tradnl" sz="2000"/>
              <a:t>, los que al girar permiten el </a:t>
            </a:r>
          </a:p>
          <a:p>
            <a:pPr algn="l">
              <a:lnSpc>
                <a:spcPct val="80000"/>
              </a:lnSpc>
              <a:spcBef>
                <a:spcPct val="50000"/>
              </a:spcBef>
            </a:pPr>
            <a:r>
              <a:rPr lang="es-ES_tradnl" sz="2000"/>
              <a:t>movimiento del montaje sobre ellos. Se apoya sobre la senda inferior.</a:t>
            </a:r>
          </a:p>
          <a:p>
            <a:pPr algn="l">
              <a:lnSpc>
                <a:spcPct val="80000"/>
              </a:lnSpc>
              <a:spcBef>
                <a:spcPct val="50000"/>
              </a:spcBef>
            </a:pPr>
            <a:r>
              <a:rPr lang="es-ES_tradnl" sz="2000" b="1">
                <a:solidFill>
                  <a:srgbClr val="FF0000"/>
                </a:solidFill>
                <a:effectLst>
                  <a:outerShdw blurRad="38100" dist="38100" dir="2700000" algn="tl">
                    <a:srgbClr val="000000"/>
                  </a:outerShdw>
                </a:effectLst>
              </a:rPr>
              <a:t>SENDA SUPERIOR</a:t>
            </a:r>
            <a:r>
              <a:rPr lang="es-ES_tradnl" sz="2000" b="1"/>
              <a:t>:</a:t>
            </a:r>
            <a:r>
              <a:rPr lang="es-ES_tradnl" sz="2000"/>
              <a:t> Anillo circular que va fijo a la base del montaje y se apoya</a:t>
            </a:r>
          </a:p>
          <a:p>
            <a:pPr algn="l">
              <a:lnSpc>
                <a:spcPct val="80000"/>
              </a:lnSpc>
              <a:spcBef>
                <a:spcPct val="50000"/>
              </a:spcBef>
            </a:pPr>
            <a:r>
              <a:rPr lang="es-ES_tradnl" sz="2000"/>
              <a:t>sobre la senda de roletes.</a:t>
            </a:r>
            <a:endParaRPr lang="es-ES_tradnl" b="1"/>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ChangeArrowheads="1"/>
          </p:cNvSpPr>
          <p:nvPr/>
        </p:nvSpPr>
        <p:spPr bwMode="auto">
          <a:xfrm>
            <a:off x="0" y="4149725"/>
            <a:ext cx="9144000" cy="457200"/>
          </a:xfrm>
          <a:prstGeom prst="rect">
            <a:avLst/>
          </a:prstGeom>
          <a:solidFill>
            <a:schemeClr val="accent1">
              <a:alpha val="50000"/>
            </a:schemeClr>
          </a:solidFill>
          <a:ln w="9525">
            <a:solidFill>
              <a:schemeClr val="tx1"/>
            </a:solidFill>
            <a:miter lim="800000"/>
            <a:headEnd/>
            <a:tailEnd/>
          </a:ln>
          <a:effectLst/>
        </p:spPr>
        <p:txBody>
          <a:bodyPr wrap="none" anchor="ctr"/>
          <a:lstStyle/>
          <a:p>
            <a:pPr algn="l"/>
            <a:r>
              <a:rPr lang="es-ES_tradnl" b="1"/>
              <a:t>CUBIERTA</a:t>
            </a:r>
            <a:endParaRPr lang="es-ES_tradnl"/>
          </a:p>
        </p:txBody>
      </p:sp>
      <p:sp>
        <p:nvSpPr>
          <p:cNvPr id="9259" name="AutoShape 43"/>
          <p:cNvSpPr>
            <a:spLocks noChangeArrowheads="1"/>
          </p:cNvSpPr>
          <p:nvPr/>
        </p:nvSpPr>
        <p:spPr bwMode="auto">
          <a:xfrm rot="-5400000">
            <a:off x="4762500" y="-1562100"/>
            <a:ext cx="990600" cy="6248400"/>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grpSp>
        <p:nvGrpSpPr>
          <p:cNvPr id="9265" name="Group 49"/>
          <p:cNvGrpSpPr>
            <a:grpSpLocks/>
          </p:cNvGrpSpPr>
          <p:nvPr/>
        </p:nvGrpSpPr>
        <p:grpSpPr bwMode="auto">
          <a:xfrm>
            <a:off x="2133600" y="2205038"/>
            <a:ext cx="6248400" cy="990600"/>
            <a:chOff x="1248" y="1632"/>
            <a:chExt cx="3936" cy="624"/>
          </a:xfrm>
        </p:grpSpPr>
        <p:sp>
          <p:nvSpPr>
            <p:cNvPr id="9218" name="AutoShape 2"/>
            <p:cNvSpPr>
              <a:spLocks noChangeArrowheads="1"/>
            </p:cNvSpPr>
            <p:nvPr/>
          </p:nvSpPr>
          <p:spPr bwMode="auto">
            <a:xfrm rot="-5400000">
              <a:off x="2904" y="-24"/>
              <a:ext cx="624" cy="3936"/>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9219" name="Oval 3"/>
            <p:cNvSpPr>
              <a:spLocks noChangeArrowheads="1"/>
            </p:cNvSpPr>
            <p:nvPr/>
          </p:nvSpPr>
          <p:spPr bwMode="auto">
            <a:xfrm>
              <a:off x="1392" y="1680"/>
              <a:ext cx="3600" cy="96"/>
            </a:xfrm>
            <a:prstGeom prst="ellipse">
              <a:avLst/>
            </a:prstGeom>
            <a:solidFill>
              <a:srgbClr val="009900"/>
            </a:solidFill>
            <a:ln w="9525">
              <a:solidFill>
                <a:schemeClr val="tx1"/>
              </a:solidFill>
              <a:round/>
              <a:headEnd/>
              <a:tailEnd/>
            </a:ln>
            <a:effectLst/>
          </p:spPr>
          <p:txBody>
            <a:bodyPr wrap="none" anchor="ctr"/>
            <a:lstStyle/>
            <a:p>
              <a:endParaRPr lang="es-CL"/>
            </a:p>
          </p:txBody>
        </p:sp>
        <p:sp>
          <p:nvSpPr>
            <p:cNvPr id="9222" name="Oval 6"/>
            <p:cNvSpPr>
              <a:spLocks noChangeArrowheads="1"/>
            </p:cNvSpPr>
            <p:nvPr/>
          </p:nvSpPr>
          <p:spPr bwMode="auto">
            <a:xfrm>
              <a:off x="244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25" name="Oval 9"/>
            <p:cNvSpPr>
              <a:spLocks noChangeArrowheads="1"/>
            </p:cNvSpPr>
            <p:nvPr/>
          </p:nvSpPr>
          <p:spPr bwMode="auto">
            <a:xfrm>
              <a:off x="216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26" name="Oval 10"/>
            <p:cNvSpPr>
              <a:spLocks noChangeArrowheads="1"/>
            </p:cNvSpPr>
            <p:nvPr/>
          </p:nvSpPr>
          <p:spPr bwMode="auto">
            <a:xfrm>
              <a:off x="2736"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27" name="Oval 11"/>
            <p:cNvSpPr>
              <a:spLocks noChangeArrowheads="1"/>
            </p:cNvSpPr>
            <p:nvPr/>
          </p:nvSpPr>
          <p:spPr bwMode="auto">
            <a:xfrm>
              <a:off x="3024"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28" name="Oval 12"/>
            <p:cNvSpPr>
              <a:spLocks noChangeArrowheads="1"/>
            </p:cNvSpPr>
            <p:nvPr/>
          </p:nvSpPr>
          <p:spPr bwMode="auto">
            <a:xfrm>
              <a:off x="3312"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29" name="Oval 13"/>
            <p:cNvSpPr>
              <a:spLocks noChangeArrowheads="1"/>
            </p:cNvSpPr>
            <p:nvPr/>
          </p:nvSpPr>
          <p:spPr bwMode="auto">
            <a:xfrm>
              <a:off x="436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0" name="Oval 14"/>
            <p:cNvSpPr>
              <a:spLocks noChangeArrowheads="1"/>
            </p:cNvSpPr>
            <p:nvPr/>
          </p:nvSpPr>
          <p:spPr bwMode="auto">
            <a:xfrm>
              <a:off x="412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1" name="Oval 15"/>
            <p:cNvSpPr>
              <a:spLocks noChangeArrowheads="1"/>
            </p:cNvSpPr>
            <p:nvPr/>
          </p:nvSpPr>
          <p:spPr bwMode="auto">
            <a:xfrm>
              <a:off x="388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2" name="Oval 16"/>
            <p:cNvSpPr>
              <a:spLocks noChangeArrowheads="1"/>
            </p:cNvSpPr>
            <p:nvPr/>
          </p:nvSpPr>
          <p:spPr bwMode="auto">
            <a:xfrm>
              <a:off x="360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3" name="Oval 17"/>
            <p:cNvSpPr>
              <a:spLocks noChangeArrowheads="1"/>
            </p:cNvSpPr>
            <p:nvPr/>
          </p:nvSpPr>
          <p:spPr bwMode="auto">
            <a:xfrm>
              <a:off x="192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5" name="Oval 19"/>
            <p:cNvSpPr>
              <a:spLocks noChangeArrowheads="1"/>
            </p:cNvSpPr>
            <p:nvPr/>
          </p:nvSpPr>
          <p:spPr bwMode="auto">
            <a:xfrm>
              <a:off x="4992"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6" name="Oval 20"/>
            <p:cNvSpPr>
              <a:spLocks noChangeArrowheads="1"/>
            </p:cNvSpPr>
            <p:nvPr/>
          </p:nvSpPr>
          <p:spPr bwMode="auto">
            <a:xfrm>
              <a:off x="4800"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7" name="Oval 21"/>
            <p:cNvSpPr>
              <a:spLocks noChangeArrowheads="1"/>
            </p:cNvSpPr>
            <p:nvPr/>
          </p:nvSpPr>
          <p:spPr bwMode="auto">
            <a:xfrm>
              <a:off x="168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38" name="Oval 22"/>
            <p:cNvSpPr>
              <a:spLocks noChangeArrowheads="1"/>
            </p:cNvSpPr>
            <p:nvPr/>
          </p:nvSpPr>
          <p:spPr bwMode="auto">
            <a:xfrm>
              <a:off x="460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9240" name="AutoShape 24"/>
            <p:cNvSpPr>
              <a:spLocks noChangeArrowheads="1"/>
            </p:cNvSpPr>
            <p:nvPr/>
          </p:nvSpPr>
          <p:spPr bwMode="auto">
            <a:xfrm>
              <a:off x="307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41" name="AutoShape 25"/>
            <p:cNvSpPr>
              <a:spLocks noChangeArrowheads="1"/>
            </p:cNvSpPr>
            <p:nvPr/>
          </p:nvSpPr>
          <p:spPr bwMode="auto">
            <a:xfrm>
              <a:off x="355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42" name="AutoShape 26"/>
            <p:cNvSpPr>
              <a:spLocks noChangeArrowheads="1"/>
            </p:cNvSpPr>
            <p:nvPr/>
          </p:nvSpPr>
          <p:spPr bwMode="auto">
            <a:xfrm>
              <a:off x="331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43" name="AutoShape 27"/>
            <p:cNvSpPr>
              <a:spLocks noChangeArrowheads="1"/>
            </p:cNvSpPr>
            <p:nvPr/>
          </p:nvSpPr>
          <p:spPr bwMode="auto">
            <a:xfrm>
              <a:off x="283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44" name="AutoShape 28"/>
            <p:cNvSpPr>
              <a:spLocks noChangeArrowheads="1"/>
            </p:cNvSpPr>
            <p:nvPr/>
          </p:nvSpPr>
          <p:spPr bwMode="auto">
            <a:xfrm>
              <a:off x="3840"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45" name="AutoShape 29"/>
            <p:cNvSpPr>
              <a:spLocks noChangeArrowheads="1"/>
            </p:cNvSpPr>
            <p:nvPr/>
          </p:nvSpPr>
          <p:spPr bwMode="auto">
            <a:xfrm>
              <a:off x="259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46" name="AutoShape 30"/>
            <p:cNvSpPr>
              <a:spLocks noChangeArrowheads="1"/>
            </p:cNvSpPr>
            <p:nvPr/>
          </p:nvSpPr>
          <p:spPr bwMode="auto">
            <a:xfrm>
              <a:off x="4080"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9249" name="AutoShape 33"/>
            <p:cNvSpPr>
              <a:spLocks noChangeArrowheads="1"/>
            </p:cNvSpPr>
            <p:nvPr/>
          </p:nvSpPr>
          <p:spPr bwMode="auto">
            <a:xfrm flipV="1">
              <a:off x="2352"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9251" name="AutoShape 35"/>
            <p:cNvSpPr>
              <a:spLocks noChangeArrowheads="1"/>
            </p:cNvSpPr>
            <p:nvPr/>
          </p:nvSpPr>
          <p:spPr bwMode="auto">
            <a:xfrm>
              <a:off x="2160" y="1632"/>
              <a:ext cx="96" cy="48"/>
            </a:xfrm>
            <a:prstGeom prst="roundRect">
              <a:avLst>
                <a:gd name="adj" fmla="val 50000"/>
              </a:avLst>
            </a:prstGeom>
            <a:solidFill>
              <a:srgbClr val="FF0000"/>
            </a:solidFill>
            <a:ln w="9525">
              <a:solidFill>
                <a:schemeClr val="tx1"/>
              </a:solidFill>
              <a:round/>
              <a:headEnd/>
              <a:tailEnd/>
            </a:ln>
            <a:effectLst/>
          </p:spPr>
          <p:txBody>
            <a:bodyPr wrap="none" anchor="ctr"/>
            <a:lstStyle/>
            <a:p>
              <a:endParaRPr lang="es-CL"/>
            </a:p>
          </p:txBody>
        </p:sp>
        <p:sp>
          <p:nvSpPr>
            <p:cNvPr id="9252" name="AutoShape 36"/>
            <p:cNvSpPr>
              <a:spLocks noChangeArrowheads="1"/>
            </p:cNvSpPr>
            <p:nvPr/>
          </p:nvSpPr>
          <p:spPr bwMode="auto">
            <a:xfrm>
              <a:off x="1536" y="1728"/>
              <a:ext cx="48"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9253" name="Rectangle 37"/>
            <p:cNvSpPr>
              <a:spLocks noChangeArrowheads="1"/>
            </p:cNvSpPr>
            <p:nvPr/>
          </p:nvSpPr>
          <p:spPr bwMode="auto">
            <a:xfrm>
              <a:off x="427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9254" name="Rectangle 38"/>
            <p:cNvSpPr>
              <a:spLocks noChangeArrowheads="1"/>
            </p:cNvSpPr>
            <p:nvPr/>
          </p:nvSpPr>
          <p:spPr bwMode="auto">
            <a:xfrm>
              <a:off x="451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9255" name="Rectangle 39"/>
            <p:cNvSpPr>
              <a:spLocks noChangeArrowheads="1"/>
            </p:cNvSpPr>
            <p:nvPr/>
          </p:nvSpPr>
          <p:spPr bwMode="auto">
            <a:xfrm>
              <a:off x="4704"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9256" name="Rectangle 40"/>
            <p:cNvSpPr>
              <a:spLocks noChangeArrowheads="1"/>
            </p:cNvSpPr>
            <p:nvPr/>
          </p:nvSpPr>
          <p:spPr bwMode="auto">
            <a:xfrm>
              <a:off x="1344" y="1728"/>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9257" name="Rectangle 41"/>
            <p:cNvSpPr>
              <a:spLocks noChangeArrowheads="1"/>
            </p:cNvSpPr>
            <p:nvPr/>
          </p:nvSpPr>
          <p:spPr bwMode="auto">
            <a:xfrm>
              <a:off x="1968" y="1632"/>
              <a:ext cx="48"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9258" name="Rectangle 42"/>
            <p:cNvSpPr>
              <a:spLocks noChangeArrowheads="1"/>
            </p:cNvSpPr>
            <p:nvPr/>
          </p:nvSpPr>
          <p:spPr bwMode="auto">
            <a:xfrm>
              <a:off x="1632"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9260" name="WordArt 44"/>
            <p:cNvSpPr>
              <a:spLocks noChangeArrowheads="1" noChangeShapeType="1" noTextEdit="1"/>
            </p:cNvSpPr>
            <p:nvPr/>
          </p:nvSpPr>
          <p:spPr bwMode="auto">
            <a:xfrm>
              <a:off x="1506" y="1920"/>
              <a:ext cx="3342"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DE ROLETES</a:t>
              </a:r>
            </a:p>
          </p:txBody>
        </p:sp>
      </p:grpSp>
      <p:sp>
        <p:nvSpPr>
          <p:cNvPr id="9262" name="Oval 46"/>
          <p:cNvSpPr>
            <a:spLocks noChangeArrowheads="1"/>
          </p:cNvSpPr>
          <p:nvPr/>
        </p:nvSpPr>
        <p:spPr bwMode="auto">
          <a:xfrm>
            <a:off x="2438400" y="1143000"/>
            <a:ext cx="5562600" cy="152400"/>
          </a:xfrm>
          <a:prstGeom prst="ellipse">
            <a:avLst/>
          </a:prstGeom>
          <a:solidFill>
            <a:srgbClr val="009900"/>
          </a:solidFill>
          <a:ln w="9525">
            <a:solidFill>
              <a:schemeClr val="tx1"/>
            </a:solidFill>
            <a:round/>
            <a:headEnd/>
            <a:tailEnd/>
          </a:ln>
          <a:effectLst/>
        </p:spPr>
        <p:txBody>
          <a:bodyPr wrap="none" anchor="ctr"/>
          <a:lstStyle/>
          <a:p>
            <a:endParaRPr lang="es-CL"/>
          </a:p>
        </p:txBody>
      </p:sp>
      <p:grpSp>
        <p:nvGrpSpPr>
          <p:cNvPr id="9266" name="Group 50"/>
          <p:cNvGrpSpPr>
            <a:grpSpLocks/>
          </p:cNvGrpSpPr>
          <p:nvPr/>
        </p:nvGrpSpPr>
        <p:grpSpPr bwMode="auto">
          <a:xfrm>
            <a:off x="2133600" y="3357563"/>
            <a:ext cx="6172200" cy="990600"/>
            <a:chOff x="1296" y="2592"/>
            <a:chExt cx="3888" cy="624"/>
          </a:xfrm>
        </p:grpSpPr>
        <p:sp>
          <p:nvSpPr>
            <p:cNvPr id="9220" name="AutoShape 4"/>
            <p:cNvSpPr>
              <a:spLocks noChangeArrowheads="1"/>
            </p:cNvSpPr>
            <p:nvPr/>
          </p:nvSpPr>
          <p:spPr bwMode="auto">
            <a:xfrm flipH="1">
              <a:off x="1296" y="2592"/>
              <a:ext cx="3888" cy="624"/>
            </a:xfrm>
            <a:prstGeom prst="flowChartMagneticDisk">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9261" name="WordArt 45"/>
            <p:cNvSpPr>
              <a:spLocks noChangeArrowheads="1" noChangeShapeType="1" noTextEdit="1"/>
            </p:cNvSpPr>
            <p:nvPr/>
          </p:nvSpPr>
          <p:spPr bwMode="auto">
            <a:xfrm>
              <a:off x="1440" y="2832"/>
              <a:ext cx="3600"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INFERIOR</a:t>
              </a:r>
            </a:p>
          </p:txBody>
        </p:sp>
        <p:sp>
          <p:nvSpPr>
            <p:cNvPr id="9263" name="Oval 47"/>
            <p:cNvSpPr>
              <a:spLocks noChangeArrowheads="1"/>
            </p:cNvSpPr>
            <p:nvPr/>
          </p:nvSpPr>
          <p:spPr bwMode="auto">
            <a:xfrm>
              <a:off x="1536" y="2640"/>
              <a:ext cx="3504" cy="96"/>
            </a:xfrm>
            <a:prstGeom prst="ellipse">
              <a:avLst/>
            </a:prstGeom>
            <a:solidFill>
              <a:srgbClr val="009900"/>
            </a:solidFill>
            <a:ln w="9525">
              <a:solidFill>
                <a:schemeClr val="tx1"/>
              </a:solidFill>
              <a:round/>
              <a:headEnd/>
              <a:tailEnd/>
            </a:ln>
            <a:effectLst/>
          </p:spPr>
          <p:txBody>
            <a:bodyPr wrap="none" anchor="ctr"/>
            <a:lstStyle/>
            <a:p>
              <a:endParaRPr lang="es-CL"/>
            </a:p>
          </p:txBody>
        </p:sp>
      </p:grpSp>
      <p:sp>
        <p:nvSpPr>
          <p:cNvPr id="9264" name="WordArt 48"/>
          <p:cNvSpPr>
            <a:spLocks noChangeArrowheads="1" noChangeShapeType="1" noTextEdit="1"/>
          </p:cNvSpPr>
          <p:nvPr/>
        </p:nvSpPr>
        <p:spPr bwMode="auto">
          <a:xfrm>
            <a:off x="2362200" y="1447800"/>
            <a:ext cx="5867400" cy="458788"/>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SUPERIOR</a:t>
            </a:r>
          </a:p>
        </p:txBody>
      </p:sp>
      <p:sp>
        <p:nvSpPr>
          <p:cNvPr id="9267" name="AutoShape 51"/>
          <p:cNvSpPr>
            <a:spLocks noChangeArrowheads="1"/>
          </p:cNvSpPr>
          <p:nvPr/>
        </p:nvSpPr>
        <p:spPr bwMode="auto">
          <a:xfrm rot="-5391419">
            <a:off x="1828800" y="4691063"/>
            <a:ext cx="228600" cy="762000"/>
          </a:xfrm>
          <a:custGeom>
            <a:avLst/>
            <a:gdLst>
              <a:gd name="G0" fmla="+- 1800 0 0"/>
              <a:gd name="G1" fmla="+- 21600 0 1800"/>
              <a:gd name="G2" fmla="*/ 1800 1 2"/>
              <a:gd name="G3" fmla="+- 21600 0 G2"/>
              <a:gd name="G4" fmla="+/ 1800 21600 2"/>
              <a:gd name="G5" fmla="+/ G1 0 2"/>
              <a:gd name="G6" fmla="*/ 21600 21600 1800"/>
              <a:gd name="G7" fmla="*/ G6 1 2"/>
              <a:gd name="G8" fmla="+- 21600 0 G7"/>
              <a:gd name="G9" fmla="*/ 21600 1 2"/>
              <a:gd name="G10" fmla="+- 1800 0 G9"/>
              <a:gd name="G11" fmla="?: G10 G8 0"/>
              <a:gd name="G12" fmla="?: G10 G7 21600"/>
              <a:gd name="T0" fmla="*/ 20700 w 21600"/>
              <a:gd name="T1" fmla="*/ 10800 h 21600"/>
              <a:gd name="T2" fmla="*/ 10800 w 21600"/>
              <a:gd name="T3" fmla="*/ 21600 h 21600"/>
              <a:gd name="T4" fmla="*/ 900 w 21600"/>
              <a:gd name="T5" fmla="*/ 10800 h 21600"/>
              <a:gd name="T6" fmla="*/ 10800 w 21600"/>
              <a:gd name="T7" fmla="*/ 0 h 21600"/>
              <a:gd name="T8" fmla="*/ 2700 w 21600"/>
              <a:gd name="T9" fmla="*/ 2700 h 21600"/>
              <a:gd name="T10" fmla="*/ 18900 w 21600"/>
              <a:gd name="T11" fmla="*/ 18900 h 21600"/>
            </a:gdLst>
            <a:ahLst/>
            <a:cxnLst>
              <a:cxn ang="0">
                <a:pos x="T0" y="T1"/>
              </a:cxn>
              <a:cxn ang="0">
                <a:pos x="T2" y="T3"/>
              </a:cxn>
              <a:cxn ang="0">
                <a:pos x="T4" y="T5"/>
              </a:cxn>
              <a:cxn ang="0">
                <a:pos x="T6" y="T7"/>
              </a:cxn>
            </a:cxnLst>
            <a:rect l="T8" t="T9" r="T10" b="T11"/>
            <a:pathLst>
              <a:path w="21600" h="21600">
                <a:moveTo>
                  <a:pt x="0" y="0"/>
                </a:moveTo>
                <a:lnTo>
                  <a:pt x="1800" y="21600"/>
                </a:lnTo>
                <a:lnTo>
                  <a:pt x="198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9270" name="Text Box 54"/>
          <p:cNvSpPr txBox="1">
            <a:spLocks noChangeArrowheads="1"/>
          </p:cNvSpPr>
          <p:nvPr/>
        </p:nvSpPr>
        <p:spPr bwMode="auto">
          <a:xfrm>
            <a:off x="3433763" y="4878388"/>
            <a:ext cx="3825875" cy="422275"/>
          </a:xfrm>
          <a:prstGeom prst="rect">
            <a:avLst/>
          </a:prstGeom>
          <a:solidFill>
            <a:schemeClr val="bg1"/>
          </a:solidFill>
          <a:ln w="25400">
            <a:solidFill>
              <a:srgbClr val="FF0000"/>
            </a:solidFill>
            <a:miter lim="800000"/>
            <a:headEnd/>
            <a:tailEnd/>
          </a:ln>
          <a:effectLst/>
        </p:spPr>
        <p:txBody>
          <a:bodyPr wrap="none" anchor="ctr">
            <a:spAutoFit/>
          </a:bodyPr>
          <a:lstStyle/>
          <a:p>
            <a:pPr>
              <a:spcBef>
                <a:spcPct val="50000"/>
              </a:spcBef>
            </a:pPr>
            <a:r>
              <a:rPr lang="es-ES_tradnl" sz="2000" b="1"/>
              <a:t>RODAMIENTO TIPO ROLETE</a:t>
            </a:r>
            <a:endParaRPr lang="es-ES_tradnl"/>
          </a:p>
        </p:txBody>
      </p:sp>
      <p:sp>
        <p:nvSpPr>
          <p:cNvPr id="9271" name="AutoShape 55"/>
          <p:cNvSpPr>
            <a:spLocks noChangeArrowheads="1"/>
          </p:cNvSpPr>
          <p:nvPr/>
        </p:nvSpPr>
        <p:spPr bwMode="auto">
          <a:xfrm>
            <a:off x="2362200" y="4995863"/>
            <a:ext cx="1066800" cy="152400"/>
          </a:xfrm>
          <a:prstGeom prst="leftArrow">
            <a:avLst>
              <a:gd name="adj1" fmla="val 50000"/>
              <a:gd name="adj2" fmla="val 175000"/>
            </a:avLst>
          </a:prstGeom>
          <a:solidFill>
            <a:schemeClr val="bg1"/>
          </a:solidFill>
          <a:ln w="9525">
            <a:solidFill>
              <a:schemeClr val="tx1"/>
            </a:solidFill>
            <a:miter lim="800000"/>
            <a:headEnd/>
            <a:tailEnd/>
          </a:ln>
          <a:effectLst/>
        </p:spPr>
        <p:txBody>
          <a:bodyPr wrap="none" anchor="ctr"/>
          <a:lstStyle/>
          <a:p>
            <a:endParaRPr lang="es-CL"/>
          </a:p>
        </p:txBody>
      </p:sp>
      <p:sp>
        <p:nvSpPr>
          <p:cNvPr id="9272" name="Rectangle 56"/>
          <p:cNvSpPr>
            <a:spLocks noChangeArrowheads="1"/>
          </p:cNvSpPr>
          <p:nvPr/>
        </p:nvSpPr>
        <p:spPr bwMode="auto">
          <a:xfrm>
            <a:off x="1042988" y="476250"/>
            <a:ext cx="7777162" cy="431800"/>
          </a:xfrm>
          <a:prstGeom prst="rect">
            <a:avLst/>
          </a:prstGeom>
          <a:solidFill>
            <a:schemeClr val="accent1"/>
          </a:solidFill>
          <a:ln w="9525" algn="ctr">
            <a:solidFill>
              <a:schemeClr val="tx1"/>
            </a:solidFill>
            <a:miter lim="800000"/>
            <a:headEnd/>
            <a:tailEnd/>
          </a:ln>
          <a:effectLst/>
        </p:spPr>
        <p:txBody>
          <a:bodyPr wrap="none" anchor="ctr"/>
          <a:lstStyle/>
          <a:p>
            <a:r>
              <a:rPr lang="es-ES_tradnl"/>
              <a:t>PLATAFORMA INFERIOR DEL MONTAJE</a:t>
            </a:r>
            <a:endParaRPr lang="es-ES"/>
          </a:p>
        </p:txBody>
      </p:sp>
      <p:sp>
        <p:nvSpPr>
          <p:cNvPr id="9273" name="AutoShape 57"/>
          <p:cNvSpPr>
            <a:spLocks noChangeArrowheads="1"/>
          </p:cNvSpPr>
          <p:nvPr/>
        </p:nvSpPr>
        <p:spPr bwMode="auto">
          <a:xfrm>
            <a:off x="2124075" y="908050"/>
            <a:ext cx="215900" cy="360363"/>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9274" name="AutoShape 58"/>
          <p:cNvSpPr>
            <a:spLocks noChangeArrowheads="1"/>
          </p:cNvSpPr>
          <p:nvPr/>
        </p:nvSpPr>
        <p:spPr bwMode="auto">
          <a:xfrm>
            <a:off x="4859338" y="836613"/>
            <a:ext cx="215900" cy="504825"/>
          </a:xfrm>
          <a:prstGeom prst="downArrow">
            <a:avLst>
              <a:gd name="adj1" fmla="val 50000"/>
              <a:gd name="adj2" fmla="val 58456"/>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9275" name="AutoShape 59"/>
          <p:cNvSpPr>
            <a:spLocks noChangeArrowheads="1"/>
          </p:cNvSpPr>
          <p:nvPr/>
        </p:nvSpPr>
        <p:spPr bwMode="auto">
          <a:xfrm>
            <a:off x="8101013" y="908050"/>
            <a:ext cx="215900" cy="360363"/>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9276" name="Text Box 60"/>
          <p:cNvSpPr txBox="1">
            <a:spLocks noChangeArrowheads="1"/>
          </p:cNvSpPr>
          <p:nvPr/>
        </p:nvSpPr>
        <p:spPr bwMode="auto">
          <a:xfrm>
            <a:off x="107950" y="5516563"/>
            <a:ext cx="8893175" cy="1216025"/>
          </a:xfrm>
          <a:prstGeom prst="rect">
            <a:avLst/>
          </a:prstGeom>
          <a:solidFill>
            <a:srgbClr val="FFCC99"/>
          </a:solidFill>
          <a:ln w="28575" algn="ctr">
            <a:solidFill>
              <a:schemeClr val="tx1"/>
            </a:solidFill>
            <a:miter lim="800000"/>
            <a:headEnd/>
            <a:tailEnd/>
          </a:ln>
          <a:effectLst/>
        </p:spPr>
        <p:txBody>
          <a:bodyPr>
            <a:spAutoFit/>
          </a:bodyPr>
          <a:lstStyle/>
          <a:p>
            <a:pPr algn="l">
              <a:spcBef>
                <a:spcPct val="50000"/>
              </a:spcBef>
            </a:pPr>
            <a:r>
              <a:rPr lang="es-ES_tradnl"/>
              <a:t>Este conjunto de “Sendas” materializa el plano de ronza del montaje al permitirle girar en 360º respecto a la cubierta en que se ubica.             La Ronza 0 corresponde a la proa del buque, paralelo a línea de crujía</a:t>
            </a:r>
            <a:endParaRPr lang="es-E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CAÑON BÁSICO"/>
          <p:cNvPicPr>
            <a:picLocks noChangeAspect="1" noChangeArrowheads="1"/>
          </p:cNvPicPr>
          <p:nvPr/>
        </p:nvPicPr>
        <p:blipFill>
          <a:blip r:embed="rId2" cstate="print"/>
          <a:srcRect/>
          <a:stretch>
            <a:fillRect/>
          </a:stretch>
        </p:blipFill>
        <p:spPr bwMode="auto">
          <a:xfrm>
            <a:off x="-19050" y="0"/>
            <a:ext cx="6121400" cy="4883150"/>
          </a:xfrm>
          <a:prstGeom prst="rect">
            <a:avLst/>
          </a:prstGeom>
          <a:noFill/>
        </p:spPr>
      </p:pic>
      <p:sp>
        <p:nvSpPr>
          <p:cNvPr id="28677" name="Rectangle 5"/>
          <p:cNvSpPr>
            <a:spLocks noChangeArrowheads="1"/>
          </p:cNvSpPr>
          <p:nvPr/>
        </p:nvSpPr>
        <p:spPr bwMode="auto">
          <a:xfrm>
            <a:off x="0" y="0"/>
            <a:ext cx="69850" cy="5013325"/>
          </a:xfrm>
          <a:prstGeom prst="rect">
            <a:avLst/>
          </a:prstGeom>
          <a:solidFill>
            <a:srgbClr val="3333CC"/>
          </a:solidFill>
          <a:ln w="9525" algn="ctr">
            <a:noFill/>
            <a:miter lim="800000"/>
            <a:headEnd/>
            <a:tailEnd/>
          </a:ln>
          <a:effectLst/>
        </p:spPr>
        <p:txBody>
          <a:bodyPr wrap="none" anchor="ctr"/>
          <a:lstStyle/>
          <a:p>
            <a:endParaRPr lang="es-CL"/>
          </a:p>
        </p:txBody>
      </p:sp>
      <p:sp>
        <p:nvSpPr>
          <p:cNvPr id="28678" name="Text Box 6"/>
          <p:cNvSpPr txBox="1">
            <a:spLocks noChangeArrowheads="1"/>
          </p:cNvSpPr>
          <p:nvPr/>
        </p:nvSpPr>
        <p:spPr bwMode="auto">
          <a:xfrm>
            <a:off x="6013450" y="3324225"/>
            <a:ext cx="3095625" cy="3533775"/>
          </a:xfrm>
          <a:prstGeom prst="rect">
            <a:avLst/>
          </a:prstGeom>
          <a:solidFill>
            <a:srgbClr val="FFFF00"/>
          </a:solidFill>
          <a:ln w="38100" algn="ctr">
            <a:solidFill>
              <a:srgbClr val="FF0000"/>
            </a:solidFill>
            <a:miter lim="800000"/>
            <a:headEnd/>
            <a:tailEnd/>
          </a:ln>
          <a:effectLst/>
        </p:spPr>
        <p:txBody>
          <a:bodyPr>
            <a:spAutoFit/>
          </a:bodyPr>
          <a:lstStyle/>
          <a:p>
            <a:pPr algn="l">
              <a:spcBef>
                <a:spcPct val="50000"/>
              </a:spcBef>
            </a:pPr>
            <a:r>
              <a:rPr lang="es-ES_tradnl" sz="1400" b="1" dirty="0"/>
              <a:t>1.-ATACADOR</a:t>
            </a:r>
          </a:p>
          <a:p>
            <a:pPr algn="l">
              <a:spcBef>
                <a:spcPct val="50000"/>
              </a:spcBef>
            </a:pPr>
            <a:r>
              <a:rPr lang="es-ES_tradnl" sz="1400" b="1" dirty="0"/>
              <a:t>2.-BANDEJA DE CARGA</a:t>
            </a:r>
          </a:p>
          <a:p>
            <a:pPr algn="l">
              <a:spcBef>
                <a:spcPct val="50000"/>
              </a:spcBef>
            </a:pPr>
            <a:r>
              <a:rPr lang="es-ES_tradnl" sz="1400" b="1" dirty="0"/>
              <a:t>3.- MACIZO DE CULATA</a:t>
            </a:r>
          </a:p>
          <a:p>
            <a:pPr algn="l">
              <a:spcBef>
                <a:spcPct val="50000"/>
              </a:spcBef>
            </a:pPr>
            <a:r>
              <a:rPr lang="es-ES_tradnl" sz="1400" b="1" dirty="0"/>
              <a:t>4.- CAÑA</a:t>
            </a:r>
          </a:p>
          <a:p>
            <a:pPr algn="l">
              <a:spcBef>
                <a:spcPct val="50000"/>
              </a:spcBef>
            </a:pPr>
            <a:r>
              <a:rPr lang="es-ES_tradnl" sz="1400" b="1" dirty="0"/>
              <a:t>5.-TAPABOCA</a:t>
            </a:r>
          </a:p>
          <a:p>
            <a:pPr algn="l">
              <a:spcBef>
                <a:spcPct val="50000"/>
              </a:spcBef>
            </a:pPr>
            <a:r>
              <a:rPr lang="es-ES_tradnl" sz="1400" b="1" dirty="0"/>
              <a:t>6.- CUBRELLAMA</a:t>
            </a:r>
          </a:p>
          <a:p>
            <a:pPr algn="l">
              <a:spcBef>
                <a:spcPct val="50000"/>
              </a:spcBef>
            </a:pPr>
            <a:r>
              <a:rPr lang="es-ES_tradnl" sz="1400" b="1" dirty="0"/>
              <a:t>7.- BROCAL</a:t>
            </a:r>
          </a:p>
          <a:p>
            <a:pPr algn="l">
              <a:spcBef>
                <a:spcPct val="50000"/>
              </a:spcBef>
            </a:pPr>
            <a:r>
              <a:rPr lang="es-ES_tradnl" sz="1400" b="1" dirty="0"/>
              <a:t>8.- ÁNIMA</a:t>
            </a:r>
          </a:p>
          <a:p>
            <a:pPr algn="l">
              <a:spcBef>
                <a:spcPct val="50000"/>
              </a:spcBef>
            </a:pPr>
            <a:r>
              <a:rPr lang="es-ES_tradnl" sz="1400" b="1" dirty="0"/>
              <a:t>9.- RECÁMARA</a:t>
            </a:r>
          </a:p>
          <a:p>
            <a:pPr algn="l">
              <a:spcBef>
                <a:spcPct val="50000"/>
              </a:spcBef>
            </a:pPr>
            <a:r>
              <a:rPr lang="es-ES_tradnl" sz="1400" b="1" dirty="0"/>
              <a:t>10.- CIERRE DE CUÑA</a:t>
            </a:r>
          </a:p>
          <a:p>
            <a:pPr algn="l">
              <a:spcBef>
                <a:spcPct val="50000"/>
              </a:spcBef>
            </a:pPr>
            <a:r>
              <a:rPr lang="es-ES_tradnl" sz="1400" b="1" dirty="0"/>
              <a:t>11.- AGUJA PERCUTORA</a:t>
            </a:r>
            <a:endParaRPr lang="es-ES" sz="14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MUÑONES"/>
          <p:cNvPicPr>
            <a:picLocks noChangeAspect="1" noChangeArrowheads="1"/>
          </p:cNvPicPr>
          <p:nvPr/>
        </p:nvPicPr>
        <p:blipFill>
          <a:blip r:embed="rId2" cstate="print"/>
          <a:srcRect/>
          <a:stretch>
            <a:fillRect/>
          </a:stretch>
        </p:blipFill>
        <p:spPr bwMode="auto">
          <a:xfrm>
            <a:off x="0" y="0"/>
            <a:ext cx="9144000" cy="6958013"/>
          </a:xfrm>
          <a:prstGeom prst="rect">
            <a:avLst/>
          </a:prstGeom>
          <a:noFill/>
        </p:spPr>
      </p:pic>
      <p:sp>
        <p:nvSpPr>
          <p:cNvPr id="11269" name="Text Box 5"/>
          <p:cNvSpPr txBox="1">
            <a:spLocks noChangeArrowheads="1"/>
          </p:cNvSpPr>
          <p:nvPr/>
        </p:nvSpPr>
        <p:spPr bwMode="auto">
          <a:xfrm>
            <a:off x="3276600" y="4911725"/>
            <a:ext cx="5867400" cy="1581150"/>
          </a:xfrm>
          <a:prstGeom prst="rect">
            <a:avLst/>
          </a:prstGeom>
          <a:solidFill>
            <a:srgbClr val="FFFF00"/>
          </a:solidFill>
          <a:ln w="28575" algn="ctr">
            <a:solidFill>
              <a:schemeClr val="tx1"/>
            </a:solidFill>
            <a:miter lim="800000"/>
            <a:headEnd/>
            <a:tailEnd/>
          </a:ln>
          <a:effectLst/>
        </p:spPr>
        <p:txBody>
          <a:bodyPr>
            <a:spAutoFit/>
          </a:bodyPr>
          <a:lstStyle/>
          <a:p>
            <a:pPr>
              <a:spcBef>
                <a:spcPct val="50000"/>
              </a:spcBef>
            </a:pPr>
            <a:r>
              <a:rPr lang="es-ES_tradnl"/>
              <a:t>Los Muñones van soldados a la cuna y se apoyan en las gualderas para permitir el movimientos de elevación y depresión del cañón. Materializan el plano de elevación</a:t>
            </a:r>
            <a:endParaRPr lang="es-ES"/>
          </a:p>
        </p:txBody>
      </p:sp>
      <p:grpSp>
        <p:nvGrpSpPr>
          <p:cNvPr id="11275" name="Group 11"/>
          <p:cNvGrpSpPr>
            <a:grpSpLocks/>
          </p:cNvGrpSpPr>
          <p:nvPr/>
        </p:nvGrpSpPr>
        <p:grpSpPr bwMode="auto">
          <a:xfrm>
            <a:off x="322263" y="692150"/>
            <a:ext cx="1803400" cy="2160588"/>
            <a:chOff x="203" y="436"/>
            <a:chExt cx="1136" cy="1361"/>
          </a:xfrm>
        </p:grpSpPr>
        <p:sp>
          <p:nvSpPr>
            <p:cNvPr id="11271" name="AutoShape 7"/>
            <p:cNvSpPr>
              <a:spLocks noChangeArrowheads="1"/>
            </p:cNvSpPr>
            <p:nvPr/>
          </p:nvSpPr>
          <p:spPr bwMode="auto">
            <a:xfrm>
              <a:off x="204" y="1298"/>
              <a:ext cx="181" cy="499"/>
            </a:xfrm>
            <a:prstGeom prst="downArrow">
              <a:avLst>
                <a:gd name="adj1" fmla="val 50000"/>
                <a:gd name="adj2" fmla="val 68923"/>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11272" name="AutoShape 8"/>
            <p:cNvSpPr>
              <a:spLocks noChangeArrowheads="1"/>
            </p:cNvSpPr>
            <p:nvPr/>
          </p:nvSpPr>
          <p:spPr bwMode="auto">
            <a:xfrm>
              <a:off x="203" y="436"/>
              <a:ext cx="182" cy="545"/>
            </a:xfrm>
            <a:prstGeom prst="upArrow">
              <a:avLst>
                <a:gd name="adj1" fmla="val 50000"/>
                <a:gd name="adj2" fmla="val 74863"/>
              </a:avLst>
            </a:prstGeom>
            <a:solidFill>
              <a:srgbClr val="FF6600"/>
            </a:solidFill>
            <a:ln w="9525" algn="ctr">
              <a:solidFill>
                <a:schemeClr val="tx1"/>
              </a:solidFill>
              <a:miter lim="800000"/>
              <a:headEnd/>
              <a:tailEnd/>
            </a:ln>
            <a:effectLst/>
          </p:spPr>
          <p:txBody>
            <a:bodyPr wrap="none" anchor="ctr"/>
            <a:lstStyle/>
            <a:p>
              <a:endParaRPr lang="es-CL"/>
            </a:p>
          </p:txBody>
        </p:sp>
        <p:sp>
          <p:nvSpPr>
            <p:cNvPr id="11273" name="Text Box 9"/>
            <p:cNvSpPr txBox="1">
              <a:spLocks noChangeArrowheads="1"/>
            </p:cNvSpPr>
            <p:nvPr/>
          </p:nvSpPr>
          <p:spPr bwMode="auto">
            <a:xfrm>
              <a:off x="430" y="663"/>
              <a:ext cx="908" cy="198"/>
            </a:xfrm>
            <a:prstGeom prst="rect">
              <a:avLst/>
            </a:prstGeom>
            <a:solidFill>
              <a:srgbClr val="FFFF99"/>
            </a:solidFill>
            <a:ln w="9525" algn="ctr">
              <a:solidFill>
                <a:schemeClr val="accent2"/>
              </a:solidFill>
              <a:miter lim="800000"/>
              <a:headEnd/>
              <a:tailEnd/>
            </a:ln>
            <a:effectLst/>
          </p:spPr>
          <p:txBody>
            <a:bodyPr>
              <a:spAutoFit/>
            </a:bodyPr>
            <a:lstStyle/>
            <a:p>
              <a:pPr>
                <a:spcBef>
                  <a:spcPct val="50000"/>
                </a:spcBef>
              </a:pPr>
              <a:r>
                <a:rPr lang="es-ES_tradnl" sz="1400"/>
                <a:t>ELEVACIÓN</a:t>
              </a:r>
              <a:endParaRPr lang="es-ES" sz="1400"/>
            </a:p>
          </p:txBody>
        </p:sp>
        <p:sp>
          <p:nvSpPr>
            <p:cNvPr id="11274" name="Text Box 10"/>
            <p:cNvSpPr txBox="1">
              <a:spLocks noChangeArrowheads="1"/>
            </p:cNvSpPr>
            <p:nvPr/>
          </p:nvSpPr>
          <p:spPr bwMode="auto">
            <a:xfrm>
              <a:off x="431" y="1389"/>
              <a:ext cx="908" cy="198"/>
            </a:xfrm>
            <a:prstGeom prst="rect">
              <a:avLst/>
            </a:prstGeom>
            <a:solidFill>
              <a:srgbClr val="FFFF99"/>
            </a:solidFill>
            <a:ln w="9525" algn="ctr">
              <a:solidFill>
                <a:schemeClr val="accent2"/>
              </a:solidFill>
              <a:miter lim="800000"/>
              <a:headEnd/>
              <a:tailEnd/>
            </a:ln>
            <a:effectLst/>
          </p:spPr>
          <p:txBody>
            <a:bodyPr>
              <a:spAutoFit/>
            </a:bodyPr>
            <a:lstStyle/>
            <a:p>
              <a:pPr>
                <a:spcBef>
                  <a:spcPct val="50000"/>
                </a:spcBef>
              </a:pPr>
              <a:r>
                <a:rPr lang="es-ES_tradnl" sz="1400"/>
                <a:t>DEPRESIÓN</a:t>
              </a:r>
              <a:endParaRPr lang="es-ES" sz="1400"/>
            </a:p>
          </p:txBody>
        </p:sp>
      </p:grpSp>
      <p:sp>
        <p:nvSpPr>
          <p:cNvPr id="11277" name="Text Box 13"/>
          <p:cNvSpPr txBox="1">
            <a:spLocks noChangeArrowheads="1"/>
          </p:cNvSpPr>
          <p:nvPr/>
        </p:nvSpPr>
        <p:spPr bwMode="auto">
          <a:xfrm>
            <a:off x="107950" y="4005263"/>
            <a:ext cx="2087563" cy="457200"/>
          </a:xfrm>
          <a:prstGeom prst="rect">
            <a:avLst/>
          </a:prstGeom>
          <a:noFill/>
          <a:ln w="9525" algn="ctr">
            <a:noFill/>
            <a:miter lim="800000"/>
            <a:headEnd/>
            <a:tailEnd/>
          </a:ln>
          <a:effectLst/>
        </p:spPr>
        <p:txBody>
          <a:bodyPr>
            <a:spAutoFit/>
          </a:bodyPr>
          <a:lstStyle/>
          <a:p>
            <a:pPr>
              <a:spcBef>
                <a:spcPct val="50000"/>
              </a:spcBef>
            </a:pPr>
            <a:r>
              <a:rPr lang="es-ES_tradnl"/>
              <a:t>GUALDERA</a:t>
            </a:r>
            <a:endParaRPr lang="es-ES"/>
          </a:p>
        </p:txBody>
      </p:sp>
      <p:sp>
        <p:nvSpPr>
          <p:cNvPr id="11278" name="Line 14"/>
          <p:cNvSpPr>
            <a:spLocks noChangeShapeType="1"/>
          </p:cNvSpPr>
          <p:nvPr/>
        </p:nvSpPr>
        <p:spPr bwMode="auto">
          <a:xfrm>
            <a:off x="2124075" y="4221163"/>
            <a:ext cx="1079500" cy="0"/>
          </a:xfrm>
          <a:prstGeom prst="line">
            <a:avLst/>
          </a:prstGeom>
          <a:noFill/>
          <a:ln w="38100">
            <a:solidFill>
              <a:schemeClr val="tx1"/>
            </a:solidFill>
            <a:round/>
            <a:headEnd/>
            <a:tailEnd type="triangle" w="med" len="med"/>
          </a:ln>
          <a:effectLst/>
        </p:spPr>
        <p:txBody>
          <a:bodyPr wrap="none" anchor="ctr"/>
          <a:lstStyle/>
          <a:p>
            <a:endParaRPr lang="es-CL"/>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ARCO DE ELEVAR"/>
          <p:cNvPicPr>
            <a:picLocks noChangeAspect="1" noChangeArrowheads="1"/>
          </p:cNvPicPr>
          <p:nvPr/>
        </p:nvPicPr>
        <p:blipFill>
          <a:blip r:embed="rId2" cstate="print"/>
          <a:srcRect/>
          <a:stretch>
            <a:fillRect/>
          </a:stretch>
        </p:blipFill>
        <p:spPr bwMode="auto">
          <a:xfrm>
            <a:off x="0" y="333375"/>
            <a:ext cx="8964613" cy="6269038"/>
          </a:xfrm>
          <a:prstGeom prst="rect">
            <a:avLst/>
          </a:prstGeom>
          <a:noFill/>
        </p:spPr>
      </p:pic>
      <p:sp>
        <p:nvSpPr>
          <p:cNvPr id="12293" name="Text Box 5"/>
          <p:cNvSpPr txBox="1">
            <a:spLocks noChangeArrowheads="1"/>
          </p:cNvSpPr>
          <p:nvPr/>
        </p:nvSpPr>
        <p:spPr bwMode="auto">
          <a:xfrm>
            <a:off x="1042988" y="3789363"/>
            <a:ext cx="1800225" cy="701675"/>
          </a:xfrm>
          <a:prstGeom prst="rect">
            <a:avLst/>
          </a:prstGeom>
          <a:noFill/>
          <a:ln w="9525" algn="ctr">
            <a:noFill/>
            <a:miter lim="800000"/>
            <a:headEnd/>
            <a:tailEnd/>
          </a:ln>
          <a:effectLst/>
        </p:spPr>
        <p:txBody>
          <a:bodyPr>
            <a:spAutoFit/>
          </a:bodyPr>
          <a:lstStyle/>
          <a:p>
            <a:pPr>
              <a:spcBef>
                <a:spcPct val="50000"/>
              </a:spcBef>
            </a:pPr>
            <a:r>
              <a:rPr lang="es-ES_tradnl" sz="2000" b="1">
                <a:solidFill>
                  <a:srgbClr val="FFFF00"/>
                </a:solidFill>
              </a:rPr>
              <a:t>PIÑÓN DE ELEVACION</a:t>
            </a:r>
            <a:endParaRPr lang="es-MX" sz="2000" b="1">
              <a:solidFill>
                <a:srgbClr val="FFFF00"/>
              </a:solidFill>
            </a:endParaRPr>
          </a:p>
        </p:txBody>
      </p:sp>
      <p:sp>
        <p:nvSpPr>
          <p:cNvPr id="12294" name="Oval 6"/>
          <p:cNvSpPr>
            <a:spLocks noChangeArrowheads="1"/>
          </p:cNvSpPr>
          <p:nvPr/>
        </p:nvSpPr>
        <p:spPr bwMode="auto">
          <a:xfrm>
            <a:off x="5364163" y="4076700"/>
            <a:ext cx="792162" cy="360363"/>
          </a:xfrm>
          <a:prstGeom prst="ellipse">
            <a:avLst/>
          </a:prstGeom>
          <a:solidFill>
            <a:srgbClr val="666699"/>
          </a:solidFill>
          <a:ln w="9525" algn="ctr">
            <a:solidFill>
              <a:schemeClr val="tx1"/>
            </a:solidFill>
            <a:round/>
            <a:headEnd/>
            <a:tailEnd/>
          </a:ln>
          <a:effectLst/>
        </p:spPr>
        <p:txBody>
          <a:bodyPr wrap="none" anchor="ctr"/>
          <a:lstStyle/>
          <a:p>
            <a:endParaRPr lang="es-CL"/>
          </a:p>
        </p:txBody>
      </p:sp>
      <p:sp>
        <p:nvSpPr>
          <p:cNvPr id="12295" name="Line 7"/>
          <p:cNvSpPr>
            <a:spLocks noChangeShapeType="1"/>
          </p:cNvSpPr>
          <p:nvPr/>
        </p:nvSpPr>
        <p:spPr bwMode="auto">
          <a:xfrm flipH="1">
            <a:off x="6084888" y="3355975"/>
            <a:ext cx="1223962" cy="865188"/>
          </a:xfrm>
          <a:prstGeom prst="line">
            <a:avLst/>
          </a:prstGeom>
          <a:noFill/>
          <a:ln w="38100">
            <a:solidFill>
              <a:schemeClr val="hlink"/>
            </a:solidFill>
            <a:round/>
            <a:headEnd/>
            <a:tailEnd type="triangle" w="med" len="med"/>
          </a:ln>
          <a:effectLst/>
        </p:spPr>
        <p:txBody>
          <a:bodyPr wrap="none" anchor="ctr"/>
          <a:lstStyle/>
          <a:p>
            <a:endParaRPr lang="es-CL"/>
          </a:p>
        </p:txBody>
      </p:sp>
      <p:sp>
        <p:nvSpPr>
          <p:cNvPr id="12296" name="Text Box 8"/>
          <p:cNvSpPr txBox="1">
            <a:spLocks noChangeArrowheads="1"/>
          </p:cNvSpPr>
          <p:nvPr/>
        </p:nvSpPr>
        <p:spPr bwMode="auto">
          <a:xfrm>
            <a:off x="7235825" y="3014663"/>
            <a:ext cx="1727200" cy="701675"/>
          </a:xfrm>
          <a:prstGeom prst="rect">
            <a:avLst/>
          </a:prstGeom>
          <a:noFill/>
          <a:ln w="9525" algn="ctr">
            <a:noFill/>
            <a:miter lim="800000"/>
            <a:headEnd/>
            <a:tailEnd/>
          </a:ln>
          <a:effectLst/>
        </p:spPr>
        <p:txBody>
          <a:bodyPr>
            <a:spAutoFit/>
          </a:bodyPr>
          <a:lstStyle/>
          <a:p>
            <a:pPr>
              <a:spcBef>
                <a:spcPct val="50000"/>
              </a:spcBef>
            </a:pPr>
            <a:r>
              <a:rPr lang="es-ES_tradnl" sz="2000" b="1">
                <a:solidFill>
                  <a:srgbClr val="FFFF00"/>
                </a:solidFill>
              </a:rPr>
              <a:t>MOTOR DE ELEVACIÓN</a:t>
            </a:r>
            <a:endParaRPr lang="es-MX" sz="2000" b="1">
              <a:solidFill>
                <a:srgbClr val="FFFF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GUALDERAS"/>
          <p:cNvPicPr>
            <a:picLocks noChangeAspect="1" noChangeArrowheads="1"/>
          </p:cNvPicPr>
          <p:nvPr/>
        </p:nvPicPr>
        <p:blipFill>
          <a:blip r:embed="rId2" cstate="print"/>
          <a:srcRect/>
          <a:stretch>
            <a:fillRect/>
          </a:stretch>
        </p:blipFill>
        <p:spPr bwMode="auto">
          <a:xfrm>
            <a:off x="755650" y="30163"/>
            <a:ext cx="7561263" cy="6734175"/>
          </a:xfrm>
          <a:prstGeom prst="rect">
            <a:avLst/>
          </a:prstGeom>
          <a:noFill/>
        </p:spPr>
      </p:pic>
      <p:sp>
        <p:nvSpPr>
          <p:cNvPr id="13317" name="Text Box 5"/>
          <p:cNvSpPr txBox="1">
            <a:spLocks noChangeArrowheads="1"/>
          </p:cNvSpPr>
          <p:nvPr/>
        </p:nvSpPr>
        <p:spPr bwMode="auto">
          <a:xfrm>
            <a:off x="2268538" y="4581525"/>
            <a:ext cx="6480175" cy="1562100"/>
          </a:xfrm>
          <a:prstGeom prst="rect">
            <a:avLst/>
          </a:prstGeom>
          <a:solidFill>
            <a:srgbClr val="CCFFCC"/>
          </a:solidFill>
          <a:ln w="9525" algn="ctr">
            <a:solidFill>
              <a:schemeClr val="tx1"/>
            </a:solidFill>
            <a:miter lim="800000"/>
            <a:headEnd/>
            <a:tailEnd/>
          </a:ln>
          <a:effectLst/>
        </p:spPr>
        <p:txBody>
          <a:bodyPr>
            <a:spAutoFit/>
          </a:bodyPr>
          <a:lstStyle/>
          <a:p>
            <a:pPr>
              <a:spcBef>
                <a:spcPct val="50000"/>
              </a:spcBef>
            </a:pPr>
            <a:r>
              <a:rPr lang="es-ES_tradnl"/>
              <a:t>Las GUALDERAS aseguran que el eje de elevación del cañón, sea paralelo a la senda de roletes, permitiendo que el plano de Elevación sea perpendicular al de Ronza</a:t>
            </a:r>
            <a:endParaRPr lang="es-ES"/>
          </a:p>
        </p:txBody>
      </p:sp>
      <p:sp>
        <p:nvSpPr>
          <p:cNvPr id="13318" name="Line 6"/>
          <p:cNvSpPr>
            <a:spLocks noChangeShapeType="1"/>
          </p:cNvSpPr>
          <p:nvPr/>
        </p:nvSpPr>
        <p:spPr bwMode="auto">
          <a:xfrm>
            <a:off x="2339975" y="549275"/>
            <a:ext cx="4679950" cy="719138"/>
          </a:xfrm>
          <a:prstGeom prst="line">
            <a:avLst/>
          </a:prstGeom>
          <a:noFill/>
          <a:ln w="38100">
            <a:solidFill>
              <a:srgbClr val="FFFF00"/>
            </a:solidFill>
            <a:round/>
            <a:headEnd/>
            <a:tailEnd/>
          </a:ln>
          <a:effectLst/>
        </p:spPr>
        <p:txBody>
          <a:bodyPr wrap="none" anchor="ctr"/>
          <a:lstStyle/>
          <a:p>
            <a:endParaRPr lang="es-CL"/>
          </a:p>
        </p:txBody>
      </p:sp>
      <p:sp>
        <p:nvSpPr>
          <p:cNvPr id="13319" name="Text Box 7"/>
          <p:cNvSpPr txBox="1">
            <a:spLocks noChangeArrowheads="1"/>
          </p:cNvSpPr>
          <p:nvPr/>
        </p:nvSpPr>
        <p:spPr bwMode="auto">
          <a:xfrm>
            <a:off x="6877050" y="981075"/>
            <a:ext cx="2305050" cy="466725"/>
          </a:xfrm>
          <a:prstGeom prst="rect">
            <a:avLst/>
          </a:prstGeom>
          <a:solidFill>
            <a:srgbClr val="FFCC99"/>
          </a:solidFill>
          <a:ln w="9525" algn="ctr">
            <a:solidFill>
              <a:schemeClr val="tx1"/>
            </a:solidFill>
            <a:miter lim="800000"/>
            <a:headEnd/>
            <a:tailEnd/>
          </a:ln>
          <a:effectLst/>
        </p:spPr>
        <p:txBody>
          <a:bodyPr>
            <a:spAutoFit/>
          </a:bodyPr>
          <a:lstStyle/>
          <a:p>
            <a:pPr>
              <a:spcBef>
                <a:spcPct val="50000"/>
              </a:spcBef>
            </a:pPr>
            <a:r>
              <a:rPr lang="es-ES_tradnl"/>
              <a:t>Eje de elevación</a:t>
            </a:r>
            <a:endParaRPr lang="es-E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lum bright="-18000" contrast="6000"/>
          </a:blip>
          <a:srcRect/>
          <a:stretch>
            <a:fillRect/>
          </a:stretch>
        </p:blipFill>
        <p:spPr bwMode="auto">
          <a:xfrm>
            <a:off x="1079500" y="332656"/>
            <a:ext cx="6985000" cy="5788025"/>
          </a:xfrm>
          <a:prstGeom prst="rect">
            <a:avLst/>
          </a:prstGeom>
          <a:noFill/>
          <a:ln w="38100">
            <a:solidFill>
              <a:schemeClr val="tx1"/>
            </a:solid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lum bright="-24000"/>
          </a:blip>
          <a:srcRect/>
          <a:stretch>
            <a:fillRect/>
          </a:stretch>
        </p:blipFill>
        <p:spPr bwMode="auto">
          <a:xfrm>
            <a:off x="1042988" y="1628775"/>
            <a:ext cx="7200900" cy="3889375"/>
          </a:xfrm>
          <a:prstGeom prst="rect">
            <a:avLst/>
          </a:prstGeom>
          <a:noFill/>
          <a:ln w="38100">
            <a:solidFill>
              <a:schemeClr val="tx1"/>
            </a:solid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3"/>
          <p:cNvSpPr txBox="1">
            <a:spLocks noChangeArrowheads="1"/>
          </p:cNvSpPr>
          <p:nvPr/>
        </p:nvSpPr>
        <p:spPr bwMode="auto">
          <a:xfrm>
            <a:off x="539750" y="1787544"/>
            <a:ext cx="3887788" cy="4356100"/>
          </a:xfrm>
          <a:prstGeom prst="rect">
            <a:avLst/>
          </a:prstGeom>
          <a:solidFill>
            <a:srgbClr val="FFFF00"/>
          </a:solidFill>
          <a:ln w="28575" algn="ctr">
            <a:solidFill>
              <a:schemeClr val="tx1"/>
            </a:solidFill>
            <a:miter lim="800000"/>
            <a:headEnd/>
            <a:tailEnd/>
          </a:ln>
          <a:effectLst/>
        </p:spPr>
        <p:txBody>
          <a:bodyPr>
            <a:spAutoFit/>
          </a:bodyPr>
          <a:lstStyle/>
          <a:p>
            <a:pPr marL="457200" indent="-457200" algn="l">
              <a:lnSpc>
                <a:spcPct val="60000"/>
              </a:lnSpc>
              <a:spcBef>
                <a:spcPct val="50000"/>
              </a:spcBef>
              <a:buFontTx/>
              <a:buAutoNum type="arabicPeriod"/>
            </a:pPr>
            <a:r>
              <a:rPr lang="es-ES_tradnl" dirty="0"/>
              <a:t> Macizo de culata</a:t>
            </a:r>
          </a:p>
          <a:p>
            <a:pPr marL="457200" indent="-457200" algn="l">
              <a:lnSpc>
                <a:spcPct val="60000"/>
              </a:lnSpc>
              <a:spcBef>
                <a:spcPct val="50000"/>
              </a:spcBef>
              <a:buFontTx/>
              <a:buAutoNum type="arabicPeriod"/>
            </a:pPr>
            <a:r>
              <a:rPr lang="es-ES_tradnl" dirty="0"/>
              <a:t>Tubo o Caña</a:t>
            </a:r>
          </a:p>
          <a:p>
            <a:pPr marL="457200" indent="-457200" algn="l">
              <a:lnSpc>
                <a:spcPct val="60000"/>
              </a:lnSpc>
              <a:spcBef>
                <a:spcPct val="50000"/>
              </a:spcBef>
              <a:buFontTx/>
              <a:buAutoNum type="arabicPeriod"/>
            </a:pPr>
            <a:r>
              <a:rPr lang="es-ES_tradnl" dirty="0"/>
              <a:t>Brocal</a:t>
            </a:r>
          </a:p>
          <a:p>
            <a:pPr marL="457200" indent="-457200" algn="l">
              <a:lnSpc>
                <a:spcPct val="60000"/>
              </a:lnSpc>
              <a:spcBef>
                <a:spcPct val="50000"/>
              </a:spcBef>
              <a:buFontTx/>
              <a:buAutoNum type="arabicPeriod"/>
            </a:pPr>
            <a:r>
              <a:rPr lang="es-ES_tradnl" dirty="0"/>
              <a:t>Ánima y Estrías</a:t>
            </a:r>
          </a:p>
          <a:p>
            <a:pPr marL="457200" indent="-457200" algn="l">
              <a:lnSpc>
                <a:spcPct val="60000"/>
              </a:lnSpc>
              <a:spcBef>
                <a:spcPct val="50000"/>
              </a:spcBef>
              <a:buFontTx/>
              <a:buAutoNum type="arabicPeriod"/>
            </a:pPr>
            <a:r>
              <a:rPr lang="es-ES_tradnl" dirty="0"/>
              <a:t>Guía</a:t>
            </a:r>
          </a:p>
          <a:p>
            <a:pPr marL="457200" indent="-457200" algn="l">
              <a:lnSpc>
                <a:spcPct val="60000"/>
              </a:lnSpc>
              <a:spcBef>
                <a:spcPct val="50000"/>
              </a:spcBef>
              <a:buFontTx/>
              <a:buAutoNum type="arabicPeriod"/>
            </a:pPr>
            <a:r>
              <a:rPr lang="es-ES_tradnl" dirty="0"/>
              <a:t>Arco de elevar</a:t>
            </a:r>
          </a:p>
          <a:p>
            <a:pPr marL="457200" indent="-457200" algn="l">
              <a:lnSpc>
                <a:spcPct val="60000"/>
              </a:lnSpc>
              <a:spcBef>
                <a:spcPct val="50000"/>
              </a:spcBef>
              <a:buFontTx/>
              <a:buAutoNum type="arabicPeriod"/>
            </a:pPr>
            <a:r>
              <a:rPr lang="es-ES_tradnl" dirty="0"/>
              <a:t>Piñón de Elevación</a:t>
            </a:r>
          </a:p>
          <a:p>
            <a:pPr marL="457200" indent="-457200" algn="l">
              <a:lnSpc>
                <a:spcPct val="60000"/>
              </a:lnSpc>
              <a:spcBef>
                <a:spcPct val="50000"/>
              </a:spcBef>
              <a:buFontTx/>
              <a:buAutoNum type="arabicPeriod"/>
            </a:pPr>
            <a:r>
              <a:rPr lang="es-ES_tradnl" dirty="0"/>
              <a:t>Motor eléctrico de Ronza</a:t>
            </a:r>
          </a:p>
          <a:p>
            <a:pPr marL="457200" indent="-457200" algn="l">
              <a:lnSpc>
                <a:spcPct val="60000"/>
              </a:lnSpc>
              <a:spcBef>
                <a:spcPct val="50000"/>
              </a:spcBef>
              <a:buFontTx/>
              <a:buAutoNum type="arabicPeriod"/>
            </a:pPr>
            <a:r>
              <a:rPr lang="es-ES_tradnl" dirty="0"/>
              <a:t>Senda de </a:t>
            </a:r>
            <a:r>
              <a:rPr lang="es-ES_tradnl" dirty="0" err="1"/>
              <a:t>Roletes</a:t>
            </a:r>
            <a:endParaRPr lang="es-ES_tradnl" dirty="0"/>
          </a:p>
          <a:p>
            <a:pPr marL="457200" indent="-457200" algn="l">
              <a:lnSpc>
                <a:spcPct val="60000"/>
              </a:lnSpc>
              <a:spcBef>
                <a:spcPct val="50000"/>
              </a:spcBef>
              <a:buFontTx/>
              <a:buAutoNum type="arabicPeriod"/>
            </a:pPr>
            <a:r>
              <a:rPr lang="es-ES_tradnl" dirty="0"/>
              <a:t>Corona de Ronza</a:t>
            </a:r>
          </a:p>
          <a:p>
            <a:pPr marL="457200" indent="-457200" algn="l">
              <a:lnSpc>
                <a:spcPct val="60000"/>
              </a:lnSpc>
              <a:spcBef>
                <a:spcPct val="50000"/>
              </a:spcBef>
            </a:pPr>
            <a:endParaRPr lang="es-ES" dirty="0"/>
          </a:p>
        </p:txBody>
      </p:sp>
      <p:sp>
        <p:nvSpPr>
          <p:cNvPr id="21508" name="Text Box 4"/>
          <p:cNvSpPr txBox="1">
            <a:spLocks noChangeArrowheads="1"/>
          </p:cNvSpPr>
          <p:nvPr/>
        </p:nvSpPr>
        <p:spPr bwMode="auto">
          <a:xfrm>
            <a:off x="5005388" y="1733550"/>
            <a:ext cx="3382962" cy="4575175"/>
          </a:xfrm>
          <a:prstGeom prst="rect">
            <a:avLst/>
          </a:prstGeom>
          <a:solidFill>
            <a:srgbClr val="FFFF00"/>
          </a:solidFill>
          <a:ln w="28575" algn="ctr">
            <a:solidFill>
              <a:schemeClr val="tx1"/>
            </a:solidFill>
            <a:miter lim="800000"/>
            <a:headEnd/>
            <a:tailEnd/>
          </a:ln>
          <a:effectLst/>
        </p:spPr>
        <p:txBody>
          <a:bodyPr>
            <a:spAutoFit/>
          </a:bodyPr>
          <a:lstStyle/>
          <a:p>
            <a:pPr marL="457200" indent="-457200" algn="l">
              <a:lnSpc>
                <a:spcPct val="60000"/>
              </a:lnSpc>
              <a:spcBef>
                <a:spcPct val="50000"/>
              </a:spcBef>
            </a:pPr>
            <a:endParaRPr lang="es-ES_tradnl"/>
          </a:p>
          <a:p>
            <a:pPr marL="457200" indent="-457200" algn="l">
              <a:lnSpc>
                <a:spcPct val="60000"/>
              </a:lnSpc>
              <a:spcBef>
                <a:spcPct val="50000"/>
              </a:spcBef>
            </a:pPr>
            <a:r>
              <a:rPr lang="es-ES_tradnl"/>
              <a:t>11. Piñón de Ronza</a:t>
            </a:r>
          </a:p>
          <a:p>
            <a:pPr marL="457200" indent="-457200" algn="l">
              <a:lnSpc>
                <a:spcPct val="60000"/>
              </a:lnSpc>
              <a:spcBef>
                <a:spcPct val="50000"/>
              </a:spcBef>
            </a:pPr>
            <a:r>
              <a:rPr lang="es-ES_tradnl"/>
              <a:t>12. Tronera</a:t>
            </a:r>
          </a:p>
          <a:p>
            <a:pPr marL="457200" indent="-457200" algn="l">
              <a:lnSpc>
                <a:spcPct val="60000"/>
              </a:lnSpc>
              <a:spcBef>
                <a:spcPct val="50000"/>
              </a:spcBef>
            </a:pPr>
            <a:r>
              <a:rPr lang="es-ES_tradnl"/>
              <a:t>13. Escudo</a:t>
            </a:r>
          </a:p>
          <a:p>
            <a:pPr marL="457200" indent="-457200" algn="l">
              <a:lnSpc>
                <a:spcPct val="60000"/>
              </a:lnSpc>
              <a:spcBef>
                <a:spcPct val="50000"/>
              </a:spcBef>
            </a:pPr>
            <a:r>
              <a:rPr lang="es-ES_tradnl"/>
              <a:t>14. Chute eyector de vainillas</a:t>
            </a:r>
          </a:p>
          <a:p>
            <a:pPr marL="457200" indent="-457200" algn="l">
              <a:lnSpc>
                <a:spcPct val="60000"/>
              </a:lnSpc>
              <a:spcBef>
                <a:spcPct val="50000"/>
              </a:spcBef>
            </a:pPr>
            <a:r>
              <a:rPr lang="es-ES_tradnl"/>
              <a:t>15. Senda superior</a:t>
            </a:r>
          </a:p>
          <a:p>
            <a:pPr marL="457200" indent="-457200" algn="l">
              <a:lnSpc>
                <a:spcPct val="60000"/>
              </a:lnSpc>
              <a:spcBef>
                <a:spcPct val="50000"/>
              </a:spcBef>
            </a:pPr>
            <a:r>
              <a:rPr lang="es-ES_tradnl"/>
              <a:t>16. Gualdera</a:t>
            </a:r>
          </a:p>
          <a:p>
            <a:pPr marL="457200" indent="-457200" algn="l">
              <a:lnSpc>
                <a:spcPct val="60000"/>
              </a:lnSpc>
              <a:spcBef>
                <a:spcPct val="50000"/>
              </a:spcBef>
            </a:pPr>
            <a:r>
              <a:rPr lang="es-ES_tradnl"/>
              <a:t>17. Muñonera</a:t>
            </a:r>
          </a:p>
          <a:p>
            <a:pPr marL="457200" indent="-457200" algn="l">
              <a:lnSpc>
                <a:spcPct val="60000"/>
              </a:lnSpc>
              <a:spcBef>
                <a:spcPct val="50000"/>
              </a:spcBef>
            </a:pPr>
            <a:r>
              <a:rPr lang="es-ES_tradnl"/>
              <a:t>18. Cierre de cuña</a:t>
            </a:r>
          </a:p>
          <a:p>
            <a:pPr marL="457200" indent="-457200" algn="l">
              <a:lnSpc>
                <a:spcPct val="60000"/>
              </a:lnSpc>
              <a:spcBef>
                <a:spcPct val="50000"/>
              </a:spcBef>
            </a:pPr>
            <a:r>
              <a:rPr lang="es-ES_tradnl"/>
              <a:t>19. Muñón</a:t>
            </a:r>
          </a:p>
          <a:p>
            <a:pPr marL="457200" indent="-457200" algn="l">
              <a:lnSpc>
                <a:spcPct val="60000"/>
              </a:lnSpc>
              <a:spcBef>
                <a:spcPct val="50000"/>
              </a:spcBef>
            </a:pPr>
            <a:r>
              <a:rPr lang="es-ES_tradnl"/>
              <a:t>20. Cuna</a:t>
            </a:r>
            <a:endParaRPr lang="es-ES"/>
          </a:p>
        </p:txBody>
      </p:sp>
      <p:sp>
        <p:nvSpPr>
          <p:cNvPr id="21509" name="Text Box 5"/>
          <p:cNvSpPr txBox="1">
            <a:spLocks noChangeArrowheads="1"/>
          </p:cNvSpPr>
          <p:nvPr/>
        </p:nvSpPr>
        <p:spPr bwMode="auto">
          <a:xfrm>
            <a:off x="539750" y="476250"/>
            <a:ext cx="8280400" cy="974725"/>
          </a:xfrm>
          <a:prstGeom prst="rect">
            <a:avLst/>
          </a:prstGeom>
          <a:solidFill>
            <a:srgbClr val="CCFF33"/>
          </a:solidFill>
          <a:ln w="28575" algn="ctr">
            <a:solidFill>
              <a:schemeClr val="tx1"/>
            </a:solidFill>
            <a:miter lim="800000"/>
            <a:headEnd/>
            <a:tailEnd/>
          </a:ln>
          <a:effectLst/>
        </p:spPr>
        <p:txBody>
          <a:bodyPr>
            <a:spAutoFit/>
          </a:bodyPr>
          <a:lstStyle/>
          <a:p>
            <a:pPr>
              <a:spcBef>
                <a:spcPct val="50000"/>
              </a:spcBef>
            </a:pPr>
            <a:r>
              <a:rPr lang="es-ES_tradnl" sz="2800" u="sng"/>
              <a:t>NOMENCLATURA PRINCIPAL DE UN MONTAJE DE ARTILLERÍA</a:t>
            </a:r>
            <a:endParaRPr lang="es-ES" sz="2800" u="sng"/>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Text Box 4"/>
          <p:cNvSpPr txBox="1">
            <a:spLocks noChangeArrowheads="1"/>
          </p:cNvSpPr>
          <p:nvPr/>
        </p:nvSpPr>
        <p:spPr bwMode="auto">
          <a:xfrm>
            <a:off x="395288" y="404813"/>
            <a:ext cx="8604250" cy="466725"/>
          </a:xfrm>
          <a:prstGeom prst="rect">
            <a:avLst/>
          </a:prstGeom>
          <a:solidFill>
            <a:srgbClr val="FFFF99"/>
          </a:solidFill>
          <a:ln w="9525" algn="ctr">
            <a:solidFill>
              <a:schemeClr val="tx1"/>
            </a:solidFill>
            <a:miter lim="800000"/>
            <a:headEnd/>
            <a:tailEnd/>
          </a:ln>
          <a:effectLst/>
        </p:spPr>
        <p:txBody>
          <a:bodyPr>
            <a:spAutoFit/>
          </a:bodyPr>
          <a:lstStyle/>
          <a:p>
            <a:pPr>
              <a:spcBef>
                <a:spcPct val="50000"/>
              </a:spcBef>
            </a:pPr>
            <a:r>
              <a:rPr lang="es-ES_tradnl"/>
              <a:t>MECANISMOS DE RETROCESO Y VUELTA EN BATERIA</a:t>
            </a:r>
            <a:endParaRPr lang="es-ES"/>
          </a:p>
        </p:txBody>
      </p:sp>
      <p:sp>
        <p:nvSpPr>
          <p:cNvPr id="25605" name="Text Box 5"/>
          <p:cNvSpPr txBox="1">
            <a:spLocks noChangeArrowheads="1"/>
          </p:cNvSpPr>
          <p:nvPr/>
        </p:nvSpPr>
        <p:spPr bwMode="auto">
          <a:xfrm>
            <a:off x="468313" y="1125538"/>
            <a:ext cx="8424862" cy="1581150"/>
          </a:xfrm>
          <a:prstGeom prst="rect">
            <a:avLst/>
          </a:prstGeom>
          <a:solidFill>
            <a:srgbClr val="CCFF33"/>
          </a:solidFill>
          <a:ln w="28575" algn="ctr">
            <a:solidFill>
              <a:schemeClr val="tx1"/>
            </a:solidFill>
            <a:miter lim="800000"/>
            <a:headEnd/>
            <a:tailEnd/>
          </a:ln>
          <a:effectLst/>
        </p:spPr>
        <p:txBody>
          <a:bodyPr>
            <a:spAutoFit/>
          </a:bodyPr>
          <a:lstStyle/>
          <a:p>
            <a:pPr algn="l">
              <a:spcBef>
                <a:spcPct val="50000"/>
              </a:spcBef>
            </a:pPr>
            <a:r>
              <a:rPr lang="es-ES_tradnl"/>
              <a:t>Al ser disparado un proyectil, parte de la energía cinética es aprovechada para hacer retroceder al cañón por efecto de la ley de acción y reacción. Este movimiento permite descargar la vainilla vacía desde la recámara y recargar un nuevo proyectil en ella.</a:t>
            </a:r>
            <a:endParaRPr lang="es-ES"/>
          </a:p>
        </p:txBody>
      </p:sp>
      <p:sp>
        <p:nvSpPr>
          <p:cNvPr id="25606" name="Text Box 6"/>
          <p:cNvSpPr txBox="1">
            <a:spLocks noChangeArrowheads="1"/>
          </p:cNvSpPr>
          <p:nvPr/>
        </p:nvSpPr>
        <p:spPr bwMode="auto">
          <a:xfrm>
            <a:off x="539750" y="2924175"/>
            <a:ext cx="8424863" cy="3224213"/>
          </a:xfrm>
          <a:prstGeom prst="rect">
            <a:avLst/>
          </a:prstGeom>
          <a:solidFill>
            <a:srgbClr val="CCFF33"/>
          </a:solidFill>
          <a:ln w="28575" algn="ctr">
            <a:solidFill>
              <a:schemeClr val="tx1"/>
            </a:solidFill>
            <a:miter lim="800000"/>
            <a:headEnd/>
            <a:tailEnd/>
          </a:ln>
          <a:effectLst/>
        </p:spPr>
        <p:txBody>
          <a:bodyPr>
            <a:spAutoFit/>
          </a:bodyPr>
          <a:lstStyle/>
          <a:p>
            <a:pPr algn="l">
              <a:spcBef>
                <a:spcPct val="50000"/>
              </a:spcBef>
            </a:pPr>
            <a:r>
              <a:rPr lang="es-ES_tradnl"/>
              <a:t>El movimiento de retroceso debe ser amortiguado gradualmente hasta detener al cañón, y luego se debe volver esta pieza a su posición de disparo o de “batería”. En cañones mayores de 40 mms, esto se logra mediante el empleo de cilindros hidráulicos contrapuestos denominados “cilindros de </a:t>
            </a:r>
            <a:r>
              <a:rPr lang="es-ES_tradnl" b="1" i="1" u="sng">
                <a:effectLst>
                  <a:outerShdw blurRad="38100" dist="38100" dir="2700000" algn="tl">
                    <a:srgbClr val="FFFFFF"/>
                  </a:outerShdw>
                </a:effectLst>
              </a:rPr>
              <a:t>retroceso</a:t>
            </a:r>
            <a:r>
              <a:rPr lang="es-ES_tradnl"/>
              <a:t> y </a:t>
            </a:r>
            <a:r>
              <a:rPr lang="es-ES_tradnl" b="1" i="1" u="sng">
                <a:effectLst>
                  <a:outerShdw blurRad="38100" dist="38100" dir="2700000" algn="tl">
                    <a:srgbClr val="FFFFFF"/>
                  </a:outerShdw>
                </a:effectLst>
              </a:rPr>
              <a:t>vuelta en batería</a:t>
            </a:r>
            <a:r>
              <a:rPr lang="es-ES_tradnl"/>
              <a:t>”.</a:t>
            </a:r>
          </a:p>
          <a:p>
            <a:pPr algn="l">
              <a:spcBef>
                <a:spcPct val="50000"/>
              </a:spcBef>
            </a:pPr>
            <a:r>
              <a:rPr lang="es-ES_tradnl"/>
              <a:t>En montajes de calibre 40 mms. o menores se usan generalmente resortes de acero de gran resistencia.</a:t>
            </a:r>
            <a:endParaRPr lang="es-E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1520" y="260648"/>
            <a:ext cx="8712968" cy="830997"/>
          </a:xfrm>
          <a:prstGeom prst="rect">
            <a:avLst/>
          </a:prstGeom>
          <a:solidFill>
            <a:srgbClr val="FFC000"/>
          </a:solidFill>
        </p:spPr>
        <p:txBody>
          <a:bodyPr wrap="square" rtlCol="0">
            <a:spAutoFit/>
          </a:bodyPr>
          <a:lstStyle/>
          <a:p>
            <a:pPr algn="l"/>
            <a:r>
              <a:rPr lang="es-MX" dirty="0"/>
              <a:t>Los circuitos “</a:t>
            </a:r>
            <a:r>
              <a:rPr lang="es-MX" b="1" i="1" u="sng" dirty="0"/>
              <a:t>Neumáticos</a:t>
            </a:r>
            <a:r>
              <a:rPr lang="es-MX" dirty="0"/>
              <a:t>”, emplean aire a presión para su funcionamiento, el aire </a:t>
            </a:r>
            <a:r>
              <a:rPr lang="es-MX" u="sng" dirty="0"/>
              <a:t>puede</a:t>
            </a:r>
            <a:r>
              <a:rPr lang="es-MX" dirty="0"/>
              <a:t> ser comprimido</a:t>
            </a:r>
            <a:endParaRPr lang="es-CL" dirty="0"/>
          </a:p>
        </p:txBody>
      </p:sp>
      <p:sp>
        <p:nvSpPr>
          <p:cNvPr id="3" name="2 CuadroTexto"/>
          <p:cNvSpPr txBox="1"/>
          <p:nvPr/>
        </p:nvSpPr>
        <p:spPr>
          <a:xfrm>
            <a:off x="107504" y="1196752"/>
            <a:ext cx="8892480" cy="1200329"/>
          </a:xfrm>
          <a:prstGeom prst="rect">
            <a:avLst/>
          </a:prstGeom>
          <a:solidFill>
            <a:srgbClr val="FFFF00"/>
          </a:solidFill>
        </p:spPr>
        <p:txBody>
          <a:bodyPr wrap="square" rtlCol="0">
            <a:spAutoFit/>
          </a:bodyPr>
          <a:lstStyle/>
          <a:p>
            <a:pPr algn="l"/>
            <a:r>
              <a:rPr lang="es-MX" dirty="0"/>
              <a:t>Los circuitos “</a:t>
            </a:r>
            <a:r>
              <a:rPr lang="es-MX" b="1" i="1" u="sng" dirty="0"/>
              <a:t>Hidráulicos</a:t>
            </a:r>
            <a:r>
              <a:rPr lang="es-MX" dirty="0"/>
              <a:t>”, emplean Líquidos, generalmente aceites para su funcionamiento, los líquidos </a:t>
            </a:r>
            <a:r>
              <a:rPr lang="es-MX" u="sng" dirty="0"/>
              <a:t>no pueden </a:t>
            </a:r>
            <a:r>
              <a:rPr lang="es-MX" dirty="0"/>
              <a:t>ser comprimidos, son usados para transmitir presión a través de ellos</a:t>
            </a:r>
            <a:endParaRPr lang="es-CL" dirty="0"/>
          </a:p>
        </p:txBody>
      </p:sp>
      <p:sp>
        <p:nvSpPr>
          <p:cNvPr id="4" name="3 Rectángulo"/>
          <p:cNvSpPr/>
          <p:nvPr/>
        </p:nvSpPr>
        <p:spPr bwMode="auto">
          <a:xfrm>
            <a:off x="2699792" y="3933056"/>
            <a:ext cx="2592288" cy="93610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grpSp>
        <p:nvGrpSpPr>
          <p:cNvPr id="7" name="6 Grupo"/>
          <p:cNvGrpSpPr/>
          <p:nvPr/>
        </p:nvGrpSpPr>
        <p:grpSpPr>
          <a:xfrm>
            <a:off x="3923928" y="3963536"/>
            <a:ext cx="2088232" cy="864096"/>
            <a:chOff x="3059832" y="3099440"/>
            <a:chExt cx="2088232" cy="864096"/>
          </a:xfrm>
        </p:grpSpPr>
        <p:sp>
          <p:nvSpPr>
            <p:cNvPr id="5" name="4 Rectángulo"/>
            <p:cNvSpPr/>
            <p:nvPr/>
          </p:nvSpPr>
          <p:spPr bwMode="auto">
            <a:xfrm>
              <a:off x="3059832" y="3099440"/>
              <a:ext cx="144016" cy="864096"/>
            </a:xfrm>
            <a:prstGeom prst="rect">
              <a:avLst/>
            </a:prstGeom>
            <a:solidFill>
              <a:srgbClr val="FFFF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6" name="5 Rectángulo"/>
            <p:cNvSpPr/>
            <p:nvPr/>
          </p:nvSpPr>
          <p:spPr bwMode="auto">
            <a:xfrm>
              <a:off x="3203848" y="3429000"/>
              <a:ext cx="1944216" cy="144016"/>
            </a:xfrm>
            <a:prstGeom prst="rect">
              <a:avLst/>
            </a:prstGeom>
            <a:solidFill>
              <a:srgbClr val="FFFF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grpSp>
      <p:sp>
        <p:nvSpPr>
          <p:cNvPr id="8" name="7 Elipse"/>
          <p:cNvSpPr/>
          <p:nvPr/>
        </p:nvSpPr>
        <p:spPr bwMode="auto">
          <a:xfrm>
            <a:off x="3563888" y="5877272"/>
            <a:ext cx="1080120" cy="504056"/>
          </a:xfrm>
          <a:prstGeom prst="ellipse">
            <a:avLst/>
          </a:prstGeom>
          <a:solidFill>
            <a:srgbClr val="CCFF33"/>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s-MX" sz="1000" b="1" dirty="0"/>
              <a:t>MOTOR </a:t>
            </a:r>
          </a:p>
          <a:p>
            <a:pPr marL="0" marR="0" indent="0" algn="ctr" defTabSz="914400" rtl="0" eaLnBrk="0" fontAlgn="base" latinLnBrk="0" hangingPunct="0">
              <a:lnSpc>
                <a:spcPct val="100000"/>
              </a:lnSpc>
              <a:spcBef>
                <a:spcPct val="0"/>
              </a:spcBef>
              <a:spcAft>
                <a:spcPct val="0"/>
              </a:spcAft>
              <a:buClrTx/>
              <a:buSzTx/>
              <a:buFontTx/>
              <a:buNone/>
              <a:tabLst/>
            </a:pPr>
            <a:r>
              <a:rPr lang="es-MX" sz="1000" b="1" dirty="0"/>
              <a:t>HIDRÁULICO</a:t>
            </a:r>
            <a:endParaRPr kumimoji="0" lang="es-CL" sz="1200" b="1" i="0" u="none" strike="noStrike" cap="none" normalizeH="0" baseline="0" dirty="0">
              <a:ln>
                <a:noFill/>
              </a:ln>
              <a:solidFill>
                <a:schemeClr val="tx1"/>
              </a:solidFill>
              <a:effectLst/>
              <a:latin typeface="Times New Roman" pitchFamily="18" charset="0"/>
            </a:endParaRPr>
          </a:p>
        </p:txBody>
      </p:sp>
      <p:sp>
        <p:nvSpPr>
          <p:cNvPr id="14" name="13 Forma libre"/>
          <p:cNvSpPr/>
          <p:nvPr/>
        </p:nvSpPr>
        <p:spPr bwMode="auto">
          <a:xfrm>
            <a:off x="2328788" y="4750296"/>
            <a:ext cx="1236980" cy="1524000"/>
          </a:xfrm>
          <a:custGeom>
            <a:avLst/>
            <a:gdLst>
              <a:gd name="connsiteX0" fmla="*/ 1236980 w 1236980"/>
              <a:gd name="connsiteY0" fmla="*/ 1432560 h 1524000"/>
              <a:gd name="connsiteX1" fmla="*/ 703580 w 1236980"/>
              <a:gd name="connsiteY1" fmla="*/ 1463040 h 1524000"/>
              <a:gd name="connsiteX2" fmla="*/ 276860 w 1236980"/>
              <a:gd name="connsiteY2" fmla="*/ 1066800 h 1524000"/>
              <a:gd name="connsiteX3" fmla="*/ 17780 w 1236980"/>
              <a:gd name="connsiteY3" fmla="*/ 213360 h 1524000"/>
              <a:gd name="connsiteX4" fmla="*/ 383540 w 1236980"/>
              <a:gd name="connsiteY4" fmla="*/ 0 h 1524000"/>
              <a:gd name="connsiteX5" fmla="*/ 383540 w 1236980"/>
              <a:gd name="connsiteY5" fmla="*/ 0 h 152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6980" h="1524000">
                <a:moveTo>
                  <a:pt x="1236980" y="1432560"/>
                </a:moveTo>
                <a:cubicBezTo>
                  <a:pt x="1050290" y="1478280"/>
                  <a:pt x="863600" y="1524000"/>
                  <a:pt x="703580" y="1463040"/>
                </a:cubicBezTo>
                <a:cubicBezTo>
                  <a:pt x="543560" y="1402080"/>
                  <a:pt x="391160" y="1275080"/>
                  <a:pt x="276860" y="1066800"/>
                </a:cubicBezTo>
                <a:cubicBezTo>
                  <a:pt x="162560" y="858520"/>
                  <a:pt x="0" y="391160"/>
                  <a:pt x="17780" y="213360"/>
                </a:cubicBezTo>
                <a:cubicBezTo>
                  <a:pt x="35560" y="35560"/>
                  <a:pt x="383540" y="0"/>
                  <a:pt x="383540" y="0"/>
                </a:cubicBezTo>
                <a:lnTo>
                  <a:pt x="383540" y="0"/>
                </a:lnTo>
              </a:path>
            </a:pathLst>
          </a:custGeom>
          <a:noFill/>
          <a:ln w="38100" cap="flat" cmpd="sng" algn="ctr">
            <a:solidFill>
              <a:srgbClr val="FFFF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15" name="14 Forma libre"/>
          <p:cNvSpPr/>
          <p:nvPr/>
        </p:nvSpPr>
        <p:spPr bwMode="auto">
          <a:xfrm>
            <a:off x="4632568" y="4801096"/>
            <a:ext cx="1021080" cy="1366520"/>
          </a:xfrm>
          <a:custGeom>
            <a:avLst/>
            <a:gdLst>
              <a:gd name="connsiteX0" fmla="*/ 0 w 1021080"/>
              <a:gd name="connsiteY0" fmla="*/ 1351280 h 1366520"/>
              <a:gd name="connsiteX1" fmla="*/ 548640 w 1021080"/>
              <a:gd name="connsiteY1" fmla="*/ 1320800 h 1366520"/>
              <a:gd name="connsiteX2" fmla="*/ 914400 w 1021080"/>
              <a:gd name="connsiteY2" fmla="*/ 1076960 h 1366520"/>
              <a:gd name="connsiteX3" fmla="*/ 975360 w 1021080"/>
              <a:gd name="connsiteY3" fmla="*/ 177800 h 1366520"/>
              <a:gd name="connsiteX4" fmla="*/ 640080 w 1021080"/>
              <a:gd name="connsiteY4" fmla="*/ 10160 h 1366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080" h="1366520">
                <a:moveTo>
                  <a:pt x="0" y="1351280"/>
                </a:moveTo>
                <a:cubicBezTo>
                  <a:pt x="198120" y="1358900"/>
                  <a:pt x="396240" y="1366520"/>
                  <a:pt x="548640" y="1320800"/>
                </a:cubicBezTo>
                <a:cubicBezTo>
                  <a:pt x="701040" y="1275080"/>
                  <a:pt x="843280" y="1267460"/>
                  <a:pt x="914400" y="1076960"/>
                </a:cubicBezTo>
                <a:cubicBezTo>
                  <a:pt x="985520" y="886460"/>
                  <a:pt x="1021080" y="355600"/>
                  <a:pt x="975360" y="177800"/>
                </a:cubicBezTo>
                <a:cubicBezTo>
                  <a:pt x="929640" y="0"/>
                  <a:pt x="784860" y="5080"/>
                  <a:pt x="640080" y="10160"/>
                </a:cubicBezTo>
              </a:path>
            </a:pathLst>
          </a:custGeom>
          <a:noFill/>
          <a:ln w="38100" cap="flat" cmpd="sng" algn="ctr">
            <a:solidFill>
              <a:srgbClr val="FFFF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cxnSp>
        <p:nvCxnSpPr>
          <p:cNvPr id="19" name="18 Conector recto de flecha"/>
          <p:cNvCxnSpPr/>
          <p:nvPr/>
        </p:nvCxnSpPr>
        <p:spPr bwMode="auto">
          <a:xfrm rot="16200000" flipV="1">
            <a:off x="1943708" y="5553236"/>
            <a:ext cx="792088" cy="288032"/>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0" name="19 Conector recto de flecha"/>
          <p:cNvCxnSpPr/>
          <p:nvPr/>
        </p:nvCxnSpPr>
        <p:spPr bwMode="auto">
          <a:xfrm rot="5400000">
            <a:off x="5328084" y="5481228"/>
            <a:ext cx="864096" cy="72008"/>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grpSp>
        <p:nvGrpSpPr>
          <p:cNvPr id="23" name="22 Grupo"/>
          <p:cNvGrpSpPr/>
          <p:nvPr/>
        </p:nvGrpSpPr>
        <p:grpSpPr>
          <a:xfrm>
            <a:off x="4788024" y="3959344"/>
            <a:ext cx="2088232" cy="864096"/>
            <a:chOff x="3059832" y="3099440"/>
            <a:chExt cx="2088232" cy="864096"/>
          </a:xfrm>
        </p:grpSpPr>
        <p:sp>
          <p:nvSpPr>
            <p:cNvPr id="24" name="23 Rectángulo"/>
            <p:cNvSpPr/>
            <p:nvPr/>
          </p:nvSpPr>
          <p:spPr bwMode="auto">
            <a:xfrm>
              <a:off x="3059832" y="3099440"/>
              <a:ext cx="144016" cy="864096"/>
            </a:xfrm>
            <a:prstGeom prst="rect">
              <a:avLst/>
            </a:prstGeom>
            <a:solidFill>
              <a:srgbClr val="FFFF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5" name="24 Rectángulo"/>
            <p:cNvSpPr/>
            <p:nvPr/>
          </p:nvSpPr>
          <p:spPr bwMode="auto">
            <a:xfrm>
              <a:off x="3203848" y="3429000"/>
              <a:ext cx="1944216" cy="144016"/>
            </a:xfrm>
            <a:prstGeom prst="rect">
              <a:avLst/>
            </a:prstGeom>
            <a:solidFill>
              <a:srgbClr val="FFFF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grpSp>
      <p:sp>
        <p:nvSpPr>
          <p:cNvPr id="26" name="25 CuadroTexto"/>
          <p:cNvSpPr txBox="1"/>
          <p:nvPr/>
        </p:nvSpPr>
        <p:spPr>
          <a:xfrm>
            <a:off x="1187624" y="3429000"/>
            <a:ext cx="1656184" cy="307777"/>
          </a:xfrm>
          <a:prstGeom prst="rect">
            <a:avLst/>
          </a:prstGeom>
          <a:noFill/>
          <a:ln>
            <a:solidFill>
              <a:schemeClr val="tx1"/>
            </a:solidFill>
          </a:ln>
        </p:spPr>
        <p:txBody>
          <a:bodyPr wrap="square" rtlCol="0">
            <a:spAutoFit/>
          </a:bodyPr>
          <a:lstStyle/>
          <a:p>
            <a:r>
              <a:rPr lang="es-MX" sz="1400" b="1" dirty="0"/>
              <a:t>CILINDRO</a:t>
            </a:r>
            <a:endParaRPr lang="es-CL" sz="1400" b="1" dirty="0"/>
          </a:p>
        </p:txBody>
      </p:sp>
      <p:cxnSp>
        <p:nvCxnSpPr>
          <p:cNvPr id="28" name="27 Conector recto de flecha"/>
          <p:cNvCxnSpPr>
            <a:stCxn id="26" idx="2"/>
          </p:cNvCxnSpPr>
          <p:nvPr/>
        </p:nvCxnSpPr>
        <p:spPr bwMode="auto">
          <a:xfrm rot="16200000" flipH="1">
            <a:off x="2115599" y="3636894"/>
            <a:ext cx="484311" cy="684076"/>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32" name="31 CuadroTexto"/>
          <p:cNvSpPr txBox="1"/>
          <p:nvPr/>
        </p:nvSpPr>
        <p:spPr>
          <a:xfrm>
            <a:off x="4499992" y="3429000"/>
            <a:ext cx="1656184" cy="307777"/>
          </a:xfrm>
          <a:prstGeom prst="rect">
            <a:avLst/>
          </a:prstGeom>
          <a:noFill/>
          <a:ln>
            <a:solidFill>
              <a:schemeClr val="tx1"/>
            </a:solidFill>
          </a:ln>
        </p:spPr>
        <p:txBody>
          <a:bodyPr wrap="square" rtlCol="0">
            <a:spAutoFit/>
          </a:bodyPr>
          <a:lstStyle/>
          <a:p>
            <a:r>
              <a:rPr lang="es-MX" sz="1400" b="1" dirty="0"/>
              <a:t>PISTON</a:t>
            </a:r>
            <a:endParaRPr lang="es-CL" sz="1400" b="1" dirty="0"/>
          </a:p>
        </p:txBody>
      </p:sp>
      <p:cxnSp>
        <p:nvCxnSpPr>
          <p:cNvPr id="34" name="33 Conector recto de flecha"/>
          <p:cNvCxnSpPr>
            <a:stCxn id="32" idx="2"/>
          </p:cNvCxnSpPr>
          <p:nvPr/>
        </p:nvCxnSpPr>
        <p:spPr bwMode="auto">
          <a:xfrm rot="5400000">
            <a:off x="4923911" y="3960930"/>
            <a:ext cx="628327" cy="18002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35" name="34 CuadroTexto"/>
          <p:cNvSpPr txBox="1"/>
          <p:nvPr/>
        </p:nvSpPr>
        <p:spPr>
          <a:xfrm>
            <a:off x="1187624" y="2852936"/>
            <a:ext cx="5832648" cy="369332"/>
          </a:xfrm>
          <a:prstGeom prst="rect">
            <a:avLst/>
          </a:prstGeom>
          <a:solidFill>
            <a:srgbClr val="92D050"/>
          </a:solidFill>
        </p:spPr>
        <p:txBody>
          <a:bodyPr wrap="square" rtlCol="0">
            <a:spAutoFit/>
          </a:bodyPr>
          <a:lstStyle/>
          <a:p>
            <a:r>
              <a:rPr lang="es-MX" sz="1800" b="1" i="1" u="sng" dirty="0">
                <a:solidFill>
                  <a:srgbClr val="FF0000"/>
                </a:solidFill>
              </a:rPr>
              <a:t>CIRCUITO HIDRÁULICO BÁSICO</a:t>
            </a:r>
            <a:endParaRPr lang="es-CL" sz="1800" b="1" i="1" u="sng"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nodeType="clickEffect">
                                  <p:stCondLst>
                                    <p:cond delay="0"/>
                                  </p:stCondLst>
                                  <p:childTnLst>
                                    <p:animEffect transition="out" filter="box(in)">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down)">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down)">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40" name="Group 16"/>
          <p:cNvGrpSpPr>
            <a:grpSpLocks/>
          </p:cNvGrpSpPr>
          <p:nvPr/>
        </p:nvGrpSpPr>
        <p:grpSpPr bwMode="auto">
          <a:xfrm>
            <a:off x="0" y="-26988"/>
            <a:ext cx="9144000" cy="5327651"/>
            <a:chOff x="0" y="-17"/>
            <a:chExt cx="5760" cy="3356"/>
          </a:xfrm>
        </p:grpSpPr>
        <p:pic>
          <p:nvPicPr>
            <p:cNvPr id="26628" name="Picture 4" descr="cilindro retroceso y v en bateria"/>
            <p:cNvPicPr>
              <a:picLocks noChangeAspect="1" noChangeArrowheads="1"/>
            </p:cNvPicPr>
            <p:nvPr/>
          </p:nvPicPr>
          <p:blipFill>
            <a:blip r:embed="rId2" cstate="print"/>
            <a:srcRect/>
            <a:stretch>
              <a:fillRect/>
            </a:stretch>
          </p:blipFill>
          <p:spPr bwMode="auto">
            <a:xfrm>
              <a:off x="0" y="-17"/>
              <a:ext cx="5760" cy="3352"/>
            </a:xfrm>
            <a:prstGeom prst="rect">
              <a:avLst/>
            </a:prstGeom>
            <a:noFill/>
          </p:spPr>
        </p:pic>
        <p:sp>
          <p:nvSpPr>
            <p:cNvPr id="26629" name="Text Box 5"/>
            <p:cNvSpPr txBox="1">
              <a:spLocks noChangeArrowheads="1"/>
            </p:cNvSpPr>
            <p:nvPr/>
          </p:nvSpPr>
          <p:spPr bwMode="auto">
            <a:xfrm>
              <a:off x="3334" y="-2"/>
              <a:ext cx="2426" cy="230"/>
            </a:xfrm>
            <a:prstGeom prst="rect">
              <a:avLst/>
            </a:prstGeom>
            <a:solidFill>
              <a:srgbClr val="FFFF00"/>
            </a:solidFill>
            <a:ln w="28575" algn="ctr">
              <a:solidFill>
                <a:schemeClr val="tx1"/>
              </a:solidFill>
              <a:miter lim="800000"/>
              <a:headEnd/>
              <a:tailEnd/>
            </a:ln>
            <a:effectLst/>
          </p:spPr>
          <p:txBody>
            <a:bodyPr>
              <a:spAutoFit/>
            </a:bodyPr>
            <a:lstStyle/>
            <a:p>
              <a:pPr>
                <a:spcBef>
                  <a:spcPct val="50000"/>
                </a:spcBef>
              </a:pPr>
              <a:r>
                <a:rPr lang="es-ES_tradnl" sz="1600"/>
                <a:t>PISTON DE VUELTA EN BATERÍA</a:t>
              </a:r>
              <a:endParaRPr lang="es-ES" sz="1600"/>
            </a:p>
          </p:txBody>
        </p:sp>
        <p:sp>
          <p:nvSpPr>
            <p:cNvPr id="26630" name="Text Box 6"/>
            <p:cNvSpPr txBox="1">
              <a:spLocks noChangeArrowheads="1"/>
            </p:cNvSpPr>
            <p:nvPr/>
          </p:nvSpPr>
          <p:spPr bwMode="auto">
            <a:xfrm>
              <a:off x="3832" y="2795"/>
              <a:ext cx="1724" cy="536"/>
            </a:xfrm>
            <a:prstGeom prst="rect">
              <a:avLst/>
            </a:prstGeom>
            <a:solidFill>
              <a:srgbClr val="FFFF00"/>
            </a:solidFill>
            <a:ln w="28575" algn="ctr">
              <a:solidFill>
                <a:schemeClr val="tx1"/>
              </a:solidFill>
              <a:miter lim="800000"/>
              <a:headEnd/>
              <a:tailEnd/>
            </a:ln>
            <a:effectLst/>
          </p:spPr>
          <p:txBody>
            <a:bodyPr>
              <a:spAutoFit/>
            </a:bodyPr>
            <a:lstStyle/>
            <a:p>
              <a:pPr>
                <a:spcBef>
                  <a:spcPct val="50000"/>
                </a:spcBef>
              </a:pPr>
              <a:r>
                <a:rPr lang="es-ES_tradnl"/>
                <a:t>CUNA fija a las Gualderas</a:t>
              </a:r>
              <a:endParaRPr lang="es-ES"/>
            </a:p>
          </p:txBody>
        </p:sp>
        <p:sp>
          <p:nvSpPr>
            <p:cNvPr id="26631" name="Line 7"/>
            <p:cNvSpPr>
              <a:spLocks noChangeShapeType="1"/>
            </p:cNvSpPr>
            <p:nvPr/>
          </p:nvSpPr>
          <p:spPr bwMode="auto">
            <a:xfrm flipV="1">
              <a:off x="5284" y="2523"/>
              <a:ext cx="91" cy="363"/>
            </a:xfrm>
            <a:prstGeom prst="line">
              <a:avLst/>
            </a:prstGeom>
            <a:noFill/>
            <a:ln w="38100">
              <a:solidFill>
                <a:schemeClr val="tx1"/>
              </a:solidFill>
              <a:round/>
              <a:headEnd/>
              <a:tailEnd type="triangle" w="med" len="med"/>
            </a:ln>
            <a:effectLst/>
          </p:spPr>
          <p:txBody>
            <a:bodyPr wrap="none" anchor="ctr"/>
            <a:lstStyle/>
            <a:p>
              <a:endParaRPr lang="es-CL"/>
            </a:p>
          </p:txBody>
        </p:sp>
        <p:sp>
          <p:nvSpPr>
            <p:cNvPr id="26633" name="Line 9"/>
            <p:cNvSpPr>
              <a:spLocks noChangeShapeType="1"/>
            </p:cNvSpPr>
            <p:nvPr/>
          </p:nvSpPr>
          <p:spPr bwMode="auto">
            <a:xfrm flipH="1" flipV="1">
              <a:off x="3651" y="2568"/>
              <a:ext cx="363" cy="272"/>
            </a:xfrm>
            <a:prstGeom prst="line">
              <a:avLst/>
            </a:prstGeom>
            <a:noFill/>
            <a:ln w="38100">
              <a:solidFill>
                <a:schemeClr val="tx1"/>
              </a:solidFill>
              <a:round/>
              <a:headEnd/>
              <a:tailEnd type="triangle" w="med" len="med"/>
            </a:ln>
            <a:effectLst/>
          </p:spPr>
          <p:txBody>
            <a:bodyPr wrap="none" anchor="ctr"/>
            <a:lstStyle/>
            <a:p>
              <a:endParaRPr lang="es-CL"/>
            </a:p>
          </p:txBody>
        </p:sp>
        <p:sp>
          <p:nvSpPr>
            <p:cNvPr id="26634" name="Text Box 10"/>
            <p:cNvSpPr txBox="1">
              <a:spLocks noChangeArrowheads="1"/>
            </p:cNvSpPr>
            <p:nvPr/>
          </p:nvSpPr>
          <p:spPr bwMode="auto">
            <a:xfrm>
              <a:off x="1565" y="2704"/>
              <a:ext cx="1542" cy="524"/>
            </a:xfrm>
            <a:prstGeom prst="rect">
              <a:avLst/>
            </a:prstGeom>
            <a:solidFill>
              <a:srgbClr val="FFFF00"/>
            </a:solidFill>
            <a:ln w="9525" algn="ctr">
              <a:solidFill>
                <a:schemeClr val="tx1"/>
              </a:solidFill>
              <a:miter lim="800000"/>
              <a:headEnd/>
              <a:tailEnd/>
            </a:ln>
            <a:effectLst/>
          </p:spPr>
          <p:txBody>
            <a:bodyPr>
              <a:spAutoFit/>
            </a:bodyPr>
            <a:lstStyle/>
            <a:p>
              <a:pPr>
                <a:spcBef>
                  <a:spcPct val="50000"/>
                </a:spcBef>
              </a:pPr>
              <a:r>
                <a:rPr lang="es-ES_tradnl"/>
                <a:t>Cilindro de Retroceso</a:t>
              </a:r>
              <a:endParaRPr lang="es-ES"/>
            </a:p>
          </p:txBody>
        </p:sp>
        <p:sp>
          <p:nvSpPr>
            <p:cNvPr id="26635" name="Text Box 11"/>
            <p:cNvSpPr txBox="1">
              <a:spLocks noChangeArrowheads="1"/>
            </p:cNvSpPr>
            <p:nvPr/>
          </p:nvSpPr>
          <p:spPr bwMode="auto">
            <a:xfrm>
              <a:off x="45" y="2797"/>
              <a:ext cx="1474" cy="542"/>
            </a:xfrm>
            <a:prstGeom prst="rect">
              <a:avLst/>
            </a:prstGeom>
            <a:solidFill>
              <a:srgbClr val="FFFF00"/>
            </a:solidFill>
            <a:ln w="38100" algn="ctr">
              <a:solidFill>
                <a:schemeClr val="tx1"/>
              </a:solidFill>
              <a:miter lim="800000"/>
              <a:headEnd/>
              <a:tailEnd/>
            </a:ln>
            <a:effectLst/>
          </p:spPr>
          <p:txBody>
            <a:bodyPr>
              <a:spAutoFit/>
            </a:bodyPr>
            <a:lstStyle/>
            <a:p>
              <a:pPr>
                <a:spcBef>
                  <a:spcPct val="50000"/>
                </a:spcBef>
              </a:pPr>
              <a:r>
                <a:rPr lang="es-ES_tradnl"/>
                <a:t>Pistón de Retroceso</a:t>
              </a:r>
              <a:endParaRPr lang="es-ES"/>
            </a:p>
          </p:txBody>
        </p:sp>
        <p:sp>
          <p:nvSpPr>
            <p:cNvPr id="26636" name="Text Box 12"/>
            <p:cNvSpPr txBox="1">
              <a:spLocks noChangeArrowheads="1"/>
            </p:cNvSpPr>
            <p:nvPr/>
          </p:nvSpPr>
          <p:spPr bwMode="auto">
            <a:xfrm>
              <a:off x="1565" y="0"/>
              <a:ext cx="1587" cy="312"/>
            </a:xfrm>
            <a:prstGeom prst="rect">
              <a:avLst/>
            </a:prstGeom>
            <a:solidFill>
              <a:srgbClr val="FFFF00"/>
            </a:solidFill>
            <a:ln w="38100" algn="ctr">
              <a:solidFill>
                <a:schemeClr val="tx1"/>
              </a:solidFill>
              <a:miter lim="800000"/>
              <a:headEnd/>
              <a:tailEnd/>
            </a:ln>
            <a:effectLst/>
          </p:spPr>
          <p:txBody>
            <a:bodyPr>
              <a:spAutoFit/>
            </a:bodyPr>
            <a:lstStyle/>
            <a:p>
              <a:pPr>
                <a:spcBef>
                  <a:spcPct val="50000"/>
                </a:spcBef>
              </a:pPr>
              <a:r>
                <a:rPr lang="es-ES_tradnl"/>
                <a:t>Cilindro V. en B.</a:t>
              </a:r>
              <a:endParaRPr lang="es-ES"/>
            </a:p>
          </p:txBody>
        </p:sp>
        <p:sp>
          <p:nvSpPr>
            <p:cNvPr id="26637" name="Text Box 13"/>
            <p:cNvSpPr txBox="1">
              <a:spLocks noChangeArrowheads="1"/>
            </p:cNvSpPr>
            <p:nvPr/>
          </p:nvSpPr>
          <p:spPr bwMode="auto">
            <a:xfrm>
              <a:off x="4591" y="482"/>
              <a:ext cx="874" cy="542"/>
            </a:xfrm>
            <a:prstGeom prst="rect">
              <a:avLst/>
            </a:prstGeom>
            <a:solidFill>
              <a:srgbClr val="FFFF00"/>
            </a:solidFill>
            <a:ln w="38100" algn="ctr">
              <a:solidFill>
                <a:schemeClr val="tx1"/>
              </a:solidFill>
              <a:miter lim="800000"/>
              <a:headEnd/>
              <a:tailEnd/>
            </a:ln>
            <a:effectLst/>
          </p:spPr>
          <p:txBody>
            <a:bodyPr wrap="none">
              <a:spAutoFit/>
            </a:bodyPr>
            <a:lstStyle/>
            <a:p>
              <a:r>
                <a:rPr lang="es-ES_tradnl"/>
                <a:t>Macizo</a:t>
              </a:r>
            </a:p>
            <a:p>
              <a:r>
                <a:rPr lang="es-ES_tradnl"/>
                <a:t> de culata</a:t>
              </a:r>
              <a:endParaRPr lang="es-ES"/>
            </a:p>
          </p:txBody>
        </p:sp>
        <p:sp>
          <p:nvSpPr>
            <p:cNvPr id="26638" name="AutoShape 14"/>
            <p:cNvSpPr>
              <a:spLocks noChangeArrowheads="1"/>
            </p:cNvSpPr>
            <p:nvPr/>
          </p:nvSpPr>
          <p:spPr bwMode="auto">
            <a:xfrm rot="282692">
              <a:off x="249" y="663"/>
              <a:ext cx="1316" cy="363"/>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66FFFF"/>
            </a:solidFill>
            <a:ln w="9525" algn="ctr">
              <a:solidFill>
                <a:schemeClr val="tx1"/>
              </a:solidFill>
              <a:miter lim="800000"/>
              <a:headEnd/>
              <a:tailEnd/>
            </a:ln>
            <a:effectLst/>
          </p:spPr>
          <p:txBody>
            <a:bodyPr wrap="none" anchor="ctr"/>
            <a:lstStyle/>
            <a:p>
              <a:r>
                <a:rPr lang="es-ES_tradnl" sz="1800"/>
                <a:t>RETROCESO</a:t>
              </a:r>
              <a:endParaRPr lang="es-ES" sz="1800"/>
            </a:p>
          </p:txBody>
        </p:sp>
      </p:grpSp>
      <p:sp>
        <p:nvSpPr>
          <p:cNvPr id="26639" name="Text Box 15"/>
          <p:cNvSpPr txBox="1">
            <a:spLocks noChangeArrowheads="1"/>
          </p:cNvSpPr>
          <p:nvPr/>
        </p:nvSpPr>
        <p:spPr bwMode="auto">
          <a:xfrm>
            <a:off x="0" y="5589588"/>
            <a:ext cx="9144000" cy="1196975"/>
          </a:xfrm>
          <a:prstGeom prst="rect">
            <a:avLst/>
          </a:prstGeom>
          <a:solidFill>
            <a:schemeClr val="hlink"/>
          </a:solidFill>
          <a:ln w="9525" algn="ctr">
            <a:solidFill>
              <a:schemeClr val="tx1"/>
            </a:solidFill>
            <a:miter lim="800000"/>
            <a:headEnd/>
            <a:tailEnd/>
          </a:ln>
          <a:effectLst/>
        </p:spPr>
        <p:txBody>
          <a:bodyPr>
            <a:spAutoFit/>
          </a:bodyPr>
          <a:lstStyle/>
          <a:p>
            <a:pPr>
              <a:spcBef>
                <a:spcPct val="50000"/>
              </a:spcBef>
            </a:pPr>
            <a:r>
              <a:rPr lang="es-ES_tradnl"/>
              <a:t>El cañón retrocede y el pistón de retroceso frena su movimiento atrás, junto al de Vuelta en batería, este “acumula energía” del retroceso y al detenerse el cañón hacia atrás, lo lleva hacia delante a su posición de tiro</a:t>
            </a:r>
            <a:endParaRPr lang="es-E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AÑON2"/>
          <p:cNvPicPr>
            <a:picLocks noChangeAspect="1" noChangeArrowheads="1"/>
          </p:cNvPicPr>
          <p:nvPr/>
        </p:nvPicPr>
        <p:blipFill>
          <a:blip r:embed="rId2" cstate="print"/>
          <a:srcRect/>
          <a:stretch>
            <a:fillRect/>
          </a:stretch>
        </p:blipFill>
        <p:spPr bwMode="auto">
          <a:xfrm>
            <a:off x="152400" y="44450"/>
            <a:ext cx="8839200" cy="5181600"/>
          </a:xfrm>
          <a:prstGeom prst="rect">
            <a:avLst/>
          </a:prstGeom>
          <a:noFill/>
        </p:spPr>
      </p:pic>
      <p:grpSp>
        <p:nvGrpSpPr>
          <p:cNvPr id="22538" name="Group 10"/>
          <p:cNvGrpSpPr>
            <a:grpSpLocks/>
          </p:cNvGrpSpPr>
          <p:nvPr/>
        </p:nvGrpSpPr>
        <p:grpSpPr bwMode="auto">
          <a:xfrm>
            <a:off x="0" y="333375"/>
            <a:ext cx="4156075" cy="4533900"/>
            <a:chOff x="0" y="210"/>
            <a:chExt cx="2618" cy="2856"/>
          </a:xfrm>
        </p:grpSpPr>
        <p:sp>
          <p:nvSpPr>
            <p:cNvPr id="22532" name="Text Box 4"/>
            <p:cNvSpPr txBox="1">
              <a:spLocks noChangeArrowheads="1"/>
            </p:cNvSpPr>
            <p:nvPr/>
          </p:nvSpPr>
          <p:spPr bwMode="auto">
            <a:xfrm>
              <a:off x="0" y="210"/>
              <a:ext cx="2426" cy="288"/>
            </a:xfrm>
            <a:prstGeom prst="rect">
              <a:avLst/>
            </a:prstGeom>
            <a:noFill/>
            <a:ln w="9525" algn="ctr">
              <a:noFill/>
              <a:miter lim="800000"/>
              <a:headEnd/>
              <a:tailEnd/>
            </a:ln>
            <a:effectLst/>
          </p:spPr>
          <p:txBody>
            <a:bodyPr>
              <a:spAutoFit/>
            </a:bodyPr>
            <a:lstStyle/>
            <a:p>
              <a:pPr>
                <a:spcBef>
                  <a:spcPct val="50000"/>
                </a:spcBef>
              </a:pPr>
              <a:r>
                <a:rPr lang="es-ES_tradnl" b="1">
                  <a:effectLst>
                    <a:outerShdw blurRad="38100" dist="38100" dir="2700000" algn="tl">
                      <a:srgbClr val="FFFFFF"/>
                    </a:outerShdw>
                  </a:effectLst>
                </a:rPr>
                <a:t>FRENO DE BROCAL</a:t>
              </a:r>
              <a:endParaRPr lang="es-ES" b="1">
                <a:effectLst>
                  <a:outerShdw blurRad="38100" dist="38100" dir="2700000" algn="tl">
                    <a:srgbClr val="FFFFFF"/>
                  </a:outerShdw>
                </a:effectLst>
              </a:endParaRPr>
            </a:p>
          </p:txBody>
        </p:sp>
        <p:sp>
          <p:nvSpPr>
            <p:cNvPr id="22533" name="Rectangle 5"/>
            <p:cNvSpPr>
              <a:spLocks noChangeArrowheads="1"/>
            </p:cNvSpPr>
            <p:nvPr/>
          </p:nvSpPr>
          <p:spPr bwMode="auto">
            <a:xfrm rot="3723516">
              <a:off x="1999" y="2446"/>
              <a:ext cx="558" cy="681"/>
            </a:xfrm>
            <a:prstGeom prst="rect">
              <a:avLst/>
            </a:prstGeom>
            <a:solidFill>
              <a:schemeClr val="bg1"/>
            </a:solidFill>
            <a:ln w="9525" algn="ctr">
              <a:solidFill>
                <a:schemeClr val="bg1"/>
              </a:solidFill>
              <a:miter lim="800000"/>
              <a:headEnd/>
              <a:tailEnd/>
            </a:ln>
            <a:effectLst/>
          </p:spPr>
          <p:txBody>
            <a:bodyPr wrap="none" anchor="ctr"/>
            <a:lstStyle/>
            <a:p>
              <a:endParaRPr lang="es-CL"/>
            </a:p>
          </p:txBody>
        </p:sp>
        <p:sp>
          <p:nvSpPr>
            <p:cNvPr id="22534" name="Text Box 6"/>
            <p:cNvSpPr txBox="1">
              <a:spLocks noChangeArrowheads="1"/>
            </p:cNvSpPr>
            <p:nvPr/>
          </p:nvSpPr>
          <p:spPr bwMode="auto">
            <a:xfrm>
              <a:off x="158" y="2750"/>
              <a:ext cx="726" cy="231"/>
            </a:xfrm>
            <a:prstGeom prst="rect">
              <a:avLst/>
            </a:prstGeom>
            <a:solidFill>
              <a:schemeClr val="bg1"/>
            </a:solidFill>
            <a:ln w="9525" algn="ctr">
              <a:noFill/>
              <a:miter lim="800000"/>
              <a:headEnd/>
              <a:tailEnd/>
            </a:ln>
            <a:effectLst/>
          </p:spPr>
          <p:txBody>
            <a:bodyPr>
              <a:spAutoFit/>
            </a:bodyPr>
            <a:lstStyle/>
            <a:p>
              <a:pPr>
                <a:spcBef>
                  <a:spcPct val="50000"/>
                </a:spcBef>
              </a:pPr>
              <a:r>
                <a:rPr lang="es-ES_tradnl" sz="1800" b="1">
                  <a:solidFill>
                    <a:srgbClr val="FF0000"/>
                  </a:solidFill>
                </a:rPr>
                <a:t>GASES</a:t>
              </a:r>
              <a:endParaRPr lang="es-ES" sz="1800" b="1">
                <a:solidFill>
                  <a:srgbClr val="FF0000"/>
                </a:solidFill>
              </a:endParaRPr>
            </a:p>
          </p:txBody>
        </p:sp>
        <p:sp>
          <p:nvSpPr>
            <p:cNvPr id="22536" name="Line 8"/>
            <p:cNvSpPr>
              <a:spLocks noChangeShapeType="1"/>
            </p:cNvSpPr>
            <p:nvPr/>
          </p:nvSpPr>
          <p:spPr bwMode="auto">
            <a:xfrm flipV="1">
              <a:off x="793" y="2477"/>
              <a:ext cx="726" cy="363"/>
            </a:xfrm>
            <a:prstGeom prst="line">
              <a:avLst/>
            </a:prstGeom>
            <a:noFill/>
            <a:ln w="76200">
              <a:solidFill>
                <a:srgbClr val="FF0000"/>
              </a:solidFill>
              <a:round/>
              <a:headEnd/>
              <a:tailEnd type="triangle" w="med" len="med"/>
            </a:ln>
            <a:effectLst/>
          </p:spPr>
          <p:txBody>
            <a:bodyPr wrap="none" anchor="ctr"/>
            <a:lstStyle/>
            <a:p>
              <a:endParaRPr lang="es-CL"/>
            </a:p>
          </p:txBody>
        </p:sp>
      </p:grpSp>
      <p:sp>
        <p:nvSpPr>
          <p:cNvPr id="22531" name="Text Box 3"/>
          <p:cNvSpPr txBox="1">
            <a:spLocks noChangeArrowheads="1"/>
          </p:cNvSpPr>
          <p:nvPr/>
        </p:nvSpPr>
        <p:spPr bwMode="auto">
          <a:xfrm>
            <a:off x="0" y="5084763"/>
            <a:ext cx="9144000" cy="1590675"/>
          </a:xfrm>
          <a:prstGeom prst="rect">
            <a:avLst/>
          </a:prstGeom>
          <a:solidFill>
            <a:srgbClr val="66FFFF"/>
          </a:solidFill>
          <a:ln w="38100" algn="ctr">
            <a:solidFill>
              <a:schemeClr val="tx1"/>
            </a:solidFill>
            <a:miter lim="800000"/>
            <a:headEnd/>
            <a:tailEnd/>
          </a:ln>
          <a:effectLst/>
        </p:spPr>
        <p:txBody>
          <a:bodyPr>
            <a:spAutoFit/>
          </a:bodyPr>
          <a:lstStyle/>
          <a:p>
            <a:pPr algn="l">
              <a:spcBef>
                <a:spcPct val="50000"/>
              </a:spcBef>
            </a:pPr>
            <a:r>
              <a:rPr lang="es-ES_tradnl"/>
              <a:t>El freno de brocal, reemplaza o colabora a los cilindros de retroceso en cañones terrestres y navales, usando los gases que escapan por el brocal para detener el retroceso del cañón, al chocar con los vanos deflectores de gases.</a:t>
            </a:r>
            <a:endParaRPr lang="es-ES"/>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5630</TotalTime>
  <Words>1500</Words>
  <Application>Microsoft Macintosh PowerPoint</Application>
  <PresentationFormat>Presentación en pantalla (4:3)</PresentationFormat>
  <Paragraphs>141</Paragraphs>
  <Slides>24</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24</vt:i4>
      </vt:variant>
    </vt:vector>
  </HeadingPairs>
  <TitlesOfParts>
    <vt:vector size="28" baseType="lpstr">
      <vt:lpstr>Arial</vt:lpstr>
      <vt:lpstr>Times New Roman</vt:lpstr>
      <vt:lpstr>Wingdings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título de diapositiva</dc:title>
  <dc:creator>Escuela Naval "A. P."</dc:creator>
  <cp:lastModifiedBy>Microsoft Office User</cp:lastModifiedBy>
  <cp:revision>49</cp:revision>
  <cp:lastPrinted>2003-05-14T14:30:50Z</cp:lastPrinted>
  <dcterms:created xsi:type="dcterms:W3CDTF">2003-05-12T20:46:34Z</dcterms:created>
  <dcterms:modified xsi:type="dcterms:W3CDTF">2019-08-20T03:02:13Z</dcterms:modified>
</cp:coreProperties>
</file>