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7" r:id="rId4"/>
    <p:sldId id="268" r:id="rId5"/>
    <p:sldId id="293" r:id="rId6"/>
    <p:sldId id="309" r:id="rId7"/>
    <p:sldId id="310" r:id="rId8"/>
    <p:sldId id="311" r:id="rId9"/>
    <p:sldId id="312" r:id="rId10"/>
    <p:sldId id="296" r:id="rId11"/>
    <p:sldId id="295" r:id="rId12"/>
    <p:sldId id="286" r:id="rId13"/>
    <p:sldId id="287" r:id="rId14"/>
    <p:sldId id="288" r:id="rId15"/>
    <p:sldId id="289" r:id="rId16"/>
    <p:sldId id="290" r:id="rId17"/>
    <p:sldId id="291" r:id="rId18"/>
    <p:sldId id="292" r:id="rId19"/>
    <p:sldId id="300" r:id="rId20"/>
    <p:sldId id="301" r:id="rId21"/>
    <p:sldId id="304" r:id="rId22"/>
    <p:sldId id="305" r:id="rId23"/>
    <p:sldId id="302" r:id="rId24"/>
    <p:sldId id="303" r:id="rId25"/>
    <p:sldId id="297" r:id="rId26"/>
    <p:sldId id="298" r:id="rId27"/>
    <p:sldId id="299" r:id="rId28"/>
    <p:sldId id="279" r:id="rId29"/>
    <p:sldId id="285" r:id="rId30"/>
    <p:sldId id="307" r:id="rId31"/>
    <p:sldId id="306" r:id="rId32"/>
    <p:sldId id="308"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3851"/>
    <p:restoredTop sz="94712"/>
  </p:normalViewPr>
  <p:slideViewPr>
    <p:cSldViewPr snapToGrid="0" snapToObjects="1">
      <p:cViewPr varScale="1">
        <p:scale>
          <a:sx n="83" d="100"/>
          <a:sy n="83" d="100"/>
        </p:scale>
        <p:origin x="208" y="1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25-07-21</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25-07-21</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s.wikipedia.org/wiki/Culombio"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2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0.png"/><Relationship Id="rId7" Type="http://schemas.openxmlformats.org/officeDocument/2006/relationships/image" Target="../media/image21.png"/><Relationship Id="rId2" Type="http://schemas.openxmlformats.org/officeDocument/2006/relationships/image" Target="../media/image160.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0.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BAD76F3E-3A97-486B-B402-44400A8B9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a:bodyPr>
          <a:lstStyle/>
          <a:p>
            <a:pPr algn="l"/>
            <a:r>
              <a:rPr lang="es-ES" sz="5000" b="1" dirty="0">
                <a:latin typeface="Arial" panose="020B0604020202020204" pitchFamily="34" charset="0"/>
                <a:cs typeface="Arial" panose="020B0604020202020204" pitchFamily="34" charset="0"/>
              </a:rPr>
              <a:t>Física I</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Escuela Naval A. Prat</a:t>
            </a:r>
            <a:br>
              <a:rPr lang="es-ES" sz="5000" b="1"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2S-2021 </a:t>
            </a:r>
            <a:br>
              <a:rPr lang="es-ES" sz="5000"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Unidades de medida </a:t>
            </a:r>
            <a:endParaRPr lang="en-GB" sz="5000" dirty="0">
              <a:latin typeface="Arial" panose="020B0604020202020204" pitchFamily="34" charset="0"/>
              <a:cs typeface="Arial" panose="020B0604020202020204" pitchFamily="34" charset="0"/>
            </a:endParaRPr>
          </a:p>
        </p:txBody>
      </p:sp>
      <p:sp>
        <p:nvSpPr>
          <p:cNvPr id="36" name="Rectangle 30">
            <a:extLst>
              <a:ext uri="{FF2B5EF4-FFF2-40B4-BE49-F238E27FC236}">
                <a16:creationId xmlns:a16="http://schemas.microsoft.com/office/drawing/2014/main" id="{391F6B52-91F4-4AEB-B6DB-29FEBCF28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433116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7" name="Rectangle 32">
            <a:extLst>
              <a:ext uri="{FF2B5EF4-FFF2-40B4-BE49-F238E27FC236}">
                <a16:creationId xmlns:a16="http://schemas.microsoft.com/office/drawing/2014/main" id="{2CD6F061-7C53-44F4-9794-953DB70A4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46882" y="2348839"/>
            <a:ext cx="54864" cy="3946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9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A0221EB-9E4C-9C43-A671-069765B3B9A4}"/>
              </a:ext>
            </a:extLst>
          </p:cNvPr>
          <p:cNvSpPr/>
          <p:nvPr/>
        </p:nvSpPr>
        <p:spPr>
          <a:xfrm>
            <a:off x="423553" y="2352797"/>
            <a:ext cx="3211135"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Cantidad física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BA7F9DD-0D73-5146-84F3-A1423E0BF585}"/>
              </a:ext>
            </a:extLst>
          </p:cNvPr>
          <p:cNvSpPr/>
          <p:nvPr/>
        </p:nvSpPr>
        <p:spPr>
          <a:xfrm>
            <a:off x="394798" y="892737"/>
            <a:ext cx="6162518" cy="1200329"/>
          </a:xfrm>
          <a:prstGeom prst="rect">
            <a:avLst/>
          </a:prstGeom>
        </p:spPr>
        <p:txBody>
          <a:bodyPr wrap="square">
            <a:spAutoFit/>
          </a:bodyPr>
          <a:lstStyle/>
          <a:p>
            <a:r>
              <a:rPr lang="es-CL" dirty="0">
                <a:solidFill>
                  <a:srgbClr val="002060"/>
                </a:solidFill>
                <a:latin typeface="Arial" panose="020B0604020202020204" pitchFamily="34" charset="0"/>
                <a:cs typeface="Arial" panose="020B0604020202020204" pitchFamily="34" charset="0"/>
              </a:rPr>
              <a:t>Una cantidad física es toda aquella propiedad o entidad abstracta que puede ser medida.</a:t>
            </a:r>
          </a:p>
          <a:p>
            <a:r>
              <a:rPr lang="es-CL" b="1" dirty="0">
                <a:solidFill>
                  <a:srgbClr val="002060"/>
                </a:solidFill>
                <a:latin typeface="Arial" panose="020B0604020202020204" pitchFamily="34" charset="0"/>
                <a:cs typeface="Arial" panose="020B0604020202020204" pitchFamily="34" charset="0"/>
              </a:rPr>
              <a:t>En definitiva, una cantidad f</a:t>
            </a:r>
            <a:r>
              <a:rPr lang="es-ES" b="1" dirty="0">
                <a:solidFill>
                  <a:srgbClr val="002060"/>
                </a:solidFill>
                <a:latin typeface="Arial" panose="020B0604020202020204" pitchFamily="34" charset="0"/>
                <a:cs typeface="Arial" panose="020B0604020202020204" pitchFamily="34" charset="0"/>
              </a:rPr>
              <a:t>í</a:t>
            </a:r>
            <a:r>
              <a:rPr lang="es-CL" b="1" dirty="0">
                <a:solidFill>
                  <a:srgbClr val="002060"/>
                </a:solidFill>
                <a:latin typeface="Arial" panose="020B0604020202020204" pitchFamily="34" charset="0"/>
                <a:cs typeface="Arial" panose="020B0604020202020204" pitchFamily="34" charset="0"/>
              </a:rPr>
              <a:t>sica es toda aquella propiedad que se puede medir.</a:t>
            </a:r>
          </a:p>
        </p:txBody>
      </p:sp>
      <p:sp>
        <p:nvSpPr>
          <p:cNvPr id="6" name="Rectángulo 3">
            <a:extLst>
              <a:ext uri="{FF2B5EF4-FFF2-40B4-BE49-F238E27FC236}">
                <a16:creationId xmlns:a16="http://schemas.microsoft.com/office/drawing/2014/main" id="{6A0221EB-9E4C-9C43-A671-069765B3B9A4}"/>
              </a:ext>
            </a:extLst>
          </p:cNvPr>
          <p:cNvSpPr/>
          <p:nvPr/>
        </p:nvSpPr>
        <p:spPr>
          <a:xfrm>
            <a:off x="394798" y="289549"/>
            <a:ext cx="3278462"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Magnitud física</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8" name="Rectángulo 3">
            <a:extLst>
              <a:ext uri="{FF2B5EF4-FFF2-40B4-BE49-F238E27FC236}">
                <a16:creationId xmlns:a16="http://schemas.microsoft.com/office/drawing/2014/main" id="{6A0221EB-9E4C-9C43-A671-069765B3B9A4}"/>
              </a:ext>
            </a:extLst>
          </p:cNvPr>
          <p:cNvSpPr/>
          <p:nvPr/>
        </p:nvSpPr>
        <p:spPr>
          <a:xfrm>
            <a:off x="394798" y="3889521"/>
            <a:ext cx="3781805"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Dimensión físicas </a:t>
            </a:r>
            <a:endParaRPr lang="es-CL" sz="3200" b="1" i="0">
              <a:solidFill>
                <a:srgbClr val="002060"/>
              </a:solidFill>
              <a:effectLst/>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CCF7392-59FB-4F0B-8634-3058879732F2}"/>
              </a:ext>
            </a:extLst>
          </p:cNvPr>
          <p:cNvSpPr txBox="1"/>
          <p:nvPr/>
        </p:nvSpPr>
        <p:spPr>
          <a:xfrm>
            <a:off x="425570" y="2955985"/>
            <a:ext cx="61625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2060"/>
                </a:solidFill>
                <a:latin typeface="Arial" panose="020B0604020202020204" pitchFamily="34" charset="0"/>
                <a:cs typeface="Arial" panose="020B0604020202020204" pitchFamily="34" charset="0"/>
              </a:rPr>
              <a:t>Una </a:t>
            </a:r>
            <a:r>
              <a:rPr lang="en-US" b="1" dirty="0" err="1">
                <a:solidFill>
                  <a:srgbClr val="002060"/>
                </a:solidFill>
                <a:latin typeface="Arial" panose="020B0604020202020204" pitchFamily="34" charset="0"/>
                <a:cs typeface="Arial" panose="020B0604020202020204" pitchFamily="34" charset="0"/>
              </a:rPr>
              <a:t>magnitud</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es el </a:t>
            </a:r>
            <a:r>
              <a:rPr lang="en-US" dirty="0" err="1">
                <a:solidFill>
                  <a:srgbClr val="002060"/>
                </a:solidFill>
                <a:latin typeface="Arial" panose="020B0604020202020204" pitchFamily="34" charset="0"/>
                <a:cs typeface="Arial" panose="020B0604020202020204" pitchFamily="34" charset="0"/>
              </a:rPr>
              <a:t>resultado</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medición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cantidad</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a:t>
            </a:r>
          </a:p>
        </p:txBody>
      </p:sp>
      <p:sp>
        <p:nvSpPr>
          <p:cNvPr id="3" name="Rectángulo 2">
            <a:extLst>
              <a:ext uri="{FF2B5EF4-FFF2-40B4-BE49-F238E27FC236}">
                <a16:creationId xmlns:a16="http://schemas.microsoft.com/office/drawing/2014/main" id="{7F3AC215-CC70-6041-AFE2-F35B7F2AF34F}"/>
              </a:ext>
            </a:extLst>
          </p:cNvPr>
          <p:cNvSpPr/>
          <p:nvPr/>
        </p:nvSpPr>
        <p:spPr>
          <a:xfrm>
            <a:off x="394798" y="4624586"/>
            <a:ext cx="6722098" cy="1200329"/>
          </a:xfrm>
          <a:prstGeom prst="rect">
            <a:avLst/>
          </a:prstGeom>
        </p:spPr>
        <p:txBody>
          <a:bodyPr wrap="square">
            <a:spAutoFit/>
          </a:bodyPr>
          <a:lstStyle/>
          <a:p>
            <a:r>
              <a:rPr lang="es-CL" dirty="0">
                <a:solidFill>
                  <a:srgbClr val="002060"/>
                </a:solidFill>
                <a:latin typeface="Arial" panose="020B0604020202020204" pitchFamily="34" charset="0"/>
                <a:cs typeface="Arial" panose="020B0604020202020204" pitchFamily="34" charset="0"/>
              </a:rPr>
              <a:t>Introduciremos el concepto de dimensión física para referirnos a una cualidad intrínseca de la cantidad física que es independiente de la forma en que se expresa o valora dicha cantidad física. </a:t>
            </a:r>
            <a:endParaRPr lang="es-ES_tradnl" dirty="0">
              <a:solidFill>
                <a:srgbClr val="002060"/>
              </a:solidFill>
              <a:latin typeface="Arial" panose="020B0604020202020204" pitchFamily="34" charset="0"/>
              <a:cs typeface="Arial" panose="020B0604020202020204" pitchFamily="34" charset="0"/>
            </a:endParaRPr>
          </a:p>
        </p:txBody>
      </p:sp>
      <p:sp>
        <p:nvSpPr>
          <p:cNvPr id="9" name="Rectángulo 3">
            <a:extLst>
              <a:ext uri="{FF2B5EF4-FFF2-40B4-BE49-F238E27FC236}">
                <a16:creationId xmlns:a16="http://schemas.microsoft.com/office/drawing/2014/main" id="{E1C0FDD2-D511-6249-9B57-FE30B9D7D711}"/>
              </a:ext>
            </a:extLst>
          </p:cNvPr>
          <p:cNvSpPr/>
          <p:nvPr/>
        </p:nvSpPr>
        <p:spPr>
          <a:xfrm>
            <a:off x="6984694" y="1085156"/>
            <a:ext cx="4924540" cy="3539430"/>
          </a:xfrm>
          <a:prstGeom prst="rect">
            <a:avLst/>
          </a:prstGeom>
          <a:ln w="19050">
            <a:solidFill>
              <a:schemeClr val="accent1">
                <a:lumMod val="75000"/>
              </a:schemeClr>
            </a:solidFill>
          </a:ln>
        </p:spPr>
        <p:txBody>
          <a:bodyPr wrap="square">
            <a:spAutoFit/>
          </a:bodyPr>
          <a:lstStyle/>
          <a:p>
            <a:pPr fontAlgn="base"/>
            <a:r>
              <a:rPr lang="es-ES" sz="2400" i="0" dirty="0">
                <a:solidFill>
                  <a:schemeClr val="accent2">
                    <a:lumMod val="75000"/>
                  </a:schemeClr>
                </a:solidFill>
                <a:effectLst/>
                <a:latin typeface="Arial" panose="020B0604020202020204" pitchFamily="34" charset="0"/>
                <a:cs typeface="Arial" panose="020B0604020202020204" pitchFamily="34" charset="0"/>
              </a:rPr>
              <a:t>La rapidez de un avión es 780 km/h</a:t>
            </a:r>
          </a:p>
          <a:p>
            <a:pPr fontAlgn="base"/>
            <a:endParaRPr lang="es-ES" sz="2400" dirty="0">
              <a:solidFill>
                <a:schemeClr val="accent2">
                  <a:lumMod val="75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Magnitud</a:t>
            </a:r>
            <a:r>
              <a:rPr lang="es-ES" sz="2400" i="0" dirty="0">
                <a:solidFill>
                  <a:schemeClr val="accent6">
                    <a:lumMod val="50000"/>
                  </a:schemeClr>
                </a:solidFill>
                <a:effectLst/>
                <a:latin typeface="Arial" panose="020B0604020202020204" pitchFamily="34" charset="0"/>
                <a:cs typeface="Arial" panose="020B0604020202020204" pitchFamily="34" charset="0"/>
              </a:rPr>
              <a:t> física: </a:t>
            </a:r>
            <a:r>
              <a:rPr lang="es-ES" sz="2400" i="0" dirty="0">
                <a:solidFill>
                  <a:srgbClr val="FF0000"/>
                </a:solidFill>
                <a:effectLst/>
                <a:latin typeface="Arial" panose="020B0604020202020204" pitchFamily="34" charset="0"/>
                <a:cs typeface="Arial" panose="020B0604020202020204" pitchFamily="34" charset="0"/>
              </a:rPr>
              <a:t>rapidez</a:t>
            </a:r>
          </a:p>
          <a:p>
            <a:pPr fontAlgn="base"/>
            <a:endParaRPr lang="es-ES" sz="2400" i="0" dirty="0">
              <a:solidFill>
                <a:schemeClr val="accent6">
                  <a:lumMod val="50000"/>
                </a:schemeClr>
              </a:solidFill>
              <a:effectLst/>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Dimensión física: </a:t>
            </a:r>
            <a:r>
              <a:rPr lang="es-ES" sz="2400" dirty="0">
                <a:solidFill>
                  <a:srgbClr val="FF0000"/>
                </a:solidFill>
                <a:latin typeface="Arial" panose="020B0604020202020204" pitchFamily="34" charset="0"/>
                <a:cs typeface="Arial" panose="020B0604020202020204" pitchFamily="34" charset="0"/>
              </a:rPr>
              <a:t>longitud/tiempo</a:t>
            </a:r>
          </a:p>
          <a:p>
            <a:pPr fontAlgn="base"/>
            <a:endParaRPr lang="es-ES" sz="2400" dirty="0">
              <a:solidFill>
                <a:schemeClr val="accent6">
                  <a:lumMod val="50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Cantidad física: </a:t>
            </a:r>
            <a:r>
              <a:rPr lang="es-ES" sz="2400" dirty="0">
                <a:solidFill>
                  <a:srgbClr val="FF0000"/>
                </a:solidFill>
                <a:latin typeface="Arial" panose="020B0604020202020204" pitchFamily="34" charset="0"/>
                <a:cs typeface="Arial" panose="020B0604020202020204" pitchFamily="34" charset="0"/>
              </a:rPr>
              <a:t>780 km/h </a:t>
            </a:r>
          </a:p>
          <a:p>
            <a:pPr fontAlgn="base"/>
            <a:endParaRPr lang="es-ES" sz="3200" i="0" dirty="0">
              <a:solidFill>
                <a:schemeClr val="accent6">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678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719D8FD-908D-1845-8305-3F47C7B736E3}"/>
              </a:ext>
            </a:extLst>
          </p:cNvPr>
          <p:cNvSpPr/>
          <p:nvPr/>
        </p:nvSpPr>
        <p:spPr>
          <a:xfrm>
            <a:off x="255918" y="551934"/>
            <a:ext cx="2257349"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Medir es…</a:t>
            </a:r>
            <a:endParaRPr lang="es-CL" sz="3200" b="1" i="0">
              <a:solidFill>
                <a:srgbClr val="002060"/>
              </a:solidFill>
              <a:effectLst/>
              <a:latin typeface="Arial" panose="020B0604020202020204" pitchFamily="34" charset="0"/>
              <a:cs typeface="Arial" panose="020B0604020202020204" pitchFamily="34" charset="0"/>
            </a:endParaRPr>
          </a:p>
        </p:txBody>
      </p:sp>
      <p:sp>
        <p:nvSpPr>
          <p:cNvPr id="5" name="Rectángulo 3">
            <a:extLst>
              <a:ext uri="{FF2B5EF4-FFF2-40B4-BE49-F238E27FC236}">
                <a16:creationId xmlns:a16="http://schemas.microsoft.com/office/drawing/2014/main" id="{8719D8FD-908D-1845-8305-3F47C7B736E3}"/>
              </a:ext>
            </a:extLst>
          </p:cNvPr>
          <p:cNvSpPr/>
          <p:nvPr/>
        </p:nvSpPr>
        <p:spPr>
          <a:xfrm>
            <a:off x="255917" y="1545021"/>
            <a:ext cx="10165089" cy="1077218"/>
          </a:xfrm>
          <a:prstGeom prst="rect">
            <a:avLst/>
          </a:prstGeom>
        </p:spPr>
        <p:txBody>
          <a:bodyPr wrap="square">
            <a:spAutoFit/>
          </a:bodyPr>
          <a:lstStyle/>
          <a:p>
            <a:pPr algn="just" fontAlgn="base"/>
            <a:r>
              <a:rPr lang="es-ES" sz="3200" i="0">
                <a:solidFill>
                  <a:srgbClr val="7030A0"/>
                </a:solidFill>
                <a:effectLst/>
                <a:latin typeface="Arial" panose="020B0604020202020204" pitchFamily="34" charset="0"/>
                <a:cs typeface="Arial" panose="020B0604020202020204" pitchFamily="34" charset="0"/>
              </a:rPr>
              <a:t>Comparar cuantitativamente </a:t>
            </a:r>
            <a:r>
              <a:rPr lang="es-CL" sz="3200">
                <a:solidFill>
                  <a:srgbClr val="7030A0"/>
                </a:solidFill>
                <a:latin typeface="Arial" panose="020B0604020202020204" pitchFamily="34" charset="0"/>
                <a:cs typeface="Arial" panose="020B0604020202020204" pitchFamily="34" charset="0"/>
              </a:rPr>
              <a:t>una magnitud de valor desconocido con una magnitud de referencia </a:t>
            </a:r>
            <a:endParaRPr lang="es-ES" sz="3200" i="0">
              <a:solidFill>
                <a:srgbClr val="7030A0"/>
              </a:solidFill>
              <a:effectLst/>
              <a:latin typeface="Arial" panose="020B0604020202020204" pitchFamily="34" charset="0"/>
              <a:cs typeface="Arial" panose="020B0604020202020204" pitchFamily="34" charset="0"/>
            </a:endParaRPr>
          </a:p>
        </p:txBody>
      </p:sp>
      <p:pic>
        <p:nvPicPr>
          <p:cNvPr id="12289" name="Picture 1"/>
          <p:cNvPicPr>
            <a:picLocks noChangeAspect="1" noChangeArrowheads="1"/>
          </p:cNvPicPr>
          <p:nvPr/>
        </p:nvPicPr>
        <p:blipFill>
          <a:blip r:embed="rId2"/>
          <a:srcRect/>
          <a:stretch>
            <a:fillRect/>
          </a:stretch>
        </p:blipFill>
        <p:spPr bwMode="auto">
          <a:xfrm>
            <a:off x="6457292" y="2766848"/>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8719D8FD-908D-1845-8305-3F47C7B736E3}"/>
              </a:ext>
            </a:extLst>
          </p:cNvPr>
          <p:cNvSpPr/>
          <p:nvPr/>
        </p:nvSpPr>
        <p:spPr>
          <a:xfrm>
            <a:off x="741798" y="5340888"/>
            <a:ext cx="9978753" cy="584775"/>
          </a:xfrm>
          <a:prstGeom prst="rect">
            <a:avLst/>
          </a:prstGeom>
        </p:spPr>
        <p:txBody>
          <a:bodyPr wrap="square">
            <a:spAutoFit/>
          </a:bodyPr>
          <a:lstStyle/>
          <a:p>
            <a:pPr fontAlgn="base"/>
            <a:r>
              <a:rPr lang="es-ES" sz="3200" i="0">
                <a:solidFill>
                  <a:schemeClr val="accent2">
                    <a:lumMod val="75000"/>
                  </a:schemeClr>
                </a:solidFill>
                <a:effectLst/>
                <a:latin typeface="Arial" panose="020B0604020202020204" pitchFamily="34" charset="0"/>
                <a:cs typeface="Arial" panose="020B0604020202020204" pitchFamily="34" charset="0"/>
              </a:rPr>
              <a:t>Esta referencia es la unidad elegida por convención</a:t>
            </a:r>
          </a:p>
        </p:txBody>
      </p:sp>
    </p:spTree>
    <p:extLst>
      <p:ext uri="{BB962C8B-B14F-4D97-AF65-F5344CB8AC3E}">
        <p14:creationId xmlns:p14="http://schemas.microsoft.com/office/powerpoint/2010/main" val="320846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17124AA-B6EB-464B-B41B-7BEFD462CE88}"/>
              </a:ext>
            </a:extLst>
          </p:cNvPr>
          <p:cNvSpPr/>
          <p:nvPr/>
        </p:nvSpPr>
        <p:spPr>
          <a:xfrm>
            <a:off x="255918" y="551934"/>
            <a:ext cx="7975260" cy="584775"/>
          </a:xfrm>
          <a:prstGeom prst="rect">
            <a:avLst/>
          </a:prstGeom>
        </p:spPr>
        <p:txBody>
          <a:bodyPr wrap="none">
            <a:spAutoFit/>
          </a:bodyPr>
          <a:lstStyle/>
          <a:p>
            <a:pPr fontAlgn="base"/>
            <a:r>
              <a:rPr lang="es-ES" sz="3200" b="1">
                <a:solidFill>
                  <a:srgbClr val="002060"/>
                </a:solidFill>
                <a:latin typeface="Comic Sans MS" panose="030F0902030302020204" pitchFamily="66" charset="0"/>
              </a:rPr>
              <a:t>Sistema internacional de unidades: SI </a:t>
            </a:r>
            <a:endParaRPr lang="es-CL" sz="3200" b="1" i="0">
              <a:solidFill>
                <a:srgbClr val="002060"/>
              </a:solidFill>
              <a:effectLst/>
              <a:latin typeface="Comic Sans MS" panose="030F0902030302020204" pitchFamily="66" charset="0"/>
            </a:endParaRPr>
          </a:p>
        </p:txBody>
      </p:sp>
      <p:pic>
        <p:nvPicPr>
          <p:cNvPr id="10242" name="Picture 2" descr="Logo SI avec constantes"/>
          <p:cNvPicPr>
            <a:picLocks noChangeAspect="1" noChangeArrowheads="1"/>
          </p:cNvPicPr>
          <p:nvPr/>
        </p:nvPicPr>
        <p:blipFill>
          <a:blip r:embed="rId2" cstate="print"/>
          <a:srcRect/>
          <a:stretch>
            <a:fillRect/>
          </a:stretch>
        </p:blipFill>
        <p:spPr bwMode="auto">
          <a:xfrm>
            <a:off x="0" y="1136709"/>
            <a:ext cx="5440603" cy="5440603"/>
          </a:xfrm>
          <a:prstGeom prst="rect">
            <a:avLst/>
          </a:prstGeom>
          <a:noFill/>
        </p:spPr>
      </p:pic>
      <p:sp>
        <p:nvSpPr>
          <p:cNvPr id="17" name="Rectángulo 3">
            <a:extLst>
              <a:ext uri="{FF2B5EF4-FFF2-40B4-BE49-F238E27FC236}">
                <a16:creationId xmlns:a16="http://schemas.microsoft.com/office/drawing/2014/main" id="{6A0221EB-9E4C-9C43-A671-069765B3B9A4}"/>
              </a:ext>
            </a:extLst>
          </p:cNvPr>
          <p:cNvSpPr/>
          <p:nvPr/>
        </p:nvSpPr>
        <p:spPr>
          <a:xfrm>
            <a:off x="5270027" y="1385650"/>
            <a:ext cx="6769573" cy="1569660"/>
          </a:xfrm>
          <a:prstGeom prst="rect">
            <a:avLst/>
          </a:prstGeom>
        </p:spPr>
        <p:txBody>
          <a:bodyPr wrap="square">
            <a:spAutoFit/>
          </a:bodyPr>
          <a:lstStyle/>
          <a:p>
            <a:pPr algn="just" fontAlgn="base"/>
            <a:r>
              <a:rPr lang="es-ES" sz="2400" i="0" dirty="0">
                <a:solidFill>
                  <a:schemeClr val="accent1">
                    <a:lumMod val="75000"/>
                  </a:schemeClr>
                </a:solidFill>
                <a:effectLst/>
                <a:latin typeface="Arial" panose="020B0604020202020204" pitchFamily="34" charset="0"/>
                <a:cs typeface="Arial" panose="020B0604020202020204" pitchFamily="34" charset="0"/>
              </a:rPr>
              <a:t>Se funda sobre una selección de 7 unidades de base bien definidas </a:t>
            </a:r>
            <a:r>
              <a:rPr lang="es-ES" sz="2400" dirty="0">
                <a:solidFill>
                  <a:schemeClr val="accent1">
                    <a:lumMod val="75000"/>
                  </a:schemeClr>
                </a:solidFill>
                <a:latin typeface="Arial" panose="020B0604020202020204" pitchFamily="34" charset="0"/>
                <a:cs typeface="Arial" panose="020B0604020202020204" pitchFamily="34" charset="0"/>
              </a:rPr>
              <a:t>y consideradas convencionalmente como independientes desde un punto de vista dimensional  </a:t>
            </a:r>
          </a:p>
        </p:txBody>
      </p:sp>
      <p:sp>
        <p:nvSpPr>
          <p:cNvPr id="18" name="Rectángulo 3">
            <a:extLst>
              <a:ext uri="{FF2B5EF4-FFF2-40B4-BE49-F238E27FC236}">
                <a16:creationId xmlns:a16="http://schemas.microsoft.com/office/drawing/2014/main" id="{6A0221EB-9E4C-9C43-A671-069765B3B9A4}"/>
              </a:ext>
            </a:extLst>
          </p:cNvPr>
          <p:cNvSpPr/>
          <p:nvPr/>
        </p:nvSpPr>
        <p:spPr>
          <a:xfrm>
            <a:off x="5355315" y="3257056"/>
            <a:ext cx="6769573" cy="1938992"/>
          </a:xfrm>
          <a:prstGeom prst="rect">
            <a:avLst/>
          </a:prstGeom>
        </p:spPr>
        <p:txBody>
          <a:bodyPr wrap="square">
            <a:spAutoFit/>
          </a:bodyPr>
          <a:lstStyle/>
          <a:p>
            <a:pPr algn="just" fontAlgn="base"/>
            <a:r>
              <a:rPr lang="es-ES" sz="2400" i="0">
                <a:solidFill>
                  <a:schemeClr val="accent1">
                    <a:lumMod val="75000"/>
                  </a:schemeClr>
                </a:solidFill>
                <a:effectLst/>
                <a:latin typeface="Arial" panose="020B0604020202020204" pitchFamily="34" charset="0"/>
                <a:cs typeface="Arial" panose="020B0604020202020204" pitchFamily="34" charset="0"/>
              </a:rPr>
              <a:t>La unidades de base permiten definir todas las unidades del SI</a:t>
            </a:r>
          </a:p>
          <a:p>
            <a:pPr algn="just" fontAlgn="base"/>
            <a:r>
              <a:rPr lang="es-ES" sz="240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19" name="Rectángulo 3">
            <a:extLst>
              <a:ext uri="{FF2B5EF4-FFF2-40B4-BE49-F238E27FC236}">
                <a16:creationId xmlns:a16="http://schemas.microsoft.com/office/drawing/2014/main" id="{6A0221EB-9E4C-9C43-A671-069765B3B9A4}"/>
              </a:ext>
            </a:extLst>
          </p:cNvPr>
          <p:cNvSpPr/>
          <p:nvPr/>
        </p:nvSpPr>
        <p:spPr>
          <a:xfrm>
            <a:off x="5270027" y="5186689"/>
            <a:ext cx="5588473" cy="584775"/>
          </a:xfrm>
          <a:prstGeom prst="rect">
            <a:avLst/>
          </a:prstGeom>
        </p:spPr>
        <p:txBody>
          <a:bodyPr wrap="square">
            <a:spAutoFit/>
          </a:bodyPr>
          <a:lstStyle/>
          <a:p>
            <a:pPr algn="ctr" fontAlgn="base"/>
            <a:r>
              <a:rPr lang="es-ES" sz="3200" b="1">
                <a:solidFill>
                  <a:srgbClr val="FF0000"/>
                </a:solidFill>
                <a:latin typeface="Comic Sans MS" panose="030F0902030302020204" pitchFamily="66" charset="0"/>
              </a:rPr>
              <a:t>kg</a:t>
            </a:r>
            <a:r>
              <a:rPr lang="el-GR" sz="3200" b="1" baseline="30000">
                <a:solidFill>
                  <a:srgbClr val="FF0000"/>
                </a:solidFill>
                <a:latin typeface="Comic Sans MS" panose="030F0902030302020204" pitchFamily="66" charset="0"/>
              </a:rPr>
              <a:t>α</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a:t>
            </a:r>
            <a:r>
              <a:rPr lang="el-GR" sz="3200" b="1" baseline="30000">
                <a:solidFill>
                  <a:srgbClr val="FF0000"/>
                </a:solidFill>
                <a:latin typeface="Comic Sans MS" panose="030F0902030302020204" pitchFamily="66" charset="0"/>
              </a:rPr>
              <a:t>β</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s</a:t>
            </a:r>
            <a:r>
              <a:rPr lang="el-GR" sz="3200" b="1" baseline="30000">
                <a:solidFill>
                  <a:srgbClr val="FF0000"/>
                </a:solidFill>
                <a:latin typeface="Comic Sans MS" panose="030F0902030302020204" pitchFamily="66" charset="0"/>
              </a:rPr>
              <a:t>γ</a:t>
            </a:r>
            <a:r>
              <a:rPr lang="es-ES" sz="3200" b="1">
                <a:solidFill>
                  <a:srgbClr val="FF0000"/>
                </a:solidFill>
                <a:latin typeface="Comic Sans MS" panose="030F0902030302020204" pitchFamily="66" charset="0"/>
              </a:rPr>
              <a:t> A</a:t>
            </a:r>
            <a:r>
              <a:rPr lang="el-GR" sz="3200" b="1" baseline="30000">
                <a:solidFill>
                  <a:srgbClr val="FF0000"/>
                </a:solidFill>
                <a:latin typeface="Comic Sans MS" panose="030F0902030302020204" pitchFamily="66" charset="0"/>
              </a:rPr>
              <a:t>δ</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K</a:t>
            </a:r>
            <a:r>
              <a:rPr lang="el-GR" sz="3200" b="1" baseline="30000">
                <a:solidFill>
                  <a:srgbClr val="FF0000"/>
                </a:solidFill>
                <a:latin typeface="Comic Sans MS" panose="030F0902030302020204" pitchFamily="66" charset="0"/>
              </a:rPr>
              <a:t>ε</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mol</a:t>
            </a:r>
            <a:r>
              <a:rPr lang="el-GR" sz="3200" b="1" baseline="30000">
                <a:solidFill>
                  <a:srgbClr val="FF0000"/>
                </a:solidFill>
                <a:latin typeface="Comic Sans MS" panose="030F0902030302020204" pitchFamily="66" charset="0"/>
              </a:rPr>
              <a:t>ζ</a:t>
            </a:r>
            <a:r>
              <a:rPr lang="es-CL" sz="3200" b="1" baseline="30000">
                <a:solidFill>
                  <a:srgbClr val="FF0000"/>
                </a:solidFill>
                <a:latin typeface="Comic Sans MS" panose="030F0902030302020204" pitchFamily="66" charset="0"/>
              </a:rPr>
              <a:t> </a:t>
            </a:r>
            <a:r>
              <a:rPr lang="es-ES" sz="3200" b="1" err="1">
                <a:solidFill>
                  <a:srgbClr val="FF0000"/>
                </a:solidFill>
                <a:latin typeface="Comic Sans MS" panose="030F0902030302020204" pitchFamily="66" charset="0"/>
              </a:rPr>
              <a:t>cd</a:t>
            </a:r>
            <a:r>
              <a:rPr lang="el-GR" sz="3200" b="1" baseline="30000">
                <a:solidFill>
                  <a:srgbClr val="FF0000"/>
                </a:solidFill>
                <a:latin typeface="Comic Sans MS" panose="030F0902030302020204" pitchFamily="66" charset="0"/>
              </a:rPr>
              <a:t>η</a:t>
            </a:r>
            <a:endParaRPr lang="es-ES" sz="3200" b="1">
              <a:solidFill>
                <a:srgbClr val="FF0000"/>
              </a:solidFill>
              <a:latin typeface="Comic Sans MS" panose="030F0902030302020204" pitchFamily="66" charset="0"/>
            </a:endParaRPr>
          </a:p>
        </p:txBody>
      </p:sp>
    </p:spTree>
    <p:extLst>
      <p:ext uri="{BB962C8B-B14F-4D97-AF65-F5344CB8AC3E}">
        <p14:creationId xmlns:p14="http://schemas.microsoft.com/office/powerpoint/2010/main" val="1458364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17124AA-B6EB-464B-B41B-7BEFD462CE88}"/>
              </a:ext>
            </a:extLst>
          </p:cNvPr>
          <p:cNvSpPr/>
          <p:nvPr/>
        </p:nvSpPr>
        <p:spPr>
          <a:xfrm>
            <a:off x="255918" y="551934"/>
            <a:ext cx="1702710"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Ejemplo</a:t>
            </a:r>
            <a:endParaRPr lang="es-CL" sz="3200" b="1" i="0" dirty="0">
              <a:solidFill>
                <a:srgbClr val="002060"/>
              </a:solidFill>
              <a:effectLst/>
              <a:latin typeface="Comic Sans MS" panose="030F0902030302020204" pitchFamily="66" charset="0"/>
            </a:endParaRPr>
          </a:p>
        </p:txBody>
      </p:sp>
      <p:sp>
        <p:nvSpPr>
          <p:cNvPr id="6" name="Rectángulo 3">
            <a:extLst>
              <a:ext uri="{FF2B5EF4-FFF2-40B4-BE49-F238E27FC236}">
                <a16:creationId xmlns:a16="http://schemas.microsoft.com/office/drawing/2014/main" id="{6A0221EB-9E4C-9C43-A671-069765B3B9A4}"/>
              </a:ext>
            </a:extLst>
          </p:cNvPr>
          <p:cNvSpPr/>
          <p:nvPr/>
        </p:nvSpPr>
        <p:spPr>
          <a:xfrm>
            <a:off x="2310173" y="1136709"/>
            <a:ext cx="7810220" cy="1077218"/>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El ohm (unidad de resistencia eléctrica) </a:t>
            </a:r>
          </a:p>
          <a:p>
            <a:pPr algn="ctr" fontAlgn="base"/>
            <a:r>
              <a:rPr lang="es-ES" sz="3200" b="1" dirty="0">
                <a:solidFill>
                  <a:srgbClr val="FF0000"/>
                </a:solidFill>
                <a:latin typeface="Comic Sans MS" panose="030F0902030302020204" pitchFamily="66" charset="0"/>
              </a:rPr>
              <a:t>1</a:t>
            </a:r>
            <a:r>
              <a:rPr lang="el-GR" sz="3200" b="1" dirty="0">
                <a:solidFill>
                  <a:srgbClr val="FF0000"/>
                </a:solidFill>
                <a:latin typeface="Comic Sans MS" panose="030F0902030302020204" pitchFamily="66" charset="0"/>
              </a:rPr>
              <a:t>Ω</a:t>
            </a:r>
            <a:r>
              <a:rPr lang="es-ES" sz="3200" b="1" dirty="0">
                <a:solidFill>
                  <a:srgbClr val="FF0000"/>
                </a:solidFill>
                <a:latin typeface="Comic Sans MS" panose="030F0902030302020204" pitchFamily="66" charset="0"/>
              </a:rPr>
              <a:t>=kg</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s-CL" sz="3200" b="1" baseline="30000" dirty="0">
                <a:solidFill>
                  <a:srgbClr val="FF0000"/>
                </a:solidFill>
                <a:latin typeface="Comic Sans MS" panose="030F0902030302020204" pitchFamily="66" charset="0"/>
              </a:rPr>
              <a:t>2 </a:t>
            </a:r>
            <a:r>
              <a:rPr lang="es-ES" sz="3200" b="1" dirty="0">
                <a:solidFill>
                  <a:srgbClr val="FF0000"/>
                </a:solidFill>
                <a:latin typeface="Comic Sans MS" panose="030F0902030302020204" pitchFamily="66" charset="0"/>
              </a:rPr>
              <a:t>s</a:t>
            </a:r>
            <a:r>
              <a:rPr lang="es-CL" sz="3200" b="1" baseline="30000" dirty="0">
                <a:solidFill>
                  <a:srgbClr val="FF0000"/>
                </a:solidFill>
                <a:latin typeface="Comic Sans MS" panose="030F0902030302020204" pitchFamily="66" charset="0"/>
              </a:rPr>
              <a:t>-3</a:t>
            </a:r>
            <a:r>
              <a:rPr lang="es-ES" sz="3200" b="1" dirty="0">
                <a:solidFill>
                  <a:srgbClr val="FF0000"/>
                </a:solidFill>
                <a:latin typeface="Comic Sans MS" panose="030F0902030302020204" pitchFamily="66" charset="0"/>
              </a:rPr>
              <a:t> A</a:t>
            </a:r>
            <a:r>
              <a:rPr lang="es-CL" sz="3200" b="1" baseline="30000" dirty="0">
                <a:solidFill>
                  <a:srgbClr val="FF0000"/>
                </a:solidFill>
                <a:latin typeface="Comic Sans MS" panose="030F0902030302020204" pitchFamily="66" charset="0"/>
              </a:rPr>
              <a:t>-2 </a:t>
            </a:r>
            <a:endParaRPr lang="es-ES" sz="3200" b="1" dirty="0">
              <a:solidFill>
                <a:srgbClr val="FF0000"/>
              </a:solidFill>
              <a:latin typeface="Comic Sans MS" panose="030F0902030302020204" pitchFamily="66" charset="0"/>
            </a:endParaRPr>
          </a:p>
        </p:txBody>
      </p:sp>
      <p:sp>
        <p:nvSpPr>
          <p:cNvPr id="2" name="Rectángulo 1">
            <a:extLst>
              <a:ext uri="{FF2B5EF4-FFF2-40B4-BE49-F238E27FC236}">
                <a16:creationId xmlns:a16="http://schemas.microsoft.com/office/drawing/2014/main" id="{375A8B67-3D67-8644-B987-25CD78FDB350}"/>
              </a:ext>
            </a:extLst>
          </p:cNvPr>
          <p:cNvSpPr/>
          <p:nvPr/>
        </p:nvSpPr>
        <p:spPr>
          <a:xfrm>
            <a:off x="2694962" y="2748388"/>
            <a:ext cx="6050054" cy="954107"/>
          </a:xfrm>
          <a:prstGeom prst="rect">
            <a:avLst/>
          </a:prstGeom>
        </p:spPr>
        <p:txBody>
          <a:bodyPr wrap="none">
            <a:spAutoFit/>
          </a:bodyPr>
          <a:lstStyle/>
          <a:p>
            <a:pPr algn="ctr" fontAlgn="base"/>
            <a:r>
              <a:rPr lang="es-ES" sz="2800" b="1" dirty="0">
                <a:solidFill>
                  <a:srgbClr val="002060"/>
                </a:solidFill>
                <a:latin typeface="Comic Sans MS" panose="030F0902030302020204" pitchFamily="66" charset="0"/>
              </a:rPr>
              <a:t>newton (unidad e fuerza eléctrica )</a:t>
            </a:r>
          </a:p>
          <a:p>
            <a:pPr algn="ctr" fontAlgn="base"/>
            <a:r>
              <a:rPr lang="es-ES" sz="2800" b="1" dirty="0">
                <a:solidFill>
                  <a:srgbClr val="002060"/>
                </a:solidFill>
                <a:latin typeface="Comic Sans MS" panose="030F0902030302020204" pitchFamily="66" charset="0"/>
              </a:rPr>
              <a:t>1N=kg</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m</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s</a:t>
            </a:r>
            <a:r>
              <a:rPr lang="es-CL" sz="2800" b="1" baseline="30000" dirty="0">
                <a:solidFill>
                  <a:srgbClr val="002060"/>
                </a:solidFill>
                <a:latin typeface="Comic Sans MS" panose="030F0902030302020204" pitchFamily="66" charset="0"/>
              </a:rPr>
              <a:t>-2</a:t>
            </a:r>
            <a:r>
              <a:rPr lang="es-ES" sz="2800" b="1" dirty="0">
                <a:solidFill>
                  <a:srgbClr val="002060"/>
                </a:solidFill>
                <a:latin typeface="Comic Sans MS" panose="030F0902030302020204" pitchFamily="66" charset="0"/>
              </a:rPr>
              <a:t> </a:t>
            </a:r>
            <a:r>
              <a:rPr lang="es-CL" sz="2800" b="1" baseline="30000" dirty="0">
                <a:solidFill>
                  <a:srgbClr val="002060"/>
                </a:solidFill>
                <a:latin typeface="Comic Sans MS" panose="030F0902030302020204" pitchFamily="66" charset="0"/>
              </a:rPr>
              <a:t> </a:t>
            </a:r>
            <a:endParaRPr lang="es-ES" sz="28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tema Internacional de Unidades" descr="Sistema Internacional de Unidades">
            <a:hlinkClick r:id="" action="ppaction://media"/>
            <a:extLst>
              <a:ext uri="{FF2B5EF4-FFF2-40B4-BE49-F238E27FC236}">
                <a16:creationId xmlns:a16="http://schemas.microsoft.com/office/drawing/2014/main" id="{B5DDB817-CA78-B041-A8E5-6ECA7675E66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72359" y="0"/>
            <a:ext cx="11047282" cy="6214096"/>
          </a:xfrm>
          <a:prstGeom prst="rect">
            <a:avLst/>
          </a:prstGeom>
        </p:spPr>
      </p:pic>
    </p:spTree>
    <p:extLst>
      <p:ext uri="{BB962C8B-B14F-4D97-AF65-F5344CB8AC3E}">
        <p14:creationId xmlns:p14="http://schemas.microsoft.com/office/powerpoint/2010/main" val="74648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D42CA-A06B-6A4A-8D0C-41206F69359B}"/>
              </a:ext>
            </a:extLst>
          </p:cNvPr>
          <p:cNvSpPr>
            <a:spLocks noGrp="1"/>
          </p:cNvSpPr>
          <p:nvPr>
            <p:ph type="title"/>
          </p:nvPr>
        </p:nvSpPr>
        <p:spPr/>
        <p:txBody>
          <a:bodyPr/>
          <a:lstStyle/>
          <a:p>
            <a:r>
              <a:rPr lang="es-CL" dirty="0"/>
              <a:t>REGLAS, NORMAS Y RECOMENDACIONES </a:t>
            </a:r>
            <a:endParaRPr lang="es-ES_tradnl" dirty="0"/>
          </a:p>
        </p:txBody>
      </p:sp>
      <p:sp>
        <p:nvSpPr>
          <p:cNvPr id="3" name="Marcador de contenido 2">
            <a:extLst>
              <a:ext uri="{FF2B5EF4-FFF2-40B4-BE49-F238E27FC236}">
                <a16:creationId xmlns:a16="http://schemas.microsoft.com/office/drawing/2014/main" id="{BD11D4BB-FE85-3946-92EC-418B4561EE78}"/>
              </a:ext>
            </a:extLst>
          </p:cNvPr>
          <p:cNvSpPr>
            <a:spLocks noGrp="1"/>
          </p:cNvSpPr>
          <p:nvPr>
            <p:ph idx="1"/>
          </p:nvPr>
        </p:nvSpPr>
        <p:spPr/>
        <p:txBody>
          <a:bodyPr/>
          <a:lstStyle/>
          <a:p>
            <a:r>
              <a:rPr lang="es-ES_tradnl" sz="2400" dirty="0"/>
              <a:t>Los nombres de las unidades se escriben con minúscula inicial, con caracteres rectos (con raras excepciones como el caso del ohm) independientemente del tipo de letra usado: </a:t>
            </a:r>
            <a:r>
              <a:rPr lang="es-ES_tradnl" sz="2400" dirty="0">
                <a:solidFill>
                  <a:srgbClr val="0070C0"/>
                </a:solidFill>
              </a:rPr>
              <a:t>metro, newton, kilogramo, hercio, vatio, faradio, milibar,... </a:t>
            </a:r>
          </a:p>
          <a:p>
            <a:r>
              <a:rPr lang="es-ES_tradnl" sz="2400" dirty="0"/>
              <a:t>Los nombres de las unidades toman una </a:t>
            </a:r>
            <a:r>
              <a:rPr lang="es-ES_tradnl" sz="2400" b="1" dirty="0"/>
              <a:t>s </a:t>
            </a:r>
            <a:r>
              <a:rPr lang="es-ES_tradnl" sz="2400" dirty="0"/>
              <a:t>en el plural, salvo que terminen en </a:t>
            </a:r>
            <a:r>
              <a:rPr lang="es-ES_tradnl" sz="2400" b="1" dirty="0"/>
              <a:t>s</a:t>
            </a:r>
            <a:r>
              <a:rPr lang="es-ES_tradnl" sz="2400" dirty="0"/>
              <a:t>, </a:t>
            </a:r>
            <a:r>
              <a:rPr lang="es-ES_tradnl" sz="2400" b="1" dirty="0"/>
              <a:t>x </a:t>
            </a:r>
            <a:r>
              <a:rPr lang="es-ES_tradnl" sz="2400" dirty="0"/>
              <a:t>o </a:t>
            </a:r>
            <a:r>
              <a:rPr lang="es-ES_tradnl" sz="2400" b="1" dirty="0"/>
              <a:t>z</a:t>
            </a:r>
            <a:r>
              <a:rPr lang="es-ES_tradnl" sz="2400" dirty="0"/>
              <a:t>. Por ejemplo: </a:t>
            </a:r>
            <a:r>
              <a:rPr lang="es-ES_tradnl" sz="2400" dirty="0">
                <a:solidFill>
                  <a:srgbClr val="0070C0"/>
                </a:solidFill>
              </a:rPr>
              <a:t>10 </a:t>
            </a:r>
            <a:r>
              <a:rPr lang="es-ES_tradnl" sz="2400" dirty="0" err="1">
                <a:solidFill>
                  <a:srgbClr val="0070C0"/>
                </a:solidFill>
              </a:rPr>
              <a:t>newtons</a:t>
            </a:r>
            <a:r>
              <a:rPr lang="es-ES_tradnl" sz="2400" dirty="0">
                <a:solidFill>
                  <a:srgbClr val="0070C0"/>
                </a:solidFill>
              </a:rPr>
              <a:t>, 3 </a:t>
            </a:r>
            <a:r>
              <a:rPr lang="es-ES_tradnl" sz="2400" dirty="0" err="1">
                <a:solidFill>
                  <a:srgbClr val="0070C0"/>
                </a:solidFill>
              </a:rPr>
              <a:t>pascals</a:t>
            </a:r>
            <a:r>
              <a:rPr lang="es-ES_tradnl" sz="2400" dirty="0">
                <a:solidFill>
                  <a:srgbClr val="0070C0"/>
                </a:solidFill>
              </a:rPr>
              <a:t>. </a:t>
            </a:r>
          </a:p>
          <a:p>
            <a:r>
              <a:rPr lang="es-ES_tradnl" sz="2400" dirty="0"/>
              <a:t>Los </a:t>
            </a:r>
            <a:r>
              <a:rPr lang="es-ES_tradnl" sz="2400" dirty="0" err="1"/>
              <a:t>símbolos</a:t>
            </a:r>
            <a:r>
              <a:rPr lang="es-ES_tradnl" sz="2400" dirty="0"/>
              <a:t> de las unidades se escriben, en general, con letra </a:t>
            </a:r>
            <a:r>
              <a:rPr lang="es-ES_tradnl" sz="2400" dirty="0" err="1"/>
              <a:t>minúscula</a:t>
            </a:r>
            <a:r>
              <a:rPr lang="es-ES_tradnl" sz="2400" dirty="0"/>
              <a:t>, pero si el nombre de la unidad deriva de un nombre propio, el </a:t>
            </a:r>
            <a:r>
              <a:rPr lang="es-ES_tradnl" sz="2400" dirty="0" err="1"/>
              <a:t>símbolo</a:t>
            </a:r>
            <a:r>
              <a:rPr lang="es-ES_tradnl" sz="2400" dirty="0"/>
              <a:t> se escribe con </a:t>
            </a:r>
            <a:r>
              <a:rPr lang="es-ES_tradnl" sz="2400" dirty="0" err="1"/>
              <a:t>mayúscula</a:t>
            </a:r>
            <a:r>
              <a:rPr lang="es-ES_tradnl" sz="2400" dirty="0"/>
              <a:t> inicial: </a:t>
            </a:r>
            <a:r>
              <a:rPr lang="es-ES_tradnl" sz="2400" dirty="0">
                <a:solidFill>
                  <a:srgbClr val="0070C0"/>
                </a:solidFill>
              </a:rPr>
              <a:t>m (metro); N (newton); kg (kilogramo); Hz (</a:t>
            </a:r>
            <a:r>
              <a:rPr lang="es-ES_tradnl" sz="2400" dirty="0" err="1">
                <a:solidFill>
                  <a:srgbClr val="0070C0"/>
                </a:solidFill>
              </a:rPr>
              <a:t>herz</a:t>
            </a:r>
            <a:r>
              <a:rPr lang="es-ES_tradnl" sz="2400" dirty="0">
                <a:solidFill>
                  <a:srgbClr val="0070C0"/>
                </a:solidFill>
              </a:rPr>
              <a:t>); W (watt) </a:t>
            </a:r>
          </a:p>
          <a:p>
            <a:r>
              <a:rPr lang="es-ES_tradnl" sz="2400" dirty="0"/>
              <a:t>Los </a:t>
            </a:r>
            <a:r>
              <a:rPr lang="es-ES_tradnl" sz="2400" dirty="0" err="1"/>
              <a:t>símbolos</a:t>
            </a:r>
            <a:r>
              <a:rPr lang="es-ES_tradnl" sz="2400" dirty="0"/>
              <a:t> no van seguidos de punto (salvo exigencias de la </a:t>
            </a:r>
            <a:r>
              <a:rPr lang="es-ES_tradnl" sz="2400" dirty="0" err="1"/>
              <a:t>puntuación</a:t>
            </a:r>
            <a:r>
              <a:rPr lang="es-ES_tradnl" sz="2400" dirty="0"/>
              <a:t> normal, como al final de una frase) ni toman </a:t>
            </a:r>
            <a:r>
              <a:rPr lang="es-ES_tradnl" sz="2400" b="1" dirty="0"/>
              <a:t>s </a:t>
            </a:r>
            <a:r>
              <a:rPr lang="es-ES_tradnl" sz="2400" dirty="0"/>
              <a:t>para el plural</a:t>
            </a:r>
          </a:p>
          <a:p>
            <a:endParaRPr lang="es-CL" sz="2400" dirty="0">
              <a:solidFill>
                <a:srgbClr val="0070C0"/>
              </a:solidFill>
            </a:endParaRPr>
          </a:p>
          <a:p>
            <a:endParaRPr lang="es-CL" sz="2400" dirty="0">
              <a:solidFill>
                <a:srgbClr val="0070C0"/>
              </a:solidFill>
            </a:endParaRPr>
          </a:p>
          <a:p>
            <a:endParaRPr lang="es-CL" sz="2400" dirty="0">
              <a:solidFill>
                <a:srgbClr val="0070C0"/>
              </a:solidFill>
            </a:endParaRPr>
          </a:p>
          <a:p>
            <a:pPr marL="0" indent="0">
              <a:buNone/>
            </a:pPr>
            <a:endParaRPr lang="es-ES_tradnl" dirty="0"/>
          </a:p>
        </p:txBody>
      </p:sp>
    </p:spTree>
    <p:extLst>
      <p:ext uri="{BB962C8B-B14F-4D97-AF65-F5344CB8AC3E}">
        <p14:creationId xmlns:p14="http://schemas.microsoft.com/office/powerpoint/2010/main" val="2356206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3B16FEF-E899-1D42-80B0-F6038FF919F8}"/>
              </a:ext>
            </a:extLst>
          </p:cNvPr>
          <p:cNvSpPr>
            <a:spLocks noGrp="1"/>
          </p:cNvSpPr>
          <p:nvPr>
            <p:ph idx="1"/>
          </p:nvPr>
        </p:nvSpPr>
        <p:spPr>
          <a:xfrm>
            <a:off x="838200" y="523768"/>
            <a:ext cx="10515600" cy="5164110"/>
          </a:xfrm>
        </p:spPr>
        <p:txBody>
          <a:bodyPr>
            <a:normAutofit/>
          </a:bodyPr>
          <a:lstStyle/>
          <a:p>
            <a:r>
              <a:rPr lang="es-ES_tradnl" sz="2400" dirty="0"/>
              <a:t>Entre las unidades básicas del SI, la unidad de masa, kilogramo, es la única cuyo nombre, por razones históricas, contiene un prefijo; su símbolo sigue las reglas normales de formación de múltiplos: </a:t>
            </a:r>
            <a:r>
              <a:rPr lang="es-ES_tradnl" sz="2400" dirty="0">
                <a:solidFill>
                  <a:srgbClr val="0070C0"/>
                </a:solidFill>
              </a:rPr>
              <a:t>kg.</a:t>
            </a:r>
            <a:r>
              <a:rPr lang="es-ES_tradnl" sz="2400" dirty="0"/>
              <a:t> </a:t>
            </a:r>
          </a:p>
          <a:p>
            <a:r>
              <a:rPr lang="es-ES_tradnl" sz="2400" dirty="0"/>
              <a:t>Cuando se coloca un prefijo delante del símbolo de la unidad, sin espacio intermedio, la combinación se considera como un símbolo único, que puede elevarse al cuadrado sin necesidad de paréntesis.</a:t>
            </a:r>
          </a:p>
          <a:p>
            <a:r>
              <a:rPr lang="es-ES_tradnl" sz="2400" dirty="0"/>
              <a:t>El símbolo de la unidad sigue al símbolo del prefijo, sin espacio: </a:t>
            </a:r>
            <a:r>
              <a:rPr lang="es-ES_tradnl" sz="2400" dirty="0">
                <a:solidFill>
                  <a:srgbClr val="0070C0"/>
                </a:solidFill>
              </a:rPr>
              <a:t>ms (milisegundo) y no m s </a:t>
            </a:r>
          </a:p>
          <a:p>
            <a:r>
              <a:rPr lang="es-ES_tradnl" sz="2400" dirty="0"/>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400" dirty="0">
                <a:solidFill>
                  <a:srgbClr val="0070C0"/>
                </a:solidFill>
              </a:rPr>
              <a:t>Por ejemplo: newton por metro se puede escribir </a:t>
            </a:r>
            <a:r>
              <a:rPr lang="es-ES_tradnl" sz="2400" dirty="0" err="1">
                <a:solidFill>
                  <a:srgbClr val="0070C0"/>
                </a:solidFill>
              </a:rPr>
              <a:t>N.m</a:t>
            </a:r>
            <a:r>
              <a:rPr lang="es-ES_tradnl" sz="2400" dirty="0">
                <a:solidFill>
                  <a:srgbClr val="0070C0"/>
                </a:solidFill>
              </a:rPr>
              <a:t>, </a:t>
            </a:r>
            <a:r>
              <a:rPr lang="es-ES_tradnl" sz="2400" dirty="0" err="1">
                <a:solidFill>
                  <a:srgbClr val="0070C0"/>
                </a:solidFill>
              </a:rPr>
              <a:t>N·m</a:t>
            </a:r>
            <a:r>
              <a:rPr lang="es-ES_tradnl" sz="2400" dirty="0">
                <a:solidFill>
                  <a:srgbClr val="0070C0"/>
                </a:solidFill>
              </a:rPr>
              <a:t> o </a:t>
            </a:r>
            <a:r>
              <a:rPr lang="es-ES_tradnl" sz="2400" dirty="0" err="1">
                <a:solidFill>
                  <a:srgbClr val="0070C0"/>
                </a:solidFill>
              </a:rPr>
              <a:t>Nm</a:t>
            </a:r>
            <a:r>
              <a:rPr lang="es-ES_tradnl" sz="2400" dirty="0">
                <a:solidFill>
                  <a:srgbClr val="0070C0"/>
                </a:solidFill>
              </a:rPr>
              <a:t>, nunca </a:t>
            </a:r>
            <a:r>
              <a:rPr lang="es-ES_tradnl" sz="2400" dirty="0" err="1">
                <a:solidFill>
                  <a:srgbClr val="0070C0"/>
                </a:solidFill>
              </a:rPr>
              <a:t>mN</a:t>
            </a:r>
            <a:r>
              <a:rPr lang="es-ES_tradnl" sz="2400" dirty="0">
                <a:solidFill>
                  <a:srgbClr val="0070C0"/>
                </a:solidFill>
              </a:rPr>
              <a:t>, que significa </a:t>
            </a:r>
            <a:r>
              <a:rPr lang="es-ES_tradnl" sz="2400" dirty="0" err="1">
                <a:solidFill>
                  <a:srgbClr val="0070C0"/>
                </a:solidFill>
              </a:rPr>
              <a:t>milinewton</a:t>
            </a:r>
            <a:endParaRPr lang="es-ES_tradnl" sz="2400" dirty="0">
              <a:solidFill>
                <a:srgbClr val="0070C0"/>
              </a:solidFill>
            </a:endParaRPr>
          </a:p>
          <a:p>
            <a:pPr marL="0" indent="0">
              <a:buNone/>
            </a:pPr>
            <a:endParaRPr lang="es-CL" dirty="0"/>
          </a:p>
          <a:p>
            <a:endParaRPr lang="es-CL" dirty="0"/>
          </a:p>
          <a:p>
            <a:endParaRPr lang="es-ES_tradnl" dirty="0"/>
          </a:p>
        </p:txBody>
      </p:sp>
    </p:spTree>
    <p:extLst>
      <p:ext uri="{BB962C8B-B14F-4D97-AF65-F5344CB8AC3E}">
        <p14:creationId xmlns:p14="http://schemas.microsoft.com/office/powerpoint/2010/main" val="37127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89B2EE-FA25-7B40-8EC1-5D0F13DD851E}"/>
              </a:ext>
            </a:extLst>
          </p:cNvPr>
          <p:cNvSpPr>
            <a:spLocks noGrp="1"/>
          </p:cNvSpPr>
          <p:nvPr>
            <p:ph idx="1"/>
          </p:nvPr>
        </p:nvSpPr>
        <p:spPr>
          <a:xfrm>
            <a:off x="838200" y="446276"/>
            <a:ext cx="10515600" cy="2684382"/>
          </a:xfrm>
        </p:spPr>
        <p:txBody>
          <a:bodyPr>
            <a:normAutofit/>
          </a:bodyPr>
          <a:lstStyle/>
          <a:p>
            <a:pPr algn="just"/>
            <a:r>
              <a:rPr lang="es-ES_tradnl" dirty="0"/>
              <a:t>Cuando una unidad derivada sea el cociente de otras dos, se debe utilizar la barra oblicua (/); </a:t>
            </a:r>
            <a:r>
              <a:rPr lang="es-ES_tradnl" dirty="0">
                <a:solidFill>
                  <a:srgbClr val="0070C0"/>
                </a:solidFill>
              </a:rPr>
              <a:t>puede utilizarse el paréntesis de modo que se eviten ambigüedades</a:t>
            </a:r>
            <a:r>
              <a:rPr lang="es-ES_tradnl" dirty="0"/>
              <a:t>. No se debe introducir jamás sobre una misma línea más de una barra oblicua, a menos que se añadan paréntesis, a fin de evitar toda ambigüedad. </a:t>
            </a:r>
            <a:r>
              <a:rPr lang="es-ES_tradnl" dirty="0">
                <a:solidFill>
                  <a:srgbClr val="0070C0"/>
                </a:solidFill>
              </a:rPr>
              <a:t>Solo en los casos complejos pueden utilizarse paréntesis o potencias negativas.</a:t>
            </a:r>
          </a:p>
          <a:p>
            <a:pPr marL="0" indent="0" algn="just">
              <a:buNone/>
            </a:pPr>
            <a:endParaRPr lang="es-ES_tradnl" dirty="0">
              <a:solidFill>
                <a:srgbClr val="0070C0"/>
              </a:solidFill>
            </a:endParaRPr>
          </a:p>
          <a:p>
            <a:pPr marL="0" indent="0">
              <a:buNone/>
            </a:pPr>
            <a:endParaRPr lang="es-ES_tradnl" dirty="0"/>
          </a:p>
        </p:txBody>
      </p:sp>
    </p:spTree>
    <p:extLst>
      <p:ext uri="{BB962C8B-B14F-4D97-AF65-F5344CB8AC3E}">
        <p14:creationId xmlns:p14="http://schemas.microsoft.com/office/powerpoint/2010/main" val="405555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143FA7F-61CA-431E-91A3-B20CEC7CAC5E}"/>
              </a:ext>
            </a:extLst>
          </p:cNvPr>
          <p:cNvSpPr txBox="1"/>
          <p:nvPr/>
        </p:nvSpPr>
        <p:spPr>
          <a:xfrm>
            <a:off x="393326" y="634481"/>
            <a:ext cx="1140534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2400" b="1" dirty="0">
                <a:solidFill>
                  <a:srgbClr val="002060"/>
                </a:solidFill>
                <a:latin typeface="Arial" panose="020B0604020202020204" pitchFamily="34" charset="0"/>
                <a:cs typeface="Arial" panose="020B0604020202020204" pitchFamily="34" charset="0"/>
              </a:rPr>
              <a:t>2019 el año de la revolución en la medición</a:t>
            </a:r>
          </a:p>
          <a:p>
            <a:pPr algn="just"/>
            <a:endParaRPr lang="es-ES_tradnl" sz="2400" dirty="0">
              <a:solidFill>
                <a:srgbClr val="0070C0"/>
              </a:solidFill>
              <a:latin typeface="Arial" panose="020B0604020202020204" pitchFamily="34" charset="0"/>
              <a:cs typeface="Arial" panose="020B0604020202020204" pitchFamily="34" charset="0"/>
            </a:endParaRPr>
          </a:p>
          <a:p>
            <a:pPr algn="just"/>
            <a:r>
              <a:rPr lang="es-ES_tradnl" sz="2400" dirty="0">
                <a:solidFill>
                  <a:srgbClr val="0070C0"/>
                </a:solidFill>
                <a:latin typeface="Arial" panose="020B0604020202020204" pitchFamily="34" charset="0"/>
                <a:cs typeface="Arial" panose="020B0604020202020204" pitchFamily="34" charset="0"/>
              </a:rPr>
              <a:t>Desde las primeras definiciones del sistema métrico decimal y los patrones de medida (</a:t>
            </a:r>
            <a:r>
              <a:rPr lang="es-ES_tradnl" sz="2400" dirty="0">
                <a:solidFill>
                  <a:schemeClr val="accent6">
                    <a:lumMod val="75000"/>
                  </a:schemeClr>
                </a:solidFill>
                <a:latin typeface="Arial" panose="020B0604020202020204" pitchFamily="34" charset="0"/>
                <a:cs typeface="Arial" panose="020B0604020202020204" pitchFamily="34" charset="0"/>
              </a:rPr>
              <a:t>con la Revolución Francesa</a:t>
            </a:r>
            <a:r>
              <a:rPr lang="es-ES_tradnl" sz="2400" dirty="0">
                <a:solidFill>
                  <a:srgbClr val="0070C0"/>
                </a:solidFill>
                <a:latin typeface="Arial" panose="020B0604020202020204" pitchFamily="34" charset="0"/>
                <a:cs typeface="Arial" panose="020B0604020202020204" pitchFamily="34" charset="0"/>
              </a:rPr>
              <a:t>) hasta nuestros días, la historia de las unidades fundamentales se caracteriza por un progresivo abandono de patrones únicos (</a:t>
            </a:r>
            <a:r>
              <a:rPr lang="es-ES_tradnl" sz="2400" dirty="0">
                <a:solidFill>
                  <a:schemeClr val="accent6">
                    <a:lumMod val="75000"/>
                  </a:schemeClr>
                </a:solidFill>
                <a:latin typeface="Arial" panose="020B0604020202020204" pitchFamily="34" charset="0"/>
                <a:cs typeface="Arial" panose="020B0604020202020204" pitchFamily="34" charset="0"/>
              </a:rPr>
              <a:t>por ejemplo, la barra de platino-iridio como referencia para el metro</a:t>
            </a:r>
            <a:r>
              <a:rPr lang="es-ES_tradnl" sz="2400" dirty="0">
                <a:solidFill>
                  <a:srgbClr val="0070C0"/>
                </a:solidFill>
                <a:latin typeface="Arial" panose="020B0604020202020204" pitchFamily="34" charset="0"/>
                <a:cs typeface="Arial" panose="020B0604020202020204" pitchFamily="34" charset="0"/>
              </a:rPr>
              <a:t>) y la adopción de estándares universales, basados en constantes físicas (</a:t>
            </a:r>
            <a:r>
              <a:rPr lang="es-ES_tradnl" sz="2400" dirty="0">
                <a:solidFill>
                  <a:schemeClr val="accent6">
                    <a:lumMod val="75000"/>
                  </a:schemeClr>
                </a:solidFill>
                <a:latin typeface="Arial" panose="020B0604020202020204" pitchFamily="34" charset="0"/>
                <a:cs typeface="Arial" panose="020B0604020202020204" pitchFamily="34" charset="0"/>
              </a:rPr>
              <a:t>por ejemplo, la velocidad de la luz</a:t>
            </a:r>
            <a:r>
              <a:rPr lang="es-ES_tradnl" sz="2400" dirty="0">
                <a:solidFill>
                  <a:srgbClr val="0070C0"/>
                </a:solidFill>
                <a:latin typeface="Arial" panose="020B0604020202020204" pitchFamily="34" charset="0"/>
                <a:cs typeface="Arial" panose="020B0604020202020204" pitchFamily="34" charset="0"/>
              </a:rPr>
              <a:t>).</a:t>
            </a:r>
          </a:p>
        </p:txBody>
      </p:sp>
      <p:pic>
        <p:nvPicPr>
          <p:cNvPr id="7" name="Imagen 7" descr="Imagen que contiene interior, sentado, mesa, copa&#10;&#10;Descripción generada con confianza muy alta">
            <a:extLst>
              <a:ext uri="{FF2B5EF4-FFF2-40B4-BE49-F238E27FC236}">
                <a16:creationId xmlns:a16="http://schemas.microsoft.com/office/drawing/2014/main" id="{DAC85431-D74C-4FEA-868F-4B5416A6CD5E}"/>
              </a:ext>
            </a:extLst>
          </p:cNvPr>
          <p:cNvPicPr>
            <a:picLocks noChangeAspect="1"/>
          </p:cNvPicPr>
          <p:nvPr/>
        </p:nvPicPr>
        <p:blipFill>
          <a:blip r:embed="rId2"/>
          <a:stretch>
            <a:fillRect/>
          </a:stretch>
        </p:blipFill>
        <p:spPr>
          <a:xfrm>
            <a:off x="5632076" y="4063188"/>
            <a:ext cx="2743200" cy="1824446"/>
          </a:xfrm>
          <a:prstGeom prst="rect">
            <a:avLst/>
          </a:prstGeom>
        </p:spPr>
      </p:pic>
    </p:spTree>
    <p:extLst>
      <p:ext uri="{BB962C8B-B14F-4D97-AF65-F5344CB8AC3E}">
        <p14:creationId xmlns:p14="http://schemas.microsoft.com/office/powerpoint/2010/main" val="1837335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09600" y="751344"/>
            <a:ext cx="10676964" cy="2677656"/>
          </a:xfrm>
          <a:prstGeom prst="rect">
            <a:avLst/>
          </a:prstGeom>
        </p:spPr>
        <p:txBody>
          <a:bodyPr wrap="square" anchor="t">
            <a:spAutoFit/>
          </a:bodyPr>
          <a:lstStyle/>
          <a:p>
            <a:pPr algn="just" fontAlgn="base"/>
            <a:r>
              <a:rPr lang="es-CL" sz="2400" dirty="0">
                <a:solidFill>
                  <a:srgbClr val="0070C0"/>
                </a:solidFill>
                <a:latin typeface="Arial" panose="020B0604020202020204" pitchFamily="34" charset="0"/>
                <a:cs typeface="Arial" panose="020B0604020202020204" pitchFamily="34" charset="0"/>
              </a:rPr>
              <a:t>Todas las unidades fundamentales </a:t>
            </a:r>
            <a:r>
              <a:rPr lang="es-CL" sz="2400" dirty="0">
                <a:solidFill>
                  <a:srgbClr val="FF0000"/>
                </a:solidFill>
                <a:latin typeface="Arial" panose="020B0604020202020204" pitchFamily="34" charset="0"/>
                <a:cs typeface="Arial" panose="020B0604020202020204" pitchFamily="34" charset="0"/>
              </a:rPr>
              <a:t>– las de siempre-</a:t>
            </a:r>
            <a:r>
              <a:rPr lang="es-CL" sz="2400" dirty="0">
                <a:solidFill>
                  <a:srgbClr val="0070C0"/>
                </a:solidFill>
                <a:latin typeface="Arial" panose="020B0604020202020204" pitchFamily="34" charset="0"/>
                <a:cs typeface="Arial" panose="020B0604020202020204" pitchFamily="34" charset="0"/>
              </a:rPr>
              <a:t> se basarán en constantes físicas medibles con gran precisión y que en algunos casos se consideran exactas.</a:t>
            </a:r>
            <a:endParaRPr lang="es-ES" dirty="0">
              <a:latin typeface="Arial" panose="020B0604020202020204" pitchFamily="34" charset="0"/>
              <a:cs typeface="Arial" panose="020B0604020202020204" pitchFamily="34" charset="0"/>
            </a:endParaRP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Además del kilogramo, cambian radicalmente el</a:t>
            </a:r>
            <a:r>
              <a:rPr lang="es-CL" sz="2400" dirty="0">
                <a:solidFill>
                  <a:srgbClr val="FF0000"/>
                </a:solidFill>
                <a:latin typeface="Arial" panose="020B0604020202020204" pitchFamily="34" charset="0"/>
                <a:cs typeface="Arial" panose="020B0604020202020204" pitchFamily="34" charset="0"/>
              </a:rPr>
              <a:t> ampere</a:t>
            </a:r>
            <a:r>
              <a:rPr lang="es-CL" sz="2400" dirty="0">
                <a:solidFill>
                  <a:srgbClr val="0070C0"/>
                </a:solidFill>
                <a:latin typeface="Arial" panose="020B0604020202020204" pitchFamily="34" charset="0"/>
                <a:cs typeface="Arial" panose="020B0604020202020204" pitchFamily="34" charset="0"/>
              </a:rPr>
              <a:t>, el </a:t>
            </a:r>
            <a:r>
              <a:rPr lang="es-CL" sz="2400" dirty="0">
                <a:solidFill>
                  <a:srgbClr val="FF0000"/>
                </a:solidFill>
                <a:latin typeface="Arial" panose="020B0604020202020204" pitchFamily="34" charset="0"/>
                <a:cs typeface="Arial" panose="020B0604020202020204" pitchFamily="34" charset="0"/>
              </a:rPr>
              <a:t>kelvin </a:t>
            </a:r>
            <a:r>
              <a:rPr lang="es-CL" sz="2400" dirty="0">
                <a:solidFill>
                  <a:srgbClr val="0070C0"/>
                </a:solidFill>
                <a:latin typeface="Arial" panose="020B0604020202020204" pitchFamily="34" charset="0"/>
                <a:cs typeface="Arial" panose="020B0604020202020204" pitchFamily="34" charset="0"/>
              </a:rPr>
              <a:t>y el </a:t>
            </a:r>
            <a:r>
              <a:rPr lang="es-CL" sz="2400" dirty="0">
                <a:solidFill>
                  <a:srgbClr val="FF0000"/>
                </a:solidFill>
                <a:latin typeface="Arial" panose="020B0604020202020204" pitchFamily="34" charset="0"/>
                <a:cs typeface="Arial" panose="020B0604020202020204" pitchFamily="34" charset="0"/>
              </a:rPr>
              <a:t>mol</a:t>
            </a:r>
            <a:r>
              <a:rPr lang="es-CL" sz="2400" dirty="0">
                <a:solidFill>
                  <a:srgbClr val="0070C0"/>
                </a:solidFill>
                <a:latin typeface="Arial" panose="020B0604020202020204" pitchFamily="34" charset="0"/>
                <a:cs typeface="Arial" panose="020B0604020202020204" pitchFamily="34" charset="0"/>
              </a:rPr>
              <a:t>.</a:t>
            </a: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Las demás unidades solo sufren ligeros retoques en sus definiciones</a:t>
            </a:r>
            <a:r>
              <a:rPr lang="es-CL" sz="2400" dirty="0">
                <a:solidFill>
                  <a:srgbClr val="0070C0"/>
                </a:solidFill>
                <a:latin typeface="Comic Sans MS" pitchFamily="66"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A0221EB-9E4C-9C43-A671-069765B3B9A4}"/>
              </a:ext>
            </a:extLst>
          </p:cNvPr>
          <p:cNvSpPr/>
          <p:nvPr/>
        </p:nvSpPr>
        <p:spPr>
          <a:xfrm>
            <a:off x="5915738" y="360000"/>
            <a:ext cx="257474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028" name="Picture 4" descr="logo kg"/>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2" name="CuadroTexto 1">
            <a:extLst>
              <a:ext uri="{FF2B5EF4-FFF2-40B4-BE49-F238E27FC236}">
                <a16:creationId xmlns:a16="http://schemas.microsoft.com/office/drawing/2014/main" id="{4406151E-1330-4191-B79E-5DBFE451C349}"/>
              </a:ext>
            </a:extLst>
          </p:cNvPr>
          <p:cNvSpPr txBox="1"/>
          <p:nvPr/>
        </p:nvSpPr>
        <p:spPr>
          <a:xfrm>
            <a:off x="5284695" y="1172135"/>
            <a:ext cx="6295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2060"/>
                </a:solidFill>
                <a:latin typeface="Arial" panose="020B0604020202020204" pitchFamily="34" charset="0"/>
                <a:cs typeface="Arial" panose="020B0604020202020204" pitchFamily="34" charset="0"/>
              </a:rPr>
              <a:t>El kilogramo, </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b="1" dirty="0">
                <a:solidFill>
                  <a:srgbClr val="002060"/>
                </a:solidFill>
                <a:latin typeface="Arial" panose="020B0604020202020204" pitchFamily="34" charset="0"/>
                <a:cs typeface="Arial" panose="020B0604020202020204" pitchFamily="34" charset="0"/>
              </a:rPr>
              <a:t>6,62607015 ×10</a:t>
            </a:r>
            <a:r>
              <a:rPr lang="es-ES_tradnl" b="1" baseline="30000" dirty="0">
                <a:solidFill>
                  <a:srgbClr val="002060"/>
                </a:solidFill>
                <a:latin typeface="Arial" panose="020B0604020202020204" pitchFamily="34" charset="0"/>
                <a:cs typeface="Arial" panose="020B0604020202020204" pitchFamily="34" charset="0"/>
              </a:rPr>
              <a:t>−34</a:t>
            </a:r>
            <a:r>
              <a:rPr lang="es-ES_tradnl" b="1" dirty="0">
                <a:solidFill>
                  <a:srgbClr val="002060"/>
                </a:solidFill>
                <a:latin typeface="Arial" panose="020B0604020202020204" pitchFamily="34" charset="0"/>
                <a:cs typeface="Arial" panose="020B0604020202020204" pitchFamily="34" charset="0"/>
              </a:rPr>
              <a:t> </a:t>
            </a:r>
            <a:r>
              <a:rPr lang="es-ES_tradnl" dirty="0">
                <a:solidFill>
                  <a:srgbClr val="002060"/>
                </a:solidFill>
                <a:latin typeface="Arial" panose="020B0604020202020204" pitchFamily="34" charset="0"/>
                <a:cs typeface="Arial" panose="020B0604020202020204" pitchFamily="34" charset="0"/>
              </a:rPr>
              <a:t>cuando es expresada en </a:t>
            </a:r>
            <a:r>
              <a:rPr lang="es-ES_tradnl" b="1" dirty="0">
                <a:solidFill>
                  <a:srgbClr val="002060"/>
                </a:solidFill>
                <a:latin typeface="Arial" panose="020B0604020202020204" pitchFamily="34" charset="0"/>
                <a:cs typeface="Arial" panose="020B0604020202020204" pitchFamily="34" charset="0"/>
              </a:rPr>
              <a:t>s</a:t>
            </a:r>
            <a:r>
              <a:rPr lang="es-ES_tradnl" b="1" baseline="30000" dirty="0">
                <a:solidFill>
                  <a:srgbClr val="002060"/>
                </a:solidFill>
                <a:latin typeface="Arial" panose="020B0604020202020204" pitchFamily="34" charset="0"/>
                <a:cs typeface="Arial" panose="020B0604020202020204" pitchFamily="34" charset="0"/>
              </a:rPr>
              <a:t>-1</a:t>
            </a:r>
            <a:r>
              <a:rPr lang="es-ES_tradnl" b="1" dirty="0">
                <a:solidFill>
                  <a:srgbClr val="002060"/>
                </a:solidFill>
                <a:latin typeface="Arial" panose="020B0604020202020204" pitchFamily="34" charset="0"/>
                <a:cs typeface="Arial" panose="020B0604020202020204" pitchFamily="34" charset="0"/>
              </a:rPr>
              <a:t>m</a:t>
            </a:r>
            <a:r>
              <a:rPr lang="es-ES_tradnl" b="1" baseline="30000" dirty="0">
                <a:solidFill>
                  <a:srgbClr val="002060"/>
                </a:solidFill>
                <a:latin typeface="Arial" panose="020B0604020202020204" pitchFamily="34" charset="0"/>
                <a:cs typeface="Arial" panose="020B0604020202020204" pitchFamily="34" charset="0"/>
              </a:rPr>
              <a:t>2</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que es igual a expresarlo en </a:t>
            </a:r>
            <a:r>
              <a:rPr lang="es-ES_tradnl" b="1" dirty="0" err="1">
                <a:solidFill>
                  <a:srgbClr val="002060"/>
                </a:solidFill>
                <a:latin typeface="Arial" panose="020B0604020202020204" pitchFamily="34" charset="0"/>
                <a:cs typeface="Arial" panose="020B0604020202020204" pitchFamily="34" charset="0"/>
              </a:rPr>
              <a:t>Js</a:t>
            </a:r>
            <a:r>
              <a:rPr lang="es-ES_tradnl" b="1" dirty="0">
                <a:solidFill>
                  <a:srgbClr val="00206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3B0902A0-F5CB-410D-B1E4-C5EA9126AA3F}"/>
              </a:ext>
            </a:extLst>
          </p:cNvPr>
          <p:cNvSpPr txBox="1"/>
          <p:nvPr/>
        </p:nvSpPr>
        <p:spPr>
          <a:xfrm>
            <a:off x="5284694" y="2931459"/>
            <a:ext cx="66540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chemeClr val="accent6">
                    <a:lumMod val="50000"/>
                  </a:schemeClr>
                </a:solidFill>
                <a:latin typeface="Arial" panose="020B0604020202020204" pitchFamily="34" charset="0"/>
                <a:cs typeface="Arial" panose="020B0604020202020204" pitchFamily="34" charset="0"/>
              </a:rPr>
              <a:t>Con la nueva redefinición, el kilogramo podría medirse con la denominada </a:t>
            </a:r>
            <a:r>
              <a:rPr lang="es-ES_tradnl" i="1" dirty="0">
                <a:solidFill>
                  <a:schemeClr val="accent6">
                    <a:lumMod val="50000"/>
                  </a:schemeClr>
                </a:solidFill>
                <a:latin typeface="Arial" panose="020B0604020202020204" pitchFamily="34" charset="0"/>
                <a:cs typeface="Arial" panose="020B0604020202020204" pitchFamily="34" charset="0"/>
              </a:rPr>
              <a:t>balanza de Watt</a:t>
            </a:r>
            <a:r>
              <a:rPr lang="es-ES_tradnl" dirty="0">
                <a:solidFill>
                  <a:schemeClr val="accent6">
                    <a:lumMod val="50000"/>
                  </a:schemeClr>
                </a:solidFill>
                <a:latin typeface="Arial" panose="020B0604020202020204" pitchFamily="34" charset="0"/>
                <a:cs typeface="Arial" panose="020B0604020202020204" pitchFamily="34" charset="0"/>
              </a:rPr>
              <a:t>, un instrumento que compara la potencia mecánica con la potencia electromagnética.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0" name="Picture 6" descr="Logo metre"/>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10" name="Rectángulo 3">
            <a:extLst>
              <a:ext uri="{FF2B5EF4-FFF2-40B4-BE49-F238E27FC236}">
                <a16:creationId xmlns:a16="http://schemas.microsoft.com/office/drawing/2014/main" id="{6A0221EB-9E4C-9C43-A671-069765B3B9A4}"/>
              </a:ext>
            </a:extLst>
          </p:cNvPr>
          <p:cNvSpPr/>
          <p:nvPr/>
        </p:nvSpPr>
        <p:spPr>
          <a:xfrm>
            <a:off x="5915738" y="3600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2D7DA4-C386-460B-800D-0087B994EE66}"/>
              </a:ext>
            </a:extLst>
          </p:cNvPr>
          <p:cNvSpPr txBox="1"/>
          <p:nvPr/>
        </p:nvSpPr>
        <p:spPr>
          <a:xfrm>
            <a:off x="5654488" y="1149724"/>
            <a:ext cx="61609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b="1" dirty="0">
                <a:solidFill>
                  <a:srgbClr val="0070C0"/>
                </a:solidFill>
                <a:latin typeface="Arial" panose="020B0604020202020204" pitchFamily="34" charset="0"/>
                <a:cs typeface="Arial" panose="020B0604020202020204" pitchFamily="34" charset="0"/>
              </a:rPr>
              <a:t>Definición propuesta:</a:t>
            </a:r>
            <a:r>
              <a:rPr lang="es-ES_tradnl" dirty="0">
                <a:solidFill>
                  <a:srgbClr val="0070C0"/>
                </a:solidFill>
                <a:latin typeface="Arial" panose="020B0604020202020204" pitchFamily="34" charset="0"/>
                <a:cs typeface="Arial" panose="020B0604020202020204" pitchFamily="34" charset="0"/>
              </a:rPr>
              <a:t> El metro, </a:t>
            </a:r>
            <a:r>
              <a:rPr lang="es-ES_tradnl" b="1" dirty="0">
                <a:solidFill>
                  <a:srgbClr val="0070C0"/>
                </a:solidFill>
                <a:latin typeface="Arial" panose="020B0604020202020204" pitchFamily="34" charset="0"/>
                <a:cs typeface="Arial" panose="020B0604020202020204" pitchFamily="34" charset="0"/>
              </a:rPr>
              <a:t>m</a:t>
            </a:r>
            <a:r>
              <a:rPr lang="es-ES_tradnl" dirty="0">
                <a:solidFill>
                  <a:srgbClr val="0070C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b="1" dirty="0">
                <a:solidFill>
                  <a:srgbClr val="0070C0"/>
                </a:solidFill>
                <a:latin typeface="Arial" panose="020B0604020202020204" pitchFamily="34" charset="0"/>
                <a:cs typeface="Arial" panose="020B0604020202020204" pitchFamily="34" charset="0"/>
              </a:rPr>
              <a:t>299792458</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ms </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CAE8A97C-17E1-42E5-B0F1-C1E947758E6D}"/>
              </a:ext>
            </a:extLst>
          </p:cNvPr>
          <p:cNvSpPr txBox="1"/>
          <p:nvPr/>
        </p:nvSpPr>
        <p:spPr>
          <a:xfrm>
            <a:off x="5534212" y="3059668"/>
            <a:ext cx="68694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dirty="0">
                <a:solidFill>
                  <a:schemeClr val="accent6">
                    <a:lumMod val="50000"/>
                  </a:schemeClr>
                </a:solidFill>
                <a:latin typeface="Arial" panose="020B0604020202020204" pitchFamily="34" charset="0"/>
                <a:cs typeface="Arial" panose="020B0604020202020204" pitchFamily="34" charset="0"/>
              </a:rPr>
              <a:t>1983: Distancia que recorre la luz en 1/299792458 segundos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ogo second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6" name="Rectángulo 3">
            <a:extLst>
              <a:ext uri="{FF2B5EF4-FFF2-40B4-BE49-F238E27FC236}">
                <a16:creationId xmlns:a16="http://schemas.microsoft.com/office/drawing/2014/main" id="{6A0221EB-9E4C-9C43-A671-069765B3B9A4}"/>
              </a:ext>
            </a:extLst>
          </p:cNvPr>
          <p:cNvSpPr/>
          <p:nvPr/>
        </p:nvSpPr>
        <p:spPr>
          <a:xfrm>
            <a:off x="5915738" y="36000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A1E72E7-7868-47EC-AF0D-0DB485719F93}"/>
              </a:ext>
            </a:extLst>
          </p:cNvPr>
          <p:cNvSpPr txBox="1"/>
          <p:nvPr/>
        </p:nvSpPr>
        <p:spPr>
          <a:xfrm>
            <a:off x="5038164" y="1407459"/>
            <a:ext cx="6822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70C0"/>
                </a:solidFill>
                <a:latin typeface="Arial" panose="020B0604020202020204" pitchFamily="34" charset="0"/>
                <a:cs typeface="Arial" panose="020B0604020202020204" pitchFamily="34" charset="0"/>
              </a:rPr>
              <a:t>El segundo, </a:t>
            </a:r>
            <a:r>
              <a:rPr lang="es-ES_tradnl" b="1" dirty="0">
                <a:solidFill>
                  <a:srgbClr val="0070C0"/>
                </a:solidFill>
                <a:latin typeface="Arial" panose="020B0604020202020204" pitchFamily="34" charset="0"/>
                <a:cs typeface="Arial" panose="020B0604020202020204" pitchFamily="34" charset="0"/>
              </a:rPr>
              <a:t>s</a:t>
            </a:r>
            <a:r>
              <a:rPr lang="es-ES_tradnl" dirty="0">
                <a:solidFill>
                  <a:srgbClr val="0070C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dirty="0" err="1">
                <a:solidFill>
                  <a:srgbClr val="0070C0"/>
                </a:solidFill>
                <a:latin typeface="Arial" panose="020B0604020202020204" pitchFamily="34" charset="0"/>
                <a:cs typeface="Arial" panose="020B0604020202020204" pitchFamily="34" charset="0"/>
              </a:rPr>
              <a:t>hiperfina</a:t>
            </a:r>
            <a:r>
              <a:rPr lang="es-ES_tradnl" dirty="0">
                <a:solidFill>
                  <a:srgbClr val="0070C0"/>
                </a:solidFill>
                <a:latin typeface="Arial" panose="020B0604020202020204" pitchFamily="34" charset="0"/>
                <a:cs typeface="Arial" panose="020B0604020202020204" pitchFamily="34" charset="0"/>
              </a:rPr>
              <a:t> en el estado fundamental del cesio-133 en reposo y en una temperatura de </a:t>
            </a:r>
            <a:r>
              <a:rPr lang="es-ES_tradnl" b="1" dirty="0">
                <a:solidFill>
                  <a:srgbClr val="0070C0"/>
                </a:solidFill>
                <a:latin typeface="Arial" panose="020B0604020202020204" pitchFamily="34" charset="0"/>
                <a:cs typeface="Arial" panose="020B0604020202020204" pitchFamily="34" charset="0"/>
              </a:rPr>
              <a:t>0 K</a:t>
            </a:r>
            <a:r>
              <a:rPr lang="es-ES_tradnl" dirty="0">
                <a:solidFill>
                  <a:srgbClr val="0070C0"/>
                </a:solidFill>
                <a:latin typeface="Arial" panose="020B0604020202020204" pitchFamily="34" charset="0"/>
                <a:cs typeface="Arial" panose="020B0604020202020204" pitchFamily="34" charset="0"/>
              </a:rPr>
              <a:t>, que es exactamente igual a </a:t>
            </a:r>
            <a:r>
              <a:rPr lang="es-ES_tradnl" b="1" dirty="0">
                <a:solidFill>
                  <a:srgbClr val="0070C0"/>
                </a:solidFill>
                <a:latin typeface="Arial" panose="020B0604020202020204" pitchFamily="34" charset="0"/>
                <a:cs typeface="Arial" panose="020B0604020202020204" pitchFamily="34" charset="0"/>
              </a:rPr>
              <a:t>9192631770</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s</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 que es igual a expresarla en </a:t>
            </a:r>
            <a:r>
              <a:rPr lang="es-ES_tradnl" b="1" dirty="0">
                <a:solidFill>
                  <a:srgbClr val="0070C0"/>
                </a:solidFill>
                <a:latin typeface="Arial" panose="020B0604020202020204" pitchFamily="34" charset="0"/>
                <a:cs typeface="Arial" panose="020B0604020202020204" pitchFamily="34" charset="0"/>
              </a:rPr>
              <a:t>Hz</a:t>
            </a:r>
            <a:r>
              <a:rPr lang="es-ES_tradnl" dirty="0">
                <a:solidFill>
                  <a:srgbClr val="0070C0"/>
                </a:solidFill>
                <a:latin typeface="Arial" panose="020B0604020202020204" pitchFamily="34" charset="0"/>
                <a:cs typeface="Arial" panose="020B0604020202020204"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8914" name="Picture 2" descr="logo amper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1039351E-81B8-485D-B0CE-13CA1EACEB13}"/>
              </a:ext>
            </a:extLst>
          </p:cNvPr>
          <p:cNvSpPr txBox="1"/>
          <p:nvPr/>
        </p:nvSpPr>
        <p:spPr>
          <a:xfrm>
            <a:off x="5172635" y="1216959"/>
            <a:ext cx="63739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ampere, </a:t>
            </a:r>
            <a:r>
              <a:rPr lang="en-US" b="1" dirty="0">
                <a:solidFill>
                  <a:srgbClr val="0070C0"/>
                </a:solidFill>
                <a:latin typeface="Comic Sans MS"/>
                <a:cs typeface="Arial"/>
              </a:rPr>
              <a:t>A</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la </a:t>
            </a:r>
            <a:r>
              <a:rPr lang="en-US" dirty="0" err="1">
                <a:solidFill>
                  <a:srgbClr val="0070C0"/>
                </a:solidFill>
                <a:latin typeface="Comic Sans MS"/>
                <a:cs typeface="Arial"/>
              </a:rPr>
              <a:t>corriente</a:t>
            </a:r>
            <a:r>
              <a:rPr lang="en-US" dirty="0">
                <a:solidFill>
                  <a:srgbClr val="0070C0"/>
                </a:solidFill>
                <a:latin typeface="Comic Sans MS"/>
                <a:cs typeface="Arial"/>
              </a:rPr>
              <a:t> </a:t>
            </a:r>
            <a:r>
              <a:rPr lang="en-US" dirty="0" err="1">
                <a:solidFill>
                  <a:srgbClr val="0070C0"/>
                </a:solidFill>
                <a:latin typeface="Comic Sans MS"/>
                <a:cs typeface="Arial"/>
              </a:rPr>
              <a:t>eléctrica</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carga</a:t>
            </a:r>
            <a:r>
              <a:rPr lang="en-US" dirty="0">
                <a:solidFill>
                  <a:srgbClr val="0070C0"/>
                </a:solidFill>
                <a:latin typeface="Comic Sans MS"/>
                <a:cs typeface="Arial"/>
              </a:rPr>
              <a:t> elemental,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1,602 17X ×10</a:t>
            </a:r>
            <a:r>
              <a:rPr lang="en-US" baseline="30000" dirty="0">
                <a:solidFill>
                  <a:srgbClr val="0070C0"/>
                </a:solidFill>
                <a:latin typeface="Comic Sans MS"/>
                <a:cs typeface="Arial"/>
              </a:rPr>
              <a:t>−19</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A · s,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a:t>
            </a:r>
            <a:r>
              <a:rPr lang="en-US" dirty="0">
                <a:solidFill>
                  <a:srgbClr val="0070C0"/>
                </a:solidFill>
                <a:latin typeface="Comic Sans MS"/>
                <a:cs typeface="Arial"/>
                <a:hlinkClick r:id="rId3" tooltip="Culombio"/>
              </a:rPr>
              <a:t>C</a:t>
            </a:r>
            <a:r>
              <a:rPr lang="en-US" dirty="0">
                <a:solidFill>
                  <a:srgbClr val="0070C0"/>
                </a:solidFill>
                <a:latin typeface="Comic Sans MS"/>
                <a:cs typeface="Arial"/>
              </a:rPr>
              <a:t>.</a:t>
            </a:r>
            <a:endParaRPr lang="en-US">
              <a:solidFill>
                <a:srgbClr val="0070C0"/>
              </a:solidFill>
              <a:latin typeface="Comic Sans MS"/>
              <a:cs typeface="Calibri"/>
            </a:endParaRPr>
          </a:p>
        </p:txBody>
      </p:sp>
      <p:sp>
        <p:nvSpPr>
          <p:cNvPr id="3" name="CuadroTexto 2">
            <a:extLst>
              <a:ext uri="{FF2B5EF4-FFF2-40B4-BE49-F238E27FC236}">
                <a16:creationId xmlns:a16="http://schemas.microsoft.com/office/drawing/2014/main" id="{53DF964A-A068-4590-A01A-D1CDB5211514}"/>
              </a:ext>
            </a:extLst>
          </p:cNvPr>
          <p:cNvSpPr txBox="1"/>
          <p:nvPr/>
        </p:nvSpPr>
        <p:spPr>
          <a:xfrm>
            <a:off x="4724400" y="3200400"/>
            <a:ext cx="7438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6">
                    <a:lumMod val="50000"/>
                  </a:schemeClr>
                </a:solidFill>
                <a:latin typeface="Comic Sans MS"/>
                <a:ea typeface="+mn-lt"/>
                <a:cs typeface="+mn-lt"/>
              </a:rPr>
              <a:t>Con la </a:t>
            </a:r>
            <a:r>
              <a:rPr lang="en-US" dirty="0" err="1">
                <a:solidFill>
                  <a:schemeClr val="accent6">
                    <a:lumMod val="50000"/>
                  </a:schemeClr>
                </a:solidFill>
                <a:latin typeface="Comic Sans MS"/>
                <a:ea typeface="+mn-lt"/>
                <a:cs typeface="+mn-lt"/>
              </a:rPr>
              <a:t>nueva</a:t>
            </a:r>
            <a:r>
              <a:rPr lang="en-US" dirty="0">
                <a:solidFill>
                  <a:schemeClr val="accent6">
                    <a:lumMod val="50000"/>
                  </a:schemeClr>
                </a:solidFill>
                <a:latin typeface="Comic Sans MS"/>
                <a:ea typeface="+mn-lt"/>
                <a:cs typeface="+mn-lt"/>
              </a:rPr>
              <a:t> </a:t>
            </a:r>
            <a:r>
              <a:rPr lang="en-US" dirty="0" err="1">
                <a:solidFill>
                  <a:schemeClr val="accent6">
                    <a:lumMod val="50000"/>
                  </a:schemeClr>
                </a:solidFill>
                <a:latin typeface="Comic Sans MS"/>
                <a:ea typeface="+mn-lt"/>
                <a:cs typeface="+mn-lt"/>
              </a:rPr>
              <a:t>redefinición</a:t>
            </a:r>
            <a:r>
              <a:rPr lang="en-US" dirty="0">
                <a:solidFill>
                  <a:schemeClr val="accent6">
                    <a:lumMod val="50000"/>
                  </a:schemeClr>
                </a:solidFill>
                <a:latin typeface="Comic Sans MS"/>
                <a:ea typeface="+mn-lt"/>
                <a:cs typeface="+mn-lt"/>
              </a:rPr>
              <a:t>,</a:t>
            </a:r>
            <a:r>
              <a:rPr lang="en-US" dirty="0">
                <a:solidFill>
                  <a:schemeClr val="accent6">
                    <a:lumMod val="50000"/>
                  </a:schemeClr>
                </a:solidFill>
                <a:latin typeface="Comic Sans MS"/>
                <a:cs typeface="Calibri"/>
              </a:rPr>
              <a:t> el ampere </a:t>
            </a:r>
            <a:r>
              <a:rPr lang="en-US" dirty="0" err="1">
                <a:solidFill>
                  <a:schemeClr val="accent6">
                    <a:lumMod val="50000"/>
                  </a:schemeClr>
                </a:solidFill>
                <a:latin typeface="Comic Sans MS"/>
              </a:rPr>
              <a:t>podrá</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redefinirse</a:t>
            </a:r>
            <a:r>
              <a:rPr lang="en-US" dirty="0">
                <a:solidFill>
                  <a:schemeClr val="accent6">
                    <a:lumMod val="50000"/>
                  </a:schemeClr>
                </a:solidFill>
                <a:latin typeface="Comic Sans MS"/>
              </a:rPr>
              <a:t> con una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de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Con </a:t>
            </a:r>
            <a:r>
              <a:rPr lang="en-US" dirty="0" err="1">
                <a:solidFill>
                  <a:schemeClr val="accent6">
                    <a:lumMod val="50000"/>
                  </a:schemeClr>
                </a:solidFill>
                <a:latin typeface="Comic Sans MS"/>
              </a:rPr>
              <a:t>esta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técnica</a:t>
            </a:r>
            <a:r>
              <a:rPr lang="en-US" dirty="0">
                <a:solidFill>
                  <a:schemeClr val="accent6">
                    <a:lumMod val="50000"/>
                  </a:schemeClr>
                </a:solidFill>
                <a:latin typeface="Comic Sans MS"/>
              </a:rPr>
              <a:t>, al </a:t>
            </a:r>
            <a:r>
              <a:rPr lang="en-US" dirty="0" err="1">
                <a:solidFill>
                  <a:schemeClr val="accent6">
                    <a:lumMod val="50000"/>
                  </a:schemeClr>
                </a:solidFill>
                <a:latin typeface="Comic Sans MS"/>
              </a:rPr>
              <a:t>atrapar</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cuando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viajan</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rápidamente</a:t>
            </a:r>
            <a:r>
              <a:rPr lang="en-US" dirty="0">
                <a:solidFill>
                  <a:schemeClr val="accent6">
                    <a:lumMod val="50000"/>
                  </a:schemeClr>
                </a:solidFill>
                <a:latin typeface="Comic Sans MS"/>
              </a:rPr>
              <a:t> a </a:t>
            </a:r>
            <a:r>
              <a:rPr lang="en-US" dirty="0" err="1">
                <a:solidFill>
                  <a:schemeClr val="accent6">
                    <a:lumMod val="50000"/>
                  </a:schemeClr>
                </a:solidFill>
                <a:latin typeface="Comic Sans MS"/>
              </a:rPr>
              <a:t>través</a:t>
            </a:r>
            <a:r>
              <a:rPr lang="en-US" dirty="0">
                <a:solidFill>
                  <a:schemeClr val="accent6">
                    <a:lumMod val="50000"/>
                  </a:schemeClr>
                </a:solidFill>
                <a:latin typeface="Comic Sans MS"/>
              </a:rPr>
              <a:t> de un conductor, la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puede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generar</a:t>
            </a:r>
            <a:r>
              <a:rPr lang="en-US" dirty="0">
                <a:solidFill>
                  <a:schemeClr val="accent6">
                    <a:lumMod val="50000"/>
                  </a:schemeClr>
                </a:solidFill>
                <a:latin typeface="Comic Sans MS"/>
              </a:rPr>
              <a:t> una </a:t>
            </a:r>
            <a:r>
              <a:rPr lang="en-US" dirty="0" err="1">
                <a:solidFill>
                  <a:schemeClr val="accent6">
                    <a:lumMod val="50000"/>
                  </a:schemeClr>
                </a:solidFill>
                <a:latin typeface="Comic Sans MS"/>
              </a:rPr>
              <a:t>corriente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medible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contando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9938" name="Picture 2" descr="logo kelvin"/>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824538"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B64750C-91C7-4E43-B127-2D5618006077}"/>
              </a:ext>
            </a:extLst>
          </p:cNvPr>
          <p:cNvSpPr txBox="1"/>
          <p:nvPr/>
        </p:nvSpPr>
        <p:spPr>
          <a:xfrm>
            <a:off x="5262282" y="948018"/>
            <a:ext cx="6429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70C0"/>
                </a:solidFill>
                <a:latin typeface="Comic Sans MS"/>
                <a:cs typeface="Arial"/>
              </a:rPr>
              <a:t>El kelvin, </a:t>
            </a:r>
            <a:r>
              <a:rPr lang="en-US" b="1" dirty="0">
                <a:solidFill>
                  <a:srgbClr val="0070C0"/>
                </a:solidFill>
                <a:latin typeface="Comic Sans MS"/>
                <a:cs typeface="Arial"/>
              </a:rPr>
              <a:t>K</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de </a:t>
            </a:r>
            <a:r>
              <a:rPr lang="en-US" err="1">
                <a:solidFill>
                  <a:srgbClr val="0070C0"/>
                </a:solidFill>
                <a:latin typeface="Comic Sans MS"/>
                <a:cs typeface="Arial"/>
              </a:rPr>
              <a:t>temperatura</a:t>
            </a:r>
            <a:r>
              <a:rPr lang="en-US" dirty="0">
                <a:solidFill>
                  <a:srgbClr val="0070C0"/>
                </a:solidFill>
                <a:latin typeface="Comic Sans MS"/>
                <a:cs typeface="Arial"/>
              </a:rPr>
              <a:t> </a:t>
            </a:r>
            <a:r>
              <a:rPr lang="en-US" err="1">
                <a:solidFill>
                  <a:srgbClr val="0070C0"/>
                </a:solidFill>
                <a:latin typeface="Comic Sans MS"/>
                <a:cs typeface="Arial"/>
              </a:rPr>
              <a:t>termodinámica</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Boltzmann, a saber </a:t>
            </a:r>
            <a:r>
              <a:rPr lang="en-US" err="1">
                <a:solidFill>
                  <a:srgbClr val="0070C0"/>
                </a:solidFill>
                <a:latin typeface="Comic Sans MS"/>
                <a:cs typeface="Arial"/>
              </a:rPr>
              <a:t>exactamente</a:t>
            </a:r>
            <a:r>
              <a:rPr lang="en-US" dirty="0">
                <a:solidFill>
                  <a:srgbClr val="0070C0"/>
                </a:solidFill>
                <a:latin typeface="Comic Sans MS"/>
                <a:cs typeface="Arial"/>
              </a:rPr>
              <a:t> </a:t>
            </a:r>
            <a:r>
              <a:rPr lang="en-US" err="1">
                <a:solidFill>
                  <a:srgbClr val="0070C0"/>
                </a:solidFill>
                <a:latin typeface="Comic Sans MS"/>
                <a:cs typeface="Arial"/>
              </a:rPr>
              <a:t>igual</a:t>
            </a:r>
            <a:r>
              <a:rPr lang="en-US" dirty="0">
                <a:solidFill>
                  <a:srgbClr val="0070C0"/>
                </a:solidFill>
                <a:latin typeface="Comic Sans MS"/>
                <a:cs typeface="Arial"/>
              </a:rPr>
              <a:t> a 1,380 65X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err="1">
                <a:solidFill>
                  <a:srgbClr val="0070C0"/>
                </a:solidFill>
                <a:latin typeface="Comic Sans MS"/>
                <a:cs typeface="Arial"/>
              </a:rPr>
              <a:t>cuando</a:t>
            </a:r>
            <a:r>
              <a:rPr lang="en-US" dirty="0">
                <a:solidFill>
                  <a:srgbClr val="0070C0"/>
                </a:solidFill>
                <a:latin typeface="Comic Sans MS"/>
                <a:cs typeface="Arial"/>
              </a:rPr>
              <a:t> se </a:t>
            </a:r>
            <a:r>
              <a:rPr lang="en-US"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-2</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·kg·K</a:t>
            </a:r>
            <a:r>
              <a:rPr lang="en-US" baseline="30000" dirty="0">
                <a:solidFill>
                  <a:srgbClr val="0070C0"/>
                </a:solidFill>
                <a:latin typeface="Comic Sans MS"/>
                <a:cs typeface="Arial"/>
              </a:rPr>
              <a:t>-1</a:t>
            </a:r>
            <a:r>
              <a:rPr lang="en-US" dirty="0">
                <a:solidFill>
                  <a:srgbClr val="0070C0"/>
                </a:solidFill>
                <a:latin typeface="Comic Sans MS"/>
                <a:cs typeface="Arial"/>
              </a:rPr>
              <a:t>, que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J·K</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DD29D83C-2632-44DA-9086-1F508E77424E}"/>
              </a:ext>
            </a:extLst>
          </p:cNvPr>
          <p:cNvSpPr txBox="1"/>
          <p:nvPr/>
        </p:nvSpPr>
        <p:spPr>
          <a:xfrm>
            <a:off x="4959724" y="2684929"/>
            <a:ext cx="66876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latin typeface="Comic Sans MS"/>
                <a:ea typeface="+mn-lt"/>
                <a:cs typeface="+mn-lt"/>
              </a:rPr>
              <a:t>Con </a:t>
            </a:r>
            <a:r>
              <a:rPr lang="en-US" dirty="0" err="1">
                <a:latin typeface="Comic Sans MS"/>
                <a:ea typeface="+mn-lt"/>
                <a:cs typeface="+mn-lt"/>
              </a:rPr>
              <a:t>termometría</a:t>
            </a:r>
            <a:r>
              <a:rPr lang="en-US" dirty="0">
                <a:latin typeface="Comic Sans MS"/>
                <a:ea typeface="+mn-lt"/>
                <a:cs typeface="+mn-lt"/>
              </a:rPr>
              <a:t> </a:t>
            </a:r>
            <a:r>
              <a:rPr lang="en-US" dirty="0" err="1">
                <a:latin typeface="Comic Sans MS"/>
                <a:ea typeface="+mn-lt"/>
                <a:cs typeface="+mn-lt"/>
              </a:rPr>
              <a:t>acústica</a:t>
            </a:r>
            <a:r>
              <a:rPr lang="en-US" dirty="0">
                <a:latin typeface="Comic Sans MS"/>
                <a:ea typeface="+mn-lt"/>
                <a:cs typeface="+mn-lt"/>
              </a:rPr>
              <a:t> se </a:t>
            </a:r>
            <a:r>
              <a:rPr lang="en-US" dirty="0" err="1">
                <a:latin typeface="Comic Sans MS"/>
                <a:ea typeface="+mn-lt"/>
                <a:cs typeface="+mn-lt"/>
              </a:rPr>
              <a:t>redefinirá</a:t>
            </a:r>
            <a:r>
              <a:rPr lang="en-US" dirty="0">
                <a:latin typeface="Comic Sans MS"/>
                <a:ea typeface="+mn-lt"/>
                <a:cs typeface="+mn-lt"/>
              </a:rPr>
              <a:t> el kelvin</a:t>
            </a:r>
          </a:p>
          <a:p>
            <a:pPr algn="just"/>
            <a:r>
              <a:rPr lang="en-US" dirty="0">
                <a:solidFill>
                  <a:srgbClr val="444444"/>
                </a:solidFill>
                <a:latin typeface="Comic Sans MS"/>
              </a:rPr>
              <a:t>La </a:t>
            </a:r>
            <a:r>
              <a:rPr lang="en-US" dirty="0" err="1">
                <a:solidFill>
                  <a:srgbClr val="444444"/>
                </a:solidFill>
                <a:latin typeface="Comic Sans MS"/>
              </a:rPr>
              <a:t>técnica</a:t>
            </a:r>
            <a:r>
              <a:rPr lang="en-US" dirty="0">
                <a:solidFill>
                  <a:srgbClr val="444444"/>
                </a:solidFill>
                <a:latin typeface="Comic Sans MS"/>
              </a:rPr>
              <a:t> </a:t>
            </a:r>
            <a:r>
              <a:rPr lang="en-US" dirty="0" err="1">
                <a:solidFill>
                  <a:srgbClr val="444444"/>
                </a:solidFill>
                <a:latin typeface="Comic Sans MS"/>
              </a:rPr>
              <a:t>consiste</a:t>
            </a:r>
            <a:r>
              <a:rPr lang="en-US" dirty="0">
                <a:solidFill>
                  <a:srgbClr val="444444"/>
                </a:solidFill>
                <a:latin typeface="Comic Sans MS"/>
              </a:rPr>
              <a:t> en que la </a:t>
            </a:r>
            <a:r>
              <a:rPr lang="en-US" dirty="0" err="1">
                <a:solidFill>
                  <a:srgbClr val="444444"/>
                </a:solidFill>
                <a:latin typeface="Comic Sans MS"/>
              </a:rPr>
              <a:t>velocidad</a:t>
            </a:r>
            <a:r>
              <a:rPr lang="en-US" dirty="0">
                <a:solidFill>
                  <a:srgbClr val="444444"/>
                </a:solidFill>
                <a:latin typeface="Comic Sans MS"/>
              </a:rPr>
              <a:t> del </a:t>
            </a:r>
            <a:r>
              <a:rPr lang="en-US" dirty="0" err="1">
                <a:solidFill>
                  <a:srgbClr val="444444"/>
                </a:solidFill>
                <a:latin typeface="Comic Sans MS"/>
              </a:rPr>
              <a:t>sonido</a:t>
            </a:r>
            <a:r>
              <a:rPr lang="en-US" dirty="0">
                <a:solidFill>
                  <a:srgbClr val="444444"/>
                </a:solidFill>
                <a:latin typeface="Comic Sans MS"/>
              </a:rPr>
              <a:t> en una </a:t>
            </a:r>
            <a:r>
              <a:rPr lang="en-US" dirty="0" err="1">
                <a:solidFill>
                  <a:srgbClr val="444444"/>
                </a:solidFill>
                <a:latin typeface="Comic Sans MS"/>
              </a:rPr>
              <a:t>esfera</a:t>
            </a:r>
            <a:r>
              <a:rPr lang="en-US" dirty="0">
                <a:solidFill>
                  <a:srgbClr val="444444"/>
                </a:solidFill>
                <a:latin typeface="Comic Sans MS"/>
              </a:rPr>
              <a:t> </a:t>
            </a:r>
            <a:r>
              <a:rPr lang="en-US" dirty="0" err="1">
                <a:solidFill>
                  <a:srgbClr val="444444"/>
                </a:solidFill>
                <a:latin typeface="Comic Sans MS"/>
              </a:rPr>
              <a:t>llena</a:t>
            </a:r>
            <a:r>
              <a:rPr lang="en-US" dirty="0">
                <a:solidFill>
                  <a:srgbClr val="444444"/>
                </a:solidFill>
                <a:latin typeface="Comic Sans MS"/>
              </a:rPr>
              <a:t> de gas (que es </a:t>
            </a:r>
            <a:r>
              <a:rPr lang="en-US" dirty="0" err="1">
                <a:solidFill>
                  <a:srgbClr val="444444"/>
                </a:solidFill>
                <a:latin typeface="Comic Sans MS"/>
              </a:rPr>
              <a:t>proporcional</a:t>
            </a:r>
            <a:r>
              <a:rPr lang="en-US" dirty="0">
                <a:solidFill>
                  <a:srgbClr val="444444"/>
                </a:solidFill>
                <a:latin typeface="Comic Sans MS"/>
              </a:rPr>
              <a:t> a la </a:t>
            </a:r>
            <a:r>
              <a:rPr lang="en-US" dirty="0" err="1">
                <a:solidFill>
                  <a:srgbClr val="444444"/>
                </a:solidFill>
                <a:latin typeface="Comic Sans MS"/>
              </a:rPr>
              <a:t>velocidad</a:t>
            </a:r>
            <a:r>
              <a:rPr lang="en-US" dirty="0">
                <a:solidFill>
                  <a:srgbClr val="444444"/>
                </a:solidFill>
                <a:latin typeface="Comic Sans MS"/>
              </a:rPr>
              <a:t> </a:t>
            </a:r>
            <a:r>
              <a:rPr lang="en-US" dirty="0" err="1">
                <a:solidFill>
                  <a:srgbClr val="444444"/>
                </a:solidFill>
                <a:latin typeface="Comic Sans MS"/>
              </a:rPr>
              <a:t>promedio</a:t>
            </a:r>
            <a:r>
              <a:rPr lang="en-US" dirty="0">
                <a:solidFill>
                  <a:srgbClr val="444444"/>
                </a:solidFill>
                <a:latin typeface="Comic Sans MS"/>
              </a:rPr>
              <a:t> de los </a:t>
            </a:r>
            <a:r>
              <a:rPr lang="en-US" dirty="0" err="1">
                <a:solidFill>
                  <a:srgbClr val="444444"/>
                </a:solidFill>
                <a:latin typeface="Comic Sans MS"/>
              </a:rPr>
              <a:t>átomos</a:t>
            </a:r>
            <a:r>
              <a:rPr lang="en-US" dirty="0">
                <a:solidFill>
                  <a:srgbClr val="444444"/>
                </a:solidFill>
                <a:latin typeface="Comic Sans MS"/>
              </a:rPr>
              <a:t> en </a:t>
            </a:r>
            <a:r>
              <a:rPr lang="en-US" dirty="0" err="1">
                <a:solidFill>
                  <a:srgbClr val="444444"/>
                </a:solidFill>
                <a:latin typeface="Comic Sans MS"/>
              </a:rPr>
              <a:t>ella</a:t>
            </a:r>
            <a:r>
              <a:rPr lang="en-US" dirty="0">
                <a:solidFill>
                  <a:srgbClr val="444444"/>
                </a:solidFill>
                <a:latin typeface="Comic Sans MS"/>
              </a:rPr>
              <a:t>) se </a:t>
            </a:r>
            <a:r>
              <a:rPr lang="en-US" dirty="0" err="1">
                <a:solidFill>
                  <a:srgbClr val="444444"/>
                </a:solidFill>
                <a:latin typeface="Comic Sans MS"/>
              </a:rPr>
              <a:t>puede</a:t>
            </a:r>
            <a:r>
              <a:rPr lang="en-US" dirty="0">
                <a:solidFill>
                  <a:srgbClr val="444444"/>
                </a:solidFill>
                <a:latin typeface="Comic Sans MS"/>
              </a:rPr>
              <a:t> </a:t>
            </a:r>
            <a:r>
              <a:rPr lang="en-US" dirty="0" err="1">
                <a:solidFill>
                  <a:srgbClr val="444444"/>
                </a:solidFill>
                <a:latin typeface="Comic Sans MS"/>
              </a:rPr>
              <a:t>determinar</a:t>
            </a:r>
            <a:r>
              <a:rPr lang="en-US" dirty="0">
                <a:solidFill>
                  <a:srgbClr val="444444"/>
                </a:solidFill>
                <a:latin typeface="Comic Sans MS"/>
              </a:rPr>
              <a:t> a una </a:t>
            </a:r>
            <a:r>
              <a:rPr lang="en-US" dirty="0" err="1">
                <a:solidFill>
                  <a:srgbClr val="444444"/>
                </a:solidFill>
                <a:latin typeface="Comic Sans MS"/>
              </a:rPr>
              <a:t>temperatura</a:t>
            </a:r>
            <a:r>
              <a:rPr lang="en-US" dirty="0">
                <a:solidFill>
                  <a:srgbClr val="444444"/>
                </a:solidFill>
                <a:latin typeface="Comic Sans MS"/>
              </a:rPr>
              <a:t> </a:t>
            </a:r>
            <a:r>
              <a:rPr lang="en-US" dirty="0" err="1">
                <a:solidFill>
                  <a:srgbClr val="444444"/>
                </a:solidFill>
                <a:latin typeface="Comic Sans MS"/>
              </a:rPr>
              <a:t>fija</a:t>
            </a:r>
            <a:r>
              <a:rPr lang="en-US" dirty="0">
                <a:solidFill>
                  <a:srgbClr val="444444"/>
                </a:solidFill>
                <a:latin typeface="Comic Sans MS"/>
              </a:rPr>
              <a:t>, </a:t>
            </a:r>
            <a:r>
              <a:rPr lang="en-US" dirty="0" err="1">
                <a:solidFill>
                  <a:srgbClr val="444444"/>
                </a:solidFill>
                <a:latin typeface="Comic Sans MS"/>
              </a:rPr>
              <a:t>analizando</a:t>
            </a:r>
            <a:r>
              <a:rPr lang="en-US" dirty="0">
                <a:solidFill>
                  <a:srgbClr val="444444"/>
                </a:solidFill>
                <a:latin typeface="Comic Sans MS"/>
              </a:rPr>
              <a:t> la </a:t>
            </a:r>
            <a:r>
              <a:rPr lang="en-US" dirty="0" err="1">
                <a:solidFill>
                  <a:srgbClr val="444444"/>
                </a:solidFill>
                <a:latin typeface="Comic Sans MS"/>
              </a:rPr>
              <a:t>frecuencia</a:t>
            </a:r>
            <a:r>
              <a:rPr lang="en-US" dirty="0">
                <a:solidFill>
                  <a:srgbClr val="444444"/>
                </a:solidFill>
                <a:latin typeface="Comic Sans MS"/>
              </a:rPr>
              <a:t> de las </a:t>
            </a:r>
            <a:r>
              <a:rPr lang="en-US" dirty="0" err="1">
                <a:solidFill>
                  <a:srgbClr val="444444"/>
                </a:solidFill>
                <a:latin typeface="Comic Sans MS"/>
              </a:rPr>
              <a:t>ondas</a:t>
            </a:r>
            <a:r>
              <a:rPr lang="en-US" dirty="0">
                <a:solidFill>
                  <a:srgbClr val="444444"/>
                </a:solidFill>
                <a:latin typeface="Comic Sans MS"/>
              </a:rPr>
              <a:t> </a:t>
            </a:r>
            <a:r>
              <a:rPr lang="en-US" dirty="0" err="1">
                <a:solidFill>
                  <a:srgbClr val="444444"/>
                </a:solidFill>
                <a:latin typeface="Comic Sans MS"/>
              </a:rPr>
              <a:t>sonoras</a:t>
            </a:r>
            <a:r>
              <a:rPr lang="en-US" dirty="0">
                <a:solidFill>
                  <a:srgbClr val="444444"/>
                </a:solidFill>
                <a:latin typeface="Comic Sans MS"/>
              </a:rPr>
              <a:t> que </a:t>
            </a:r>
            <a:r>
              <a:rPr lang="en-US" dirty="0" err="1">
                <a:solidFill>
                  <a:srgbClr val="444444"/>
                </a:solidFill>
                <a:latin typeface="Comic Sans MS"/>
              </a:rPr>
              <a:t>resuenan</a:t>
            </a:r>
            <a:r>
              <a:rPr lang="en-US" dirty="0">
                <a:solidFill>
                  <a:srgbClr val="444444"/>
                </a:solidFill>
                <a:latin typeface="Comic Sans MS"/>
              </a:rPr>
              <a:t> dentro y </a:t>
            </a:r>
            <a:r>
              <a:rPr lang="en-US" dirty="0" err="1">
                <a:solidFill>
                  <a:srgbClr val="444444"/>
                </a:solidFill>
                <a:latin typeface="Comic Sans MS"/>
              </a:rPr>
              <a:t>midiendo</a:t>
            </a:r>
            <a:r>
              <a:rPr lang="en-US" dirty="0">
                <a:solidFill>
                  <a:srgbClr val="444444"/>
                </a:solidFill>
                <a:latin typeface="Comic Sans MS"/>
              </a:rPr>
              <a:t> el </a:t>
            </a:r>
            <a:r>
              <a:rPr lang="en-US" dirty="0" err="1">
                <a:solidFill>
                  <a:srgbClr val="444444"/>
                </a:solidFill>
                <a:latin typeface="Comic Sans MS"/>
              </a:rPr>
              <a:t>volumen</a:t>
            </a:r>
            <a:r>
              <a:rPr lang="en-US" dirty="0">
                <a:solidFill>
                  <a:srgbClr val="444444"/>
                </a:solidFill>
                <a:latin typeface="Comic Sans MS"/>
              </a:rPr>
              <a:t> de la </a:t>
            </a:r>
            <a:r>
              <a:rPr lang="en-US" dirty="0" err="1">
                <a:solidFill>
                  <a:srgbClr val="444444"/>
                </a:solidFill>
                <a:latin typeface="Comic Sans MS"/>
              </a:rPr>
              <a:t>esfera</a:t>
            </a:r>
            <a:r>
              <a:rPr lang="en-US" dirty="0">
                <a:solidFill>
                  <a:srgbClr val="444444"/>
                </a:solidFill>
                <a:latin typeface="Comic Sans MS"/>
              </a:rPr>
              <a:t>.</a:t>
            </a:r>
            <a:endParaRPr lang="en-US">
              <a:latin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2" name="Picture 2" descr="logo mol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5E3CECC8-96AF-47D2-B8B8-831C9B639E25}"/>
              </a:ext>
            </a:extLst>
          </p:cNvPr>
          <p:cNvSpPr txBox="1"/>
          <p:nvPr/>
        </p:nvSpPr>
        <p:spPr>
          <a:xfrm>
            <a:off x="5295900" y="1104900"/>
            <a:ext cx="634028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mol, </a:t>
            </a:r>
            <a:r>
              <a:rPr lang="en-US" b="1" dirty="0">
                <a:solidFill>
                  <a:srgbClr val="0070C0"/>
                </a:solidFill>
                <a:latin typeface="Comic Sans MS"/>
                <a:cs typeface="Arial"/>
              </a:rPr>
              <a:t>mol</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por </a:t>
            </a:r>
            <a:r>
              <a:rPr lang="en-US" err="1">
                <a:solidFill>
                  <a:srgbClr val="0070C0"/>
                </a:solidFill>
                <a:latin typeface="Comic Sans MS"/>
                <a:cs typeface="Arial"/>
              </a:rPr>
              <a:t>defecto</a:t>
            </a:r>
            <a:r>
              <a:rPr lang="en-US" dirty="0">
                <a:solidFill>
                  <a:srgbClr val="0070C0"/>
                </a:solidFill>
                <a:latin typeface="Comic Sans MS"/>
                <a:cs typeface="Arial"/>
              </a:rPr>
              <a:t> de la </a:t>
            </a:r>
            <a:r>
              <a:rPr lang="en-US" err="1">
                <a:solidFill>
                  <a:srgbClr val="0070C0"/>
                </a:solidFill>
                <a:latin typeface="Comic Sans MS"/>
                <a:cs typeface="Arial"/>
              </a:rPr>
              <a:t>cantidad</a:t>
            </a:r>
            <a:r>
              <a:rPr lang="en-US" dirty="0">
                <a:solidFill>
                  <a:srgbClr val="0070C0"/>
                </a:solidFill>
                <a:latin typeface="Comic Sans MS"/>
                <a:cs typeface="Arial"/>
              </a:rPr>
              <a:t> de </a:t>
            </a:r>
            <a:r>
              <a:rPr lang="en-US" err="1">
                <a:solidFill>
                  <a:srgbClr val="0070C0"/>
                </a:solidFill>
                <a:latin typeface="Comic Sans MS"/>
                <a:cs typeface="Arial"/>
              </a:rPr>
              <a:t>sustancia</a:t>
            </a:r>
            <a:r>
              <a:rPr lang="en-US" dirty="0">
                <a:solidFill>
                  <a:srgbClr val="0070C0"/>
                </a:solidFill>
                <a:latin typeface="Comic Sans MS"/>
                <a:cs typeface="Arial"/>
              </a:rPr>
              <a:t> de una </a:t>
            </a:r>
            <a:r>
              <a:rPr lang="en-US" err="1">
                <a:solidFill>
                  <a:srgbClr val="0070C0"/>
                </a:solidFill>
                <a:latin typeface="Comic Sans MS"/>
                <a:cs typeface="Arial"/>
              </a:rPr>
              <a:t>entidad</a:t>
            </a:r>
            <a:r>
              <a:rPr lang="en-US" dirty="0">
                <a:solidFill>
                  <a:srgbClr val="0070C0"/>
                </a:solidFill>
                <a:latin typeface="Comic Sans MS"/>
                <a:cs typeface="Arial"/>
              </a:rPr>
              <a:t> elemental </a:t>
            </a:r>
            <a:r>
              <a:rPr lang="en-US" err="1">
                <a:solidFill>
                  <a:srgbClr val="0070C0"/>
                </a:solidFill>
                <a:latin typeface="Comic Sans MS"/>
                <a:cs typeface="Arial"/>
              </a:rPr>
              <a:t>especificada</a:t>
            </a:r>
            <a:r>
              <a:rPr lang="en-US" dirty="0">
                <a:solidFill>
                  <a:srgbClr val="0070C0"/>
                </a:solidFill>
                <a:latin typeface="Comic Sans MS"/>
                <a:cs typeface="Arial"/>
              </a:rPr>
              <a:t>, que </a:t>
            </a:r>
            <a:r>
              <a:rPr lang="en-US" err="1">
                <a:solidFill>
                  <a:srgbClr val="0070C0"/>
                </a:solidFill>
                <a:latin typeface="Comic Sans MS"/>
                <a:cs typeface="Arial"/>
              </a:rPr>
              <a:t>puede</a:t>
            </a:r>
            <a:r>
              <a:rPr lang="en-US" dirty="0">
                <a:solidFill>
                  <a:srgbClr val="0070C0"/>
                </a:solidFill>
                <a:latin typeface="Comic Sans MS"/>
                <a:cs typeface="Arial"/>
              </a:rPr>
              <a:t> ser un </a:t>
            </a:r>
            <a:r>
              <a:rPr lang="en-US" err="1">
                <a:solidFill>
                  <a:srgbClr val="0070C0"/>
                </a:solidFill>
                <a:latin typeface="Comic Sans MS"/>
                <a:cs typeface="Arial"/>
              </a:rPr>
              <a:t>átomo</a:t>
            </a:r>
            <a:r>
              <a:rPr lang="en-US" dirty="0">
                <a:solidFill>
                  <a:srgbClr val="0070C0"/>
                </a:solidFill>
                <a:latin typeface="Comic Sans MS"/>
                <a:cs typeface="Arial"/>
              </a:rPr>
              <a:t>, una </a:t>
            </a:r>
            <a:r>
              <a:rPr lang="en-US" err="1">
                <a:solidFill>
                  <a:srgbClr val="0070C0"/>
                </a:solidFill>
                <a:latin typeface="Comic Sans MS"/>
                <a:cs typeface="Arial"/>
              </a:rPr>
              <a:t>molécula</a:t>
            </a:r>
            <a:r>
              <a:rPr lang="en-US" dirty="0">
                <a:solidFill>
                  <a:srgbClr val="0070C0"/>
                </a:solidFill>
                <a:latin typeface="Comic Sans MS"/>
                <a:cs typeface="Arial"/>
              </a:rPr>
              <a:t>, </a:t>
            </a:r>
            <a:r>
              <a:rPr lang="en-US" err="1">
                <a:solidFill>
                  <a:srgbClr val="0070C0"/>
                </a:solidFill>
                <a:latin typeface="Comic Sans MS"/>
                <a:cs typeface="Arial"/>
              </a:rPr>
              <a:t>iones</a:t>
            </a:r>
            <a:r>
              <a:rPr lang="en-US" dirty="0">
                <a:solidFill>
                  <a:srgbClr val="0070C0"/>
                </a:solidFill>
                <a:latin typeface="Comic Sans MS"/>
                <a:cs typeface="Arial"/>
              </a:rPr>
              <a:t>, </a:t>
            </a:r>
            <a:r>
              <a:rPr lang="en-US" err="1">
                <a:solidFill>
                  <a:srgbClr val="0070C0"/>
                </a:solidFill>
                <a:latin typeface="Comic Sans MS"/>
                <a:cs typeface="Arial"/>
              </a:rPr>
              <a:t>electrones</a:t>
            </a:r>
            <a:r>
              <a:rPr lang="en-US" dirty="0">
                <a:solidFill>
                  <a:srgbClr val="0070C0"/>
                </a:solidFill>
                <a:latin typeface="Comic Sans MS"/>
                <a:cs typeface="Arial"/>
              </a:rPr>
              <a:t>, o </a:t>
            </a:r>
            <a:r>
              <a:rPr lang="en-US" err="1">
                <a:solidFill>
                  <a:srgbClr val="0070C0"/>
                </a:solidFill>
                <a:latin typeface="Comic Sans MS"/>
                <a:cs typeface="Arial"/>
              </a:rPr>
              <a:t>cualquier</a:t>
            </a:r>
            <a:r>
              <a:rPr lang="en-US" dirty="0">
                <a:solidFill>
                  <a:srgbClr val="0070C0"/>
                </a:solidFill>
                <a:latin typeface="Comic Sans MS"/>
                <a:cs typeface="Arial"/>
              </a:rPr>
              <a:t> </a:t>
            </a:r>
            <a:r>
              <a:rPr lang="en-US" err="1">
                <a:solidFill>
                  <a:srgbClr val="0070C0"/>
                </a:solidFill>
                <a:latin typeface="Comic Sans MS"/>
                <a:cs typeface="Arial"/>
              </a:rPr>
              <a:t>otra</a:t>
            </a:r>
            <a:r>
              <a:rPr lang="en-US" dirty="0">
                <a:solidFill>
                  <a:srgbClr val="0070C0"/>
                </a:solidFill>
                <a:latin typeface="Comic Sans MS"/>
                <a:cs typeface="Arial"/>
              </a:rPr>
              <a:t> </a:t>
            </a:r>
            <a:r>
              <a:rPr lang="en-US" err="1">
                <a:solidFill>
                  <a:srgbClr val="0070C0"/>
                </a:solidFill>
                <a:latin typeface="Comic Sans MS"/>
                <a:cs typeface="Arial"/>
              </a:rPr>
              <a:t>partícula</a:t>
            </a:r>
            <a:r>
              <a:rPr lang="en-US" dirty="0">
                <a:solidFill>
                  <a:srgbClr val="0070C0"/>
                </a:solidFill>
                <a:latin typeface="Comic Sans MS"/>
                <a:cs typeface="Arial"/>
              </a:rPr>
              <a:t> e </a:t>
            </a:r>
            <a:r>
              <a:rPr lang="en-US" err="1">
                <a:solidFill>
                  <a:srgbClr val="0070C0"/>
                </a:solidFill>
                <a:latin typeface="Comic Sans MS"/>
                <a:cs typeface="Arial"/>
              </a:rPr>
              <a:t>grupo</a:t>
            </a:r>
            <a:r>
              <a:rPr lang="en-US" dirty="0">
                <a:solidFill>
                  <a:srgbClr val="0070C0"/>
                </a:solidFill>
                <a:latin typeface="Comic Sans MS"/>
                <a:cs typeface="Arial"/>
              </a:rPr>
              <a:t> </a:t>
            </a:r>
            <a:r>
              <a:rPr lang="en-US" err="1">
                <a:solidFill>
                  <a:srgbClr val="0070C0"/>
                </a:solidFill>
                <a:latin typeface="Comic Sans MS"/>
                <a:cs typeface="Arial"/>
              </a:rPr>
              <a:t>específico</a:t>
            </a:r>
            <a:r>
              <a:rPr lang="en-US" dirty="0">
                <a:solidFill>
                  <a:srgbClr val="0070C0"/>
                </a:solidFill>
                <a:latin typeface="Comic Sans MS"/>
                <a:cs typeface="Arial"/>
              </a:rPr>
              <a:t> de </a:t>
            </a:r>
            <a:r>
              <a:rPr lang="en-US" err="1">
                <a:solidFill>
                  <a:srgbClr val="0070C0"/>
                </a:solidFill>
                <a:latin typeface="Comic Sans MS"/>
                <a:cs typeface="Arial"/>
              </a:rPr>
              <a:t>dichas</a:t>
            </a:r>
            <a:r>
              <a:rPr lang="en-US" dirty="0">
                <a:solidFill>
                  <a:srgbClr val="0070C0"/>
                </a:solidFill>
                <a:latin typeface="Comic Sans MS"/>
                <a:cs typeface="Arial"/>
              </a:rPr>
              <a:t> </a:t>
            </a:r>
            <a:r>
              <a:rPr lang="en-US" err="1">
                <a:solidFill>
                  <a:srgbClr val="0070C0"/>
                </a:solidFill>
                <a:latin typeface="Comic Sans MS"/>
                <a:cs typeface="Arial"/>
              </a:rPr>
              <a:t>partículas</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el valor </a:t>
            </a:r>
            <a:r>
              <a:rPr lang="en-US" err="1">
                <a:solidFill>
                  <a:srgbClr val="0070C0"/>
                </a:solidFill>
                <a:latin typeface="Comic Sans MS"/>
                <a:cs typeface="Arial"/>
              </a:rPr>
              <a:t>numérico</a:t>
            </a:r>
            <a:r>
              <a:rPr lang="en-US" dirty="0">
                <a:solidFill>
                  <a:srgbClr val="0070C0"/>
                </a:solidFill>
                <a:latin typeface="Comic Sans MS"/>
                <a:cs typeface="Arial"/>
              </a:rPr>
              <a:t> de la </a:t>
            </a:r>
            <a:r>
              <a:rPr lang="en-US" err="1">
                <a:solidFill>
                  <a:srgbClr val="0070C0"/>
                </a:solidFill>
                <a:latin typeface="Comic Sans MS"/>
                <a:cs typeface="Arial"/>
              </a:rPr>
              <a:t>constante</a:t>
            </a:r>
            <a:r>
              <a:rPr lang="en-US" dirty="0">
                <a:solidFill>
                  <a:srgbClr val="0070C0"/>
                </a:solidFill>
                <a:latin typeface="Comic Sans MS"/>
                <a:cs typeface="Arial"/>
              </a:rPr>
              <a:t> de Avogadro,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6,022 14X ×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a:t>
            </a:r>
            <a:r>
              <a:rPr lang="en-US" dirty="0" err="1">
                <a:solidFill>
                  <a:srgbClr val="0070C0"/>
                </a:solidFill>
                <a:latin typeface="Comic Sans MS"/>
                <a:cs typeface="Arial"/>
              </a:rPr>
              <a:t>este</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mol </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B2B5A692-57D8-451F-AA57-8210540D0FA1}"/>
              </a:ext>
            </a:extLst>
          </p:cNvPr>
          <p:cNvSpPr txBox="1"/>
          <p:nvPr/>
        </p:nvSpPr>
        <p:spPr>
          <a:xfrm>
            <a:off x="4444253" y="3727076"/>
            <a:ext cx="765137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5">
                    <a:lumMod val="75000"/>
                  </a:schemeClr>
                </a:solidFill>
                <a:latin typeface="Comic Sans MS"/>
              </a:rPr>
              <a:t>El mol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sustancia</a:t>
            </a:r>
            <a:r>
              <a:rPr lang="en-US" dirty="0">
                <a:solidFill>
                  <a:schemeClr val="accent5">
                    <a:lumMod val="75000"/>
                  </a:schemeClr>
                </a:solidFill>
                <a:latin typeface="Comic Sans MS"/>
              </a:rPr>
              <a:t>) se </a:t>
            </a:r>
            <a:r>
              <a:rPr lang="en-US" dirty="0" err="1">
                <a:solidFill>
                  <a:schemeClr val="accent5">
                    <a:lumMod val="75000"/>
                  </a:schemeClr>
                </a:solidFill>
                <a:latin typeface="Comic Sans MS"/>
              </a:rPr>
              <a:t>redefinirá</a:t>
            </a:r>
            <a:r>
              <a:rPr lang="en-US" dirty="0">
                <a:solidFill>
                  <a:schemeClr val="accent5">
                    <a:lumMod val="75000"/>
                  </a:schemeClr>
                </a:solidFill>
                <a:latin typeface="Comic Sans MS"/>
              </a:rPr>
              <a:t> con un </a:t>
            </a:r>
            <a:r>
              <a:rPr lang="en-US" dirty="0" err="1">
                <a:solidFill>
                  <a:schemeClr val="accent5">
                    <a:lumMod val="75000"/>
                  </a:schemeClr>
                </a:solidFill>
                <a:latin typeface="Comic Sans MS"/>
              </a:rPr>
              <a:t>dispositivo</a:t>
            </a:r>
            <a:r>
              <a:rPr lang="en-US" dirty="0">
                <a:solidFill>
                  <a:schemeClr val="accent5">
                    <a:lumMod val="75000"/>
                  </a:schemeClr>
                </a:solidFill>
                <a:latin typeface="Comic Sans MS"/>
              </a:rPr>
              <a:t> que  </a:t>
            </a:r>
            <a:r>
              <a:rPr lang="en-US" dirty="0" err="1">
                <a:solidFill>
                  <a:schemeClr val="accent5">
                    <a:lumMod val="75000"/>
                  </a:schemeClr>
                </a:solidFill>
                <a:latin typeface="Comic Sans MS"/>
              </a:rPr>
              <a:t>determinaría</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cantidad</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precisa</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átomos</a:t>
            </a:r>
            <a:r>
              <a:rPr lang="en-US" dirty="0">
                <a:solidFill>
                  <a:schemeClr val="accent5">
                    <a:lumMod val="75000"/>
                  </a:schemeClr>
                </a:solidFill>
                <a:latin typeface="Comic Sans MS"/>
              </a:rPr>
              <a:t> que hay en una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perfecta de </a:t>
            </a:r>
            <a:r>
              <a:rPr lang="en-US" dirty="0" err="1">
                <a:solidFill>
                  <a:schemeClr val="accent5">
                    <a:lumMod val="75000"/>
                  </a:schemeClr>
                </a:solidFill>
                <a:latin typeface="Comic Sans MS"/>
              </a:rPr>
              <a:t>silicio</a:t>
            </a:r>
            <a:r>
              <a:rPr lang="en-US" dirty="0">
                <a:solidFill>
                  <a:schemeClr val="accent5">
                    <a:lumMod val="75000"/>
                  </a:schemeClr>
                </a:solidFill>
                <a:latin typeface="Comic Sans MS"/>
              </a:rPr>
              <a:t> puro-28. Los </a:t>
            </a:r>
            <a:r>
              <a:rPr lang="en-US" dirty="0" err="1">
                <a:solidFill>
                  <a:schemeClr val="accent5">
                    <a:lumMod val="75000"/>
                  </a:schemeClr>
                </a:solidFill>
                <a:latin typeface="Comic Sans MS"/>
              </a:rPr>
              <a:t>investigadores</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hacen</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esto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usando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láseres</a:t>
            </a:r>
            <a:r>
              <a:rPr lang="en-US" dirty="0">
                <a:solidFill>
                  <a:schemeClr val="accent5">
                    <a:lumMod val="75000"/>
                  </a:schemeClr>
                </a:solidFill>
                <a:latin typeface="Comic Sans MS"/>
              </a:rPr>
              <a:t> para </a:t>
            </a:r>
            <a:r>
              <a:rPr lang="en-US" dirty="0" err="1">
                <a:solidFill>
                  <a:schemeClr val="accent5">
                    <a:lumMod val="75000"/>
                  </a:schemeClr>
                </a:solidFill>
                <a:latin typeface="Comic Sans MS"/>
              </a:rPr>
              <a:t>medir</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longitud</a:t>
            </a:r>
            <a:r>
              <a:rPr lang="en-US" dirty="0">
                <a:solidFill>
                  <a:schemeClr val="accent5">
                    <a:lumMod val="75000"/>
                  </a:schemeClr>
                </a:solidFill>
                <a:latin typeface="Comic Sans MS"/>
              </a:rPr>
              <a:t> de una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la red </a:t>
            </a:r>
            <a:r>
              <a:rPr lang="en-US" dirty="0" err="1">
                <a:solidFill>
                  <a:schemeClr val="accent5">
                    <a:lumMod val="75000"/>
                  </a:schemeClr>
                </a:solidFill>
                <a:latin typeface="Comic Sans MS"/>
              </a:rPr>
              <a:t>cristalina</a:t>
            </a:r>
            <a:r>
              <a:rPr lang="en-US" dirty="0">
                <a:solidFill>
                  <a:schemeClr val="accent5">
                    <a:lumMod val="75000"/>
                  </a:schemeClr>
                </a:solidFill>
                <a:latin typeface="Comic Sans MS"/>
              </a:rPr>
              <a:t> de la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y </a:t>
            </a:r>
            <a:r>
              <a:rPr lang="en-US" dirty="0" err="1">
                <a:solidFill>
                  <a:schemeClr val="accent5">
                    <a:lumMod val="75000"/>
                  </a:schemeClr>
                </a:solidFill>
                <a:latin typeface="Comic Sans MS"/>
              </a:rPr>
              <a:t>su</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diámetro</a:t>
            </a:r>
            <a:r>
              <a:rPr lang="en-US" dirty="0">
                <a:solidFill>
                  <a:schemeClr val="accent5">
                    <a:lumMod val="75000"/>
                  </a:schemeClr>
                </a:solidFill>
                <a:latin typeface="Comic Sans MS"/>
              </a:rPr>
              <a:t> medio.</a:t>
            </a:r>
            <a:endParaRPr lang="es-ES">
              <a:solidFill>
                <a:schemeClr val="accent5">
                  <a:lumMod val="7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986" name="Picture 2" descr="logo candela"/>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490F04-646E-4FB6-B2DD-F6A536BC2464}"/>
              </a:ext>
            </a:extLst>
          </p:cNvPr>
          <p:cNvSpPr txBox="1"/>
          <p:nvPr/>
        </p:nvSpPr>
        <p:spPr>
          <a:xfrm>
            <a:off x="5463989" y="1093694"/>
            <a:ext cx="619461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La candela, </a:t>
            </a:r>
            <a:r>
              <a:rPr lang="en-US" b="1" dirty="0">
                <a:solidFill>
                  <a:srgbClr val="0070C0"/>
                </a:solidFill>
                <a:latin typeface="Comic Sans MS"/>
                <a:cs typeface="Arial"/>
              </a:rPr>
              <a:t>cd</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a:t>
            </a:r>
            <a:r>
              <a:rPr lang="en-US" dirty="0" err="1">
                <a:solidFill>
                  <a:srgbClr val="0070C0"/>
                </a:solidFill>
                <a:latin typeface="Comic Sans MS"/>
                <a:cs typeface="Arial"/>
              </a:rPr>
              <a:t>intensidad</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en una </a:t>
            </a:r>
            <a:r>
              <a:rPr lang="en-US" dirty="0" err="1">
                <a:solidFill>
                  <a:srgbClr val="0070C0"/>
                </a:solidFill>
                <a:latin typeface="Comic Sans MS"/>
                <a:cs typeface="Arial"/>
              </a:rPr>
              <a:t>dirección</a:t>
            </a:r>
            <a:r>
              <a:rPr lang="en-US" dirty="0">
                <a:solidFill>
                  <a:srgbClr val="0070C0"/>
                </a:solidFill>
                <a:latin typeface="Comic Sans MS"/>
                <a:cs typeface="Arial"/>
              </a:rPr>
              <a:t> dada;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eficacia</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de una </a:t>
            </a:r>
            <a:r>
              <a:rPr lang="en-US" dirty="0" err="1">
                <a:solidFill>
                  <a:srgbClr val="0070C0"/>
                </a:solidFill>
                <a:latin typeface="Comic Sans MS"/>
                <a:cs typeface="Arial"/>
              </a:rPr>
              <a:t>radiación</a:t>
            </a:r>
            <a:r>
              <a:rPr lang="en-US" dirty="0">
                <a:solidFill>
                  <a:srgbClr val="0070C0"/>
                </a:solidFill>
                <a:latin typeface="Comic Sans MS"/>
                <a:cs typeface="Arial"/>
              </a:rPr>
              <a:t> </a:t>
            </a:r>
            <a:r>
              <a:rPr lang="en-US" dirty="0" err="1">
                <a:solidFill>
                  <a:srgbClr val="0070C0"/>
                </a:solidFill>
                <a:latin typeface="Comic Sans MS"/>
                <a:cs typeface="Arial"/>
              </a:rPr>
              <a:t>monocromática</a:t>
            </a:r>
            <a:r>
              <a:rPr lang="en-US" dirty="0">
                <a:solidFill>
                  <a:srgbClr val="0070C0"/>
                </a:solidFill>
                <a:latin typeface="Comic Sans MS"/>
                <a:cs typeface="Arial"/>
              </a:rPr>
              <a:t> con una </a:t>
            </a:r>
            <a:r>
              <a:rPr lang="en-US" dirty="0" err="1">
                <a:solidFill>
                  <a:srgbClr val="0070C0"/>
                </a:solidFill>
                <a:latin typeface="Comic Sans MS"/>
                <a:cs typeface="Arial"/>
              </a:rPr>
              <a:t>frecuencia</a:t>
            </a:r>
            <a:r>
              <a:rPr lang="en-US" dirty="0">
                <a:solidFill>
                  <a:srgbClr val="0070C0"/>
                </a:solidFill>
                <a:latin typeface="Comic Sans MS"/>
                <a:cs typeface="Arial"/>
              </a:rPr>
              <a:t> de 540 ×10</a:t>
            </a:r>
            <a:r>
              <a:rPr lang="en-US" baseline="30000" dirty="0">
                <a:solidFill>
                  <a:srgbClr val="0070C0"/>
                </a:solidFill>
                <a:latin typeface="Comic Sans MS"/>
                <a:cs typeface="Arial"/>
              </a:rPr>
              <a:t>12</a:t>
            </a:r>
            <a:r>
              <a:rPr lang="en-US" dirty="0">
                <a:solidFill>
                  <a:srgbClr val="0070C0"/>
                </a:solidFill>
                <a:latin typeface="Comic Sans MS"/>
                <a:cs typeface="Arial"/>
              </a:rPr>
              <a:t> Hz,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683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3</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a:t>
            </a:r>
            <a:r>
              <a:rPr lang="en-US" baseline="30000" dirty="0">
                <a:solidFill>
                  <a:srgbClr val="0070C0"/>
                </a:solidFill>
                <a:latin typeface="Comic Sans MS"/>
                <a:cs typeface="Arial"/>
              </a:rPr>
              <a:t>-1</a:t>
            </a:r>
            <a:r>
              <a:rPr lang="en-US" dirty="0">
                <a:solidFill>
                  <a:srgbClr val="0070C0"/>
                </a:solidFill>
                <a:latin typeface="Comic Sans MS"/>
                <a:cs typeface="Arial"/>
              </a:rPr>
              <a:t>·cd·sr, o sea cd·sr·W</a:t>
            </a:r>
            <a:r>
              <a:rPr lang="en-US" baseline="30000" dirty="0">
                <a:solidFill>
                  <a:srgbClr val="0070C0"/>
                </a:solidFill>
                <a:latin typeface="Comic Sans MS"/>
                <a:cs typeface="Arial"/>
              </a:rPr>
              <a:t>-1</a:t>
            </a:r>
            <a:r>
              <a:rPr lang="en-US" dirty="0">
                <a:solidFill>
                  <a:srgbClr val="0070C0"/>
                </a:solidFill>
                <a:latin typeface="Comic Sans MS"/>
                <a:cs typeface="Arial"/>
              </a:rPr>
              <a:t>,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lm</a:t>
            </a:r>
            <a:r>
              <a:rPr lang="en-US" baseline="30000" dirty="0">
                <a:solidFill>
                  <a:srgbClr val="0070C0"/>
                </a:solidFill>
                <a:latin typeface="Comic Sans MS"/>
                <a:cs typeface="Arial"/>
              </a:rPr>
              <a:t>-1</a:t>
            </a:r>
            <a:r>
              <a:rPr lang="en-US" dirty="0">
                <a:solidFill>
                  <a:srgbClr val="0070C0"/>
                </a:solidFill>
                <a:latin typeface="Comic Sans MS"/>
                <a:cs typeface="Arial"/>
              </a:rPr>
              <a:t>·W.</a:t>
            </a:r>
            <a:endParaRPr lang="en-US">
              <a:solidFill>
                <a:srgbClr val="0070C0"/>
              </a:solidFill>
              <a:latin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2F7DCF8-5D72-4D41-ABBB-97025EFABF87}"/>
              </a:ext>
            </a:extLst>
          </p:cNvPr>
          <p:cNvSpPr/>
          <p:nvPr/>
        </p:nvSpPr>
        <p:spPr>
          <a:xfrm>
            <a:off x="528489" y="514237"/>
            <a:ext cx="3902030"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derivadas</a:t>
            </a:r>
            <a:endParaRPr lang="es-CL" sz="3200" b="1" i="0" u="sng" dirty="0">
              <a:solidFill>
                <a:schemeClr val="accent5">
                  <a:lumMod val="50000"/>
                </a:schemeClr>
              </a:solidFill>
              <a:effectLst/>
              <a:latin typeface="Comic Sans MS" panose="030F0902030302020204" pitchFamily="66" charset="0"/>
            </a:endParaRPr>
          </a:p>
        </p:txBody>
      </p:sp>
      <p:sp>
        <p:nvSpPr>
          <p:cNvPr id="5" name="CuadroTexto 4">
            <a:extLst>
              <a:ext uri="{FF2B5EF4-FFF2-40B4-BE49-F238E27FC236}">
                <a16:creationId xmlns:a16="http://schemas.microsoft.com/office/drawing/2014/main" id="{D0D8740E-34D9-804D-8397-C942E6DA0B29}"/>
              </a:ext>
            </a:extLst>
          </p:cNvPr>
          <p:cNvSpPr txBox="1"/>
          <p:nvPr/>
        </p:nvSpPr>
        <p:spPr>
          <a:xfrm>
            <a:off x="393326" y="1099012"/>
            <a:ext cx="1140534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6" name="Rectángulo 3">
            <a:extLst>
              <a:ext uri="{FF2B5EF4-FFF2-40B4-BE49-F238E27FC236}">
                <a16:creationId xmlns:a16="http://schemas.microsoft.com/office/drawing/2014/main" id="{96472458-DA21-F34B-9F9D-3DEE30E9B275}"/>
              </a:ext>
            </a:extLst>
          </p:cNvPr>
          <p:cNvSpPr/>
          <p:nvPr/>
        </p:nvSpPr>
        <p:spPr>
          <a:xfrm>
            <a:off x="3022586" y="1932947"/>
            <a:ext cx="5588473" cy="523220"/>
          </a:xfrm>
          <a:prstGeom prst="rect">
            <a:avLst/>
          </a:prstGeom>
        </p:spPr>
        <p:txBody>
          <a:bodyPr wrap="square">
            <a:spAutoFit/>
          </a:bodyPr>
          <a:lstStyle/>
          <a:p>
            <a:pPr algn="ctr" fontAlgn="base"/>
            <a:r>
              <a:rPr lang="es-ES" sz="2800" dirty="0">
                <a:solidFill>
                  <a:srgbClr val="FF0000"/>
                </a:solidFill>
                <a:latin typeface="Arial" panose="020B0604020202020204" pitchFamily="34" charset="0"/>
                <a:cs typeface="Arial" panose="020B0604020202020204" pitchFamily="34" charset="0"/>
              </a:rPr>
              <a:t>kg</a:t>
            </a:r>
            <a:r>
              <a:rPr lang="el-GR" sz="2800" baseline="30000" dirty="0">
                <a:solidFill>
                  <a:schemeClr val="accent1">
                    <a:lumMod val="75000"/>
                  </a:schemeClr>
                </a:solidFill>
                <a:latin typeface="Arial" panose="020B0604020202020204" pitchFamily="34" charset="0"/>
                <a:cs typeface="Arial" panose="020B0604020202020204" pitchFamily="34" charset="0"/>
              </a:rPr>
              <a:t>α</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a:t>
            </a:r>
            <a:r>
              <a:rPr lang="el-GR" sz="2800" baseline="30000" dirty="0">
                <a:solidFill>
                  <a:schemeClr val="accent1">
                    <a:lumMod val="75000"/>
                  </a:schemeClr>
                </a:solidFill>
                <a:latin typeface="Arial" panose="020B0604020202020204" pitchFamily="34" charset="0"/>
                <a:cs typeface="Arial" panose="020B0604020202020204" pitchFamily="34" charset="0"/>
              </a:rPr>
              <a:t>β</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s</a:t>
            </a:r>
            <a:r>
              <a:rPr lang="el-GR" sz="2800" baseline="30000" dirty="0">
                <a:solidFill>
                  <a:schemeClr val="accent1">
                    <a:lumMod val="75000"/>
                  </a:schemeClr>
                </a:solidFill>
                <a:latin typeface="Arial" panose="020B0604020202020204" pitchFamily="34" charset="0"/>
                <a:cs typeface="Arial" panose="020B0604020202020204" pitchFamily="34" charset="0"/>
              </a:rPr>
              <a:t>γ</a:t>
            </a:r>
            <a:r>
              <a:rPr lang="es-ES" sz="2800" dirty="0">
                <a:solidFill>
                  <a:srgbClr val="FF0000"/>
                </a:solidFill>
                <a:latin typeface="Arial" panose="020B0604020202020204" pitchFamily="34" charset="0"/>
                <a:cs typeface="Arial" panose="020B0604020202020204" pitchFamily="34" charset="0"/>
              </a:rPr>
              <a:t> A</a:t>
            </a:r>
            <a:r>
              <a:rPr lang="el-GR" sz="2800" baseline="30000" dirty="0">
                <a:solidFill>
                  <a:schemeClr val="accent1">
                    <a:lumMod val="75000"/>
                  </a:schemeClr>
                </a:solidFill>
                <a:latin typeface="Arial" panose="020B0604020202020204" pitchFamily="34" charset="0"/>
                <a:cs typeface="Arial" panose="020B0604020202020204" pitchFamily="34" charset="0"/>
              </a:rPr>
              <a:t>δ</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K</a:t>
            </a:r>
            <a:r>
              <a:rPr lang="el-GR" sz="2800" baseline="30000" dirty="0">
                <a:solidFill>
                  <a:schemeClr val="accent1">
                    <a:lumMod val="75000"/>
                  </a:schemeClr>
                </a:solidFill>
                <a:latin typeface="Arial" panose="020B0604020202020204" pitchFamily="34" charset="0"/>
                <a:cs typeface="Arial" panose="020B0604020202020204" pitchFamily="34" charset="0"/>
              </a:rPr>
              <a:t>ε</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mol</a:t>
            </a:r>
            <a:r>
              <a:rPr lang="el-GR" sz="2800" baseline="30000" dirty="0">
                <a:solidFill>
                  <a:schemeClr val="accent1">
                    <a:lumMod val="75000"/>
                  </a:schemeClr>
                </a:solidFill>
                <a:latin typeface="Arial" panose="020B0604020202020204" pitchFamily="34" charset="0"/>
                <a:cs typeface="Arial" panose="020B0604020202020204" pitchFamily="34" charset="0"/>
              </a:rPr>
              <a:t>ζ</a:t>
            </a:r>
            <a:r>
              <a:rPr lang="es-CL" sz="2800" baseline="30000" dirty="0">
                <a:solidFill>
                  <a:srgbClr val="FF0000"/>
                </a:solidFill>
                <a:latin typeface="Arial" panose="020B0604020202020204" pitchFamily="34" charset="0"/>
                <a:cs typeface="Arial" panose="020B0604020202020204" pitchFamily="34" charset="0"/>
              </a:rPr>
              <a:t> </a:t>
            </a:r>
            <a:r>
              <a:rPr lang="es-ES" sz="2800" dirty="0" err="1">
                <a:solidFill>
                  <a:srgbClr val="FF0000"/>
                </a:solidFill>
                <a:latin typeface="Arial" panose="020B0604020202020204" pitchFamily="34" charset="0"/>
                <a:cs typeface="Arial" panose="020B0604020202020204" pitchFamily="34" charset="0"/>
              </a:rPr>
              <a:t>cd</a:t>
            </a:r>
            <a:r>
              <a:rPr lang="el-GR" sz="2800" baseline="30000" dirty="0">
                <a:solidFill>
                  <a:schemeClr val="accent1">
                    <a:lumMod val="75000"/>
                  </a:schemeClr>
                </a:solidFill>
                <a:latin typeface="Arial" panose="020B0604020202020204" pitchFamily="34" charset="0"/>
                <a:cs typeface="Arial" panose="020B0604020202020204" pitchFamily="34" charset="0"/>
              </a:rPr>
              <a:t>η</a:t>
            </a:r>
            <a:endParaRPr lang="es-ES" sz="2800" dirty="0">
              <a:solidFill>
                <a:schemeClr val="accent1">
                  <a:lumMod val="75000"/>
                </a:schemeClr>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F11725FE-0E9C-CC4C-96C8-F489B6E4F16A}"/>
              </a:ext>
            </a:extLst>
          </p:cNvPr>
          <p:cNvSpPr txBox="1"/>
          <p:nvPr/>
        </p:nvSpPr>
        <p:spPr>
          <a:xfrm>
            <a:off x="393325" y="251478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Donde </a:t>
            </a:r>
            <a:r>
              <a:rPr lang="el-GR" sz="2400" dirty="0">
                <a:solidFill>
                  <a:schemeClr val="accent6">
                    <a:lumMod val="50000"/>
                  </a:schemeClr>
                </a:solidFill>
                <a:latin typeface="Arial" panose="020B0604020202020204" pitchFamily="34" charset="0"/>
                <a:cs typeface="Arial" panose="020B0604020202020204" pitchFamily="34" charset="0"/>
              </a:rPr>
              <a:t>α</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β</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γ</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δ</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ε</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ζ</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η</a:t>
            </a:r>
            <a:r>
              <a:rPr lang="es-ES" sz="2400" dirty="0">
                <a:solidFill>
                  <a:schemeClr val="accent1">
                    <a:lumMod val="75000"/>
                  </a:schemeClr>
                </a:solidFill>
                <a:latin typeface="Arial" panose="020B0604020202020204" pitchFamily="34" charset="0"/>
                <a:cs typeface="Arial" panose="020B0604020202020204" pitchFamily="34" charset="0"/>
              </a:rPr>
              <a:t> son números enteros puros (-etc…-3,-2,-1,0,1, 2,3…</a:t>
            </a:r>
            <a:r>
              <a:rPr lang="es-ES" sz="2400" dirty="0" err="1">
                <a:solidFill>
                  <a:schemeClr val="accent1">
                    <a:lumMod val="75000"/>
                  </a:schemeClr>
                </a:solidFill>
                <a:latin typeface="Arial" panose="020B0604020202020204" pitchFamily="34" charset="0"/>
                <a:cs typeface="Arial" panose="020B0604020202020204" pitchFamily="34" charset="0"/>
              </a:rPr>
              <a:t>etc</a:t>
            </a:r>
            <a:r>
              <a:rPr lang="es-ES" sz="2400" dirty="0">
                <a:solidFill>
                  <a:schemeClr val="accent1">
                    <a:lumMod val="75000"/>
                  </a:schemeClr>
                </a:solidFill>
                <a:latin typeface="Arial" panose="020B0604020202020204" pitchFamily="34" charset="0"/>
                <a:cs typeface="Arial" panose="020B0604020202020204" pitchFamily="34" charset="0"/>
              </a:rPr>
              <a:t>)</a:t>
            </a:r>
          </a:p>
        </p:txBody>
      </p:sp>
      <p:sp>
        <p:nvSpPr>
          <p:cNvPr id="8" name="Rectángulo 7">
            <a:extLst>
              <a:ext uri="{FF2B5EF4-FFF2-40B4-BE49-F238E27FC236}">
                <a16:creationId xmlns:a16="http://schemas.microsoft.com/office/drawing/2014/main" id="{66B5EFE4-5FCB-6546-A19B-CA6F67FA3A5F}"/>
              </a:ext>
            </a:extLst>
          </p:cNvPr>
          <p:cNvSpPr/>
          <p:nvPr/>
        </p:nvSpPr>
        <p:spPr>
          <a:xfrm>
            <a:off x="393325" y="3244334"/>
            <a:ext cx="2735044" cy="3046988"/>
          </a:xfrm>
          <a:prstGeom prst="rect">
            <a:avLst/>
          </a:prstGeom>
        </p:spPr>
        <p:txBody>
          <a:bodyPr wrap="none">
            <a:spAutoFit/>
          </a:bodyPr>
          <a:lstStyle/>
          <a:p>
            <a:r>
              <a:rPr lang="es-ES" sz="2400" b="1" dirty="0">
                <a:solidFill>
                  <a:schemeClr val="accent1">
                    <a:lumMod val="75000"/>
                  </a:schemeClr>
                </a:solidFill>
                <a:latin typeface="Comic Sans MS" panose="030F0902030302020204" pitchFamily="66" charset="0"/>
              </a:rPr>
              <a:t>Ejemplos:</a:t>
            </a:r>
          </a:p>
          <a:p>
            <a:endParaRPr lang="es-ES" sz="2400" b="1" dirty="0">
              <a:solidFill>
                <a:schemeClr val="accent1">
                  <a:lumMod val="75000"/>
                </a:schemeClr>
              </a:solidFill>
              <a:latin typeface="Comic Sans MS" panose="030F0902030302020204" pitchFamily="66" charset="0"/>
            </a:endParaRPr>
          </a:p>
          <a:p>
            <a:r>
              <a:rPr lang="es-ES" sz="2400" dirty="0">
                <a:solidFill>
                  <a:srgbClr val="7030A0"/>
                </a:solidFill>
                <a:latin typeface="Arial" panose="020B0604020202020204" pitchFamily="34" charset="0"/>
                <a:cs typeface="Arial" panose="020B0604020202020204" pitchFamily="34" charset="0"/>
              </a:rPr>
              <a:t>Volumen: m</a:t>
            </a:r>
            <a:r>
              <a:rPr lang="es-ES" sz="2400" baseline="30000" dirty="0">
                <a:solidFill>
                  <a:srgbClr val="7030A0"/>
                </a:solidFill>
                <a:latin typeface="Arial" panose="020B0604020202020204" pitchFamily="34" charset="0"/>
                <a:cs typeface="Arial" panose="020B0604020202020204" pitchFamily="34" charset="0"/>
              </a:rPr>
              <a:t>3</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rgbClr val="7030A0"/>
                </a:solidFill>
                <a:latin typeface="Arial" panose="020B0604020202020204" pitchFamily="34" charset="0"/>
                <a:cs typeface="Arial" panose="020B0604020202020204" pitchFamily="34" charset="0"/>
              </a:rPr>
              <a:t>Área: m</a:t>
            </a:r>
            <a:r>
              <a:rPr lang="es-ES" sz="2400" baseline="30000" dirty="0">
                <a:solidFill>
                  <a:srgbClr val="7030A0"/>
                </a:solidFill>
                <a:latin typeface="Arial" panose="020B0604020202020204" pitchFamily="34" charset="0"/>
                <a:cs typeface="Arial" panose="020B0604020202020204" pitchFamily="34" charset="0"/>
              </a:rPr>
              <a:t>2</a:t>
            </a:r>
            <a:r>
              <a:rPr lang="es-ES" sz="2400" dirty="0">
                <a:solidFill>
                  <a:srgbClr val="7030A0"/>
                </a:solidFill>
                <a:latin typeface="Arial" panose="020B0604020202020204" pitchFamily="34" charset="0"/>
                <a:cs typeface="Arial" panose="020B0604020202020204" pitchFamily="34" charset="0"/>
              </a:rPr>
              <a:t> </a:t>
            </a:r>
          </a:p>
          <a:p>
            <a:r>
              <a:rPr lang="es-ES" sz="2400" dirty="0">
                <a:solidFill>
                  <a:srgbClr val="7030A0"/>
                </a:solidFill>
                <a:latin typeface="Arial" panose="020B0604020202020204" pitchFamily="34" charset="0"/>
                <a:cs typeface="Arial" panose="020B0604020202020204" pitchFamily="34" charset="0"/>
              </a:rPr>
              <a:t>Velocidad: m s</a:t>
            </a:r>
            <a:r>
              <a:rPr lang="es-ES" sz="2400" baseline="30000" dirty="0">
                <a:solidFill>
                  <a:srgbClr val="7030A0"/>
                </a:solidFill>
                <a:latin typeface="Arial" panose="020B0604020202020204" pitchFamily="34" charset="0"/>
                <a:cs typeface="Arial" panose="020B0604020202020204" pitchFamily="34" charset="0"/>
              </a:rPr>
              <a:t>-1</a:t>
            </a:r>
          </a:p>
          <a:p>
            <a:r>
              <a:rPr lang="es-ES" sz="2400" dirty="0">
                <a:solidFill>
                  <a:srgbClr val="7030A0"/>
                </a:solidFill>
                <a:latin typeface="Arial" panose="020B0604020202020204" pitchFamily="34" charset="0"/>
                <a:cs typeface="Arial" panose="020B0604020202020204" pitchFamily="34" charset="0"/>
              </a:rPr>
              <a:t>Aceleración: m s</a:t>
            </a:r>
            <a:r>
              <a:rPr lang="es-ES" sz="2400" baseline="30000" dirty="0">
                <a:solidFill>
                  <a:srgbClr val="7030A0"/>
                </a:solidFill>
                <a:latin typeface="Arial" panose="020B0604020202020204" pitchFamily="34" charset="0"/>
                <a:cs typeface="Arial" panose="020B0604020202020204" pitchFamily="34" charset="0"/>
              </a:rPr>
              <a:t>-2</a:t>
            </a:r>
          </a:p>
          <a:p>
            <a:r>
              <a:rPr lang="es-ES" sz="2400" dirty="0">
                <a:solidFill>
                  <a:srgbClr val="7030A0"/>
                </a:solidFill>
                <a:latin typeface="Arial" panose="020B0604020202020204" pitchFamily="34" charset="0"/>
                <a:cs typeface="Arial" panose="020B0604020202020204" pitchFamily="34" charset="0"/>
              </a:rPr>
              <a:t>Fuerza: kg m s</a:t>
            </a:r>
            <a:r>
              <a:rPr lang="es-ES" sz="2400" baseline="30000" dirty="0">
                <a:solidFill>
                  <a:srgbClr val="7030A0"/>
                </a:solidFill>
                <a:latin typeface="Arial" panose="020B0604020202020204" pitchFamily="34" charset="0"/>
                <a:cs typeface="Arial" panose="020B0604020202020204" pitchFamily="34" charset="0"/>
              </a:rPr>
              <a:t>-2 </a:t>
            </a:r>
            <a:r>
              <a:rPr lang="es-ES" sz="2400" dirty="0">
                <a:solidFill>
                  <a:srgbClr val="7030A0"/>
                </a:solidFill>
                <a:latin typeface="Arial" panose="020B0604020202020204" pitchFamily="34" charset="0"/>
                <a:cs typeface="Arial" panose="020B0604020202020204" pitchFamily="34" charset="0"/>
              </a:rPr>
              <a:t> </a:t>
            </a:r>
            <a:r>
              <a:rPr lang="es-ES" sz="2400" baseline="30000" dirty="0">
                <a:solidFill>
                  <a:srgbClr val="7030A0"/>
                </a:solidFill>
                <a:latin typeface="Arial" panose="020B0604020202020204" pitchFamily="34" charset="0"/>
                <a:cs typeface="Arial" panose="020B0604020202020204" pitchFamily="34" charset="0"/>
              </a:rPr>
              <a:t> </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chemeClr val="accent1">
                    <a:lumMod val="75000"/>
                  </a:schemeClr>
                </a:solidFill>
                <a:latin typeface="Arial" panose="020B0604020202020204" pitchFamily="34" charset="0"/>
                <a:cs typeface="Arial" panose="020B0604020202020204" pitchFamily="34" charset="0"/>
              </a:rPr>
              <a:t> </a:t>
            </a:r>
            <a:endParaRPr lang="es-ES_tradn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de un celular&#10;&#10;Descripción generada automáticamente">
            <a:extLst>
              <a:ext uri="{FF2B5EF4-FFF2-40B4-BE49-F238E27FC236}">
                <a16:creationId xmlns:a16="http://schemas.microsoft.com/office/drawing/2014/main" id="{F4C4E912-39F4-FD4B-A648-7576492B3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219" y="1276463"/>
            <a:ext cx="10553700" cy="5067300"/>
          </a:xfrm>
          <a:prstGeom prst="rect">
            <a:avLst/>
          </a:prstGeom>
        </p:spPr>
      </p:pic>
      <p:sp>
        <p:nvSpPr>
          <p:cNvPr id="6" name="Rectángulo 5">
            <a:extLst>
              <a:ext uri="{FF2B5EF4-FFF2-40B4-BE49-F238E27FC236}">
                <a16:creationId xmlns:a16="http://schemas.microsoft.com/office/drawing/2014/main" id="{4C543314-5723-B84B-9194-DF0D97BACDA4}"/>
              </a:ext>
            </a:extLst>
          </p:cNvPr>
          <p:cNvSpPr/>
          <p:nvPr/>
        </p:nvSpPr>
        <p:spPr>
          <a:xfrm>
            <a:off x="377928" y="514237"/>
            <a:ext cx="11436144"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no pertenecientes al SI cuyo uso está aceptado </a:t>
            </a:r>
            <a:endParaRPr lang="es-CL" sz="3200" b="1" i="0" u="sng" dirty="0">
              <a:solidFill>
                <a:schemeClr val="accent5">
                  <a:lumMod val="50000"/>
                </a:schemeClr>
              </a:solidFill>
              <a:effectLst/>
              <a:latin typeface="Comic Sans MS" panose="030F0902030302020204" pitchFamily="66" charset="0"/>
            </a:endParaRPr>
          </a:p>
        </p:txBody>
      </p:sp>
    </p:spTree>
    <p:extLst>
      <p:ext uri="{BB962C8B-B14F-4D97-AF65-F5344CB8AC3E}">
        <p14:creationId xmlns:p14="http://schemas.microsoft.com/office/powerpoint/2010/main" val="92771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1FA55-5349-6146-B5A7-F1429EDA7D0F}"/>
              </a:ext>
            </a:extLst>
          </p:cNvPr>
          <p:cNvSpPr>
            <a:spLocks noGrp="1"/>
          </p:cNvSpPr>
          <p:nvPr>
            <p:ph type="title"/>
          </p:nvPr>
        </p:nvSpPr>
        <p:spPr>
          <a:xfrm>
            <a:off x="838200" y="365126"/>
            <a:ext cx="10515600" cy="923848"/>
          </a:xfrm>
        </p:spPr>
        <p:txBody>
          <a:bodyPr>
            <a:normAutofit/>
          </a:bodyPr>
          <a:lstStyle/>
          <a:p>
            <a:r>
              <a:rPr lang="es-ES_tradnl" sz="2800" dirty="0">
                <a:solidFill>
                  <a:srgbClr val="002060"/>
                </a:solidFill>
                <a:latin typeface="Arial" panose="020B0604020202020204" pitchFamily="34" charset="0"/>
                <a:cs typeface="Arial" panose="020B0604020202020204" pitchFamily="34" charset="0"/>
              </a:rPr>
              <a:t>Sistema imperial y métrico Americano</a:t>
            </a:r>
            <a:br>
              <a:rPr lang="es-ES_tradnl" sz="2800" dirty="0">
                <a:solidFill>
                  <a:srgbClr val="002060"/>
                </a:solidFill>
                <a:latin typeface="Arial" panose="020B0604020202020204" pitchFamily="34" charset="0"/>
                <a:cs typeface="Arial" panose="020B0604020202020204" pitchFamily="34" charset="0"/>
              </a:rPr>
            </a:br>
            <a:r>
              <a:rPr lang="es-CL" sz="2400" dirty="0">
                <a:latin typeface="Arial" panose="020B0604020202020204" pitchFamily="34" charset="0"/>
                <a:cs typeface="Arial" panose="020B0604020202020204" pitchFamily="34" charset="0"/>
              </a:rPr>
              <a:t>U.S. Customary System (USCS)</a:t>
            </a:r>
            <a:endParaRPr lang="es-ES_tradnl" sz="2400" dirty="0">
              <a:solidFill>
                <a:srgbClr val="00206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B00AE92-6ED4-F147-A00E-BDB8A42DB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42" y="1516822"/>
            <a:ext cx="6461517" cy="4373194"/>
          </a:xfrm>
          <a:prstGeom prst="rect">
            <a:avLst/>
          </a:prstGeom>
        </p:spPr>
      </p:pic>
      <p:pic>
        <p:nvPicPr>
          <p:cNvPr id="8" name="Imagen 7">
            <a:extLst>
              <a:ext uri="{FF2B5EF4-FFF2-40B4-BE49-F238E27FC236}">
                <a16:creationId xmlns:a16="http://schemas.microsoft.com/office/drawing/2014/main" id="{4ECF05BE-758E-1B4A-82CD-4B8C028E64AC}"/>
              </a:ext>
            </a:extLst>
          </p:cNvPr>
          <p:cNvPicPr>
            <a:picLocks noChangeAspect="1"/>
          </p:cNvPicPr>
          <p:nvPr/>
        </p:nvPicPr>
        <p:blipFill>
          <a:blip r:embed="rId3"/>
          <a:stretch>
            <a:fillRect/>
          </a:stretch>
        </p:blipFill>
        <p:spPr>
          <a:xfrm>
            <a:off x="7121860" y="265385"/>
            <a:ext cx="1068465" cy="1323968"/>
          </a:xfrm>
          <a:prstGeom prst="rect">
            <a:avLst/>
          </a:prstGeom>
        </p:spPr>
      </p:pic>
      <p:sp>
        <p:nvSpPr>
          <p:cNvPr id="9" name="Rectángulo 8">
            <a:extLst>
              <a:ext uri="{FF2B5EF4-FFF2-40B4-BE49-F238E27FC236}">
                <a16:creationId xmlns:a16="http://schemas.microsoft.com/office/drawing/2014/main" id="{A34F5F16-F948-9E48-90EE-FEC726948C1C}"/>
              </a:ext>
            </a:extLst>
          </p:cNvPr>
          <p:cNvSpPr/>
          <p:nvPr/>
        </p:nvSpPr>
        <p:spPr>
          <a:xfrm>
            <a:off x="8269728" y="366625"/>
            <a:ext cx="1502334" cy="369332"/>
          </a:xfrm>
          <a:prstGeom prst="rect">
            <a:avLst/>
          </a:prstGeom>
        </p:spPr>
        <p:txBody>
          <a:bodyPr wrap="none">
            <a:spAutoFit/>
          </a:bodyPr>
          <a:lstStyle/>
          <a:p>
            <a:r>
              <a:rPr lang="es-CL" b="1" dirty="0">
                <a:solidFill>
                  <a:srgbClr val="F36D21"/>
                </a:solidFill>
                <a:latin typeface="open sans"/>
              </a:rPr>
              <a:t>1 in = 2,54 cm</a:t>
            </a:r>
            <a:endParaRPr lang="es-CL" b="1" i="0" dirty="0">
              <a:solidFill>
                <a:srgbClr val="F36D21"/>
              </a:solidFill>
              <a:effectLst/>
              <a:latin typeface="open sans"/>
            </a:endParaRPr>
          </a:p>
        </p:txBody>
      </p:sp>
      <p:pic>
        <p:nvPicPr>
          <p:cNvPr id="10" name="Imagen 9">
            <a:extLst>
              <a:ext uri="{FF2B5EF4-FFF2-40B4-BE49-F238E27FC236}">
                <a16:creationId xmlns:a16="http://schemas.microsoft.com/office/drawing/2014/main" id="{9707962D-C70C-204F-AF57-D72EC2A77265}"/>
              </a:ext>
            </a:extLst>
          </p:cNvPr>
          <p:cNvPicPr>
            <a:picLocks noChangeAspect="1"/>
          </p:cNvPicPr>
          <p:nvPr/>
        </p:nvPicPr>
        <p:blipFill>
          <a:blip r:embed="rId4"/>
          <a:stretch>
            <a:fillRect/>
          </a:stretch>
        </p:blipFill>
        <p:spPr>
          <a:xfrm>
            <a:off x="7042457" y="1549789"/>
            <a:ext cx="1068466" cy="973602"/>
          </a:xfrm>
          <a:prstGeom prst="rect">
            <a:avLst/>
          </a:prstGeom>
        </p:spPr>
      </p:pic>
      <p:sp>
        <p:nvSpPr>
          <p:cNvPr id="11" name="Rectángulo 10">
            <a:extLst>
              <a:ext uri="{FF2B5EF4-FFF2-40B4-BE49-F238E27FC236}">
                <a16:creationId xmlns:a16="http://schemas.microsoft.com/office/drawing/2014/main" id="{BDDDADA4-1B75-A447-8B56-140D8C29F52F}"/>
              </a:ext>
            </a:extLst>
          </p:cNvPr>
          <p:cNvSpPr/>
          <p:nvPr/>
        </p:nvSpPr>
        <p:spPr>
          <a:xfrm>
            <a:off x="8269728" y="1851924"/>
            <a:ext cx="1646605" cy="369332"/>
          </a:xfrm>
          <a:prstGeom prst="rect">
            <a:avLst/>
          </a:prstGeom>
        </p:spPr>
        <p:txBody>
          <a:bodyPr wrap="none">
            <a:spAutoFit/>
          </a:bodyPr>
          <a:lstStyle/>
          <a:p>
            <a:r>
              <a:rPr lang="es-CL" b="1" dirty="0">
                <a:solidFill>
                  <a:srgbClr val="F36D21"/>
                </a:solidFill>
                <a:latin typeface="open sans"/>
              </a:rPr>
              <a:t>1 ft =  30,48 cm</a:t>
            </a:r>
            <a:endParaRPr lang="es-CL" b="1" i="0" dirty="0">
              <a:solidFill>
                <a:srgbClr val="F36D21"/>
              </a:solidFill>
              <a:effectLst/>
              <a:latin typeface="open sans"/>
            </a:endParaRPr>
          </a:p>
        </p:txBody>
      </p:sp>
      <p:pic>
        <p:nvPicPr>
          <p:cNvPr id="12" name="Imagen 11">
            <a:extLst>
              <a:ext uri="{FF2B5EF4-FFF2-40B4-BE49-F238E27FC236}">
                <a16:creationId xmlns:a16="http://schemas.microsoft.com/office/drawing/2014/main" id="{4641039D-E607-7449-8EA0-1DB90D6F0B22}"/>
              </a:ext>
            </a:extLst>
          </p:cNvPr>
          <p:cNvPicPr>
            <a:picLocks noChangeAspect="1"/>
          </p:cNvPicPr>
          <p:nvPr/>
        </p:nvPicPr>
        <p:blipFill>
          <a:blip r:embed="rId5"/>
          <a:stretch>
            <a:fillRect/>
          </a:stretch>
        </p:blipFill>
        <p:spPr>
          <a:xfrm>
            <a:off x="6730322" y="2762844"/>
            <a:ext cx="2227483" cy="1116728"/>
          </a:xfrm>
          <a:prstGeom prst="rect">
            <a:avLst/>
          </a:prstGeom>
        </p:spPr>
      </p:pic>
      <p:sp>
        <p:nvSpPr>
          <p:cNvPr id="13" name="Rectángulo 12">
            <a:extLst>
              <a:ext uri="{FF2B5EF4-FFF2-40B4-BE49-F238E27FC236}">
                <a16:creationId xmlns:a16="http://schemas.microsoft.com/office/drawing/2014/main" id="{0D5EB53F-78C6-8443-8746-31E3CE9BDE17}"/>
              </a:ext>
            </a:extLst>
          </p:cNvPr>
          <p:cNvSpPr/>
          <p:nvPr/>
        </p:nvSpPr>
        <p:spPr>
          <a:xfrm>
            <a:off x="8957805" y="2951876"/>
            <a:ext cx="1463862" cy="369332"/>
          </a:xfrm>
          <a:prstGeom prst="rect">
            <a:avLst/>
          </a:prstGeom>
        </p:spPr>
        <p:txBody>
          <a:bodyPr wrap="none">
            <a:spAutoFit/>
          </a:bodyPr>
          <a:lstStyle/>
          <a:p>
            <a:r>
              <a:rPr lang="es-CL" b="1" dirty="0">
                <a:solidFill>
                  <a:srgbClr val="F36D21"/>
                </a:solidFill>
                <a:latin typeface="open sans"/>
              </a:rPr>
              <a:t>1 mi = 1,6 km</a:t>
            </a:r>
            <a:endParaRPr lang="es-CL" b="1" i="0" dirty="0">
              <a:solidFill>
                <a:srgbClr val="F36D21"/>
              </a:solidFill>
              <a:effectLst/>
              <a:latin typeface="open sans"/>
            </a:endParaRPr>
          </a:p>
        </p:txBody>
      </p:sp>
      <p:pic>
        <p:nvPicPr>
          <p:cNvPr id="14" name="Imagen 13">
            <a:extLst>
              <a:ext uri="{FF2B5EF4-FFF2-40B4-BE49-F238E27FC236}">
                <a16:creationId xmlns:a16="http://schemas.microsoft.com/office/drawing/2014/main" id="{2EF941A6-24AC-0F47-BB06-F4224184193D}"/>
              </a:ext>
            </a:extLst>
          </p:cNvPr>
          <p:cNvPicPr>
            <a:picLocks noChangeAspect="1"/>
          </p:cNvPicPr>
          <p:nvPr/>
        </p:nvPicPr>
        <p:blipFill>
          <a:blip r:embed="rId6"/>
          <a:stretch>
            <a:fillRect/>
          </a:stretch>
        </p:blipFill>
        <p:spPr>
          <a:xfrm>
            <a:off x="6755414" y="4000656"/>
            <a:ext cx="4142940" cy="2540787"/>
          </a:xfrm>
          <a:prstGeom prst="rect">
            <a:avLst/>
          </a:prstGeom>
        </p:spPr>
      </p:pic>
    </p:spTree>
    <p:extLst>
      <p:ext uri="{BB962C8B-B14F-4D97-AF65-F5344CB8AC3E}">
        <p14:creationId xmlns:p14="http://schemas.microsoft.com/office/powerpoint/2010/main" val="665671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4B0418F-114D-6A42-81D6-F8761980FA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42" y="128183"/>
            <a:ext cx="7510624" cy="3518400"/>
          </a:xfrm>
          <a:prstGeom prst="rect">
            <a:avLst/>
          </a:prstGeom>
        </p:spPr>
      </p:pic>
      <p:pic>
        <p:nvPicPr>
          <p:cNvPr id="8" name="Imagen 7">
            <a:extLst>
              <a:ext uri="{FF2B5EF4-FFF2-40B4-BE49-F238E27FC236}">
                <a16:creationId xmlns:a16="http://schemas.microsoft.com/office/drawing/2014/main" id="{2BCE8973-8B39-A84D-9702-088A0906F1EB}"/>
              </a:ext>
            </a:extLst>
          </p:cNvPr>
          <p:cNvPicPr>
            <a:picLocks noChangeAspect="1"/>
          </p:cNvPicPr>
          <p:nvPr/>
        </p:nvPicPr>
        <p:blipFill>
          <a:blip r:embed="rId3"/>
          <a:stretch>
            <a:fillRect/>
          </a:stretch>
        </p:blipFill>
        <p:spPr>
          <a:xfrm>
            <a:off x="7678756" y="128183"/>
            <a:ext cx="4434799" cy="3326099"/>
          </a:xfrm>
          <a:prstGeom prst="rect">
            <a:avLst/>
          </a:prstGeom>
        </p:spPr>
      </p:pic>
    </p:spTree>
    <p:extLst>
      <p:ext uri="{BB962C8B-B14F-4D97-AF65-F5344CB8AC3E}">
        <p14:creationId xmlns:p14="http://schemas.microsoft.com/office/powerpoint/2010/main" val="3356376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49892454-8146-EB4A-99A0-D7A861DC471D}"/>
              </a:ext>
            </a:extLst>
          </p:cNvPr>
          <p:cNvSpPr/>
          <p:nvPr/>
        </p:nvSpPr>
        <p:spPr>
          <a:xfrm>
            <a:off x="255918" y="551934"/>
            <a:ext cx="2828018" cy="584775"/>
          </a:xfrm>
          <a:prstGeom prst="rect">
            <a:avLst/>
          </a:prstGeom>
        </p:spPr>
        <p:txBody>
          <a:bodyPr wrap="none">
            <a:spAutoFit/>
          </a:bodyPr>
          <a:lstStyle/>
          <a:p>
            <a:pPr fontAlgn="base"/>
            <a:r>
              <a:rPr lang="es-ES" sz="3200" b="1" i="0" dirty="0">
                <a:solidFill>
                  <a:srgbClr val="002060"/>
                </a:solidFill>
                <a:effectLst/>
                <a:latin typeface="Arial" panose="020B0604020202020204" pitchFamily="34" charset="0"/>
                <a:cs typeface="Arial" panose="020B0604020202020204" pitchFamily="34" charset="0"/>
              </a:rPr>
              <a:t>Imperial vs </a:t>
            </a:r>
            <a:r>
              <a:rPr lang="es-ES" sz="3200" b="1" dirty="0">
                <a:solidFill>
                  <a:srgbClr val="002060"/>
                </a:solidFill>
                <a:latin typeface="Arial" panose="020B0604020202020204" pitchFamily="34" charset="0"/>
                <a:cs typeface="Arial" panose="020B0604020202020204" pitchFamily="34" charset="0"/>
              </a:rPr>
              <a:t>SI</a:t>
            </a:r>
            <a:endParaRPr lang="es-CL" sz="3200" b="1" i="0" dirty="0">
              <a:solidFill>
                <a:srgbClr val="002060"/>
              </a:solidFill>
              <a:effectLst/>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2363B954-627E-5C46-9667-8B25A133A548}"/>
              </a:ext>
            </a:extLst>
          </p:cNvPr>
          <p:cNvPicPr>
            <a:picLocks noChangeAspect="1"/>
          </p:cNvPicPr>
          <p:nvPr/>
        </p:nvPicPr>
        <p:blipFill>
          <a:blip r:embed="rId2"/>
          <a:stretch>
            <a:fillRect/>
          </a:stretch>
        </p:blipFill>
        <p:spPr>
          <a:xfrm>
            <a:off x="3321314" y="551934"/>
            <a:ext cx="8033229" cy="5723676"/>
          </a:xfrm>
          <a:prstGeom prst="rect">
            <a:avLst/>
          </a:prstGeom>
        </p:spPr>
      </p:pic>
    </p:spTree>
    <p:extLst>
      <p:ext uri="{BB962C8B-B14F-4D97-AF65-F5344CB8AC3E}">
        <p14:creationId xmlns:p14="http://schemas.microsoft.com/office/powerpoint/2010/main" val="57956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0A754D0-DE3F-0F40-980A-AF9B657FF284}"/>
              </a:ext>
            </a:extLst>
          </p:cNvPr>
          <p:cNvPicPr>
            <a:picLocks noChangeAspect="1"/>
          </p:cNvPicPr>
          <p:nvPr/>
        </p:nvPicPr>
        <p:blipFill>
          <a:blip r:embed="rId2"/>
          <a:stretch>
            <a:fillRect/>
          </a:stretch>
        </p:blipFill>
        <p:spPr>
          <a:xfrm>
            <a:off x="2324284" y="753558"/>
            <a:ext cx="7134510" cy="5350883"/>
          </a:xfrm>
          <a:prstGeom prst="rect">
            <a:avLst/>
          </a:prstGeom>
        </p:spPr>
      </p:pic>
    </p:spTree>
    <p:extLst>
      <p:ext uri="{BB962C8B-B14F-4D97-AF65-F5344CB8AC3E}">
        <p14:creationId xmlns:p14="http://schemas.microsoft.com/office/powerpoint/2010/main" val="1679984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1C787C7-F1E0-4C6D-A61D-9524BA42AA55}"/>
              </a:ext>
            </a:extLst>
          </p:cNvPr>
          <p:cNvSpPr txBox="1"/>
          <p:nvPr/>
        </p:nvSpPr>
        <p:spPr>
          <a:xfrm>
            <a:off x="1086928" y="554966"/>
            <a:ext cx="1053572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longitud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yarda = 0,91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pulgada = 2,54 cm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pie = 0,305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milla = 1609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Angstrom (</a:t>
            </a:r>
            <a:r>
              <a:rPr lang="es-ES_tradnl" sz="2400" dirty="0" err="1">
                <a:solidFill>
                  <a:schemeClr val="accent1">
                    <a:lumMod val="75000"/>
                  </a:schemeClr>
                </a:solidFill>
                <a:latin typeface="Comic Sans MS"/>
              </a:rPr>
              <a:t>Å</a:t>
            </a:r>
            <a:r>
              <a:rPr lang="es-ES_tradnl" sz="2400" dirty="0">
                <a:solidFill>
                  <a:schemeClr val="accent1">
                    <a:lumMod val="75000"/>
                  </a:schemeClr>
                </a:solidFill>
                <a:latin typeface="Comic Sans MS"/>
              </a:rPr>
              <a:t>) = 1 x 10</a:t>
            </a:r>
            <a:r>
              <a:rPr lang="es-ES_tradnl" sz="2400" baseline="30000" dirty="0">
                <a:solidFill>
                  <a:schemeClr val="accent1">
                    <a:lumMod val="75000"/>
                  </a:schemeClr>
                </a:solidFill>
                <a:latin typeface="Comic Sans MS"/>
              </a:rPr>
              <a:t>-10</a:t>
            </a:r>
            <a:r>
              <a:rPr lang="es-ES_tradnl" sz="2400" dirty="0">
                <a:solidFill>
                  <a:schemeClr val="accent1">
                    <a:lumMod val="75000"/>
                  </a:schemeClr>
                </a:solidFill>
                <a:latin typeface="Comic Sans MS"/>
              </a:rPr>
              <a:t>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año-luz = 9,46 × 10</a:t>
            </a:r>
            <a:r>
              <a:rPr lang="es-ES_tradnl" sz="2400" baseline="30000" dirty="0">
                <a:solidFill>
                  <a:schemeClr val="accent1">
                    <a:lumMod val="75000"/>
                  </a:schemeClr>
                </a:solidFill>
                <a:latin typeface="Comic Sans MS"/>
              </a:rPr>
              <a:t>12 </a:t>
            </a:r>
            <a:r>
              <a:rPr lang="es-ES_tradnl" sz="2400" dirty="0">
                <a:solidFill>
                  <a:schemeClr val="accent1">
                    <a:lumMod val="75000"/>
                  </a:schemeClr>
                </a:solidFill>
                <a:latin typeface="Comic Sans MS"/>
              </a:rPr>
              <a:t>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U. A. = 1,495 978 70 × 10</a:t>
            </a:r>
            <a:r>
              <a:rPr lang="es-ES_tradnl" sz="2400" baseline="30000" dirty="0">
                <a:solidFill>
                  <a:schemeClr val="accent1">
                    <a:lumMod val="75000"/>
                  </a:schemeClr>
                </a:solidFill>
                <a:latin typeface="Comic Sans MS"/>
              </a:rPr>
              <a:t>8</a:t>
            </a:r>
            <a:r>
              <a:rPr lang="es-ES_tradnl" sz="2400" dirty="0">
                <a:solidFill>
                  <a:schemeClr val="accent1">
                    <a:lumMod val="75000"/>
                  </a:schemeClr>
                </a:solidFill>
                <a:latin typeface="Comic Sans MS"/>
              </a:rPr>
              <a:t> 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pársec =3,08568025 × 10</a:t>
            </a:r>
            <a:r>
              <a:rPr lang="es-ES_tradnl" sz="2400" baseline="30000" dirty="0">
                <a:solidFill>
                  <a:schemeClr val="accent1">
                    <a:lumMod val="75000"/>
                  </a:schemeClr>
                </a:solidFill>
                <a:latin typeface="Comic Sans MS"/>
              </a:rPr>
              <a:t>16</a:t>
            </a:r>
            <a:r>
              <a:rPr lang="es-ES_tradnl" sz="2400" dirty="0">
                <a:solidFill>
                  <a:schemeClr val="accent1">
                    <a:lumMod val="75000"/>
                  </a:schemeClr>
                </a:solidFill>
                <a:latin typeface="Comic Sans MS"/>
              </a:rPr>
              <a:t> m</a:t>
            </a:r>
            <a:endParaRPr lang="es-ES_tradnl" sz="2400" dirty="0">
              <a:solidFill>
                <a:schemeClr val="accent1">
                  <a:lumMod val="75000"/>
                </a:schemeClr>
              </a:solidFill>
              <a:latin typeface="Comic Sans MS"/>
              <a:cs typeface="Calibri"/>
            </a:endParaRPr>
          </a:p>
        </p:txBody>
      </p:sp>
    </p:spTree>
    <p:extLst>
      <p:ext uri="{BB962C8B-B14F-4D97-AF65-F5344CB8AC3E}">
        <p14:creationId xmlns:p14="http://schemas.microsoft.com/office/powerpoint/2010/main" val="2937571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173A77C-3C9B-4EE6-9546-F1DA35128AD8}"/>
              </a:ext>
            </a:extLst>
          </p:cNvPr>
          <p:cNvSpPr txBox="1"/>
          <p:nvPr/>
        </p:nvSpPr>
        <p:spPr>
          <a:xfrm>
            <a:off x="799381" y="641230"/>
            <a:ext cx="10449462"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masa </a:t>
            </a:r>
            <a:endParaRPr lang="es-ES_tradnl" dirty="0">
              <a:solidFill>
                <a:schemeClr val="accent1">
                  <a:lumMod val="75000"/>
                </a:schemeClr>
              </a:solidFill>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g = 10</a:t>
            </a:r>
            <a:r>
              <a:rPr lang="es-ES_tradnl" sz="2400" baseline="30000" dirty="0">
                <a:solidFill>
                  <a:schemeClr val="accent1">
                    <a:lumMod val="75000"/>
                  </a:schemeClr>
                </a:solidFill>
                <a:latin typeface="Comic Sans MS"/>
              </a:rPr>
              <a:t>-3</a:t>
            </a:r>
            <a:r>
              <a:rPr lang="es-ES_tradnl" sz="2400" dirty="0">
                <a:solidFill>
                  <a:schemeClr val="accent1">
                    <a:lumMod val="75000"/>
                  </a:schemeClr>
                </a:solidFill>
                <a:latin typeface="Comic Sans MS"/>
              </a:rPr>
              <a:t>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libra = 453,6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onza = 28,35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slug</a:t>
            </a:r>
            <a:r>
              <a:rPr lang="es-ES_tradnl" sz="2400" dirty="0">
                <a:solidFill>
                  <a:schemeClr val="accent1">
                    <a:lumMod val="75000"/>
                  </a:schemeClr>
                </a:solidFill>
                <a:latin typeface="Comic Sans MS"/>
              </a:rPr>
              <a:t> = 14,59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tonelada métrica = 1000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 = 1,66 x 10-27 kg (1/12 masa 12C6)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UTM = 9,80665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quilate =200 mg (joyas) (1 quilate aleación = 1/24)</a:t>
            </a:r>
            <a:endParaRPr lang="es-ES_tradnl" dirty="0">
              <a:solidFill>
                <a:schemeClr val="accent1">
                  <a:lumMod val="75000"/>
                </a:schemeClr>
              </a:solidFill>
              <a:cs typeface="Calibri"/>
            </a:endParaRPr>
          </a:p>
        </p:txBody>
      </p:sp>
    </p:spTree>
    <p:extLst>
      <p:ext uri="{BB962C8B-B14F-4D97-AF65-F5344CB8AC3E}">
        <p14:creationId xmlns:p14="http://schemas.microsoft.com/office/powerpoint/2010/main" val="402746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D95006D-CBCF-4A18-A9E8-7F854A515CF3}"/>
              </a:ext>
            </a:extLst>
          </p:cNvPr>
          <p:cNvSpPr txBox="1"/>
          <p:nvPr/>
        </p:nvSpPr>
        <p:spPr>
          <a:xfrm>
            <a:off x="1388853" y="583721"/>
            <a:ext cx="531674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tiempo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min = 60 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 60 min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día = 24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 = 365 días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lustro = 5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década = 10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siglo = 100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milenio = 1000 años</a:t>
            </a:r>
          </a:p>
        </p:txBody>
      </p:sp>
    </p:spTree>
    <p:extLst>
      <p:ext uri="{BB962C8B-B14F-4D97-AF65-F5344CB8AC3E}">
        <p14:creationId xmlns:p14="http://schemas.microsoft.com/office/powerpoint/2010/main" val="151413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780A7317-0236-0841-8528-A48968A32E35}"/>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Transformacion de unidades </a:t>
            </a:r>
          </a:p>
        </p:txBody>
      </p:sp>
      <p:sp>
        <p:nvSpPr>
          <p:cNvPr id="5" name="Rectángulo 4">
            <a:extLst>
              <a:ext uri="{FF2B5EF4-FFF2-40B4-BE49-F238E27FC236}">
                <a16:creationId xmlns:a16="http://schemas.microsoft.com/office/drawing/2014/main" id="{8D806CD8-CD20-7446-ADFA-16A6B66F30F1}"/>
              </a:ext>
            </a:extLst>
          </p:cNvPr>
          <p:cNvSpPr/>
          <p:nvPr/>
        </p:nvSpPr>
        <p:spPr>
          <a:xfrm>
            <a:off x="308757" y="1304881"/>
            <a:ext cx="11301351" cy="923330"/>
          </a:xfrm>
          <a:prstGeom prst="rect">
            <a:avLst/>
          </a:prstGeom>
        </p:spPr>
        <p:txBody>
          <a:bodyPr wrap="square">
            <a:spAutoFit/>
          </a:bodyPr>
          <a:lstStyle/>
          <a:p>
            <a:pPr algn="just"/>
            <a:r>
              <a:rPr lang="es-CL" dirty="0">
                <a:solidFill>
                  <a:schemeClr val="accent6">
                    <a:lumMod val="50000"/>
                  </a:schemeClr>
                </a:solidFill>
                <a:latin typeface="Comic Sans MS" panose="030F0902030302020204" pitchFamily="66" charset="0"/>
              </a:rPr>
              <a:t>Es la transformación de una cantidad, expresada en un cierta unidad de medida, en otra equivalente, que puede ser del mismo sistema de unidades o no.</a:t>
            </a:r>
          </a:p>
          <a:p>
            <a:pPr algn="just"/>
            <a:r>
              <a:rPr lang="es-CL" dirty="0">
                <a:solidFill>
                  <a:schemeClr val="accent6">
                    <a:lumMod val="50000"/>
                  </a:schemeClr>
                </a:solidFill>
                <a:latin typeface="Comic Sans MS" panose="030F0902030302020204" pitchFamily="66" charset="0"/>
              </a:rPr>
              <a:t>Este proceso suele realizarse con el uso de los </a:t>
            </a:r>
            <a:r>
              <a:rPr lang="es-CL" b="1" dirty="0">
                <a:solidFill>
                  <a:schemeClr val="accent6">
                    <a:lumMod val="50000"/>
                  </a:schemeClr>
                </a:solidFill>
                <a:latin typeface="Comic Sans MS" panose="030F0902030302020204" pitchFamily="66" charset="0"/>
              </a:rPr>
              <a:t>factores de conversión </a:t>
            </a:r>
            <a:r>
              <a:rPr lang="es-CL" dirty="0">
                <a:solidFill>
                  <a:schemeClr val="accent6">
                    <a:lumMod val="50000"/>
                  </a:schemeClr>
                </a:solidFill>
                <a:latin typeface="Comic Sans MS" panose="030F0902030302020204" pitchFamily="66" charset="0"/>
              </a:rPr>
              <a:t>y las tablas de conversión.</a:t>
            </a:r>
            <a:endParaRPr lang="es-CL" b="0" i="0" dirty="0">
              <a:solidFill>
                <a:schemeClr val="accent6">
                  <a:lumMod val="50000"/>
                </a:schemeClr>
              </a:solidFill>
              <a:effectLst/>
              <a:latin typeface="Comic Sans MS" panose="030F0902030302020204" pitchFamily="66" charset="0"/>
            </a:endParaRPr>
          </a:p>
        </p:txBody>
      </p:sp>
      <p:sp>
        <p:nvSpPr>
          <p:cNvPr id="7" name="Rectángulo 6">
            <a:extLst>
              <a:ext uri="{FF2B5EF4-FFF2-40B4-BE49-F238E27FC236}">
                <a16:creationId xmlns:a16="http://schemas.microsoft.com/office/drawing/2014/main" id="{225DF7A1-2FBC-6F4E-B342-13F723C0D435}"/>
              </a:ext>
            </a:extLst>
          </p:cNvPr>
          <p:cNvSpPr/>
          <p:nvPr/>
        </p:nvSpPr>
        <p:spPr>
          <a:xfrm>
            <a:off x="462395" y="2346646"/>
            <a:ext cx="5808000"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Queremos expresar 100 [km/h] en [m/s]</a:t>
            </a:r>
            <a:endParaRPr lang="es-CL" dirty="0">
              <a:solidFill>
                <a:srgbClr val="002060"/>
              </a:solidFill>
            </a:endParaRPr>
          </a:p>
        </p:txBody>
      </p:sp>
      <p:sp>
        <p:nvSpPr>
          <p:cNvPr id="8" name="Rectángulo 7">
            <a:extLst>
              <a:ext uri="{FF2B5EF4-FFF2-40B4-BE49-F238E27FC236}">
                <a16:creationId xmlns:a16="http://schemas.microsoft.com/office/drawing/2014/main" id="{7552E44A-46A3-8246-92BE-8C69324505C8}"/>
              </a:ext>
            </a:extLst>
          </p:cNvPr>
          <p:cNvSpPr/>
          <p:nvPr/>
        </p:nvSpPr>
        <p:spPr>
          <a:xfrm>
            <a:off x="432258" y="3225399"/>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E1F6EB2B-E815-204C-86AA-95319EC86275}"/>
                  </a:ext>
                </a:extLst>
              </p:cNvPr>
              <p:cNvSpPr/>
              <p:nvPr/>
            </p:nvSpPr>
            <p:spPr>
              <a:xfrm>
                <a:off x="6270395" y="3225399"/>
                <a:ext cx="1952779" cy="369332"/>
              </a:xfrm>
              <a:prstGeom prst="rect">
                <a:avLst/>
              </a:prstGeom>
            </p:spPr>
            <p:txBody>
              <a:bodyPr wrap="none">
                <a:spAutoFit/>
              </a:bodyPr>
              <a:lstStyle/>
              <a:p>
                <a:r>
                  <a:rPr lang="es-ES" b="1" dirty="0">
                    <a:solidFill>
                      <a:srgbClr val="002060"/>
                    </a:solidFill>
                    <a:latin typeface="Comic Sans MS" panose="030F0902030302020204" pitchFamily="66" charset="0"/>
                  </a:rPr>
                  <a:t>1[h]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m:t>
                    </m:r>
                  </m:oMath>
                </a14:m>
                <a:r>
                  <a:rPr lang="es-ES" b="1" dirty="0">
                    <a:solidFill>
                      <a:srgbClr val="002060"/>
                    </a:solidFill>
                    <a:latin typeface="Comic Sans MS" panose="030F0902030302020204" pitchFamily="66" charset="0"/>
                  </a:rPr>
                  <a:t> 3600[s] </a:t>
                </a:r>
                <a:endParaRPr lang="es-CL" dirty="0">
                  <a:solidFill>
                    <a:srgbClr val="002060"/>
                  </a:solidFill>
                </a:endParaRPr>
              </a:p>
            </p:txBody>
          </p:sp>
        </mc:Choice>
        <mc:Fallback xmlns="">
          <p:sp>
            <p:nvSpPr>
              <p:cNvPr id="9" name="Rectángulo 8">
                <a:extLst>
                  <a:ext uri="{FF2B5EF4-FFF2-40B4-BE49-F238E27FC236}">
                    <a16:creationId xmlns:a16="http://schemas.microsoft.com/office/drawing/2014/main" xmlns="" id="{E1F6EB2B-E815-204C-86AA-95319EC86275}"/>
                  </a:ext>
                </a:extLst>
              </p:cNvPr>
              <p:cNvSpPr>
                <a:spLocks noRot="1" noChangeAspect="1" noMove="1" noResize="1" noEditPoints="1" noAdjustHandles="1" noChangeArrowheads="1" noChangeShapeType="1" noTextEdit="1"/>
              </p:cNvSpPr>
              <p:nvPr/>
            </p:nvSpPr>
            <p:spPr>
              <a:xfrm>
                <a:off x="6270395" y="3225399"/>
                <a:ext cx="1952779" cy="369332"/>
              </a:xfrm>
              <a:prstGeom prst="rect">
                <a:avLst/>
              </a:prstGeom>
              <a:blipFill>
                <a:blip r:embed="rId2"/>
                <a:stretch>
                  <a:fillRect l="-2597" t="-3333" r="-1299"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DB0BBB4D-9715-D74F-92E1-29DC2BB8BB9D}"/>
                  </a:ext>
                </a:extLst>
              </p:cNvPr>
              <p:cNvSpPr/>
              <p:nvPr/>
            </p:nvSpPr>
            <p:spPr>
              <a:xfrm>
                <a:off x="3718213" y="3225399"/>
                <a:ext cx="2143536" cy="369332"/>
              </a:xfrm>
              <a:prstGeom prst="rect">
                <a:avLst/>
              </a:prstGeom>
            </p:spPr>
            <p:txBody>
              <a:bodyPr wrap="none">
                <a:spAutoFit/>
              </a:bodyPr>
              <a:lstStyle/>
              <a:p>
                <a:r>
                  <a:rPr lang="es-ES" b="1" dirty="0">
                    <a:solidFill>
                      <a:srgbClr val="002060"/>
                    </a:solidFill>
                    <a:latin typeface="Comic Sans MS" panose="030F0902030302020204" pitchFamily="66" charset="0"/>
                  </a:rPr>
                  <a:t>1[km]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1000[m] </a:t>
                </a:r>
                <a:endParaRPr lang="es-CL" dirty="0">
                  <a:solidFill>
                    <a:srgbClr val="002060"/>
                  </a:solidFill>
                </a:endParaRPr>
              </a:p>
            </p:txBody>
          </p:sp>
        </mc:Choice>
        <mc:Fallback xmlns="">
          <p:sp>
            <p:nvSpPr>
              <p:cNvPr id="10" name="Rectángulo 9">
                <a:extLst>
                  <a:ext uri="{FF2B5EF4-FFF2-40B4-BE49-F238E27FC236}">
                    <a16:creationId xmlns:a16="http://schemas.microsoft.com/office/drawing/2014/main" xmlns="" id="{DB0BBB4D-9715-D74F-92E1-29DC2BB8BB9D}"/>
                  </a:ext>
                </a:extLst>
              </p:cNvPr>
              <p:cNvSpPr>
                <a:spLocks noRot="1" noChangeAspect="1" noMove="1" noResize="1" noEditPoints="1" noAdjustHandles="1" noChangeArrowheads="1" noChangeShapeType="1" noTextEdit="1"/>
              </p:cNvSpPr>
              <p:nvPr/>
            </p:nvSpPr>
            <p:spPr>
              <a:xfrm>
                <a:off x="3718213" y="3225399"/>
                <a:ext cx="2143536" cy="369332"/>
              </a:xfrm>
              <a:prstGeom prst="rect">
                <a:avLst/>
              </a:prstGeom>
              <a:blipFill>
                <a:blip r:embed="rId3"/>
                <a:stretch>
                  <a:fillRect l="-2353" t="-3333" r="-1176" b="-23333"/>
                </a:stretch>
              </a:blipFill>
            </p:spPr>
            <p:txBody>
              <a:bodyPr/>
              <a:lstStyle/>
              <a:p>
                <a:r>
                  <a:rPr lang="es-CL">
                    <a:noFill/>
                  </a:rPr>
                  <a:t> </a:t>
                </a:r>
              </a:p>
            </p:txBody>
          </p:sp>
        </mc:Fallback>
      </mc:AlternateContent>
      <p:sp>
        <p:nvSpPr>
          <p:cNvPr id="11" name="Rectángulo 10">
            <a:extLst>
              <a:ext uri="{FF2B5EF4-FFF2-40B4-BE49-F238E27FC236}">
                <a16:creationId xmlns:a16="http://schemas.microsoft.com/office/drawing/2014/main" id="{3BDD7B55-D1FC-9E48-9179-FA66185AD87B}"/>
              </a:ext>
            </a:extLst>
          </p:cNvPr>
          <p:cNvSpPr/>
          <p:nvPr/>
        </p:nvSpPr>
        <p:spPr>
          <a:xfrm>
            <a:off x="432258" y="4017644"/>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92EEBD15-4BBB-A542-898A-35FCFE50084F}"/>
                  </a:ext>
                </a:extLst>
              </p:cNvPr>
              <p:cNvSpPr/>
              <p:nvPr/>
            </p:nvSpPr>
            <p:spPr>
              <a:xfrm>
                <a:off x="3718213" y="4025334"/>
                <a:ext cx="1645001"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i="0" smtClean="0">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m:t>
                      </m:r>
                      <m:r>
                        <a:rPr lang="es-ES" b="1" i="1" smtClean="0">
                          <a:solidFill>
                            <a:srgbClr val="002060"/>
                          </a:solidFill>
                          <a:latin typeface="Cambria Math" panose="02040503050406030204" pitchFamily="18" charset="0"/>
                          <a:ea typeface="Cambria Math" panose="02040503050406030204" pitchFamily="18" charset="0"/>
                        </a:rPr>
                        <m:t> </m:t>
                      </m:r>
                      <m:f>
                        <m:fPr>
                          <m:ctrlPr>
                            <a:rPr lang="es-ES" b="1" i="1" smtClean="0">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1000[</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num>
                        <m:den>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k</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den>
                      </m:f>
                    </m:oMath>
                  </m:oMathPara>
                </a14:m>
                <a:endParaRPr lang="es-CL" dirty="0">
                  <a:solidFill>
                    <a:srgbClr val="002060"/>
                  </a:solidFill>
                </a:endParaRPr>
              </a:p>
            </p:txBody>
          </p:sp>
        </mc:Choice>
        <mc:Fallback xmlns="">
          <p:sp>
            <p:nvSpPr>
              <p:cNvPr id="12" name="Rectángulo 11">
                <a:extLst>
                  <a:ext uri="{FF2B5EF4-FFF2-40B4-BE49-F238E27FC236}">
                    <a16:creationId xmlns:a16="http://schemas.microsoft.com/office/drawing/2014/main" xmlns="" id="{92EEBD15-4BBB-A542-898A-35FCFE50084F}"/>
                  </a:ext>
                </a:extLst>
              </p:cNvPr>
              <p:cNvSpPr>
                <a:spLocks noRot="1" noChangeAspect="1" noMove="1" noResize="1" noEditPoints="1" noAdjustHandles="1" noChangeArrowheads="1" noChangeShapeType="1" noTextEdit="1"/>
              </p:cNvSpPr>
              <p:nvPr/>
            </p:nvSpPr>
            <p:spPr>
              <a:xfrm>
                <a:off x="3718213" y="4025334"/>
                <a:ext cx="1645001" cy="677943"/>
              </a:xfrm>
              <a:prstGeom prst="rect">
                <a:avLst/>
              </a:prstGeom>
              <a:blipFill>
                <a:blip r:embed="rId4"/>
                <a:stretch>
                  <a:fillRect b="-92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74A69C65-ABB3-334A-A430-4F15256E0669}"/>
                  </a:ext>
                </a:extLst>
              </p:cNvPr>
              <p:cNvSpPr/>
              <p:nvPr/>
            </p:nvSpPr>
            <p:spPr>
              <a:xfrm>
                <a:off x="6270395" y="4025334"/>
                <a:ext cx="1526380" cy="6828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 </m:t>
                      </m:r>
                      <m:f>
                        <m:fPr>
                          <m:ctrlPr>
                            <a:rPr lang="es-ES" b="1" i="1">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num>
                        <m:den>
                          <m:r>
                            <m:rPr>
                              <m:nor/>
                            </m:rPr>
                            <a:rPr lang="es-ES" b="1" i="0" dirty="0" smtClean="0">
                              <a:solidFill>
                                <a:srgbClr val="002060"/>
                              </a:solidFill>
                              <a:latin typeface="Cambria Math" panose="02040503050406030204" pitchFamily="18" charset="0"/>
                            </a:rPr>
                            <m:t>3600</m:t>
                          </m:r>
                          <m:r>
                            <m:rPr>
                              <m:nor/>
                            </m:rPr>
                            <a:rPr lang="es-ES" b="1" dirty="0">
                              <a:solidFill>
                                <a:srgbClr val="002060"/>
                              </a:solidFill>
                              <a:latin typeface="Comic Sans MS" panose="030F0902030302020204" pitchFamily="66" charset="0"/>
                            </a:rPr>
                            <m:t>[</m:t>
                          </m:r>
                          <m:r>
                            <m:rPr>
                              <m:nor/>
                            </m:rPr>
                            <a:rPr lang="es-ES" b="1" i="0" dirty="0" smtClean="0">
                              <a:solidFill>
                                <a:srgbClr val="002060"/>
                              </a:solidFill>
                              <a:latin typeface="Comic Sans MS" panose="030F0902030302020204" pitchFamily="66" charset="0"/>
                            </a:rPr>
                            <m:t>s</m:t>
                          </m:r>
                          <m:r>
                            <m:rPr>
                              <m:nor/>
                            </m:rPr>
                            <a:rPr lang="es-ES" b="1" dirty="0">
                              <a:solidFill>
                                <a:srgbClr val="002060"/>
                              </a:solidFill>
                              <a:latin typeface="Comic Sans MS" panose="030F0902030302020204" pitchFamily="66" charset="0"/>
                            </a:rPr>
                            <m:t>]</m:t>
                          </m:r>
                        </m:den>
                      </m:f>
                    </m:oMath>
                  </m:oMathPara>
                </a14:m>
                <a:endParaRPr lang="es-CL" dirty="0"/>
              </a:p>
            </p:txBody>
          </p:sp>
        </mc:Choice>
        <mc:Fallback xmlns="">
          <p:sp>
            <p:nvSpPr>
              <p:cNvPr id="13" name="Rectángulo 12">
                <a:extLst>
                  <a:ext uri="{FF2B5EF4-FFF2-40B4-BE49-F238E27FC236}">
                    <a16:creationId xmlns:a16="http://schemas.microsoft.com/office/drawing/2014/main" xmlns="" id="{74A69C65-ABB3-334A-A430-4F15256E0669}"/>
                  </a:ext>
                </a:extLst>
              </p:cNvPr>
              <p:cNvSpPr>
                <a:spLocks noRot="1" noChangeAspect="1" noMove="1" noResize="1" noEditPoints="1" noAdjustHandles="1" noChangeArrowheads="1" noChangeShapeType="1" noTextEdit="1"/>
              </p:cNvSpPr>
              <p:nvPr/>
            </p:nvSpPr>
            <p:spPr>
              <a:xfrm>
                <a:off x="6270395" y="4025334"/>
                <a:ext cx="1526380" cy="682816"/>
              </a:xfrm>
              <a:prstGeom prst="rect">
                <a:avLst/>
              </a:prstGeom>
              <a:blipFill>
                <a:blip r:embed="rId5"/>
                <a:stretch>
                  <a:fillRect b="-727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B923E0A1-1D76-A440-A854-696C5BFD9D86}"/>
                  </a:ext>
                </a:extLst>
              </p:cNvPr>
              <p:cNvSpPr/>
              <p:nvPr/>
            </p:nvSpPr>
            <p:spPr>
              <a:xfrm>
                <a:off x="2003018" y="4877254"/>
                <a:ext cx="7717461" cy="98571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b="1" dirty="0">
                          <a:solidFill>
                            <a:srgbClr val="002060"/>
                          </a:solidFill>
                          <a:latin typeface="Comic Sans MS" panose="030F0902030302020204" pitchFamily="66" charset="0"/>
                        </a:rPr>
                        <m:t>100[</m:t>
                      </m:r>
                      <m:r>
                        <m:rPr>
                          <m:nor/>
                        </m:rPr>
                        <a:rPr lang="es-ES" b="1" dirty="0">
                          <a:solidFill>
                            <a:srgbClr val="002060"/>
                          </a:solidFill>
                          <a:latin typeface="Comic Sans MS" panose="030F0902030302020204" pitchFamily="66" charset="0"/>
                        </a:rPr>
                        <m:t>km</m:t>
                      </m:r>
                      <m:r>
                        <m:rPr>
                          <m:nor/>
                        </m:rPr>
                        <a:rPr lang="es-ES" b="1" dirty="0">
                          <a:solidFill>
                            <a:srgbClr val="002060"/>
                          </a:solidFill>
                          <a:latin typeface="Comic Sans MS" panose="030F0902030302020204" pitchFamily="66" charset="0"/>
                        </a:rPr>
                        <m:t>/</m:t>
                      </m:r>
                      <m:r>
                        <m:rPr>
                          <m:nor/>
                        </m:rPr>
                        <a:rPr lang="es-ES" b="1" dirty="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r>
                        <a:rPr lang="es-CL" b="1" i="1" dirty="0" smtClean="0">
                          <a:solidFill>
                            <a:srgbClr val="002060"/>
                          </a:solidFill>
                          <a:latin typeface="Cambria Math" panose="02040503050406030204" pitchFamily="18" charset="0"/>
                          <a:ea typeface="Cambria Math" panose="02040503050406030204" pitchFamily="18" charset="0"/>
                        </a:rPr>
                        <m:t>≡</m:t>
                      </m:r>
                      <m:r>
                        <m:rPr>
                          <m:nor/>
                        </m:rPr>
                        <a:rPr lang="es-CL" b="1" dirty="0" smtClean="0">
                          <a:solidFill>
                            <a:srgbClr val="002060"/>
                          </a:solidFill>
                          <a:latin typeface="Comic Sans MS" panose="030F0902030302020204" pitchFamily="66" charset="0"/>
                        </a:rPr>
                        <m:t>100 </m:t>
                      </m:r>
                      <m:d>
                        <m:dPr>
                          <m:begChr m:val="["/>
                          <m:endChr m:val="]"/>
                          <m:ctrlPr>
                            <a:rPr lang="es-CL" b="1" i="1" dirty="0" smtClean="0">
                              <a:solidFill>
                                <a:srgbClr val="002060"/>
                              </a:solidFill>
                              <a:latin typeface="Cambria Math" panose="02040503050406030204" pitchFamily="18" charset="0"/>
                            </a:rPr>
                          </m:ctrlPr>
                        </m:dPr>
                        <m:e>
                          <m:f>
                            <m:fPr>
                              <m:ctrlPr>
                                <a:rPr lang="es-CL" b="1" i="1" dirty="0" smtClean="0">
                                  <a:solidFill>
                                    <a:srgbClr val="002060"/>
                                  </a:solidFill>
                                  <a:latin typeface="Cambria Math" panose="02040503050406030204" pitchFamily="18" charset="0"/>
                                </a:rPr>
                              </m:ctrlPr>
                            </m:fPr>
                            <m:num>
                              <m:r>
                                <m:rPr>
                                  <m:nor/>
                                </m:rPr>
                                <a:rPr lang="es-CL" b="1" dirty="0">
                                  <a:solidFill>
                                    <a:srgbClr val="002060"/>
                                  </a:solidFill>
                                  <a:latin typeface="Comic Sans MS" panose="030F0902030302020204" pitchFamily="66" charset="0"/>
                                </a:rPr>
                                <m:t>km</m:t>
                              </m:r>
                            </m:num>
                            <m:den>
                              <m:r>
                                <m:rPr>
                                  <m:nor/>
                                </m:rPr>
                                <a:rPr lang="es-CL" b="1" dirty="0">
                                  <a:solidFill>
                                    <a:srgbClr val="002060"/>
                                  </a:solidFill>
                                  <a:latin typeface="Comic Sans MS" panose="030F0902030302020204" pitchFamily="66" charset="0"/>
                                </a:rPr>
                                <m:t>h</m:t>
                              </m:r>
                            </m:den>
                          </m:f>
                        </m:e>
                      </m:d>
                      <m:r>
                        <a:rPr lang="es-ES" b="1" i="1"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FF0000"/>
                              </a:solidFill>
                              <a:latin typeface="Cambria Math" panose="02040503050406030204" pitchFamily="18" charset="0"/>
                              <a:ea typeface="Cambria Math" panose="02040503050406030204" pitchFamily="18" charset="0"/>
                            </a:rPr>
                          </m:ctrlPr>
                        </m:fPr>
                        <m:num>
                          <m:r>
                            <m:rPr>
                              <m:nor/>
                            </m:rPr>
                            <a:rPr lang="es-ES" b="1" dirty="0">
                              <a:solidFill>
                                <a:srgbClr val="FF0000"/>
                              </a:solidFill>
                              <a:latin typeface="Comic Sans MS" panose="030F0902030302020204" pitchFamily="66" charset="0"/>
                            </a:rPr>
                            <m:t>1000[</m:t>
                          </m:r>
                          <m:r>
                            <m:rPr>
                              <m:nor/>
                            </m:rPr>
                            <a:rPr lang="es-ES" b="1" dirty="0">
                              <a:solidFill>
                                <a:srgbClr val="FF0000"/>
                              </a:solidFill>
                              <a:latin typeface="Comic Sans MS" panose="030F0902030302020204" pitchFamily="66" charset="0"/>
                            </a:rPr>
                            <m:t>m</m:t>
                          </m:r>
                          <m:r>
                            <m:rPr>
                              <m:nor/>
                            </m:rPr>
                            <a:rPr lang="es-ES" b="1" dirty="0">
                              <a:solidFill>
                                <a:srgbClr val="FF0000"/>
                              </a:solidFill>
                              <a:latin typeface="Comic Sans MS" panose="030F0902030302020204" pitchFamily="66" charset="0"/>
                            </a:rPr>
                            <m:t>]</m:t>
                          </m:r>
                        </m:num>
                        <m:den>
                          <m:r>
                            <m:rPr>
                              <m:nor/>
                            </m:rPr>
                            <a:rPr lang="es-ES" b="1" dirty="0">
                              <a:solidFill>
                                <a:srgbClr val="FF0000"/>
                              </a:solidFill>
                              <a:latin typeface="Comic Sans MS" panose="030F0902030302020204" pitchFamily="66" charset="0"/>
                            </a:rPr>
                            <m:t>1[</m:t>
                          </m:r>
                          <m:r>
                            <m:rPr>
                              <m:nor/>
                            </m:rPr>
                            <a:rPr lang="es-ES" b="1" dirty="0">
                              <a:solidFill>
                                <a:srgbClr val="FF0000"/>
                              </a:solidFill>
                              <a:latin typeface="Comic Sans MS" panose="030F0902030302020204" pitchFamily="66" charset="0"/>
                            </a:rPr>
                            <m:t>km</m:t>
                          </m:r>
                          <m:r>
                            <m:rPr>
                              <m:nor/>
                            </m:rPr>
                            <a:rPr lang="es-ES" b="1" dirty="0">
                              <a:solidFill>
                                <a:srgbClr val="FF0000"/>
                              </a:solidFill>
                              <a:latin typeface="Comic Sans MS" panose="030F0902030302020204" pitchFamily="66" charset="0"/>
                            </a:rPr>
                            <m:t>]</m:t>
                          </m:r>
                        </m:den>
                      </m:f>
                      <m:r>
                        <a:rPr lang="es-ES" b="1" i="1" dirty="0"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00B050"/>
                              </a:solidFill>
                              <a:latin typeface="Cambria Math" panose="02040503050406030204" pitchFamily="18" charset="0"/>
                              <a:ea typeface="Cambria Math" panose="02040503050406030204" pitchFamily="18" charset="0"/>
                            </a:rPr>
                          </m:ctrlPr>
                        </m:fPr>
                        <m:num>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h</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ambria Math" panose="02040503050406030204" pitchFamily="18" charset="0"/>
                            </a:rPr>
                            <m:t>3600</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s</m:t>
                          </m:r>
                          <m:r>
                            <m:rPr>
                              <m:nor/>
                            </m:rPr>
                            <a:rPr lang="es-ES" b="1" dirty="0">
                              <a:solidFill>
                                <a:srgbClr val="00B050"/>
                              </a:solidFill>
                              <a:latin typeface="Comic Sans MS" panose="030F0902030302020204" pitchFamily="66" charset="0"/>
                            </a:rPr>
                            <m:t>]</m:t>
                          </m:r>
                        </m:den>
                      </m:f>
                    </m:oMath>
                  </m:oMathPara>
                </a14:m>
                <a:endParaRPr lang="es-CL" dirty="0"/>
              </a:p>
              <a:p>
                <a:endParaRPr lang="es-CL" dirty="0"/>
              </a:p>
            </p:txBody>
          </p:sp>
        </mc:Choice>
        <mc:Fallback xmlns="">
          <p:sp>
            <p:nvSpPr>
              <p:cNvPr id="14" name="Rectángulo 13">
                <a:extLst>
                  <a:ext uri="{FF2B5EF4-FFF2-40B4-BE49-F238E27FC236}">
                    <a16:creationId xmlns:a16="http://schemas.microsoft.com/office/drawing/2014/main" xmlns="" id="{B923E0A1-1D76-A440-A854-696C5BFD9D86}"/>
                  </a:ext>
                </a:extLst>
              </p:cNvPr>
              <p:cNvSpPr>
                <a:spLocks noRot="1" noChangeAspect="1" noMove="1" noResize="1" noEditPoints="1" noAdjustHandles="1" noChangeArrowheads="1" noChangeShapeType="1" noTextEdit="1"/>
              </p:cNvSpPr>
              <p:nvPr/>
            </p:nvSpPr>
            <p:spPr>
              <a:xfrm>
                <a:off x="2003018" y="4877254"/>
                <a:ext cx="7717461" cy="9857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C9A3D47C-D746-F34E-8CF9-435327649C53}"/>
                  </a:ext>
                </a:extLst>
              </p:cNvPr>
              <p:cNvSpPr/>
              <p:nvPr/>
            </p:nvSpPr>
            <p:spPr>
              <a:xfrm>
                <a:off x="4120608" y="6184147"/>
                <a:ext cx="385656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100[</m:t>
                      </m:r>
                      <m:r>
                        <m:rPr>
                          <m:nor/>
                        </m:rPr>
                        <a:rPr lang="es-ES" sz="2400" b="1" dirty="0" smtClean="0">
                          <a:solidFill>
                            <a:srgbClr val="002060"/>
                          </a:solidFill>
                          <a:latin typeface="Comic Sans MS" panose="030F0902030302020204" pitchFamily="66" charset="0"/>
                        </a:rPr>
                        <m:t>km</m:t>
                      </m:r>
                      <m:r>
                        <m:rPr>
                          <m:nor/>
                        </m:rPr>
                        <a:rPr lang="es-ES" sz="2400" b="1" dirty="0" smtClean="0">
                          <a:solidFill>
                            <a:srgbClr val="002060"/>
                          </a:solidFill>
                          <a:latin typeface="Comic Sans MS" panose="030F0902030302020204" pitchFamily="66" charset="0"/>
                        </a:rPr>
                        <m:t>/</m:t>
                      </m:r>
                      <m:r>
                        <m:rPr>
                          <m:nor/>
                        </m:rPr>
                        <a:rPr lang="es-ES" sz="2400" b="1" dirty="0" smtClean="0">
                          <a:solidFill>
                            <a:srgbClr val="002060"/>
                          </a:solidFill>
                          <a:latin typeface="Comic Sans MS" panose="030F0902030302020204" pitchFamily="66" charset="0"/>
                        </a:rPr>
                        <m:t>h</m:t>
                      </m:r>
                      <m:r>
                        <m:rPr>
                          <m:nor/>
                        </m:rPr>
                        <a:rPr lang="es-ES" sz="2400" b="1" dirty="0" smtClean="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27,8 [</m:t>
                      </m:r>
                      <m:r>
                        <m:rPr>
                          <m:nor/>
                        </m:rPr>
                        <a:rPr lang="es-ES" sz="2400" b="1" i="0" dirty="0" smtClean="0">
                          <a:solidFill>
                            <a:srgbClr val="002060"/>
                          </a:solidFill>
                          <a:latin typeface="Comic Sans MS" panose="030F0902030302020204" pitchFamily="66" charset="0"/>
                          <a:ea typeface="Cambria Math" panose="02040503050406030204" pitchFamily="18" charset="0"/>
                        </a:rPr>
                        <m:t>m</m:t>
                      </m:r>
                      <m:r>
                        <m:rPr>
                          <m:nor/>
                        </m:rPr>
                        <a:rPr lang="es-ES" sz="2400" b="1" i="0" dirty="0" smtClean="0">
                          <a:solidFill>
                            <a:srgbClr val="002060"/>
                          </a:solidFill>
                          <a:latin typeface="Comic Sans MS" panose="030F0902030302020204" pitchFamily="66"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s</m:t>
                      </m:r>
                      <m:r>
                        <m:rPr>
                          <m:nor/>
                        </m:rPr>
                        <a:rPr lang="es-ES" sz="2400" b="1" i="0" dirty="0" smtClean="0">
                          <a:solidFill>
                            <a:srgbClr val="002060"/>
                          </a:solidFill>
                          <a:latin typeface="Comic Sans MS" panose="030F0902030302020204" pitchFamily="66" charset="0"/>
                          <a:ea typeface="Cambria Math" panose="02040503050406030204" pitchFamily="18" charset="0"/>
                        </a:rPr>
                        <m:t>]</m:t>
                      </m:r>
                    </m:oMath>
                  </m:oMathPara>
                </a14:m>
                <a:endParaRPr lang="es-CL" sz="2400" b="1" dirty="0">
                  <a:latin typeface="Comic Sans MS" panose="030F0902030302020204" pitchFamily="66" charset="0"/>
                </a:endParaRPr>
              </a:p>
            </p:txBody>
          </p:sp>
        </mc:Choice>
        <mc:Fallback xmlns="">
          <p:sp>
            <p:nvSpPr>
              <p:cNvPr id="15" name="Rectángulo 14">
                <a:extLst>
                  <a:ext uri="{FF2B5EF4-FFF2-40B4-BE49-F238E27FC236}">
                    <a16:creationId xmlns:a16="http://schemas.microsoft.com/office/drawing/2014/main" xmlns="" id="{C9A3D47C-D746-F34E-8CF9-435327649C53}"/>
                  </a:ext>
                </a:extLst>
              </p:cNvPr>
              <p:cNvSpPr>
                <a:spLocks noRot="1" noChangeAspect="1" noMove="1" noResize="1" noEditPoints="1" noAdjustHandles="1" noChangeArrowheads="1" noChangeShapeType="1" noTextEdit="1"/>
              </p:cNvSpPr>
              <p:nvPr/>
            </p:nvSpPr>
            <p:spPr>
              <a:xfrm>
                <a:off x="4120608" y="6184147"/>
                <a:ext cx="3856569" cy="461665"/>
              </a:xfrm>
              <a:prstGeom prst="rect">
                <a:avLst/>
              </a:prstGeom>
              <a:blipFill>
                <a:blip r:embed="rId7"/>
                <a:stretch>
                  <a:fillRect t="-16216" b="-24324"/>
                </a:stretch>
              </a:blipFill>
            </p:spPr>
            <p:txBody>
              <a:bodyPr/>
              <a:lstStyle/>
              <a:p>
                <a:r>
                  <a:rPr lang="es-CL">
                    <a:noFill/>
                  </a:rPr>
                  <a:t> </a:t>
                </a:r>
              </a:p>
            </p:txBody>
          </p:sp>
        </mc:Fallback>
      </mc:AlternateContent>
    </p:spTree>
    <p:extLst>
      <p:ext uri="{BB962C8B-B14F-4D97-AF65-F5344CB8AC3E}">
        <p14:creationId xmlns:p14="http://schemas.microsoft.com/office/powerpoint/2010/main" val="19188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p:bldP spid="12" grpId="0" animBg="1"/>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5E0F8CF5-1411-A840-B5F3-191D051371FC}"/>
              </a:ext>
            </a:extLst>
          </p:cNvPr>
          <p:cNvSpPr/>
          <p:nvPr/>
        </p:nvSpPr>
        <p:spPr>
          <a:xfrm>
            <a:off x="365672" y="625825"/>
            <a:ext cx="4281941"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Expresar 24 [km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en [m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a:t>
            </a:r>
            <a:endParaRPr lang="es-CL" dirty="0">
              <a:solidFill>
                <a:srgbClr val="002060"/>
              </a:solidFill>
            </a:endParaRPr>
          </a:p>
        </p:txBody>
      </p:sp>
      <p:sp>
        <p:nvSpPr>
          <p:cNvPr id="5" name="Rectángulo 4">
            <a:extLst>
              <a:ext uri="{FF2B5EF4-FFF2-40B4-BE49-F238E27FC236}">
                <a16:creationId xmlns:a16="http://schemas.microsoft.com/office/drawing/2014/main" id="{301F8F32-C7F7-7541-8F06-3F7FF88374B9}"/>
              </a:ext>
            </a:extLst>
          </p:cNvPr>
          <p:cNvSpPr/>
          <p:nvPr/>
        </p:nvSpPr>
        <p:spPr>
          <a:xfrm>
            <a:off x="365672" y="1507435"/>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BB6FE6CA-8A70-4842-9B2E-DD569E64A8EC}"/>
                  </a:ext>
                </a:extLst>
              </p:cNvPr>
              <p:cNvSpPr/>
              <p:nvPr/>
            </p:nvSpPr>
            <p:spPr>
              <a:xfrm>
                <a:off x="3690504" y="1507435"/>
                <a:ext cx="2143536" cy="369332"/>
              </a:xfrm>
              <a:prstGeom prst="rect">
                <a:avLst/>
              </a:prstGeom>
            </p:spPr>
            <p:txBody>
              <a:bodyPr wrap="none">
                <a:spAutoFit/>
              </a:bodyPr>
              <a:lstStyle/>
              <a:p>
                <a:r>
                  <a:rPr lang="es-ES" b="1" dirty="0">
                    <a:solidFill>
                      <a:srgbClr val="00B050"/>
                    </a:solidFill>
                    <a:latin typeface="Comic Sans MS" panose="030F0902030302020204" pitchFamily="66" charset="0"/>
                  </a:rPr>
                  <a:t>1[km] </a:t>
                </a:r>
                <a14:m>
                  <m:oMath xmlns:m="http://schemas.openxmlformats.org/officeDocument/2006/math">
                    <m:r>
                      <a:rPr lang="es-ES" b="1" i="1" smtClean="0">
                        <a:solidFill>
                          <a:srgbClr val="00B050"/>
                        </a:solidFill>
                        <a:latin typeface="Cambria Math" panose="02040503050406030204" pitchFamily="18" charset="0"/>
                        <a:ea typeface="Cambria Math" panose="02040503050406030204" pitchFamily="18" charset="0"/>
                      </a:rPr>
                      <m:t>≡ </m:t>
                    </m:r>
                  </m:oMath>
                </a14:m>
                <a:r>
                  <a:rPr lang="es-ES" b="1" dirty="0">
                    <a:solidFill>
                      <a:srgbClr val="00B050"/>
                    </a:solidFill>
                    <a:latin typeface="Comic Sans MS" panose="030F0902030302020204" pitchFamily="66" charset="0"/>
                  </a:rPr>
                  <a:t>1000[m] </a:t>
                </a:r>
                <a:endParaRPr lang="es-CL" dirty="0">
                  <a:solidFill>
                    <a:srgbClr val="00B050"/>
                  </a:solidFill>
                </a:endParaRPr>
              </a:p>
            </p:txBody>
          </p:sp>
        </mc:Choice>
        <mc:Fallback xmlns="">
          <p:sp>
            <p:nvSpPr>
              <p:cNvPr id="6" name="Rectángulo 5">
                <a:extLst>
                  <a:ext uri="{FF2B5EF4-FFF2-40B4-BE49-F238E27FC236}">
                    <a16:creationId xmlns:a16="http://schemas.microsoft.com/office/drawing/2014/main" xmlns="" id="{BB6FE6CA-8A70-4842-9B2E-DD569E64A8EC}"/>
                  </a:ext>
                </a:extLst>
              </p:cNvPr>
              <p:cNvSpPr>
                <a:spLocks noRot="1" noChangeAspect="1" noMove="1" noResize="1" noEditPoints="1" noAdjustHandles="1" noChangeArrowheads="1" noChangeShapeType="1" noTextEdit="1"/>
              </p:cNvSpPr>
              <p:nvPr/>
            </p:nvSpPr>
            <p:spPr>
              <a:xfrm>
                <a:off x="3690504" y="1507435"/>
                <a:ext cx="2143536" cy="369332"/>
              </a:xfrm>
              <a:prstGeom prst="rect">
                <a:avLst/>
              </a:prstGeom>
              <a:blipFill>
                <a:blip r:embed="rId2"/>
                <a:stretch>
                  <a:fillRect l="-2367" t="-6667" r="-1183"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8" name="Rectángulo 7">
                <a:extLst>
                  <a:ext uri="{FF2B5EF4-FFF2-40B4-BE49-F238E27FC236}">
                    <a16:creationId xmlns:a16="http://schemas.microsoft.com/office/drawing/2014/main" id="{D276904D-3527-994D-A94B-07ED010E8428}"/>
                  </a:ext>
                </a:extLst>
              </p:cNvPr>
              <p:cNvSpPr/>
              <p:nvPr/>
            </p:nvSpPr>
            <p:spPr>
              <a:xfrm>
                <a:off x="6502976" y="1507435"/>
                <a:ext cx="2672526" cy="369332"/>
              </a:xfrm>
              <a:prstGeom prst="rect">
                <a:avLst/>
              </a:prstGeom>
            </p:spPr>
            <p:txBody>
              <a:bodyPr wrap="none">
                <a:spAutoFit/>
              </a:bodyPr>
              <a:lstStyle/>
              <a:p>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1[km]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1000[m]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endParaRPr lang="es-CL" dirty="0">
                  <a:solidFill>
                    <a:srgbClr val="002060"/>
                  </a:solidFill>
                </a:endParaRPr>
              </a:p>
            </p:txBody>
          </p:sp>
        </mc:Choice>
        <mc:Fallback xmlns="">
          <p:sp>
            <p:nvSpPr>
              <p:cNvPr id="8" name="Rectángulo 7">
                <a:extLst>
                  <a:ext uri="{FF2B5EF4-FFF2-40B4-BE49-F238E27FC236}">
                    <a16:creationId xmlns:a16="http://schemas.microsoft.com/office/drawing/2014/main" xmlns="" id="{D276904D-3527-994D-A94B-07ED010E8428}"/>
                  </a:ext>
                </a:extLst>
              </p:cNvPr>
              <p:cNvSpPr>
                <a:spLocks noRot="1" noChangeAspect="1" noMove="1" noResize="1" noEditPoints="1" noAdjustHandles="1" noChangeArrowheads="1" noChangeShapeType="1" noTextEdit="1"/>
              </p:cNvSpPr>
              <p:nvPr/>
            </p:nvSpPr>
            <p:spPr>
              <a:xfrm>
                <a:off x="6502976" y="1507435"/>
                <a:ext cx="2672526" cy="369332"/>
              </a:xfrm>
              <a:prstGeom prst="rect">
                <a:avLst/>
              </a:prstGeom>
              <a:blipFill>
                <a:blip r:embed="rId3"/>
                <a:stretch>
                  <a:fillRect l="-1896" t="-6667"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D5A1CBD7-B636-C84E-9D65-FFB346F33D81}"/>
                  </a:ext>
                </a:extLst>
              </p:cNvPr>
              <p:cNvSpPr/>
              <p:nvPr/>
            </p:nvSpPr>
            <p:spPr>
              <a:xfrm>
                <a:off x="5131377" y="2090832"/>
                <a:ext cx="2791149" cy="461665"/>
              </a:xfrm>
              <a:prstGeom prst="rect">
                <a:avLst/>
              </a:prstGeom>
            </p:spPr>
            <p:txBody>
              <a:bodyPr wrap="none">
                <a:spAutoFit/>
              </a:bodyPr>
              <a:lstStyle/>
              <a:p>
                <a:r>
                  <a:rPr lang="es-ES" sz="2400" b="1" dirty="0">
                    <a:solidFill>
                      <a:srgbClr val="00B050"/>
                    </a:solidFill>
                    <a:latin typeface="Comic Sans MS" panose="030F0902030302020204" pitchFamily="66" charset="0"/>
                  </a:rPr>
                  <a:t>1[km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14:m>
                  <m:oMath xmlns:m="http://schemas.openxmlformats.org/officeDocument/2006/math">
                    <m:r>
                      <a:rPr lang="es-ES" sz="2400" b="1" i="1" smtClean="0">
                        <a:solidFill>
                          <a:srgbClr val="00B050"/>
                        </a:solidFill>
                        <a:latin typeface="Cambria Math" panose="02040503050406030204" pitchFamily="18" charset="0"/>
                        <a:ea typeface="Cambria Math" panose="02040503050406030204" pitchFamily="18" charset="0"/>
                      </a:rPr>
                      <m:t>≡ </m:t>
                    </m:r>
                  </m:oMath>
                </a14:m>
                <a:r>
                  <a:rPr lang="es-ES" sz="2400" b="1" dirty="0">
                    <a:solidFill>
                      <a:srgbClr val="00B050"/>
                    </a:solidFill>
                    <a:latin typeface="Comic Sans MS" panose="030F0902030302020204" pitchFamily="66" charset="0"/>
                  </a:rPr>
                  <a:t>10</a:t>
                </a:r>
                <a:r>
                  <a:rPr lang="es-ES" sz="2400" b="1" baseline="30000" dirty="0">
                    <a:solidFill>
                      <a:srgbClr val="00B050"/>
                    </a:solidFill>
                    <a:latin typeface="Comic Sans MS" panose="030F0902030302020204" pitchFamily="66" charset="0"/>
                  </a:rPr>
                  <a:t>6</a:t>
                </a:r>
                <a:r>
                  <a:rPr lang="es-ES" sz="2400" b="1" dirty="0">
                    <a:solidFill>
                      <a:srgbClr val="00B050"/>
                    </a:solidFill>
                    <a:latin typeface="Comic Sans MS" panose="030F0902030302020204" pitchFamily="66" charset="0"/>
                  </a:rPr>
                  <a:t>[m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endParaRPr lang="es-CL" sz="2400" dirty="0">
                  <a:solidFill>
                    <a:srgbClr val="00B050"/>
                  </a:solidFill>
                </a:endParaRPr>
              </a:p>
            </p:txBody>
          </p:sp>
        </mc:Choice>
        <mc:Fallback xmlns="">
          <p:sp>
            <p:nvSpPr>
              <p:cNvPr id="9" name="Rectángulo 8">
                <a:extLst>
                  <a:ext uri="{FF2B5EF4-FFF2-40B4-BE49-F238E27FC236}">
                    <a16:creationId xmlns:a16="http://schemas.microsoft.com/office/drawing/2014/main" xmlns="" id="{D5A1CBD7-B636-C84E-9D65-FFB346F33D81}"/>
                  </a:ext>
                </a:extLst>
              </p:cNvPr>
              <p:cNvSpPr>
                <a:spLocks noRot="1" noChangeAspect="1" noMove="1" noResize="1" noEditPoints="1" noAdjustHandles="1" noChangeArrowheads="1" noChangeShapeType="1" noTextEdit="1"/>
              </p:cNvSpPr>
              <p:nvPr/>
            </p:nvSpPr>
            <p:spPr>
              <a:xfrm>
                <a:off x="5131377" y="2090832"/>
                <a:ext cx="2791149" cy="461665"/>
              </a:xfrm>
              <a:prstGeom prst="rect">
                <a:avLst/>
              </a:prstGeom>
              <a:blipFill>
                <a:blip r:embed="rId4"/>
                <a:stretch>
                  <a:fillRect l="-3167" t="-10811" r="-2262" b="-297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E1647068-8090-7243-97E8-EA39E37BF915}"/>
                  </a:ext>
                </a:extLst>
              </p:cNvPr>
              <p:cNvSpPr txBox="1"/>
              <p:nvPr/>
            </p:nvSpPr>
            <p:spPr>
              <a:xfrm>
                <a:off x="5638800" y="2922772"/>
                <a:ext cx="1733873" cy="7808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1" smtClean="0">
                          <a:solidFill>
                            <a:srgbClr val="00B050"/>
                          </a:solidFill>
                          <a:latin typeface="Cambria Math" panose="02040503050406030204" pitchFamily="18" charset="0"/>
                        </a:rPr>
                        <m:t>𝟏</m:t>
                      </m:r>
                      <m:r>
                        <a:rPr lang="es-ES" sz="2400" b="1" i="1" smtClean="0">
                          <a:solidFill>
                            <a:srgbClr val="00B050"/>
                          </a:solidFill>
                          <a:latin typeface="Cambria Math" panose="02040503050406030204" pitchFamily="18" charset="0"/>
                        </a:rPr>
                        <m:t>=</m:t>
                      </m:r>
                      <m:f>
                        <m:fPr>
                          <m:ctrlPr>
                            <a:rPr lang="es-CL" sz="2400" b="1" i="1" smtClean="0">
                              <a:latin typeface="Cambria Math" panose="02040503050406030204" pitchFamily="18" charset="0"/>
                            </a:rPr>
                          </m:ctrlPr>
                        </m:fPr>
                        <m:num>
                          <m:r>
                            <m:rPr>
                              <m:nor/>
                            </m:rPr>
                            <a:rPr lang="es-ES" sz="2400" b="1" dirty="0">
                              <a:solidFill>
                                <a:srgbClr val="00B050"/>
                              </a:solidFill>
                              <a:latin typeface="Comic Sans MS" panose="030F0902030302020204" pitchFamily="66" charset="0"/>
                            </a:rPr>
                            <m:t>10</m:t>
                          </m:r>
                          <m:r>
                            <m:rPr>
                              <m:nor/>
                            </m:rPr>
                            <a:rPr lang="es-ES" sz="2400" b="1" baseline="30000" dirty="0">
                              <a:solidFill>
                                <a:srgbClr val="00B050"/>
                              </a:solidFill>
                              <a:latin typeface="Comic Sans MS" panose="030F0902030302020204" pitchFamily="66" charset="0"/>
                            </a:rPr>
                            <m:t>6</m:t>
                          </m:r>
                          <m:r>
                            <m:rPr>
                              <m:nor/>
                            </m:rPr>
                            <a:rPr lang="es-ES" sz="2400" b="1" dirty="0">
                              <a:solidFill>
                                <a:srgbClr val="00B050"/>
                              </a:solidFill>
                              <a:latin typeface="Comic Sans MS" panose="030F0902030302020204" pitchFamily="66" charset="0"/>
                            </a:rPr>
                            <m:t>[</m:t>
                          </m:r>
                          <m:r>
                            <m:rPr>
                              <m:nor/>
                            </m:rPr>
                            <a:rPr lang="es-ES" sz="2400" b="1" dirty="0">
                              <a:solidFill>
                                <a:srgbClr val="00B050"/>
                              </a:solidFill>
                              <a:latin typeface="Comic Sans MS" panose="030F0902030302020204" pitchFamily="66" charset="0"/>
                            </a:rPr>
                            <m:t>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num>
                        <m:den>
                          <m:r>
                            <m:rPr>
                              <m:nor/>
                            </m:rPr>
                            <a:rPr lang="es-ES" sz="2400" b="1" dirty="0">
                              <a:solidFill>
                                <a:srgbClr val="00B050"/>
                              </a:solidFill>
                              <a:latin typeface="Comic Sans MS" panose="030F0902030302020204" pitchFamily="66" charset="0"/>
                            </a:rPr>
                            <m:t>1[</m:t>
                          </m:r>
                          <m:r>
                            <m:rPr>
                              <m:nor/>
                            </m:rPr>
                            <a:rPr lang="es-ES" sz="2400" b="1" dirty="0">
                              <a:solidFill>
                                <a:srgbClr val="00B050"/>
                              </a:solidFill>
                              <a:latin typeface="Comic Sans MS" panose="030F0902030302020204" pitchFamily="66" charset="0"/>
                            </a:rPr>
                            <m:t>km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den>
                      </m:f>
                    </m:oMath>
                  </m:oMathPara>
                </a14:m>
                <a:endParaRPr lang="es-CL" sz="2400" b="1" dirty="0"/>
              </a:p>
            </p:txBody>
          </p:sp>
        </mc:Choice>
        <mc:Fallback xmlns="">
          <p:sp>
            <p:nvSpPr>
              <p:cNvPr id="10" name="CuadroTexto 9">
                <a:extLst>
                  <a:ext uri="{FF2B5EF4-FFF2-40B4-BE49-F238E27FC236}">
                    <a16:creationId xmlns:a16="http://schemas.microsoft.com/office/drawing/2014/main" xmlns="" id="{E1647068-8090-7243-97E8-EA39E37BF915}"/>
                  </a:ext>
                </a:extLst>
              </p:cNvPr>
              <p:cNvSpPr txBox="1">
                <a:spLocks noRot="1" noChangeAspect="1" noMove="1" noResize="1" noEditPoints="1" noAdjustHandles="1" noChangeArrowheads="1" noChangeShapeType="1" noTextEdit="1"/>
              </p:cNvSpPr>
              <p:nvPr/>
            </p:nvSpPr>
            <p:spPr>
              <a:xfrm>
                <a:off x="5638800" y="2922772"/>
                <a:ext cx="1733873" cy="780855"/>
              </a:xfrm>
              <a:prstGeom prst="rect">
                <a:avLst/>
              </a:prstGeom>
              <a:blipFill>
                <a:blip r:embed="rId5"/>
                <a:stretch>
                  <a:fillRect l="-4380" t="-1587" r="-5839" b="-17460"/>
                </a:stretch>
              </a:blipFill>
            </p:spPr>
            <p:txBody>
              <a:bodyPr/>
              <a:lstStyle/>
              <a:p>
                <a:r>
                  <a:rPr lang="es-CL">
                    <a:noFill/>
                  </a:rPr>
                  <a:t> </a:t>
                </a:r>
              </a:p>
            </p:txBody>
          </p:sp>
        </mc:Fallback>
      </mc:AlternateContent>
      <p:sp>
        <p:nvSpPr>
          <p:cNvPr id="13" name="Rectángulo 12">
            <a:extLst>
              <a:ext uri="{FF2B5EF4-FFF2-40B4-BE49-F238E27FC236}">
                <a16:creationId xmlns:a16="http://schemas.microsoft.com/office/drawing/2014/main" id="{D78246AF-0E5B-554C-9F4B-60E4F02066E6}"/>
              </a:ext>
            </a:extLst>
          </p:cNvPr>
          <p:cNvSpPr/>
          <p:nvPr/>
        </p:nvSpPr>
        <p:spPr>
          <a:xfrm>
            <a:off x="758407" y="3128533"/>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5B0B1814-1A2F-9645-8A2D-F597ADABB7CA}"/>
                  </a:ext>
                </a:extLst>
              </p:cNvPr>
              <p:cNvSpPr/>
              <p:nvPr/>
            </p:nvSpPr>
            <p:spPr>
              <a:xfrm>
                <a:off x="3426455" y="4311134"/>
                <a:ext cx="3409844"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b="1" dirty="0" smtClean="0">
                          <a:solidFill>
                            <a:srgbClr val="002060"/>
                          </a:solidFill>
                          <a:latin typeface="Comic Sans MS" panose="030F0902030302020204" pitchFamily="66" charset="0"/>
                        </a:rPr>
                        <m:t>2</m:t>
                      </m:r>
                      <m:r>
                        <m:rPr>
                          <m:nor/>
                        </m:rPr>
                        <a:rPr lang="es-ES" b="1" i="0" dirty="0" smtClean="0">
                          <a:solidFill>
                            <a:srgbClr val="002060"/>
                          </a:solidFill>
                          <a:latin typeface="Comic Sans MS" panose="030F0902030302020204" pitchFamily="66" charset="0"/>
                        </a:rPr>
                        <m:t>4</m:t>
                      </m:r>
                      <m:r>
                        <m:rPr>
                          <m:nor/>
                        </m:rPr>
                        <a:rPr lang="es-ES" b="1" dirty="0" smtClean="0">
                          <a:solidFill>
                            <a:srgbClr val="002060"/>
                          </a:solidFill>
                          <a:latin typeface="Comic Sans MS" panose="030F0902030302020204" pitchFamily="66" charset="0"/>
                        </a:rPr>
                        <m:t>[</m:t>
                      </m:r>
                      <m:sSup>
                        <m:sSupPr>
                          <m:ctrlPr>
                            <a:rPr lang="es-ES" b="1" i="1" dirty="0" smtClean="0">
                              <a:solidFill>
                                <a:srgbClr val="002060"/>
                              </a:solidFill>
                              <a:latin typeface="Cambria Math" panose="02040503050406030204" pitchFamily="18" charset="0"/>
                            </a:rPr>
                          </m:ctrlPr>
                        </m:sSupPr>
                        <m:e>
                          <m:r>
                            <a:rPr lang="es-ES" b="1" i="1" dirty="0" smtClean="0">
                              <a:solidFill>
                                <a:srgbClr val="002060"/>
                              </a:solidFill>
                              <a:latin typeface="Cambria Math" panose="02040503050406030204" pitchFamily="18" charset="0"/>
                            </a:rPr>
                            <m:t>𝒌𝒎</m:t>
                          </m:r>
                        </m:e>
                        <m:sup>
                          <m:r>
                            <a:rPr lang="es-ES" b="1" i="1" dirty="0" smtClean="0">
                              <a:solidFill>
                                <a:srgbClr val="002060"/>
                              </a:solidFill>
                              <a:latin typeface="Cambria Math" panose="02040503050406030204" pitchFamily="18" charset="0"/>
                            </a:rPr>
                            <m:t>𝟐</m:t>
                          </m:r>
                        </m:sup>
                      </m:sSup>
                      <m:r>
                        <m:rPr>
                          <m:nor/>
                        </m:rPr>
                        <a:rPr lang="es-ES" b="1" dirty="0">
                          <a:solidFill>
                            <a:srgbClr val="002060"/>
                          </a:solidFill>
                          <a:latin typeface="Comic Sans MS" panose="030F0902030302020204" pitchFamily="66" charset="0"/>
                        </a:rPr>
                        <m:t>]</m:t>
                      </m:r>
                      <m:r>
                        <a:rPr lang="es-CL" b="1" i="1" dirty="0">
                          <a:solidFill>
                            <a:srgbClr val="002060"/>
                          </a:solidFill>
                          <a:latin typeface="Cambria Math" panose="02040503050406030204" pitchFamily="18" charset="0"/>
                          <a:ea typeface="Cambria Math" panose="02040503050406030204" pitchFamily="18" charset="0"/>
                        </a:rPr>
                        <m:t>≡</m:t>
                      </m:r>
                      <m:r>
                        <m:rPr>
                          <m:nor/>
                        </m:rPr>
                        <a:rPr lang="es-ES" b="1" dirty="0">
                          <a:solidFill>
                            <a:srgbClr val="002060"/>
                          </a:solidFill>
                          <a:latin typeface="Comic Sans MS" panose="030F0902030302020204" pitchFamily="66" charset="0"/>
                        </a:rPr>
                        <m:t>24[</m:t>
                      </m:r>
                      <m:r>
                        <m:rPr>
                          <m:nor/>
                        </m:rPr>
                        <a:rPr lang="es-ES" b="1" dirty="0" smtClean="0">
                          <a:solidFill>
                            <a:srgbClr val="002060"/>
                          </a:solidFill>
                          <a:latin typeface="Comic Sans MS" panose="030F0902030302020204" pitchFamily="66" charset="0"/>
                        </a:rPr>
                        <m:t>km</m:t>
                      </m:r>
                      <m:r>
                        <m:rPr>
                          <m:nor/>
                        </m:rPr>
                        <a:rPr lang="es-ES" b="1" baseline="30000" dirty="0" smtClean="0">
                          <a:solidFill>
                            <a:srgbClr val="002060"/>
                          </a:solidFill>
                          <a:latin typeface="Comic Sans MS" panose="030F0902030302020204" pitchFamily="66" charset="0"/>
                        </a:rPr>
                        <m:t>2</m:t>
                      </m:r>
                      <m:r>
                        <m:rPr>
                          <m:nor/>
                        </m:rPr>
                        <a:rPr lang="es-ES" b="1" dirty="0">
                          <a:solidFill>
                            <a:srgbClr val="002060"/>
                          </a:solidFill>
                          <a:latin typeface="Comic Sans MS" panose="030F0902030302020204" pitchFamily="66" charset="0"/>
                        </a:rPr>
                        <m:t>]</m:t>
                      </m:r>
                      <m:r>
                        <a:rPr lang="es-ES" b="1" i="1" dirty="0" smtClean="0">
                          <a:solidFill>
                            <a:srgbClr val="002060"/>
                          </a:solidFill>
                          <a:latin typeface="Cambria Math" panose="02040503050406030204" pitchFamily="18" charset="0"/>
                        </a:rPr>
                        <m:t> </m:t>
                      </m:r>
                      <m:r>
                        <a:rPr lang="es-ES" b="1" i="1" dirty="0" smtClean="0">
                          <a:solidFill>
                            <a:srgbClr val="002060"/>
                          </a:solidFill>
                          <a:latin typeface="Cambria Math" panose="02040503050406030204" pitchFamily="18" charset="0"/>
                          <a:ea typeface="Cambria Math" panose="02040503050406030204" pitchFamily="18" charset="0"/>
                        </a:rPr>
                        <m:t>×</m:t>
                      </m:r>
                      <m:f>
                        <m:fPr>
                          <m:ctrlPr>
                            <a:rPr lang="es-CL" b="1" i="1">
                              <a:latin typeface="Cambria Math" panose="02040503050406030204" pitchFamily="18" charset="0"/>
                            </a:rPr>
                          </m:ctrlPr>
                        </m:fPr>
                        <m:num>
                          <m:r>
                            <m:rPr>
                              <m:nor/>
                            </m:rPr>
                            <a:rPr lang="es-ES" b="1" dirty="0">
                              <a:solidFill>
                                <a:srgbClr val="00B050"/>
                              </a:solidFill>
                              <a:latin typeface="Comic Sans MS" panose="030F0902030302020204" pitchFamily="66" charset="0"/>
                            </a:rPr>
                            <m:t>10</m:t>
                          </m:r>
                          <m:r>
                            <m:rPr>
                              <m:nor/>
                            </m:rPr>
                            <a:rPr lang="es-ES" b="1" baseline="30000" dirty="0">
                              <a:solidFill>
                                <a:srgbClr val="00B050"/>
                              </a:solidFill>
                              <a:latin typeface="Comic Sans MS" panose="030F0902030302020204" pitchFamily="66" charset="0"/>
                            </a:rPr>
                            <m:t>6</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km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den>
                      </m:f>
                    </m:oMath>
                  </m:oMathPara>
                </a14:m>
                <a:endParaRPr lang="es-CL" dirty="0">
                  <a:latin typeface="Comic Sans MS" panose="030F0902030302020204" pitchFamily="66" charset="0"/>
                </a:endParaRPr>
              </a:p>
            </p:txBody>
          </p:sp>
        </mc:Choice>
        <mc:Fallback xmlns="">
          <p:sp>
            <p:nvSpPr>
              <p:cNvPr id="14" name="Rectángulo 13">
                <a:extLst>
                  <a:ext uri="{FF2B5EF4-FFF2-40B4-BE49-F238E27FC236}">
                    <a16:creationId xmlns:a16="http://schemas.microsoft.com/office/drawing/2014/main" xmlns="" id="{5B0B1814-1A2F-9645-8A2D-F597ADABB7CA}"/>
                  </a:ext>
                </a:extLst>
              </p:cNvPr>
              <p:cNvSpPr>
                <a:spLocks noRot="1" noChangeAspect="1" noMove="1" noResize="1" noEditPoints="1" noAdjustHandles="1" noChangeArrowheads="1" noChangeShapeType="1" noTextEdit="1"/>
              </p:cNvSpPr>
              <p:nvPr/>
            </p:nvSpPr>
            <p:spPr>
              <a:xfrm>
                <a:off x="3426455" y="4311134"/>
                <a:ext cx="3409844" cy="677943"/>
              </a:xfrm>
              <a:prstGeom prst="rect">
                <a:avLst/>
              </a:prstGeom>
              <a:blipFill>
                <a:blip r:embed="rId6"/>
                <a:stretch>
                  <a:fillRect b="-90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ED8E7BB1-5790-E541-8B8B-B56A002B5605}"/>
                  </a:ext>
                </a:extLst>
              </p:cNvPr>
              <p:cNvSpPr/>
              <p:nvPr/>
            </p:nvSpPr>
            <p:spPr>
              <a:xfrm>
                <a:off x="3604775" y="5274488"/>
                <a:ext cx="3702617" cy="4700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24[</m:t>
                      </m:r>
                      <m:sSup>
                        <m:sSupPr>
                          <m:ctrlPr>
                            <a:rPr lang="es-ES" sz="2400" b="1" i="1" dirty="0">
                              <a:solidFill>
                                <a:srgbClr val="002060"/>
                              </a:solidFill>
                              <a:latin typeface="Cambria Math" panose="02040503050406030204" pitchFamily="18" charset="0"/>
                            </a:rPr>
                          </m:ctrlPr>
                        </m:sSupPr>
                        <m:e>
                          <m:r>
                            <a:rPr lang="es-ES" sz="2400" b="1" i="1" dirty="0">
                              <a:solidFill>
                                <a:srgbClr val="002060"/>
                              </a:solidFill>
                              <a:latin typeface="Cambria Math" panose="02040503050406030204" pitchFamily="18" charset="0"/>
                            </a:rPr>
                            <m:t>𝒌𝒎</m:t>
                          </m:r>
                        </m:e>
                        <m:sup>
                          <m:r>
                            <a:rPr lang="es-ES" sz="2400" b="1" i="1" dirty="0">
                              <a:solidFill>
                                <a:srgbClr val="002060"/>
                              </a:solidFill>
                              <a:latin typeface="Cambria Math" panose="02040503050406030204" pitchFamily="18" charset="0"/>
                            </a:rPr>
                            <m:t>𝟐</m:t>
                          </m:r>
                        </m:sup>
                      </m:sSup>
                      <m:r>
                        <m:rPr>
                          <m:nor/>
                        </m:rPr>
                        <a:rPr lang="es-ES" sz="2400" b="1" dirty="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dirty="0">
                          <a:solidFill>
                            <a:srgbClr val="002060"/>
                          </a:solidFill>
                          <a:latin typeface="Comic Sans MS" panose="030F0902030302020204" pitchFamily="66" charset="0"/>
                        </a:rPr>
                        <m:t>24</m:t>
                      </m:r>
                      <m:r>
                        <m:rPr>
                          <m:nor/>
                        </m:rPr>
                        <a:rPr lang="es-ES" sz="2400" b="1" i="0" dirty="0" smtClean="0">
                          <a:solidFill>
                            <a:srgbClr val="002060"/>
                          </a:solidFill>
                          <a:latin typeface="Comic Sans MS" panose="030F0902030302020204" pitchFamily="66" charset="0"/>
                        </a:rPr>
                        <m:t> </m:t>
                      </m:r>
                      <m:r>
                        <a:rPr lang="es-ES" sz="2400" b="1" i="1" dirty="0" smtClean="0">
                          <a:solidFill>
                            <a:srgbClr val="002060"/>
                          </a:solidFill>
                          <a:latin typeface="Cambria Math" panose="02040503050406030204" pitchFamily="18" charset="0"/>
                          <a:ea typeface="Cambria Math" panose="02040503050406030204" pitchFamily="18" charset="0"/>
                        </a:rPr>
                        <m:t>×</m:t>
                      </m:r>
                      <m:r>
                        <m:rPr>
                          <m:nor/>
                        </m:rPr>
                        <a:rPr lang="es-ES" sz="2400" b="1" dirty="0" smtClean="0">
                          <a:solidFill>
                            <a:srgbClr val="002060"/>
                          </a:solidFill>
                          <a:latin typeface="Comic Sans MS" panose="030F0902030302020204" pitchFamily="66" charset="0"/>
                        </a:rPr>
                        <m:t>10</m:t>
                      </m:r>
                      <m:r>
                        <m:rPr>
                          <m:nor/>
                        </m:rPr>
                        <a:rPr lang="es-ES" sz="2400" b="1" baseline="30000" dirty="0" smtClean="0">
                          <a:solidFill>
                            <a:srgbClr val="002060"/>
                          </a:solidFill>
                          <a:latin typeface="Comic Sans MS" panose="030F0902030302020204" pitchFamily="66" charset="0"/>
                        </a:rPr>
                        <m:t>6</m:t>
                      </m:r>
                      <m:r>
                        <m:rPr>
                          <m:nor/>
                        </m:rPr>
                        <a:rPr lang="es-ES" sz="2400" b="1" dirty="0">
                          <a:solidFill>
                            <a:srgbClr val="002060"/>
                          </a:solidFill>
                          <a:latin typeface="Comic Sans MS" panose="030F0902030302020204" pitchFamily="66" charset="0"/>
                        </a:rPr>
                        <m:t>[</m:t>
                      </m:r>
                      <m:r>
                        <m:rPr>
                          <m:nor/>
                        </m:rPr>
                        <a:rPr lang="es-ES" sz="2400" b="1" dirty="0">
                          <a:solidFill>
                            <a:srgbClr val="002060"/>
                          </a:solidFill>
                          <a:latin typeface="Comic Sans MS" panose="030F0902030302020204" pitchFamily="66" charset="0"/>
                        </a:rPr>
                        <m:t>m</m:t>
                      </m:r>
                      <m:r>
                        <m:rPr>
                          <m:nor/>
                        </m:rPr>
                        <a:rPr lang="es-ES" sz="2400" b="1" baseline="30000" dirty="0">
                          <a:solidFill>
                            <a:srgbClr val="002060"/>
                          </a:solidFill>
                          <a:latin typeface="Comic Sans MS" panose="030F0902030302020204" pitchFamily="66" charset="0"/>
                        </a:rPr>
                        <m:t>2</m:t>
                      </m:r>
                      <m:r>
                        <m:rPr>
                          <m:nor/>
                        </m:rPr>
                        <a:rPr lang="es-ES" sz="2400" b="1" dirty="0">
                          <a:solidFill>
                            <a:srgbClr val="002060"/>
                          </a:solidFill>
                          <a:latin typeface="Comic Sans MS" panose="030F0902030302020204" pitchFamily="66" charset="0"/>
                        </a:rPr>
                        <m:t>]</m:t>
                      </m:r>
                    </m:oMath>
                  </m:oMathPara>
                </a14:m>
                <a:endParaRPr lang="es-CL" sz="2400" dirty="0"/>
              </a:p>
            </p:txBody>
          </p:sp>
        </mc:Choice>
        <mc:Fallback xmlns="">
          <p:sp>
            <p:nvSpPr>
              <p:cNvPr id="15" name="Rectángulo 14">
                <a:extLst>
                  <a:ext uri="{FF2B5EF4-FFF2-40B4-BE49-F238E27FC236}">
                    <a16:creationId xmlns:a16="http://schemas.microsoft.com/office/drawing/2014/main" xmlns="" id="{ED8E7BB1-5790-E541-8B8B-B56A002B5605}"/>
                  </a:ext>
                </a:extLst>
              </p:cNvPr>
              <p:cNvSpPr>
                <a:spLocks noRot="1" noChangeAspect="1" noMove="1" noResize="1" noEditPoints="1" noAdjustHandles="1" noChangeArrowheads="1" noChangeShapeType="1" noTextEdit="1"/>
              </p:cNvSpPr>
              <p:nvPr/>
            </p:nvSpPr>
            <p:spPr>
              <a:xfrm>
                <a:off x="3604775" y="5274488"/>
                <a:ext cx="3702617" cy="470000"/>
              </a:xfrm>
              <a:prstGeom prst="rect">
                <a:avLst/>
              </a:prstGeom>
              <a:blipFill>
                <a:blip r:embed="rId7"/>
                <a:stretch>
                  <a:fillRect t="-13158" r="-342" b="-23684"/>
                </a:stretch>
              </a:blipFill>
            </p:spPr>
            <p:txBody>
              <a:bodyPr/>
              <a:lstStyle/>
              <a:p>
                <a:r>
                  <a:rPr lang="es-CL">
                    <a:noFill/>
                  </a:rPr>
                  <a:t> </a:t>
                </a:r>
              </a:p>
            </p:txBody>
          </p:sp>
        </mc:Fallback>
      </mc:AlternateContent>
    </p:spTree>
    <p:extLst>
      <p:ext uri="{BB962C8B-B14F-4D97-AF65-F5344CB8AC3E}">
        <p14:creationId xmlns:p14="http://schemas.microsoft.com/office/powerpoint/2010/main" val="27446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P spid="10" grpId="0"/>
      <p:bldP spid="13" grpId="0"/>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D7B51D4-4D6C-EA45-8B88-39A9730416CE}"/>
              </a:ext>
            </a:extLst>
          </p:cNvPr>
          <p:cNvSpPr>
            <a:spLocks noGrp="1"/>
          </p:cNvSpPr>
          <p:nvPr>
            <p:ph idx="1"/>
          </p:nvPr>
        </p:nvSpPr>
        <p:spPr>
          <a:xfrm>
            <a:off x="838200" y="1792574"/>
            <a:ext cx="10130928" cy="1721806"/>
          </a:xfrm>
        </p:spPr>
        <p:txBody>
          <a:bodyPr>
            <a:normAutofit fontScale="70000" lnSpcReduction="20000"/>
          </a:bodyPr>
          <a:lstStyle/>
          <a:p>
            <a:pPr marL="0" indent="0">
              <a:buNone/>
            </a:pPr>
            <a:r>
              <a:rPr lang="es-CL" dirty="0">
                <a:solidFill>
                  <a:srgbClr val="002060"/>
                </a:solidFill>
              </a:rPr>
              <a:t>A partir de las definiciones</a:t>
            </a:r>
          </a:p>
          <a:p>
            <a:pPr marL="0" indent="0">
              <a:buNone/>
            </a:pPr>
            <a:r>
              <a:rPr lang="es-CL" dirty="0">
                <a:solidFill>
                  <a:srgbClr val="002060"/>
                </a:solidFill>
              </a:rPr>
              <a:t> </a:t>
            </a:r>
            <a:r>
              <a:rPr lang="es-CL" dirty="0">
                <a:solidFill>
                  <a:srgbClr val="7030A0"/>
                </a:solidFill>
              </a:rPr>
              <a:t>1 in = 2,54 cm</a:t>
            </a:r>
            <a:r>
              <a:rPr lang="es-CL" dirty="0">
                <a:solidFill>
                  <a:srgbClr val="002060"/>
                </a:solidFill>
              </a:rPr>
              <a:t>, </a:t>
            </a:r>
            <a:r>
              <a:rPr lang="es-CL" dirty="0">
                <a:solidFill>
                  <a:srgbClr val="0070C0"/>
                </a:solidFill>
              </a:rPr>
              <a:t>1 milla = 5280 ft</a:t>
            </a:r>
            <a:r>
              <a:rPr lang="es-CL" dirty="0">
                <a:solidFill>
                  <a:srgbClr val="002060"/>
                </a:solidFill>
              </a:rPr>
              <a:t>, </a:t>
            </a:r>
            <a:r>
              <a:rPr lang="es-CL" dirty="0">
                <a:solidFill>
                  <a:srgbClr val="00B050"/>
                </a:solidFill>
              </a:rPr>
              <a:t>1 ft = 12 in </a:t>
            </a:r>
          </a:p>
          <a:p>
            <a:pPr marL="0" indent="0">
              <a:buNone/>
            </a:pPr>
            <a:r>
              <a:rPr lang="es-CL" dirty="0">
                <a:solidFill>
                  <a:srgbClr val="002060"/>
                </a:solidFill>
              </a:rPr>
              <a:t>Determine</a:t>
            </a:r>
          </a:p>
          <a:p>
            <a:pPr marL="0" indent="0">
              <a:buNone/>
            </a:pPr>
            <a:r>
              <a:rPr lang="es-CL" dirty="0">
                <a:solidFill>
                  <a:srgbClr val="002060"/>
                </a:solidFill>
              </a:rPr>
              <a:t>a) cuántos kilómetros hay en 1 milla y </a:t>
            </a:r>
          </a:p>
          <a:p>
            <a:pPr marL="0" indent="0">
              <a:buNone/>
            </a:pPr>
            <a:r>
              <a:rPr lang="es-CL" dirty="0">
                <a:solidFill>
                  <a:srgbClr val="002060"/>
                </a:solidFill>
              </a:rPr>
              <a:t>b) cuántos pies hay en 1 km.</a:t>
            </a:r>
            <a:endParaRPr lang="es-ES_tradnl" dirty="0">
              <a:solidFill>
                <a:srgbClr val="002060"/>
              </a:solidFill>
            </a:endParaRPr>
          </a:p>
        </p:txBody>
      </p:sp>
      <p:sp>
        <p:nvSpPr>
          <p:cNvPr id="4" name="Título 1">
            <a:extLst>
              <a:ext uri="{FF2B5EF4-FFF2-40B4-BE49-F238E27FC236}">
                <a16:creationId xmlns:a16="http://schemas.microsoft.com/office/drawing/2014/main" id="{BE5AC488-6E34-9A45-8935-A7C37D27A3DE}"/>
              </a:ext>
            </a:extLst>
          </p:cNvPr>
          <p:cNvSpPr>
            <a:spLocks noGrp="1"/>
          </p:cNvSpPr>
          <p:nvPr>
            <p:ph type="title"/>
          </p:nvPr>
        </p:nvSpPr>
        <p:spPr/>
        <p:txBody>
          <a:bodyPr/>
          <a:lstStyle/>
          <a:p>
            <a:r>
              <a:rPr lang="es-ES_tradnl" dirty="0"/>
              <a:t>Ejercicio</a:t>
            </a:r>
          </a:p>
        </p:txBody>
      </p:sp>
    </p:spTree>
    <p:extLst>
      <p:ext uri="{BB962C8B-B14F-4D97-AF65-F5344CB8AC3E}">
        <p14:creationId xmlns:p14="http://schemas.microsoft.com/office/powerpoint/2010/main" val="2613333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E1892-A6F5-504E-856F-B06F9C6124C0}"/>
              </a:ext>
            </a:extLst>
          </p:cNvPr>
          <p:cNvSpPr>
            <a:spLocks noGrp="1"/>
          </p:cNvSpPr>
          <p:nvPr>
            <p:ph type="title"/>
          </p:nvPr>
        </p:nvSpPr>
        <p:spPr/>
        <p:txBody>
          <a:bodyPr/>
          <a:lstStyle/>
          <a:p>
            <a:r>
              <a:rPr lang="es-ES_tradnl" dirty="0"/>
              <a:t>Ejercicio</a:t>
            </a:r>
          </a:p>
        </p:txBody>
      </p:sp>
      <p:sp>
        <p:nvSpPr>
          <p:cNvPr id="3" name="Marcador de contenido 2">
            <a:extLst>
              <a:ext uri="{FF2B5EF4-FFF2-40B4-BE49-F238E27FC236}">
                <a16:creationId xmlns:a16="http://schemas.microsoft.com/office/drawing/2014/main" id="{FC3614BC-583F-204D-8207-057A4E8CC18D}"/>
              </a:ext>
            </a:extLst>
          </p:cNvPr>
          <p:cNvSpPr>
            <a:spLocks noGrp="1"/>
          </p:cNvSpPr>
          <p:nvPr>
            <p:ph idx="1"/>
          </p:nvPr>
        </p:nvSpPr>
        <p:spPr>
          <a:xfrm>
            <a:off x="728032" y="1690688"/>
            <a:ext cx="10515600" cy="1942144"/>
          </a:xfrm>
        </p:spPr>
        <p:txBody>
          <a:bodyPr/>
          <a:lstStyle/>
          <a:p>
            <a:pPr marL="0" indent="0" algn="just">
              <a:buNone/>
            </a:pPr>
            <a:r>
              <a:rPr lang="es-ES_tradnl" dirty="0">
                <a:solidFill>
                  <a:srgbClr val="002060"/>
                </a:solidFill>
              </a:rPr>
              <a:t>El diamante tallado más grande del mundo es la Primera Estrella de África (montada en el cetro real británico y guardado en la Torre de Londres). Su volumen es de 1,84 pulgada cúbica. ¿Cuál será su volumen en centímetro cúbico? ¿Y en metro cúbico?</a:t>
            </a:r>
          </a:p>
        </p:txBody>
      </p:sp>
    </p:spTree>
    <p:extLst>
      <p:ext uri="{BB962C8B-B14F-4D97-AF65-F5344CB8AC3E}">
        <p14:creationId xmlns:p14="http://schemas.microsoft.com/office/powerpoint/2010/main" val="99569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2236EA-76F1-0D4F-BD61-3D1B9A1CC6F4}"/>
              </a:ext>
            </a:extLst>
          </p:cNvPr>
          <p:cNvSpPr>
            <a:spLocks noGrp="1"/>
          </p:cNvSpPr>
          <p:nvPr>
            <p:ph idx="1"/>
          </p:nvPr>
        </p:nvSpPr>
        <p:spPr/>
        <p:txBody>
          <a:bodyPr>
            <a:normAutofit/>
          </a:bodyPr>
          <a:lstStyle/>
          <a:p>
            <a:pPr marL="0" indent="0">
              <a:buNone/>
            </a:pPr>
            <a:r>
              <a:rPr lang="es-ES_tradnl" sz="2400" dirty="0">
                <a:solidFill>
                  <a:srgbClr val="002060"/>
                </a:solidFill>
              </a:rPr>
              <a:t>Según la etiqueta de un frasco de aderezo para ensalada, el volumen del contenido es 0,473 litro (L). Use solo las conversiones 1 L  =  1000 cm</a:t>
            </a:r>
            <a:r>
              <a:rPr lang="es-ES_tradnl" sz="2400" baseline="30000" dirty="0">
                <a:solidFill>
                  <a:srgbClr val="002060"/>
                </a:solidFill>
              </a:rPr>
              <a:t>3</a:t>
            </a:r>
            <a:r>
              <a:rPr lang="es-ES_tradnl" sz="2400" dirty="0">
                <a:solidFill>
                  <a:srgbClr val="002060"/>
                </a:solidFill>
              </a:rPr>
              <a:t> y 1 in = 2,54 cm para expresar dicho volumen en pulgada cúbica.</a:t>
            </a:r>
          </a:p>
        </p:txBody>
      </p:sp>
      <p:sp>
        <p:nvSpPr>
          <p:cNvPr id="4" name="Título 1">
            <a:extLst>
              <a:ext uri="{FF2B5EF4-FFF2-40B4-BE49-F238E27FC236}">
                <a16:creationId xmlns:a16="http://schemas.microsoft.com/office/drawing/2014/main" id="{C24D4533-0795-0B40-8CF0-79B3E04B535F}"/>
              </a:ext>
            </a:extLst>
          </p:cNvPr>
          <p:cNvSpPr>
            <a:spLocks noGrp="1"/>
          </p:cNvSpPr>
          <p:nvPr>
            <p:ph type="title"/>
          </p:nvPr>
        </p:nvSpPr>
        <p:spPr>
          <a:xfrm>
            <a:off x="838200" y="365125"/>
            <a:ext cx="10515600" cy="1325563"/>
          </a:xfrm>
        </p:spPr>
        <p:txBody>
          <a:bodyPr/>
          <a:lstStyle/>
          <a:p>
            <a:r>
              <a:rPr lang="es-ES_tradnl" dirty="0"/>
              <a:t>Ejercicio</a:t>
            </a:r>
          </a:p>
        </p:txBody>
      </p:sp>
    </p:spTree>
    <p:extLst>
      <p:ext uri="{BB962C8B-B14F-4D97-AF65-F5344CB8AC3E}">
        <p14:creationId xmlns:p14="http://schemas.microsoft.com/office/powerpoint/2010/main" val="4336334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2599</TotalTime>
  <Words>2077</Words>
  <Application>Microsoft Macintosh PowerPoint</Application>
  <PresentationFormat>Panorámica</PresentationFormat>
  <Paragraphs>147</Paragraphs>
  <Slides>32</Slides>
  <Notes>0</Notes>
  <HiddenSlides>4</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Arial</vt:lpstr>
      <vt:lpstr>Calibri</vt:lpstr>
      <vt:lpstr>Calibri Light</vt:lpstr>
      <vt:lpstr>Cambria Math</vt:lpstr>
      <vt:lpstr>Comic Sans MS</vt:lpstr>
      <vt:lpstr>open sans</vt:lpstr>
      <vt:lpstr>Tema de Office</vt:lpstr>
      <vt:lpstr>Física I Escuela Naval A. Prat 2S-2021  Unidades de medida </vt:lpstr>
      <vt:lpstr>Presentación de PowerPoint</vt:lpstr>
      <vt:lpstr>Presentación de PowerPoint</vt:lpstr>
      <vt:lpstr>Presentación de PowerPoint</vt:lpstr>
      <vt:lpstr>Presentación de PowerPoint</vt:lpstr>
      <vt:lpstr>Presentación de PowerPoint</vt:lpstr>
      <vt:lpstr>REGLAS, NORMAS Y RECOMENDACIONES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imperial y métrico Americano U.S. Customary System (USCS)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  Unidades de medida </dc:title>
  <dc:creator>Cristian Romanque</dc:creator>
  <cp:lastModifiedBy>Cristian Romanque</cp:lastModifiedBy>
  <cp:revision>23</cp:revision>
  <dcterms:created xsi:type="dcterms:W3CDTF">2020-07-19T22:35:55Z</dcterms:created>
  <dcterms:modified xsi:type="dcterms:W3CDTF">2021-07-25T19:45:32Z</dcterms:modified>
</cp:coreProperties>
</file>