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  <p:sldMasterId id="2147483673" r:id="rId3"/>
  </p:sldMasterIdLst>
  <p:notesMasterIdLst>
    <p:notesMasterId r:id="rId17"/>
  </p:notesMasterIdLst>
  <p:sldIdLst>
    <p:sldId id="1472" r:id="rId4"/>
    <p:sldId id="406" r:id="rId5"/>
    <p:sldId id="405" r:id="rId6"/>
    <p:sldId id="592" r:id="rId7"/>
    <p:sldId id="1475" r:id="rId8"/>
    <p:sldId id="1474" r:id="rId9"/>
    <p:sldId id="594" r:id="rId10"/>
    <p:sldId id="1473" r:id="rId11"/>
    <p:sldId id="260" r:id="rId12"/>
    <p:sldId id="261" r:id="rId13"/>
    <p:sldId id="591" r:id="rId14"/>
    <p:sldId id="407" r:id="rId15"/>
    <p:sldId id="600" r:id="rId1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0"/>
    <p:restoredTop sz="94719"/>
  </p:normalViewPr>
  <p:slideViewPr>
    <p:cSldViewPr snapToGrid="0">
      <p:cViewPr varScale="1">
        <p:scale>
          <a:sx n="80" d="100"/>
          <a:sy n="80" d="100"/>
        </p:scale>
        <p:origin x="-96" y="-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D7656C-7C3B-6F4A-B223-605333FE185F}" type="datetimeFigureOut">
              <a:rPr lang="es-CL" smtClean="0"/>
              <a:pPr/>
              <a:t>28-05-2024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FBC037-7487-C04F-AA27-5894BBB61AB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702588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83671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0547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82948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8633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94689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51912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77799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91560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8672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EA9901B-8427-DB2B-6367-D01E93AB43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7D70DDDC-E3D4-2966-6E95-0EB9BCA3B5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02163C68-7532-2FDF-CE99-E76F1F729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pPr/>
              <a:t>28-05-2024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650B33CD-A0E4-2C95-DF1D-4F158998A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308DEB01-7C2E-7653-F2A7-F1FB6463E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085420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C19F6E8-B56F-2CB1-407B-E1060E52D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BBEAFD79-C792-5E38-6AFD-824091BC4C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8D74A41C-925C-78D7-3D68-722108E93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pPr/>
              <a:t>28-05-2024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ADBB01F6-190F-14E8-2DF4-95B2EC973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B1E60447-7281-BEE2-9C83-5175E9949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142285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7315B33-55A8-9562-DE9F-9A2A7A394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AC38FE0F-5209-7761-023C-DA0489D223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D091A62D-DE68-B5E4-117F-0D268D32B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pPr/>
              <a:t>28-05-2024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F410BFD-C72C-6EA0-CBC9-1799BD388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225F596-1F4D-1ECC-66F7-09EC548E9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708256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CDC93DC-24F4-2356-A400-95596CCCB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D5C84B37-D8DC-69A6-FA82-35DF76ABB9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135B1F3F-7CB8-8770-4380-43DDA3026E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CE3C899B-5320-A1E4-3F99-75FC453B2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pPr/>
              <a:t>28-05-2024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694836E2-32B0-1702-AD15-95F336616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CC6F4556-2A3C-DDEF-67F4-A11DB0D0D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827572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9020FD6-232F-316D-89C5-C0CEE23FA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EC76C784-5E5B-6BF2-75D5-264FB5E875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DF113575-7B00-27CB-9CEF-C05BF7149F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9C670BF2-6B62-78D1-11BD-9BD911CA02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F9EB231C-6789-E14A-28AF-FE9402335E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5497E046-5639-2618-68BB-FD7DEC5F1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pPr/>
              <a:t>28-05-2024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E6846C58-D9BD-81CC-FB12-2CB346601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6109682E-3D8E-E1FC-CBCB-98586E38D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063176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65A9C93-DA79-6330-9B4D-9ACF9251C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A9E6328C-CB59-34E1-4FAB-4A85487BD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pPr/>
              <a:t>28-05-2024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E85C1707-BFB1-C7E4-B83A-1104CCDE9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A99B7B79-57A1-D21C-FB0A-B42D36ECD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600331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6B430D6E-1667-6FBD-BEA4-DCF139EB5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pPr/>
              <a:t>28-05-2024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BE606CF7-DD3F-A3B0-587A-DAD198053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A1A6C6CE-5729-2920-3C97-D936D09F6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188199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888F4B1-2733-5DD3-100F-6C634E057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9CC0021A-AC24-EE21-5B3C-742AB1ABB9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721F580F-DADA-A8F3-6319-9E812E58EB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017D8CA5-1381-4913-7BF5-B45A0DD04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pPr/>
              <a:t>28-05-2024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197BF35D-0641-F5C2-525D-43CD808F6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519F430E-4952-1605-7A26-6DC42C220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213612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F4DD04B-1ACB-809F-60D6-CF3FDDDAF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CC661A1A-AB74-D849-D3B5-31C8FCFD6F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09C23B25-ADEA-8844-0C9D-4F3D6EE503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4AEBC8DC-987B-8F3C-4FE4-B4437BC1E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pPr/>
              <a:t>28-05-2024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DF9936F3-FA80-EBC2-B562-EB8294CF2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C7076E78-61FD-F83C-710C-868F3C3E3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002458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214E7EE-04EB-A027-04EB-54C145311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C4213FB0-924E-A874-A9C5-3B960DB7DE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F5C749D9-B524-AC84-D150-A0D0A071C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pPr/>
              <a:t>28-05-2024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74C514F9-45BB-58D0-958F-B10932241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99344064-4C86-B510-18F8-18F5BB82E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078458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AF7725AC-1833-0475-A5AB-17F743EE26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92BAA987-684D-F7E9-3DB2-F7EA228D26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7D79D8D7-62C7-6B14-EB28-559D1402C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7D4-3E17-D94F-A1A2-77793D2AA475}" type="datetimeFigureOut">
              <a:rPr lang="es-CL" smtClean="0"/>
              <a:pPr/>
              <a:t>28-05-2024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A07AA1B2-576C-4153-1D1A-D89CA91AA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2C56F386-EA97-82BC-00DE-CE0545006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D7A2-5F65-3C42-AB9D-06C9674FBF8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5562699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063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25"/>
            </a:lvl1pPr>
            <a:lvl2pPr marL="385785" indent="0" algn="ctr">
              <a:buNone/>
              <a:defRPr sz="1688"/>
            </a:lvl2pPr>
            <a:lvl3pPr marL="771571" indent="0" algn="ctr">
              <a:buNone/>
              <a:defRPr sz="1519"/>
            </a:lvl3pPr>
            <a:lvl4pPr marL="1157356" indent="0" algn="ctr">
              <a:buNone/>
              <a:defRPr sz="1350"/>
            </a:lvl4pPr>
            <a:lvl5pPr marL="1543141" indent="0" algn="ctr">
              <a:buNone/>
              <a:defRPr sz="1350"/>
            </a:lvl5pPr>
            <a:lvl6pPr marL="1928927" indent="0" algn="ctr">
              <a:buNone/>
              <a:defRPr sz="1350"/>
            </a:lvl6pPr>
            <a:lvl7pPr marL="2314712" indent="0" algn="ctr">
              <a:buNone/>
              <a:defRPr sz="1350"/>
            </a:lvl7pPr>
            <a:lvl8pPr marL="2700498" indent="0" algn="ctr">
              <a:buNone/>
              <a:defRPr sz="1350"/>
            </a:lvl8pPr>
            <a:lvl9pPr marL="3086283" indent="0" algn="ctr">
              <a:buNone/>
              <a:defRPr sz="135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21795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78658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1" cy="2852737"/>
          </a:xfrm>
        </p:spPr>
        <p:txBody>
          <a:bodyPr anchor="b"/>
          <a:lstStyle>
            <a:lvl1pPr>
              <a:defRPr sz="5063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1" cy="1500187"/>
          </a:xfrm>
        </p:spPr>
        <p:txBody>
          <a:bodyPr/>
          <a:lstStyle>
            <a:lvl1pPr marL="0" indent="0">
              <a:buNone/>
              <a:defRPr sz="2025">
                <a:solidFill>
                  <a:schemeClr val="tx1">
                    <a:tint val="75000"/>
                  </a:schemeClr>
                </a:solidFill>
              </a:defRPr>
            </a:lvl1pPr>
            <a:lvl2pPr marL="385785" indent="0">
              <a:buNone/>
              <a:defRPr sz="1688">
                <a:solidFill>
                  <a:schemeClr val="tx1">
                    <a:tint val="75000"/>
                  </a:schemeClr>
                </a:solidFill>
              </a:defRPr>
            </a:lvl2pPr>
            <a:lvl3pPr marL="771571" indent="0">
              <a:buNone/>
              <a:defRPr sz="1519">
                <a:solidFill>
                  <a:schemeClr val="tx1">
                    <a:tint val="75000"/>
                  </a:schemeClr>
                </a:solidFill>
              </a:defRPr>
            </a:lvl3pPr>
            <a:lvl4pPr marL="1157356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4pPr>
            <a:lvl5pPr marL="1543141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5pPr>
            <a:lvl6pPr marL="1928927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6pPr>
            <a:lvl7pPr marL="231471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7pPr>
            <a:lvl8pPr marL="2700498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8pPr>
            <a:lvl9pPr marL="3086283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24381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78079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025" b="1"/>
            </a:lvl1pPr>
            <a:lvl2pPr marL="385785" indent="0">
              <a:buNone/>
              <a:defRPr sz="1688" b="1"/>
            </a:lvl2pPr>
            <a:lvl3pPr marL="771571" indent="0">
              <a:buNone/>
              <a:defRPr sz="1519" b="1"/>
            </a:lvl3pPr>
            <a:lvl4pPr marL="1157356" indent="0">
              <a:buNone/>
              <a:defRPr sz="1350" b="1"/>
            </a:lvl4pPr>
            <a:lvl5pPr marL="1543141" indent="0">
              <a:buNone/>
              <a:defRPr sz="1350" b="1"/>
            </a:lvl5pPr>
            <a:lvl6pPr marL="1928927" indent="0">
              <a:buNone/>
              <a:defRPr sz="1350" b="1"/>
            </a:lvl6pPr>
            <a:lvl7pPr marL="2314712" indent="0">
              <a:buNone/>
              <a:defRPr sz="1350" b="1"/>
            </a:lvl7pPr>
            <a:lvl8pPr marL="2700498" indent="0">
              <a:buNone/>
              <a:defRPr sz="1350" b="1"/>
            </a:lvl8pPr>
            <a:lvl9pPr marL="3086283" indent="0">
              <a:buNone/>
              <a:defRPr sz="135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025" b="1"/>
            </a:lvl1pPr>
            <a:lvl2pPr marL="385785" indent="0">
              <a:buNone/>
              <a:defRPr sz="1688" b="1"/>
            </a:lvl2pPr>
            <a:lvl3pPr marL="771571" indent="0">
              <a:buNone/>
              <a:defRPr sz="1519" b="1"/>
            </a:lvl3pPr>
            <a:lvl4pPr marL="1157356" indent="0">
              <a:buNone/>
              <a:defRPr sz="1350" b="1"/>
            </a:lvl4pPr>
            <a:lvl5pPr marL="1543141" indent="0">
              <a:buNone/>
              <a:defRPr sz="1350" b="1"/>
            </a:lvl5pPr>
            <a:lvl6pPr marL="1928927" indent="0">
              <a:buNone/>
              <a:defRPr sz="1350" b="1"/>
            </a:lvl6pPr>
            <a:lvl7pPr marL="2314712" indent="0">
              <a:buNone/>
              <a:defRPr sz="1350" b="1"/>
            </a:lvl7pPr>
            <a:lvl8pPr marL="2700498" indent="0">
              <a:buNone/>
              <a:defRPr sz="1350" b="1"/>
            </a:lvl8pPr>
            <a:lvl9pPr marL="3086283" indent="0">
              <a:buNone/>
              <a:defRPr sz="135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33127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57259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1485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27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700"/>
            </a:lvl1pPr>
            <a:lvl2pPr>
              <a:defRPr sz="2363"/>
            </a:lvl2pPr>
            <a:lvl3pPr>
              <a:defRPr sz="2025"/>
            </a:lvl3pPr>
            <a:lvl4pPr>
              <a:defRPr sz="1688"/>
            </a:lvl4pPr>
            <a:lvl5pPr>
              <a:defRPr sz="1688"/>
            </a:lvl5pPr>
            <a:lvl6pPr>
              <a:defRPr sz="1688"/>
            </a:lvl6pPr>
            <a:lvl7pPr>
              <a:defRPr sz="1688"/>
            </a:lvl7pPr>
            <a:lvl8pPr>
              <a:defRPr sz="1688"/>
            </a:lvl8pPr>
            <a:lvl9pPr>
              <a:defRPr sz="1688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350"/>
            </a:lvl1pPr>
            <a:lvl2pPr marL="385785" indent="0">
              <a:buNone/>
              <a:defRPr sz="1181"/>
            </a:lvl2pPr>
            <a:lvl3pPr marL="771571" indent="0">
              <a:buNone/>
              <a:defRPr sz="1013"/>
            </a:lvl3pPr>
            <a:lvl4pPr marL="1157356" indent="0">
              <a:buNone/>
              <a:defRPr sz="844"/>
            </a:lvl4pPr>
            <a:lvl5pPr marL="1543141" indent="0">
              <a:buNone/>
              <a:defRPr sz="844"/>
            </a:lvl5pPr>
            <a:lvl6pPr marL="1928927" indent="0">
              <a:buNone/>
              <a:defRPr sz="844"/>
            </a:lvl6pPr>
            <a:lvl7pPr marL="2314712" indent="0">
              <a:buNone/>
              <a:defRPr sz="844"/>
            </a:lvl7pPr>
            <a:lvl8pPr marL="2700498" indent="0">
              <a:buNone/>
              <a:defRPr sz="844"/>
            </a:lvl8pPr>
            <a:lvl9pPr marL="3086283" indent="0">
              <a:buNone/>
              <a:defRPr sz="844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48710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27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2700"/>
            </a:lvl1pPr>
            <a:lvl2pPr marL="385785" indent="0">
              <a:buNone/>
              <a:defRPr sz="2363"/>
            </a:lvl2pPr>
            <a:lvl3pPr marL="771571" indent="0">
              <a:buNone/>
              <a:defRPr sz="2025"/>
            </a:lvl3pPr>
            <a:lvl4pPr marL="1157356" indent="0">
              <a:buNone/>
              <a:defRPr sz="1688"/>
            </a:lvl4pPr>
            <a:lvl5pPr marL="1543141" indent="0">
              <a:buNone/>
              <a:defRPr sz="1688"/>
            </a:lvl5pPr>
            <a:lvl6pPr marL="1928927" indent="0">
              <a:buNone/>
              <a:defRPr sz="1688"/>
            </a:lvl6pPr>
            <a:lvl7pPr marL="2314712" indent="0">
              <a:buNone/>
              <a:defRPr sz="1688"/>
            </a:lvl7pPr>
            <a:lvl8pPr marL="2700498" indent="0">
              <a:buNone/>
              <a:defRPr sz="1688"/>
            </a:lvl8pPr>
            <a:lvl9pPr marL="3086283" indent="0">
              <a:buNone/>
              <a:defRPr sz="1688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350"/>
            </a:lvl1pPr>
            <a:lvl2pPr marL="385785" indent="0">
              <a:buNone/>
              <a:defRPr sz="1181"/>
            </a:lvl2pPr>
            <a:lvl3pPr marL="771571" indent="0">
              <a:buNone/>
              <a:defRPr sz="1013"/>
            </a:lvl3pPr>
            <a:lvl4pPr marL="1157356" indent="0">
              <a:buNone/>
              <a:defRPr sz="844"/>
            </a:lvl4pPr>
            <a:lvl5pPr marL="1543141" indent="0">
              <a:buNone/>
              <a:defRPr sz="844"/>
            </a:lvl5pPr>
            <a:lvl6pPr marL="1928927" indent="0">
              <a:buNone/>
              <a:defRPr sz="844"/>
            </a:lvl6pPr>
            <a:lvl7pPr marL="2314712" indent="0">
              <a:buNone/>
              <a:defRPr sz="844"/>
            </a:lvl7pPr>
            <a:lvl8pPr marL="2700498" indent="0">
              <a:buNone/>
              <a:defRPr sz="844"/>
            </a:lvl8pPr>
            <a:lvl9pPr marL="3086283" indent="0">
              <a:buNone/>
              <a:defRPr sz="844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88500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66000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60861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599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2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1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2821F-77C0-4523-BE09-0C9B196C4F9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78307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ED810-D3E5-4AE1-B849-3D9715F73BA7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xmlns="" val="3652687895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D2A1D7-6A9E-4F68-8E5D-1563799F7751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xmlns="" val="3201291825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7261" y="365126"/>
            <a:ext cx="10517481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7261" y="1825625"/>
            <a:ext cx="10517481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ED810-D3E5-4AE1-B849-3D9715F73BA7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xmlns="" val="2217088339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1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599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2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1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2821F-77C0-4523-BE09-0C9B196C4F9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0663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9668266E-65A3-AC0E-E3C1-A4D25C2AD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F0810555-243A-46D8-16F7-C463C034B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6DB9B13F-3FB6-B69A-B071-5C36A70B8A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9D57D4-3E17-D94F-A1A2-77793D2AA475}" type="datetimeFigureOut">
              <a:rPr lang="es-CL" smtClean="0"/>
              <a:pPr/>
              <a:t>28-05-2024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C46D0826-6A60-0E48-C55C-97AD7074E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34A79B2B-6C15-A22B-F5D1-2DFBC587A2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92D7A2-5F65-3C42-AB9D-06C9674FBF8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66337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  <a:alpha val="7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2"/>
            <a:ext cx="4114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7421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68817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defTabSz="771571" rtl="0" eaLnBrk="1" latinLnBrk="0" hangingPunct="1">
        <a:lnSpc>
          <a:spcPct val="90000"/>
        </a:lnSpc>
        <a:spcBef>
          <a:spcPct val="0"/>
        </a:spcBef>
        <a:buNone/>
        <a:defRPr sz="37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2893" indent="-192893" algn="l" defTabSz="771571" rtl="0" eaLnBrk="1" latinLnBrk="0" hangingPunct="1">
        <a:lnSpc>
          <a:spcPct val="90000"/>
        </a:lnSpc>
        <a:spcBef>
          <a:spcPts val="844"/>
        </a:spcBef>
        <a:buFont typeface="Arial" panose="020B0604020202020204" pitchFamily="34" charset="0"/>
        <a:buChar char="•"/>
        <a:defRPr sz="2363" kern="1200">
          <a:solidFill>
            <a:schemeClr val="tx1"/>
          </a:solidFill>
          <a:latin typeface="+mn-lt"/>
          <a:ea typeface="+mn-ea"/>
          <a:cs typeface="+mn-cs"/>
        </a:defRPr>
      </a:lvl1pPr>
      <a:lvl2pPr marL="578678" indent="-192893" algn="l" defTabSz="77157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2025" kern="1200">
          <a:solidFill>
            <a:schemeClr val="tx1"/>
          </a:solidFill>
          <a:latin typeface="+mn-lt"/>
          <a:ea typeface="+mn-ea"/>
          <a:cs typeface="+mn-cs"/>
        </a:defRPr>
      </a:lvl2pPr>
      <a:lvl3pPr marL="964463" indent="-192893" algn="l" defTabSz="77157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688" kern="1200">
          <a:solidFill>
            <a:schemeClr val="tx1"/>
          </a:solidFill>
          <a:latin typeface="+mn-lt"/>
          <a:ea typeface="+mn-ea"/>
          <a:cs typeface="+mn-cs"/>
        </a:defRPr>
      </a:lvl3pPr>
      <a:lvl4pPr marL="1350249" indent="-192893" algn="l" defTabSz="77157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19" kern="1200">
          <a:solidFill>
            <a:schemeClr val="tx1"/>
          </a:solidFill>
          <a:latin typeface="+mn-lt"/>
          <a:ea typeface="+mn-ea"/>
          <a:cs typeface="+mn-cs"/>
        </a:defRPr>
      </a:lvl4pPr>
      <a:lvl5pPr marL="1736034" indent="-192893" algn="l" defTabSz="77157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19" kern="1200">
          <a:solidFill>
            <a:schemeClr val="tx1"/>
          </a:solidFill>
          <a:latin typeface="+mn-lt"/>
          <a:ea typeface="+mn-ea"/>
          <a:cs typeface="+mn-cs"/>
        </a:defRPr>
      </a:lvl5pPr>
      <a:lvl6pPr marL="2121819" indent="-192893" algn="l" defTabSz="77157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19" kern="1200">
          <a:solidFill>
            <a:schemeClr val="tx1"/>
          </a:solidFill>
          <a:latin typeface="+mn-lt"/>
          <a:ea typeface="+mn-ea"/>
          <a:cs typeface="+mn-cs"/>
        </a:defRPr>
      </a:lvl6pPr>
      <a:lvl7pPr marL="2507605" indent="-192893" algn="l" defTabSz="77157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19" kern="1200">
          <a:solidFill>
            <a:schemeClr val="tx1"/>
          </a:solidFill>
          <a:latin typeface="+mn-lt"/>
          <a:ea typeface="+mn-ea"/>
          <a:cs typeface="+mn-cs"/>
        </a:defRPr>
      </a:lvl7pPr>
      <a:lvl8pPr marL="2893390" indent="-192893" algn="l" defTabSz="77157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19" kern="1200">
          <a:solidFill>
            <a:schemeClr val="tx1"/>
          </a:solidFill>
          <a:latin typeface="+mn-lt"/>
          <a:ea typeface="+mn-ea"/>
          <a:cs typeface="+mn-cs"/>
        </a:defRPr>
      </a:lvl8pPr>
      <a:lvl9pPr marL="3279176" indent="-192893" algn="l" defTabSz="77157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1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1pPr>
      <a:lvl2pPr marL="385785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2pPr>
      <a:lvl3pPr marL="771571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3pPr>
      <a:lvl4pPr marL="1157356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4pPr>
      <a:lvl5pPr marL="1543141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5pPr>
      <a:lvl6pPr marL="1928927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6pPr>
      <a:lvl7pPr marL="2314712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7pPr>
      <a:lvl8pPr marL="2700498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8pPr>
      <a:lvl9pPr marL="3086283" algn="l" defTabSz="77157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7FAFD"/>
            </a:gs>
            <a:gs pos="74001">
              <a:srgbClr val="B5D2EC"/>
            </a:gs>
            <a:gs pos="83000">
              <a:srgbClr val="B5D2EC"/>
            </a:gs>
            <a:gs pos="100000">
              <a:srgbClr val="CEE1F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 userDrawn="1"/>
        </p:nvSpPr>
        <p:spPr>
          <a:xfrm>
            <a:off x="1" y="-9"/>
            <a:ext cx="12192000" cy="668740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800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7260" y="6356351"/>
            <a:ext cx="2743200" cy="365125"/>
          </a:xfrm>
          <a:prstGeom prst="rect">
            <a:avLst/>
          </a:prstGeom>
        </p:spPr>
        <p:txBody>
          <a:bodyPr vert="horz" lIns="76195" tIns="38098" rIns="76195" bIns="38098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9542" y="6356351"/>
            <a:ext cx="4114799" cy="365125"/>
          </a:xfrm>
          <a:prstGeom prst="rect">
            <a:avLst/>
          </a:prstGeom>
        </p:spPr>
        <p:txBody>
          <a:bodyPr vert="horz" wrap="square" lIns="76195" tIns="38098" rIns="76195" bIns="3809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1542" y="6356351"/>
            <a:ext cx="2743200" cy="365125"/>
          </a:xfrm>
          <a:prstGeom prst="rect">
            <a:avLst/>
          </a:prstGeom>
        </p:spPr>
        <p:txBody>
          <a:bodyPr vert="horz" wrap="square" lIns="76195" tIns="38098" rIns="76195" bIns="3809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898989"/>
                </a:solidFill>
              </a:defRPr>
            </a:lvl1pPr>
          </a:lstStyle>
          <a:p>
            <a:fld id="{46C31E56-A295-44A3-B377-BD13C5FC77E7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xmlns="" val="1698625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7" r:id="rId3"/>
    <p:sldLayoutId id="2147483678" r:id="rId4"/>
  </p:sldLayoutIdLst>
  <p:transition>
    <p:fade/>
  </p:transition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5pPr>
      <a:lvl6pPr marL="380979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6pPr>
      <a:lvl7pPr marL="761957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7pPr>
      <a:lvl8pPr marL="1142936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8pPr>
      <a:lvl9pPr marL="1523915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88913" indent="-188913" algn="l" rtl="0" eaLnBrk="0" fontAlgn="base" hangingPunct="0">
        <a:lnSpc>
          <a:spcPct val="90000"/>
        </a:lnSpc>
        <a:spcBef>
          <a:spcPts val="838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9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50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31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712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383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361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40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19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79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57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36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15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893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872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51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29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  <a:alpha val="7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roceso alternativo 5"/>
          <p:cNvSpPr/>
          <p:nvPr/>
        </p:nvSpPr>
        <p:spPr bwMode="auto">
          <a:xfrm>
            <a:off x="1638139" y="1200951"/>
            <a:ext cx="893638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71571">
              <a:defRPr/>
            </a:pPr>
            <a:endParaRPr lang="es-CL" sz="1519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771571">
              <a:defRPr/>
            </a:pPr>
            <a:fld id="{3E72821F-77C0-4523-BE09-0C9B196C4F93}" type="slidenum">
              <a:rPr lang="es-ES" b="1">
                <a:solidFill>
                  <a:prstClr val="white"/>
                </a:solidFill>
                <a:latin typeface="Calibri"/>
              </a:rPr>
              <a:pPr defTabSz="771571">
                <a:defRPr/>
              </a:pPr>
              <a:t>1</a:t>
            </a:fld>
            <a:endParaRPr lang="es-ES" b="1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xmlns="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952500" y="2810215"/>
            <a:ext cx="10287000" cy="645832"/>
          </a:xfrm>
          <a:prstGeom prst="rect">
            <a:avLst/>
          </a:prstGeom>
          <a:effectLst/>
        </p:spPr>
        <p:txBody>
          <a:bodyPr vert="horz" lIns="77153" tIns="38576" rIns="77153" bIns="38576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771571"/>
            <a:r>
              <a:rPr lang="es-CL" sz="5063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L" sz="5063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952500" y="5884174"/>
            <a:ext cx="10287000" cy="427721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571">
              <a:lnSpc>
                <a:spcPct val="150000"/>
              </a:lnSpc>
            </a:pPr>
            <a:r>
              <a:rPr lang="es-CL" sz="928" b="1" dirty="0">
                <a:solidFill>
                  <a:prstClr val="white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 defTabSz="771571">
              <a:lnSpc>
                <a:spcPct val="150000"/>
              </a:lnSpc>
            </a:pPr>
            <a:r>
              <a:rPr lang="es-CL" sz="928" dirty="0">
                <a:solidFill>
                  <a:prstClr val="white"/>
                </a:solidFill>
                <a:latin typeface="Century" panose="02040604050505020304" pitchFamily="18" charset="0"/>
              </a:rPr>
              <a:t>HONOR		LEALTAD		          VALENTÍA	         INTEGRIDAD		  DEBER</a:t>
            </a:r>
          </a:p>
        </p:txBody>
      </p:sp>
      <p:sp>
        <p:nvSpPr>
          <p:cNvPr id="18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/>
        </p:nvSpPr>
        <p:spPr>
          <a:xfrm flipV="1">
            <a:off x="952500" y="5840260"/>
            <a:ext cx="1028700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71571"/>
            <a:endParaRPr lang="es-CL" sz="1519" b="1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5" name="18 Rectángulo redondeado"/>
          <p:cNvSpPr/>
          <p:nvPr/>
        </p:nvSpPr>
        <p:spPr>
          <a:xfrm>
            <a:off x="952501" y="1836809"/>
            <a:ext cx="10287000" cy="81758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571"/>
            <a:r>
              <a:rPr lang="es-ES" sz="3600" b="1" dirty="0" smtClean="0">
                <a:solidFill>
                  <a:prstClr val="white"/>
                </a:solidFill>
                <a:latin typeface="Calibri"/>
              </a:rPr>
              <a:t>CONTRAINTELIGENCIA</a:t>
            </a:r>
            <a:endParaRPr lang="es-ES" sz="3600" b="1" dirty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05172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¿QUÉ ES LA CONTRAINTELIGENCIA?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4"/>
            <a:ext cx="9922669" cy="3477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Definición: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L" sz="2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s-ES" altLang="es-CL" sz="2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</a:t>
            </a:r>
            <a:r>
              <a:rPr lang="es-ES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aquella parte de la actividad de inteligencia cuya finalidad es </a:t>
            </a:r>
            <a:r>
              <a:rPr lang="es-ES" altLang="es-CL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DETECTAR</a:t>
            </a:r>
            <a:r>
              <a:rPr lang="es-ES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altLang="es-CL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LOCALIZAR</a:t>
            </a:r>
            <a:r>
              <a:rPr lang="es-ES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ES" altLang="es-CL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NEUTRALIZAR</a:t>
            </a:r>
            <a:r>
              <a:rPr lang="es-ES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las acciones de inteligencia desarrolladas por otros estados o por personas, organizaciones o grupos extranjeros, o por sus agentes locales, dirigidas contra la seguridad del Estado y la defensa nacional”</a:t>
            </a:r>
            <a:endParaRPr lang="es-ES_tradnl" alt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Ley N° 19.974 del año 2004.</a:t>
            </a:r>
            <a:r>
              <a:rPr lang="es-ES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s-E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62655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QUÉ ES LA CONTRAINTELIGENCIA NAVAL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5"/>
            <a:ext cx="9922669" cy="25687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MX" altLang="es-CL" sz="22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Contrainteligencia Naval es fundamental para la Institución ya que tiene el propósito de </a:t>
            </a:r>
            <a:r>
              <a:rPr lang="es-MX" altLang="es-CL" sz="2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impedir</a:t>
            </a:r>
            <a:r>
              <a:rPr lang="es-MX" altLang="es-CL" sz="22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en tiempo de paz o de guerra, que el adversario u otro elemento hostil, </a:t>
            </a:r>
            <a:r>
              <a:rPr lang="es-MX" altLang="es-CL" sz="2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obtenga informaciones sobre la situación propia y del área de operaciones, </a:t>
            </a:r>
            <a:r>
              <a:rPr lang="es-MX" altLang="es-CL" sz="22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materialice actividades que puedan dañar la integridad y condición de operación de los Activos Institucionales.</a:t>
            </a:r>
            <a:endParaRPr 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s-E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50546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129199" y="1791081"/>
            <a:ext cx="9933603" cy="14465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Definición de Contrainteligencia. (Ley N° 19.974).</a:t>
            </a:r>
          </a:p>
          <a:p>
            <a:pPr marL="285750" indent="-28575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endParaRPr 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Contrainteligencia </a:t>
            </a:r>
            <a:r>
              <a:rPr lang="es-CL" sz="2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Naval.</a:t>
            </a:r>
            <a:endParaRPr 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E4E14675-74C0-3958-B338-076899AFD8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505" y="3511827"/>
            <a:ext cx="5084494" cy="304799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9855419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MISION C.I. NAVAL al 2024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4"/>
            <a:ext cx="9922669" cy="32669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MX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el propósito de contribuir a que la Armada, sus organismos dependientes y los medios navales asignados a otros mandos operen en un estado de normalidad, conservando su integridad y posibilitándolos a actuar sin limitaciones, en el cumplimiento de su misión: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Prevenir, detectar y neutralizar</a:t>
            </a:r>
            <a:r>
              <a:rPr lang="es-MX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las acciones de inteligencia y amenazas provenientes de organizaciones contrarias a los intereses institucionales y nacionales.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s-E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21544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MISION C.I. NAVAL al 2024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5"/>
            <a:ext cx="9922669" cy="372858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MX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el propósito de contribuir a que la Armada, sus organismos dependientes y los medios navales asignados a otros mandos operen en un estado de normalidad, conservando su integridad y posibilitándolos a actuar sin limitaciones, en el cumplimiento de su misión: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Prevenir, detectar y neutralizar, las acciones de inteligencia y amenazas provenientes de organizaciones contrarias a los intereses institucionales y nacionales.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Normar, difundir y controlar </a:t>
            </a:r>
            <a:r>
              <a:rPr lang="es-MX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cumplimiento de las directivas de seguridad militar.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s-E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2769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MISION C.I. NAVAL al 2024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5"/>
            <a:ext cx="9922669" cy="46519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MX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el propósito de contribuir a que la Armada, sus organismos dependientes y los medios navales asignados a otros mandos operen en un estado de normalidad, conservando su integridad y posibilitándolos a actuar sin limitaciones, en el cumplimiento de su misión: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Prevenir, detectar y neutralizar, </a:t>
            </a:r>
            <a:r>
              <a:rPr lang="es-MX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acciones de inteligencia y amenazas provenientes de organizaciones contrarias a los intereses institucionales y nacionales.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Normar, difundir y controlar </a:t>
            </a:r>
            <a:r>
              <a:rPr lang="es-MX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cumplimiento de las directivas de seguridad militar.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Realizar procesos de investigación </a:t>
            </a:r>
            <a:r>
              <a:rPr lang="es-MX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prevenir, detectar y neutralizar actividades de corrupción y drogas dentro de la Institución.</a:t>
            </a:r>
            <a:endParaRPr lang="es-CL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s-E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91536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6" descr="C:\Users\gbravo\AppData\Local\Microsoft\Windows\Temporary Internet Files\Content.Outlook\DFA90IQG\escudo 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2808" y="569269"/>
            <a:ext cx="358485" cy="49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0 CuadroTexto">
            <a:extLst>
              <a:ext uri="{FF2B5EF4-FFF2-40B4-BE49-F238E27FC236}">
                <a16:creationId xmlns:a16="http://schemas.microsoft.com/office/drawing/2014/main" xmlns="" id="{AA55FC05-252F-810E-8961-92EF25627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ACTIVOS INSTITUCIONALES</a:t>
            </a:r>
          </a:p>
        </p:txBody>
      </p:sp>
      <p:sp>
        <p:nvSpPr>
          <p:cNvPr id="33" name="3 CuadroTexto">
            <a:extLst>
              <a:ext uri="{FF2B5EF4-FFF2-40B4-BE49-F238E27FC236}">
                <a16:creationId xmlns:a16="http://schemas.microsoft.com/office/drawing/2014/main" xmlns="" id="{761DF9B3-3CD2-65C5-5594-4F2AEE9CE78A}"/>
              </a:ext>
            </a:extLst>
          </p:cNvPr>
          <p:cNvSpPr txBox="1"/>
          <p:nvPr/>
        </p:nvSpPr>
        <p:spPr>
          <a:xfrm>
            <a:off x="1177788" y="2596137"/>
            <a:ext cx="97005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s-ES" sz="2400" b="1" dirty="0">
                <a:solidFill>
                  <a:prstClr val="black"/>
                </a:solidFill>
                <a:latin typeface="Calibri" pitchFamily="34" charset="0"/>
              </a:rPr>
              <a:t>Todo recurso asociado a la </a:t>
            </a:r>
            <a:r>
              <a:rPr lang="es-ES" sz="2400" b="1" dirty="0">
                <a:solidFill>
                  <a:srgbClr val="FF0000"/>
                </a:solidFill>
                <a:latin typeface="Calibri" pitchFamily="34" charset="0"/>
              </a:rPr>
              <a:t>Información, Material, Instalaciones, Personal, Procesos, Productos, Informaciones, etc</a:t>
            </a:r>
            <a:r>
              <a:rPr lang="es-ES" sz="2400" b="1" dirty="0">
                <a:solidFill>
                  <a:prstClr val="black"/>
                </a:solidFill>
                <a:latin typeface="Calibri" pitchFamily="34" charset="0"/>
              </a:rPr>
              <a:t>.; Y que la Armada ha determinado que </a:t>
            </a:r>
            <a:r>
              <a:rPr lang="es-ES" sz="2400" b="1" dirty="0">
                <a:solidFill>
                  <a:srgbClr val="FF0000"/>
                </a:solidFill>
                <a:latin typeface="Calibri" pitchFamily="34" charset="0"/>
              </a:rPr>
              <a:t>deben ser protegidos y por ningún motivo expuestos </a:t>
            </a:r>
            <a:r>
              <a:rPr lang="es-ES" sz="2400" b="1" dirty="0">
                <a:solidFill>
                  <a:prstClr val="black"/>
                </a:solidFill>
                <a:latin typeface="Calibri" pitchFamily="34" charset="0"/>
              </a:rPr>
              <a:t>a personas ajenas a la I</a:t>
            </a:r>
            <a:r>
              <a:rPr lang="es-ES" sz="2400" b="1" dirty="0" smtClean="0">
                <a:solidFill>
                  <a:prstClr val="black"/>
                </a:solidFill>
                <a:latin typeface="Calibri" pitchFamily="34" charset="0"/>
              </a:rPr>
              <a:t>nstitución</a:t>
            </a:r>
            <a:r>
              <a:rPr lang="es-ES" sz="2400" b="1" dirty="0">
                <a:solidFill>
                  <a:prstClr val="black"/>
                </a:solidFill>
                <a:latin typeface="Calibri" pitchFamily="34" charset="0"/>
              </a:rPr>
              <a:t>, debido a que su conocimiento, pérdida, indisponibilidad o divulgación, pondría en riesgo la </a:t>
            </a:r>
            <a:r>
              <a:rPr lang="es-ES" sz="2400" b="1" dirty="0">
                <a:solidFill>
                  <a:srgbClr val="FF0000"/>
                </a:solidFill>
                <a:latin typeface="Calibri" pitchFamily="34" charset="0"/>
              </a:rPr>
              <a:t>seguridad nacional, de las operaciones, de la unidad o de las dotaciones</a:t>
            </a:r>
            <a:r>
              <a:rPr lang="es-ES_tradnl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”.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xmlns="" id="{E6211B64-F0E7-576A-F305-8A35223B6912}"/>
              </a:ext>
            </a:extLst>
          </p:cNvPr>
          <p:cNvSpPr txBox="1"/>
          <p:nvPr/>
        </p:nvSpPr>
        <p:spPr>
          <a:xfrm>
            <a:off x="1177787" y="2072917"/>
            <a:ext cx="52412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800" b="1" dirty="0">
                <a:solidFill>
                  <a:prstClr val="black"/>
                </a:solidFill>
                <a:latin typeface="Calibri" pitchFamily="34" charset="0"/>
              </a:rPr>
              <a:t>DEFINICIÓN</a:t>
            </a:r>
            <a:endParaRPr lang="es-CL" sz="2800" dirty="0">
              <a:solidFill>
                <a:prstClr val="black"/>
              </a:solidFill>
              <a:latin typeface="Calibri" pitchFamily="34" charset="0"/>
            </a:endParaRPr>
          </a:p>
        </p:txBody>
      </p:sp>
      <p:pic>
        <p:nvPicPr>
          <p:cNvPr id="36" name="Picture 4" descr="Personas Siluetas PNG Imágenes Transparentes - Pngtree">
            <a:extLst>
              <a:ext uri="{FF2B5EF4-FFF2-40B4-BE49-F238E27FC236}">
                <a16:creationId xmlns:a16="http://schemas.microsoft.com/office/drawing/2014/main" xmlns="" id="{E824355E-694F-70DB-73DA-7F97F461B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6069" y="5310522"/>
            <a:ext cx="1218836" cy="121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">
            <a:extLst>
              <a:ext uri="{FF2B5EF4-FFF2-40B4-BE49-F238E27FC236}">
                <a16:creationId xmlns:a16="http://schemas.microsoft.com/office/drawing/2014/main" xmlns="" id="{7CCC616E-4027-1885-AC68-90DD28B66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3944" y="5408841"/>
            <a:ext cx="925598" cy="925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6">
            <a:extLst>
              <a:ext uri="{FF2B5EF4-FFF2-40B4-BE49-F238E27FC236}">
                <a16:creationId xmlns:a16="http://schemas.microsoft.com/office/drawing/2014/main" xmlns="" id="{B97F8FEF-5A79-6DA4-A83B-ABC6280F29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9574" y="5254917"/>
            <a:ext cx="1233446" cy="1233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7">
            <a:extLst>
              <a:ext uri="{FF2B5EF4-FFF2-40B4-BE49-F238E27FC236}">
                <a16:creationId xmlns:a16="http://schemas.microsoft.com/office/drawing/2014/main" xmlns="" id="{3D50E822-4E13-22C9-E020-FC3318C00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80300" y="5457021"/>
            <a:ext cx="1940939" cy="759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8">
            <a:extLst>
              <a:ext uri="{FF2B5EF4-FFF2-40B4-BE49-F238E27FC236}">
                <a16:creationId xmlns:a16="http://schemas.microsoft.com/office/drawing/2014/main" xmlns="" id="{AA83ED88-514C-3157-E4F1-5D4AC17F7D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357" b="9005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58821" y="5512746"/>
            <a:ext cx="1404938" cy="81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8467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6" descr="C:\Users\gbravo\AppData\Local\Microsoft\Windows\Temporary Internet Files\Content.Outlook\DFA90IQG\escudo 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2808" y="569269"/>
            <a:ext cx="358485" cy="49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9 CuadroTexto"/>
          <p:cNvSpPr txBox="1"/>
          <p:nvPr/>
        </p:nvSpPr>
        <p:spPr>
          <a:xfrm>
            <a:off x="1194724" y="1995008"/>
            <a:ext cx="267220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ln w="18000">
                  <a:noFill/>
                  <a:prstDash val="solid"/>
                  <a:miter lim="800000"/>
                </a:ln>
                <a:solidFill>
                  <a:srgbClr val="44546A">
                    <a:lumMod val="60000"/>
                    <a:lumOff val="4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TIPOS DE ACTIVOS:</a:t>
            </a:r>
          </a:p>
        </p:txBody>
      </p:sp>
      <p:sp>
        <p:nvSpPr>
          <p:cNvPr id="26" name="16 CuadroTexto"/>
          <p:cNvSpPr txBox="1"/>
          <p:nvPr/>
        </p:nvSpPr>
        <p:spPr>
          <a:xfrm>
            <a:off x="1194723" y="2750993"/>
            <a:ext cx="7743458" cy="37266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s-ES" sz="1181" b="1" dirty="0">
                <a:ln w="18000">
                  <a:noFill/>
                  <a:prstDash val="solid"/>
                  <a:miter lim="800000"/>
                </a:ln>
                <a:solidFill>
                  <a:prstClr val="black"/>
                </a:solidFill>
                <a:latin typeface="Agency FB" pitchFamily="34" charset="0"/>
              </a:rPr>
              <a:t> </a:t>
            </a:r>
            <a:r>
              <a:rPr lang="es-ES" sz="1181" b="1" dirty="0">
                <a:ln w="18000">
                  <a:noFill/>
                  <a:prstDash val="solid"/>
                  <a:miter lim="800000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INFORMACIÓN</a:t>
            </a: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81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Información y documentación en sus múltiples formatos y durante todas las etapas de generación, transporte, intercambio, almacenamiento y destrucción.</a:t>
            </a: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81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Ejemplos: Planes de Guerra, Mensajes Secretos, Laptops con información sensible, etc.</a:t>
            </a:r>
            <a:endParaRPr lang="es-CL" sz="1181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1368" indent="-151368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s-ES" sz="1181" b="1" dirty="0">
                <a:ln w="18000">
                  <a:noFill/>
                  <a:prstDash val="solid"/>
                  <a:miter lim="800000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SISTEMAS</a:t>
            </a: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81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Dice relación con sistemas informáticos, de armas o de comunicaciones, entre otros.</a:t>
            </a: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181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Ejemplos:  Armamento Menor, Armamento Mayor, Radares, Servidores, etc.</a:t>
            </a: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1368" indent="-151368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s-ES" sz="1181" b="1" dirty="0">
                <a:ln w="18000">
                  <a:noFill/>
                  <a:prstDash val="solid"/>
                  <a:miter lim="800000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RECURSOS HUMANOS</a:t>
            </a: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81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refiere a todo personal calificado y con experiencia, que tiene acceso a información sensible como también aquellos que operan sistemas considerados vitales en la organización.</a:t>
            </a: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81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Ejemplos: Pilotos de Aeronaves, Personal de Operaciones, Personal de Ingeniería, etc.</a:t>
            </a: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4" name="Picture 10" descr="Hojas De Papel De Archivos Secretos Sobre Fondo Blanco. 3d Ilustración.  Fotos, Retratos, Imágenes Y Fotografía De Archivo Libres De Derecho. Image  41472830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06495" y="2684743"/>
            <a:ext cx="1914796" cy="130001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06495" y="4021531"/>
            <a:ext cx="1914796" cy="14416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98804" y="5507949"/>
            <a:ext cx="1922488" cy="128165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10 CuadroTexto">
            <a:extLst>
              <a:ext uri="{FF2B5EF4-FFF2-40B4-BE49-F238E27FC236}">
                <a16:creationId xmlns:a16="http://schemas.microsoft.com/office/drawing/2014/main" xmlns="" id="{AA55FC05-252F-810E-8961-92EF25627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ACTIVOS INSTITUCIONALES</a:t>
            </a:r>
          </a:p>
        </p:txBody>
      </p:sp>
    </p:spTree>
    <p:extLst>
      <p:ext uri="{BB962C8B-B14F-4D97-AF65-F5344CB8AC3E}">
        <p14:creationId xmlns:p14="http://schemas.microsoft.com/office/powerpoint/2010/main" xmlns="" val="40078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9 CuadroTexto"/>
          <p:cNvSpPr txBox="1"/>
          <p:nvPr/>
        </p:nvSpPr>
        <p:spPr>
          <a:xfrm>
            <a:off x="1164274" y="2273303"/>
            <a:ext cx="267220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ln w="18000">
                  <a:noFill/>
                  <a:prstDash val="solid"/>
                  <a:miter lim="800000"/>
                </a:ln>
                <a:solidFill>
                  <a:srgbClr val="44546A">
                    <a:lumMod val="60000"/>
                    <a:lumOff val="4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TIPOS DE ACTIVOS:</a:t>
            </a:r>
          </a:p>
        </p:txBody>
      </p:sp>
      <p:sp>
        <p:nvSpPr>
          <p:cNvPr id="26" name="16 CuadroTexto"/>
          <p:cNvSpPr txBox="1"/>
          <p:nvPr/>
        </p:nvSpPr>
        <p:spPr>
          <a:xfrm>
            <a:off x="1164273" y="2697982"/>
            <a:ext cx="7743458" cy="2999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1368" indent="-151368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s-ES" sz="1181" b="1" dirty="0">
                <a:ln w="18000">
                  <a:noFill/>
                  <a:prstDash val="solid"/>
                  <a:miter lim="800000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</a:t>
            </a: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81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Dice relación con todo el equipamiento que es considerado vital para el cumplimiento del rol de la Unidad o Repartición</a:t>
            </a:r>
            <a:r>
              <a:rPr lang="es-ES" sz="1181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181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Ejemplos: Motores, Generadores, Agua Potable, etc.</a:t>
            </a: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1368" indent="-151368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s-ES" sz="1181" b="1" dirty="0">
                <a:ln w="18000">
                  <a:noFill/>
                  <a:prstDash val="solid"/>
                  <a:miter lim="800000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INSTALACIONES</a:t>
            </a: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81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Dependencias, Reparticiones, Unidades, Edificios en donde se custodia Material, personal o información de carácter vital para el cumplimiento de la Misión Institucional.</a:t>
            </a:r>
          </a:p>
          <a:p>
            <a:pPr marL="152707" algn="just" defTabSz="77141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81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Ejemplos: Pistas, Unidades de Combate, Centros TC, Oficinas de Altos Mandos, etc.</a:t>
            </a:r>
            <a:endParaRPr lang="es-ES" sz="1181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35" indent="-72335" defTabSz="771416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s-ES" sz="1181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82546" y="2592366"/>
            <a:ext cx="1938746" cy="129265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82546" y="4026159"/>
            <a:ext cx="1938746" cy="162531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10 CuadroTexto">
            <a:extLst>
              <a:ext uri="{FF2B5EF4-FFF2-40B4-BE49-F238E27FC236}">
                <a16:creationId xmlns:a16="http://schemas.microsoft.com/office/drawing/2014/main" xmlns="" id="{39358CF6-913D-1DF0-F9A8-476BA1606E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ACTIVOS INSTITUCIONALES</a:t>
            </a:r>
          </a:p>
        </p:txBody>
      </p:sp>
    </p:spTree>
    <p:extLst>
      <p:ext uri="{BB962C8B-B14F-4D97-AF65-F5344CB8AC3E}">
        <p14:creationId xmlns:p14="http://schemas.microsoft.com/office/powerpoint/2010/main" xmlns="" val="363057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DIFERENCIAS ENTRE INT. Y CONTRAINTELIGENCIA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5"/>
            <a:ext cx="6766059" cy="409221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Inteligencia se concentra en </a:t>
            </a:r>
            <a:r>
              <a:rPr lang="es-CL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recopilar y analizar</a:t>
            </a: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información sobre las amenazas y oportunidades externas, mientras que la contrainteligencia se centra en </a:t>
            </a:r>
            <a:r>
              <a:rPr lang="es-CL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proteger y defender</a:t>
            </a: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una organización de actividades de inteligencia enemigas y otras amenazas relacionadas. Ambas disciplinas son fundamentales para garantizar la seguridad nacional y la protección de información valiosa.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s-ES" dirty="0">
              <a:latin typeface="Calibri" pitchFamily="34" charset="0"/>
            </a:endParaRPr>
          </a:p>
        </p:txBody>
      </p:sp>
      <p:pic>
        <p:nvPicPr>
          <p:cNvPr id="1026" name="Picture 2" descr="Aprender a generar sinergia - Emprendedores News">
            <a:extLst>
              <a:ext uri="{FF2B5EF4-FFF2-40B4-BE49-F238E27FC236}">
                <a16:creationId xmlns:a16="http://schemas.microsoft.com/office/drawing/2014/main" xmlns="" id="{F99FDFC1-3E9C-262C-430C-009F0CA9E6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1976" y="2780140"/>
            <a:ext cx="2774804" cy="234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236271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OBJETIVOS DE LA CONTRAINTELIGENCIA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21523"/>
            <a:ext cx="9922669" cy="47782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 fontAlgn="base">
              <a:spcBef>
                <a:spcPct val="50000"/>
              </a:spcBef>
              <a:spcAft>
                <a:spcPct val="0"/>
              </a:spcAft>
              <a:buFont typeface="+mj-lt"/>
              <a:buAutoNum type="arabicPeriod"/>
            </a:pPr>
            <a:r>
              <a:rPr lang="es-ES" altLang="es-CL" sz="21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Desarrollar</a:t>
            </a:r>
            <a:r>
              <a:rPr lang="es-ES" altLang="es-CL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los recursos de </a:t>
            </a:r>
            <a:r>
              <a:rPr lang="es-ES" altLang="es-CL" sz="2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seguridad, de recolección y operacionales </a:t>
            </a:r>
            <a:r>
              <a:rPr lang="es-ES" altLang="es-CL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explotar las vulnerabilidades de nuestros adversarios y </a:t>
            </a:r>
            <a:r>
              <a:rPr lang="es-ES" altLang="es-CL" sz="2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neutralizar</a:t>
            </a:r>
            <a:r>
              <a:rPr lang="es-ES" altLang="es-CL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sus actividades contra nosotros.</a:t>
            </a:r>
          </a:p>
          <a:p>
            <a:pPr marL="457200" indent="-457200" algn="just" fontAlgn="base">
              <a:spcBef>
                <a:spcPct val="50000"/>
              </a:spcBef>
              <a:spcAft>
                <a:spcPct val="0"/>
              </a:spcAft>
              <a:buFont typeface="+mj-lt"/>
              <a:buAutoNum type="arabicPeriod"/>
            </a:pPr>
            <a:r>
              <a:rPr lang="es-ES_tradnl" altLang="es-CL" sz="21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Obtener continuamente </a:t>
            </a:r>
            <a:r>
              <a:rPr lang="es-ES_tradnl" altLang="es-CL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desde cualquier fuente disponible, </a:t>
            </a:r>
            <a:r>
              <a:rPr lang="es-ES_tradnl" altLang="es-CL" sz="2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abierta o cerrada, </a:t>
            </a:r>
            <a:r>
              <a:rPr lang="es-ES_tradnl" altLang="es-CL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conocimiento detallado acerca de cada actividad de los servicios de Inteligencia foráneos y de grupos adversos, con énfasis, por supuesto, en aquellos que son hostiles y en sus </a:t>
            </a:r>
            <a:r>
              <a:rPr lang="es-ES_tradnl" altLang="es-CL" sz="2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esfuerzos de penetrar e influenciar nuestras instituciones</a:t>
            </a:r>
            <a:r>
              <a:rPr lang="es-ES_tradnl" altLang="es-CL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fontAlgn="base">
              <a:spcBef>
                <a:spcPct val="50000"/>
              </a:spcBef>
              <a:spcAft>
                <a:spcPct val="0"/>
              </a:spcAft>
              <a:buFont typeface="+mj-lt"/>
              <a:buAutoNum type="arabicPeriod"/>
            </a:pPr>
            <a:r>
              <a:rPr lang="es-ES_tradnl" altLang="es-CL" sz="21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Investigar centralizadamente, analizar y diseminar </a:t>
            </a:r>
            <a:r>
              <a:rPr lang="es-ES_tradnl" altLang="es-CL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este conocimiento, incluyendo apreciaciones de las amenazas generadas por los entes adversos y sus futuras actividades.</a:t>
            </a:r>
          </a:p>
          <a:p>
            <a:pPr marL="457200" indent="-457200" algn="just" fontAlgn="base">
              <a:spcBef>
                <a:spcPct val="50000"/>
              </a:spcBef>
              <a:spcAft>
                <a:spcPct val="0"/>
              </a:spcAft>
              <a:buFont typeface="+mj-lt"/>
              <a:buAutoNum type="arabicPeriod"/>
            </a:pPr>
            <a:r>
              <a:rPr lang="es-ES_tradnl" altLang="es-CL" sz="2100" b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Engañar</a:t>
            </a:r>
            <a:r>
              <a:rPr lang="es-ES_tradnl" altLang="es-CL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 adversario con respecto a nuestras decisiones, acciones e intenciones.</a:t>
            </a:r>
            <a:endParaRPr lang="es-CL" sz="21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s-E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904193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32698" y="1925987"/>
            <a:ext cx="9922669" cy="487825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 fontAlgn="base">
              <a:spcBef>
                <a:spcPct val="50000"/>
              </a:spcBef>
              <a:spcAft>
                <a:spcPct val="0"/>
              </a:spcAft>
              <a:buFont typeface="+mj-lt"/>
              <a:buAutoNum type="arabicPeriod" startAt="5"/>
              <a:defRPr/>
            </a:pPr>
            <a:r>
              <a:rPr lang="es-ES_tradnl" altLang="es-CL" sz="2100" b="1" u="sng" dirty="0">
                <a:latin typeface="Arial" panose="020B0604020202020204" pitchFamily="34" charset="0"/>
                <a:cs typeface="Arial" panose="020B0604020202020204" pitchFamily="34" charset="0"/>
              </a:rPr>
              <a:t>Adecuada organización</a:t>
            </a:r>
            <a:r>
              <a:rPr lang="es-ES_tradnl" altLang="es-CL" sz="2100" dirty="0">
                <a:latin typeface="Arial" panose="020B0604020202020204" pitchFamily="34" charset="0"/>
                <a:cs typeface="Arial" panose="020B0604020202020204" pitchFamily="34" charset="0"/>
              </a:rPr>
              <a:t>: El componente orgánico del Sistema de Contrainteligencia debe estar fundado en la </a:t>
            </a:r>
            <a:r>
              <a:rPr lang="es-ES_tradnl" altLang="es-CL" sz="2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misión asignada</a:t>
            </a:r>
            <a:r>
              <a:rPr lang="es-ES_tradnl" altLang="es-CL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_tradnl" altLang="es-CL" sz="2100" dirty="0">
                <a:latin typeface="Arial" panose="020B0604020202020204" pitchFamily="34" charset="0"/>
                <a:cs typeface="Arial" panose="020B0604020202020204" pitchFamily="34" charset="0"/>
              </a:rPr>
              <a:t>en las tareas encomendadas, en el ámbito en que le corresponda actuar y, principalmente, en las </a:t>
            </a:r>
            <a:r>
              <a:rPr lang="es-ES_tradnl" altLang="es-CL" sz="2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posibilidades y recursos del enemigo</a:t>
            </a:r>
            <a:r>
              <a:rPr lang="es-ES_tradnl" altLang="es-CL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altLang="es-CL" sz="2100" dirty="0">
                <a:latin typeface="Arial" panose="020B0604020202020204" pitchFamily="34" charset="0"/>
                <a:cs typeface="Arial" panose="020B0604020202020204" pitchFamily="34" charset="0"/>
              </a:rPr>
              <a:t>que se deba contrarrestar.</a:t>
            </a:r>
          </a:p>
          <a:p>
            <a:pPr marL="457200" indent="-457200" algn="just" fontAlgn="base">
              <a:spcBef>
                <a:spcPct val="50000"/>
              </a:spcBef>
              <a:spcAft>
                <a:spcPct val="0"/>
              </a:spcAft>
              <a:buFont typeface="+mj-lt"/>
              <a:buAutoNum type="arabicPeriod" startAt="5"/>
              <a:defRPr/>
            </a:pPr>
            <a:r>
              <a:rPr lang="es-ES_tradnl" altLang="es-CL" sz="2100" b="1" u="sng" dirty="0">
                <a:latin typeface="Arial" panose="020B0604020202020204" pitchFamily="34" charset="0"/>
                <a:cs typeface="Arial" panose="020B0604020202020204" pitchFamily="34" charset="0"/>
              </a:rPr>
              <a:t>Funcionamiento</a:t>
            </a:r>
            <a:r>
              <a:rPr lang="es-ES_tradnl" altLang="es-CL" sz="2100" dirty="0">
                <a:latin typeface="Arial" panose="020B0604020202020204" pitchFamily="34" charset="0"/>
                <a:cs typeface="Arial" panose="020B0604020202020204" pitchFamily="34" charset="0"/>
              </a:rPr>
              <a:t>: El sistema de funcionar sobre la base de </a:t>
            </a:r>
            <a:r>
              <a:rPr lang="es-ES_tradnl" altLang="es-CL" sz="2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métodos y procedimientos precisos</a:t>
            </a:r>
            <a:r>
              <a:rPr lang="es-ES_tradnl" altLang="es-CL" sz="2100" dirty="0">
                <a:latin typeface="Arial" panose="020B0604020202020204" pitchFamily="34" charset="0"/>
                <a:cs typeface="Arial" panose="020B0604020202020204" pitchFamily="34" charset="0"/>
              </a:rPr>
              <a:t>, claramente definidos y flexibles y de medidas lógicas racionalmente planificadas y hábilmente ejecutadas.</a:t>
            </a:r>
          </a:p>
          <a:p>
            <a:pPr marL="457200" indent="-457200" algn="just" fontAlgn="base">
              <a:spcBef>
                <a:spcPct val="50000"/>
              </a:spcBef>
              <a:spcAft>
                <a:spcPct val="0"/>
              </a:spcAft>
              <a:buFont typeface="+mj-lt"/>
              <a:buAutoNum type="arabicPeriod" startAt="5"/>
              <a:defRPr/>
            </a:pPr>
            <a:r>
              <a:rPr lang="es-ES_tradnl" altLang="es-CL" sz="2100" b="1" u="sng" dirty="0">
                <a:latin typeface="Arial" panose="020B0604020202020204" pitchFamily="34" charset="0"/>
                <a:cs typeface="Arial" panose="020B0604020202020204" pitchFamily="34" charset="0"/>
              </a:rPr>
              <a:t>Sorpresa</a:t>
            </a:r>
            <a:r>
              <a:rPr lang="es-ES_tradnl" altLang="es-CL" sz="21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s-ES_tradnl" altLang="es-CL" sz="2100" dirty="0">
                <a:latin typeface="Arial" panose="020B0604020202020204" pitchFamily="34" charset="0"/>
                <a:cs typeface="Arial" panose="020B0604020202020204" pitchFamily="34" charset="0"/>
              </a:rPr>
              <a:t> La actuación de los recursos de Contrainteligencia debe ser </a:t>
            </a:r>
            <a:r>
              <a:rPr lang="es-ES_tradnl" altLang="es-CL" sz="2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imprevisible</a:t>
            </a:r>
            <a:r>
              <a:rPr lang="es-ES_tradnl" altLang="es-CL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_tradnl" altLang="es-CL" sz="2100" dirty="0">
                <a:latin typeface="Arial" panose="020B0604020202020204" pitchFamily="34" charset="0"/>
                <a:cs typeface="Arial" panose="020B0604020202020204" pitchFamily="34" charset="0"/>
              </a:rPr>
              <a:t>de manera que el adversario permanezca </a:t>
            </a:r>
            <a:r>
              <a:rPr lang="es-ES_tradnl" altLang="es-CL" sz="2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desapercibido</a:t>
            </a:r>
            <a:r>
              <a:rPr lang="es-ES_tradnl" altLang="es-CL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altLang="es-CL" sz="2100" dirty="0">
                <a:latin typeface="Arial" panose="020B0604020202020204" pitchFamily="34" charset="0"/>
                <a:cs typeface="Arial" panose="020B0604020202020204" pitchFamily="34" charset="0"/>
              </a:rPr>
              <a:t>y no pueda, o no alcance, a contrarrestar las </a:t>
            </a:r>
            <a:r>
              <a:rPr lang="es-ES_tradnl" altLang="es-CL" sz="2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acciones</a:t>
            </a:r>
            <a:r>
              <a:rPr lang="es-ES_tradnl" altLang="es-CL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altLang="es-CL" sz="2100" dirty="0">
                <a:latin typeface="Arial" panose="020B0604020202020204" pitchFamily="34" charset="0"/>
                <a:cs typeface="Arial" panose="020B0604020202020204" pitchFamily="34" charset="0"/>
              </a:rPr>
              <a:t>en su contra.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es-ES_tradnl" altLang="es-CL" sz="2000" b="1" i="1" dirty="0" smtClean="0">
              <a:solidFill>
                <a:srgbClr val="002060"/>
              </a:solidFill>
              <a:latin typeface="Calibri" pitchFamily="34" charset="0"/>
              <a:cs typeface="Times New Roman" panose="02020603050405020304" pitchFamily="18" charset="0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es-CL" sz="2000" b="1" i="1" dirty="0" smtClean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La </a:t>
            </a:r>
            <a:r>
              <a:rPr lang="es-ES_tradnl" altLang="es-CL" sz="2000" b="1" i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rapidez, variedad y flexibilidad de los métodos y procedimientos y el </a:t>
            </a:r>
            <a:r>
              <a:rPr lang="es-ES_tradnl" altLang="es-CL" sz="2000" b="1" i="1" dirty="0">
                <a:solidFill>
                  <a:srgbClr val="FF0000"/>
                </a:solidFill>
                <a:latin typeface="Calibri" pitchFamily="34" charset="0"/>
                <a:cs typeface="Times New Roman" panose="02020603050405020304" pitchFamily="18" charset="0"/>
              </a:rPr>
              <a:t>secreto de las operaciones</a:t>
            </a:r>
            <a:r>
              <a:rPr lang="es-ES_tradnl" altLang="es-CL" sz="2000" b="1" i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, son factores determinantes y decisivos para lograr la </a:t>
            </a:r>
            <a:r>
              <a:rPr lang="es-ES_tradnl" altLang="es-CL" sz="2000" b="1" i="1" dirty="0">
                <a:solidFill>
                  <a:srgbClr val="FF0000"/>
                </a:solidFill>
                <a:latin typeface="Calibri" pitchFamily="34" charset="0"/>
                <a:cs typeface="Times New Roman" panose="02020603050405020304" pitchFamily="18" charset="0"/>
              </a:rPr>
              <a:t>sorpresa</a:t>
            </a:r>
            <a:r>
              <a:rPr lang="es-ES_tradnl" altLang="es-CL" sz="2000" b="1" i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.</a:t>
            </a:r>
            <a:endParaRPr lang="es-CL" sz="21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s-ES" dirty="0">
              <a:latin typeface="Calibri" pitchFamily="34" charset="0"/>
            </a:endParaRPr>
          </a:p>
        </p:txBody>
      </p:sp>
      <p:sp>
        <p:nvSpPr>
          <p:cNvPr id="2" name="10 CuadroTexto">
            <a:extLst>
              <a:ext uri="{FF2B5EF4-FFF2-40B4-BE49-F238E27FC236}">
                <a16:creationId xmlns:a16="http://schemas.microsoft.com/office/drawing/2014/main" xmlns="" id="{24FB52A2-2D77-1F77-AE50-10C6376B6C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OBJETIVOS DE LA CONTRAINTELIGENCIA</a:t>
            </a:r>
          </a:p>
        </p:txBody>
      </p:sp>
    </p:spTree>
    <p:extLst>
      <p:ext uri="{BB962C8B-B14F-4D97-AF65-F5344CB8AC3E}">
        <p14:creationId xmlns:p14="http://schemas.microsoft.com/office/powerpoint/2010/main" xmlns="" val="205269255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Tema de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539</TotalTime>
  <Words>1054</Words>
  <Application>Microsoft Office PowerPoint</Application>
  <PresentationFormat>Personalizado</PresentationFormat>
  <Paragraphs>93</Paragraphs>
  <Slides>13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16" baseType="lpstr">
      <vt:lpstr>Tema de Office</vt:lpstr>
      <vt:lpstr>office theme</vt:lpstr>
      <vt:lpstr>1_Tema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Mauricio Lineros</dc:creator>
  <cp:lastModifiedBy>profesor</cp:lastModifiedBy>
  <cp:revision>7</cp:revision>
  <dcterms:created xsi:type="dcterms:W3CDTF">2024-05-07T16:20:15Z</dcterms:created>
  <dcterms:modified xsi:type="dcterms:W3CDTF">2024-05-28T13:08:21Z</dcterms:modified>
</cp:coreProperties>
</file>