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92" r:id="rId2"/>
    <p:sldId id="280" r:id="rId3"/>
    <p:sldId id="296" r:id="rId4"/>
    <p:sldId id="295" r:id="rId5"/>
    <p:sldId id="297" r:id="rId6"/>
    <p:sldId id="298" r:id="rId7"/>
    <p:sldId id="301" r:id="rId8"/>
    <p:sldId id="302" r:id="rId9"/>
    <p:sldId id="303" r:id="rId10"/>
    <p:sldId id="305" r:id="rId11"/>
    <p:sldId id="311" r:id="rId12"/>
    <p:sldId id="306" r:id="rId13"/>
    <p:sldId id="307" r:id="rId14"/>
    <p:sldId id="308" r:id="rId15"/>
    <p:sldId id="309" r:id="rId16"/>
    <p:sldId id="310" r:id="rId17"/>
    <p:sldId id="313" r:id="rId18"/>
    <p:sldId id="378" r:id="rId19"/>
    <p:sldId id="364" r:id="rId20"/>
    <p:sldId id="365" r:id="rId21"/>
    <p:sldId id="366" r:id="rId22"/>
    <p:sldId id="367" r:id="rId23"/>
    <p:sldId id="368" r:id="rId24"/>
    <p:sldId id="363" r:id="rId25"/>
    <p:sldId id="371" r:id="rId26"/>
    <p:sldId id="370" r:id="rId27"/>
    <p:sldId id="372" r:id="rId28"/>
    <p:sldId id="373" r:id="rId29"/>
    <p:sldId id="374" r:id="rId30"/>
    <p:sldId id="376" r:id="rId31"/>
    <p:sldId id="377" r:id="rId32"/>
    <p:sldId id="379" r:id="rId33"/>
    <p:sldId id="389" r:id="rId34"/>
    <p:sldId id="390" r:id="rId35"/>
    <p:sldId id="391" r:id="rId36"/>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autoAdjust="0"/>
  </p:normalViewPr>
  <p:slideViewPr>
    <p:cSldViewPr snapToGrid="0">
      <p:cViewPr varScale="1">
        <p:scale>
          <a:sx n="114" d="100"/>
          <a:sy n="114" d="100"/>
        </p:scale>
        <p:origin x="474" y="24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B4D6AC-4C9F-46F1-B355-4A89C8C43C0E}" type="datetimeFigureOut">
              <a:rPr lang="es-CL" smtClean="0"/>
              <a:pPr/>
              <a:t>08-02-2024</a:t>
            </a:fld>
            <a:endParaRPr lang="es-CL"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DFCEEB-37E3-41F6-9446-4ADA63D236FF}" type="slidenum">
              <a:rPr lang="es-CL" smtClean="0"/>
              <a:pPr/>
              <a:t>‹Nº›</a:t>
            </a:fld>
            <a:endParaRPr lang="es-CL" dirty="0"/>
          </a:p>
        </p:txBody>
      </p:sp>
    </p:spTree>
    <p:extLst>
      <p:ext uri="{BB962C8B-B14F-4D97-AF65-F5344CB8AC3E}">
        <p14:creationId xmlns:p14="http://schemas.microsoft.com/office/powerpoint/2010/main" val="1855342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6314512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2093194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0003211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8098792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2237135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879128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992225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856373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4897044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1610986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9691132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897177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2963429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8243281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17394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6648505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6843652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445903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4693715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8392170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7827477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1256651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9199468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4441638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1457762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26</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554854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27</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86736900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28</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4211870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29</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8741299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30</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1704658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1765316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77531243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33</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6086639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34</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0000427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35</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999066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08-02-2024</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2475999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08-02-2024</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4289014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30560BD4-40C6-4212-9888-52C2B13E0D68}" type="datetimeFigureOut">
              <a:rPr lang="es-CL" smtClean="0"/>
              <a:pPr/>
              <a:t>08-02-2024</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694958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0560BD4-40C6-4212-9888-52C2B13E0D68}" type="datetimeFigureOut">
              <a:rPr lang="es-CL" smtClean="0"/>
              <a:pPr/>
              <a:t>08-02-2024</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236337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0560BD4-40C6-4212-9888-52C2B13E0D68}" type="datetimeFigureOut">
              <a:rPr lang="es-CL" smtClean="0"/>
              <a:pPr/>
              <a:t>08-02-2024</a:t>
            </a:fld>
            <a:endParaRPr lang="es-CL" dirty="0"/>
          </a:p>
        </p:txBody>
      </p:sp>
      <p:sp>
        <p:nvSpPr>
          <p:cNvPr id="8" name="Marcador de pie de página 7"/>
          <p:cNvSpPr>
            <a:spLocks noGrp="1"/>
          </p:cNvSpPr>
          <p:nvPr>
            <p:ph type="ftr" sz="quarter" idx="11"/>
          </p:nvPr>
        </p:nvSpPr>
        <p:spPr/>
        <p:txBody>
          <a:bodyPr/>
          <a:lstStyle/>
          <a:p>
            <a:endParaRPr lang="es-CL" dirty="0"/>
          </a:p>
        </p:txBody>
      </p:sp>
      <p:sp>
        <p:nvSpPr>
          <p:cNvPr id="9" name="Marcador de número de diapositiva 8"/>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613745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0560BD4-40C6-4212-9888-52C2B13E0D68}" type="datetimeFigureOut">
              <a:rPr lang="es-CL" smtClean="0"/>
              <a:pPr/>
              <a:t>08-02-2024</a:t>
            </a:fld>
            <a:endParaRPr lang="es-CL" dirty="0"/>
          </a:p>
        </p:txBody>
      </p:sp>
      <p:sp>
        <p:nvSpPr>
          <p:cNvPr id="4" name="Marcador de pie de página 3"/>
          <p:cNvSpPr>
            <a:spLocks noGrp="1"/>
          </p:cNvSpPr>
          <p:nvPr>
            <p:ph type="ftr" sz="quarter" idx="11"/>
          </p:nvPr>
        </p:nvSpPr>
        <p:spPr/>
        <p:txBody>
          <a:bodyPr/>
          <a:lstStyle/>
          <a:p>
            <a:endParaRPr lang="es-CL" dirty="0"/>
          </a:p>
        </p:txBody>
      </p:sp>
      <p:sp>
        <p:nvSpPr>
          <p:cNvPr id="5" name="Marcador de número de diapositiva 4"/>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523597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0560BD4-40C6-4212-9888-52C2B13E0D68}" type="datetimeFigureOut">
              <a:rPr lang="es-CL" smtClean="0"/>
              <a:pPr/>
              <a:t>08-02-2024</a:t>
            </a:fld>
            <a:endParaRPr lang="es-CL" dirty="0"/>
          </a:p>
        </p:txBody>
      </p:sp>
      <p:sp>
        <p:nvSpPr>
          <p:cNvPr id="3" name="Marcador de pie de página 2"/>
          <p:cNvSpPr>
            <a:spLocks noGrp="1"/>
          </p:cNvSpPr>
          <p:nvPr>
            <p:ph type="ftr" sz="quarter" idx="11"/>
          </p:nvPr>
        </p:nvSpPr>
        <p:spPr/>
        <p:txBody>
          <a:bodyPr/>
          <a:lstStyle/>
          <a:p>
            <a:endParaRPr lang="es-CL" dirty="0"/>
          </a:p>
        </p:txBody>
      </p:sp>
      <p:sp>
        <p:nvSpPr>
          <p:cNvPr id="4" name="Marcador de número de diapositiva 3"/>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33194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08-02-2024</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2414343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08-02-2024</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8476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08-02-2024</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00359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08-02-2024</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1426461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560BD4-40C6-4212-9888-52C2B13E0D68}" type="datetimeFigureOut">
              <a:rPr lang="es-CL" smtClean="0"/>
              <a:pPr/>
              <a:t>08-02-2024</a:t>
            </a:fld>
            <a:endParaRPr lang="es-CL"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val="37413453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200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“MILITARY OPERATIONS ON URBANIZED TERRAIN”</a:t>
            </a: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Talcahuano, febrero de 2024.</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Tree>
    <p:extLst>
      <p:ext uri="{BB962C8B-B14F-4D97-AF65-F5344CB8AC3E}">
        <p14:creationId xmlns:p14="http://schemas.microsoft.com/office/powerpoint/2010/main" val="2746238821"/>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pic>
        <p:nvPicPr>
          <p:cNvPr id="4" name="Imagen 3"/>
          <p:cNvPicPr>
            <a:picLocks noChangeAspect="1"/>
          </p:cNvPicPr>
          <p:nvPr/>
        </p:nvPicPr>
        <p:blipFill>
          <a:blip r:embed="rId6"/>
          <a:stretch>
            <a:fillRect/>
          </a:stretch>
        </p:blipFill>
        <p:spPr>
          <a:xfrm>
            <a:off x="2281151" y="966715"/>
            <a:ext cx="7666206" cy="5110804"/>
          </a:xfrm>
          <a:prstGeom prst="rect">
            <a:avLst/>
          </a:prstGeom>
        </p:spPr>
      </p:pic>
      <p:sp>
        <p:nvSpPr>
          <p:cNvPr id="12" name="Rectángulo 11"/>
          <p:cNvSpPr/>
          <p:nvPr/>
        </p:nvSpPr>
        <p:spPr>
          <a:xfrm>
            <a:off x="816205" y="934922"/>
            <a:ext cx="211806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INTRODUCCIÓN</a:t>
            </a:r>
          </a:p>
        </p:txBody>
      </p:sp>
    </p:spTree>
    <p:extLst>
      <p:ext uri="{BB962C8B-B14F-4D97-AF65-F5344CB8AC3E}">
        <p14:creationId xmlns:p14="http://schemas.microsoft.com/office/powerpoint/2010/main" val="1899819704"/>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pic>
        <p:nvPicPr>
          <p:cNvPr id="2" name="Imagen 1"/>
          <p:cNvPicPr>
            <a:picLocks noChangeAspect="1"/>
          </p:cNvPicPr>
          <p:nvPr/>
        </p:nvPicPr>
        <p:blipFill>
          <a:blip r:embed="rId6"/>
          <a:stretch>
            <a:fillRect/>
          </a:stretch>
        </p:blipFill>
        <p:spPr>
          <a:xfrm>
            <a:off x="1150695" y="969188"/>
            <a:ext cx="9751416" cy="5200755"/>
          </a:xfrm>
          <a:prstGeom prst="rect">
            <a:avLst/>
          </a:prstGeom>
        </p:spPr>
      </p:pic>
      <p:sp>
        <p:nvSpPr>
          <p:cNvPr id="12" name="Rectángulo 11"/>
          <p:cNvSpPr/>
          <p:nvPr/>
        </p:nvSpPr>
        <p:spPr>
          <a:xfrm>
            <a:off x="816205" y="934922"/>
            <a:ext cx="211806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INTRODUCCIÓN</a:t>
            </a:r>
          </a:p>
        </p:txBody>
      </p:sp>
    </p:spTree>
    <p:extLst>
      <p:ext uri="{BB962C8B-B14F-4D97-AF65-F5344CB8AC3E}">
        <p14:creationId xmlns:p14="http://schemas.microsoft.com/office/powerpoint/2010/main" val="1188934197"/>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
        <p:nvSpPr>
          <p:cNvPr id="12" name="Rectángulo 11"/>
          <p:cNvSpPr/>
          <p:nvPr/>
        </p:nvSpPr>
        <p:spPr>
          <a:xfrm>
            <a:off x="816205" y="934922"/>
            <a:ext cx="211806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INTRODUCCIÓN</a:t>
            </a:r>
          </a:p>
        </p:txBody>
      </p:sp>
      <p:sp>
        <p:nvSpPr>
          <p:cNvPr id="2" name="CuadroTexto 1"/>
          <p:cNvSpPr txBox="1"/>
          <p:nvPr/>
        </p:nvSpPr>
        <p:spPr>
          <a:xfrm>
            <a:off x="942975" y="1442774"/>
            <a:ext cx="9981361" cy="4524315"/>
          </a:xfrm>
          <a:prstGeom prst="rect">
            <a:avLst/>
          </a:prstGeom>
          <a:solidFill>
            <a:srgbClr val="FFFFFF">
              <a:alpha val="40000"/>
            </a:srgbClr>
          </a:solidFill>
          <a:ln>
            <a:solidFill>
              <a:schemeClr val="accent5">
                <a:lumMod val="50000"/>
              </a:schemeClr>
            </a:solidFill>
          </a:ln>
        </p:spPr>
        <p:txBody>
          <a:bodyPr wrap="square" rtlCol="0">
            <a:spAutoFit/>
          </a:bodyPr>
          <a:lstStyle/>
          <a:p>
            <a:pPr marL="285750" indent="-285750">
              <a:lnSpc>
                <a:spcPct val="150000"/>
              </a:lnSpc>
              <a:buFont typeface="Wingdings" panose="05000000000000000000" pitchFamily="2" charset="2"/>
              <a:buChar char="Ø"/>
            </a:pPr>
            <a:r>
              <a:rPr lang="es-ES" sz="2400" dirty="0" err="1">
                <a:latin typeface="Arial" panose="020B0604020202020204" pitchFamily="34" charset="0"/>
                <a:cs typeface="Arial" panose="020B0604020202020204" pitchFamily="34" charset="0"/>
              </a:rPr>
              <a:t>Compartimentaje</a:t>
            </a:r>
            <a:r>
              <a:rPr lang="es-ES" sz="2400" dirty="0">
                <a:latin typeface="Arial" panose="020B0604020202020204" pitchFamily="34" charset="0"/>
                <a:cs typeface="Arial" panose="020B0604020202020204" pitchFamily="34" charset="0"/>
              </a:rPr>
              <a:t> natural del terreno urbano (caos e incertidumbre)</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Observación y campos de tiro limitados.</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Vastas zonas de posible protección y encubrimiento.</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Dificultad de detectar amenazas.</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Difícil mando y control.</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Liderazgo descentralizado.</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Limitado empleo del armamento.</a:t>
            </a:r>
          </a:p>
          <a:p>
            <a:pPr marL="285750" indent="-285750">
              <a:lnSpc>
                <a:spcPct val="150000"/>
              </a:lnSpc>
              <a:buFont typeface="Wingdings" panose="05000000000000000000" pitchFamily="2" charset="2"/>
              <a:buChar char="Ø"/>
            </a:pPr>
            <a:r>
              <a:rPr lang="es-ES" sz="2400" dirty="0">
                <a:latin typeface="Arial" panose="020B0604020202020204" pitchFamily="34" charset="0"/>
                <a:cs typeface="Arial" panose="020B0604020202020204" pitchFamily="34" charset="0"/>
              </a:rPr>
              <a:t>Consideraciones civiles.</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2569071" y="2828835"/>
            <a:ext cx="6524045" cy="1200329"/>
          </a:xfrm>
          <a:prstGeom prst="rect">
            <a:avLst/>
          </a:prstGeom>
          <a:solidFill>
            <a:srgbClr val="C00000"/>
          </a:solidFill>
          <a:ln>
            <a:solidFill>
              <a:schemeClr val="accent5">
                <a:lumMod val="50000"/>
              </a:schemeClr>
            </a:solidFill>
          </a:ln>
        </p:spPr>
        <p:txBody>
          <a:bodyPr wrap="square" rtlCol="0">
            <a:spAutoFit/>
          </a:bodyPr>
          <a:lstStyle/>
          <a:p>
            <a:pPr algn="ctr"/>
            <a:r>
              <a:rPr lang="es-ES" sz="36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OPERACIONES COMPLEJAS</a:t>
            </a:r>
            <a:endParaRPr lang="en-US" sz="36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49637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
        <p:nvSpPr>
          <p:cNvPr id="12" name="Rectángulo 11"/>
          <p:cNvSpPr/>
          <p:nvPr/>
        </p:nvSpPr>
        <p:spPr>
          <a:xfrm>
            <a:off x="606542" y="1101238"/>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2" name="CuadroTexto 1"/>
          <p:cNvSpPr txBox="1"/>
          <p:nvPr/>
        </p:nvSpPr>
        <p:spPr>
          <a:xfrm>
            <a:off x="621670" y="1973002"/>
            <a:ext cx="10985168" cy="3890489"/>
          </a:xfrm>
          <a:prstGeom prst="rect">
            <a:avLst/>
          </a:prstGeom>
          <a:solidFill>
            <a:srgbClr val="FFFFFF">
              <a:alpha val="40000"/>
            </a:srgbClr>
          </a:solidFill>
          <a:ln>
            <a:solidFill>
              <a:schemeClr val="accent5">
                <a:lumMod val="50000"/>
              </a:schemeClr>
            </a:solidFill>
          </a:ln>
        </p:spPr>
        <p:txBody>
          <a:bodyPr wrap="square" rtlCol="0">
            <a:spAutoFit/>
          </a:bodyPr>
          <a:lstStyle/>
          <a:p>
            <a:pPr algn="just">
              <a:lnSpc>
                <a:spcPct val="150000"/>
              </a:lnSpc>
            </a:pPr>
            <a:r>
              <a:rPr lang="es-CL" sz="2800" b="1" dirty="0">
                <a:latin typeface="Arial" panose="020B0604020202020204" pitchFamily="34" charset="0"/>
                <a:cs typeface="Arial" panose="020B0604020202020204" pitchFamily="34" charset="0"/>
              </a:rPr>
              <a:t>Son acciones militares planificadas y ejecutadas en ambientes donde las estructuras creadas por el hombre con fines residenciales o comerciales (obras de arte) son las que dominan el terreno, </a:t>
            </a:r>
            <a:r>
              <a:rPr lang="es-CL" sz="2800" dirty="0">
                <a:latin typeface="Arial" panose="020B0604020202020204" pitchFamily="34" charset="0"/>
                <a:cs typeface="Arial" panose="020B0604020202020204" pitchFamily="34" charset="0"/>
              </a:rPr>
              <a:t>influenciando decisivamente las operaciones y determinando la necesidad de emplear procedimientos, técnicas y tácticas particulares y especializadas. </a:t>
            </a:r>
          </a:p>
        </p:txBody>
      </p:sp>
      <p:sp>
        <p:nvSpPr>
          <p:cNvPr id="16" name="Rectángulo 15"/>
          <p:cNvSpPr/>
          <p:nvPr/>
        </p:nvSpPr>
        <p:spPr>
          <a:xfrm>
            <a:off x="3367844" y="1067972"/>
            <a:ext cx="5492820" cy="769441"/>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4400" b="1" dirty="0">
                <a:solidFill>
                  <a:srgbClr val="002060"/>
                </a:solidFill>
                <a:latin typeface="Arial" panose="020B0604020202020204" pitchFamily="34" charset="0"/>
              </a:rPr>
              <a:t>OMAU / MOUT / UO</a:t>
            </a:r>
          </a:p>
        </p:txBody>
      </p:sp>
    </p:spTree>
    <p:extLst>
      <p:ext uri="{BB962C8B-B14F-4D97-AF65-F5344CB8AC3E}">
        <p14:creationId xmlns:p14="http://schemas.microsoft.com/office/powerpoint/2010/main" val="3781581077"/>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
        <p:nvSpPr>
          <p:cNvPr id="12" name="Rectángulo 11"/>
          <p:cNvSpPr/>
          <p:nvPr/>
        </p:nvSpPr>
        <p:spPr>
          <a:xfrm>
            <a:off x="816206" y="93492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pic>
        <p:nvPicPr>
          <p:cNvPr id="3" name="Imagen 2"/>
          <p:cNvPicPr>
            <a:picLocks noChangeAspect="1"/>
          </p:cNvPicPr>
          <p:nvPr/>
        </p:nvPicPr>
        <p:blipFill>
          <a:blip r:embed="rId6"/>
          <a:stretch>
            <a:fillRect/>
          </a:stretch>
        </p:blipFill>
        <p:spPr>
          <a:xfrm>
            <a:off x="480892" y="2239176"/>
            <a:ext cx="11213386" cy="5801708"/>
          </a:xfrm>
          <a:prstGeom prst="rect">
            <a:avLst/>
          </a:prstGeom>
        </p:spPr>
      </p:pic>
      <p:sp>
        <p:nvSpPr>
          <p:cNvPr id="17" name="Rectángulo 16"/>
          <p:cNvSpPr/>
          <p:nvPr/>
        </p:nvSpPr>
        <p:spPr>
          <a:xfrm>
            <a:off x="3367844" y="1067972"/>
            <a:ext cx="5492820" cy="769441"/>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4400" b="1" dirty="0">
                <a:solidFill>
                  <a:srgbClr val="002060"/>
                </a:solidFill>
                <a:latin typeface="Arial" panose="020B0604020202020204" pitchFamily="34" charset="0"/>
              </a:rPr>
              <a:t>OMAU / MOUT / UO</a:t>
            </a:r>
          </a:p>
        </p:txBody>
      </p:sp>
    </p:spTree>
    <p:extLst>
      <p:ext uri="{BB962C8B-B14F-4D97-AF65-F5344CB8AC3E}">
        <p14:creationId xmlns:p14="http://schemas.microsoft.com/office/powerpoint/2010/main" val="3952797882"/>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
        <p:nvSpPr>
          <p:cNvPr id="12" name="Rectángulo 11"/>
          <p:cNvSpPr/>
          <p:nvPr/>
        </p:nvSpPr>
        <p:spPr>
          <a:xfrm>
            <a:off x="482600" y="1148172"/>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6" name="Rectángulo 15"/>
          <p:cNvSpPr/>
          <p:nvPr/>
        </p:nvSpPr>
        <p:spPr>
          <a:xfrm>
            <a:off x="482600" y="1820375"/>
            <a:ext cx="2869353"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a:t>
            </a:r>
          </a:p>
        </p:txBody>
      </p:sp>
      <p:sp>
        <p:nvSpPr>
          <p:cNvPr id="2" name="Rectángulo 1"/>
          <p:cNvSpPr/>
          <p:nvPr/>
        </p:nvSpPr>
        <p:spPr>
          <a:xfrm>
            <a:off x="482600" y="2484667"/>
            <a:ext cx="11051105" cy="2585323"/>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a:pPr>
            <a:r>
              <a:rPr lang="es-CL" b="1" u="sng" dirty="0">
                <a:solidFill>
                  <a:schemeClr val="accent2">
                    <a:lumMod val="75000"/>
                  </a:schemeClr>
                </a:solidFill>
                <a:latin typeface="Arial" pitchFamily="34" charset="0"/>
                <a:cs typeface="Arial" pitchFamily="34" charset="0"/>
              </a:rPr>
              <a:t>Operaciones de prevención. </a:t>
            </a: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Como su nombre lo indica, el objetivo de este tipo de misiones es el de anticipar, prevenir un efecto no deseado para las propias, disuadiendo la posibilidad de materialización de violencia.</a:t>
            </a: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Pueden ser operaciones de combate o de “no guerra”. </a:t>
            </a: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Ejecución anterior a la materialización de la violencia o cuando no ha alcanzado niveles incontrolables. </a:t>
            </a:r>
          </a:p>
        </p:txBody>
      </p:sp>
    </p:spTree>
    <p:extLst>
      <p:ext uri="{BB962C8B-B14F-4D97-AF65-F5344CB8AC3E}">
        <p14:creationId xmlns:p14="http://schemas.microsoft.com/office/powerpoint/2010/main" val="997889893"/>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
        <p:nvSpPr>
          <p:cNvPr id="12" name="Rectángulo 11"/>
          <p:cNvSpPr/>
          <p:nvPr/>
        </p:nvSpPr>
        <p:spPr>
          <a:xfrm>
            <a:off x="571472" y="1073575"/>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17" name="2 Subtítulo"/>
          <p:cNvSpPr>
            <a:spLocks noGrp="1"/>
          </p:cNvSpPr>
          <p:nvPr>
            <p:ph type="subTitle" idx="1"/>
          </p:nvPr>
        </p:nvSpPr>
        <p:spPr>
          <a:xfrm>
            <a:off x="571472" y="2099633"/>
            <a:ext cx="11206546" cy="3377586"/>
          </a:xfrm>
          <a:solidFill>
            <a:schemeClr val="bg1"/>
          </a:solidFill>
          <a:ln>
            <a:solidFill>
              <a:schemeClr val="accent5">
                <a:lumMod val="50000"/>
              </a:schemeClr>
            </a:solidFill>
          </a:ln>
        </p:spPr>
        <p:txBody>
          <a:bodyPr anchor="t">
            <a:noAutofit/>
          </a:bodyPr>
          <a:lstStyle/>
          <a:p>
            <a:pPr marL="457200" indent="-457200" algn="just">
              <a:lnSpc>
                <a:spcPct val="150000"/>
              </a:lnSpc>
              <a:buClr>
                <a:schemeClr val="accent2">
                  <a:lumMod val="75000"/>
                </a:schemeClr>
              </a:buClr>
              <a:buSzPct val="100000"/>
              <a:buFont typeface="+mj-lt"/>
              <a:buAutoNum type="arabicPeriod" startAt="2"/>
            </a:pPr>
            <a:r>
              <a:rPr lang="es-CL" sz="1800" b="1" u="sng" dirty="0">
                <a:solidFill>
                  <a:schemeClr val="accent2">
                    <a:lumMod val="75000"/>
                  </a:schemeClr>
                </a:solidFill>
                <a:latin typeface="Arial" pitchFamily="34" charset="0"/>
                <a:cs typeface="Arial" pitchFamily="34" charset="0"/>
              </a:rPr>
              <a:t>Operaciones de incursión.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Estas son aquellas que una fuerza ingresa en un AU para cumplir una tarea o misión en particular y sale de esta sin permanecer más tiempo del necesario.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Inserción y extracción.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Evacuación de embajadas, conquista de puertos o aeropuertos, captura o eliminación de líderes.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Éxito depende de la inteligencia. </a:t>
            </a:r>
          </a:p>
          <a:p>
            <a:pPr marL="742950" lvl="1" indent="-285750" algn="just">
              <a:lnSpc>
                <a:spcPct val="150000"/>
              </a:lnSpc>
              <a:buFont typeface="Wingdings" panose="05000000000000000000" pitchFamily="2" charset="2"/>
              <a:buChar char="Ø"/>
            </a:pPr>
            <a:r>
              <a:rPr lang="es-CL" sz="1800" dirty="0">
                <a:latin typeface="Arial" pitchFamily="34" charset="0"/>
                <a:cs typeface="Arial" pitchFamily="34" charset="0"/>
              </a:rPr>
              <a:t>Incursiones de noche aumenta la posibilidad de éxito. </a:t>
            </a:r>
          </a:p>
          <a:p>
            <a:pPr lvl="1" algn="just">
              <a:lnSpc>
                <a:spcPct val="150000"/>
              </a:lnSpc>
              <a:buFont typeface="Wingdings" pitchFamily="2" charset="2"/>
              <a:buChar char="ü"/>
            </a:pPr>
            <a:endParaRPr lang="es-CL" sz="2000" b="1" dirty="0">
              <a:latin typeface="Arial" pitchFamily="34" charset="0"/>
              <a:cs typeface="Arial" pitchFamily="34" charset="0"/>
            </a:endParaRPr>
          </a:p>
          <a:p>
            <a:pPr lvl="1" algn="just">
              <a:lnSpc>
                <a:spcPct val="150000"/>
              </a:lnSpc>
              <a:buFont typeface="Wingdings" pitchFamily="2" charset="2"/>
              <a:buChar char="ü"/>
            </a:pPr>
            <a:endParaRPr lang="es-CL" sz="2000" b="1" dirty="0">
              <a:latin typeface="Arial" pitchFamily="34" charset="0"/>
              <a:cs typeface="Arial" pitchFamily="34" charset="0"/>
            </a:endParaRPr>
          </a:p>
          <a:p>
            <a:pPr algn="just">
              <a:lnSpc>
                <a:spcPct val="150000"/>
              </a:lnSpc>
              <a:buFont typeface="Wingdings" pitchFamily="2" charset="2"/>
              <a:buChar char="§"/>
            </a:pPr>
            <a:endParaRPr lang="es-ES_tradnl" sz="2000" b="1" dirty="0">
              <a:latin typeface="Arial" charset="0"/>
            </a:endParaRPr>
          </a:p>
          <a:p>
            <a:pPr algn="just">
              <a:lnSpc>
                <a:spcPct val="150000"/>
              </a:lnSpc>
              <a:buFont typeface="Wingdings" pitchFamily="2" charset="2"/>
              <a:buChar char="§"/>
            </a:pPr>
            <a:endParaRPr lang="es-ES_tradnl" sz="2000" b="1" dirty="0">
              <a:latin typeface="Arial" charset="0"/>
            </a:endParaRPr>
          </a:p>
          <a:p>
            <a:pPr algn="just"/>
            <a:endParaRPr lang="es-ES_tradnl" sz="2000" b="1" dirty="0">
              <a:latin typeface="Arial" charset="0"/>
            </a:endParaRPr>
          </a:p>
          <a:p>
            <a:pPr algn="just">
              <a:lnSpc>
                <a:spcPct val="170000"/>
              </a:lnSpc>
              <a:buFont typeface="Wingdings" pitchFamily="2" charset="2"/>
              <a:buChar char="§"/>
            </a:pPr>
            <a:endParaRPr lang="es-ES_tradnl" b="1" dirty="0">
              <a:latin typeface="Arial" charset="0"/>
            </a:endParaRPr>
          </a:p>
          <a:p>
            <a:pPr algn="just">
              <a:lnSpc>
                <a:spcPct val="170000"/>
              </a:lnSpc>
              <a:buFont typeface="Wingdings" pitchFamily="2" charset="2"/>
              <a:buChar char="§"/>
            </a:pPr>
            <a:endParaRPr lang="es-ES_tradnl" b="1" dirty="0">
              <a:latin typeface="Arial" charset="0"/>
            </a:endParaRPr>
          </a:p>
        </p:txBody>
      </p:sp>
      <p:sp>
        <p:nvSpPr>
          <p:cNvPr id="18" name="Rectángulo 17">
            <a:extLst>
              <a:ext uri="{FF2B5EF4-FFF2-40B4-BE49-F238E27FC236}">
                <a16:creationId xmlns:a16="http://schemas.microsoft.com/office/drawing/2014/main" id="{30CAF3E8-7B70-4253-87E3-055CE8250F2F}"/>
              </a:ext>
            </a:extLst>
          </p:cNvPr>
          <p:cNvSpPr/>
          <p:nvPr/>
        </p:nvSpPr>
        <p:spPr>
          <a:xfrm>
            <a:off x="571472" y="1511744"/>
            <a:ext cx="2869353"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a:t>
            </a:r>
          </a:p>
        </p:txBody>
      </p:sp>
    </p:spTree>
    <p:extLst>
      <p:ext uri="{BB962C8B-B14F-4D97-AF65-F5344CB8AC3E}">
        <p14:creationId xmlns:p14="http://schemas.microsoft.com/office/powerpoint/2010/main" val="2343109805"/>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
        <p:nvSpPr>
          <p:cNvPr id="12" name="Rectángulo 11"/>
          <p:cNvSpPr/>
          <p:nvPr/>
        </p:nvSpPr>
        <p:spPr>
          <a:xfrm>
            <a:off x="601446" y="1128630"/>
            <a:ext cx="184510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DEFINICIONES</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194484"/>
            <a:ext cx="11130413" cy="3365024"/>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mj-lt"/>
              <a:buAutoNum type="arabicPeriod" startAt="3"/>
            </a:pPr>
            <a:r>
              <a:rPr lang="es-CL" b="1" u="sng" dirty="0">
                <a:solidFill>
                  <a:schemeClr val="accent2">
                    <a:lumMod val="75000"/>
                  </a:schemeClr>
                </a:solidFill>
                <a:latin typeface="Arial" pitchFamily="34" charset="0"/>
                <a:cs typeface="Arial" pitchFamily="34" charset="0"/>
              </a:rPr>
              <a:t>Operaciones de combate sostenido. </a:t>
            </a:r>
          </a:p>
          <a:p>
            <a:pPr algn="just">
              <a:lnSpc>
                <a:spcPct val="150000"/>
              </a:lnSpc>
              <a:buClr>
                <a:schemeClr val="accent2">
                  <a:lumMod val="75000"/>
                </a:schemeClr>
              </a:buClr>
              <a:buSzPct val="100000"/>
            </a:pPr>
            <a:endParaRPr lang="es-CL" b="1" u="sng" dirty="0">
              <a:solidFill>
                <a:schemeClr val="accent2">
                  <a:lumMod val="75000"/>
                </a:schemeClr>
              </a:solidFill>
              <a:latin typeface="Arial" pitchFamily="34" charset="0"/>
              <a:cs typeface="Arial" pitchFamily="34" charset="0"/>
            </a:endParaRP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Estas son las operaciones más difíciles y costosas de todas las OMAU. Su objetivo es la destrucción de las fuerzas enemigas y/o captura de la ciudad, por lo que una vez iniciadas las operaciones, sólo finalizan con la victoria o la derrota. </a:t>
            </a:r>
          </a:p>
          <a:p>
            <a:pPr marL="742950" lvl="1" indent="-285750" algn="just">
              <a:lnSpc>
                <a:spcPct val="150000"/>
              </a:lnSpc>
              <a:buFont typeface="Wingdings" panose="05000000000000000000" pitchFamily="2" charset="2"/>
              <a:buChar char="Ø"/>
            </a:pPr>
            <a:endParaRPr lang="es-CL" dirty="0">
              <a:latin typeface="Arial" pitchFamily="34" charset="0"/>
              <a:cs typeface="Arial" pitchFamily="34" charset="0"/>
            </a:endParaRPr>
          </a:p>
          <a:p>
            <a:pPr marL="742950" lvl="1" indent="-285750" algn="just">
              <a:lnSpc>
                <a:spcPct val="150000"/>
              </a:lnSpc>
              <a:buFont typeface="Wingdings" panose="05000000000000000000" pitchFamily="2" charset="2"/>
              <a:buChar char="Ø"/>
            </a:pPr>
            <a:r>
              <a:rPr lang="es-CL" dirty="0">
                <a:latin typeface="Arial" pitchFamily="34" charset="0"/>
                <a:cs typeface="Arial" pitchFamily="34" charset="0"/>
              </a:rPr>
              <a:t>Elevado riesgo para la propia tropa y un tremendo esfuerzo logístico. Por lo tanto, este tipo de operaciones debe considerarse cuando ninguna otra ofrece probabilidades de éxito. </a:t>
            </a:r>
          </a:p>
        </p:txBody>
      </p:sp>
      <p:sp>
        <p:nvSpPr>
          <p:cNvPr id="17" name="Rectángulo 16">
            <a:extLst>
              <a:ext uri="{FF2B5EF4-FFF2-40B4-BE49-F238E27FC236}">
                <a16:creationId xmlns:a16="http://schemas.microsoft.com/office/drawing/2014/main" id="{D78B4FCB-5CC1-4278-AE3A-C21453F69C8B}"/>
              </a:ext>
            </a:extLst>
          </p:cNvPr>
          <p:cNvSpPr/>
          <p:nvPr/>
        </p:nvSpPr>
        <p:spPr>
          <a:xfrm>
            <a:off x="579781" y="1619004"/>
            <a:ext cx="2869353"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CLASIFICACIÓN</a:t>
            </a:r>
          </a:p>
        </p:txBody>
      </p:sp>
    </p:spTree>
    <p:extLst>
      <p:ext uri="{BB962C8B-B14F-4D97-AF65-F5344CB8AC3E}">
        <p14:creationId xmlns:p14="http://schemas.microsoft.com/office/powerpoint/2010/main" val="1960407169"/>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
        <p:nvSpPr>
          <p:cNvPr id="16" name="Rectángulo 15"/>
          <p:cNvSpPr/>
          <p:nvPr/>
        </p:nvSpPr>
        <p:spPr>
          <a:xfrm>
            <a:off x="566808" y="971136"/>
            <a:ext cx="2985552" cy="461665"/>
          </a:xfrm>
          <a:prstGeom prst="rect">
            <a:avLst/>
          </a:prstGeom>
          <a:solidFill>
            <a:srgbClr val="002060"/>
          </a:solidFill>
          <a:ln>
            <a:solidFill>
              <a:schemeClr val="accent5">
                <a:lumMod val="50000"/>
              </a:schemeClr>
            </a:solidFill>
          </a:ln>
        </p:spPr>
        <p:txBody>
          <a:bodyPr wrap="square">
            <a:spAutoFit/>
          </a:bodyPr>
          <a:lstStyle/>
          <a:p>
            <a:pPr algn="ctr">
              <a:spcBef>
                <a:spcPct val="50000"/>
              </a:spcBef>
            </a:pPr>
            <a:r>
              <a:rPr lang="es-CL" altLang="es-CL" sz="2400" b="1" dirty="0">
                <a:solidFill>
                  <a:schemeClr val="bg1"/>
                </a:solidFill>
                <a:latin typeface="Arial" panose="020B0604020202020204" pitchFamily="34" charset="0"/>
              </a:rPr>
              <a:t>FUNDAMENTOS</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1468319"/>
            <a:ext cx="11130413" cy="4651979"/>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MANTENCIÓN DE LA CAPACIDAD DE COMBATE CERCANO.</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EVITAR LA ATRICIÓN CERCANA.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CONTROL DE LO ESENCIAL.</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MINIMIZAR EL DAÑO COLATERAL.</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PRESERVAR LA INFRAESTRUCTURA CRÍTICA.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SEPARAR NO COMBATIENTES DE COMBATIENTES.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solidFill>
                  <a:schemeClr val="accent1">
                    <a:lumMod val="75000"/>
                  </a:schemeClr>
                </a:solidFill>
                <a:latin typeface="Arial" pitchFamily="34" charset="0"/>
                <a:cs typeface="Arial" pitchFamily="34" charset="0"/>
              </a:rPr>
              <a:t>RESTAURAR SERVICIOS ESENCIALES.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solidFill>
                  <a:schemeClr val="accent1">
                    <a:lumMod val="75000"/>
                  </a:schemeClr>
                </a:solidFill>
                <a:latin typeface="Arial" pitchFamily="34" charset="0"/>
                <a:cs typeface="Arial" pitchFamily="34" charset="0"/>
              </a:rPr>
              <a:t>ENTENDER LA DIMENSIÓN HUMANA.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solidFill>
                  <a:schemeClr val="accent1">
                    <a:lumMod val="75000"/>
                  </a:schemeClr>
                </a:solidFill>
                <a:latin typeface="Arial" pitchFamily="34" charset="0"/>
                <a:cs typeface="Arial" pitchFamily="34" charset="0"/>
              </a:rPr>
              <a:t>CREAR UN AMBIENTE DE INFORMACIÓN COLABORATIVA.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solidFill>
                  <a:schemeClr val="accent1">
                    <a:lumMod val="75000"/>
                  </a:schemeClr>
                </a:solidFill>
                <a:latin typeface="Arial" pitchFamily="34" charset="0"/>
                <a:cs typeface="Arial" pitchFamily="34" charset="0"/>
              </a:rPr>
              <a:t>TRANSICIÓN CONTROLADA.</a:t>
            </a:r>
          </a:p>
        </p:txBody>
      </p:sp>
    </p:spTree>
    <p:extLst>
      <p:ext uri="{BB962C8B-B14F-4D97-AF65-F5344CB8AC3E}">
        <p14:creationId xmlns:p14="http://schemas.microsoft.com/office/powerpoint/2010/main" val="2187840915"/>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67468"/>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
        <p:nvSpPr>
          <p:cNvPr id="16" name="Rectángulo 15"/>
          <p:cNvSpPr/>
          <p:nvPr/>
        </p:nvSpPr>
        <p:spPr>
          <a:xfrm>
            <a:off x="527714" y="1078595"/>
            <a:ext cx="4295956" cy="461665"/>
          </a:xfrm>
          <a:prstGeom prst="rect">
            <a:avLst/>
          </a:prstGeom>
          <a:solidFill>
            <a:srgbClr val="002060"/>
          </a:solidFill>
          <a:ln>
            <a:solidFill>
              <a:schemeClr val="accent5">
                <a:lumMod val="50000"/>
              </a:schemeClr>
            </a:solidFill>
          </a:ln>
        </p:spPr>
        <p:txBody>
          <a:bodyPr wrap="square">
            <a:spAutoFit/>
          </a:bodyPr>
          <a:lstStyle/>
          <a:p>
            <a:pPr algn="ctr">
              <a:spcBef>
                <a:spcPct val="50000"/>
              </a:spcBef>
            </a:pPr>
            <a:r>
              <a:rPr lang="es-CL" altLang="es-CL" sz="2400" b="1" dirty="0">
                <a:solidFill>
                  <a:schemeClr val="bg1"/>
                </a:solidFill>
                <a:latin typeface="Arial" panose="020B0604020202020204" pitchFamily="34" charset="0"/>
              </a:rPr>
              <a:t>EFECTOS DE LAS ARMAS</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22378" y="1605632"/>
            <a:ext cx="11130413" cy="4154984"/>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Efectividad de las armas </a:t>
            </a:r>
            <a:r>
              <a:rPr lang="es-ES_tradnl" i="1" dirty="0">
                <a:latin typeface="Arial" charset="0"/>
              </a:rPr>
              <a:t>(25 % de los explosivos dotados de espoleta de impacto no detonan al incidir sobre zonas de escombros).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Disminución de la distancia de combate </a:t>
            </a:r>
            <a:r>
              <a:rPr lang="es-ES_tradnl" i="1" dirty="0">
                <a:latin typeface="Arial" charset="0"/>
              </a:rPr>
              <a:t>(90% de los blancos se encuentran a menos de 50 metros).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Bajo tiempo de exposición de los blancos </a:t>
            </a:r>
            <a:r>
              <a:rPr lang="es-ES_tradnl" i="1" dirty="0">
                <a:latin typeface="Arial" charset="0"/>
              </a:rPr>
              <a:t>(Tiempo para apuntar será el mínimo deseado).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Gran presencia de ángulos muertos.</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Dificultad en la detección y adquisición de blancos.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Aumenta el riesgo de fuego fratricida </a:t>
            </a:r>
            <a:r>
              <a:rPr lang="es-ES_tradnl" i="1" dirty="0">
                <a:latin typeface="Arial" charset="0"/>
              </a:rPr>
              <a:t>(plan de IIMM). </a:t>
            </a:r>
          </a:p>
          <a:p>
            <a:pPr marL="457200" indent="-457200" algn="just">
              <a:lnSpc>
                <a:spcPct val="150000"/>
              </a:lnSpc>
              <a:buClr>
                <a:schemeClr val="accent2">
                  <a:lumMod val="75000"/>
                </a:schemeClr>
              </a:buClr>
              <a:buSzPct val="100000"/>
              <a:buFont typeface="Wingdings" panose="05000000000000000000" pitchFamily="2" charset="2"/>
              <a:buChar char="Ø"/>
            </a:pPr>
            <a:r>
              <a:rPr lang="es-ES_tradnl" sz="2000" dirty="0">
                <a:latin typeface="Arial" charset="0"/>
              </a:rPr>
              <a:t>Necesidad de armas penetrantes y empleo de explosivos </a:t>
            </a:r>
            <a:r>
              <a:rPr lang="es-ES_tradnl" i="1" dirty="0">
                <a:latin typeface="Arial" charset="0"/>
              </a:rPr>
              <a:t>(ROE)</a:t>
            </a:r>
          </a:p>
        </p:txBody>
      </p:sp>
    </p:spTree>
    <p:extLst>
      <p:ext uri="{BB962C8B-B14F-4D97-AF65-F5344CB8AC3E}">
        <p14:creationId xmlns:p14="http://schemas.microsoft.com/office/powerpoint/2010/main" val="3279661193"/>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222434"/>
            <a:ext cx="11130413" cy="3323987"/>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Constante análisis de la situación.</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Complementar constantemente el IPB. </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Visualización del Comandante.</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Actualizar CCIR.</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Maximizar los reconocimientos.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Nutrirse de inteligencia (todos los escalones)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Contribuye a mantener la iniciativa.</a:t>
            </a:r>
          </a:p>
        </p:txBody>
      </p:sp>
      <p:sp>
        <p:nvSpPr>
          <p:cNvPr id="17" name="Rectángulo 16"/>
          <p:cNvSpPr/>
          <p:nvPr/>
        </p:nvSpPr>
        <p:spPr>
          <a:xfrm>
            <a:off x="537609" y="1703631"/>
            <a:ext cx="377508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1. ENTENDIMIENTO DEL AROP</a:t>
            </a:r>
          </a:p>
        </p:txBody>
      </p:sp>
      <p:sp>
        <p:nvSpPr>
          <p:cNvPr id="18" name="Rectángulo 17">
            <a:extLst>
              <a:ext uri="{FF2B5EF4-FFF2-40B4-BE49-F238E27FC236}">
                <a16:creationId xmlns:a16="http://schemas.microsoft.com/office/drawing/2014/main" id="{2B008A6E-4E5B-449E-8801-C8B7F1C4581C}"/>
              </a:ext>
            </a:extLst>
          </p:cNvPr>
          <p:cNvSpPr/>
          <p:nvPr/>
        </p:nvSpPr>
        <p:spPr>
          <a:xfrm>
            <a:off x="505005" y="1058165"/>
            <a:ext cx="2901662" cy="461665"/>
          </a:xfrm>
          <a:prstGeom prst="rect">
            <a:avLst/>
          </a:prstGeom>
          <a:solidFill>
            <a:srgbClr val="002060"/>
          </a:solidFill>
          <a:ln>
            <a:solidFill>
              <a:schemeClr val="accent5">
                <a:lumMod val="50000"/>
              </a:schemeClr>
            </a:solidFill>
          </a:ln>
        </p:spPr>
        <p:txBody>
          <a:bodyPr wrap="square">
            <a:spAutoFit/>
          </a:bodyPr>
          <a:lstStyle/>
          <a:p>
            <a:pPr algn="ctr">
              <a:spcBef>
                <a:spcPct val="50000"/>
              </a:spcBef>
            </a:pPr>
            <a:r>
              <a:rPr lang="es-CL" altLang="es-CL" sz="2400" b="1" dirty="0">
                <a:solidFill>
                  <a:schemeClr val="bg1"/>
                </a:solidFill>
                <a:latin typeface="Arial" panose="020B0604020202020204" pitchFamily="34" charset="0"/>
              </a:rPr>
              <a:t>ESTRUCTURA </a:t>
            </a:r>
          </a:p>
        </p:txBody>
      </p:sp>
    </p:spTree>
    <p:extLst>
      <p:ext uri="{BB962C8B-B14F-4D97-AF65-F5344CB8AC3E}">
        <p14:creationId xmlns:p14="http://schemas.microsoft.com/office/powerpoint/2010/main" val="3180376214"/>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222434"/>
            <a:ext cx="11130413" cy="3323987"/>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Preparar el AROP.</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Reconocimientos y seguridad.</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Pretende lograr un correcto aislamiento, efectuar acciones decisivas, minimizar las bajas amigas y un daño colateral aceptable. </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Acciones que me permitan lograr un aislamiento preventivo, conocimiento del entorno, mantener la libertad de acción, protección de la fuerza y establecer </a:t>
            </a:r>
            <a:r>
              <a:rPr lang="es-CL" sz="2000" b="1" dirty="0">
                <a:latin typeface="Arial" pitchFamily="34" charset="0"/>
                <a:cs typeface="Arial" pitchFamily="34" charset="0"/>
              </a:rPr>
              <a:t>relaciones colaborativas con la población.</a:t>
            </a:r>
          </a:p>
        </p:txBody>
      </p:sp>
      <p:sp>
        <p:nvSpPr>
          <p:cNvPr id="17" name="Rectángulo 16"/>
          <p:cNvSpPr/>
          <p:nvPr/>
        </p:nvSpPr>
        <p:spPr>
          <a:xfrm>
            <a:off x="537609" y="1703631"/>
            <a:ext cx="257408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2. CONFIGURACIÓN</a:t>
            </a:r>
          </a:p>
        </p:txBody>
      </p:sp>
      <p:sp>
        <p:nvSpPr>
          <p:cNvPr id="18" name="Rectángulo 17">
            <a:extLst>
              <a:ext uri="{FF2B5EF4-FFF2-40B4-BE49-F238E27FC236}">
                <a16:creationId xmlns:a16="http://schemas.microsoft.com/office/drawing/2014/main" id="{5F773DFA-6000-4161-9749-0DA70B17AEA0}"/>
              </a:ext>
            </a:extLst>
          </p:cNvPr>
          <p:cNvSpPr/>
          <p:nvPr/>
        </p:nvSpPr>
        <p:spPr>
          <a:xfrm>
            <a:off x="505005" y="1058165"/>
            <a:ext cx="2901662"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a:t>
            </a:r>
          </a:p>
        </p:txBody>
      </p:sp>
    </p:spTree>
    <p:extLst>
      <p:ext uri="{BB962C8B-B14F-4D97-AF65-F5344CB8AC3E}">
        <p14:creationId xmlns:p14="http://schemas.microsoft.com/office/powerpoint/2010/main" val="4092503809"/>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
        <p:nvSpPr>
          <p:cNvPr id="16" name="Rectángulo 15"/>
          <p:cNvSpPr/>
          <p:nvPr/>
        </p:nvSpPr>
        <p:spPr>
          <a:xfrm>
            <a:off x="505005" y="1058165"/>
            <a:ext cx="2901662"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222434"/>
            <a:ext cx="11130413" cy="3323987"/>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Organización de las fuerzas.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Entrenamiento y equipamiento adecuado.</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Liderazgos idóneos.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Enfocado al COG.</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Mantener el contacto.</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Establecer niveles de control adecuados.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Transferencia de responsabilidades.</a:t>
            </a:r>
          </a:p>
        </p:txBody>
      </p:sp>
      <p:sp>
        <p:nvSpPr>
          <p:cNvPr id="17" name="Rectángulo 16"/>
          <p:cNvSpPr/>
          <p:nvPr/>
        </p:nvSpPr>
        <p:spPr>
          <a:xfrm>
            <a:off x="537609" y="1703631"/>
            <a:ext cx="165968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3. COMBATE</a:t>
            </a:r>
          </a:p>
        </p:txBody>
      </p:sp>
    </p:spTree>
    <p:extLst>
      <p:ext uri="{BB962C8B-B14F-4D97-AF65-F5344CB8AC3E}">
        <p14:creationId xmlns:p14="http://schemas.microsoft.com/office/powerpoint/2010/main" val="2028107912"/>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222434"/>
            <a:ext cx="11130413" cy="3323987"/>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Consolidar fuerza y protección.</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Mantener la iniciativa.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Eliminación del enemigo (aislados).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Control de los PG y civiles.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Reorganizarse.</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Robustecer líneas de comunicación y logísticas.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Asistencia a la población civil.</a:t>
            </a:r>
          </a:p>
        </p:txBody>
      </p:sp>
      <p:sp>
        <p:nvSpPr>
          <p:cNvPr id="17" name="Rectángulo 16"/>
          <p:cNvSpPr/>
          <p:nvPr/>
        </p:nvSpPr>
        <p:spPr>
          <a:xfrm>
            <a:off x="537609" y="1703631"/>
            <a:ext cx="2396660"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4. CONSOLIDACIÓN</a:t>
            </a:r>
          </a:p>
        </p:txBody>
      </p:sp>
      <p:sp>
        <p:nvSpPr>
          <p:cNvPr id="18" name="Rectángulo 17">
            <a:extLst>
              <a:ext uri="{FF2B5EF4-FFF2-40B4-BE49-F238E27FC236}">
                <a16:creationId xmlns:a16="http://schemas.microsoft.com/office/drawing/2014/main" id="{B71557A5-3E58-46FF-A499-AD7C84084D26}"/>
              </a:ext>
            </a:extLst>
          </p:cNvPr>
          <p:cNvSpPr/>
          <p:nvPr/>
        </p:nvSpPr>
        <p:spPr>
          <a:xfrm>
            <a:off x="505005" y="1058165"/>
            <a:ext cx="2901662"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a:t>
            </a:r>
          </a:p>
        </p:txBody>
      </p:sp>
    </p:spTree>
    <p:extLst>
      <p:ext uri="{BB962C8B-B14F-4D97-AF65-F5344CB8AC3E}">
        <p14:creationId xmlns:p14="http://schemas.microsoft.com/office/powerpoint/2010/main" val="2291194911"/>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862580"/>
            <a:ext cx="11130413" cy="1477328"/>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Parte del plan (planificada).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Incluirá otro tipo de operaciones.</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Inter-</a:t>
            </a:r>
            <a:r>
              <a:rPr lang="es-CL" sz="2000" dirty="0" err="1">
                <a:latin typeface="Arial" pitchFamily="34" charset="0"/>
                <a:cs typeface="Arial" pitchFamily="34" charset="0"/>
              </a:rPr>
              <a:t>agencial</a:t>
            </a:r>
            <a:r>
              <a:rPr lang="es-CL" sz="2000" dirty="0">
                <a:latin typeface="Arial" pitchFamily="34" charset="0"/>
                <a:cs typeface="Arial" pitchFamily="34" charset="0"/>
              </a:rPr>
              <a:t>.</a:t>
            </a:r>
          </a:p>
        </p:txBody>
      </p:sp>
      <p:sp>
        <p:nvSpPr>
          <p:cNvPr id="17" name="Rectángulo 16"/>
          <p:cNvSpPr/>
          <p:nvPr/>
        </p:nvSpPr>
        <p:spPr>
          <a:xfrm>
            <a:off x="537609" y="1703631"/>
            <a:ext cx="2219239"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5. TRANSICIÓN</a:t>
            </a:r>
          </a:p>
        </p:txBody>
      </p:sp>
      <p:sp>
        <p:nvSpPr>
          <p:cNvPr id="18" name="Rectángulo 17">
            <a:extLst>
              <a:ext uri="{FF2B5EF4-FFF2-40B4-BE49-F238E27FC236}">
                <a16:creationId xmlns:a16="http://schemas.microsoft.com/office/drawing/2014/main" id="{AD93E8C3-5F71-446B-9156-DB317949FBDF}"/>
              </a:ext>
            </a:extLst>
          </p:cNvPr>
          <p:cNvSpPr/>
          <p:nvPr/>
        </p:nvSpPr>
        <p:spPr>
          <a:xfrm>
            <a:off x="505005" y="1058165"/>
            <a:ext cx="2901662"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ESTRUCTURA </a:t>
            </a:r>
          </a:p>
        </p:txBody>
      </p:sp>
    </p:spTree>
    <p:extLst>
      <p:ext uri="{BB962C8B-B14F-4D97-AF65-F5344CB8AC3E}">
        <p14:creationId xmlns:p14="http://schemas.microsoft.com/office/powerpoint/2010/main" val="4027763863"/>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6" name="Rectángulo 15"/>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FACTORES TÁCTICOS CLAVES</a:t>
            </a:r>
          </a:p>
        </p:txBody>
      </p:sp>
      <p:sp>
        <p:nvSpPr>
          <p:cNvPr id="2" name="Subtítulo 1"/>
          <p:cNvSpPr>
            <a:spLocks noGrp="1"/>
          </p:cNvSpPr>
          <p:nvPr>
            <p:ph type="subTitle" idx="1"/>
          </p:nvPr>
        </p:nvSpPr>
        <p:spPr/>
        <p:txBody>
          <a:bodyPr/>
          <a:lstStyle/>
          <a:p>
            <a:endParaRPr lang="en-US"/>
          </a:p>
        </p:txBody>
      </p:sp>
      <p:sp>
        <p:nvSpPr>
          <p:cNvPr id="3" name="Rectángulo 2"/>
          <p:cNvSpPr/>
          <p:nvPr/>
        </p:nvSpPr>
        <p:spPr>
          <a:xfrm>
            <a:off x="579781" y="2051478"/>
            <a:ext cx="11130413" cy="2862322"/>
          </a:xfrm>
          <a:prstGeom prst="rect">
            <a:avLst/>
          </a:prstGeom>
          <a:solidFill>
            <a:schemeClr val="bg1"/>
          </a:solidFill>
          <a:ln>
            <a:solidFill>
              <a:schemeClr val="accent5">
                <a:lumMod val="50000"/>
              </a:schemeClr>
            </a:solidFill>
          </a:ln>
        </p:spPr>
        <p:txBody>
          <a:bodyPr wrap="square">
            <a:spAutoFit/>
          </a:bodyPr>
          <a:lstStyle/>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TIEMPO</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DISTANCIA</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DENSIDAD </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PODER DE COMBATE</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NIVEL DE LA GUERRA (INTENSIDAD)</a:t>
            </a:r>
          </a:p>
          <a:p>
            <a:pPr marL="457200" indent="-457200" algn="just">
              <a:lnSpc>
                <a:spcPct val="150000"/>
              </a:lnSpc>
              <a:buClr>
                <a:schemeClr val="accent2">
                  <a:lumMod val="75000"/>
                </a:schemeClr>
              </a:buClr>
              <a:buSzPct val="100000"/>
              <a:buFont typeface="Wingdings" panose="05000000000000000000" pitchFamily="2" charset="2"/>
              <a:buChar char="Ø"/>
            </a:pPr>
            <a:r>
              <a:rPr lang="es-CL" sz="2000" dirty="0">
                <a:latin typeface="Arial" pitchFamily="34" charset="0"/>
                <a:cs typeface="Arial" pitchFamily="34" charset="0"/>
              </a:rPr>
              <a:t>TOMA DE DECISIONES</a:t>
            </a:r>
          </a:p>
        </p:txBody>
      </p:sp>
      <p:sp>
        <p:nvSpPr>
          <p:cNvPr id="18" name="CustomShape 6">
            <a:extLst>
              <a:ext uri="{FF2B5EF4-FFF2-40B4-BE49-F238E27FC236}">
                <a16:creationId xmlns:a16="http://schemas.microsoft.com/office/drawing/2014/main" id="{AD1E4551-DF7D-4BCF-9973-A4E2717BEF69}"/>
              </a:ext>
            </a:extLst>
          </p:cNvPr>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Tree>
    <p:extLst>
      <p:ext uri="{BB962C8B-B14F-4D97-AF65-F5344CB8AC3E}">
        <p14:creationId xmlns:p14="http://schemas.microsoft.com/office/powerpoint/2010/main" val="405865580"/>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grpSp>
      <p:sp>
        <p:nvSpPr>
          <p:cNvPr id="16" name="2 Subtítulo"/>
          <p:cNvSpPr>
            <a:spLocks noGrp="1"/>
          </p:cNvSpPr>
          <p:nvPr>
            <p:ph type="subTitle" idx="1"/>
          </p:nvPr>
        </p:nvSpPr>
        <p:spPr>
          <a:xfrm>
            <a:off x="537609" y="2369628"/>
            <a:ext cx="11207087" cy="3703994"/>
          </a:xfrm>
        </p:spPr>
        <p:style>
          <a:lnRef idx="2">
            <a:schemeClr val="accent5"/>
          </a:lnRef>
          <a:fillRef idx="1">
            <a:schemeClr val="lt1"/>
          </a:fillRef>
          <a:effectRef idx="0">
            <a:schemeClr val="accent5"/>
          </a:effectRef>
          <a:fontRef idx="minor">
            <a:schemeClr val="dk1"/>
          </a:fontRef>
        </p:style>
        <p:txBody>
          <a:bodyPr anchor="t">
            <a:noAutofit/>
          </a:bodyPr>
          <a:lstStyle/>
          <a:p>
            <a:pPr marL="342900" indent="-342900" algn="just">
              <a:lnSpc>
                <a:spcPct val="150000"/>
              </a:lnSpc>
              <a:buFont typeface="Wingdings" panose="05000000000000000000" pitchFamily="2" charset="2"/>
              <a:buChar char="Ø"/>
            </a:pPr>
            <a:r>
              <a:rPr lang="es-ES_tradnl" sz="1900" dirty="0">
                <a:latin typeface="Arial" charset="0"/>
              </a:rPr>
              <a:t>Posiciones defensivas enemigas bien preparadas. </a:t>
            </a:r>
          </a:p>
          <a:p>
            <a:pPr marL="342900" indent="-342900" algn="just">
              <a:lnSpc>
                <a:spcPct val="150000"/>
              </a:lnSpc>
              <a:buFont typeface="Wingdings" panose="05000000000000000000" pitchFamily="2" charset="2"/>
              <a:buChar char="Ø"/>
            </a:pPr>
            <a:r>
              <a:rPr lang="es-ES_tradnl" sz="1900" dirty="0">
                <a:latin typeface="Arial" charset="0"/>
              </a:rPr>
              <a:t>Presencia de importantes obstáculos (Alambradas reforzadas con explosivos, estacas,  escombros, vehículos destruidos, </a:t>
            </a:r>
            <a:r>
              <a:rPr lang="es-ES_tradnl" sz="1900" dirty="0" err="1">
                <a:latin typeface="Arial" charset="0"/>
              </a:rPr>
              <a:t>etc</a:t>
            </a:r>
            <a:r>
              <a:rPr lang="es-ES_tradnl" sz="1900" dirty="0">
                <a:latin typeface="Arial" charset="0"/>
              </a:rPr>
              <a:t>). </a:t>
            </a:r>
          </a:p>
          <a:p>
            <a:pPr marL="342900" indent="-342900" algn="just">
              <a:lnSpc>
                <a:spcPct val="150000"/>
              </a:lnSpc>
              <a:buFont typeface="Wingdings" panose="05000000000000000000" pitchFamily="2" charset="2"/>
              <a:buChar char="Ø"/>
            </a:pPr>
            <a:r>
              <a:rPr lang="es-ES_tradnl" sz="1900" dirty="0">
                <a:latin typeface="Arial" charset="0"/>
              </a:rPr>
              <a:t> Enemigo busca canalizar para destruir con fuegos planificados. </a:t>
            </a:r>
          </a:p>
          <a:p>
            <a:pPr marL="342900" indent="-342900" algn="just">
              <a:lnSpc>
                <a:spcPct val="150000"/>
              </a:lnSpc>
              <a:buFont typeface="Wingdings" panose="05000000000000000000" pitchFamily="2" charset="2"/>
              <a:buChar char="Ø"/>
            </a:pPr>
            <a:r>
              <a:rPr lang="es-ES_tradnl" sz="1900" dirty="0">
                <a:latin typeface="Arial" charset="0"/>
              </a:rPr>
              <a:t> Es vital saber identificar el propósito enemigo. </a:t>
            </a:r>
          </a:p>
          <a:p>
            <a:pPr marL="342900" indent="-342900" algn="just">
              <a:lnSpc>
                <a:spcPct val="150000"/>
              </a:lnSpc>
              <a:buFont typeface="Wingdings" panose="05000000000000000000" pitchFamily="2" charset="2"/>
              <a:buChar char="Ø"/>
            </a:pPr>
            <a:r>
              <a:rPr lang="es-ES_tradnl" sz="1900" dirty="0">
                <a:latin typeface="Arial" charset="0"/>
              </a:rPr>
              <a:t> Es vital organizar las tropas para cumplir la misión. </a:t>
            </a:r>
            <a:endParaRPr lang="es-ES_tradnl" dirty="0">
              <a:latin typeface="Arial" charset="0"/>
            </a:endParaRPr>
          </a:p>
        </p:txBody>
      </p:sp>
      <p:sp>
        <p:nvSpPr>
          <p:cNvPr id="17" name="Rectángulo 16"/>
          <p:cNvSpPr/>
          <p:nvPr/>
        </p:nvSpPr>
        <p:spPr>
          <a:xfrm>
            <a:off x="537609" y="1703631"/>
            <a:ext cx="2219239"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GENERALIDADES</a:t>
            </a: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
        <p:nvSpPr>
          <p:cNvPr id="19" name="CustomShape 6">
            <a:extLst>
              <a:ext uri="{FF2B5EF4-FFF2-40B4-BE49-F238E27FC236}">
                <a16:creationId xmlns:a16="http://schemas.microsoft.com/office/drawing/2014/main" id="{FEB9408B-CF3B-471F-86CB-6AF2F72B01A2}"/>
              </a:ext>
            </a:extLst>
          </p:cNvPr>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Tree>
    <p:extLst>
      <p:ext uri="{BB962C8B-B14F-4D97-AF65-F5344CB8AC3E}">
        <p14:creationId xmlns:p14="http://schemas.microsoft.com/office/powerpoint/2010/main" val="2739731804"/>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grpSp>
      <p:sp>
        <p:nvSpPr>
          <p:cNvPr id="17" name="Rectángulo 16"/>
          <p:cNvSpPr/>
          <p:nvPr/>
        </p:nvSpPr>
        <p:spPr>
          <a:xfrm>
            <a:off x="537609" y="1703631"/>
            <a:ext cx="1692853"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CL" altLang="es-CL" b="1" dirty="0">
                <a:solidFill>
                  <a:schemeClr val="bg1"/>
                </a:solidFill>
                <a:latin typeface="Arial" panose="020B0604020202020204" pitchFamily="34" charset="0"/>
              </a:rPr>
              <a:t>DISPOSITIVO</a:t>
            </a: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grpSp>
        <p:nvGrpSpPr>
          <p:cNvPr id="19" name="Group 2"/>
          <p:cNvGrpSpPr>
            <a:grpSpLocks/>
          </p:cNvGrpSpPr>
          <p:nvPr/>
        </p:nvGrpSpPr>
        <p:grpSpPr bwMode="auto">
          <a:xfrm>
            <a:off x="2512289" y="1889605"/>
            <a:ext cx="6929422" cy="4200532"/>
            <a:chOff x="3321" y="1168"/>
            <a:chExt cx="7200" cy="5040"/>
          </a:xfrm>
        </p:grpSpPr>
        <p:grpSp>
          <p:nvGrpSpPr>
            <p:cNvPr id="21" name="Group 3"/>
            <p:cNvGrpSpPr>
              <a:grpSpLocks/>
            </p:cNvGrpSpPr>
            <p:nvPr/>
          </p:nvGrpSpPr>
          <p:grpSpPr bwMode="auto">
            <a:xfrm>
              <a:off x="4761" y="1337"/>
              <a:ext cx="4856" cy="4511"/>
              <a:chOff x="4761" y="1337"/>
              <a:chExt cx="4856" cy="4511"/>
            </a:xfrm>
          </p:grpSpPr>
          <p:grpSp>
            <p:nvGrpSpPr>
              <p:cNvPr id="23" name="Group 4"/>
              <p:cNvGrpSpPr>
                <a:grpSpLocks/>
              </p:cNvGrpSpPr>
              <p:nvPr/>
            </p:nvGrpSpPr>
            <p:grpSpPr bwMode="auto">
              <a:xfrm>
                <a:off x="5301" y="2057"/>
                <a:ext cx="2389" cy="3665"/>
                <a:chOff x="2592" y="10080"/>
                <a:chExt cx="2160" cy="3600"/>
              </a:xfrm>
            </p:grpSpPr>
            <p:sp>
              <p:nvSpPr>
                <p:cNvPr id="51" name="Rectangle 5"/>
                <p:cNvSpPr>
                  <a:spLocks noChangeArrowheads="1"/>
                </p:cNvSpPr>
                <p:nvPr/>
              </p:nvSpPr>
              <p:spPr bwMode="auto">
                <a:xfrm>
                  <a:off x="2592" y="10080"/>
                  <a:ext cx="2160" cy="14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a:endParaRPr lang="es-CL"/>
                </a:p>
              </p:txBody>
            </p:sp>
            <p:sp>
              <p:nvSpPr>
                <p:cNvPr id="52" name="Rectangle 6"/>
                <p:cNvSpPr>
                  <a:spLocks noChangeArrowheads="1"/>
                </p:cNvSpPr>
                <p:nvPr/>
              </p:nvSpPr>
              <p:spPr bwMode="auto">
                <a:xfrm>
                  <a:off x="2592" y="12096"/>
                  <a:ext cx="2160" cy="1584"/>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24" name="Group 7"/>
              <p:cNvGrpSpPr>
                <a:grpSpLocks/>
              </p:cNvGrpSpPr>
              <p:nvPr/>
            </p:nvGrpSpPr>
            <p:grpSpPr bwMode="auto">
              <a:xfrm>
                <a:off x="7807" y="2923"/>
                <a:ext cx="1810" cy="2700"/>
                <a:chOff x="7807" y="2923"/>
                <a:chExt cx="1810" cy="2700"/>
              </a:xfrm>
            </p:grpSpPr>
            <p:sp>
              <p:nvSpPr>
                <p:cNvPr id="47" name="Text Box 8"/>
                <p:cNvSpPr txBox="1">
                  <a:spLocks noChangeArrowheads="1"/>
                </p:cNvSpPr>
                <p:nvPr/>
              </p:nvSpPr>
              <p:spPr bwMode="auto">
                <a:xfrm>
                  <a:off x="7807" y="292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s-CL" sz="1100">
                      <a:latin typeface="Calibri" pitchFamily="34" charset="0"/>
                      <a:cs typeface="Arial" pitchFamily="34" charset="0"/>
                    </a:rPr>
                    <a:t>ASALTO</a:t>
                  </a:r>
                  <a:endParaRPr lang="es-CL">
                    <a:latin typeface="Arial" pitchFamily="34" charset="0"/>
                    <a:cs typeface="Arial" pitchFamily="34" charset="0"/>
                  </a:endParaRPr>
                </a:p>
              </p:txBody>
            </p:sp>
            <p:sp>
              <p:nvSpPr>
                <p:cNvPr id="48" name="Text Box 9"/>
                <p:cNvSpPr txBox="1">
                  <a:spLocks noChangeArrowheads="1"/>
                </p:cNvSpPr>
                <p:nvPr/>
              </p:nvSpPr>
              <p:spPr bwMode="auto">
                <a:xfrm>
                  <a:off x="7807" y="364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s-CL" sz="1100">
                      <a:latin typeface="Calibri" pitchFamily="34" charset="0"/>
                      <a:cs typeface="Arial" pitchFamily="34" charset="0"/>
                    </a:rPr>
                    <a:t>APOYO</a:t>
                  </a:r>
                  <a:endParaRPr lang="es-CL">
                    <a:latin typeface="Arial" pitchFamily="34" charset="0"/>
                    <a:cs typeface="Arial" pitchFamily="34" charset="0"/>
                  </a:endParaRPr>
                </a:p>
              </p:txBody>
            </p:sp>
            <p:sp>
              <p:nvSpPr>
                <p:cNvPr id="49" name="Text Box 10"/>
                <p:cNvSpPr txBox="1">
                  <a:spLocks noChangeArrowheads="1"/>
                </p:cNvSpPr>
                <p:nvPr/>
              </p:nvSpPr>
              <p:spPr bwMode="auto">
                <a:xfrm>
                  <a:off x="7807" y="436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s-ES" sz="1100" dirty="0">
                      <a:latin typeface="Calibri" pitchFamily="34" charset="0"/>
                      <a:cs typeface="Arial" pitchFamily="34" charset="0"/>
                    </a:rPr>
                    <a:t>SEGURIDAD</a:t>
                  </a:r>
                  <a:endParaRPr lang="es-CL" dirty="0">
                    <a:latin typeface="Arial" pitchFamily="34" charset="0"/>
                    <a:cs typeface="Arial" pitchFamily="34" charset="0"/>
                  </a:endParaRPr>
                </a:p>
              </p:txBody>
            </p:sp>
            <p:sp>
              <p:nvSpPr>
                <p:cNvPr id="50" name="Text Box 11"/>
                <p:cNvSpPr txBox="1">
                  <a:spLocks noChangeArrowheads="1"/>
                </p:cNvSpPr>
                <p:nvPr/>
              </p:nvSpPr>
              <p:spPr bwMode="auto">
                <a:xfrm>
                  <a:off x="7825" y="5083"/>
                  <a:ext cx="1792" cy="540"/>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s-ES" sz="1100" dirty="0">
                      <a:latin typeface="Calibri" pitchFamily="34" charset="0"/>
                      <a:cs typeface="Arial" pitchFamily="34" charset="0"/>
                    </a:rPr>
                    <a:t>C</a:t>
                  </a:r>
                  <a:r>
                    <a:rPr lang="es-CL" sz="1100" dirty="0">
                      <a:latin typeface="Calibri" pitchFamily="34" charset="0"/>
                      <a:cs typeface="Arial" pitchFamily="34" charset="0"/>
                    </a:rPr>
                    <a:t>OMANDO</a:t>
                  </a:r>
                  <a:endParaRPr lang="es-CL" dirty="0">
                    <a:latin typeface="Arial" pitchFamily="34" charset="0"/>
                    <a:cs typeface="Arial" pitchFamily="34" charset="0"/>
                  </a:endParaRPr>
                </a:p>
              </p:txBody>
            </p:sp>
          </p:grpSp>
          <p:sp>
            <p:nvSpPr>
              <p:cNvPr id="25" name="AutoShape 12"/>
              <p:cNvSpPr>
                <a:spLocks noChangeArrowheads="1"/>
              </p:cNvSpPr>
              <p:nvPr/>
            </p:nvSpPr>
            <p:spPr bwMode="auto">
              <a:xfrm>
                <a:off x="4941" y="1877"/>
                <a:ext cx="3025" cy="3971"/>
              </a:xfrm>
              <a:prstGeom prst="upArrow">
                <a:avLst>
                  <a:gd name="adj1" fmla="val 50000"/>
                  <a:gd name="adj2" fmla="val 32818"/>
                </a:avLst>
              </a:prstGeom>
              <a:solidFill>
                <a:srgbClr val="FFFFFF"/>
              </a:solidFill>
              <a:ln w="19050">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a:endParaRPr lang="es-CL"/>
              </a:p>
            </p:txBody>
          </p:sp>
          <p:grpSp>
            <p:nvGrpSpPr>
              <p:cNvPr id="26" name="Group 13"/>
              <p:cNvGrpSpPr>
                <a:grpSpLocks/>
              </p:cNvGrpSpPr>
              <p:nvPr/>
            </p:nvGrpSpPr>
            <p:grpSpPr bwMode="auto">
              <a:xfrm>
                <a:off x="6056" y="3100"/>
                <a:ext cx="796" cy="458"/>
                <a:chOff x="3456" y="11520"/>
                <a:chExt cx="720" cy="432"/>
              </a:xfrm>
            </p:grpSpPr>
            <p:grpSp>
              <p:nvGrpSpPr>
                <p:cNvPr id="43" name="Group 14"/>
                <p:cNvGrpSpPr>
                  <a:grpSpLocks/>
                </p:cNvGrpSpPr>
                <p:nvPr/>
              </p:nvGrpSpPr>
              <p:grpSpPr bwMode="auto">
                <a:xfrm>
                  <a:off x="3456" y="11520"/>
                  <a:ext cx="720" cy="432"/>
                  <a:chOff x="3312" y="10656"/>
                  <a:chExt cx="720" cy="432"/>
                </a:xfrm>
              </p:grpSpPr>
              <p:sp>
                <p:nvSpPr>
                  <p:cNvPr id="45" name="Rectangle 15"/>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46" name="Line 16"/>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44" name="Line 17"/>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27" name="Group 18"/>
              <p:cNvGrpSpPr>
                <a:grpSpLocks/>
              </p:cNvGrpSpPr>
              <p:nvPr/>
            </p:nvGrpSpPr>
            <p:grpSpPr bwMode="auto">
              <a:xfrm>
                <a:off x="6056" y="3711"/>
                <a:ext cx="796" cy="458"/>
                <a:chOff x="3456" y="11520"/>
                <a:chExt cx="720" cy="432"/>
              </a:xfrm>
            </p:grpSpPr>
            <p:grpSp>
              <p:nvGrpSpPr>
                <p:cNvPr id="39" name="Group 19"/>
                <p:cNvGrpSpPr>
                  <a:grpSpLocks/>
                </p:cNvGrpSpPr>
                <p:nvPr/>
              </p:nvGrpSpPr>
              <p:grpSpPr bwMode="auto">
                <a:xfrm>
                  <a:off x="3456" y="11520"/>
                  <a:ext cx="720" cy="432"/>
                  <a:chOff x="3312" y="10656"/>
                  <a:chExt cx="720" cy="432"/>
                </a:xfrm>
              </p:grpSpPr>
              <p:sp>
                <p:nvSpPr>
                  <p:cNvPr id="41" name="Rectangle 20"/>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42" name="Line 21"/>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40" name="Line 22"/>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28" name="Group 23"/>
              <p:cNvGrpSpPr>
                <a:grpSpLocks/>
              </p:cNvGrpSpPr>
              <p:nvPr/>
            </p:nvGrpSpPr>
            <p:grpSpPr bwMode="auto">
              <a:xfrm>
                <a:off x="6056" y="4322"/>
                <a:ext cx="796" cy="458"/>
                <a:chOff x="3456" y="11520"/>
                <a:chExt cx="720" cy="432"/>
              </a:xfrm>
            </p:grpSpPr>
            <p:grpSp>
              <p:nvGrpSpPr>
                <p:cNvPr id="35" name="Group 24"/>
                <p:cNvGrpSpPr>
                  <a:grpSpLocks/>
                </p:cNvGrpSpPr>
                <p:nvPr/>
              </p:nvGrpSpPr>
              <p:grpSpPr bwMode="auto">
                <a:xfrm>
                  <a:off x="3456" y="11520"/>
                  <a:ext cx="720" cy="432"/>
                  <a:chOff x="3312" y="10656"/>
                  <a:chExt cx="720" cy="432"/>
                </a:xfrm>
              </p:grpSpPr>
              <p:sp>
                <p:nvSpPr>
                  <p:cNvPr id="37" name="Rectangle 25"/>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38" name="Line 26"/>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36" name="Line 27"/>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grpSp>
            <p:nvGrpSpPr>
              <p:cNvPr id="29" name="Group 28"/>
              <p:cNvGrpSpPr>
                <a:grpSpLocks/>
              </p:cNvGrpSpPr>
              <p:nvPr/>
            </p:nvGrpSpPr>
            <p:grpSpPr bwMode="auto">
              <a:xfrm>
                <a:off x="6056" y="4933"/>
                <a:ext cx="796" cy="458"/>
                <a:chOff x="3456" y="11520"/>
                <a:chExt cx="720" cy="432"/>
              </a:xfrm>
            </p:grpSpPr>
            <p:grpSp>
              <p:nvGrpSpPr>
                <p:cNvPr id="31" name="Group 29"/>
                <p:cNvGrpSpPr>
                  <a:grpSpLocks/>
                </p:cNvGrpSpPr>
                <p:nvPr/>
              </p:nvGrpSpPr>
              <p:grpSpPr bwMode="auto">
                <a:xfrm>
                  <a:off x="3456" y="11520"/>
                  <a:ext cx="720" cy="432"/>
                  <a:chOff x="3312" y="10656"/>
                  <a:chExt cx="720" cy="432"/>
                </a:xfrm>
              </p:grpSpPr>
              <p:sp>
                <p:nvSpPr>
                  <p:cNvPr id="33" name="Rectangle 30"/>
                  <p:cNvSpPr>
                    <a:spLocks noChangeArrowheads="1"/>
                  </p:cNvSpPr>
                  <p:nvPr/>
                </p:nvSpPr>
                <p:spPr bwMode="auto">
                  <a:xfrm>
                    <a:off x="3312" y="10656"/>
                    <a:ext cx="720" cy="432"/>
                  </a:xfrm>
                  <a:prstGeom prst="rect">
                    <a:avLst/>
                  </a:prstGeom>
                  <a:solidFill>
                    <a:srgbClr val="FFFFFF"/>
                  </a:solidFill>
                  <a:ln w="19050">
                    <a:solidFill>
                      <a:srgbClr val="000000"/>
                    </a:solidFill>
                    <a:miter lim="800000"/>
                    <a:headEnd/>
                    <a:tailEnd/>
                  </a:ln>
                  <a:effectLst/>
                </p:spPr>
                <p:txBody>
                  <a:bodyPr vert="horz" wrap="square" lIns="91440" tIns="45720" rIns="91440" bIns="45720" numCol="1" anchor="t" anchorCtr="0" compatLnSpc="1">
                    <a:prstTxWarp prst="textNoShape">
                      <a:avLst/>
                    </a:prstTxWarp>
                  </a:bodyPr>
                  <a:lstStyle/>
                  <a:p>
                    <a:pPr algn="ctr"/>
                    <a:endParaRPr lang="es-CL"/>
                  </a:p>
                </p:txBody>
              </p:sp>
              <p:sp>
                <p:nvSpPr>
                  <p:cNvPr id="34" name="Line 31"/>
                  <p:cNvSpPr>
                    <a:spLocks noChangeShapeType="1"/>
                  </p:cNvSpPr>
                  <p:nvPr/>
                </p:nvSpPr>
                <p:spPr bwMode="auto">
                  <a:xfrm>
                    <a:off x="3312" y="10656"/>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32" name="Line 32"/>
                <p:cNvSpPr>
                  <a:spLocks noChangeShapeType="1"/>
                </p:cNvSpPr>
                <p:nvPr/>
              </p:nvSpPr>
              <p:spPr bwMode="auto">
                <a:xfrm flipV="1">
                  <a:off x="3456" y="11520"/>
                  <a:ext cx="720" cy="432"/>
                </a:xfrm>
                <a:prstGeom prst="line">
                  <a:avLst/>
                </a:prstGeom>
                <a:noFill/>
                <a:ln w="19050">
                  <a:solidFill>
                    <a:srgbClr val="000000"/>
                  </a:solidFill>
                  <a:round/>
                  <a:headEnd/>
                  <a:tailEnd/>
                </a:ln>
                <a:effectLst/>
              </p:spPr>
              <p:txBody>
                <a:bodyPr vert="horz" wrap="square" lIns="91440" tIns="45720" rIns="91440" bIns="45720" numCol="1" anchor="t" anchorCtr="0" compatLnSpc="1">
                  <a:prstTxWarp prst="textNoShape">
                    <a:avLst/>
                  </a:prstTxWarp>
                </a:bodyPr>
                <a:lstStyle/>
                <a:p>
                  <a:pPr algn="ctr"/>
                  <a:endParaRPr lang="es-CL"/>
                </a:p>
              </p:txBody>
            </p:sp>
          </p:grpSp>
          <p:sp>
            <p:nvSpPr>
              <p:cNvPr id="30" name="Text Box 33"/>
              <p:cNvSpPr txBox="1">
                <a:spLocks noChangeArrowheads="1"/>
              </p:cNvSpPr>
              <p:nvPr/>
            </p:nvSpPr>
            <p:spPr bwMode="auto">
              <a:xfrm>
                <a:off x="4761" y="1337"/>
                <a:ext cx="3960" cy="458"/>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lvl="1" algn="ctr" fontAlgn="base">
                  <a:spcBef>
                    <a:spcPct val="0"/>
                  </a:spcBef>
                  <a:spcAft>
                    <a:spcPct val="0"/>
                  </a:spcAft>
                </a:pPr>
                <a:r>
                  <a:rPr lang="es-CL" sz="1000">
                    <a:latin typeface="Times New Roman" pitchFamily="18" charset="0"/>
                    <a:cs typeface="Arial" pitchFamily="34" charset="0"/>
                  </a:rPr>
                  <a:t>DISPOSITIVO PARA EL ATAQUE</a:t>
                </a:r>
                <a:endParaRPr lang="es-CL">
                  <a:latin typeface="Arial" pitchFamily="34" charset="0"/>
                  <a:cs typeface="Arial" pitchFamily="34" charset="0"/>
                </a:endParaRPr>
              </a:p>
            </p:txBody>
          </p:sp>
        </p:grpSp>
        <p:sp>
          <p:nvSpPr>
            <p:cNvPr id="22" name="Rectangle 34"/>
            <p:cNvSpPr>
              <a:spLocks noChangeArrowheads="1"/>
            </p:cNvSpPr>
            <p:nvPr/>
          </p:nvSpPr>
          <p:spPr bwMode="auto">
            <a:xfrm>
              <a:off x="3321" y="1168"/>
              <a:ext cx="7200" cy="5040"/>
            </a:xfrm>
            <a:prstGeom prst="rect">
              <a:avLst/>
            </a:prstGeom>
            <a:no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a:endParaRPr lang="es-CL"/>
            </a:p>
          </p:txBody>
        </p:sp>
      </p:grpSp>
      <p:sp>
        <p:nvSpPr>
          <p:cNvPr id="53" name="CustomShape 6">
            <a:extLst>
              <a:ext uri="{FF2B5EF4-FFF2-40B4-BE49-F238E27FC236}">
                <a16:creationId xmlns:a16="http://schemas.microsoft.com/office/drawing/2014/main" id="{A1378ECB-A1B0-43F5-98C3-657C4D8E640A}"/>
              </a:ext>
            </a:extLst>
          </p:cNvPr>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
        <p:nvSpPr>
          <p:cNvPr id="54" name="Text Box 11">
            <a:extLst>
              <a:ext uri="{FF2B5EF4-FFF2-40B4-BE49-F238E27FC236}">
                <a16:creationId xmlns:a16="http://schemas.microsoft.com/office/drawing/2014/main" id="{A6DE02DF-501C-4075-B08F-6344FB602551}"/>
              </a:ext>
            </a:extLst>
          </p:cNvPr>
          <p:cNvSpPr txBox="1">
            <a:spLocks noChangeArrowheads="1"/>
          </p:cNvSpPr>
          <p:nvPr/>
        </p:nvSpPr>
        <p:spPr bwMode="auto">
          <a:xfrm>
            <a:off x="6847027" y="5708422"/>
            <a:ext cx="1724656" cy="450057"/>
          </a:xfrm>
          <a:prstGeom prst="rect">
            <a:avLst/>
          </a:prstGeom>
          <a:solidFill>
            <a:srgbClr val="FFFFFF"/>
          </a:solidFill>
          <a:ln w="9525">
            <a:solidFill>
              <a:srgbClr val="000000"/>
            </a:solidFill>
            <a:miter lim="800000"/>
            <a:headEnd/>
            <a:tailEnd/>
          </a:ln>
          <a:effectLst>
            <a:outerShdw dist="35921" dir="2700000" algn="ctr" rotWithShape="0">
              <a:srgbClr val="000000"/>
            </a:outerShdw>
          </a:effectLst>
        </p:spPr>
        <p:txBody>
          <a:bodyPr vert="horz" wrap="square" lIns="91440" tIns="45720" rIns="91440" bIns="45720" numCol="1" anchor="t" anchorCtr="0" compatLnSpc="1">
            <a:prstTxWarp prst="textNoShape">
              <a:avLst/>
            </a:prstTxWarp>
          </a:bodyPr>
          <a:lstStyle/>
          <a:p>
            <a:pPr algn="ctr" fontAlgn="base">
              <a:spcBef>
                <a:spcPct val="0"/>
              </a:spcBef>
              <a:spcAft>
                <a:spcPts val="1000"/>
              </a:spcAft>
            </a:pPr>
            <a:r>
              <a:rPr lang="es-CL" sz="1100">
                <a:latin typeface="Calibri" pitchFamily="34" charset="0"/>
                <a:cs typeface="Arial" pitchFamily="34" charset="0"/>
              </a:rPr>
              <a:t>RESERVA</a:t>
            </a:r>
            <a:endParaRPr lang="es-CL">
              <a:latin typeface="Arial" pitchFamily="34" charset="0"/>
              <a:cs typeface="Arial" pitchFamily="34" charset="0"/>
            </a:endParaRPr>
          </a:p>
        </p:txBody>
      </p:sp>
    </p:spTree>
    <p:extLst>
      <p:ext uri="{BB962C8B-B14F-4D97-AF65-F5344CB8AC3E}">
        <p14:creationId xmlns:p14="http://schemas.microsoft.com/office/powerpoint/2010/main" val="1284539214"/>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grpSp>
      <p:sp>
        <p:nvSpPr>
          <p:cNvPr id="16" name="2 Subtítulo"/>
          <p:cNvSpPr>
            <a:spLocks noGrp="1"/>
          </p:cNvSpPr>
          <p:nvPr>
            <p:ph type="subTitle" idx="1"/>
          </p:nvPr>
        </p:nvSpPr>
        <p:spPr>
          <a:xfrm>
            <a:off x="537609" y="2369628"/>
            <a:ext cx="11207087" cy="3062221"/>
          </a:xfrm>
        </p:spPr>
        <p:style>
          <a:lnRef idx="2">
            <a:schemeClr val="accent5"/>
          </a:lnRef>
          <a:fillRef idx="1">
            <a:schemeClr val="lt1"/>
          </a:fillRef>
          <a:effectRef idx="0">
            <a:schemeClr val="accent5"/>
          </a:effectRef>
          <a:fontRef idx="minor">
            <a:schemeClr val="dk1"/>
          </a:fontRef>
        </p:style>
        <p:txBody>
          <a:bodyPr anchor="t">
            <a:noAutofit/>
          </a:bodyPr>
          <a:lstStyle/>
          <a:p>
            <a:pPr marL="457200" lvl="0" indent="-457200" algn="just">
              <a:lnSpc>
                <a:spcPct val="150000"/>
              </a:lnSpc>
              <a:buFont typeface="Wingdings" panose="05000000000000000000" pitchFamily="2" charset="2"/>
              <a:buChar char="Ø"/>
            </a:pPr>
            <a:r>
              <a:rPr lang="es-ES_tradnl" sz="1900" dirty="0">
                <a:solidFill>
                  <a:prstClr val="black"/>
                </a:solidFill>
                <a:latin typeface="Arial" charset="0"/>
              </a:rPr>
              <a:t>Fuego de supresión y no de neutralización.</a:t>
            </a:r>
          </a:p>
          <a:p>
            <a:pPr marL="457200" lvl="0" indent="-457200" algn="just">
              <a:lnSpc>
                <a:spcPct val="150000"/>
              </a:lnSpc>
              <a:buFont typeface="Wingdings" panose="05000000000000000000" pitchFamily="2" charset="2"/>
              <a:buChar char="Ø"/>
            </a:pPr>
            <a:r>
              <a:rPr lang="es-ES_tradnl" sz="1900" dirty="0">
                <a:solidFill>
                  <a:prstClr val="black"/>
                </a:solidFill>
                <a:latin typeface="Arial" charset="0"/>
              </a:rPr>
              <a:t>Seguridad permanente del elemento de asalto (Aislar al enemigo, controlando avenidas de aproximación y vías de escape).  </a:t>
            </a:r>
          </a:p>
          <a:p>
            <a:pPr marL="457200" lvl="0" indent="-457200" algn="just">
              <a:lnSpc>
                <a:spcPct val="150000"/>
              </a:lnSpc>
              <a:buFont typeface="Wingdings" panose="05000000000000000000" pitchFamily="2" charset="2"/>
              <a:buChar char="Ø"/>
            </a:pPr>
            <a:r>
              <a:rPr lang="es-ES_tradnl" sz="1900" dirty="0">
                <a:solidFill>
                  <a:prstClr val="black"/>
                </a:solidFill>
                <a:latin typeface="Arial" charset="0"/>
              </a:rPr>
              <a:t>Armamento de apoyo como: Ametralladoras, misiles antitanque, morteros. </a:t>
            </a:r>
          </a:p>
          <a:p>
            <a:pPr marL="457200" lvl="0" indent="-457200" algn="just">
              <a:lnSpc>
                <a:spcPct val="150000"/>
              </a:lnSpc>
              <a:buFont typeface="Wingdings" panose="05000000000000000000" pitchFamily="2" charset="2"/>
              <a:buChar char="Ø"/>
            </a:pPr>
            <a:r>
              <a:rPr lang="es-ES_tradnl" sz="1900" dirty="0">
                <a:solidFill>
                  <a:prstClr val="black"/>
                </a:solidFill>
                <a:latin typeface="Arial" charset="0"/>
              </a:rPr>
              <a:t>Podría acceder al objetivo en apoyo del elemento de asalto. </a:t>
            </a:r>
          </a:p>
        </p:txBody>
      </p:sp>
      <p:sp>
        <p:nvSpPr>
          <p:cNvPr id="17" name="Rectángulo 16"/>
          <p:cNvSpPr/>
          <p:nvPr/>
        </p:nvSpPr>
        <p:spPr>
          <a:xfrm>
            <a:off x="537609" y="1703631"/>
            <a:ext cx="2787482"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b="1" dirty="0">
                <a:solidFill>
                  <a:schemeClr val="bg1"/>
                </a:solidFill>
                <a:latin typeface="Arial" charset="0"/>
              </a:rPr>
              <a:t>ELEMENTO DE APOYO</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
        <p:nvSpPr>
          <p:cNvPr id="19" name="CustomShape 6">
            <a:extLst>
              <a:ext uri="{FF2B5EF4-FFF2-40B4-BE49-F238E27FC236}">
                <a16:creationId xmlns:a16="http://schemas.microsoft.com/office/drawing/2014/main" id="{32F965DB-1ADE-42E4-86EC-9BBF04FE5C21}"/>
              </a:ext>
            </a:extLst>
          </p:cNvPr>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Tree>
    <p:extLst>
      <p:ext uri="{BB962C8B-B14F-4D97-AF65-F5344CB8AC3E}">
        <p14:creationId xmlns:p14="http://schemas.microsoft.com/office/powerpoint/2010/main" val="1901917657"/>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grpSp>
      <p:sp>
        <p:nvSpPr>
          <p:cNvPr id="16" name="2 Subtítulo"/>
          <p:cNvSpPr>
            <a:spLocks noGrp="1"/>
          </p:cNvSpPr>
          <p:nvPr>
            <p:ph type="subTitle" idx="1"/>
          </p:nvPr>
        </p:nvSpPr>
        <p:spPr>
          <a:xfrm>
            <a:off x="537609" y="2130836"/>
            <a:ext cx="11207087" cy="3722710"/>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_tradnl" sz="1900" dirty="0">
                <a:latin typeface="Arial" charset="0"/>
              </a:rPr>
              <a:t>Tiene la </a:t>
            </a:r>
            <a:r>
              <a:rPr lang="es-CL" sz="1900" dirty="0">
                <a:latin typeface="Arial" pitchFamily="34" charset="0"/>
                <a:cs typeface="Arial" pitchFamily="34" charset="0"/>
              </a:rPr>
              <a:t>misión de ingresar en el objetivo conquistando una posición inicial o de partida para luego proceder a la eliminación sistemática del enemigo que defiende el mismo.</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Comandante del elemento de asalto. </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Subdividido en equipos.</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Puede integrar personal de ingenieros de combate. </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Cuenta con equipamiento especial (</a:t>
            </a:r>
            <a:r>
              <a:rPr lang="es-CL" sz="1900" dirty="0" err="1">
                <a:latin typeface="Arial" pitchFamily="34" charset="0"/>
                <a:cs typeface="Arial" pitchFamily="34" charset="0"/>
              </a:rPr>
              <a:t>brechado</a:t>
            </a:r>
            <a:r>
              <a:rPr lang="es-CL" sz="1900" dirty="0">
                <a:latin typeface="Arial" pitchFamily="34" charset="0"/>
                <a:cs typeface="Arial" pitchFamily="34" charset="0"/>
              </a:rPr>
              <a:t>, escopetas, </a:t>
            </a:r>
            <a:r>
              <a:rPr lang="es-CL" sz="1900" dirty="0" err="1">
                <a:latin typeface="Arial" pitchFamily="34" charset="0"/>
                <a:cs typeface="Arial" pitchFamily="34" charset="0"/>
              </a:rPr>
              <a:t>stun</a:t>
            </a:r>
            <a:r>
              <a:rPr lang="es-CL" sz="1900" dirty="0">
                <a:latin typeface="Arial" pitchFamily="34" charset="0"/>
                <a:cs typeface="Arial" pitchFamily="34" charset="0"/>
              </a:rPr>
              <a:t>, </a:t>
            </a:r>
            <a:r>
              <a:rPr lang="es-CL" sz="1900" dirty="0" err="1">
                <a:latin typeface="Arial" pitchFamily="34" charset="0"/>
                <a:cs typeface="Arial" pitchFamily="34" charset="0"/>
              </a:rPr>
              <a:t>etc</a:t>
            </a:r>
            <a:r>
              <a:rPr lang="es-CL" sz="1900" dirty="0">
                <a:latin typeface="Arial" pitchFamily="34" charset="0"/>
                <a:cs typeface="Arial" pitchFamily="34" charset="0"/>
              </a:rPr>
              <a:t>) </a:t>
            </a:r>
          </a:p>
        </p:txBody>
      </p:sp>
      <p:sp>
        <p:nvSpPr>
          <p:cNvPr id="17" name="Rectángulo 16"/>
          <p:cNvSpPr/>
          <p:nvPr/>
        </p:nvSpPr>
        <p:spPr>
          <a:xfrm>
            <a:off x="537609" y="1555467"/>
            <a:ext cx="2915275"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b="1" dirty="0">
                <a:solidFill>
                  <a:schemeClr val="bg1"/>
                </a:solidFill>
                <a:latin typeface="Arial" charset="0"/>
              </a:rPr>
              <a:t>ELEMENTO DE ASALTO</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
        <p:nvSpPr>
          <p:cNvPr id="19" name="CustomShape 6">
            <a:extLst>
              <a:ext uri="{FF2B5EF4-FFF2-40B4-BE49-F238E27FC236}">
                <a16:creationId xmlns:a16="http://schemas.microsoft.com/office/drawing/2014/main" id="{7C467146-CD1F-4679-B198-8E60BCA58DBC}"/>
              </a:ext>
            </a:extLst>
          </p:cNvPr>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Tree>
    <p:extLst>
      <p:ext uri="{BB962C8B-B14F-4D97-AF65-F5344CB8AC3E}">
        <p14:creationId xmlns:p14="http://schemas.microsoft.com/office/powerpoint/2010/main" val="4055281644"/>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gr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
        <p:nvSpPr>
          <p:cNvPr id="3" name="Subtítulo 2"/>
          <p:cNvSpPr>
            <a:spLocks noGrp="1"/>
          </p:cNvSpPr>
          <p:nvPr>
            <p:ph type="subTitle" idx="1"/>
          </p:nvPr>
        </p:nvSpPr>
        <p:spPr/>
        <p:txBody>
          <a:bodyPr/>
          <a:lstStyle/>
          <a:p>
            <a:endParaRPr lang="en-US"/>
          </a:p>
        </p:txBody>
      </p:sp>
      <p:pic>
        <p:nvPicPr>
          <p:cNvPr id="4" name="Imagen 3"/>
          <p:cNvPicPr>
            <a:picLocks noChangeAspect="1"/>
          </p:cNvPicPr>
          <p:nvPr/>
        </p:nvPicPr>
        <p:blipFill>
          <a:blip r:embed="rId6"/>
          <a:stretch>
            <a:fillRect/>
          </a:stretch>
        </p:blipFill>
        <p:spPr>
          <a:xfrm>
            <a:off x="1114235" y="1572209"/>
            <a:ext cx="10398315" cy="4415841"/>
          </a:xfrm>
          <a:prstGeom prst="rect">
            <a:avLst/>
          </a:prstGeom>
        </p:spPr>
      </p:pic>
      <p:sp>
        <p:nvSpPr>
          <p:cNvPr id="16" name="CustomShape 6">
            <a:extLst>
              <a:ext uri="{FF2B5EF4-FFF2-40B4-BE49-F238E27FC236}">
                <a16:creationId xmlns:a16="http://schemas.microsoft.com/office/drawing/2014/main" id="{02E58754-530B-43A2-A7B0-32CB8891EA2B}"/>
              </a:ext>
            </a:extLst>
          </p:cNvPr>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Tree>
    <p:extLst>
      <p:ext uri="{BB962C8B-B14F-4D97-AF65-F5344CB8AC3E}">
        <p14:creationId xmlns:p14="http://schemas.microsoft.com/office/powerpoint/2010/main" val="926219716"/>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grpSp>
      <p:sp>
        <p:nvSpPr>
          <p:cNvPr id="16" name="2 Subtítulo"/>
          <p:cNvSpPr>
            <a:spLocks noGrp="1"/>
          </p:cNvSpPr>
          <p:nvPr>
            <p:ph type="subTitle" idx="1"/>
          </p:nvPr>
        </p:nvSpPr>
        <p:spPr>
          <a:xfrm>
            <a:off x="537609" y="2130836"/>
            <a:ext cx="11207087" cy="2967571"/>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Este elemento será conformado al nivel de Pelotón y superior. Su misión será la de explotar un éxito obtenido o bien renovar el ímpetu del ataque. </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El comandante dispone su acción (una de las forma de incidir en el combate) </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Empleado de manera completa o por parte. </a:t>
            </a:r>
          </a:p>
          <a:p>
            <a:pPr marL="457200" indent="-457200" algn="just">
              <a:lnSpc>
                <a:spcPct val="150000"/>
              </a:lnSpc>
              <a:buFont typeface="Wingdings" panose="05000000000000000000" pitchFamily="2" charset="2"/>
              <a:buChar char="Ø"/>
            </a:pPr>
            <a:r>
              <a:rPr lang="es-CL" sz="1900" dirty="0">
                <a:latin typeface="Arial" pitchFamily="34" charset="0"/>
                <a:cs typeface="Arial" pitchFamily="34" charset="0"/>
              </a:rPr>
              <a:t>La mejor unidad.</a:t>
            </a:r>
          </a:p>
          <a:p>
            <a:pPr algn="just">
              <a:lnSpc>
                <a:spcPct val="150000"/>
              </a:lnSpc>
            </a:pPr>
            <a:endParaRPr lang="es-CL" sz="1900" dirty="0">
              <a:latin typeface="Arial" pitchFamily="34" charset="0"/>
              <a:cs typeface="Arial" pitchFamily="34" charset="0"/>
            </a:endParaRPr>
          </a:p>
        </p:txBody>
      </p:sp>
      <p:sp>
        <p:nvSpPr>
          <p:cNvPr id="17" name="Rectángulo 16"/>
          <p:cNvSpPr/>
          <p:nvPr/>
        </p:nvSpPr>
        <p:spPr>
          <a:xfrm>
            <a:off x="537609" y="1555467"/>
            <a:ext cx="2997161"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b="1" dirty="0">
                <a:solidFill>
                  <a:schemeClr val="bg1"/>
                </a:solidFill>
                <a:latin typeface="Arial" charset="0"/>
              </a:rPr>
              <a:t>ELEMENTO DE RESERVA</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ORGANIZACIÓN DE LAS FUERZAS PARA UNA OMAU</a:t>
            </a:r>
          </a:p>
        </p:txBody>
      </p:sp>
      <p:sp>
        <p:nvSpPr>
          <p:cNvPr id="19" name="CustomShape 6">
            <a:extLst>
              <a:ext uri="{FF2B5EF4-FFF2-40B4-BE49-F238E27FC236}">
                <a16:creationId xmlns:a16="http://schemas.microsoft.com/office/drawing/2014/main" id="{77DE695B-B445-4F1D-A829-E44D99BDC035}"/>
              </a:ext>
            </a:extLst>
          </p:cNvPr>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Tree>
    <p:extLst>
      <p:ext uri="{BB962C8B-B14F-4D97-AF65-F5344CB8AC3E}">
        <p14:creationId xmlns:p14="http://schemas.microsoft.com/office/powerpoint/2010/main" val="1817539460"/>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grpSp>
      <p:sp>
        <p:nvSpPr>
          <p:cNvPr id="16" name="2 Subtítulo"/>
          <p:cNvSpPr>
            <a:spLocks noGrp="1"/>
          </p:cNvSpPr>
          <p:nvPr>
            <p:ph type="subTitle" idx="1"/>
          </p:nvPr>
        </p:nvSpPr>
        <p:spPr>
          <a:xfrm>
            <a:off x="537609" y="2099633"/>
            <a:ext cx="11207087" cy="3973989"/>
          </a:xfrm>
        </p:spPr>
        <p:style>
          <a:lnRef idx="2">
            <a:schemeClr val="accent5"/>
          </a:lnRef>
          <a:fillRef idx="1">
            <a:schemeClr val="lt1"/>
          </a:fillRef>
          <a:effectRef idx="0">
            <a:schemeClr val="accent5"/>
          </a:effectRef>
          <a:fontRef idx="minor">
            <a:schemeClr val="dk1"/>
          </a:fontRef>
        </p:style>
        <p:txBody>
          <a:bodyPr anchor="t">
            <a:noAutofit/>
          </a:bodyPr>
          <a:lstStyle/>
          <a:p>
            <a:pPr marL="342900" indent="-342900" algn="just">
              <a:lnSpc>
                <a:spcPct val="150000"/>
              </a:lnSpc>
              <a:buFont typeface="Wingdings" panose="05000000000000000000" pitchFamily="2" charset="2"/>
              <a:buChar char="Ø"/>
            </a:pPr>
            <a:r>
              <a:rPr lang="es-ES_tradnl" sz="1800" b="1" dirty="0">
                <a:latin typeface="Arial" charset="0"/>
              </a:rPr>
              <a:t>Entendimiento del ambiente urbano:</a:t>
            </a:r>
          </a:p>
          <a:p>
            <a:pPr marL="800100" lvl="1" indent="-342900" algn="just">
              <a:lnSpc>
                <a:spcPct val="150000"/>
              </a:lnSpc>
              <a:buFont typeface="Wingdings" panose="05000000000000000000" pitchFamily="2" charset="2"/>
              <a:buChar char="Ø"/>
            </a:pPr>
            <a:r>
              <a:rPr lang="es-ES_tradnl" sz="1800" dirty="0">
                <a:latin typeface="Arial" charset="0"/>
              </a:rPr>
              <a:t>Terreno (3D)</a:t>
            </a:r>
          </a:p>
          <a:p>
            <a:pPr marL="800100" lvl="1" indent="-342900" algn="just">
              <a:lnSpc>
                <a:spcPct val="150000"/>
              </a:lnSpc>
              <a:buFont typeface="Wingdings" panose="05000000000000000000" pitchFamily="2" charset="2"/>
              <a:buChar char="Ø"/>
            </a:pPr>
            <a:r>
              <a:rPr lang="es-ES_tradnl" sz="1800" dirty="0">
                <a:latin typeface="Arial" charset="0"/>
              </a:rPr>
              <a:t>Sociedad (Cultura, valores, necesidades, historia, estructura social, vestimentas y religión)</a:t>
            </a:r>
          </a:p>
          <a:p>
            <a:pPr marL="800100" lvl="1" indent="-342900" algn="just">
              <a:lnSpc>
                <a:spcPct val="150000"/>
              </a:lnSpc>
              <a:buFont typeface="Wingdings" panose="05000000000000000000" pitchFamily="2" charset="2"/>
              <a:buChar char="Ø"/>
            </a:pPr>
            <a:r>
              <a:rPr lang="es-ES_tradnl" sz="1800" dirty="0">
                <a:latin typeface="Arial" charset="0"/>
              </a:rPr>
              <a:t>Infraestructura (servicios)</a:t>
            </a:r>
          </a:p>
          <a:p>
            <a:pPr marL="342900" indent="-342900" algn="just">
              <a:lnSpc>
                <a:spcPct val="150000"/>
              </a:lnSpc>
              <a:buFont typeface="Wingdings" panose="05000000000000000000" pitchFamily="2" charset="2"/>
              <a:buChar char="Ø"/>
            </a:pPr>
            <a:r>
              <a:rPr lang="es-ES_tradnl" sz="1800" b="1" dirty="0">
                <a:latin typeface="Arial" charset="0"/>
              </a:rPr>
              <a:t>Entendimiento de la amenaza:</a:t>
            </a:r>
          </a:p>
          <a:p>
            <a:pPr marL="800100" lvl="1" indent="-342900" algn="just">
              <a:lnSpc>
                <a:spcPct val="150000"/>
              </a:lnSpc>
              <a:buFont typeface="Wingdings" panose="05000000000000000000" pitchFamily="2" charset="2"/>
              <a:buChar char="Ø"/>
            </a:pPr>
            <a:r>
              <a:rPr lang="es-ES_tradnl" sz="1800" dirty="0">
                <a:latin typeface="Arial" charset="0"/>
              </a:rPr>
              <a:t>Convencional</a:t>
            </a:r>
          </a:p>
          <a:p>
            <a:pPr marL="800100" lvl="1" indent="-342900" algn="just">
              <a:lnSpc>
                <a:spcPct val="150000"/>
              </a:lnSpc>
              <a:buFont typeface="Wingdings" panose="05000000000000000000" pitchFamily="2" charset="2"/>
              <a:buChar char="Ø"/>
            </a:pPr>
            <a:r>
              <a:rPr lang="es-ES_tradnl" sz="1800" dirty="0">
                <a:latin typeface="Arial" charset="0"/>
              </a:rPr>
              <a:t>Irregular</a:t>
            </a:r>
          </a:p>
          <a:p>
            <a:pPr marL="800100" lvl="1" indent="-342900" algn="just">
              <a:lnSpc>
                <a:spcPct val="150000"/>
              </a:lnSpc>
              <a:buFont typeface="Wingdings" panose="05000000000000000000" pitchFamily="2" charset="2"/>
              <a:buChar char="Ø"/>
            </a:pPr>
            <a:r>
              <a:rPr lang="es-ES_tradnl" sz="1800" dirty="0">
                <a:latin typeface="Arial" charset="0"/>
              </a:rPr>
              <a:t>Híbrida</a:t>
            </a:r>
          </a:p>
        </p:txBody>
      </p:sp>
      <p:sp>
        <p:nvSpPr>
          <p:cNvPr id="19" name="Rectángulo 18"/>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ATAQUE A UN ÁREA EDIFICADA</a:t>
            </a:r>
          </a:p>
        </p:txBody>
      </p:sp>
      <p:sp>
        <p:nvSpPr>
          <p:cNvPr id="21" name="Rectángulo 20"/>
          <p:cNvSpPr/>
          <p:nvPr/>
        </p:nvSpPr>
        <p:spPr>
          <a:xfrm>
            <a:off x="537609" y="1612590"/>
            <a:ext cx="264231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a:solidFill>
                  <a:schemeClr val="bg1"/>
                </a:solidFill>
                <a:latin typeface="Arial" charset="0"/>
              </a:rPr>
              <a:t>CONSIDERACIONES</a:t>
            </a:r>
            <a:endParaRPr lang="es-CL" altLang="es-CL" b="1" dirty="0">
              <a:solidFill>
                <a:schemeClr val="bg1"/>
              </a:solidFill>
              <a:latin typeface="Arial" panose="020B0604020202020204" pitchFamily="34" charset="0"/>
            </a:endParaRPr>
          </a:p>
        </p:txBody>
      </p:sp>
      <p:sp>
        <p:nvSpPr>
          <p:cNvPr id="17" name="CustomShape 6">
            <a:extLst>
              <a:ext uri="{FF2B5EF4-FFF2-40B4-BE49-F238E27FC236}">
                <a16:creationId xmlns:a16="http://schemas.microsoft.com/office/drawing/2014/main" id="{69D4F1B9-EEFD-465F-A02E-FE8958738C00}"/>
              </a:ext>
            </a:extLst>
          </p:cNvPr>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Tree>
    <p:extLst>
      <p:ext uri="{BB962C8B-B14F-4D97-AF65-F5344CB8AC3E}">
        <p14:creationId xmlns:p14="http://schemas.microsoft.com/office/powerpoint/2010/main" val="2544194086"/>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grpSp>
      <p:sp>
        <p:nvSpPr>
          <p:cNvPr id="16" name="2 Subtítulo"/>
          <p:cNvSpPr>
            <a:spLocks noGrp="1"/>
          </p:cNvSpPr>
          <p:nvPr>
            <p:ph type="subTitle" idx="1"/>
          </p:nvPr>
        </p:nvSpPr>
        <p:spPr>
          <a:xfrm>
            <a:off x="537610" y="1871886"/>
            <a:ext cx="11207087" cy="4265585"/>
          </a:xfrm>
        </p:spPr>
        <p:style>
          <a:lnRef idx="2">
            <a:schemeClr val="accent5"/>
          </a:lnRef>
          <a:fillRef idx="1">
            <a:schemeClr val="lt1"/>
          </a:fillRef>
          <a:effectRef idx="0">
            <a:schemeClr val="accent5"/>
          </a:effectRef>
          <a:fontRef idx="minor">
            <a:schemeClr val="dk1"/>
          </a:fontRef>
        </p:style>
        <p:txBody>
          <a:bodyPr anchor="t">
            <a:noAutofit/>
          </a:bodyPr>
          <a:lstStyle/>
          <a:p>
            <a:pPr marL="450850" indent="-450850" algn="just">
              <a:lnSpc>
                <a:spcPct val="150000"/>
              </a:lnSpc>
              <a:buFont typeface="Wingdings" panose="05000000000000000000" pitchFamily="2" charset="2"/>
              <a:buChar char="Ø"/>
            </a:pPr>
            <a:r>
              <a:rPr lang="es-ES_tradnl" sz="1900" dirty="0">
                <a:latin typeface="Arial" charset="0"/>
              </a:rPr>
              <a:t>Aislar (cordón)</a:t>
            </a:r>
          </a:p>
          <a:p>
            <a:pPr marL="450850" indent="-450850" algn="just">
              <a:lnSpc>
                <a:spcPct val="150000"/>
              </a:lnSpc>
              <a:buFont typeface="Wingdings" panose="05000000000000000000" pitchFamily="2" charset="2"/>
              <a:buChar char="Ø"/>
            </a:pPr>
            <a:r>
              <a:rPr lang="es-ES_tradnl" sz="1900" dirty="0">
                <a:latin typeface="Arial" charset="0"/>
              </a:rPr>
              <a:t>Planificado en detalle.</a:t>
            </a:r>
          </a:p>
          <a:p>
            <a:pPr marL="450850" indent="-450850" algn="just">
              <a:lnSpc>
                <a:spcPct val="150000"/>
              </a:lnSpc>
              <a:buFont typeface="Wingdings" panose="05000000000000000000" pitchFamily="2" charset="2"/>
              <a:buChar char="Ø"/>
            </a:pPr>
            <a:r>
              <a:rPr lang="es-ES_tradnl" sz="1900" b="1" i="1" dirty="0">
                <a:latin typeface="Arial" charset="0"/>
              </a:rPr>
              <a:t>Asignación de sectores de responsabilidad.</a:t>
            </a:r>
          </a:p>
          <a:p>
            <a:pPr marL="457200" indent="-457200" algn="just">
              <a:lnSpc>
                <a:spcPct val="150000"/>
              </a:lnSpc>
              <a:buFont typeface="Wingdings" panose="05000000000000000000" pitchFamily="2" charset="2"/>
              <a:buChar char="Ø"/>
            </a:pPr>
            <a:r>
              <a:rPr lang="es-ES_tradnl" sz="1900" dirty="0">
                <a:latin typeface="Arial" charset="0"/>
              </a:rPr>
              <a:t>Evitar transitar o maniobrar por las calles o áreas descubiertas.</a:t>
            </a:r>
          </a:p>
          <a:p>
            <a:pPr marL="457200" indent="-457200" algn="just">
              <a:lnSpc>
                <a:spcPct val="150000"/>
              </a:lnSpc>
              <a:buFont typeface="Wingdings" panose="05000000000000000000" pitchFamily="2" charset="2"/>
              <a:buChar char="Ø"/>
            </a:pPr>
            <a:r>
              <a:rPr lang="es-ES_tradnl" sz="1900" dirty="0">
                <a:latin typeface="Arial" charset="0"/>
              </a:rPr>
              <a:t>Paso a paso avanzando de casa en casa, (empleando techos, brechas en las paredes o ventanas).</a:t>
            </a:r>
          </a:p>
          <a:p>
            <a:pPr marL="457200" indent="-457200" algn="just">
              <a:lnSpc>
                <a:spcPct val="150000"/>
              </a:lnSpc>
              <a:buFont typeface="Wingdings" panose="05000000000000000000" pitchFamily="2" charset="2"/>
              <a:buChar char="Ø"/>
            </a:pPr>
            <a:r>
              <a:rPr lang="es-ES_tradnl" sz="1900" dirty="0">
                <a:latin typeface="Arial" charset="0"/>
              </a:rPr>
              <a:t>Existencia de objetivos intermedios</a:t>
            </a:r>
          </a:p>
          <a:p>
            <a:pPr marL="457200" indent="-457200" algn="just">
              <a:lnSpc>
                <a:spcPct val="150000"/>
              </a:lnSpc>
              <a:buFont typeface="Wingdings" panose="05000000000000000000" pitchFamily="2" charset="2"/>
              <a:buChar char="Ø"/>
            </a:pPr>
            <a:r>
              <a:rPr lang="es-ES_tradnl" sz="1900" dirty="0">
                <a:latin typeface="Arial" charset="0"/>
              </a:rPr>
              <a:t>Considerar unidad de refuerzo o apoyo al elemento de asalto.</a:t>
            </a:r>
          </a:p>
          <a:p>
            <a:pPr marL="450850" indent="-450850" algn="just">
              <a:lnSpc>
                <a:spcPct val="150000"/>
              </a:lnSpc>
              <a:buFont typeface="Wingdings" panose="05000000000000000000" pitchFamily="2" charset="2"/>
              <a:buChar char="Ø"/>
            </a:pPr>
            <a:endParaRPr lang="es-CL" sz="1900" dirty="0">
              <a:latin typeface="Arial" pitchFamily="34" charset="0"/>
              <a:cs typeface="Arial" pitchFamily="34" charset="0"/>
            </a:endParaRPr>
          </a:p>
        </p:txBody>
      </p:sp>
      <p:sp>
        <p:nvSpPr>
          <p:cNvPr id="17" name="Rectángulo 16"/>
          <p:cNvSpPr/>
          <p:nvPr/>
        </p:nvSpPr>
        <p:spPr>
          <a:xfrm>
            <a:off x="537610" y="1448693"/>
            <a:ext cx="2642318"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a:solidFill>
                  <a:schemeClr val="bg1"/>
                </a:solidFill>
                <a:latin typeface="Arial" charset="0"/>
              </a:rPr>
              <a:t>CONSIDERACIONES</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ATAQUE A UN ÁREA EDIFICADA</a:t>
            </a:r>
          </a:p>
        </p:txBody>
      </p:sp>
      <p:pic>
        <p:nvPicPr>
          <p:cNvPr id="3" name="Imagen 2"/>
          <p:cNvPicPr>
            <a:picLocks noChangeAspect="1"/>
          </p:cNvPicPr>
          <p:nvPr/>
        </p:nvPicPr>
        <p:blipFill>
          <a:blip r:embed="rId6"/>
          <a:stretch>
            <a:fillRect/>
          </a:stretch>
        </p:blipFill>
        <p:spPr>
          <a:xfrm>
            <a:off x="8770517" y="1541108"/>
            <a:ext cx="3115093" cy="2308035"/>
          </a:xfrm>
          <a:prstGeom prst="rect">
            <a:avLst/>
          </a:prstGeom>
        </p:spPr>
      </p:pic>
      <p:sp>
        <p:nvSpPr>
          <p:cNvPr id="19" name="CustomShape 6">
            <a:extLst>
              <a:ext uri="{FF2B5EF4-FFF2-40B4-BE49-F238E27FC236}">
                <a16:creationId xmlns:a16="http://schemas.microsoft.com/office/drawing/2014/main" id="{546643EB-77A0-4699-B9A2-96C7AFFAEEDE}"/>
              </a:ext>
            </a:extLst>
          </p:cNvPr>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Tree>
    <p:extLst>
      <p:ext uri="{BB962C8B-B14F-4D97-AF65-F5344CB8AC3E}">
        <p14:creationId xmlns:p14="http://schemas.microsoft.com/office/powerpoint/2010/main" val="283639287"/>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26</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grpSp>
      <p:sp>
        <p:nvSpPr>
          <p:cNvPr id="16" name="2 Subtítulo"/>
          <p:cNvSpPr>
            <a:spLocks noGrp="1"/>
          </p:cNvSpPr>
          <p:nvPr>
            <p:ph type="subTitle" idx="1"/>
          </p:nvPr>
        </p:nvSpPr>
        <p:spPr>
          <a:xfrm>
            <a:off x="537609" y="2130836"/>
            <a:ext cx="11207087" cy="3572777"/>
          </a:xfrm>
        </p:spPr>
        <p:style>
          <a:lnRef idx="2">
            <a:schemeClr val="accent5"/>
          </a:lnRef>
          <a:fillRef idx="1">
            <a:schemeClr val="lt1"/>
          </a:fillRef>
          <a:effectRef idx="0">
            <a:schemeClr val="accent5"/>
          </a:effectRef>
          <a:fontRef idx="minor">
            <a:schemeClr val="dk1"/>
          </a:fontRef>
        </p:style>
        <p:txBody>
          <a:bodyPr anchor="t">
            <a:noAutofit/>
          </a:bodyPr>
          <a:lstStyle/>
          <a:p>
            <a:pPr algn="just">
              <a:lnSpc>
                <a:spcPct val="150000"/>
              </a:lnSpc>
            </a:pPr>
            <a:r>
              <a:rPr lang="es-ES_tradnl" sz="2000" dirty="0">
                <a:latin typeface="Arial" charset="0"/>
              </a:rPr>
              <a:t>Los Comandantes de Unidad deberán ejecutar los siguientes preparativos:</a:t>
            </a:r>
          </a:p>
          <a:p>
            <a:pPr marL="457200" indent="-457200" algn="just">
              <a:lnSpc>
                <a:spcPct val="150000"/>
              </a:lnSpc>
              <a:buFont typeface="Wingdings" panose="05000000000000000000" pitchFamily="2" charset="2"/>
              <a:buChar char="Ø"/>
            </a:pPr>
            <a:r>
              <a:rPr lang="es-ES_tradnl" sz="2000" b="1" dirty="0">
                <a:latin typeface="Arial" charset="0"/>
              </a:rPr>
              <a:t>Equipamiento:</a:t>
            </a:r>
          </a:p>
          <a:p>
            <a:pPr marL="914400" lvl="1" indent="-457200" algn="just">
              <a:lnSpc>
                <a:spcPct val="150000"/>
              </a:lnSpc>
              <a:buFont typeface="Wingdings" panose="05000000000000000000" pitchFamily="2" charset="2"/>
              <a:buChar char="q"/>
            </a:pPr>
            <a:r>
              <a:rPr lang="es-ES_tradnl" dirty="0">
                <a:latin typeface="Arial" charset="0"/>
              </a:rPr>
              <a:t>El equipo individual acorde (compacto, lo necesario).</a:t>
            </a:r>
          </a:p>
          <a:p>
            <a:pPr marL="914400" lvl="1" indent="-457200" algn="just">
              <a:lnSpc>
                <a:spcPct val="150000"/>
              </a:lnSpc>
              <a:buFont typeface="Wingdings" panose="05000000000000000000" pitchFamily="2" charset="2"/>
              <a:buChar char="q"/>
            </a:pPr>
            <a:r>
              <a:rPr lang="es-ES_tradnl" dirty="0">
                <a:latin typeface="Arial" charset="0"/>
              </a:rPr>
              <a:t>Linternas, </a:t>
            </a:r>
            <a:r>
              <a:rPr lang="es-ES_tradnl" dirty="0" err="1">
                <a:latin typeface="Arial" charset="0"/>
              </a:rPr>
              <a:t>designadores</a:t>
            </a:r>
            <a:r>
              <a:rPr lang="es-ES_tradnl" dirty="0">
                <a:latin typeface="Arial" charset="0"/>
              </a:rPr>
              <a:t> </a:t>
            </a:r>
            <a:r>
              <a:rPr lang="es-ES_tradnl" dirty="0" err="1">
                <a:latin typeface="Arial" charset="0"/>
              </a:rPr>
              <a:t>laséricos</a:t>
            </a:r>
            <a:r>
              <a:rPr lang="es-ES_tradnl" dirty="0">
                <a:latin typeface="Arial" charset="0"/>
              </a:rPr>
              <a:t>, </a:t>
            </a:r>
            <a:r>
              <a:rPr lang="es-ES_tradnl" dirty="0" err="1">
                <a:latin typeface="Arial" charset="0"/>
              </a:rPr>
              <a:t>cyalume</a:t>
            </a:r>
            <a:r>
              <a:rPr lang="es-ES_tradnl" dirty="0">
                <a:latin typeface="Arial" charset="0"/>
              </a:rPr>
              <a:t>, tiza, paneles, humo, </a:t>
            </a:r>
            <a:r>
              <a:rPr lang="es-ES_tradnl" dirty="0" err="1">
                <a:latin typeface="Arial" charset="0"/>
              </a:rPr>
              <a:t>etc</a:t>
            </a:r>
            <a:r>
              <a:rPr lang="es-ES_tradnl" dirty="0">
                <a:latin typeface="Arial" charset="0"/>
              </a:rPr>
              <a:t> .</a:t>
            </a:r>
          </a:p>
          <a:p>
            <a:pPr marL="914400" lvl="1" indent="-457200" algn="just">
              <a:lnSpc>
                <a:spcPct val="150000"/>
              </a:lnSpc>
              <a:buFont typeface="Wingdings" panose="05000000000000000000" pitchFamily="2" charset="2"/>
              <a:buChar char="q"/>
            </a:pPr>
            <a:r>
              <a:rPr lang="es-ES_tradnl" dirty="0">
                <a:latin typeface="Arial" charset="0"/>
              </a:rPr>
              <a:t>Cuerdas, ganchos, elementos de </a:t>
            </a:r>
            <a:r>
              <a:rPr lang="es-ES_tradnl" dirty="0" err="1">
                <a:latin typeface="Arial" charset="0"/>
              </a:rPr>
              <a:t>brechado</a:t>
            </a:r>
            <a:r>
              <a:rPr lang="es-ES_tradnl" dirty="0">
                <a:latin typeface="Arial" charset="0"/>
              </a:rPr>
              <a:t> mecánico y explosivo.</a:t>
            </a:r>
          </a:p>
          <a:p>
            <a:pPr marL="457200" indent="-457200" algn="just">
              <a:lnSpc>
                <a:spcPct val="150000"/>
              </a:lnSpc>
              <a:buFont typeface="Wingdings" panose="05000000000000000000" pitchFamily="2" charset="2"/>
              <a:buChar char="q"/>
            </a:pPr>
            <a:endParaRPr lang="es-ES_tradnl" sz="2200" dirty="0">
              <a:latin typeface="Arial" charset="0"/>
            </a:endParaRPr>
          </a:p>
        </p:txBody>
      </p:sp>
      <p:sp>
        <p:nvSpPr>
          <p:cNvPr id="17" name="Rectángulo 16"/>
          <p:cNvSpPr/>
          <p:nvPr/>
        </p:nvSpPr>
        <p:spPr>
          <a:xfrm>
            <a:off x="537610" y="1555467"/>
            <a:ext cx="407533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a:solidFill>
                  <a:schemeClr val="bg1"/>
                </a:solidFill>
                <a:latin typeface="Arial" charset="0"/>
              </a:rPr>
              <a:t>PREPARACIÓN PARA EL ATAQUE</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ATAQUE A UN ÁREA EDIFICADA</a:t>
            </a:r>
          </a:p>
        </p:txBody>
      </p:sp>
      <p:sp>
        <p:nvSpPr>
          <p:cNvPr id="19" name="CustomShape 6">
            <a:extLst>
              <a:ext uri="{FF2B5EF4-FFF2-40B4-BE49-F238E27FC236}">
                <a16:creationId xmlns:a16="http://schemas.microsoft.com/office/drawing/2014/main" id="{325C7621-8C3C-492E-8C80-D170D278DEB4}"/>
              </a:ext>
            </a:extLst>
          </p:cNvPr>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Tree>
    <p:extLst>
      <p:ext uri="{BB962C8B-B14F-4D97-AF65-F5344CB8AC3E}">
        <p14:creationId xmlns:p14="http://schemas.microsoft.com/office/powerpoint/2010/main" val="1335884510"/>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27</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grpSp>
      <p:sp>
        <p:nvSpPr>
          <p:cNvPr id="16" name="2 Subtítulo"/>
          <p:cNvSpPr>
            <a:spLocks noGrp="1"/>
          </p:cNvSpPr>
          <p:nvPr>
            <p:ph type="subTitle" idx="1"/>
          </p:nvPr>
        </p:nvSpPr>
        <p:spPr>
          <a:xfrm>
            <a:off x="537610" y="1965352"/>
            <a:ext cx="11207087" cy="4126985"/>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_tradnl" sz="2000" b="1" dirty="0">
                <a:latin typeface="Arial" charset="0"/>
              </a:rPr>
              <a:t>Munición:</a:t>
            </a:r>
          </a:p>
          <a:p>
            <a:pPr marL="914400" lvl="1" indent="-457200" algn="just">
              <a:lnSpc>
                <a:spcPct val="150000"/>
              </a:lnSpc>
              <a:buFont typeface="Wingdings" panose="05000000000000000000" pitchFamily="2" charset="2"/>
              <a:buChar char="q"/>
            </a:pPr>
            <a:r>
              <a:rPr lang="es-ES_tradnl" dirty="0">
                <a:latin typeface="Arial" charset="0"/>
              </a:rPr>
              <a:t>Granadas de mano, cargadores adicionales y granadas de humo y </a:t>
            </a:r>
            <a:r>
              <a:rPr lang="es-ES_tradnl" dirty="0" err="1">
                <a:latin typeface="Arial" charset="0"/>
              </a:rPr>
              <a:t>stun</a:t>
            </a:r>
            <a:r>
              <a:rPr lang="es-ES_tradnl" dirty="0">
                <a:latin typeface="Arial" charset="0"/>
              </a:rPr>
              <a:t>.</a:t>
            </a:r>
          </a:p>
          <a:p>
            <a:pPr marL="914400" lvl="1" indent="-457200" algn="just">
              <a:lnSpc>
                <a:spcPct val="150000"/>
              </a:lnSpc>
              <a:buFont typeface="Wingdings" panose="05000000000000000000" pitchFamily="2" charset="2"/>
              <a:buChar char="q"/>
            </a:pPr>
            <a:r>
              <a:rPr lang="es-ES_tradnl" dirty="0">
                <a:latin typeface="Arial" charset="0"/>
              </a:rPr>
              <a:t>Preparar cargas explosivas para </a:t>
            </a:r>
            <a:r>
              <a:rPr lang="es-ES_tradnl" dirty="0" err="1">
                <a:latin typeface="Arial" charset="0"/>
              </a:rPr>
              <a:t>brechado</a:t>
            </a:r>
            <a:r>
              <a:rPr lang="es-ES_tradnl" dirty="0">
                <a:latin typeface="Arial" charset="0"/>
              </a:rPr>
              <a:t>.</a:t>
            </a:r>
          </a:p>
          <a:p>
            <a:pPr marL="914400" lvl="1" indent="-457200" algn="just">
              <a:lnSpc>
                <a:spcPct val="150000"/>
              </a:lnSpc>
              <a:buFont typeface="Wingdings" panose="05000000000000000000" pitchFamily="2" charset="2"/>
              <a:buChar char="q"/>
            </a:pPr>
            <a:r>
              <a:rPr lang="es-ES_tradnl" dirty="0">
                <a:latin typeface="Arial" charset="0"/>
              </a:rPr>
              <a:t>Organizar partidas especiales de reaprovisionamiento que seguirán de cerca de las tropas de asalto.</a:t>
            </a:r>
          </a:p>
          <a:p>
            <a:pPr marL="457200" indent="-457200" algn="just">
              <a:lnSpc>
                <a:spcPct val="150000"/>
              </a:lnSpc>
              <a:buFont typeface="Wingdings" panose="05000000000000000000" pitchFamily="2" charset="2"/>
              <a:buChar char="Ø"/>
            </a:pPr>
            <a:r>
              <a:rPr lang="es-ES_tradnl" sz="2000" b="1" dirty="0">
                <a:latin typeface="Arial" charset="0"/>
              </a:rPr>
              <a:t>Sanidad:</a:t>
            </a:r>
          </a:p>
          <a:p>
            <a:pPr marL="914400" lvl="1" indent="-457200" algn="just">
              <a:lnSpc>
                <a:spcPct val="150000"/>
              </a:lnSpc>
              <a:buFont typeface="Wingdings" panose="05000000000000000000" pitchFamily="2" charset="2"/>
              <a:buChar char="q"/>
            </a:pPr>
            <a:r>
              <a:rPr lang="es-ES_tradnl" dirty="0">
                <a:latin typeface="Arial" charset="0"/>
              </a:rPr>
              <a:t>Se deberán organizar puntos de evacuación de heridos y postas especiales de atención en lugares seguros.</a:t>
            </a:r>
          </a:p>
          <a:p>
            <a:pPr marL="457200" indent="-457200" algn="just">
              <a:lnSpc>
                <a:spcPct val="150000"/>
              </a:lnSpc>
              <a:buFont typeface="Wingdings" panose="05000000000000000000" pitchFamily="2" charset="2"/>
              <a:buChar char="q"/>
            </a:pPr>
            <a:endParaRPr lang="es-ES_tradnl" sz="2200" dirty="0">
              <a:latin typeface="Arial" charset="0"/>
            </a:endParaRPr>
          </a:p>
        </p:txBody>
      </p:sp>
      <p:sp>
        <p:nvSpPr>
          <p:cNvPr id="17" name="Rectángulo 16"/>
          <p:cNvSpPr/>
          <p:nvPr/>
        </p:nvSpPr>
        <p:spPr>
          <a:xfrm>
            <a:off x="537610" y="1483747"/>
            <a:ext cx="407533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a:solidFill>
                  <a:schemeClr val="bg1"/>
                </a:solidFill>
                <a:latin typeface="Arial" charset="0"/>
              </a:rPr>
              <a:t>PREPARACIÓN PARA EL ATAQUE</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ATAQUE A UN ÁREA EDIFICADA</a:t>
            </a:r>
          </a:p>
        </p:txBody>
      </p:sp>
      <p:sp>
        <p:nvSpPr>
          <p:cNvPr id="19" name="CustomShape 6">
            <a:extLst>
              <a:ext uri="{FF2B5EF4-FFF2-40B4-BE49-F238E27FC236}">
                <a16:creationId xmlns:a16="http://schemas.microsoft.com/office/drawing/2014/main" id="{28BDF354-9233-4055-B017-5C41CDBEC82E}"/>
              </a:ext>
            </a:extLst>
          </p:cNvPr>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Tree>
    <p:extLst>
      <p:ext uri="{BB962C8B-B14F-4D97-AF65-F5344CB8AC3E}">
        <p14:creationId xmlns:p14="http://schemas.microsoft.com/office/powerpoint/2010/main" val="1864255585"/>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28</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grpSp>
      <p:sp>
        <p:nvSpPr>
          <p:cNvPr id="16" name="2 Subtítulo"/>
          <p:cNvSpPr>
            <a:spLocks noGrp="1"/>
          </p:cNvSpPr>
          <p:nvPr>
            <p:ph type="subTitle" idx="1"/>
          </p:nvPr>
        </p:nvSpPr>
        <p:spPr>
          <a:xfrm>
            <a:off x="537609" y="2130836"/>
            <a:ext cx="11207087" cy="3875648"/>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_tradnl" sz="2000" b="1" dirty="0">
                <a:latin typeface="Arial" charset="0"/>
              </a:rPr>
              <a:t>Alimentación:</a:t>
            </a:r>
          </a:p>
          <a:p>
            <a:pPr marL="914400" lvl="1" indent="-457200" algn="just">
              <a:lnSpc>
                <a:spcPct val="150000"/>
              </a:lnSpc>
              <a:buFont typeface="Wingdings" panose="05000000000000000000" pitchFamily="2" charset="2"/>
              <a:buChar char="q"/>
            </a:pPr>
            <a:r>
              <a:rPr lang="es-ES_tradnl" dirty="0">
                <a:latin typeface="Arial" charset="0"/>
              </a:rPr>
              <a:t>La alimentación será difícil por cuanto los combates suceden en contacto muy estrecho, primar raciones de combate.</a:t>
            </a:r>
          </a:p>
          <a:p>
            <a:pPr marL="457200" indent="-457200" algn="just">
              <a:lnSpc>
                <a:spcPct val="150000"/>
              </a:lnSpc>
              <a:buFont typeface="Wingdings" panose="05000000000000000000" pitchFamily="2" charset="2"/>
              <a:buChar char="Ø"/>
            </a:pPr>
            <a:r>
              <a:rPr lang="es-ES_tradnl" sz="2000" b="1" dirty="0">
                <a:latin typeface="Arial" charset="0"/>
              </a:rPr>
              <a:t>Consideraciones Civiles:</a:t>
            </a:r>
          </a:p>
          <a:p>
            <a:pPr marL="914400" lvl="1" indent="-457200" algn="just">
              <a:lnSpc>
                <a:spcPct val="150000"/>
              </a:lnSpc>
              <a:buFont typeface="Wingdings" panose="05000000000000000000" pitchFamily="2" charset="2"/>
              <a:buChar char="q"/>
            </a:pPr>
            <a:r>
              <a:rPr lang="es-ES_tradnl" dirty="0">
                <a:latin typeface="Arial" charset="0"/>
              </a:rPr>
              <a:t>Evacuación de no combatientes y PG.</a:t>
            </a:r>
          </a:p>
          <a:p>
            <a:pPr marL="914400" lvl="1" indent="-457200" algn="just">
              <a:lnSpc>
                <a:spcPct val="150000"/>
              </a:lnSpc>
              <a:buFont typeface="Wingdings" panose="05000000000000000000" pitchFamily="2" charset="2"/>
              <a:buChar char="q"/>
            </a:pPr>
            <a:r>
              <a:rPr lang="es-ES_tradnl" dirty="0">
                <a:latin typeface="Arial" charset="0"/>
              </a:rPr>
              <a:t>Concentrarlos en lugares protegidos.</a:t>
            </a:r>
          </a:p>
        </p:txBody>
      </p:sp>
      <p:sp>
        <p:nvSpPr>
          <p:cNvPr id="17" name="Rectángulo 16"/>
          <p:cNvSpPr/>
          <p:nvPr/>
        </p:nvSpPr>
        <p:spPr>
          <a:xfrm>
            <a:off x="537610" y="1555467"/>
            <a:ext cx="4075334" cy="369332"/>
          </a:xfrm>
          <a:prstGeom prst="rect">
            <a:avLst/>
          </a:prstGeom>
          <a:solidFill>
            <a:srgbClr val="002060"/>
          </a:solidFill>
          <a:ln>
            <a:solidFill>
              <a:schemeClr val="accent5">
                <a:lumMod val="50000"/>
              </a:schemeClr>
            </a:solidFill>
          </a:ln>
        </p:spPr>
        <p:txBody>
          <a:bodyPr wrap="square">
            <a:spAutoFit/>
          </a:bodyPr>
          <a:lstStyle/>
          <a:p>
            <a:pPr>
              <a:spcBef>
                <a:spcPct val="50000"/>
              </a:spcBef>
            </a:pPr>
            <a:r>
              <a:rPr lang="es-ES_tradnl" altLang="es-CL" b="1" dirty="0">
                <a:solidFill>
                  <a:schemeClr val="bg1"/>
                </a:solidFill>
                <a:latin typeface="Arial" charset="0"/>
              </a:rPr>
              <a:t>PREPARACIÓN PARA EL ATAQUE</a:t>
            </a:r>
            <a:endParaRPr lang="es-CL" altLang="es-CL" b="1" dirty="0">
              <a:solidFill>
                <a:schemeClr val="bg1"/>
              </a:solidFill>
              <a:latin typeface="Arial" panose="020B0604020202020204" pitchFamily="34" charset="0"/>
            </a:endParaRP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ATAQUE A UN ÁREA EDIFICADA</a:t>
            </a:r>
          </a:p>
        </p:txBody>
      </p:sp>
      <p:sp>
        <p:nvSpPr>
          <p:cNvPr id="19" name="CustomShape 6">
            <a:extLst>
              <a:ext uri="{FF2B5EF4-FFF2-40B4-BE49-F238E27FC236}">
                <a16:creationId xmlns:a16="http://schemas.microsoft.com/office/drawing/2014/main" id="{4DEAB7D9-9637-405C-9353-F10A4C9B853F}"/>
              </a:ext>
            </a:extLst>
          </p:cNvPr>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Tree>
    <p:extLst>
      <p:ext uri="{BB962C8B-B14F-4D97-AF65-F5344CB8AC3E}">
        <p14:creationId xmlns:p14="http://schemas.microsoft.com/office/powerpoint/2010/main" val="3615663713"/>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29</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grpSp>
      <p:sp>
        <p:nvSpPr>
          <p:cNvPr id="16" name="2 Subtítulo"/>
          <p:cNvSpPr>
            <a:spLocks noGrp="1"/>
          </p:cNvSpPr>
          <p:nvPr>
            <p:ph type="subTitle" idx="1"/>
          </p:nvPr>
        </p:nvSpPr>
        <p:spPr>
          <a:xfrm>
            <a:off x="537609" y="2130836"/>
            <a:ext cx="11207087" cy="3875648"/>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mj-lt"/>
              <a:buAutoNum type="arabicPeriod"/>
            </a:pPr>
            <a:r>
              <a:rPr lang="es-ES" sz="2000" dirty="0">
                <a:latin typeface="Arial" charset="0"/>
              </a:rPr>
              <a:t>Aislar la edificación.</a:t>
            </a:r>
          </a:p>
          <a:p>
            <a:pPr marL="457200" indent="-457200" algn="just">
              <a:lnSpc>
                <a:spcPct val="150000"/>
              </a:lnSpc>
              <a:buFont typeface="+mj-lt"/>
              <a:buAutoNum type="arabicPeriod"/>
            </a:pPr>
            <a:r>
              <a:rPr lang="es-ES" sz="2000" dirty="0">
                <a:latin typeface="Arial" charset="0"/>
              </a:rPr>
              <a:t>Ganar y mantener la superioridad de fuego (dentro y fuera del enemigo)</a:t>
            </a:r>
          </a:p>
          <a:p>
            <a:pPr marL="457200" indent="-457200" algn="just">
              <a:lnSpc>
                <a:spcPct val="150000"/>
              </a:lnSpc>
              <a:buFont typeface="+mj-lt"/>
              <a:buAutoNum type="arabicPeriod"/>
            </a:pPr>
            <a:r>
              <a:rPr lang="es-ES" sz="2000" dirty="0">
                <a:latin typeface="Arial" charset="0"/>
              </a:rPr>
              <a:t>Ganar el acceso hacia el interior del edificio.</a:t>
            </a:r>
          </a:p>
          <a:p>
            <a:pPr marL="457200" indent="-457200" algn="just">
              <a:lnSpc>
                <a:spcPct val="150000"/>
              </a:lnSpc>
              <a:buFont typeface="+mj-lt"/>
              <a:buAutoNum type="arabicPeriod"/>
            </a:pPr>
            <a:r>
              <a:rPr lang="es-ES" sz="2000" dirty="0">
                <a:latin typeface="Arial" charset="0"/>
              </a:rPr>
              <a:t>Moverse dentro del edificio.</a:t>
            </a:r>
          </a:p>
          <a:p>
            <a:pPr marL="457200" indent="-457200" algn="just">
              <a:lnSpc>
                <a:spcPct val="150000"/>
              </a:lnSpc>
              <a:buFont typeface="+mj-lt"/>
              <a:buAutoNum type="arabicPeriod"/>
            </a:pPr>
            <a:r>
              <a:rPr lang="es-ES" sz="2000" dirty="0">
                <a:latin typeface="Arial" charset="0"/>
              </a:rPr>
              <a:t>Tomarse posiciones de ventaja.</a:t>
            </a:r>
          </a:p>
          <a:p>
            <a:pPr marL="457200" indent="-457200" algn="just">
              <a:lnSpc>
                <a:spcPct val="150000"/>
              </a:lnSpc>
              <a:buFont typeface="+mj-lt"/>
              <a:buAutoNum type="arabicPeriod"/>
            </a:pPr>
            <a:r>
              <a:rPr lang="es-ES" sz="2000" dirty="0">
                <a:latin typeface="Arial" charset="0"/>
              </a:rPr>
              <a:t>Control del tempo.</a:t>
            </a:r>
          </a:p>
          <a:p>
            <a:pPr marL="457200" indent="-457200" algn="just">
              <a:lnSpc>
                <a:spcPct val="150000"/>
              </a:lnSpc>
              <a:buFont typeface="+mj-lt"/>
              <a:buAutoNum type="arabicPeriod"/>
            </a:pPr>
            <a:endParaRPr lang="es-ES_tradnl" sz="2000" b="1" dirty="0">
              <a:latin typeface="Arial" charset="0"/>
            </a:endParaRPr>
          </a:p>
          <a:p>
            <a:pPr marL="457200" indent="-457200" algn="just">
              <a:lnSpc>
                <a:spcPct val="150000"/>
              </a:lnSpc>
              <a:buFont typeface="+mj-lt"/>
              <a:buAutoNum type="arabicPeriod"/>
            </a:pPr>
            <a:endParaRPr lang="es-ES_tradnl" sz="2000" b="1" dirty="0">
              <a:latin typeface="Arial" charset="0"/>
            </a:endParaRPr>
          </a:p>
        </p:txBody>
      </p:sp>
      <p:sp>
        <p:nvSpPr>
          <p:cNvPr id="17" name="Rectángulo 16"/>
          <p:cNvSpPr/>
          <p:nvPr/>
        </p:nvSpPr>
        <p:spPr>
          <a:xfrm>
            <a:off x="537610" y="1555467"/>
            <a:ext cx="2369364"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a:solidFill>
                  <a:schemeClr val="bg1"/>
                </a:solidFill>
                <a:latin typeface="Arial" charset="0"/>
              </a:rPr>
              <a:t>TAREAS CRÍTICAS</a:t>
            </a:r>
          </a:p>
        </p:txBody>
      </p:sp>
      <p:sp>
        <p:nvSpPr>
          <p:cNvPr id="18" name="Rectángulo 17"/>
          <p:cNvSpPr/>
          <p:nvPr/>
        </p:nvSpPr>
        <p:spPr>
          <a:xfrm>
            <a:off x="2019463" y="950809"/>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ATAQUE A UN ÁREA EDIFICADA</a:t>
            </a:r>
          </a:p>
        </p:txBody>
      </p:sp>
      <p:pic>
        <p:nvPicPr>
          <p:cNvPr id="3" name="Imagen 2"/>
          <p:cNvPicPr>
            <a:picLocks noChangeAspect="1"/>
          </p:cNvPicPr>
          <p:nvPr/>
        </p:nvPicPr>
        <p:blipFill>
          <a:blip r:embed="rId6"/>
          <a:stretch>
            <a:fillRect/>
          </a:stretch>
        </p:blipFill>
        <p:spPr>
          <a:xfrm>
            <a:off x="7757319" y="3224699"/>
            <a:ext cx="3952875" cy="2895600"/>
          </a:xfrm>
          <a:prstGeom prst="rect">
            <a:avLst/>
          </a:prstGeom>
        </p:spPr>
      </p:pic>
      <p:sp>
        <p:nvSpPr>
          <p:cNvPr id="19" name="CustomShape 6">
            <a:extLst>
              <a:ext uri="{FF2B5EF4-FFF2-40B4-BE49-F238E27FC236}">
                <a16:creationId xmlns:a16="http://schemas.microsoft.com/office/drawing/2014/main" id="{3DF52832-9052-4D95-9D7C-0381463592C0}"/>
              </a:ext>
            </a:extLst>
          </p:cNvPr>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Tree>
    <p:extLst>
      <p:ext uri="{BB962C8B-B14F-4D97-AF65-F5344CB8AC3E}">
        <p14:creationId xmlns:p14="http://schemas.microsoft.com/office/powerpoint/2010/main" val="4133078666"/>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30</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59584" y="173145"/>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ATAQUE A UN ÁREA EDIFICADA</a:t>
            </a:r>
          </a:p>
        </p:txBody>
      </p:sp>
      <p:sp>
        <p:nvSpPr>
          <p:cNvPr id="54" name="2 Subtítulo"/>
          <p:cNvSpPr>
            <a:spLocks noGrp="1"/>
          </p:cNvSpPr>
          <p:nvPr>
            <p:ph type="subTitle" idx="1"/>
          </p:nvPr>
        </p:nvSpPr>
        <p:spPr>
          <a:xfrm>
            <a:off x="503034" y="1085850"/>
            <a:ext cx="11207087" cy="5041284"/>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mj-lt"/>
              <a:buAutoNum type="arabicPeriod"/>
            </a:pPr>
            <a:endParaRPr lang="es-ES_tradnl" sz="2000" b="1" dirty="0">
              <a:latin typeface="Arial" charset="0"/>
            </a:endParaRPr>
          </a:p>
          <a:p>
            <a:pPr marL="457200" indent="-457200" algn="just">
              <a:lnSpc>
                <a:spcPct val="150000"/>
              </a:lnSpc>
              <a:buFont typeface="+mj-lt"/>
              <a:buAutoNum type="arabicPeriod"/>
            </a:pPr>
            <a:endParaRPr lang="es-ES_tradnl" sz="2000" b="1" dirty="0">
              <a:latin typeface="Arial" charset="0"/>
            </a:endParaRPr>
          </a:p>
        </p:txBody>
      </p:sp>
      <p:sp>
        <p:nvSpPr>
          <p:cNvPr id="55" name="Rectángulo 54"/>
          <p:cNvSpPr/>
          <p:nvPr/>
        </p:nvSpPr>
        <p:spPr>
          <a:xfrm>
            <a:off x="678881" y="1119052"/>
            <a:ext cx="1521974"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a:solidFill>
                  <a:schemeClr val="bg1"/>
                </a:solidFill>
                <a:latin typeface="Arial" charset="0"/>
              </a:rPr>
              <a:t>EJECUCIÓN</a:t>
            </a:r>
          </a:p>
        </p:txBody>
      </p:sp>
      <p:grpSp>
        <p:nvGrpSpPr>
          <p:cNvPr id="19" name="Grupo 18"/>
          <p:cNvGrpSpPr/>
          <p:nvPr/>
        </p:nvGrpSpPr>
        <p:grpSpPr>
          <a:xfrm>
            <a:off x="2356932" y="1119052"/>
            <a:ext cx="8752346" cy="3859978"/>
            <a:chOff x="2739070" y="445989"/>
            <a:chExt cx="7082665" cy="2882758"/>
          </a:xfrm>
        </p:grpSpPr>
        <p:sp>
          <p:nvSpPr>
            <p:cNvPr id="21" name="Line 159"/>
            <p:cNvSpPr>
              <a:spLocks noChangeShapeType="1"/>
            </p:cNvSpPr>
            <p:nvPr/>
          </p:nvSpPr>
          <p:spPr bwMode="auto">
            <a:xfrm>
              <a:off x="2739070" y="1035644"/>
              <a:ext cx="1111006" cy="0"/>
            </a:xfrm>
            <a:prstGeom prst="line">
              <a:avLst/>
            </a:prstGeom>
            <a:noFill/>
            <a:ln w="9525">
              <a:solidFill>
                <a:schemeClr val="tx1"/>
              </a:solidFill>
              <a:round/>
              <a:headEnd/>
              <a:tailEnd/>
            </a:ln>
          </p:spPr>
          <p:txBody>
            <a:bodyPr wrap="none" anchor="ctr"/>
            <a:lstStyle/>
            <a:p>
              <a:endParaRPr lang="es-CL"/>
            </a:p>
          </p:txBody>
        </p:sp>
        <p:sp>
          <p:nvSpPr>
            <p:cNvPr id="22" name="Line 160"/>
            <p:cNvSpPr>
              <a:spLocks noChangeShapeType="1"/>
            </p:cNvSpPr>
            <p:nvPr/>
          </p:nvSpPr>
          <p:spPr bwMode="auto">
            <a:xfrm flipV="1">
              <a:off x="3850076" y="445989"/>
              <a:ext cx="0" cy="589655"/>
            </a:xfrm>
            <a:prstGeom prst="line">
              <a:avLst/>
            </a:prstGeom>
            <a:noFill/>
            <a:ln w="9525">
              <a:solidFill>
                <a:schemeClr val="tx1"/>
              </a:solidFill>
              <a:round/>
              <a:headEnd/>
              <a:tailEnd/>
            </a:ln>
          </p:spPr>
          <p:txBody>
            <a:bodyPr wrap="none" anchor="ctr"/>
            <a:lstStyle/>
            <a:p>
              <a:endParaRPr lang="es-CL"/>
            </a:p>
          </p:txBody>
        </p:sp>
        <p:sp>
          <p:nvSpPr>
            <p:cNvPr id="23" name="Line 161"/>
            <p:cNvSpPr>
              <a:spLocks noChangeShapeType="1"/>
            </p:cNvSpPr>
            <p:nvPr/>
          </p:nvSpPr>
          <p:spPr bwMode="auto">
            <a:xfrm>
              <a:off x="4405580" y="445989"/>
              <a:ext cx="0" cy="589655"/>
            </a:xfrm>
            <a:prstGeom prst="line">
              <a:avLst/>
            </a:prstGeom>
            <a:noFill/>
            <a:ln w="9525">
              <a:solidFill>
                <a:schemeClr val="tx1"/>
              </a:solidFill>
              <a:round/>
              <a:headEnd/>
              <a:tailEnd/>
            </a:ln>
          </p:spPr>
          <p:txBody>
            <a:bodyPr wrap="none" anchor="ctr"/>
            <a:lstStyle/>
            <a:p>
              <a:endParaRPr lang="es-CL"/>
            </a:p>
          </p:txBody>
        </p:sp>
        <p:sp>
          <p:nvSpPr>
            <p:cNvPr id="24" name="Line 162"/>
            <p:cNvSpPr>
              <a:spLocks noChangeShapeType="1"/>
            </p:cNvSpPr>
            <p:nvPr/>
          </p:nvSpPr>
          <p:spPr bwMode="auto">
            <a:xfrm>
              <a:off x="4405580" y="1035644"/>
              <a:ext cx="3610771" cy="0"/>
            </a:xfrm>
            <a:prstGeom prst="line">
              <a:avLst/>
            </a:prstGeom>
            <a:noFill/>
            <a:ln w="9525">
              <a:solidFill>
                <a:schemeClr val="tx1"/>
              </a:solidFill>
              <a:round/>
              <a:headEnd/>
              <a:tailEnd/>
            </a:ln>
          </p:spPr>
          <p:txBody>
            <a:bodyPr wrap="none" anchor="ctr"/>
            <a:lstStyle/>
            <a:p>
              <a:endParaRPr lang="es-CL"/>
            </a:p>
          </p:txBody>
        </p:sp>
        <p:sp>
          <p:nvSpPr>
            <p:cNvPr id="25" name="Line 163"/>
            <p:cNvSpPr>
              <a:spLocks noChangeShapeType="1"/>
            </p:cNvSpPr>
            <p:nvPr/>
          </p:nvSpPr>
          <p:spPr bwMode="auto">
            <a:xfrm flipV="1">
              <a:off x="8016350" y="445989"/>
              <a:ext cx="0" cy="589655"/>
            </a:xfrm>
            <a:prstGeom prst="line">
              <a:avLst/>
            </a:prstGeom>
            <a:noFill/>
            <a:ln w="9525">
              <a:solidFill>
                <a:schemeClr val="tx1"/>
              </a:solidFill>
              <a:round/>
              <a:headEnd/>
              <a:tailEnd/>
            </a:ln>
          </p:spPr>
          <p:txBody>
            <a:bodyPr wrap="none" anchor="ctr"/>
            <a:lstStyle/>
            <a:p>
              <a:endParaRPr lang="es-CL"/>
            </a:p>
          </p:txBody>
        </p:sp>
        <p:sp>
          <p:nvSpPr>
            <p:cNvPr id="26" name="Line 164"/>
            <p:cNvSpPr>
              <a:spLocks noChangeShapeType="1"/>
            </p:cNvSpPr>
            <p:nvPr/>
          </p:nvSpPr>
          <p:spPr bwMode="auto">
            <a:xfrm>
              <a:off x="8571853" y="445989"/>
              <a:ext cx="0" cy="589655"/>
            </a:xfrm>
            <a:prstGeom prst="line">
              <a:avLst/>
            </a:prstGeom>
            <a:noFill/>
            <a:ln w="9525">
              <a:solidFill>
                <a:schemeClr val="tx1"/>
              </a:solidFill>
              <a:round/>
              <a:headEnd/>
              <a:tailEnd/>
            </a:ln>
          </p:spPr>
          <p:txBody>
            <a:bodyPr wrap="none" anchor="ctr"/>
            <a:lstStyle/>
            <a:p>
              <a:endParaRPr lang="es-CL"/>
            </a:p>
          </p:txBody>
        </p:sp>
        <p:sp>
          <p:nvSpPr>
            <p:cNvPr id="27" name="Line 165"/>
            <p:cNvSpPr>
              <a:spLocks noChangeShapeType="1"/>
            </p:cNvSpPr>
            <p:nvPr/>
          </p:nvSpPr>
          <p:spPr bwMode="auto">
            <a:xfrm>
              <a:off x="8571853" y="1035644"/>
              <a:ext cx="1249882" cy="0"/>
            </a:xfrm>
            <a:prstGeom prst="line">
              <a:avLst/>
            </a:prstGeom>
            <a:noFill/>
            <a:ln w="9525">
              <a:solidFill>
                <a:schemeClr val="tx1"/>
              </a:solidFill>
              <a:round/>
              <a:headEnd/>
              <a:tailEnd/>
            </a:ln>
          </p:spPr>
          <p:txBody>
            <a:bodyPr wrap="none" anchor="ctr"/>
            <a:lstStyle/>
            <a:p>
              <a:endParaRPr lang="es-CL"/>
            </a:p>
          </p:txBody>
        </p:sp>
        <p:sp>
          <p:nvSpPr>
            <p:cNvPr id="28" name="Line 166"/>
            <p:cNvSpPr>
              <a:spLocks noChangeShapeType="1"/>
            </p:cNvSpPr>
            <p:nvPr/>
          </p:nvSpPr>
          <p:spPr bwMode="auto">
            <a:xfrm>
              <a:off x="2739070" y="1363230"/>
              <a:ext cx="1111006" cy="0"/>
            </a:xfrm>
            <a:prstGeom prst="line">
              <a:avLst/>
            </a:prstGeom>
            <a:noFill/>
            <a:ln w="9525">
              <a:solidFill>
                <a:schemeClr val="tx1"/>
              </a:solidFill>
              <a:round/>
              <a:headEnd/>
              <a:tailEnd/>
            </a:ln>
          </p:spPr>
          <p:txBody>
            <a:bodyPr wrap="none" anchor="ctr"/>
            <a:lstStyle/>
            <a:p>
              <a:endParaRPr lang="es-CL"/>
            </a:p>
          </p:txBody>
        </p:sp>
        <p:sp>
          <p:nvSpPr>
            <p:cNvPr id="29" name="Line 167"/>
            <p:cNvSpPr>
              <a:spLocks noChangeShapeType="1"/>
            </p:cNvSpPr>
            <p:nvPr/>
          </p:nvSpPr>
          <p:spPr bwMode="auto">
            <a:xfrm>
              <a:off x="3850076" y="1363230"/>
              <a:ext cx="0" cy="1965517"/>
            </a:xfrm>
            <a:prstGeom prst="line">
              <a:avLst/>
            </a:prstGeom>
            <a:noFill/>
            <a:ln w="9525">
              <a:solidFill>
                <a:schemeClr val="tx1"/>
              </a:solidFill>
              <a:round/>
              <a:headEnd/>
              <a:tailEnd/>
            </a:ln>
          </p:spPr>
          <p:txBody>
            <a:bodyPr wrap="none" anchor="ctr"/>
            <a:lstStyle/>
            <a:p>
              <a:endParaRPr lang="es-CL"/>
            </a:p>
          </p:txBody>
        </p:sp>
        <p:sp>
          <p:nvSpPr>
            <p:cNvPr id="30" name="Line 168"/>
            <p:cNvSpPr>
              <a:spLocks noChangeShapeType="1"/>
            </p:cNvSpPr>
            <p:nvPr/>
          </p:nvSpPr>
          <p:spPr bwMode="auto">
            <a:xfrm flipH="1">
              <a:off x="2808508" y="3328747"/>
              <a:ext cx="1041568" cy="0"/>
            </a:xfrm>
            <a:prstGeom prst="line">
              <a:avLst/>
            </a:prstGeom>
            <a:noFill/>
            <a:ln w="9525">
              <a:solidFill>
                <a:schemeClr val="tx1"/>
              </a:solidFill>
              <a:round/>
              <a:headEnd/>
              <a:tailEnd/>
            </a:ln>
          </p:spPr>
          <p:txBody>
            <a:bodyPr wrap="none" anchor="ctr"/>
            <a:lstStyle/>
            <a:p>
              <a:endParaRPr lang="es-CL"/>
            </a:p>
          </p:txBody>
        </p:sp>
        <p:sp>
          <p:nvSpPr>
            <p:cNvPr id="31" name="Line 169"/>
            <p:cNvSpPr>
              <a:spLocks noChangeShapeType="1"/>
            </p:cNvSpPr>
            <p:nvPr/>
          </p:nvSpPr>
          <p:spPr bwMode="auto">
            <a:xfrm>
              <a:off x="8571853" y="1363230"/>
              <a:ext cx="1249882" cy="0"/>
            </a:xfrm>
            <a:prstGeom prst="line">
              <a:avLst/>
            </a:prstGeom>
            <a:noFill/>
            <a:ln w="9525">
              <a:solidFill>
                <a:schemeClr val="tx1"/>
              </a:solidFill>
              <a:round/>
              <a:headEnd/>
              <a:tailEnd/>
            </a:ln>
          </p:spPr>
          <p:txBody>
            <a:bodyPr wrap="none" anchor="ctr"/>
            <a:lstStyle/>
            <a:p>
              <a:endParaRPr lang="es-CL"/>
            </a:p>
          </p:txBody>
        </p:sp>
        <p:sp>
          <p:nvSpPr>
            <p:cNvPr id="32" name="Line 170"/>
            <p:cNvSpPr>
              <a:spLocks noChangeShapeType="1"/>
            </p:cNvSpPr>
            <p:nvPr/>
          </p:nvSpPr>
          <p:spPr bwMode="auto">
            <a:xfrm>
              <a:off x="8571853" y="1363230"/>
              <a:ext cx="0" cy="1899999"/>
            </a:xfrm>
            <a:prstGeom prst="line">
              <a:avLst/>
            </a:prstGeom>
            <a:noFill/>
            <a:ln w="9525">
              <a:solidFill>
                <a:schemeClr val="tx1"/>
              </a:solidFill>
              <a:round/>
              <a:headEnd/>
              <a:tailEnd/>
            </a:ln>
          </p:spPr>
          <p:txBody>
            <a:bodyPr wrap="none" anchor="ctr"/>
            <a:lstStyle/>
            <a:p>
              <a:endParaRPr lang="es-CL"/>
            </a:p>
          </p:txBody>
        </p:sp>
        <p:sp>
          <p:nvSpPr>
            <p:cNvPr id="33" name="Line 171"/>
            <p:cNvSpPr>
              <a:spLocks noChangeShapeType="1"/>
            </p:cNvSpPr>
            <p:nvPr/>
          </p:nvSpPr>
          <p:spPr bwMode="auto">
            <a:xfrm>
              <a:off x="8571853" y="3263229"/>
              <a:ext cx="1180444" cy="0"/>
            </a:xfrm>
            <a:prstGeom prst="line">
              <a:avLst/>
            </a:prstGeom>
            <a:noFill/>
            <a:ln w="9525">
              <a:solidFill>
                <a:schemeClr val="tx1"/>
              </a:solidFill>
              <a:round/>
              <a:headEnd/>
              <a:tailEnd/>
            </a:ln>
          </p:spPr>
          <p:txBody>
            <a:bodyPr wrap="none" anchor="ctr"/>
            <a:lstStyle/>
            <a:p>
              <a:endParaRPr lang="es-CL"/>
            </a:p>
          </p:txBody>
        </p:sp>
        <p:sp>
          <p:nvSpPr>
            <p:cNvPr id="34" name="Line 172"/>
            <p:cNvSpPr>
              <a:spLocks noChangeShapeType="1"/>
            </p:cNvSpPr>
            <p:nvPr/>
          </p:nvSpPr>
          <p:spPr bwMode="auto">
            <a:xfrm>
              <a:off x="4405580" y="1428747"/>
              <a:ext cx="0" cy="1637931"/>
            </a:xfrm>
            <a:prstGeom prst="line">
              <a:avLst/>
            </a:prstGeom>
            <a:noFill/>
            <a:ln w="28575">
              <a:solidFill>
                <a:schemeClr val="tx1"/>
              </a:solidFill>
              <a:round/>
              <a:headEnd/>
              <a:tailEnd/>
            </a:ln>
          </p:spPr>
          <p:txBody>
            <a:bodyPr wrap="none" anchor="ctr"/>
            <a:lstStyle/>
            <a:p>
              <a:endParaRPr lang="es-CL"/>
            </a:p>
          </p:txBody>
        </p:sp>
        <p:sp>
          <p:nvSpPr>
            <p:cNvPr id="35" name="Line 173"/>
            <p:cNvSpPr>
              <a:spLocks noChangeShapeType="1"/>
            </p:cNvSpPr>
            <p:nvPr/>
          </p:nvSpPr>
          <p:spPr bwMode="auto">
            <a:xfrm>
              <a:off x="4405580" y="1428747"/>
              <a:ext cx="3610771" cy="0"/>
            </a:xfrm>
            <a:prstGeom prst="line">
              <a:avLst/>
            </a:prstGeom>
            <a:noFill/>
            <a:ln w="28575">
              <a:solidFill>
                <a:schemeClr val="tx1"/>
              </a:solidFill>
              <a:round/>
              <a:headEnd/>
              <a:tailEnd/>
            </a:ln>
          </p:spPr>
          <p:txBody>
            <a:bodyPr wrap="none" anchor="ctr"/>
            <a:lstStyle/>
            <a:p>
              <a:endParaRPr lang="es-CL"/>
            </a:p>
          </p:txBody>
        </p:sp>
        <p:sp>
          <p:nvSpPr>
            <p:cNvPr id="36" name="Line 174"/>
            <p:cNvSpPr>
              <a:spLocks noChangeShapeType="1"/>
            </p:cNvSpPr>
            <p:nvPr/>
          </p:nvSpPr>
          <p:spPr bwMode="auto">
            <a:xfrm>
              <a:off x="8016350" y="1428747"/>
              <a:ext cx="0" cy="1637931"/>
            </a:xfrm>
            <a:prstGeom prst="line">
              <a:avLst/>
            </a:prstGeom>
            <a:noFill/>
            <a:ln w="28575">
              <a:solidFill>
                <a:schemeClr val="tx1"/>
              </a:solidFill>
              <a:round/>
              <a:headEnd/>
              <a:tailEnd/>
            </a:ln>
          </p:spPr>
          <p:txBody>
            <a:bodyPr wrap="none" anchor="ctr"/>
            <a:lstStyle/>
            <a:p>
              <a:endParaRPr lang="es-CL"/>
            </a:p>
          </p:txBody>
        </p:sp>
        <p:sp>
          <p:nvSpPr>
            <p:cNvPr id="37" name="Line 175"/>
            <p:cNvSpPr>
              <a:spLocks noChangeShapeType="1"/>
            </p:cNvSpPr>
            <p:nvPr/>
          </p:nvSpPr>
          <p:spPr bwMode="auto">
            <a:xfrm>
              <a:off x="4405580" y="3066678"/>
              <a:ext cx="2499764" cy="0"/>
            </a:xfrm>
            <a:prstGeom prst="line">
              <a:avLst/>
            </a:prstGeom>
            <a:noFill/>
            <a:ln w="28575">
              <a:solidFill>
                <a:schemeClr val="tx1"/>
              </a:solidFill>
              <a:round/>
              <a:headEnd/>
              <a:tailEnd/>
            </a:ln>
          </p:spPr>
          <p:txBody>
            <a:bodyPr wrap="none" anchor="ctr"/>
            <a:lstStyle/>
            <a:p>
              <a:endParaRPr lang="es-CL"/>
            </a:p>
          </p:txBody>
        </p:sp>
        <p:sp>
          <p:nvSpPr>
            <p:cNvPr id="38" name="Line 176"/>
            <p:cNvSpPr>
              <a:spLocks noChangeShapeType="1"/>
            </p:cNvSpPr>
            <p:nvPr/>
          </p:nvSpPr>
          <p:spPr bwMode="auto">
            <a:xfrm>
              <a:off x="7460847" y="3066678"/>
              <a:ext cx="555503" cy="0"/>
            </a:xfrm>
            <a:prstGeom prst="line">
              <a:avLst/>
            </a:prstGeom>
            <a:noFill/>
            <a:ln w="28575">
              <a:solidFill>
                <a:schemeClr val="tx1"/>
              </a:solidFill>
              <a:round/>
              <a:headEnd/>
              <a:tailEnd/>
            </a:ln>
          </p:spPr>
          <p:txBody>
            <a:bodyPr wrap="none" anchor="ctr"/>
            <a:lstStyle/>
            <a:p>
              <a:endParaRPr lang="es-CL"/>
            </a:p>
          </p:txBody>
        </p:sp>
        <p:sp>
          <p:nvSpPr>
            <p:cNvPr id="39" name="Line 177"/>
            <p:cNvSpPr>
              <a:spLocks noChangeShapeType="1"/>
            </p:cNvSpPr>
            <p:nvPr/>
          </p:nvSpPr>
          <p:spPr bwMode="auto">
            <a:xfrm>
              <a:off x="4405580" y="2018402"/>
              <a:ext cx="833255" cy="0"/>
            </a:xfrm>
            <a:prstGeom prst="line">
              <a:avLst/>
            </a:prstGeom>
            <a:noFill/>
            <a:ln w="28575">
              <a:solidFill>
                <a:schemeClr val="tx1"/>
              </a:solidFill>
              <a:round/>
              <a:headEnd/>
              <a:tailEnd/>
            </a:ln>
          </p:spPr>
          <p:txBody>
            <a:bodyPr wrap="none" anchor="ctr"/>
            <a:lstStyle/>
            <a:p>
              <a:endParaRPr lang="es-CL"/>
            </a:p>
          </p:txBody>
        </p:sp>
        <p:sp>
          <p:nvSpPr>
            <p:cNvPr id="40" name="Line 178"/>
            <p:cNvSpPr>
              <a:spLocks noChangeShapeType="1"/>
            </p:cNvSpPr>
            <p:nvPr/>
          </p:nvSpPr>
          <p:spPr bwMode="auto">
            <a:xfrm>
              <a:off x="5586024" y="2018402"/>
              <a:ext cx="347189" cy="0"/>
            </a:xfrm>
            <a:prstGeom prst="line">
              <a:avLst/>
            </a:prstGeom>
            <a:noFill/>
            <a:ln w="9525">
              <a:solidFill>
                <a:schemeClr val="tx1"/>
              </a:solidFill>
              <a:round/>
              <a:headEnd/>
              <a:tailEnd/>
            </a:ln>
          </p:spPr>
          <p:txBody>
            <a:bodyPr wrap="none" anchor="ctr"/>
            <a:lstStyle/>
            <a:p>
              <a:endParaRPr lang="es-CL"/>
            </a:p>
          </p:txBody>
        </p:sp>
        <p:sp>
          <p:nvSpPr>
            <p:cNvPr id="41" name="Line 179"/>
            <p:cNvSpPr>
              <a:spLocks noChangeShapeType="1"/>
            </p:cNvSpPr>
            <p:nvPr/>
          </p:nvSpPr>
          <p:spPr bwMode="auto">
            <a:xfrm flipV="1">
              <a:off x="5724900" y="1428747"/>
              <a:ext cx="0" cy="589655"/>
            </a:xfrm>
            <a:prstGeom prst="line">
              <a:avLst/>
            </a:prstGeom>
            <a:noFill/>
            <a:ln w="28575">
              <a:solidFill>
                <a:schemeClr val="tx1"/>
              </a:solidFill>
              <a:round/>
              <a:headEnd/>
              <a:tailEnd/>
            </a:ln>
          </p:spPr>
          <p:txBody>
            <a:bodyPr wrap="none" anchor="ctr"/>
            <a:lstStyle/>
            <a:p>
              <a:endParaRPr lang="es-CL"/>
            </a:p>
          </p:txBody>
        </p:sp>
        <p:sp>
          <p:nvSpPr>
            <p:cNvPr id="42" name="Line 180"/>
            <p:cNvSpPr>
              <a:spLocks noChangeShapeType="1"/>
            </p:cNvSpPr>
            <p:nvPr/>
          </p:nvSpPr>
          <p:spPr bwMode="auto">
            <a:xfrm>
              <a:off x="6141527" y="2018402"/>
              <a:ext cx="1180444" cy="0"/>
            </a:xfrm>
            <a:prstGeom prst="line">
              <a:avLst/>
            </a:prstGeom>
            <a:noFill/>
            <a:ln w="28575">
              <a:solidFill>
                <a:schemeClr val="tx1"/>
              </a:solidFill>
              <a:round/>
              <a:headEnd/>
              <a:tailEnd/>
            </a:ln>
          </p:spPr>
          <p:txBody>
            <a:bodyPr wrap="none" anchor="ctr"/>
            <a:lstStyle/>
            <a:p>
              <a:endParaRPr lang="es-CL"/>
            </a:p>
          </p:txBody>
        </p:sp>
        <p:sp>
          <p:nvSpPr>
            <p:cNvPr id="43" name="Line 181"/>
            <p:cNvSpPr>
              <a:spLocks noChangeShapeType="1"/>
            </p:cNvSpPr>
            <p:nvPr/>
          </p:nvSpPr>
          <p:spPr bwMode="auto">
            <a:xfrm>
              <a:off x="7599723" y="2018402"/>
              <a:ext cx="416627" cy="0"/>
            </a:xfrm>
            <a:prstGeom prst="line">
              <a:avLst/>
            </a:prstGeom>
            <a:noFill/>
            <a:ln w="28575">
              <a:solidFill>
                <a:schemeClr val="tx1"/>
              </a:solidFill>
              <a:round/>
              <a:headEnd/>
              <a:tailEnd/>
            </a:ln>
          </p:spPr>
          <p:txBody>
            <a:bodyPr wrap="none" anchor="ctr"/>
            <a:lstStyle/>
            <a:p>
              <a:endParaRPr lang="es-CL"/>
            </a:p>
          </p:txBody>
        </p:sp>
        <p:sp>
          <p:nvSpPr>
            <p:cNvPr id="44" name="Line 182"/>
            <p:cNvSpPr>
              <a:spLocks noChangeShapeType="1"/>
            </p:cNvSpPr>
            <p:nvPr/>
          </p:nvSpPr>
          <p:spPr bwMode="auto">
            <a:xfrm>
              <a:off x="6488716" y="2018402"/>
              <a:ext cx="0" cy="196552"/>
            </a:xfrm>
            <a:prstGeom prst="line">
              <a:avLst/>
            </a:prstGeom>
            <a:noFill/>
            <a:ln w="28575">
              <a:solidFill>
                <a:schemeClr val="tx1"/>
              </a:solidFill>
              <a:round/>
              <a:headEnd/>
              <a:tailEnd/>
            </a:ln>
          </p:spPr>
          <p:txBody>
            <a:bodyPr wrap="none" anchor="ctr"/>
            <a:lstStyle/>
            <a:p>
              <a:endParaRPr lang="es-CL"/>
            </a:p>
          </p:txBody>
        </p:sp>
        <p:sp>
          <p:nvSpPr>
            <p:cNvPr id="45" name="Line 183"/>
            <p:cNvSpPr>
              <a:spLocks noChangeShapeType="1"/>
            </p:cNvSpPr>
            <p:nvPr/>
          </p:nvSpPr>
          <p:spPr bwMode="auto">
            <a:xfrm>
              <a:off x="6488716" y="2411506"/>
              <a:ext cx="0" cy="327586"/>
            </a:xfrm>
            <a:prstGeom prst="line">
              <a:avLst/>
            </a:prstGeom>
            <a:noFill/>
            <a:ln w="28575">
              <a:solidFill>
                <a:schemeClr val="tx1"/>
              </a:solidFill>
              <a:round/>
              <a:headEnd/>
              <a:tailEnd/>
            </a:ln>
          </p:spPr>
          <p:txBody>
            <a:bodyPr wrap="none" anchor="ctr"/>
            <a:lstStyle/>
            <a:p>
              <a:endParaRPr lang="es-CL"/>
            </a:p>
          </p:txBody>
        </p:sp>
        <p:sp>
          <p:nvSpPr>
            <p:cNvPr id="46" name="Line 184"/>
            <p:cNvSpPr>
              <a:spLocks noChangeShapeType="1"/>
            </p:cNvSpPr>
            <p:nvPr/>
          </p:nvSpPr>
          <p:spPr bwMode="auto">
            <a:xfrm>
              <a:off x="6488716" y="3001161"/>
              <a:ext cx="0" cy="65517"/>
            </a:xfrm>
            <a:prstGeom prst="line">
              <a:avLst/>
            </a:prstGeom>
            <a:noFill/>
            <a:ln w="28575">
              <a:solidFill>
                <a:schemeClr val="tx1"/>
              </a:solidFill>
              <a:round/>
              <a:headEnd/>
              <a:tailEnd/>
            </a:ln>
          </p:spPr>
          <p:txBody>
            <a:bodyPr wrap="none" anchor="ctr"/>
            <a:lstStyle/>
            <a:p>
              <a:endParaRPr lang="es-CL"/>
            </a:p>
          </p:txBody>
        </p:sp>
        <p:sp>
          <p:nvSpPr>
            <p:cNvPr id="47" name="Line 185"/>
            <p:cNvSpPr>
              <a:spLocks noChangeShapeType="1"/>
            </p:cNvSpPr>
            <p:nvPr/>
          </p:nvSpPr>
          <p:spPr bwMode="auto">
            <a:xfrm flipH="1">
              <a:off x="5655462" y="2542540"/>
              <a:ext cx="833255" cy="0"/>
            </a:xfrm>
            <a:prstGeom prst="line">
              <a:avLst/>
            </a:prstGeom>
            <a:noFill/>
            <a:ln w="28575">
              <a:solidFill>
                <a:schemeClr val="tx1"/>
              </a:solidFill>
              <a:round/>
              <a:headEnd/>
              <a:tailEnd/>
            </a:ln>
          </p:spPr>
          <p:txBody>
            <a:bodyPr wrap="none" anchor="ctr"/>
            <a:lstStyle/>
            <a:p>
              <a:endParaRPr lang="es-CL"/>
            </a:p>
          </p:txBody>
        </p:sp>
        <p:sp>
          <p:nvSpPr>
            <p:cNvPr id="48" name="Line 186"/>
            <p:cNvSpPr>
              <a:spLocks noChangeShapeType="1"/>
            </p:cNvSpPr>
            <p:nvPr/>
          </p:nvSpPr>
          <p:spPr bwMode="auto">
            <a:xfrm flipH="1">
              <a:off x="4405580" y="2542540"/>
              <a:ext cx="833255" cy="0"/>
            </a:xfrm>
            <a:prstGeom prst="line">
              <a:avLst/>
            </a:prstGeom>
            <a:noFill/>
            <a:ln w="28575">
              <a:solidFill>
                <a:schemeClr val="tx1"/>
              </a:solidFill>
              <a:round/>
              <a:headEnd/>
              <a:tailEnd/>
            </a:ln>
          </p:spPr>
          <p:txBody>
            <a:bodyPr wrap="none" anchor="ctr"/>
            <a:lstStyle/>
            <a:p>
              <a:endParaRPr lang="es-CL"/>
            </a:p>
          </p:txBody>
        </p:sp>
        <p:sp>
          <p:nvSpPr>
            <p:cNvPr id="49" name="Line 188"/>
            <p:cNvSpPr>
              <a:spLocks noChangeShapeType="1"/>
            </p:cNvSpPr>
            <p:nvPr/>
          </p:nvSpPr>
          <p:spPr bwMode="auto">
            <a:xfrm flipH="1" flipV="1">
              <a:off x="6072089" y="1887368"/>
              <a:ext cx="69438" cy="131034"/>
            </a:xfrm>
            <a:prstGeom prst="line">
              <a:avLst/>
            </a:prstGeom>
            <a:noFill/>
            <a:ln w="9525">
              <a:solidFill>
                <a:schemeClr val="tx1"/>
              </a:solidFill>
              <a:round/>
              <a:headEnd/>
              <a:tailEnd/>
            </a:ln>
          </p:spPr>
          <p:txBody>
            <a:bodyPr wrap="none" anchor="ctr"/>
            <a:lstStyle/>
            <a:p>
              <a:endParaRPr lang="es-CL"/>
            </a:p>
          </p:txBody>
        </p:sp>
        <p:sp>
          <p:nvSpPr>
            <p:cNvPr id="50" name="Line 189"/>
            <p:cNvSpPr>
              <a:spLocks noChangeShapeType="1"/>
            </p:cNvSpPr>
            <p:nvPr/>
          </p:nvSpPr>
          <p:spPr bwMode="auto">
            <a:xfrm flipH="1">
              <a:off x="5516586" y="2018402"/>
              <a:ext cx="69438" cy="131034"/>
            </a:xfrm>
            <a:prstGeom prst="line">
              <a:avLst/>
            </a:prstGeom>
            <a:noFill/>
            <a:ln w="9525">
              <a:solidFill>
                <a:schemeClr val="tx1"/>
              </a:solidFill>
              <a:round/>
              <a:headEnd/>
              <a:tailEnd/>
            </a:ln>
          </p:spPr>
          <p:txBody>
            <a:bodyPr wrap="none" anchor="ctr"/>
            <a:lstStyle/>
            <a:p>
              <a:endParaRPr lang="es-CL"/>
            </a:p>
          </p:txBody>
        </p:sp>
        <p:sp>
          <p:nvSpPr>
            <p:cNvPr id="51" name="Line 190"/>
            <p:cNvSpPr>
              <a:spLocks noChangeShapeType="1"/>
            </p:cNvSpPr>
            <p:nvPr/>
          </p:nvSpPr>
          <p:spPr bwMode="auto">
            <a:xfrm flipV="1">
              <a:off x="7321971" y="1887368"/>
              <a:ext cx="138876" cy="131034"/>
            </a:xfrm>
            <a:prstGeom prst="line">
              <a:avLst/>
            </a:prstGeom>
            <a:noFill/>
            <a:ln w="9525">
              <a:solidFill>
                <a:schemeClr val="tx1"/>
              </a:solidFill>
              <a:round/>
              <a:headEnd/>
              <a:tailEnd/>
            </a:ln>
          </p:spPr>
          <p:txBody>
            <a:bodyPr wrap="none" anchor="ctr"/>
            <a:lstStyle/>
            <a:p>
              <a:endParaRPr lang="es-CL"/>
            </a:p>
          </p:txBody>
        </p:sp>
        <p:sp>
          <p:nvSpPr>
            <p:cNvPr id="52" name="Line 191"/>
            <p:cNvSpPr>
              <a:spLocks noChangeShapeType="1"/>
            </p:cNvSpPr>
            <p:nvPr/>
          </p:nvSpPr>
          <p:spPr bwMode="auto">
            <a:xfrm flipH="1" flipV="1">
              <a:off x="5516586" y="2411506"/>
              <a:ext cx="138876" cy="131034"/>
            </a:xfrm>
            <a:prstGeom prst="line">
              <a:avLst/>
            </a:prstGeom>
            <a:noFill/>
            <a:ln w="9525">
              <a:solidFill>
                <a:schemeClr val="tx1"/>
              </a:solidFill>
              <a:round/>
              <a:headEnd/>
              <a:tailEnd/>
            </a:ln>
          </p:spPr>
          <p:txBody>
            <a:bodyPr wrap="none" anchor="ctr"/>
            <a:lstStyle/>
            <a:p>
              <a:endParaRPr lang="es-CL"/>
            </a:p>
          </p:txBody>
        </p:sp>
        <p:sp>
          <p:nvSpPr>
            <p:cNvPr id="53" name="Line 192"/>
            <p:cNvSpPr>
              <a:spLocks noChangeShapeType="1"/>
            </p:cNvSpPr>
            <p:nvPr/>
          </p:nvSpPr>
          <p:spPr bwMode="auto">
            <a:xfrm flipH="1" flipV="1">
              <a:off x="7321971" y="2870126"/>
              <a:ext cx="138876" cy="196552"/>
            </a:xfrm>
            <a:prstGeom prst="line">
              <a:avLst/>
            </a:prstGeom>
            <a:noFill/>
            <a:ln w="9525">
              <a:solidFill>
                <a:schemeClr val="tx1"/>
              </a:solidFill>
              <a:round/>
              <a:headEnd/>
              <a:tailEnd/>
            </a:ln>
          </p:spPr>
          <p:txBody>
            <a:bodyPr wrap="none" anchor="ctr"/>
            <a:lstStyle/>
            <a:p>
              <a:endParaRPr lang="es-CL"/>
            </a:p>
          </p:txBody>
        </p:sp>
      </p:grpSp>
    </p:spTree>
    <p:extLst>
      <p:ext uri="{BB962C8B-B14F-4D97-AF65-F5344CB8AC3E}">
        <p14:creationId xmlns:p14="http://schemas.microsoft.com/office/powerpoint/2010/main" val="4162141089"/>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59584" y="173145"/>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ATAQUE A UN ÁREA EDIFICADA</a:t>
            </a:r>
          </a:p>
        </p:txBody>
      </p:sp>
      <p:sp>
        <p:nvSpPr>
          <p:cNvPr id="54" name="2 Subtítulo"/>
          <p:cNvSpPr>
            <a:spLocks noGrp="1"/>
          </p:cNvSpPr>
          <p:nvPr>
            <p:ph type="subTitle" idx="1"/>
          </p:nvPr>
        </p:nvSpPr>
        <p:spPr>
          <a:xfrm>
            <a:off x="482600" y="1570010"/>
            <a:ext cx="11207087" cy="4557123"/>
          </a:xfrm>
        </p:spPr>
        <p:style>
          <a:lnRef idx="2">
            <a:schemeClr val="accent5"/>
          </a:lnRef>
          <a:fillRef idx="1">
            <a:schemeClr val="lt1"/>
          </a:fillRef>
          <a:effectRef idx="0">
            <a:schemeClr val="accent5"/>
          </a:effectRef>
          <a:fontRef idx="minor">
            <a:schemeClr val="dk1"/>
          </a:fontRef>
        </p:style>
        <p:txBody>
          <a:bodyPr anchor="t">
            <a:noAutofit/>
          </a:bodyPr>
          <a:lstStyle/>
          <a:p>
            <a:pPr marL="342900" indent="-342900" algn="just">
              <a:lnSpc>
                <a:spcPct val="150000"/>
              </a:lnSpc>
              <a:buFont typeface="Wingdings" panose="05000000000000000000" pitchFamily="2" charset="2"/>
              <a:buChar char="Ø"/>
            </a:pPr>
            <a:r>
              <a:rPr lang="es-ES_tradnl" sz="2000" dirty="0">
                <a:latin typeface="Arial" charset="0"/>
              </a:rPr>
              <a:t>Preferentemente de arriba hacia abajo.</a:t>
            </a:r>
          </a:p>
          <a:p>
            <a:pPr marL="914400" lvl="1" indent="-457200" algn="just">
              <a:lnSpc>
                <a:spcPct val="150000"/>
              </a:lnSpc>
              <a:buFont typeface="Wingdings" panose="05000000000000000000" pitchFamily="2" charset="2"/>
              <a:buChar char="q"/>
            </a:pPr>
            <a:r>
              <a:rPr lang="es-ES_tradnl" sz="1800" dirty="0">
                <a:latin typeface="Arial" charset="0"/>
              </a:rPr>
              <a:t>Facilidad natural.</a:t>
            </a:r>
          </a:p>
          <a:p>
            <a:pPr marL="914400" lvl="1" indent="-457200" algn="just">
              <a:lnSpc>
                <a:spcPct val="150000"/>
              </a:lnSpc>
              <a:buFont typeface="Wingdings" panose="05000000000000000000" pitchFamily="2" charset="2"/>
              <a:buChar char="q"/>
            </a:pPr>
            <a:r>
              <a:rPr lang="es-ES_tradnl" sz="1800" dirty="0">
                <a:latin typeface="Arial" charset="0"/>
              </a:rPr>
              <a:t>León acorralado.</a:t>
            </a:r>
          </a:p>
          <a:p>
            <a:pPr marL="914400" lvl="1" indent="-457200" algn="just">
              <a:lnSpc>
                <a:spcPct val="150000"/>
              </a:lnSpc>
              <a:buFont typeface="Wingdings" panose="05000000000000000000" pitchFamily="2" charset="2"/>
              <a:buChar char="q"/>
            </a:pPr>
            <a:r>
              <a:rPr lang="es-ES_tradnl" sz="1800" dirty="0">
                <a:latin typeface="Arial" charset="0"/>
              </a:rPr>
              <a:t>Exposición a los fuegos del elemento de apoyo.</a:t>
            </a:r>
          </a:p>
          <a:p>
            <a:pPr marL="355600" indent="-355600" algn="just">
              <a:lnSpc>
                <a:spcPct val="150000"/>
              </a:lnSpc>
              <a:buFont typeface="Wingdings" panose="05000000000000000000" pitchFamily="2" charset="2"/>
              <a:buChar char="Ø"/>
            </a:pPr>
            <a:r>
              <a:rPr lang="es-ES_tradnl" sz="2000" dirty="0">
                <a:latin typeface="Arial" charset="0"/>
              </a:rPr>
              <a:t>Técnicas de CQB.</a:t>
            </a:r>
          </a:p>
          <a:p>
            <a:pPr marL="812800" lvl="1" indent="-355600" algn="just">
              <a:lnSpc>
                <a:spcPct val="150000"/>
              </a:lnSpc>
              <a:buFont typeface="Wingdings" panose="05000000000000000000" pitchFamily="2" charset="2"/>
              <a:buChar char="q"/>
            </a:pPr>
            <a:r>
              <a:rPr lang="es-ES_tradnl" sz="1800" dirty="0">
                <a:latin typeface="Arial" charset="0"/>
              </a:rPr>
              <a:t>Dispersión.</a:t>
            </a:r>
          </a:p>
          <a:p>
            <a:pPr marL="812800" lvl="1" indent="-355600" algn="just">
              <a:lnSpc>
                <a:spcPct val="150000"/>
              </a:lnSpc>
              <a:buFont typeface="Wingdings" panose="05000000000000000000" pitchFamily="2" charset="2"/>
              <a:buChar char="q"/>
            </a:pPr>
            <a:r>
              <a:rPr lang="es-ES_tradnl" sz="1800" dirty="0">
                <a:latin typeface="Arial" charset="0"/>
              </a:rPr>
              <a:t>Avance.</a:t>
            </a:r>
          </a:p>
          <a:p>
            <a:pPr marL="812800" lvl="1" indent="-355600" algn="just">
              <a:lnSpc>
                <a:spcPct val="150000"/>
              </a:lnSpc>
              <a:buFont typeface="Wingdings" panose="05000000000000000000" pitchFamily="2" charset="2"/>
              <a:buChar char="q"/>
            </a:pPr>
            <a:r>
              <a:rPr lang="es-ES_tradnl" sz="1800" dirty="0">
                <a:latin typeface="Arial" charset="0"/>
              </a:rPr>
              <a:t>Medidas de coordinación.</a:t>
            </a:r>
          </a:p>
          <a:p>
            <a:pPr marL="355600" indent="-355600" algn="just">
              <a:lnSpc>
                <a:spcPct val="150000"/>
              </a:lnSpc>
              <a:buFont typeface="Wingdings" panose="05000000000000000000" pitchFamily="2" charset="2"/>
              <a:buChar char="Ø"/>
            </a:pPr>
            <a:r>
              <a:rPr lang="es-ES_tradnl" sz="2000" dirty="0">
                <a:latin typeface="Arial" charset="0"/>
              </a:rPr>
              <a:t>Consolidar la posición.</a:t>
            </a:r>
          </a:p>
          <a:p>
            <a:pPr marL="914400" lvl="1" indent="-457200" algn="just">
              <a:lnSpc>
                <a:spcPct val="150000"/>
              </a:lnSpc>
              <a:buFont typeface="Wingdings" panose="05000000000000000000" pitchFamily="2" charset="2"/>
              <a:buChar char="q"/>
            </a:pPr>
            <a:endParaRPr lang="es-ES_tradnl" sz="1800" dirty="0">
              <a:latin typeface="Arial" charset="0"/>
            </a:endParaRPr>
          </a:p>
          <a:p>
            <a:pPr marL="285750" indent="-285750" algn="just">
              <a:lnSpc>
                <a:spcPct val="150000"/>
              </a:lnSpc>
              <a:buFont typeface="Wingdings" panose="05000000000000000000" pitchFamily="2" charset="2"/>
              <a:buChar char="Ø"/>
            </a:pPr>
            <a:endParaRPr lang="es-ES_tradnl" sz="2200" dirty="0">
              <a:latin typeface="Arial" charset="0"/>
            </a:endParaRPr>
          </a:p>
        </p:txBody>
      </p:sp>
      <p:sp>
        <p:nvSpPr>
          <p:cNvPr id="55" name="Rectángulo 54"/>
          <p:cNvSpPr/>
          <p:nvPr/>
        </p:nvSpPr>
        <p:spPr>
          <a:xfrm>
            <a:off x="482600" y="947026"/>
            <a:ext cx="4593949"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a:solidFill>
                  <a:schemeClr val="bg1"/>
                </a:solidFill>
                <a:latin typeface="Arial" charset="0"/>
              </a:rPr>
              <a:t>CONSIDERACIONES EN LA EJECUCIÓN</a:t>
            </a:r>
          </a:p>
        </p:txBody>
      </p:sp>
    </p:spTree>
    <p:extLst>
      <p:ext uri="{BB962C8B-B14F-4D97-AF65-F5344CB8AC3E}">
        <p14:creationId xmlns:p14="http://schemas.microsoft.com/office/powerpoint/2010/main" val="2925526183"/>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32</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59584" y="173145"/>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DEFENSA DE UN ÁREA EDIFICADA</a:t>
            </a:r>
          </a:p>
        </p:txBody>
      </p:sp>
      <p:sp>
        <p:nvSpPr>
          <p:cNvPr id="54" name="2 Subtítulo"/>
          <p:cNvSpPr>
            <a:spLocks noGrp="1"/>
          </p:cNvSpPr>
          <p:nvPr>
            <p:ph type="subTitle" idx="1"/>
          </p:nvPr>
        </p:nvSpPr>
        <p:spPr>
          <a:xfrm>
            <a:off x="482600" y="1570010"/>
            <a:ext cx="11207087" cy="4557123"/>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 sz="1900" dirty="0">
                <a:latin typeface="Arial" charset="0"/>
              </a:rPr>
              <a:t>Un centro poblado, puede aprovecharse para reforzar la potencia de un C.P.C. o ser ocupado por todas las fuerzas que efectúan la defensa.</a:t>
            </a:r>
          </a:p>
          <a:p>
            <a:pPr marL="457200" indent="-457200" algn="just">
              <a:lnSpc>
                <a:spcPct val="150000"/>
              </a:lnSpc>
              <a:buFont typeface="Wingdings" panose="05000000000000000000" pitchFamily="2" charset="2"/>
              <a:buChar char="Ø"/>
            </a:pPr>
            <a:r>
              <a:rPr lang="es-ES" sz="1900" dirty="0">
                <a:latin typeface="Arial" charset="0"/>
              </a:rPr>
              <a:t>Seguridad fuera del área edificada (perímetro de la ciudad) </a:t>
            </a:r>
          </a:p>
          <a:p>
            <a:pPr marL="457200" indent="-457200" algn="just">
              <a:lnSpc>
                <a:spcPct val="150000"/>
              </a:lnSpc>
              <a:buFont typeface="Wingdings" panose="05000000000000000000" pitchFamily="2" charset="2"/>
              <a:buChar char="Ø"/>
            </a:pPr>
            <a:r>
              <a:rPr lang="es-ES" sz="1900" dirty="0">
                <a:latin typeface="Arial" charset="0"/>
              </a:rPr>
              <a:t>Cubriendo avenidas de aproximación y el resto mediante el patrullaje, obstáculos y/o fuego.</a:t>
            </a:r>
          </a:p>
          <a:p>
            <a:pPr marL="457200" indent="-457200" algn="just">
              <a:lnSpc>
                <a:spcPct val="150000"/>
              </a:lnSpc>
              <a:buFont typeface="Wingdings" panose="05000000000000000000" pitchFamily="2" charset="2"/>
              <a:buChar char="Ø"/>
            </a:pPr>
            <a:r>
              <a:rPr lang="es-ES" sz="1900" dirty="0">
                <a:latin typeface="Arial" charset="0"/>
              </a:rPr>
              <a:t>Plan de obstáculos.</a:t>
            </a:r>
          </a:p>
          <a:p>
            <a:pPr marL="457200" indent="-457200" algn="just">
              <a:lnSpc>
                <a:spcPct val="150000"/>
              </a:lnSpc>
              <a:buFont typeface="Wingdings" panose="05000000000000000000" pitchFamily="2" charset="2"/>
              <a:buChar char="Ø"/>
            </a:pPr>
            <a:r>
              <a:rPr lang="es-ES" sz="1900" dirty="0">
                <a:latin typeface="Arial" charset="0"/>
              </a:rPr>
              <a:t>Tareas de vigilancia.</a:t>
            </a:r>
          </a:p>
          <a:p>
            <a:pPr marL="457200" indent="-457200" algn="just">
              <a:lnSpc>
                <a:spcPct val="150000"/>
              </a:lnSpc>
              <a:buFont typeface="Wingdings" panose="05000000000000000000" pitchFamily="2" charset="2"/>
              <a:buChar char="Ø"/>
            </a:pPr>
            <a:r>
              <a:rPr lang="es-ES" sz="1900" dirty="0">
                <a:latin typeface="Arial" charset="0"/>
              </a:rPr>
              <a:t>Mientras más grande sea el centro poblado, mayor será el problema.</a:t>
            </a:r>
          </a:p>
          <a:p>
            <a:pPr marL="457200" indent="-457200" algn="just">
              <a:lnSpc>
                <a:spcPct val="150000"/>
              </a:lnSpc>
              <a:buFont typeface="Wingdings" panose="05000000000000000000" pitchFamily="2" charset="2"/>
              <a:buChar char="Ø"/>
            </a:pPr>
            <a:r>
              <a:rPr lang="es-ES" sz="1900" dirty="0">
                <a:latin typeface="Arial" charset="0"/>
              </a:rPr>
              <a:t>Romper el contacto/Desgaste.</a:t>
            </a:r>
          </a:p>
        </p:txBody>
      </p:sp>
      <p:sp>
        <p:nvSpPr>
          <p:cNvPr id="55" name="Rectángulo 54"/>
          <p:cNvSpPr/>
          <p:nvPr/>
        </p:nvSpPr>
        <p:spPr>
          <a:xfrm>
            <a:off x="482600" y="947026"/>
            <a:ext cx="2506259"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a:solidFill>
                  <a:schemeClr val="bg1"/>
                </a:solidFill>
                <a:latin typeface="Arial" charset="0"/>
              </a:rPr>
              <a:t>CONSIDERACIONES</a:t>
            </a:r>
          </a:p>
        </p:txBody>
      </p:sp>
    </p:spTree>
    <p:extLst>
      <p:ext uri="{BB962C8B-B14F-4D97-AF65-F5344CB8AC3E}">
        <p14:creationId xmlns:p14="http://schemas.microsoft.com/office/powerpoint/2010/main" val="2661156736"/>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33</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59584" y="173145"/>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DEFENSA DE UN ÁREA EDIFICADA</a:t>
            </a:r>
          </a:p>
        </p:txBody>
      </p:sp>
      <p:sp>
        <p:nvSpPr>
          <p:cNvPr id="54" name="2 Subtítulo"/>
          <p:cNvSpPr>
            <a:spLocks noGrp="1"/>
          </p:cNvSpPr>
          <p:nvPr>
            <p:ph type="subTitle" idx="1"/>
          </p:nvPr>
        </p:nvSpPr>
        <p:spPr>
          <a:xfrm>
            <a:off x="482600" y="1570010"/>
            <a:ext cx="11207087" cy="4557123"/>
          </a:xfrm>
        </p:spPr>
        <p:style>
          <a:lnRef idx="2">
            <a:schemeClr val="accent5"/>
          </a:lnRef>
          <a:fillRef idx="1">
            <a:schemeClr val="lt1"/>
          </a:fillRef>
          <a:effectRef idx="0">
            <a:schemeClr val="accent5"/>
          </a:effectRef>
          <a:fontRef idx="minor">
            <a:schemeClr val="dk1"/>
          </a:fontRef>
        </p:style>
        <p:txBody>
          <a:bodyPr anchor="t">
            <a:noAutofit/>
          </a:bodyPr>
          <a:lstStyle/>
          <a:p>
            <a:pPr marL="457200" indent="-457200" algn="just">
              <a:lnSpc>
                <a:spcPct val="150000"/>
              </a:lnSpc>
              <a:buFont typeface="Wingdings" panose="05000000000000000000" pitchFamily="2" charset="2"/>
              <a:buChar char="Ø"/>
            </a:pPr>
            <a:r>
              <a:rPr lang="es-ES" sz="1900" dirty="0">
                <a:latin typeface="Arial" charset="0"/>
              </a:rPr>
              <a:t>Vías de retirada reconocidas hacia los edificios ubicados en profundidad del dispositivo.</a:t>
            </a:r>
          </a:p>
          <a:p>
            <a:pPr marL="457200" indent="-457200" algn="just">
              <a:lnSpc>
                <a:spcPct val="150000"/>
              </a:lnSpc>
              <a:buFont typeface="Wingdings" panose="05000000000000000000" pitchFamily="2" charset="2"/>
              <a:buChar char="Ø"/>
            </a:pPr>
            <a:r>
              <a:rPr lang="es-ES" sz="1900" dirty="0">
                <a:latin typeface="Arial" charset="0"/>
              </a:rPr>
              <a:t>Apoyo mutuo.</a:t>
            </a:r>
          </a:p>
          <a:p>
            <a:pPr marL="457200" indent="-457200" algn="just">
              <a:lnSpc>
                <a:spcPct val="150000"/>
              </a:lnSpc>
              <a:buFont typeface="Wingdings" panose="05000000000000000000" pitchFamily="2" charset="2"/>
              <a:buChar char="Ø"/>
            </a:pPr>
            <a:r>
              <a:rPr lang="es-ES" sz="1900" dirty="0">
                <a:latin typeface="Arial" charset="0"/>
              </a:rPr>
              <a:t>360°.</a:t>
            </a:r>
          </a:p>
          <a:p>
            <a:pPr marL="457200" indent="-457200" algn="just">
              <a:lnSpc>
                <a:spcPct val="150000"/>
              </a:lnSpc>
              <a:buFont typeface="Wingdings" panose="05000000000000000000" pitchFamily="2" charset="2"/>
              <a:buChar char="Ø"/>
            </a:pPr>
            <a:r>
              <a:rPr lang="es-ES" sz="1900" dirty="0">
                <a:latin typeface="Arial" charset="0"/>
              </a:rPr>
              <a:t>Reserva para contraataques.</a:t>
            </a:r>
          </a:p>
          <a:p>
            <a:pPr marL="457200" indent="-457200" algn="just">
              <a:lnSpc>
                <a:spcPct val="150000"/>
              </a:lnSpc>
              <a:buFont typeface="Wingdings" panose="05000000000000000000" pitchFamily="2" charset="2"/>
              <a:buChar char="Ø"/>
            </a:pPr>
            <a:r>
              <a:rPr lang="es-ES" sz="1900" dirty="0">
                <a:latin typeface="Arial" charset="0"/>
              </a:rPr>
              <a:t>Puntos fuertes (intersecciones)</a:t>
            </a:r>
          </a:p>
          <a:p>
            <a:pPr marL="457200" indent="-457200" algn="just">
              <a:lnSpc>
                <a:spcPct val="150000"/>
              </a:lnSpc>
              <a:buFont typeface="Wingdings" panose="05000000000000000000" pitchFamily="2" charset="2"/>
              <a:buChar char="Ø"/>
            </a:pPr>
            <a:endParaRPr lang="es-ES" sz="1900" dirty="0">
              <a:latin typeface="Arial" charset="0"/>
            </a:endParaRPr>
          </a:p>
          <a:p>
            <a:pPr marL="457200" indent="-457200" algn="just">
              <a:lnSpc>
                <a:spcPct val="150000"/>
              </a:lnSpc>
              <a:buFont typeface="Wingdings" panose="05000000000000000000" pitchFamily="2" charset="2"/>
              <a:buChar char="Ø"/>
            </a:pPr>
            <a:endParaRPr lang="es-ES" sz="1900" b="1" dirty="0">
              <a:latin typeface="Arial" charset="0"/>
            </a:endParaRPr>
          </a:p>
          <a:p>
            <a:pPr marL="457200" indent="-457200" algn="just">
              <a:lnSpc>
                <a:spcPct val="150000"/>
              </a:lnSpc>
              <a:buFont typeface="Wingdings" panose="05000000000000000000" pitchFamily="2" charset="2"/>
              <a:buChar char="Ø"/>
            </a:pPr>
            <a:endParaRPr lang="es-ES" sz="1900" dirty="0">
              <a:latin typeface="Arial" charset="0"/>
            </a:endParaRPr>
          </a:p>
        </p:txBody>
      </p:sp>
      <p:sp>
        <p:nvSpPr>
          <p:cNvPr id="55" name="Rectángulo 54"/>
          <p:cNvSpPr/>
          <p:nvPr/>
        </p:nvSpPr>
        <p:spPr>
          <a:xfrm>
            <a:off x="482601" y="947026"/>
            <a:ext cx="2574498"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a:solidFill>
                  <a:schemeClr val="bg1"/>
                </a:solidFill>
                <a:latin typeface="Arial" charset="0"/>
              </a:rPr>
              <a:t>CONSIDERACIONES</a:t>
            </a:r>
          </a:p>
        </p:txBody>
      </p:sp>
    </p:spTree>
    <p:extLst>
      <p:ext uri="{BB962C8B-B14F-4D97-AF65-F5344CB8AC3E}">
        <p14:creationId xmlns:p14="http://schemas.microsoft.com/office/powerpoint/2010/main" val="2030772847"/>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p:cNvGrpSpPr/>
          <p:nvPr/>
        </p:nvGrpSpPr>
        <p:grpSpPr>
          <a:xfrm>
            <a:off x="-2543" y="-227629"/>
            <a:ext cx="12498595" cy="7088804"/>
            <a:chOff x="-2543" y="-227629"/>
            <a:chExt cx="12498595" cy="7088804"/>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34</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TÁCTICA III</a:t>
              </a:r>
            </a:p>
          </p:txBody>
        </p:sp>
      </p:grpSp>
      <p:sp>
        <p:nvSpPr>
          <p:cNvPr id="18" name="Rectángulo 17"/>
          <p:cNvSpPr/>
          <p:nvPr/>
        </p:nvSpPr>
        <p:spPr>
          <a:xfrm>
            <a:off x="2059584" y="173145"/>
            <a:ext cx="8189581" cy="461665"/>
          </a:xfrm>
          <a:prstGeom prst="rect">
            <a:avLst/>
          </a:prstGeom>
          <a:solidFill>
            <a:schemeClr val="bg1"/>
          </a:solidFill>
          <a:ln>
            <a:solidFill>
              <a:schemeClr val="accent5">
                <a:lumMod val="50000"/>
              </a:schemeClr>
            </a:solidFill>
          </a:ln>
        </p:spPr>
        <p:txBody>
          <a:bodyPr wrap="square">
            <a:spAutoFit/>
          </a:bodyPr>
          <a:lstStyle/>
          <a:p>
            <a:pPr algn="ctr">
              <a:spcBef>
                <a:spcPct val="50000"/>
              </a:spcBef>
            </a:pPr>
            <a:r>
              <a:rPr lang="es-CL" altLang="es-CL" sz="2400" b="1" dirty="0">
                <a:solidFill>
                  <a:srgbClr val="002060"/>
                </a:solidFill>
                <a:latin typeface="Arial" panose="020B0604020202020204" pitchFamily="34" charset="0"/>
              </a:rPr>
              <a:t>DEFENSA DE UN ÁREA EDIFICADA</a:t>
            </a:r>
          </a:p>
        </p:txBody>
      </p:sp>
      <p:sp>
        <p:nvSpPr>
          <p:cNvPr id="54" name="2 Subtítulo"/>
          <p:cNvSpPr>
            <a:spLocks noGrp="1"/>
          </p:cNvSpPr>
          <p:nvPr>
            <p:ph type="subTitle" idx="1"/>
          </p:nvPr>
        </p:nvSpPr>
        <p:spPr>
          <a:xfrm>
            <a:off x="482600" y="1570010"/>
            <a:ext cx="11207087" cy="4557123"/>
          </a:xfrm>
        </p:spPr>
        <p:style>
          <a:lnRef idx="2">
            <a:schemeClr val="accent5"/>
          </a:lnRef>
          <a:fillRef idx="1">
            <a:schemeClr val="lt1"/>
          </a:fillRef>
          <a:effectRef idx="0">
            <a:schemeClr val="accent5"/>
          </a:effectRef>
          <a:fontRef idx="minor">
            <a:schemeClr val="dk1"/>
          </a:fontRef>
        </p:style>
        <p:txBody>
          <a:bodyPr anchor="t">
            <a:noAutofit/>
          </a:bodyPr>
          <a:lstStyle/>
          <a:p>
            <a:pPr marL="285750" lvl="0" indent="-285750" algn="just">
              <a:lnSpc>
                <a:spcPct val="150000"/>
              </a:lnSpc>
              <a:buSzPct val="100000"/>
              <a:buFont typeface="Wingdings" panose="05000000000000000000" pitchFamily="2" charset="2"/>
              <a:buChar char="Ø"/>
            </a:pPr>
            <a:r>
              <a:rPr lang="es-ES" sz="1800" dirty="0">
                <a:solidFill>
                  <a:prstClr val="black"/>
                </a:solidFill>
                <a:latin typeface="Arial" charset="0"/>
              </a:rPr>
              <a:t>Jamás se ocupará una habitación con un sólo individuo, siempre en parejas como mínimo.</a:t>
            </a:r>
          </a:p>
          <a:p>
            <a:pPr marL="285750" lvl="0" indent="-285750" algn="just">
              <a:lnSpc>
                <a:spcPct val="150000"/>
              </a:lnSpc>
              <a:buSzPct val="100000"/>
              <a:buFont typeface="Wingdings" panose="05000000000000000000" pitchFamily="2" charset="2"/>
              <a:buChar char="Ø"/>
            </a:pPr>
            <a:r>
              <a:rPr lang="es-ES" sz="1800" dirty="0">
                <a:solidFill>
                  <a:prstClr val="black"/>
                </a:solidFill>
                <a:latin typeface="Arial" charset="0"/>
              </a:rPr>
              <a:t>Cualquier vía de ingreso al edificio deberá ser cubierta (fuego, observación o bloqueo) </a:t>
            </a:r>
          </a:p>
          <a:p>
            <a:pPr marL="285750" lvl="0" indent="-285750" algn="just">
              <a:lnSpc>
                <a:spcPct val="150000"/>
              </a:lnSpc>
              <a:buSzPct val="100000"/>
              <a:buFont typeface="Wingdings" panose="05000000000000000000" pitchFamily="2" charset="2"/>
              <a:buChar char="Ø"/>
            </a:pPr>
            <a:r>
              <a:rPr lang="es-ES" sz="1800" dirty="0">
                <a:solidFill>
                  <a:prstClr val="black"/>
                </a:solidFill>
                <a:latin typeface="Arial" charset="0"/>
              </a:rPr>
              <a:t>Evitar la concentración.</a:t>
            </a:r>
          </a:p>
          <a:p>
            <a:pPr marL="285750" lvl="0" indent="-285750" algn="just">
              <a:lnSpc>
                <a:spcPct val="150000"/>
              </a:lnSpc>
              <a:buSzPct val="100000"/>
              <a:buFont typeface="Wingdings" panose="05000000000000000000" pitchFamily="2" charset="2"/>
              <a:buChar char="Ø"/>
            </a:pPr>
            <a:r>
              <a:rPr lang="es-ES" sz="1800" dirty="0">
                <a:solidFill>
                  <a:prstClr val="black"/>
                </a:solidFill>
                <a:latin typeface="Arial" charset="0"/>
              </a:rPr>
              <a:t>Deberán desplegarse tropas en edificios adyacentes que puedan servir de base para un contra ataque.</a:t>
            </a:r>
          </a:p>
          <a:p>
            <a:pPr marL="273050" lvl="0" indent="-273050" algn="just">
              <a:lnSpc>
                <a:spcPct val="150000"/>
              </a:lnSpc>
              <a:buSzPct val="100000"/>
              <a:buFont typeface="Wingdings" panose="05000000000000000000" pitchFamily="2" charset="2"/>
              <a:buChar char="Ø"/>
            </a:pPr>
            <a:r>
              <a:rPr lang="es-ES" sz="1800" dirty="0">
                <a:solidFill>
                  <a:prstClr val="black"/>
                </a:solidFill>
                <a:latin typeface="Arial" charset="0"/>
              </a:rPr>
              <a:t>Cualquier edificio que se seleccione, deberá poseer una vía de acceso a cubierto para un posible repliegue y para efectos de reaprovisionamiento. </a:t>
            </a:r>
          </a:p>
          <a:p>
            <a:pPr marL="285750" lvl="0" indent="-285750" algn="just">
              <a:lnSpc>
                <a:spcPct val="150000"/>
              </a:lnSpc>
              <a:buSzPct val="100000"/>
              <a:buFont typeface="Wingdings" panose="05000000000000000000" pitchFamily="2" charset="2"/>
              <a:buChar char="Ø"/>
            </a:pPr>
            <a:endParaRPr lang="es-ES" sz="1800" dirty="0">
              <a:solidFill>
                <a:prstClr val="black"/>
              </a:solidFill>
              <a:latin typeface="Arial" charset="0"/>
            </a:endParaRPr>
          </a:p>
          <a:p>
            <a:pPr marL="457200" indent="-457200" algn="just">
              <a:lnSpc>
                <a:spcPct val="150000"/>
              </a:lnSpc>
              <a:buFont typeface="Wingdings" panose="05000000000000000000" pitchFamily="2" charset="2"/>
              <a:buChar char="Ø"/>
            </a:pPr>
            <a:endParaRPr lang="es-ES" sz="1900" dirty="0">
              <a:latin typeface="Arial" charset="0"/>
            </a:endParaRPr>
          </a:p>
          <a:p>
            <a:pPr marL="457200" indent="-457200" algn="just">
              <a:lnSpc>
                <a:spcPct val="150000"/>
              </a:lnSpc>
              <a:buFont typeface="Wingdings" panose="05000000000000000000" pitchFamily="2" charset="2"/>
              <a:buChar char="Ø"/>
            </a:pPr>
            <a:endParaRPr lang="es-ES" sz="1900" b="1" dirty="0">
              <a:latin typeface="Arial" charset="0"/>
            </a:endParaRPr>
          </a:p>
          <a:p>
            <a:pPr marL="457200" indent="-457200" algn="just">
              <a:lnSpc>
                <a:spcPct val="150000"/>
              </a:lnSpc>
              <a:buFont typeface="Wingdings" panose="05000000000000000000" pitchFamily="2" charset="2"/>
              <a:buChar char="Ø"/>
            </a:pPr>
            <a:endParaRPr lang="es-ES" sz="1900" dirty="0">
              <a:latin typeface="Arial" charset="0"/>
            </a:endParaRPr>
          </a:p>
        </p:txBody>
      </p:sp>
      <p:sp>
        <p:nvSpPr>
          <p:cNvPr id="55" name="Rectángulo 54"/>
          <p:cNvSpPr/>
          <p:nvPr/>
        </p:nvSpPr>
        <p:spPr>
          <a:xfrm>
            <a:off x="482601" y="947026"/>
            <a:ext cx="2683680" cy="507831"/>
          </a:xfrm>
          <a:prstGeom prst="rect">
            <a:avLst/>
          </a:prstGeom>
          <a:solidFill>
            <a:srgbClr val="002060"/>
          </a:solidFill>
          <a:ln>
            <a:solidFill>
              <a:schemeClr val="accent5">
                <a:lumMod val="50000"/>
              </a:schemeClr>
            </a:solidFill>
          </a:ln>
        </p:spPr>
        <p:txBody>
          <a:bodyPr wrap="square">
            <a:spAutoFit/>
          </a:bodyPr>
          <a:lstStyle/>
          <a:p>
            <a:pPr marL="457200" indent="-457200" algn="just">
              <a:lnSpc>
                <a:spcPct val="150000"/>
              </a:lnSpc>
              <a:buSzPct val="100000"/>
            </a:pPr>
            <a:r>
              <a:rPr lang="es-ES_tradnl" b="1" dirty="0">
                <a:solidFill>
                  <a:schemeClr val="bg1"/>
                </a:solidFill>
                <a:latin typeface="Arial" charset="0"/>
              </a:rPr>
              <a:t>FACTORES TÁCTICOS</a:t>
            </a:r>
          </a:p>
        </p:txBody>
      </p:sp>
    </p:spTree>
    <p:extLst>
      <p:ext uri="{BB962C8B-B14F-4D97-AF65-F5344CB8AC3E}">
        <p14:creationId xmlns:p14="http://schemas.microsoft.com/office/powerpoint/2010/main" val="472719516"/>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200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“MILITARY OPERATIONS ON URBANIZED TERRAIN”</a:t>
            </a: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35</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Talcahuano, febrero de 2024.</a:t>
            </a: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26"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0924336" y="-227629"/>
            <a:ext cx="1571716" cy="1541108"/>
          </a:xfrm>
          <a:prstGeom prst="rect">
            <a:avLst/>
          </a:prstGeom>
          <a:noFill/>
          <a:extLst>
            <a:ext uri="{909E8E84-426E-40DD-AFC4-6F175D3DCCD1}">
              <a14:hiddenFill xmlns:a14="http://schemas.microsoft.com/office/drawing/2010/main">
                <a:solidFill>
                  <a:srgbClr val="FFFFFF"/>
                </a:solidFill>
              </a14:hiddenFill>
            </a:ext>
          </a:extLst>
        </p:spPr>
      </p:pic>
      <p:sp>
        <p:nvSpPr>
          <p:cNvPr id="13" name="CustomShape 6"/>
          <p:cNvSpPr/>
          <p:nvPr/>
        </p:nvSpPr>
        <p:spPr>
          <a:xfrm>
            <a:off x="2059584" y="109000"/>
            <a:ext cx="8109341" cy="673979"/>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a:solidFill>
                  <a:srgbClr val="002060"/>
                </a:solidFill>
                <a:latin typeface="Arial Black" pitchFamily="34" charset="0"/>
                <a:ea typeface="ＭＳ Ｐゴシック" pitchFamily="34" charset="-128"/>
                <a:cs typeface="Arial" pitchFamily="34" charset="0"/>
              </a:rPr>
              <a:t>MOUT</a:t>
            </a:r>
          </a:p>
        </p:txBody>
      </p:sp>
    </p:spTree>
    <p:extLst>
      <p:ext uri="{BB962C8B-B14F-4D97-AF65-F5344CB8AC3E}">
        <p14:creationId xmlns:p14="http://schemas.microsoft.com/office/powerpoint/2010/main" val="2480996959"/>
      </p:ext>
    </p:extLst>
  </p:cSld>
  <p:clrMapOvr>
    <a:masterClrMapping/>
  </p:clrMapOvr>
  <p:transition>
    <p:fade/>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1984</TotalTime>
  <Words>2309</Words>
  <Application>Microsoft Office PowerPoint</Application>
  <PresentationFormat>Panorámica</PresentationFormat>
  <Paragraphs>409</Paragraphs>
  <Slides>35</Slides>
  <Notes>35</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35</vt:i4>
      </vt:variant>
    </vt:vector>
  </HeadingPairs>
  <TitlesOfParts>
    <vt:vector size="45" baseType="lpstr">
      <vt:lpstr>MS PGothic</vt:lpstr>
      <vt:lpstr>MS PGothic</vt:lpstr>
      <vt:lpstr>Arial</vt:lpstr>
      <vt:lpstr>Arial Black</vt:lpstr>
      <vt:lpstr>Calibri</vt:lpstr>
      <vt:lpstr>Calibri Light</vt:lpstr>
      <vt:lpstr>DejaVu Sans</vt:lpstr>
      <vt:lpstr>Times New Roman</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SO IM Gustavo Serrano Ugarte</dc:creator>
  <cp:lastModifiedBy>121 Cmdte COY 313 BATALDEA</cp:lastModifiedBy>
  <cp:revision>119</cp:revision>
  <dcterms:created xsi:type="dcterms:W3CDTF">2021-10-04T13:40:01Z</dcterms:created>
  <dcterms:modified xsi:type="dcterms:W3CDTF">2024-02-08T19:05:38Z</dcterms:modified>
</cp:coreProperties>
</file>