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</p:sldIdLst>
  <p:sldSz cx="12192000" cy="6858000"/>
  <p:notesSz cx="6858000" cy="9144000"/>
  <p:embeddedFontLst>
    <p:embeddedFont>
      <p:font typeface="Arial Black" panose="020B0A04020102020204" pitchFamily="34" charset="0"/>
      <p:regular r:id="rId36"/>
      <p:bold r:id="rId37"/>
    </p:embeddedFont>
    <p:embeddedFont>
      <p:font typeface="Calibri" panose="020F0502020204030204" pitchFamily="34" charset="0"/>
      <p:regular r:id="rId38"/>
      <p:bold r:id="rId39"/>
      <p:italic r:id="rId40"/>
      <p:boldItalic r:id="rId41"/>
    </p:embeddedFont>
    <p:embeddedFont>
      <p:font typeface="Century Gothic" panose="020B0502020202020204" pitchFamily="34" charset="0"/>
      <p:regular r:id="rId42"/>
      <p:bold r:id="rId43"/>
      <p:italic r:id="rId44"/>
      <p:boldItalic r:id="rId4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46" roundtripDataSignature="AMtx7mif4iL4LsHazdaEC1BhVovAEV6kz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874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4.fntdata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7.fntdata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2.fntdata"/><Relationship Id="rId40" Type="http://schemas.openxmlformats.org/officeDocument/2006/relationships/font" Target="fonts/font5.fntdata"/><Relationship Id="rId45" Type="http://schemas.openxmlformats.org/officeDocument/2006/relationships/font" Target="fonts/font10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1.fntdata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43" Type="http://schemas.openxmlformats.org/officeDocument/2006/relationships/font" Target="fonts/font8.fntdata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3.fntdata"/><Relationship Id="rId46" Type="http://customschemas.google.com/relationships/presentationmetadata" Target="metadata"/><Relationship Id="rId20" Type="http://schemas.openxmlformats.org/officeDocument/2006/relationships/slide" Target="slides/slide19.xml"/><Relationship Id="rId41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‹Nº›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" name="Google Shape;8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" name="Google Shape;9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9" name="Google Shape;109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0" name="Google Shape;110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1" name="Google Shape;121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2" name="Google Shape;14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5" name="Google Shape;155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0" name="Google Shape;180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9" name="Google Shape;199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3" name="Google Shape;213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" name="Google Shape;224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5" name="Google Shape;235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6" name="Google Shape;236;p1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11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7" name="Google Shape;257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67" name="Google Shape;267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8" name="Google Shape;268;p1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13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6" name="Google Shape;326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p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5" name="Google Shape;385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" name="Google Shape;410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1" name="Google Shape;411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" name="Google Shape;434;p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5" name="Google Shape;435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Google Shape;456;p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7" name="Google Shape;457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5" name="Google Shape;515;p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6" name="Google Shape;516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8" name="Google Shape;528;p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9" name="Google Shape;529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1" name="Google Shape;551;p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2" name="Google Shape;552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1" name="Google Shape;571;p2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2" name="Google Shape;572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1" name="Google Shape;611;p2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12" name="Google Shape;612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0" name="Google Shape;670;p2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1" name="Google Shape;671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0" name="Google Shape;690;p2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1" name="Google Shape;691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2" name="Google Shape;702;p2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03" name="Google Shape;703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" name="Google Shape;717;p2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18" name="Google Shape;718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3" name="Google Shape;743;p2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4" name="Google Shape;744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1" name="Google Shape;781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782" name="Google Shape;782;p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3" name="Google Shape;783;p29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29</a:t>
            </a:fld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8" name="Google Shape;908;p3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9" name="Google Shape;909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" name="Google Shape;931;p3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32" name="Google Shape;932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0" name="Google Shape;950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51" name="Google Shape;951;p3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2" name="Google Shape;952;p3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32</a:t>
            </a:fld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9" name="Google Shape;979;p3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80" name="Google Shape;980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apositiva de título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5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35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8" name="Google Shape;18;p3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y objetos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3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3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3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3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cabezado de sección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37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37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3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3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3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os objetos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3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3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38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3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3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3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ció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39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39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39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39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39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3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3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3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lo el título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4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4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4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4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 blanco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4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4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ido con título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4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42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1" name="Google Shape;61;p42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2" name="Google Shape;62;p4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4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4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n con título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4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43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43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4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4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4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y texto vertical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4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44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4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4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4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vertical y texto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45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45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4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4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4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3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3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3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3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jp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hyperlink" Target="../../EJECUTIVO/UT%201%20EXPLOSIVOS%20Y%20MUNICIONES/VIDEOS%20DE%20APOYO/y2mate.com%20-%20Documental%20%20Albert%20NOBEL%20y%20la%20DINAMITA_480p.mp4" TargetMode="Externa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g"/><Relationship Id="rId5" Type="http://schemas.openxmlformats.org/officeDocument/2006/relationships/image" Target="../media/image9.jp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hyperlink" Target="../../EJECUTIVO/UT%201%20EXPLOSIVOS%20Y%20MUNICIONES/VIDEOS%20DE%20APOYO/y2mate.com%20-%20C&#243;mo%20Funciona%20el%20C4%20y%20el%20Semtex%20_1080p.mp4" TargetMode="External"/><Relationship Id="rId5" Type="http://schemas.openxmlformats.org/officeDocument/2006/relationships/hyperlink" Target="../../EJECUTIVO/UT%201%20EXPLOSIVOS%20Y%20MUNICIONES/VIDEOS%20DE%20APOYO/Experimentos%20explosivos.mp4" TargetMode="Externa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16.sv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hyperlink" Target="../../EJECUTIVO/UT%201%20EXPLOSIVOS%20Y%20MUNICIONES/VIDEOS%20DE%20APOYO/DEFLAGRACION%20CURVA%20DE%20PRESIONES.mp4" TargetMode="Externa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.jp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11" Type="http://schemas.openxmlformats.org/officeDocument/2006/relationships/image" Target="../media/image23.png"/><Relationship Id="rId5" Type="http://schemas.openxmlformats.org/officeDocument/2006/relationships/image" Target="../media/image18.png"/><Relationship Id="rId10" Type="http://schemas.openxmlformats.org/officeDocument/2006/relationships/image" Target="../media/image22.jpg"/><Relationship Id="rId4" Type="http://schemas.openxmlformats.org/officeDocument/2006/relationships/image" Target="../media/image2.png"/><Relationship Id="rId9" Type="http://schemas.openxmlformats.org/officeDocument/2006/relationships/image" Target="../media/image10.jp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.jp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11" Type="http://schemas.openxmlformats.org/officeDocument/2006/relationships/image" Target="../media/image23.png"/><Relationship Id="rId5" Type="http://schemas.openxmlformats.org/officeDocument/2006/relationships/image" Target="../media/image18.png"/><Relationship Id="rId10" Type="http://schemas.openxmlformats.org/officeDocument/2006/relationships/image" Target="../media/image22.jpg"/><Relationship Id="rId4" Type="http://schemas.openxmlformats.org/officeDocument/2006/relationships/image" Target="../media/image2.png"/><Relationship Id="rId9" Type="http://schemas.openxmlformats.org/officeDocument/2006/relationships/image" Target="../media/image10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g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png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.jp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11" Type="http://schemas.openxmlformats.org/officeDocument/2006/relationships/image" Target="../media/image23.png"/><Relationship Id="rId5" Type="http://schemas.openxmlformats.org/officeDocument/2006/relationships/image" Target="../media/image18.png"/><Relationship Id="rId10" Type="http://schemas.openxmlformats.org/officeDocument/2006/relationships/image" Target="../media/image22.jpg"/><Relationship Id="rId4" Type="http://schemas.openxmlformats.org/officeDocument/2006/relationships/image" Target="../media/image2.png"/><Relationship Id="rId9" Type="http://schemas.openxmlformats.org/officeDocument/2006/relationships/image" Target="../media/image10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1.jp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5" Type="http://schemas.openxmlformats.org/officeDocument/2006/relationships/image" Target="../media/image25.png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jpg"/><Relationship Id="rId5" Type="http://schemas.openxmlformats.org/officeDocument/2006/relationships/image" Target="../media/image10.jpg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.jp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11" Type="http://schemas.openxmlformats.org/officeDocument/2006/relationships/image" Target="../media/image23.png"/><Relationship Id="rId5" Type="http://schemas.openxmlformats.org/officeDocument/2006/relationships/image" Target="../media/image18.png"/><Relationship Id="rId10" Type="http://schemas.openxmlformats.org/officeDocument/2006/relationships/image" Target="../media/image22.jpg"/><Relationship Id="rId4" Type="http://schemas.openxmlformats.org/officeDocument/2006/relationships/image" Target="../media/image2.png"/><Relationship Id="rId9" Type="http://schemas.openxmlformats.org/officeDocument/2006/relationships/image" Target="../media/image10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2.jpg"/><Relationship Id="rId4" Type="http://schemas.openxmlformats.org/officeDocument/2006/relationships/image" Target="../media/image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3.png"/><Relationship Id="rId4" Type="http://schemas.openxmlformats.org/officeDocument/2006/relationships/image" Target="../media/image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1.jp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png"/><Relationship Id="rId11" Type="http://schemas.openxmlformats.org/officeDocument/2006/relationships/image" Target="../media/image10.jpg"/><Relationship Id="rId5" Type="http://schemas.openxmlformats.org/officeDocument/2006/relationships/image" Target="../media/image34.png"/><Relationship Id="rId10" Type="http://schemas.openxmlformats.org/officeDocument/2006/relationships/image" Target="../media/image39.png"/><Relationship Id="rId4" Type="http://schemas.openxmlformats.org/officeDocument/2006/relationships/image" Target="../media/image2.png"/><Relationship Id="rId9" Type="http://schemas.openxmlformats.org/officeDocument/2006/relationships/image" Target="../media/image3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image" Target="../media/image42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"/>
          <p:cNvSpPr txBox="1"/>
          <p:nvPr/>
        </p:nvSpPr>
        <p:spPr>
          <a:xfrm>
            <a:off x="2854713" y="460483"/>
            <a:ext cx="7861110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 i="0" u="none" strike="noStrike" cap="non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SISTEMAS DE ARMAS</a:t>
            </a:r>
            <a:endParaRPr/>
          </a:p>
        </p:txBody>
      </p:sp>
      <p:pic>
        <p:nvPicPr>
          <p:cNvPr id="89" name="Google Shape;89;p1" descr="Escuela naval Arturo Prat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047141" y="89052"/>
            <a:ext cx="961251" cy="1111847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  <p:cxnSp>
        <p:nvCxnSpPr>
          <p:cNvPr id="90" name="Google Shape;90;p1"/>
          <p:cNvCxnSpPr/>
          <p:nvPr/>
        </p:nvCxnSpPr>
        <p:spPr>
          <a:xfrm flipH="1">
            <a:off x="10874048" y="89052"/>
            <a:ext cx="1054" cy="1204489"/>
          </a:xfrm>
          <a:prstGeom prst="straightConnector1">
            <a:avLst/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91" name="Google Shape;91;p1"/>
          <p:cNvSpPr txBox="1">
            <a:spLocks noGrp="1"/>
          </p:cNvSpPr>
          <p:nvPr>
            <p:ph type="subTitle" idx="1"/>
          </p:nvPr>
        </p:nvSpPr>
        <p:spPr>
          <a:xfrm>
            <a:off x="3633329" y="2918135"/>
            <a:ext cx="3388511" cy="6216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600"/>
              <a:buNone/>
            </a:pPr>
            <a:r>
              <a:rPr lang="en-US" sz="3600" b="1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EXPLOSIVOS</a:t>
            </a:r>
            <a:endParaRPr/>
          </a:p>
        </p:txBody>
      </p:sp>
      <p:sp>
        <p:nvSpPr>
          <p:cNvPr id="92" name="Google Shape;92;p1"/>
          <p:cNvSpPr/>
          <p:nvPr/>
        </p:nvSpPr>
        <p:spPr>
          <a:xfrm>
            <a:off x="6862697" y="2638812"/>
            <a:ext cx="1298923" cy="1180266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endParaRPr b="0" i="0" dirty="0">
              <a:ln>
                <a:noFill/>
              </a:ln>
              <a:solidFill>
                <a:srgbClr val="002060"/>
              </a:solidFill>
              <a:latin typeface="Century Gothic"/>
            </a:endParaRPr>
          </a:p>
        </p:txBody>
      </p:sp>
      <p:cxnSp>
        <p:nvCxnSpPr>
          <p:cNvPr id="93" name="Google Shape;93;p1"/>
          <p:cNvCxnSpPr/>
          <p:nvPr/>
        </p:nvCxnSpPr>
        <p:spPr>
          <a:xfrm>
            <a:off x="4184870" y="3592787"/>
            <a:ext cx="2307772" cy="0"/>
          </a:xfrm>
          <a:prstGeom prst="straightConnector1">
            <a:avLst/>
          </a:prstGeom>
          <a:noFill/>
          <a:ln w="28575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94" name="Google Shape;94;p1"/>
          <p:cNvSpPr txBox="1"/>
          <p:nvPr/>
        </p:nvSpPr>
        <p:spPr>
          <a:xfrm>
            <a:off x="4334108" y="5657671"/>
            <a:ext cx="8192429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0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Ref.: a) Capítulo 12 de “Principios de los Sistemas de Armas Navales”  D. FRIEDEN</a:t>
            </a:r>
            <a:endParaRPr/>
          </a:p>
          <a:p>
            <a:pPr marL="446088" marR="0" lvl="0" indent="-347663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	b) Reglamento de Explosivos de la Armada Res. 3-44/1  1989</a:t>
            </a:r>
            <a:endParaRPr/>
          </a:p>
          <a:p>
            <a:pPr marL="446088" marR="0" lvl="0" indent="-347663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      c) Manual de Demoliciones de la Armada Res. 2-44/1  1986</a:t>
            </a:r>
            <a:endParaRPr sz="18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sz="18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6" name="Google Shape;96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0633" y="0"/>
            <a:ext cx="4795284" cy="143539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2"/>
          <p:cNvSpPr/>
          <p:nvPr/>
        </p:nvSpPr>
        <p:spPr>
          <a:xfrm>
            <a:off x="440518" y="3299705"/>
            <a:ext cx="9972000" cy="1762948"/>
          </a:xfrm>
          <a:prstGeom prst="rect">
            <a:avLst/>
          </a:prstGeom>
          <a:solidFill>
            <a:srgbClr val="17365D">
              <a:alpha val="88627"/>
            </a:srgbClr>
          </a:solidFill>
          <a:ln w="381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647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s-ES" dirty="0">
              <a:solidFill>
                <a:schemeClr val="bg1"/>
              </a:solidFill>
            </a:endParaRPr>
          </a:p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000" u="sng" dirty="0">
                <a:solidFill>
                  <a:schemeClr val="bg1"/>
                </a:solidFill>
              </a:rPr>
              <a:t>Que el cadete:</a:t>
            </a:r>
          </a:p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ES" sz="2000" dirty="0">
                <a:solidFill>
                  <a:schemeClr val="bg1"/>
                </a:solidFill>
              </a:rPr>
              <a:t>Identifique los diferentes tipos de explosivos de empleo militar, para ser capaz de efectuar comparación entre sus características, empleos y efectos.</a:t>
            </a:r>
          </a:p>
          <a:p>
            <a:pPr marL="0" marR="0" lvl="0" indent="0" algn="just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s-ES" dirty="0"/>
          </a:p>
        </p:txBody>
      </p:sp>
      <p:sp>
        <p:nvSpPr>
          <p:cNvPr id="102" name="Google Shape;102;p2"/>
          <p:cNvSpPr txBox="1"/>
          <p:nvPr/>
        </p:nvSpPr>
        <p:spPr>
          <a:xfrm>
            <a:off x="5300547" y="460483"/>
            <a:ext cx="5355803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SISTEMAS DE ARMAS</a:t>
            </a:r>
            <a:endParaRPr/>
          </a:p>
        </p:txBody>
      </p:sp>
      <p:pic>
        <p:nvPicPr>
          <p:cNvPr id="103" name="Google Shape;103;p2" descr="Escuela naval Arturo Prat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965362" y="193131"/>
            <a:ext cx="961251" cy="1111847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  <p:cxnSp>
        <p:nvCxnSpPr>
          <p:cNvPr id="104" name="Google Shape;104;p2"/>
          <p:cNvCxnSpPr/>
          <p:nvPr/>
        </p:nvCxnSpPr>
        <p:spPr>
          <a:xfrm flipH="1">
            <a:off x="10792269" y="274906"/>
            <a:ext cx="1054" cy="1204489"/>
          </a:xfrm>
          <a:prstGeom prst="straightConnector1">
            <a:avLst/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05" name="Google Shape;105;p2"/>
          <p:cNvSpPr txBox="1">
            <a:spLocks noGrp="1"/>
          </p:cNvSpPr>
          <p:nvPr>
            <p:ph type="subTitle" idx="1"/>
          </p:nvPr>
        </p:nvSpPr>
        <p:spPr>
          <a:xfrm>
            <a:off x="3411107" y="1430722"/>
            <a:ext cx="5650125" cy="7725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4800"/>
              <a:buNone/>
            </a:pPr>
            <a:r>
              <a:rPr lang="en-US" sz="4800" b="1" u="sng" dirty="0" err="1">
                <a:solidFill>
                  <a:srgbClr val="C00000"/>
                </a:solidFill>
                <a:latin typeface="Arial"/>
                <a:cs typeface="Arial"/>
                <a:sym typeface="Arial"/>
              </a:rPr>
              <a:t>Resultado</a:t>
            </a:r>
            <a:r>
              <a:rPr lang="en-US" sz="4800" b="1" u="sng" dirty="0">
                <a:solidFill>
                  <a:srgbClr val="C00000"/>
                </a:solidFill>
                <a:latin typeface="Arial"/>
                <a:cs typeface="Arial"/>
                <a:sym typeface="Arial"/>
              </a:rPr>
              <a:t> de </a:t>
            </a:r>
            <a:r>
              <a:rPr lang="en-US" sz="4800" b="1" u="sng" dirty="0" err="1">
                <a:solidFill>
                  <a:srgbClr val="C00000"/>
                </a:solidFill>
                <a:latin typeface="Arial"/>
                <a:cs typeface="Arial"/>
                <a:sym typeface="Arial"/>
              </a:rPr>
              <a:t>Aprendizaje</a:t>
            </a:r>
            <a:r>
              <a:rPr lang="en-US" sz="4800" b="1" u="sng" dirty="0">
                <a:solidFill>
                  <a:srgbClr val="C00000"/>
                </a:solidFill>
                <a:latin typeface="Arial"/>
                <a:cs typeface="Arial"/>
                <a:sym typeface="Arial"/>
              </a:rPr>
              <a:t> ( </a:t>
            </a:r>
            <a:r>
              <a:rPr lang="en-US" sz="4800" b="1" u="sng" dirty="0" err="1">
                <a:solidFill>
                  <a:srgbClr val="C00000"/>
                </a:solidFill>
                <a:latin typeface="Arial"/>
                <a:cs typeface="Arial"/>
                <a:sym typeface="Arial"/>
              </a:rPr>
              <a:t>RdA</a:t>
            </a:r>
            <a:r>
              <a:rPr lang="en-US" sz="4800" b="1" u="sng" dirty="0">
                <a:solidFill>
                  <a:srgbClr val="C00000"/>
                </a:solidFill>
                <a:latin typeface="Arial"/>
                <a:cs typeface="Arial"/>
                <a:sym typeface="Arial"/>
              </a:rPr>
              <a:t>)</a:t>
            </a:r>
            <a:endParaRPr dirty="0"/>
          </a:p>
        </p:txBody>
      </p:sp>
      <p:pic>
        <p:nvPicPr>
          <p:cNvPr id="106" name="Google Shape;106;p2"/>
          <p:cNvPicPr preferRelativeResize="0"/>
          <p:nvPr/>
        </p:nvPicPr>
        <p:blipFill rotWithShape="1">
          <a:blip r:embed="rId4">
            <a:alphaModFix/>
          </a:blip>
          <a:srcRect l="61056" t="17918" r="26006" b="67399"/>
          <a:stretch/>
        </p:blipFill>
        <p:spPr>
          <a:xfrm>
            <a:off x="0" y="6740"/>
            <a:ext cx="4112241" cy="13246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3"/>
          <p:cNvSpPr txBox="1"/>
          <p:nvPr/>
        </p:nvSpPr>
        <p:spPr>
          <a:xfrm>
            <a:off x="5300547" y="460483"/>
            <a:ext cx="5355803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SISTEMAS DE ARMAS</a:t>
            </a:r>
            <a:endParaRPr/>
          </a:p>
        </p:txBody>
      </p:sp>
      <p:pic>
        <p:nvPicPr>
          <p:cNvPr id="113" name="Google Shape;113;p3" descr="Escuela naval Arturo Prat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965362" y="193131"/>
            <a:ext cx="961251" cy="1111847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  <p:cxnSp>
        <p:nvCxnSpPr>
          <p:cNvPr id="114" name="Google Shape;114;p3"/>
          <p:cNvCxnSpPr/>
          <p:nvPr/>
        </p:nvCxnSpPr>
        <p:spPr>
          <a:xfrm flipH="1">
            <a:off x="10792269" y="274906"/>
            <a:ext cx="1054" cy="1204489"/>
          </a:xfrm>
          <a:prstGeom prst="straightConnector1">
            <a:avLst/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15" name="Google Shape;115;p3"/>
          <p:cNvSpPr txBox="1">
            <a:spLocks noGrp="1"/>
          </p:cNvSpPr>
          <p:nvPr>
            <p:ph type="subTitle" idx="1"/>
          </p:nvPr>
        </p:nvSpPr>
        <p:spPr>
          <a:xfrm>
            <a:off x="870488" y="1423925"/>
            <a:ext cx="5459826" cy="6204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3600"/>
              <a:buNone/>
            </a:pPr>
            <a:r>
              <a:rPr lang="en-US" sz="3600" b="1" i="1" u="sng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Definiciones Básicas</a:t>
            </a:r>
            <a:endParaRPr/>
          </a:p>
        </p:txBody>
      </p:sp>
      <p:sp>
        <p:nvSpPr>
          <p:cNvPr id="116" name="Google Shape;116;p3"/>
          <p:cNvSpPr/>
          <p:nvPr/>
        </p:nvSpPr>
        <p:spPr>
          <a:xfrm>
            <a:off x="169984" y="2361502"/>
            <a:ext cx="6860834" cy="39703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marR="0" lvl="0" indent="-342900" algn="just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Noto Sans Symbols"/>
              <a:buChar char="❖"/>
            </a:pPr>
            <a:r>
              <a:rPr lang="en-US" sz="18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EXPLOSIÓN: </a:t>
            </a: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Es la reacción química de un material cuyo resultado es una rápida y violenta liberación de energía….Mecánicas,  </a:t>
            </a:r>
            <a:r>
              <a:rPr lang="en-US" sz="1800" b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Químicas</a:t>
            </a: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y Nucleares (transformación en la composición química).</a:t>
            </a:r>
            <a:endParaRPr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just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Noto Sans Symbols"/>
              <a:buChar char="❖"/>
            </a:pPr>
            <a:r>
              <a:rPr lang="en-US" sz="18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COMBUSTIÓN: </a:t>
            </a: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Reacción química del hidrógeno, carbono o metales con el Oxígeno.</a:t>
            </a:r>
            <a:endParaRPr/>
          </a:p>
          <a:p>
            <a:pPr marL="342900" marR="0" lvl="0" indent="-2286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endParaRPr sz="1800" b="1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just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Noto Sans Symbols"/>
              <a:buChar char="❖"/>
            </a:pPr>
            <a:r>
              <a:rPr lang="en-US" sz="18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COMBURENTE: </a:t>
            </a: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Elemento químico que posibilita la combustión de una sustancia al aportar Oxígeno en cantidades suficientes para su transformación.</a:t>
            </a:r>
            <a:endParaRPr/>
          </a:p>
          <a:p>
            <a:pPr marL="342900" marR="0" lvl="0" indent="-2286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None/>
            </a:pPr>
            <a:endParaRPr sz="1800" b="1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just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Noto Sans Symbols"/>
              <a:buChar char="❖"/>
            </a:pPr>
            <a:r>
              <a:rPr lang="en-US" sz="18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COMBUSTIBLE:</a:t>
            </a: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Elemento químico que, en contacto con un comburente y un adecuado aporte de calor, reacciona liberando gran cantidad de gases, energía térmica y residuos.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7" name="Google Shape;117;p3"/>
          <p:cNvPicPr preferRelativeResize="0"/>
          <p:nvPr/>
        </p:nvPicPr>
        <p:blipFill rotWithShape="1">
          <a:blip r:embed="rId4">
            <a:alphaModFix/>
          </a:blip>
          <a:srcRect l="14386" t="7915" r="19407" b="8485"/>
          <a:stretch/>
        </p:blipFill>
        <p:spPr>
          <a:xfrm>
            <a:off x="7754344" y="2869280"/>
            <a:ext cx="3509955" cy="2954761"/>
          </a:xfrm>
          <a:prstGeom prst="rect">
            <a:avLst/>
          </a:prstGeom>
          <a:noFill/>
          <a:ln w="88900" cap="sq" cmpd="thickThin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pic>
      <p:pic>
        <p:nvPicPr>
          <p:cNvPr id="118" name="Google Shape;118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-10633" y="0"/>
            <a:ext cx="4795284" cy="143539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4"/>
          <p:cNvSpPr/>
          <p:nvPr/>
        </p:nvSpPr>
        <p:spPr>
          <a:xfrm>
            <a:off x="697541" y="1882519"/>
            <a:ext cx="5264210" cy="1810736"/>
          </a:xfrm>
          <a:prstGeom prst="roundRect">
            <a:avLst>
              <a:gd name="adj" fmla="val 1711"/>
            </a:avLst>
          </a:prstGeom>
          <a:solidFill>
            <a:srgbClr val="1E4E79">
              <a:alpha val="57647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4"/>
          <p:cNvSpPr txBox="1"/>
          <p:nvPr/>
        </p:nvSpPr>
        <p:spPr>
          <a:xfrm>
            <a:off x="5300547" y="460483"/>
            <a:ext cx="5355803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SISTEMAS DE ARMAS</a:t>
            </a:r>
            <a:endParaRPr/>
          </a:p>
        </p:txBody>
      </p:sp>
      <p:pic>
        <p:nvPicPr>
          <p:cNvPr id="125" name="Google Shape;125;p4" descr="Escuela naval Arturo Prat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965362" y="193131"/>
            <a:ext cx="961251" cy="1111847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  <p:cxnSp>
        <p:nvCxnSpPr>
          <p:cNvPr id="126" name="Google Shape;126;p4"/>
          <p:cNvCxnSpPr/>
          <p:nvPr/>
        </p:nvCxnSpPr>
        <p:spPr>
          <a:xfrm flipH="1">
            <a:off x="10792269" y="274906"/>
            <a:ext cx="1054" cy="1204489"/>
          </a:xfrm>
          <a:prstGeom prst="straightConnector1">
            <a:avLst/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27" name="Google Shape;127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0633" y="0"/>
            <a:ext cx="4795284" cy="1435395"/>
          </a:xfrm>
          <a:prstGeom prst="rect">
            <a:avLst/>
          </a:prstGeom>
          <a:noFill/>
          <a:ln>
            <a:noFill/>
          </a:ln>
        </p:spPr>
      </p:pic>
      <p:sp>
        <p:nvSpPr>
          <p:cNvPr id="128" name="Google Shape;128;p4"/>
          <p:cNvSpPr/>
          <p:nvPr/>
        </p:nvSpPr>
        <p:spPr>
          <a:xfrm>
            <a:off x="2074393" y="2054019"/>
            <a:ext cx="2227989" cy="433225"/>
          </a:xfrm>
          <a:prstGeom prst="roundRect">
            <a:avLst>
              <a:gd name="adj" fmla="val 16667"/>
            </a:avLst>
          </a:prstGeom>
          <a:solidFill>
            <a:srgbClr val="C4BD97">
              <a:alpha val="49803"/>
            </a:srgbClr>
          </a:solidFill>
          <a:ln w="25400" cap="flat" cmpd="sng">
            <a:solidFill>
              <a:srgbClr val="93895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Combustión Natural</a:t>
            </a:r>
            <a:endParaRPr/>
          </a:p>
        </p:txBody>
      </p:sp>
      <p:sp>
        <p:nvSpPr>
          <p:cNvPr id="129" name="Google Shape;129;p4"/>
          <p:cNvSpPr/>
          <p:nvPr/>
        </p:nvSpPr>
        <p:spPr>
          <a:xfrm>
            <a:off x="2363971" y="2755888"/>
            <a:ext cx="247767" cy="262248"/>
          </a:xfrm>
          <a:prstGeom prst="mathPlus">
            <a:avLst>
              <a:gd name="adj1" fmla="val 23520"/>
            </a:avLst>
          </a:prstGeom>
          <a:solidFill>
            <a:srgbClr val="C00000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" name="Google Shape;130;p4"/>
          <p:cNvSpPr txBox="1"/>
          <p:nvPr/>
        </p:nvSpPr>
        <p:spPr>
          <a:xfrm>
            <a:off x="1280020" y="2702346"/>
            <a:ext cx="108395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Madera</a:t>
            </a:r>
            <a:endParaRPr/>
          </a:p>
        </p:txBody>
      </p:sp>
      <p:sp>
        <p:nvSpPr>
          <p:cNvPr id="131" name="Google Shape;131;p4"/>
          <p:cNvSpPr txBox="1"/>
          <p:nvPr/>
        </p:nvSpPr>
        <p:spPr>
          <a:xfrm>
            <a:off x="2736305" y="2702346"/>
            <a:ext cx="108395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Oxigeno</a:t>
            </a:r>
            <a:endParaRPr/>
          </a:p>
        </p:txBody>
      </p:sp>
      <p:sp>
        <p:nvSpPr>
          <p:cNvPr id="132" name="Google Shape;132;p4"/>
          <p:cNvSpPr txBox="1"/>
          <p:nvPr/>
        </p:nvSpPr>
        <p:spPr>
          <a:xfrm>
            <a:off x="4214401" y="2675159"/>
            <a:ext cx="67660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Calor</a:t>
            </a:r>
            <a:endParaRPr/>
          </a:p>
        </p:txBody>
      </p:sp>
      <p:sp>
        <p:nvSpPr>
          <p:cNvPr id="133" name="Google Shape;133;p4"/>
          <p:cNvSpPr/>
          <p:nvPr/>
        </p:nvSpPr>
        <p:spPr>
          <a:xfrm>
            <a:off x="3850759" y="2755888"/>
            <a:ext cx="247767" cy="262248"/>
          </a:xfrm>
          <a:prstGeom prst="mathPlus">
            <a:avLst>
              <a:gd name="adj1" fmla="val 23520"/>
            </a:avLst>
          </a:prstGeom>
          <a:solidFill>
            <a:srgbClr val="C00000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" name="Google Shape;134;p4"/>
          <p:cNvSpPr txBox="1"/>
          <p:nvPr/>
        </p:nvSpPr>
        <p:spPr>
          <a:xfrm>
            <a:off x="886938" y="3205557"/>
            <a:ext cx="425441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Genera</a:t>
            </a: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: Energía térmica , gases y residuos</a:t>
            </a:r>
            <a:endParaRPr/>
          </a:p>
        </p:txBody>
      </p:sp>
      <p:sp>
        <p:nvSpPr>
          <p:cNvPr id="135" name="Google Shape;135;p4"/>
          <p:cNvSpPr/>
          <p:nvPr/>
        </p:nvSpPr>
        <p:spPr>
          <a:xfrm>
            <a:off x="6011881" y="4416691"/>
            <a:ext cx="5264210" cy="2111929"/>
          </a:xfrm>
          <a:prstGeom prst="roundRect">
            <a:avLst>
              <a:gd name="adj" fmla="val 1711"/>
            </a:avLst>
          </a:prstGeom>
          <a:solidFill>
            <a:srgbClr val="548135">
              <a:alpha val="57647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6" name="Google Shape;136;p4" descr="combustión, fuego, fósforo, llama, luz, quemadura, calor, inflamable, fuego - Fenómeno natural, ardor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518205" y="2176885"/>
            <a:ext cx="1844152" cy="1222004"/>
          </a:xfrm>
          <a:prstGeom prst="ellipse">
            <a:avLst/>
          </a:prstGeom>
          <a:noFill/>
          <a:ln w="63500" cap="rnd" cmpd="sng">
            <a:solidFill>
              <a:srgbClr val="333333"/>
            </a:solidFill>
            <a:prstDash val="solid"/>
            <a:round/>
            <a:headEnd type="none" w="sm" len="sm"/>
            <a:tailEnd type="none" w="sm" len="sm"/>
          </a:ln>
          <a:effectLst>
            <a:outerShdw blurRad="381000" dist="292100" dir="5400000" sx="-80000" sy="-18000" rotWithShape="0">
              <a:srgbClr val="000000">
                <a:alpha val="21960"/>
              </a:srgbClr>
            </a:outerShdw>
          </a:effectLst>
        </p:spPr>
      </p:pic>
      <p:sp>
        <p:nvSpPr>
          <p:cNvPr id="137" name="Google Shape;137;p4"/>
          <p:cNvSpPr txBox="1"/>
          <p:nvPr/>
        </p:nvSpPr>
        <p:spPr>
          <a:xfrm>
            <a:off x="6105834" y="4417320"/>
            <a:ext cx="5073446" cy="2031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EXPLOSIVO</a:t>
            </a: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:</a:t>
            </a:r>
            <a:endParaRPr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Compuesto químico creado por el hombre para </a:t>
            </a:r>
            <a:r>
              <a:rPr lang="en-US" sz="1800" b="1" u="sng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optimizar</a:t>
            </a: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las características de una combustión de modo de </a:t>
            </a:r>
            <a:r>
              <a:rPr lang="en-US" sz="1800" b="1" u="sng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disminuir el tiempo de reacción</a:t>
            </a: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, aumentar la cantidad de gases y energía térmica liberada y </a:t>
            </a:r>
            <a:r>
              <a:rPr lang="en-US" sz="1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disminuir la cantidad de residuos</a:t>
            </a: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, permitiendo iniciar la reacción a voluntad.</a:t>
            </a:r>
            <a:endParaRPr/>
          </a:p>
        </p:txBody>
      </p:sp>
      <p:pic>
        <p:nvPicPr>
          <p:cNvPr id="138" name="Google Shape;138;p4" descr="Explosivo - Banco de fotos e imágenes de stock - iStock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613101" y="4589092"/>
            <a:ext cx="2601300" cy="1526382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4"/>
          <p:cNvSpPr txBox="1">
            <a:spLocks noGrp="1"/>
          </p:cNvSpPr>
          <p:nvPr>
            <p:ph type="subTitle" idx="1"/>
          </p:nvPr>
        </p:nvSpPr>
        <p:spPr>
          <a:xfrm>
            <a:off x="284232" y="986682"/>
            <a:ext cx="5459826" cy="6204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3600"/>
              <a:buNone/>
            </a:pPr>
            <a:r>
              <a:rPr lang="en-US" sz="3600" b="1" i="1" u="sng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Definiciones Básicas</a:t>
            </a:r>
            <a:r>
              <a:rPr lang="en-US" sz="3600" b="1" i="1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1" i="1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(Cont.)</a:t>
            </a:r>
            <a:endParaRPr sz="2000" b="1" i="1">
              <a:solidFill>
                <a:srgbClr val="C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5"/>
          <p:cNvSpPr txBox="1"/>
          <p:nvPr/>
        </p:nvSpPr>
        <p:spPr>
          <a:xfrm>
            <a:off x="5300547" y="460483"/>
            <a:ext cx="5355803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SISTEMAS DE ARMAS</a:t>
            </a:r>
            <a:endParaRPr/>
          </a:p>
        </p:txBody>
      </p:sp>
      <p:pic>
        <p:nvPicPr>
          <p:cNvPr id="145" name="Google Shape;145;p5" descr="Escuela naval Arturo Prat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965362" y="193131"/>
            <a:ext cx="961251" cy="1111847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  <p:cxnSp>
        <p:nvCxnSpPr>
          <p:cNvPr id="146" name="Google Shape;146;p5"/>
          <p:cNvCxnSpPr/>
          <p:nvPr/>
        </p:nvCxnSpPr>
        <p:spPr>
          <a:xfrm flipH="1">
            <a:off x="10792269" y="274906"/>
            <a:ext cx="1054" cy="1204489"/>
          </a:xfrm>
          <a:prstGeom prst="straightConnector1">
            <a:avLst/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47" name="Google Shape;147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9832" y="1738"/>
            <a:ext cx="4795284" cy="143539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p5">
            <a:hlinkClick r:id="rId5" action="ppaction://hlinkfile"/>
          </p:cNvPr>
          <p:cNvPicPr preferRelativeResize="0"/>
          <p:nvPr/>
        </p:nvPicPr>
        <p:blipFill rotWithShape="1">
          <a:blip r:embed="rId6">
            <a:alphaModFix/>
          </a:blip>
          <a:srcRect l="7417" t="7278" r="10083"/>
          <a:stretch/>
        </p:blipFill>
        <p:spPr>
          <a:xfrm>
            <a:off x="4552335" y="2713703"/>
            <a:ext cx="2890684" cy="2379964"/>
          </a:xfrm>
          <a:prstGeom prst="rect">
            <a:avLst/>
          </a:prstGeom>
          <a:noFill/>
          <a:ln>
            <a:noFill/>
          </a:ln>
        </p:spPr>
      </p:pic>
      <p:sp>
        <p:nvSpPr>
          <p:cNvPr id="149" name="Google Shape;149;p5"/>
          <p:cNvSpPr/>
          <p:nvPr/>
        </p:nvSpPr>
        <p:spPr>
          <a:xfrm>
            <a:off x="374405" y="2504414"/>
            <a:ext cx="3804304" cy="37548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marR="0" lvl="0" indent="-342900" algn="just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Calibri"/>
              <a:buChar char="₪"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Contiene su propio Oxigeno.</a:t>
            </a:r>
            <a:endParaRPr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just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Calibri"/>
              <a:buChar char="₪"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Requieren un aporte de energía térmica o mecánica para reaccionar (Sensibilidad)</a:t>
            </a:r>
            <a:endParaRPr/>
          </a:p>
          <a:p>
            <a:pPr marL="342900" marR="0" lvl="0" indent="-2286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just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Calibri"/>
              <a:buChar char="₪"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Inician su descomposición química en el mismo instante en que se termina su fabricación.  (Estabilidad)</a:t>
            </a:r>
            <a:endParaRPr/>
          </a:p>
          <a:p>
            <a:pPr marL="342900" marR="0" lvl="0" indent="-2286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just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Calibri"/>
              <a:buChar char="₪"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Sensibles a las altas temperaturas.</a:t>
            </a:r>
            <a:endParaRPr/>
          </a:p>
          <a:p>
            <a:pPr marL="342900" marR="0" lvl="0" indent="-2032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None/>
            </a:pPr>
            <a:endParaRPr sz="22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0" name="Google Shape;150;p5"/>
          <p:cNvSpPr/>
          <p:nvPr/>
        </p:nvSpPr>
        <p:spPr>
          <a:xfrm>
            <a:off x="7978448" y="2771382"/>
            <a:ext cx="4035339" cy="2031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just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Calibri"/>
              <a:buChar char="₪"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Sensible a cambios bruscos de T°</a:t>
            </a:r>
            <a:endParaRPr/>
          </a:p>
          <a:p>
            <a:pPr marL="342900" marR="0" lvl="0" indent="-2286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just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Calibri"/>
              <a:buChar char="₪"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Absorben humedad (capacidad higroscópica)</a:t>
            </a:r>
            <a:endParaRPr/>
          </a:p>
          <a:p>
            <a:pPr marL="342900" marR="0" lvl="0" indent="-228600" algn="just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342900" marR="0" lvl="0" indent="-342900" algn="just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Calibri"/>
              <a:buChar char="₪"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Sensibles a golpes ( Fractura Física)</a:t>
            </a:r>
            <a:endParaRPr sz="22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1" name="Google Shape;151;p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4238021" y="6227144"/>
            <a:ext cx="3204998" cy="473412"/>
          </a:xfrm>
          <a:prstGeom prst="rect">
            <a:avLst/>
          </a:prstGeom>
          <a:noFill/>
          <a:ln>
            <a:noFill/>
          </a:ln>
        </p:spPr>
      </p:pic>
      <p:sp>
        <p:nvSpPr>
          <p:cNvPr id="152" name="Google Shape;152;p5"/>
          <p:cNvSpPr txBox="1">
            <a:spLocks noGrp="1"/>
          </p:cNvSpPr>
          <p:nvPr>
            <p:ph type="subTitle" idx="1"/>
          </p:nvPr>
        </p:nvSpPr>
        <p:spPr>
          <a:xfrm>
            <a:off x="1113292" y="1583024"/>
            <a:ext cx="9454455" cy="6216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3200"/>
              <a:buNone/>
            </a:pPr>
            <a:r>
              <a:rPr lang="en-US" sz="3200" b="1" u="sng">
                <a:solidFill>
                  <a:srgbClr val="C00000"/>
                </a:solidFill>
                <a:latin typeface="Federo"/>
                <a:ea typeface="Federo"/>
                <a:cs typeface="Federo"/>
                <a:sym typeface="Federo"/>
              </a:rPr>
              <a:t>CARACTERÍSTICAS</a:t>
            </a:r>
            <a:r>
              <a:rPr lang="en-US" sz="4000" b="1" u="sng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 de los </a:t>
            </a:r>
            <a:r>
              <a:rPr lang="en-US" sz="3200" b="1" u="sng">
                <a:solidFill>
                  <a:srgbClr val="C00000"/>
                </a:solidFill>
                <a:latin typeface="Federo"/>
                <a:ea typeface="Federo"/>
                <a:cs typeface="Federo"/>
                <a:sym typeface="Federo"/>
              </a:rPr>
              <a:t>EXPLOSIVOS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6"/>
          <p:cNvSpPr txBox="1"/>
          <p:nvPr/>
        </p:nvSpPr>
        <p:spPr>
          <a:xfrm>
            <a:off x="5300547" y="460483"/>
            <a:ext cx="5355803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SISTEMAS DE ARMAS</a:t>
            </a:r>
            <a:endParaRPr/>
          </a:p>
        </p:txBody>
      </p:sp>
      <p:pic>
        <p:nvPicPr>
          <p:cNvPr id="158" name="Google Shape;158;p6" descr="Escuela naval Arturo Prat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965362" y="193131"/>
            <a:ext cx="961251" cy="1111847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  <p:cxnSp>
        <p:nvCxnSpPr>
          <p:cNvPr id="159" name="Google Shape;159;p6"/>
          <p:cNvCxnSpPr/>
          <p:nvPr/>
        </p:nvCxnSpPr>
        <p:spPr>
          <a:xfrm flipH="1">
            <a:off x="10792269" y="274906"/>
            <a:ext cx="1054" cy="1204489"/>
          </a:xfrm>
          <a:prstGeom prst="straightConnector1">
            <a:avLst/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60" name="Google Shape;160;p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0633" y="0"/>
            <a:ext cx="4795284" cy="1435395"/>
          </a:xfrm>
          <a:prstGeom prst="rect">
            <a:avLst/>
          </a:prstGeom>
          <a:noFill/>
          <a:ln>
            <a:noFill/>
          </a:ln>
        </p:spPr>
      </p:pic>
      <p:sp>
        <p:nvSpPr>
          <p:cNvPr id="161" name="Google Shape;161;p6"/>
          <p:cNvSpPr/>
          <p:nvPr/>
        </p:nvSpPr>
        <p:spPr>
          <a:xfrm>
            <a:off x="1622510" y="2386975"/>
            <a:ext cx="2398068" cy="565896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>
            <a:noFill/>
          </a:ln>
        </p:spPr>
        <p:txBody>
          <a:bodyPr spcFirstLastPara="1" wrap="square" lIns="91300" tIns="45650" rIns="91300" bIns="4565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Visión de la Energía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6"/>
          <p:cNvSpPr txBox="1"/>
          <p:nvPr/>
        </p:nvSpPr>
        <p:spPr>
          <a:xfrm>
            <a:off x="-10633" y="3685913"/>
            <a:ext cx="592406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rgbClr val="002060"/>
                </a:solidFill>
                <a:latin typeface="Federo"/>
                <a:ea typeface="Federo"/>
                <a:cs typeface="Federo"/>
                <a:sym typeface="Federo"/>
              </a:rPr>
              <a:t>“La energía no se pierde, sólo se transforma”</a:t>
            </a:r>
            <a:endParaRPr sz="18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63" name="Google Shape;163;p6"/>
          <p:cNvGrpSpPr/>
          <p:nvPr/>
        </p:nvGrpSpPr>
        <p:grpSpPr>
          <a:xfrm>
            <a:off x="3498272" y="4804442"/>
            <a:ext cx="1682105" cy="1414938"/>
            <a:chOff x="7323666" y="4624332"/>
            <a:chExt cx="2853267" cy="1907024"/>
          </a:xfrm>
        </p:grpSpPr>
        <p:pic>
          <p:nvPicPr>
            <p:cNvPr id="164" name="Google Shape;164;p6" descr="Imagen relacionada"/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7432886" y="4624332"/>
              <a:ext cx="2583219" cy="1907024"/>
            </a:xfrm>
            <a:prstGeom prst="ellipse">
              <a:avLst/>
            </a:prstGeom>
            <a:noFill/>
            <a:ln>
              <a:noFill/>
            </a:ln>
          </p:spPr>
        </p:pic>
        <p:sp>
          <p:nvSpPr>
            <p:cNvPr id="165" name="Google Shape;165;p6"/>
            <p:cNvSpPr/>
            <p:nvPr/>
          </p:nvSpPr>
          <p:spPr>
            <a:xfrm>
              <a:off x="7323666" y="4665132"/>
              <a:ext cx="2853267" cy="1832356"/>
            </a:xfrm>
            <a:prstGeom prst="ellipse">
              <a:avLst/>
            </a:prstGeom>
            <a:noFill/>
            <a:ln w="12700" cap="flat" cmpd="sng">
              <a:solidFill>
                <a:srgbClr val="42719B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66" name="Google Shape;166;p6"/>
          <p:cNvSpPr/>
          <p:nvPr/>
        </p:nvSpPr>
        <p:spPr>
          <a:xfrm>
            <a:off x="7388878" y="2360926"/>
            <a:ext cx="2227989" cy="433225"/>
          </a:xfrm>
          <a:prstGeom prst="roundRect">
            <a:avLst>
              <a:gd name="adj" fmla="val 16667"/>
            </a:avLst>
          </a:prstGeom>
          <a:solidFill>
            <a:srgbClr val="C4BD97">
              <a:alpha val="49803"/>
            </a:srgbClr>
          </a:solidFill>
          <a:ln w="25400" cap="flat" cmpd="sng">
            <a:solidFill>
              <a:srgbClr val="93895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Tipos de Energía</a:t>
            </a:r>
            <a:endParaRPr/>
          </a:p>
        </p:txBody>
      </p:sp>
      <p:sp>
        <p:nvSpPr>
          <p:cNvPr id="167" name="Google Shape;167;p6"/>
          <p:cNvSpPr/>
          <p:nvPr/>
        </p:nvSpPr>
        <p:spPr>
          <a:xfrm>
            <a:off x="7800196" y="3243671"/>
            <a:ext cx="278974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Energía Potencial</a:t>
            </a:r>
            <a:endParaRPr/>
          </a:p>
        </p:txBody>
      </p:sp>
      <p:pic>
        <p:nvPicPr>
          <p:cNvPr id="168" name="Google Shape;168;p6" descr="C:\Users\Usuario\Desktop\Imagenes 3D\3D_CArt_11.jpg"/>
          <p:cNvPicPr preferRelativeResize="0"/>
          <p:nvPr/>
        </p:nvPicPr>
        <p:blipFill rotWithShape="1">
          <a:blip r:embed="rId6">
            <a:alphaModFix/>
          </a:blip>
          <a:srcRect r="15625"/>
          <a:stretch/>
        </p:blipFill>
        <p:spPr>
          <a:xfrm>
            <a:off x="7388878" y="3668621"/>
            <a:ext cx="221313" cy="217347"/>
          </a:xfrm>
          <a:prstGeom prst="rect">
            <a:avLst/>
          </a:prstGeom>
          <a:noFill/>
          <a:ln>
            <a:noFill/>
          </a:ln>
        </p:spPr>
      </p:pic>
      <p:sp>
        <p:nvSpPr>
          <p:cNvPr id="169" name="Google Shape;169;p6"/>
          <p:cNvSpPr/>
          <p:nvPr/>
        </p:nvSpPr>
        <p:spPr>
          <a:xfrm>
            <a:off x="7807314" y="3592628"/>
            <a:ext cx="241256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Energía Térmica</a:t>
            </a:r>
            <a:endParaRPr/>
          </a:p>
        </p:txBody>
      </p:sp>
      <p:pic>
        <p:nvPicPr>
          <p:cNvPr id="170" name="Google Shape;170;p6" descr="C:\Users\Usuario\Desktop\Imagenes 3D\3D_CArt_11.jpg"/>
          <p:cNvPicPr preferRelativeResize="0"/>
          <p:nvPr/>
        </p:nvPicPr>
        <p:blipFill rotWithShape="1">
          <a:blip r:embed="rId6">
            <a:alphaModFix/>
          </a:blip>
          <a:srcRect r="15625"/>
          <a:stretch/>
        </p:blipFill>
        <p:spPr>
          <a:xfrm>
            <a:off x="7388882" y="4027544"/>
            <a:ext cx="221313" cy="217347"/>
          </a:xfrm>
          <a:prstGeom prst="rect">
            <a:avLst/>
          </a:prstGeom>
          <a:noFill/>
          <a:ln>
            <a:noFill/>
          </a:ln>
        </p:spPr>
      </p:pic>
      <p:sp>
        <p:nvSpPr>
          <p:cNvPr id="171" name="Google Shape;171;p6"/>
          <p:cNvSpPr/>
          <p:nvPr/>
        </p:nvSpPr>
        <p:spPr>
          <a:xfrm>
            <a:off x="7807318" y="3951551"/>
            <a:ext cx="251647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Energía Química</a:t>
            </a:r>
            <a:endParaRPr/>
          </a:p>
        </p:txBody>
      </p:sp>
      <p:pic>
        <p:nvPicPr>
          <p:cNvPr id="172" name="Google Shape;172;p6" descr="C:\Users\Usuario\Desktop\Imagenes 3D\3D_CArt_11.jpg"/>
          <p:cNvPicPr preferRelativeResize="0"/>
          <p:nvPr/>
        </p:nvPicPr>
        <p:blipFill rotWithShape="1">
          <a:blip r:embed="rId6">
            <a:alphaModFix/>
          </a:blip>
          <a:srcRect r="15625"/>
          <a:stretch/>
        </p:blipFill>
        <p:spPr>
          <a:xfrm>
            <a:off x="7388878" y="4403558"/>
            <a:ext cx="221313" cy="217347"/>
          </a:xfrm>
          <a:prstGeom prst="rect">
            <a:avLst/>
          </a:prstGeom>
          <a:noFill/>
          <a:ln>
            <a:noFill/>
          </a:ln>
        </p:spPr>
      </p:pic>
      <p:sp>
        <p:nvSpPr>
          <p:cNvPr id="173" name="Google Shape;173;p6"/>
          <p:cNvSpPr/>
          <p:nvPr/>
        </p:nvSpPr>
        <p:spPr>
          <a:xfrm>
            <a:off x="7807314" y="4327565"/>
            <a:ext cx="241256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Energía Mecánica</a:t>
            </a:r>
            <a:endParaRPr/>
          </a:p>
        </p:txBody>
      </p:sp>
      <p:sp>
        <p:nvSpPr>
          <p:cNvPr id="174" name="Google Shape;174;p6"/>
          <p:cNvSpPr/>
          <p:nvPr/>
        </p:nvSpPr>
        <p:spPr>
          <a:xfrm>
            <a:off x="5928963" y="5511911"/>
            <a:ext cx="5683278" cy="1200329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50800" dist="38100" dir="5400000" algn="t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FFFE98"/>
                </a:solidFill>
                <a:latin typeface="Calibri"/>
                <a:ea typeface="Calibri"/>
                <a:cs typeface="Calibri"/>
                <a:sym typeface="Calibri"/>
              </a:rPr>
              <a:t>“</a:t>
            </a:r>
            <a:r>
              <a:rPr lang="en-US" sz="2400">
                <a:solidFill>
                  <a:srgbClr val="FFFF66"/>
                </a:solidFill>
                <a:latin typeface="Calibri"/>
                <a:ea typeface="Calibri"/>
                <a:cs typeface="Calibri"/>
                <a:sym typeface="Calibri"/>
              </a:rPr>
              <a:t>Un explosivo posee energía química (potencial), la cual se transforma en energía térmica, energía mecánica y residuos</a:t>
            </a:r>
            <a:endParaRPr/>
          </a:p>
        </p:txBody>
      </p:sp>
      <p:pic>
        <p:nvPicPr>
          <p:cNvPr id="175" name="Google Shape;175;p6" descr="C:\Users\Usuario\Desktop\Imagenes 3D\3D_CArt_11.jpg"/>
          <p:cNvPicPr preferRelativeResize="0"/>
          <p:nvPr/>
        </p:nvPicPr>
        <p:blipFill rotWithShape="1">
          <a:blip r:embed="rId6">
            <a:alphaModFix/>
          </a:blip>
          <a:srcRect r="15625"/>
          <a:stretch/>
        </p:blipFill>
        <p:spPr>
          <a:xfrm>
            <a:off x="7392419" y="3374451"/>
            <a:ext cx="221313" cy="217347"/>
          </a:xfrm>
          <a:prstGeom prst="rect">
            <a:avLst/>
          </a:prstGeom>
          <a:noFill/>
          <a:ln>
            <a:noFill/>
          </a:ln>
        </p:spPr>
      </p:pic>
      <p:pic>
        <p:nvPicPr>
          <p:cNvPr id="176" name="Google Shape;176;p6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587976" y="4834714"/>
            <a:ext cx="2600392" cy="1334693"/>
          </a:xfrm>
          <a:prstGeom prst="rect">
            <a:avLst/>
          </a:prstGeom>
          <a:noFill/>
          <a:ln>
            <a:noFill/>
          </a:ln>
        </p:spPr>
      </p:pic>
      <p:sp>
        <p:nvSpPr>
          <p:cNvPr id="177" name="Google Shape;177;p6"/>
          <p:cNvSpPr txBox="1">
            <a:spLocks noGrp="1"/>
          </p:cNvSpPr>
          <p:nvPr>
            <p:ph type="subTitle" idx="1"/>
          </p:nvPr>
        </p:nvSpPr>
        <p:spPr>
          <a:xfrm>
            <a:off x="1113292" y="1421184"/>
            <a:ext cx="9454455" cy="6216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3200"/>
              <a:buNone/>
            </a:pPr>
            <a:r>
              <a:rPr lang="en-US" sz="3200" b="1" u="sng">
                <a:solidFill>
                  <a:srgbClr val="C00000"/>
                </a:solidFill>
                <a:latin typeface="Federo"/>
                <a:ea typeface="Federo"/>
                <a:cs typeface="Federo"/>
                <a:sym typeface="Federo"/>
              </a:rPr>
              <a:t>CARACTERÍSTICAS</a:t>
            </a:r>
            <a:r>
              <a:rPr lang="en-US" sz="4000" b="1" u="sng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 de los </a:t>
            </a:r>
            <a:r>
              <a:rPr lang="en-US" sz="3200" b="1" u="sng">
                <a:solidFill>
                  <a:srgbClr val="C00000"/>
                </a:solidFill>
                <a:latin typeface="Federo"/>
                <a:ea typeface="Federo"/>
                <a:cs typeface="Federo"/>
                <a:sym typeface="Federo"/>
              </a:rPr>
              <a:t>EXPLOSIVOS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7"/>
          <p:cNvSpPr txBox="1"/>
          <p:nvPr/>
        </p:nvSpPr>
        <p:spPr>
          <a:xfrm>
            <a:off x="5300547" y="460483"/>
            <a:ext cx="5355803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SISTEMAS DE ARMAS</a:t>
            </a:r>
            <a:endParaRPr/>
          </a:p>
        </p:txBody>
      </p:sp>
      <p:pic>
        <p:nvPicPr>
          <p:cNvPr id="183" name="Google Shape;183;p7" descr="Escuela naval Arturo Prat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965362" y="193131"/>
            <a:ext cx="961251" cy="1111847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  <p:cxnSp>
        <p:nvCxnSpPr>
          <p:cNvPr id="184" name="Google Shape;184;p7"/>
          <p:cNvCxnSpPr/>
          <p:nvPr/>
        </p:nvCxnSpPr>
        <p:spPr>
          <a:xfrm flipH="1">
            <a:off x="10792269" y="274906"/>
            <a:ext cx="1054" cy="1204489"/>
          </a:xfrm>
          <a:prstGeom prst="straightConnector1">
            <a:avLst/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85" name="Google Shape;185;p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0633" y="0"/>
            <a:ext cx="4795284" cy="1435395"/>
          </a:xfrm>
          <a:prstGeom prst="rect">
            <a:avLst/>
          </a:prstGeom>
          <a:noFill/>
          <a:ln>
            <a:noFill/>
          </a:ln>
        </p:spPr>
      </p:pic>
      <p:sp>
        <p:nvSpPr>
          <p:cNvPr id="186" name="Google Shape;186;p7"/>
          <p:cNvSpPr txBox="1"/>
          <p:nvPr/>
        </p:nvSpPr>
        <p:spPr>
          <a:xfrm>
            <a:off x="1062542" y="5915203"/>
            <a:ext cx="8229600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u="sng">
                <a:solidFill>
                  <a:srgbClr val="002060"/>
                </a:solidFill>
                <a:latin typeface="Federo"/>
                <a:ea typeface="Federo"/>
                <a:cs typeface="Federo"/>
                <a:sym typeface="Federo"/>
              </a:rPr>
              <a:t>Nota</a:t>
            </a:r>
            <a:r>
              <a:rPr lang="en-US" sz="3200" b="1">
                <a:solidFill>
                  <a:srgbClr val="002060"/>
                </a:solidFill>
                <a:latin typeface="Federo"/>
                <a:ea typeface="Federo"/>
                <a:cs typeface="Federo"/>
                <a:sym typeface="Federo"/>
              </a:rPr>
              <a:t>:</a:t>
            </a: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20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Su clasificación depende de los usos militares que se les dan.</a:t>
            </a:r>
            <a:endParaRPr/>
          </a:p>
        </p:txBody>
      </p:sp>
      <p:sp>
        <p:nvSpPr>
          <p:cNvPr id="187" name="Google Shape;187;p7"/>
          <p:cNvSpPr txBox="1">
            <a:spLocks noGrp="1"/>
          </p:cNvSpPr>
          <p:nvPr>
            <p:ph type="subTitle" idx="1"/>
          </p:nvPr>
        </p:nvSpPr>
        <p:spPr>
          <a:xfrm>
            <a:off x="1121383" y="1580308"/>
            <a:ext cx="9454455" cy="6216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3200"/>
              <a:buNone/>
            </a:pPr>
            <a:r>
              <a:rPr lang="en-US" sz="3200" b="1" u="sng">
                <a:solidFill>
                  <a:srgbClr val="C00000"/>
                </a:solidFill>
                <a:latin typeface="Federo"/>
                <a:ea typeface="Federo"/>
                <a:cs typeface="Federo"/>
                <a:sym typeface="Federo"/>
              </a:rPr>
              <a:t>CARACTERÍSTICAS</a:t>
            </a:r>
            <a:r>
              <a:rPr lang="en-US" sz="4000" b="1" u="sng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 de los </a:t>
            </a:r>
            <a:r>
              <a:rPr lang="en-US" sz="3200" b="1" u="sng">
                <a:solidFill>
                  <a:srgbClr val="C00000"/>
                </a:solidFill>
                <a:latin typeface="Federo"/>
                <a:ea typeface="Federo"/>
                <a:cs typeface="Federo"/>
                <a:sym typeface="Federo"/>
              </a:rPr>
              <a:t>EXPLOSIVOS</a:t>
            </a:r>
            <a:endParaRPr/>
          </a:p>
        </p:txBody>
      </p:sp>
      <p:sp>
        <p:nvSpPr>
          <p:cNvPr id="188" name="Google Shape;188;p7"/>
          <p:cNvSpPr/>
          <p:nvPr/>
        </p:nvSpPr>
        <p:spPr>
          <a:xfrm>
            <a:off x="2038774" y="3924103"/>
            <a:ext cx="2905760" cy="1567003"/>
          </a:xfrm>
          <a:prstGeom prst="irregularSeal1">
            <a:avLst/>
          </a:prstGeom>
          <a:solidFill>
            <a:srgbClr val="C00000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9" name="Google Shape;189;p7"/>
          <p:cNvSpPr txBox="1"/>
          <p:nvPr/>
        </p:nvSpPr>
        <p:spPr>
          <a:xfrm>
            <a:off x="2702561" y="4451720"/>
            <a:ext cx="148269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Detonación</a:t>
            </a:r>
            <a:endParaRPr/>
          </a:p>
        </p:txBody>
      </p:sp>
      <p:sp>
        <p:nvSpPr>
          <p:cNvPr id="190" name="Google Shape;190;p7"/>
          <p:cNvSpPr/>
          <p:nvPr/>
        </p:nvSpPr>
        <p:spPr>
          <a:xfrm>
            <a:off x="3929282" y="2656809"/>
            <a:ext cx="2160694" cy="1041008"/>
          </a:xfrm>
          <a:prstGeom prst="wedgeEllipseCallout">
            <a:avLst>
              <a:gd name="adj1" fmla="val -54073"/>
              <a:gd name="adj2" fmla="val 69197"/>
            </a:avLst>
          </a:prstGeom>
          <a:solidFill>
            <a:srgbClr val="C4E0B2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1" name="Google Shape;191;p7"/>
          <p:cNvSpPr txBox="1"/>
          <p:nvPr/>
        </p:nvSpPr>
        <p:spPr>
          <a:xfrm>
            <a:off x="4088622" y="2958615"/>
            <a:ext cx="18420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Deflagración</a:t>
            </a:r>
            <a:endParaRPr/>
          </a:p>
        </p:txBody>
      </p:sp>
      <p:sp>
        <p:nvSpPr>
          <p:cNvPr id="192" name="Google Shape;192;p7"/>
          <p:cNvSpPr/>
          <p:nvPr/>
        </p:nvSpPr>
        <p:spPr>
          <a:xfrm>
            <a:off x="6239738" y="2786178"/>
            <a:ext cx="737544" cy="2499360"/>
          </a:xfrm>
          <a:prstGeom prst="rightBrace">
            <a:avLst>
              <a:gd name="adj1" fmla="val 8333"/>
              <a:gd name="adj2" fmla="val 50000"/>
            </a:avLst>
          </a:prstGeom>
          <a:noFill/>
          <a:ln w="38100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3" name="Google Shape;193;p7"/>
          <p:cNvSpPr/>
          <p:nvPr/>
        </p:nvSpPr>
        <p:spPr>
          <a:xfrm>
            <a:off x="7901985" y="3229291"/>
            <a:ext cx="1964031" cy="1834212"/>
          </a:xfrm>
          <a:prstGeom prst="ellipse">
            <a:avLst/>
          </a:prstGeom>
          <a:noFill/>
          <a:ln w="38100" cap="flat" cmpd="sng">
            <a:solidFill>
              <a:srgbClr val="C00000"/>
            </a:solidFill>
            <a:prstDash val="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4" name="Google Shape;194;p7"/>
          <p:cNvSpPr/>
          <p:nvPr/>
        </p:nvSpPr>
        <p:spPr>
          <a:xfrm>
            <a:off x="7590851" y="3017508"/>
            <a:ext cx="2582695" cy="2290718"/>
          </a:xfrm>
          <a:prstGeom prst="ellipse">
            <a:avLst/>
          </a:prstGeom>
          <a:noFill/>
          <a:ln w="38100" cap="flat" cmpd="sng">
            <a:solidFill>
              <a:srgbClr val="C00000"/>
            </a:solidFill>
            <a:prstDash val="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5" name="Google Shape;195;p7"/>
          <p:cNvSpPr/>
          <p:nvPr/>
        </p:nvSpPr>
        <p:spPr>
          <a:xfrm>
            <a:off x="7342292" y="2808866"/>
            <a:ext cx="3061547" cy="2703913"/>
          </a:xfrm>
          <a:prstGeom prst="ellipse">
            <a:avLst/>
          </a:prstGeom>
          <a:noFill/>
          <a:ln w="38100" cap="flat" cmpd="sng">
            <a:solidFill>
              <a:srgbClr val="C00000"/>
            </a:solidFill>
            <a:prstDash val="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6" name="Google Shape;196;p7"/>
          <p:cNvSpPr txBox="1"/>
          <p:nvPr/>
        </p:nvSpPr>
        <p:spPr>
          <a:xfrm>
            <a:off x="7978448" y="3924103"/>
            <a:ext cx="184201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Explosión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8"/>
          <p:cNvSpPr txBox="1"/>
          <p:nvPr/>
        </p:nvSpPr>
        <p:spPr>
          <a:xfrm>
            <a:off x="5300547" y="460483"/>
            <a:ext cx="5355803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SISTEMAS DE ARMAS</a:t>
            </a:r>
            <a:endParaRPr/>
          </a:p>
        </p:txBody>
      </p:sp>
      <p:pic>
        <p:nvPicPr>
          <p:cNvPr id="202" name="Google Shape;202;p8" descr="Escuela naval Arturo Prat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965362" y="193131"/>
            <a:ext cx="961251" cy="1111847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  <p:cxnSp>
        <p:nvCxnSpPr>
          <p:cNvPr id="203" name="Google Shape;203;p8"/>
          <p:cNvCxnSpPr/>
          <p:nvPr/>
        </p:nvCxnSpPr>
        <p:spPr>
          <a:xfrm flipH="1">
            <a:off x="10792269" y="274906"/>
            <a:ext cx="1054" cy="1204489"/>
          </a:xfrm>
          <a:prstGeom prst="straightConnector1">
            <a:avLst/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204" name="Google Shape;204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0633" y="0"/>
            <a:ext cx="4795284" cy="1435395"/>
          </a:xfrm>
          <a:prstGeom prst="rect">
            <a:avLst/>
          </a:prstGeom>
          <a:noFill/>
          <a:ln>
            <a:noFill/>
          </a:ln>
        </p:spPr>
      </p:pic>
      <p:sp>
        <p:nvSpPr>
          <p:cNvPr id="205" name="Google Shape;205;p8"/>
          <p:cNvSpPr/>
          <p:nvPr/>
        </p:nvSpPr>
        <p:spPr>
          <a:xfrm>
            <a:off x="413577" y="2085247"/>
            <a:ext cx="5264210" cy="4177329"/>
          </a:xfrm>
          <a:prstGeom prst="roundRect">
            <a:avLst>
              <a:gd name="adj" fmla="val 1711"/>
            </a:avLst>
          </a:prstGeom>
          <a:solidFill>
            <a:srgbClr val="1E4E79">
              <a:alpha val="57647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6" name="Google Shape;206;p8"/>
          <p:cNvSpPr/>
          <p:nvPr/>
        </p:nvSpPr>
        <p:spPr>
          <a:xfrm>
            <a:off x="6367809" y="2085248"/>
            <a:ext cx="5264210" cy="4177329"/>
          </a:xfrm>
          <a:prstGeom prst="roundRect">
            <a:avLst>
              <a:gd name="adj" fmla="val 1711"/>
            </a:avLst>
          </a:prstGeom>
          <a:solidFill>
            <a:srgbClr val="548135">
              <a:alpha val="57647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" name="Google Shape;207;p8"/>
          <p:cNvSpPr txBox="1"/>
          <p:nvPr/>
        </p:nvSpPr>
        <p:spPr>
          <a:xfrm>
            <a:off x="6463191" y="2142586"/>
            <a:ext cx="5073446" cy="3908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DETONACIÓN</a:t>
            </a:r>
            <a:endParaRPr sz="18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Genera una onda de choque, con velocidades entre 2.000 y 3.000 mts/s.</a:t>
            </a:r>
            <a:endParaRPr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No depende de la T° ni de la Presión</a:t>
            </a:r>
            <a:endParaRPr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No deja residuos visibles</a:t>
            </a:r>
            <a:endParaRPr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Los productos de la reacción, se desplazan en el mismo sentido que la onda de choque.</a:t>
            </a:r>
            <a:endParaRPr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Se emplea para despedazar la cabeza de combate y dañar el blanco.</a:t>
            </a:r>
            <a:endParaRPr/>
          </a:p>
        </p:txBody>
      </p:sp>
      <p:sp>
        <p:nvSpPr>
          <p:cNvPr id="208" name="Google Shape;208;p8"/>
          <p:cNvSpPr txBox="1"/>
          <p:nvPr/>
        </p:nvSpPr>
        <p:spPr>
          <a:xfrm>
            <a:off x="508959" y="2093292"/>
            <a:ext cx="5073446" cy="41857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DEFLAGRACIÓN</a:t>
            </a:r>
            <a:endParaRPr sz="18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Genera un frente de reacción, con velocidades de cientos mts/s.</a:t>
            </a:r>
            <a:endParaRPr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Depende de la T° y la Presión.</a:t>
            </a:r>
            <a:endParaRPr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Deja gran cantidad de residuos.</a:t>
            </a:r>
            <a:endParaRPr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El frente de la reacción se desplaza en sentido opuesto al de los productos de la reacción.</a:t>
            </a:r>
            <a:endParaRPr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Se emplea para Impulsar o propulsar la munición desde el buque hasta el blanco, usando los gases generados.</a:t>
            </a:r>
            <a:endParaRPr/>
          </a:p>
        </p:txBody>
      </p:sp>
      <p:sp>
        <p:nvSpPr>
          <p:cNvPr id="209" name="Google Shape;209;p8"/>
          <p:cNvSpPr/>
          <p:nvPr/>
        </p:nvSpPr>
        <p:spPr>
          <a:xfrm>
            <a:off x="3955312" y="1304978"/>
            <a:ext cx="4197416" cy="565896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>
            <a:noFill/>
          </a:ln>
        </p:spPr>
        <p:txBody>
          <a:bodyPr spcFirstLastPara="1" wrap="square" lIns="91300" tIns="45650" rIns="91300" bIns="4565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Características de la Explosiones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" name="Google Shape;210;p8">
            <a:hlinkClick r:id="rId5" action="ppaction://hlinkfile"/>
          </p:cNvPr>
          <p:cNvSpPr/>
          <p:nvPr/>
        </p:nvSpPr>
        <p:spPr>
          <a:xfrm>
            <a:off x="2539169" y="6270621"/>
            <a:ext cx="506513" cy="36935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27185" y="37000"/>
                </a:moveTo>
                <a:lnTo>
                  <a:pt x="27185" y="54812"/>
                </a:lnTo>
                <a:lnTo>
                  <a:pt x="31606" y="54812"/>
                </a:lnTo>
                <a:lnTo>
                  <a:pt x="32973" y="52779"/>
                </a:lnTo>
                <a:lnTo>
                  <a:pt x="34250" y="52779"/>
                </a:lnTo>
                <a:lnTo>
                  <a:pt x="34250" y="79967"/>
                </a:lnTo>
                <a:lnTo>
                  <a:pt x="78868" y="79967"/>
                </a:lnTo>
                <a:lnTo>
                  <a:pt x="78868" y="70592"/>
                </a:lnTo>
                <a:lnTo>
                  <a:pt x="85933" y="70592"/>
                </a:lnTo>
                <a:lnTo>
                  <a:pt x="89761" y="75750"/>
                </a:lnTo>
                <a:lnTo>
                  <a:pt x="92815" y="75750"/>
                </a:lnTo>
                <a:lnTo>
                  <a:pt x="92815" y="42625"/>
                </a:lnTo>
                <a:lnTo>
                  <a:pt x="89761" y="42625"/>
                </a:lnTo>
                <a:lnTo>
                  <a:pt x="87118" y="46217"/>
                </a:lnTo>
                <a:lnTo>
                  <a:pt x="78868" y="46217"/>
                </a:lnTo>
                <a:lnTo>
                  <a:pt x="78868" y="42625"/>
                </a:lnTo>
                <a:lnTo>
                  <a:pt x="76271" y="38875"/>
                </a:lnTo>
                <a:lnTo>
                  <a:pt x="32973" y="38875"/>
                </a:lnTo>
                <a:lnTo>
                  <a:pt x="31606" y="37000"/>
                </a:lnTo>
                <a:close/>
              </a:path>
              <a:path w="120000" h="120000" fill="darken" extrusionOk="0">
                <a:moveTo>
                  <a:pt x="27185" y="37000"/>
                </a:moveTo>
                <a:lnTo>
                  <a:pt x="27185" y="54812"/>
                </a:lnTo>
                <a:lnTo>
                  <a:pt x="31606" y="54812"/>
                </a:lnTo>
                <a:lnTo>
                  <a:pt x="32973" y="52779"/>
                </a:lnTo>
                <a:lnTo>
                  <a:pt x="34250" y="52779"/>
                </a:lnTo>
                <a:lnTo>
                  <a:pt x="34250" y="79967"/>
                </a:lnTo>
                <a:lnTo>
                  <a:pt x="78868" y="79967"/>
                </a:lnTo>
                <a:lnTo>
                  <a:pt x="78868" y="70592"/>
                </a:lnTo>
                <a:lnTo>
                  <a:pt x="85933" y="70592"/>
                </a:lnTo>
                <a:lnTo>
                  <a:pt x="89761" y="75750"/>
                </a:lnTo>
                <a:lnTo>
                  <a:pt x="92815" y="75750"/>
                </a:lnTo>
                <a:lnTo>
                  <a:pt x="92815" y="42625"/>
                </a:lnTo>
                <a:lnTo>
                  <a:pt x="89761" y="42625"/>
                </a:lnTo>
                <a:lnTo>
                  <a:pt x="87118" y="46217"/>
                </a:lnTo>
                <a:lnTo>
                  <a:pt x="78868" y="46217"/>
                </a:lnTo>
                <a:lnTo>
                  <a:pt x="78868" y="42625"/>
                </a:lnTo>
                <a:lnTo>
                  <a:pt x="76271" y="38875"/>
                </a:lnTo>
                <a:lnTo>
                  <a:pt x="32973" y="38875"/>
                </a:lnTo>
                <a:lnTo>
                  <a:pt x="31606" y="37000"/>
                </a:lnTo>
                <a:close/>
              </a:path>
              <a:path w="120000" h="120000" fill="none" extrusionOk="0">
                <a:moveTo>
                  <a:pt x="27185" y="37000"/>
                </a:moveTo>
                <a:lnTo>
                  <a:pt x="31606" y="37000"/>
                </a:lnTo>
                <a:lnTo>
                  <a:pt x="32973" y="38875"/>
                </a:lnTo>
                <a:lnTo>
                  <a:pt x="76271" y="38875"/>
                </a:lnTo>
                <a:lnTo>
                  <a:pt x="78868" y="42625"/>
                </a:lnTo>
                <a:lnTo>
                  <a:pt x="78868" y="46217"/>
                </a:lnTo>
                <a:lnTo>
                  <a:pt x="87118" y="46217"/>
                </a:lnTo>
                <a:lnTo>
                  <a:pt x="89761" y="42625"/>
                </a:lnTo>
                <a:lnTo>
                  <a:pt x="92815" y="42625"/>
                </a:lnTo>
                <a:lnTo>
                  <a:pt x="92815" y="75750"/>
                </a:lnTo>
                <a:lnTo>
                  <a:pt x="89761" y="75750"/>
                </a:lnTo>
                <a:lnTo>
                  <a:pt x="85933" y="70592"/>
                </a:lnTo>
                <a:lnTo>
                  <a:pt x="78868" y="70592"/>
                </a:lnTo>
                <a:lnTo>
                  <a:pt x="78868" y="79967"/>
                </a:lnTo>
                <a:lnTo>
                  <a:pt x="34250" y="79967"/>
                </a:lnTo>
                <a:lnTo>
                  <a:pt x="34250" y="52779"/>
                </a:lnTo>
                <a:lnTo>
                  <a:pt x="32973" y="52779"/>
                </a:lnTo>
                <a:lnTo>
                  <a:pt x="31606" y="54812"/>
                </a:lnTo>
                <a:lnTo>
                  <a:pt x="27185" y="54812"/>
                </a:lnTo>
                <a:close/>
              </a:path>
              <a:path w="120000" h="120000" fill="none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accent1"/>
          </a:solidFill>
          <a:ln w="508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914400" marR="0" lvl="0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endParaRPr sz="2400" b="1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" name="Imagen 1">
            <a:hlinkClick r:id="rId6" action="ppaction://hlinkfile"/>
            <a:extLst>
              <a:ext uri="{FF2B5EF4-FFF2-40B4-BE49-F238E27FC236}">
                <a16:creationId xmlns:a16="http://schemas.microsoft.com/office/drawing/2014/main" id="{4B21299A-5E1D-1576-5992-37B7721A971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27568" y="6262576"/>
            <a:ext cx="554784" cy="414564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9"/>
          <p:cNvSpPr txBox="1"/>
          <p:nvPr/>
        </p:nvSpPr>
        <p:spPr>
          <a:xfrm>
            <a:off x="5300547" y="460483"/>
            <a:ext cx="5355803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SISTEMAS DE ARMAS</a:t>
            </a:r>
            <a:endParaRPr/>
          </a:p>
        </p:txBody>
      </p:sp>
      <p:pic>
        <p:nvPicPr>
          <p:cNvPr id="216" name="Google Shape;216;p9" descr="Escuela naval Arturo Prat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965362" y="193131"/>
            <a:ext cx="961251" cy="1111847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  <p:cxnSp>
        <p:nvCxnSpPr>
          <p:cNvPr id="217" name="Google Shape;217;p9"/>
          <p:cNvCxnSpPr/>
          <p:nvPr/>
        </p:nvCxnSpPr>
        <p:spPr>
          <a:xfrm flipH="1">
            <a:off x="10792269" y="274906"/>
            <a:ext cx="1054" cy="1204489"/>
          </a:xfrm>
          <a:prstGeom prst="straightConnector1">
            <a:avLst/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218" name="Google Shape;218;p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0633" y="0"/>
            <a:ext cx="4795284" cy="1435395"/>
          </a:xfrm>
          <a:prstGeom prst="rect">
            <a:avLst/>
          </a:prstGeom>
          <a:noFill/>
          <a:ln>
            <a:noFill/>
          </a:ln>
        </p:spPr>
      </p:pic>
      <p:sp>
        <p:nvSpPr>
          <p:cNvPr id="219" name="Google Shape;219;p9"/>
          <p:cNvSpPr txBox="1"/>
          <p:nvPr/>
        </p:nvSpPr>
        <p:spPr>
          <a:xfrm>
            <a:off x="-74431" y="1623286"/>
            <a:ext cx="11490158" cy="11826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65760" marR="0" lvl="1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800"/>
              <a:buFont typeface="Arial"/>
              <a:buNone/>
            </a:pPr>
            <a:r>
              <a:rPr lang="en-US" sz="2800" b="1" i="1" u="sng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Características de los Explosivos Militares</a:t>
            </a:r>
            <a:r>
              <a:rPr lang="en-US" sz="2800" b="1" i="1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:</a:t>
            </a:r>
            <a:endParaRPr/>
          </a:p>
          <a:p>
            <a:pPr marL="457200" marR="0" lvl="1" indent="0" algn="just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50"/>
              <a:buFont typeface="Arial"/>
              <a:buNone/>
            </a:pPr>
            <a:endParaRPr sz="1050" b="1" i="1" u="none" strike="noStrike" cap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1" indent="0" algn="just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00206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Deben cumplir con los siguientes requisitos:</a:t>
            </a:r>
            <a:endParaRPr sz="2200" b="0" i="0" u="none" strike="noStrike" cap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0" name="Google Shape;220;p9"/>
          <p:cNvSpPr/>
          <p:nvPr/>
        </p:nvSpPr>
        <p:spPr>
          <a:xfrm>
            <a:off x="460523" y="3235323"/>
            <a:ext cx="5562457" cy="3277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0" indent="-285750" algn="just" rtl="0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1700"/>
              <a:buFont typeface="Arial"/>
              <a:buChar char="•"/>
            </a:pPr>
            <a:r>
              <a:rPr lang="en-US" sz="1700" b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Alta disponibilidad y Bajo Costo.</a:t>
            </a:r>
            <a:endParaRPr/>
          </a:p>
          <a:p>
            <a:pPr marL="285750" marR="0" lvl="0" indent="-177800" algn="just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Arial"/>
              <a:buNone/>
            </a:pPr>
            <a:endParaRPr sz="1700" b="1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just" rtl="0">
              <a:spcBef>
                <a:spcPts val="400"/>
              </a:spcBef>
              <a:spcAft>
                <a:spcPts val="0"/>
              </a:spcAft>
              <a:buClr>
                <a:srgbClr val="C00000"/>
              </a:buClr>
              <a:buSzPts val="1700"/>
              <a:buFont typeface="Arial"/>
              <a:buChar char="•"/>
            </a:pPr>
            <a:r>
              <a:rPr lang="en-US" sz="1700" b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Sensibilidad</a:t>
            </a:r>
            <a:r>
              <a:rPr lang="en-US" sz="17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lang="en-US" sz="17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facilidad de detonar ante un estímulo de calor o golpe. Debe ser adecuado al uso que se le dé al explosivo.</a:t>
            </a:r>
            <a:endParaRPr/>
          </a:p>
          <a:p>
            <a:pPr marL="285750" marR="0" lvl="0" indent="-177800" algn="just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Arial"/>
              <a:buNone/>
            </a:pPr>
            <a:endParaRPr sz="17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just" rtl="0">
              <a:spcBef>
                <a:spcPts val="400"/>
              </a:spcBef>
              <a:spcAft>
                <a:spcPts val="0"/>
              </a:spcAft>
              <a:buClr>
                <a:srgbClr val="C00000"/>
              </a:buClr>
              <a:buSzPts val="1700"/>
              <a:buFont typeface="Arial"/>
              <a:buChar char="•"/>
            </a:pPr>
            <a:r>
              <a:rPr lang="en-US" sz="1700" b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Estabilidad</a:t>
            </a:r>
            <a:r>
              <a:rPr lang="en-US" sz="17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: Capacidad del explosivo de mantener sus características en el tiempo durante su almacenamiento.</a:t>
            </a:r>
            <a:endParaRPr/>
          </a:p>
          <a:p>
            <a:pPr marL="285750" marR="0" lvl="0" indent="-177800" algn="just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Arial"/>
              <a:buNone/>
            </a:pPr>
            <a:endParaRPr sz="17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just" rtl="0">
              <a:spcBef>
                <a:spcPts val="400"/>
              </a:spcBef>
              <a:spcAft>
                <a:spcPts val="0"/>
              </a:spcAft>
              <a:buClr>
                <a:srgbClr val="C00000"/>
              </a:buClr>
              <a:buSzPts val="1700"/>
              <a:buFont typeface="Arial"/>
              <a:buChar char="•"/>
            </a:pPr>
            <a:r>
              <a:rPr lang="en-US" sz="1700" b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Potencia</a:t>
            </a:r>
            <a:r>
              <a:rPr lang="en-US" sz="17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: Capacidad del explosivo de entregar la energía requerida por diseño.</a:t>
            </a:r>
            <a:endParaRPr/>
          </a:p>
        </p:txBody>
      </p:sp>
      <p:pic>
        <p:nvPicPr>
          <p:cNvPr id="221" name="Google Shape;221;p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207568" y="3390563"/>
            <a:ext cx="3948069" cy="2639404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0"/>
          <p:cNvSpPr txBox="1"/>
          <p:nvPr/>
        </p:nvSpPr>
        <p:spPr>
          <a:xfrm>
            <a:off x="5300547" y="460483"/>
            <a:ext cx="5355803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SISTEMAS DE ARMAS</a:t>
            </a:r>
            <a:endParaRPr/>
          </a:p>
        </p:txBody>
      </p:sp>
      <p:pic>
        <p:nvPicPr>
          <p:cNvPr id="227" name="Google Shape;227;p10" descr="Escuela naval Arturo Prat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965362" y="193131"/>
            <a:ext cx="961251" cy="1111847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  <p:cxnSp>
        <p:nvCxnSpPr>
          <p:cNvPr id="228" name="Google Shape;228;p10"/>
          <p:cNvCxnSpPr/>
          <p:nvPr/>
        </p:nvCxnSpPr>
        <p:spPr>
          <a:xfrm flipH="1">
            <a:off x="10792269" y="274906"/>
            <a:ext cx="1054" cy="1204489"/>
          </a:xfrm>
          <a:prstGeom prst="straightConnector1">
            <a:avLst/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229" name="Google Shape;229;p1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0633" y="-13546"/>
            <a:ext cx="4795284" cy="1435395"/>
          </a:xfrm>
          <a:prstGeom prst="rect">
            <a:avLst/>
          </a:prstGeom>
          <a:noFill/>
          <a:ln>
            <a:noFill/>
          </a:ln>
        </p:spPr>
      </p:pic>
      <p:sp>
        <p:nvSpPr>
          <p:cNvPr id="230" name="Google Shape;230;p10"/>
          <p:cNvSpPr/>
          <p:nvPr/>
        </p:nvSpPr>
        <p:spPr>
          <a:xfrm>
            <a:off x="478100" y="2618037"/>
            <a:ext cx="6553195" cy="36420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marR="0" lvl="1" indent="-285750" algn="just" rtl="0"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1700"/>
              <a:buFont typeface="Arial"/>
              <a:buChar char="•"/>
            </a:pPr>
            <a:r>
              <a:rPr lang="en-US" sz="1700" b="1" i="0" u="none" strike="noStrike" cap="non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Poder de Ruptura</a:t>
            </a:r>
            <a:r>
              <a:rPr lang="en-US" sz="1700" b="0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: Es la capacidad total de trabajo, se mide por la rapidez con que alcanza su máxima presión.</a:t>
            </a:r>
            <a:endParaRPr/>
          </a:p>
          <a:p>
            <a:pPr marL="285750" marR="0" lvl="1" indent="-177800" algn="just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Arial"/>
              <a:buNone/>
            </a:pPr>
            <a:endParaRPr sz="1700" b="0" i="0" u="none" strike="noStrike" cap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1" indent="-285750" algn="just" rtl="0">
              <a:spcBef>
                <a:spcPts val="400"/>
              </a:spcBef>
              <a:spcAft>
                <a:spcPts val="0"/>
              </a:spcAft>
              <a:buClr>
                <a:srgbClr val="C00000"/>
              </a:buClr>
              <a:buSzPts val="1700"/>
              <a:buFont typeface="Arial"/>
              <a:buChar char="•"/>
            </a:pPr>
            <a:r>
              <a:rPr lang="en-US" sz="1700" b="1" i="0" u="none" strike="noStrike" cap="non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Densidad</a:t>
            </a:r>
            <a:r>
              <a:rPr lang="en-US" sz="1700" b="0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: Peso de explosivo por unidad de volumen. A mayor densidad, mayor potencia de la cabeza de combate. </a:t>
            </a:r>
            <a:endParaRPr/>
          </a:p>
          <a:p>
            <a:pPr marL="285750" marR="0" lvl="1" indent="-177800" algn="just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Arial"/>
              <a:buNone/>
            </a:pPr>
            <a:endParaRPr sz="1700" b="0" i="0" u="none" strike="noStrike" cap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just" rtl="0">
              <a:spcBef>
                <a:spcPts val="400"/>
              </a:spcBef>
              <a:spcAft>
                <a:spcPts val="0"/>
              </a:spcAft>
              <a:buClr>
                <a:srgbClr val="C00000"/>
              </a:buClr>
              <a:buSzPts val="1700"/>
              <a:buFont typeface="Arial"/>
              <a:buChar char="•"/>
            </a:pPr>
            <a:r>
              <a:rPr lang="en-US" sz="1700" b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Volatilidad</a:t>
            </a:r>
            <a:r>
              <a:rPr lang="en-US" sz="17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: Factibilidad de vaporización del explosivo. </a:t>
            </a:r>
            <a:endParaRPr/>
          </a:p>
          <a:p>
            <a:pPr marL="285750" marR="0" lvl="0" indent="-177800" algn="just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Arial"/>
              <a:buNone/>
            </a:pPr>
            <a:endParaRPr sz="17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just" rtl="0">
              <a:spcBef>
                <a:spcPts val="400"/>
              </a:spcBef>
              <a:spcAft>
                <a:spcPts val="0"/>
              </a:spcAft>
              <a:buClr>
                <a:srgbClr val="C00000"/>
              </a:buClr>
              <a:buSzPts val="1700"/>
              <a:buFont typeface="Arial"/>
              <a:buChar char="•"/>
            </a:pPr>
            <a:r>
              <a:rPr lang="en-US" sz="1700" b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Higroscopicidad</a:t>
            </a:r>
            <a:r>
              <a:rPr lang="en-US" sz="17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: Capacidad del explosivo de absorber humedad.</a:t>
            </a:r>
            <a:endParaRPr/>
          </a:p>
          <a:p>
            <a:pPr marL="285750" marR="0" lvl="0" indent="-177800" algn="just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Arial"/>
              <a:buNone/>
            </a:pPr>
            <a:endParaRPr sz="17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285750" marR="0" lvl="0" indent="-285750" algn="just" rtl="0">
              <a:spcBef>
                <a:spcPts val="400"/>
              </a:spcBef>
              <a:spcAft>
                <a:spcPts val="0"/>
              </a:spcAft>
              <a:buClr>
                <a:srgbClr val="C00000"/>
              </a:buClr>
              <a:buSzPts val="1700"/>
              <a:buFont typeface="Arial"/>
              <a:buChar char="•"/>
            </a:pPr>
            <a:r>
              <a:rPr lang="en-US" sz="1700" b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Toxicidad</a:t>
            </a:r>
            <a:r>
              <a:rPr lang="en-US" sz="17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: Nivel de peligrosidad para la salud humana, asociada al contacto o inhalación de vapores tóxicos emanados del explosivo.</a:t>
            </a:r>
            <a:endParaRPr sz="17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" name="Google Shape;231;p10"/>
          <p:cNvSpPr txBox="1"/>
          <p:nvPr/>
        </p:nvSpPr>
        <p:spPr>
          <a:xfrm>
            <a:off x="-74431" y="1623286"/>
            <a:ext cx="11490158" cy="5983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65760" marR="0" lvl="1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800"/>
              <a:buFont typeface="Arial"/>
              <a:buNone/>
            </a:pPr>
            <a:r>
              <a:rPr lang="en-US" sz="2800" b="1" i="1" u="sng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Características de los Explosivos Militares</a:t>
            </a:r>
            <a:r>
              <a:rPr lang="en-US" sz="2800" b="1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 b="1" i="0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(Cont.)</a:t>
            </a:r>
            <a:r>
              <a:rPr lang="en-US" sz="2800" b="1" i="1" u="none" strike="noStrike" cap="none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:</a:t>
            </a:r>
            <a:endParaRPr/>
          </a:p>
          <a:p>
            <a:pPr marL="365760" marR="0" lvl="1" indent="0" algn="just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50"/>
              <a:buFont typeface="Arial"/>
              <a:buNone/>
            </a:pPr>
            <a:endParaRPr sz="1050" b="1" i="1" u="none" strike="noStrike" cap="none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32" name="Google Shape;232;p1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555478" y="2797388"/>
            <a:ext cx="4371135" cy="2985260"/>
          </a:xfrm>
          <a:prstGeom prst="ellipse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1"/>
          <p:cNvSpPr txBox="1"/>
          <p:nvPr/>
        </p:nvSpPr>
        <p:spPr>
          <a:xfrm>
            <a:off x="5300547" y="460483"/>
            <a:ext cx="5355803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SISTEMAS DE ARMAS</a:t>
            </a:r>
            <a:endParaRPr/>
          </a:p>
        </p:txBody>
      </p:sp>
      <p:pic>
        <p:nvPicPr>
          <p:cNvPr id="239" name="Google Shape;239;p11" descr="Escuela naval Arturo Prat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965362" y="193131"/>
            <a:ext cx="961251" cy="1111847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  <p:cxnSp>
        <p:nvCxnSpPr>
          <p:cNvPr id="240" name="Google Shape;240;p11"/>
          <p:cNvCxnSpPr/>
          <p:nvPr/>
        </p:nvCxnSpPr>
        <p:spPr>
          <a:xfrm flipH="1">
            <a:off x="10792269" y="274906"/>
            <a:ext cx="1054" cy="1204489"/>
          </a:xfrm>
          <a:prstGeom prst="straightConnector1">
            <a:avLst/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241" name="Google Shape;241;p1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0633" y="0"/>
            <a:ext cx="4795284" cy="1435395"/>
          </a:xfrm>
          <a:prstGeom prst="rect">
            <a:avLst/>
          </a:prstGeom>
          <a:noFill/>
          <a:ln>
            <a:noFill/>
          </a:ln>
        </p:spPr>
      </p:pic>
      <p:sp>
        <p:nvSpPr>
          <p:cNvPr id="242" name="Google Shape;242;p11"/>
          <p:cNvSpPr txBox="1"/>
          <p:nvPr/>
        </p:nvSpPr>
        <p:spPr>
          <a:xfrm>
            <a:off x="2896343" y="1552819"/>
            <a:ext cx="6488854" cy="5103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65760" marR="0" lvl="1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3200"/>
              <a:buFont typeface="Arial"/>
              <a:buNone/>
            </a:pPr>
            <a:r>
              <a:rPr lang="en-US" sz="3200" b="1" i="0" u="sng" strike="noStrike" cap="none">
                <a:solidFill>
                  <a:srgbClr val="C00000"/>
                </a:solidFill>
                <a:latin typeface="Federo"/>
                <a:ea typeface="Federo"/>
                <a:cs typeface="Federo"/>
                <a:sym typeface="Federo"/>
              </a:rPr>
              <a:t>DIAGRAMA de los EXPLOSIVOS</a:t>
            </a:r>
            <a:endParaRPr/>
          </a:p>
        </p:txBody>
      </p:sp>
      <p:grpSp>
        <p:nvGrpSpPr>
          <p:cNvPr id="243" name="Google Shape;243;p11"/>
          <p:cNvGrpSpPr/>
          <p:nvPr/>
        </p:nvGrpSpPr>
        <p:grpSpPr>
          <a:xfrm>
            <a:off x="973225" y="3400636"/>
            <a:ext cx="5888396" cy="2752443"/>
            <a:chOff x="3411625" y="2947153"/>
            <a:chExt cx="5888396" cy="2752443"/>
          </a:xfrm>
        </p:grpSpPr>
        <p:grpSp>
          <p:nvGrpSpPr>
            <p:cNvPr id="244" name="Google Shape;244;p11"/>
            <p:cNvGrpSpPr/>
            <p:nvPr/>
          </p:nvGrpSpPr>
          <p:grpSpPr>
            <a:xfrm>
              <a:off x="3941377" y="3381337"/>
              <a:ext cx="4644264" cy="2143140"/>
              <a:chOff x="2142314" y="1572406"/>
              <a:chExt cx="4644264" cy="2143140"/>
            </a:xfrm>
          </p:grpSpPr>
          <p:cxnSp>
            <p:nvCxnSpPr>
              <p:cNvPr id="245" name="Google Shape;245;p11"/>
              <p:cNvCxnSpPr/>
              <p:nvPr/>
            </p:nvCxnSpPr>
            <p:spPr>
              <a:xfrm rot="5400000">
                <a:off x="1071538" y="2643182"/>
                <a:ext cx="2143140" cy="1588"/>
              </a:xfrm>
              <a:prstGeom prst="straightConnector1">
                <a:avLst/>
              </a:prstGeom>
              <a:solidFill>
                <a:srgbClr val="00CC99"/>
              </a:solidFill>
              <a:ln w="50800" cap="flat" cmpd="sng">
                <a:solidFill>
                  <a:srgbClr val="000000"/>
                </a:solidFill>
                <a:prstDash val="solid"/>
                <a:round/>
                <a:headEnd type="triangle" w="med" len="med"/>
                <a:tailEnd type="none" w="sm" len="sm"/>
              </a:ln>
            </p:spPr>
          </p:cxnSp>
          <p:cxnSp>
            <p:nvCxnSpPr>
              <p:cNvPr id="246" name="Google Shape;246;p11"/>
              <p:cNvCxnSpPr/>
              <p:nvPr/>
            </p:nvCxnSpPr>
            <p:spPr>
              <a:xfrm rot="10800000" flipH="1">
                <a:off x="2143108" y="3714752"/>
                <a:ext cx="4643470" cy="1"/>
              </a:xfrm>
              <a:prstGeom prst="straightConnector1">
                <a:avLst/>
              </a:prstGeom>
              <a:solidFill>
                <a:srgbClr val="00CC99"/>
              </a:solidFill>
              <a:ln w="50800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triangle" w="med" len="med"/>
              </a:ln>
            </p:spPr>
          </p:cxnSp>
        </p:grpSp>
        <p:sp>
          <p:nvSpPr>
            <p:cNvPr id="247" name="Google Shape;247;p11"/>
            <p:cNvSpPr/>
            <p:nvPr/>
          </p:nvSpPr>
          <p:spPr>
            <a:xfrm>
              <a:off x="4008863" y="3583123"/>
              <a:ext cx="1325880" cy="1940560"/>
            </a:xfrm>
            <a:custGeom>
              <a:avLst/>
              <a:gdLst/>
              <a:ahLst/>
              <a:cxnLst/>
              <a:rect l="l" t="t" r="r" b="b"/>
              <a:pathLst>
                <a:path w="1325880" h="1940560" extrusionOk="0">
                  <a:moveTo>
                    <a:pt x="0" y="1925320"/>
                  </a:moveTo>
                  <a:cubicBezTo>
                    <a:pt x="59690" y="1869440"/>
                    <a:pt x="119380" y="1813560"/>
                    <a:pt x="167640" y="1681480"/>
                  </a:cubicBezTo>
                  <a:cubicBezTo>
                    <a:pt x="215900" y="1549400"/>
                    <a:pt x="251460" y="1399540"/>
                    <a:pt x="289560" y="1132840"/>
                  </a:cubicBezTo>
                  <a:cubicBezTo>
                    <a:pt x="327660" y="866140"/>
                    <a:pt x="347980" y="162560"/>
                    <a:pt x="396240" y="81280"/>
                  </a:cubicBezTo>
                  <a:cubicBezTo>
                    <a:pt x="444500" y="0"/>
                    <a:pt x="525780" y="472440"/>
                    <a:pt x="579120" y="645160"/>
                  </a:cubicBezTo>
                  <a:cubicBezTo>
                    <a:pt x="632460" y="817880"/>
                    <a:pt x="624840" y="937260"/>
                    <a:pt x="716280" y="1117600"/>
                  </a:cubicBezTo>
                  <a:cubicBezTo>
                    <a:pt x="807720" y="1297940"/>
                    <a:pt x="1026160" y="1590040"/>
                    <a:pt x="1127760" y="1727200"/>
                  </a:cubicBezTo>
                  <a:cubicBezTo>
                    <a:pt x="1229360" y="1864360"/>
                    <a:pt x="1325880" y="1940560"/>
                    <a:pt x="1325880" y="1940560"/>
                  </a:cubicBezTo>
                  <a:lnTo>
                    <a:pt x="1325880" y="1940560"/>
                  </a:lnTo>
                </a:path>
              </a:pathLst>
            </a:custGeom>
            <a:solidFill>
              <a:srgbClr val="FF0000"/>
            </a:solidFill>
            <a:ln w="508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914400" marR="0" lvl="0" indent="-45720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Calibri"/>
                <a:buNone/>
              </a:pPr>
              <a:endParaRPr sz="2400" b="1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248" name="Google Shape;248;p11"/>
            <p:cNvSpPr txBox="1"/>
            <p:nvPr/>
          </p:nvSpPr>
          <p:spPr>
            <a:xfrm>
              <a:off x="8657079" y="5237931"/>
              <a:ext cx="642942" cy="46166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400" b="1">
                  <a:solidFill>
                    <a:srgbClr val="C00000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tpo</a:t>
              </a:r>
              <a:endParaRPr sz="2400" b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249" name="Google Shape;249;p11"/>
            <p:cNvSpPr txBox="1"/>
            <p:nvPr/>
          </p:nvSpPr>
          <p:spPr>
            <a:xfrm>
              <a:off x="3411625" y="2947153"/>
              <a:ext cx="1169744" cy="46166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400" b="1">
                  <a:solidFill>
                    <a:srgbClr val="C00000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Presión</a:t>
              </a:r>
              <a:endParaRPr/>
            </a:p>
          </p:txBody>
        </p:sp>
        <p:sp>
          <p:nvSpPr>
            <p:cNvPr id="250" name="Google Shape;250;p11"/>
            <p:cNvSpPr/>
            <p:nvPr/>
          </p:nvSpPr>
          <p:spPr>
            <a:xfrm>
              <a:off x="3963143" y="3666295"/>
              <a:ext cx="3032760" cy="1866900"/>
            </a:xfrm>
            <a:custGeom>
              <a:avLst/>
              <a:gdLst/>
              <a:ahLst/>
              <a:cxnLst/>
              <a:rect l="l" t="t" r="r" b="b"/>
              <a:pathLst>
                <a:path w="3032760" h="1866900" extrusionOk="0">
                  <a:moveTo>
                    <a:pt x="0" y="1866900"/>
                  </a:moveTo>
                  <a:cubicBezTo>
                    <a:pt x="173990" y="1776730"/>
                    <a:pt x="347980" y="1686560"/>
                    <a:pt x="472440" y="1577340"/>
                  </a:cubicBezTo>
                  <a:cubicBezTo>
                    <a:pt x="596900" y="1468120"/>
                    <a:pt x="665480" y="1363980"/>
                    <a:pt x="746760" y="1211580"/>
                  </a:cubicBezTo>
                  <a:cubicBezTo>
                    <a:pt x="828040" y="1059180"/>
                    <a:pt x="896620" y="828040"/>
                    <a:pt x="960120" y="662940"/>
                  </a:cubicBezTo>
                  <a:cubicBezTo>
                    <a:pt x="1023620" y="497840"/>
                    <a:pt x="1054100" y="327660"/>
                    <a:pt x="1127760" y="220980"/>
                  </a:cubicBezTo>
                  <a:cubicBezTo>
                    <a:pt x="1201420" y="114300"/>
                    <a:pt x="1300480" y="0"/>
                    <a:pt x="1402080" y="22860"/>
                  </a:cubicBezTo>
                  <a:cubicBezTo>
                    <a:pt x="1503680" y="45720"/>
                    <a:pt x="1625600" y="223520"/>
                    <a:pt x="1737360" y="358140"/>
                  </a:cubicBezTo>
                  <a:cubicBezTo>
                    <a:pt x="1849120" y="492760"/>
                    <a:pt x="1945640" y="640080"/>
                    <a:pt x="2072640" y="830580"/>
                  </a:cubicBezTo>
                  <a:cubicBezTo>
                    <a:pt x="2199640" y="1021080"/>
                    <a:pt x="2339340" y="1330960"/>
                    <a:pt x="2499360" y="1501140"/>
                  </a:cubicBezTo>
                  <a:cubicBezTo>
                    <a:pt x="2659380" y="1671320"/>
                    <a:pt x="3032760" y="1851660"/>
                    <a:pt x="3032760" y="1851660"/>
                  </a:cubicBezTo>
                </a:path>
              </a:pathLst>
            </a:custGeom>
            <a:solidFill>
              <a:srgbClr val="00CC99"/>
            </a:solidFill>
            <a:ln w="508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914400" marR="0" lvl="0" indent="-45720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Calibri"/>
                <a:buNone/>
              </a:pPr>
              <a:endParaRPr sz="2400" b="1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251" name="Google Shape;251;p11"/>
            <p:cNvSpPr/>
            <p:nvPr/>
          </p:nvSpPr>
          <p:spPr>
            <a:xfrm>
              <a:off x="3963143" y="3602171"/>
              <a:ext cx="4206240" cy="1940560"/>
            </a:xfrm>
            <a:custGeom>
              <a:avLst/>
              <a:gdLst/>
              <a:ahLst/>
              <a:cxnLst/>
              <a:rect l="l" t="t" r="r" b="b"/>
              <a:pathLst>
                <a:path w="4206240" h="1940560" extrusionOk="0">
                  <a:moveTo>
                    <a:pt x="0" y="1940560"/>
                  </a:moveTo>
                  <a:cubicBezTo>
                    <a:pt x="381000" y="1823720"/>
                    <a:pt x="762000" y="1706880"/>
                    <a:pt x="1066800" y="1498600"/>
                  </a:cubicBezTo>
                  <a:cubicBezTo>
                    <a:pt x="1371600" y="1290320"/>
                    <a:pt x="1605280" y="929640"/>
                    <a:pt x="1828800" y="690880"/>
                  </a:cubicBezTo>
                  <a:cubicBezTo>
                    <a:pt x="2052320" y="452120"/>
                    <a:pt x="2161540" y="0"/>
                    <a:pt x="2407920" y="66040"/>
                  </a:cubicBezTo>
                  <a:cubicBezTo>
                    <a:pt x="2654300" y="132080"/>
                    <a:pt x="3050540" y="807720"/>
                    <a:pt x="3307080" y="1087120"/>
                  </a:cubicBezTo>
                  <a:cubicBezTo>
                    <a:pt x="3563620" y="1366520"/>
                    <a:pt x="3797300" y="1605280"/>
                    <a:pt x="3947160" y="1742440"/>
                  </a:cubicBezTo>
                  <a:cubicBezTo>
                    <a:pt x="4097020" y="1879600"/>
                    <a:pt x="4151630" y="1894840"/>
                    <a:pt x="4206240" y="1910080"/>
                  </a:cubicBezTo>
                </a:path>
              </a:pathLst>
            </a:custGeom>
            <a:solidFill>
              <a:srgbClr val="FFC000"/>
            </a:solidFill>
            <a:ln w="508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914400" marR="0" lvl="0" indent="-45720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2400"/>
                <a:buFont typeface="Calibri"/>
                <a:buNone/>
              </a:pPr>
              <a:endParaRPr sz="2400" b="1" i="0" u="none" strike="noStrike" cap="none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</p:grpSp>
      <p:sp>
        <p:nvSpPr>
          <p:cNvPr id="252" name="Google Shape;252;p11">
            <a:hlinkClick r:id="" action="ppaction://hlinkshowjump?jump=previousslide"/>
          </p:cNvPr>
          <p:cNvSpPr/>
          <p:nvPr/>
        </p:nvSpPr>
        <p:spPr>
          <a:xfrm>
            <a:off x="11549058" y="6419034"/>
            <a:ext cx="642942" cy="35719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35000" y="60000"/>
                </a:moveTo>
                <a:lnTo>
                  <a:pt x="85000" y="15000"/>
                </a:lnTo>
                <a:lnTo>
                  <a:pt x="85000" y="105000"/>
                </a:lnTo>
                <a:close/>
              </a:path>
              <a:path w="120000" h="120000" fill="darken" extrusionOk="0">
                <a:moveTo>
                  <a:pt x="35000" y="60000"/>
                </a:moveTo>
                <a:lnTo>
                  <a:pt x="85000" y="15000"/>
                </a:lnTo>
                <a:lnTo>
                  <a:pt x="85000" y="105000"/>
                </a:lnTo>
                <a:close/>
              </a:path>
              <a:path w="120000" h="120000" fill="none" extrusionOk="0">
                <a:moveTo>
                  <a:pt x="35000" y="60000"/>
                </a:moveTo>
                <a:lnTo>
                  <a:pt x="85000" y="15000"/>
                </a:lnTo>
                <a:lnTo>
                  <a:pt x="85000" y="105000"/>
                </a:lnTo>
                <a:close/>
              </a:path>
              <a:path w="120000" h="120000" fill="none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00CC99"/>
          </a:solidFill>
          <a:ln w="508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914400" marR="0" lvl="0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endParaRPr sz="2400" b="1" i="0" u="none" strike="noStrike" cap="none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3" name="Google Shape;253;p11"/>
          <p:cNvSpPr/>
          <p:nvPr/>
        </p:nvSpPr>
        <p:spPr>
          <a:xfrm>
            <a:off x="7165831" y="3400636"/>
            <a:ext cx="4585752" cy="2673062"/>
          </a:xfrm>
          <a:prstGeom prst="rect">
            <a:avLst/>
          </a:prstGeom>
          <a:gradFill>
            <a:gsLst>
              <a:gs pos="0">
                <a:srgbClr val="BBD6EE"/>
              </a:gs>
              <a:gs pos="13000">
                <a:srgbClr val="002060">
                  <a:alpha val="72941"/>
                </a:srgbClr>
              </a:gs>
              <a:gs pos="100000">
                <a:srgbClr val="002060">
                  <a:alpha val="72941"/>
                </a:srgbClr>
              </a:gs>
            </a:gsLst>
            <a:path path="circle">
              <a:fillToRect l="50000" t="50000" r="50000" b="50000"/>
            </a:path>
            <a:tileRect/>
          </a:gradFill>
          <a:ln w="381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647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457200" marR="0" lvl="0" indent="-45720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libri"/>
              <a:buAutoNum type="arabicPeriod"/>
            </a:pPr>
            <a:r>
              <a:rPr lang="en-US" sz="1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El área bajo la curva representa la Energía liberada por el explosivo.</a:t>
            </a:r>
            <a:endParaRPr/>
          </a:p>
          <a:p>
            <a:pPr marL="457200" marR="0" lvl="0" indent="-3683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</a:pPr>
            <a:endParaRPr sz="1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57200" algn="just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libri"/>
              <a:buAutoNum type="arabicPeriod"/>
            </a:pPr>
            <a:r>
              <a:rPr lang="en-US" sz="1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El mayor poder de ruptura lo tiene el explosivo que desarrolla su máxima presión en el mínimo de tiempo </a:t>
            </a:r>
            <a:r>
              <a:rPr lang="en-US" sz="1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(rojo)</a:t>
            </a:r>
            <a:endParaRPr/>
          </a:p>
          <a:p>
            <a:pPr marL="457200" marR="0" lvl="0" indent="-3683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</a:pPr>
            <a:endParaRPr sz="14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457200" marR="0" lvl="0" indent="-457200" algn="just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Calibri"/>
              <a:buAutoNum type="arabicPeriod"/>
            </a:pPr>
            <a:r>
              <a:rPr lang="en-US" sz="1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Los explosivos Detonantes tienen alto poder de ruptura, los Propelentes, desarrollan su reacción más lentamente, para impulsar proyectiles de forma  gradual en conformidad a su masa.</a:t>
            </a:r>
            <a:r>
              <a:rPr lang="en-US" sz="14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 (naranja)</a:t>
            </a:r>
            <a:endParaRPr/>
          </a:p>
        </p:txBody>
      </p:sp>
      <p:sp>
        <p:nvSpPr>
          <p:cNvPr id="254" name="Google Shape;254;p11"/>
          <p:cNvSpPr/>
          <p:nvPr/>
        </p:nvSpPr>
        <p:spPr>
          <a:xfrm>
            <a:off x="8274471" y="2594830"/>
            <a:ext cx="2227989" cy="433225"/>
          </a:xfrm>
          <a:prstGeom prst="roundRect">
            <a:avLst>
              <a:gd name="adj" fmla="val 16667"/>
            </a:avLst>
          </a:prstGeom>
          <a:solidFill>
            <a:srgbClr val="C4BD97">
              <a:alpha val="49803"/>
            </a:srgbClr>
          </a:solidFill>
          <a:ln w="25400" cap="flat" cmpd="sng">
            <a:solidFill>
              <a:srgbClr val="93895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Características</a:t>
            </a:r>
            <a:endParaRPr/>
          </a:p>
        </p:txBody>
      </p:sp>
      <p:pic>
        <p:nvPicPr>
          <p:cNvPr id="5" name="Gráfico 4" descr="Cámara de vídeo con relleno sólido">
            <a:hlinkClick r:id="rId5" action="ppaction://hlinkfile"/>
            <a:extLst>
              <a:ext uri="{FF2B5EF4-FFF2-40B4-BE49-F238E27FC236}">
                <a16:creationId xmlns:a16="http://schemas.microsoft.com/office/drawing/2014/main" id="{42111573-AA97-E4C0-5060-2E6A262932D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896343" y="5943600"/>
            <a:ext cx="914400" cy="9144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12"/>
          <p:cNvSpPr txBox="1"/>
          <p:nvPr/>
        </p:nvSpPr>
        <p:spPr>
          <a:xfrm>
            <a:off x="5300547" y="460483"/>
            <a:ext cx="5355803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SISTEMAS DE ARMAS</a:t>
            </a:r>
            <a:endParaRPr/>
          </a:p>
        </p:txBody>
      </p:sp>
      <p:pic>
        <p:nvPicPr>
          <p:cNvPr id="260" name="Google Shape;260;p12" descr="Escuela naval Arturo Prat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965362" y="193131"/>
            <a:ext cx="961251" cy="1111847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  <p:cxnSp>
        <p:nvCxnSpPr>
          <p:cNvPr id="261" name="Google Shape;261;p12"/>
          <p:cNvCxnSpPr/>
          <p:nvPr/>
        </p:nvCxnSpPr>
        <p:spPr>
          <a:xfrm flipH="1">
            <a:off x="10792269" y="274906"/>
            <a:ext cx="1054" cy="1204489"/>
          </a:xfrm>
          <a:prstGeom prst="straightConnector1">
            <a:avLst/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262" name="Google Shape;262;p1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0633" y="0"/>
            <a:ext cx="4795284" cy="143539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3" name="Google Shape;263;p12" descr="10 Ð»ÑÑÑÐ¸Ñ Ð»ÐµÐ²ÑÑ ÑÑÐºÐ¾Ð² Ð² Ð¸ÑÑÐ¾ÑÐ¸Ð¸ Ð±Ð¾ÐºÑÐ°! (ÑÐ°ÑÑÑ 2) (4)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244145" y="2600910"/>
            <a:ext cx="5619750" cy="3333750"/>
          </a:xfrm>
          <a:prstGeom prst="rect">
            <a:avLst/>
          </a:prstGeom>
          <a:noFill/>
          <a:ln>
            <a:noFill/>
          </a:ln>
        </p:spPr>
      </p:pic>
      <p:sp>
        <p:nvSpPr>
          <p:cNvPr id="264" name="Google Shape;264;p12"/>
          <p:cNvSpPr/>
          <p:nvPr/>
        </p:nvSpPr>
        <p:spPr>
          <a:xfrm>
            <a:off x="3955312" y="1570914"/>
            <a:ext cx="4197416" cy="565896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>
            <a:noFill/>
          </a:ln>
        </p:spPr>
        <p:txBody>
          <a:bodyPr spcFirstLastPara="1" wrap="square" lIns="91300" tIns="45650" rIns="91300" bIns="4565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Clasificación de los Explosivos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13"/>
          <p:cNvSpPr txBox="1"/>
          <p:nvPr/>
        </p:nvSpPr>
        <p:spPr>
          <a:xfrm>
            <a:off x="5300547" y="460483"/>
            <a:ext cx="5355803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SISTEMAS DE ARMAS</a:t>
            </a:r>
            <a:endParaRPr/>
          </a:p>
        </p:txBody>
      </p:sp>
      <p:pic>
        <p:nvPicPr>
          <p:cNvPr id="271" name="Google Shape;271;p13" descr="Escuela naval Arturo Prat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965362" y="193131"/>
            <a:ext cx="961251" cy="1111847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  <p:cxnSp>
        <p:nvCxnSpPr>
          <p:cNvPr id="272" name="Google Shape;272;p13"/>
          <p:cNvCxnSpPr/>
          <p:nvPr/>
        </p:nvCxnSpPr>
        <p:spPr>
          <a:xfrm flipH="1">
            <a:off x="10792269" y="274906"/>
            <a:ext cx="1054" cy="1204489"/>
          </a:xfrm>
          <a:prstGeom prst="straightConnector1">
            <a:avLst/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273" name="Google Shape;273;p1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0633" y="0"/>
            <a:ext cx="4795284" cy="1435395"/>
          </a:xfrm>
          <a:prstGeom prst="rect">
            <a:avLst/>
          </a:prstGeom>
          <a:noFill/>
          <a:ln>
            <a:noFill/>
          </a:ln>
        </p:spPr>
      </p:pic>
      <p:pic>
        <p:nvPicPr>
          <p:cNvPr id="274" name="Google Shape;274;p1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347" y="1435394"/>
            <a:ext cx="12192000" cy="5464367"/>
          </a:xfrm>
          <a:prstGeom prst="rect">
            <a:avLst/>
          </a:prstGeom>
          <a:gradFill>
            <a:gsLst>
              <a:gs pos="0">
                <a:srgbClr val="BBD6EE"/>
              </a:gs>
              <a:gs pos="38000">
                <a:srgbClr val="629FD6"/>
              </a:gs>
              <a:gs pos="84000">
                <a:srgbClr val="002060">
                  <a:alpha val="72941"/>
                </a:srgbClr>
              </a:gs>
              <a:gs pos="100000">
                <a:srgbClr val="002060">
                  <a:alpha val="72941"/>
                </a:srgbClr>
              </a:gs>
            </a:gsLst>
            <a:lin ang="2700000" scaled="0"/>
          </a:gradFill>
          <a:ln w="952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275" name="Google Shape;275;p13"/>
          <p:cNvSpPr/>
          <p:nvPr/>
        </p:nvSpPr>
        <p:spPr>
          <a:xfrm>
            <a:off x="4211790" y="1500247"/>
            <a:ext cx="4285437" cy="540000"/>
          </a:xfrm>
          <a:prstGeom prst="roundRect">
            <a:avLst>
              <a:gd name="adj" fmla="val 16667"/>
            </a:avLst>
          </a:prstGeom>
          <a:solidFill>
            <a:srgbClr val="AEABAB">
              <a:alpha val="49803"/>
            </a:srgbClr>
          </a:solidFill>
          <a:ln w="12700" cap="flat" cmpd="sng">
            <a:solidFill>
              <a:srgbClr val="75707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>
                <a:solidFill>
                  <a:srgbClr val="1D1B10"/>
                </a:solidFill>
                <a:latin typeface="Calibri"/>
                <a:ea typeface="Calibri"/>
                <a:cs typeface="Calibri"/>
                <a:sym typeface="Calibri"/>
              </a:rPr>
              <a:t>Clasificación de Explosivos</a:t>
            </a:r>
            <a:endParaRPr/>
          </a:p>
        </p:txBody>
      </p:sp>
      <p:sp>
        <p:nvSpPr>
          <p:cNvPr id="276" name="Google Shape;276;p13"/>
          <p:cNvSpPr/>
          <p:nvPr/>
        </p:nvSpPr>
        <p:spPr>
          <a:xfrm>
            <a:off x="5540302" y="2289628"/>
            <a:ext cx="1600013" cy="575999"/>
          </a:xfrm>
          <a:prstGeom prst="rect">
            <a:avLst/>
          </a:prstGeom>
          <a:solidFill>
            <a:srgbClr val="E46C0A"/>
          </a:solidFill>
          <a:ln w="38100" cap="flat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63500" dist="20000" dir="5400000" rotWithShape="0">
              <a:srgbClr val="000000">
                <a:alpha val="37647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Tipos</a:t>
            </a:r>
            <a:endParaRPr/>
          </a:p>
        </p:txBody>
      </p:sp>
      <p:cxnSp>
        <p:nvCxnSpPr>
          <p:cNvPr id="277" name="Google Shape;277;p13"/>
          <p:cNvCxnSpPr/>
          <p:nvPr/>
        </p:nvCxnSpPr>
        <p:spPr>
          <a:xfrm>
            <a:off x="2290035" y="3198067"/>
            <a:ext cx="7848000" cy="0"/>
          </a:xfrm>
          <a:prstGeom prst="straightConnector1">
            <a:avLst/>
          </a:prstGeom>
          <a:noFill/>
          <a:ln w="38100" cap="flat" cmpd="sng">
            <a:solidFill>
              <a:srgbClr val="002060"/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dist="20000" dir="5400000" rotWithShape="0">
              <a:srgbClr val="000000">
                <a:alpha val="37647"/>
              </a:srgbClr>
            </a:outerShdw>
          </a:effectLst>
        </p:spPr>
      </p:cxnSp>
      <p:pic>
        <p:nvPicPr>
          <p:cNvPr id="278" name="Google Shape;278;p1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375004" y="3520663"/>
            <a:ext cx="1927165" cy="466786"/>
          </a:xfrm>
          <a:prstGeom prst="rect">
            <a:avLst/>
          </a:prstGeom>
          <a:noFill/>
          <a:ln w="2857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pic>
      <p:sp>
        <p:nvSpPr>
          <p:cNvPr id="279" name="Google Shape;279;p13"/>
          <p:cNvSpPr txBox="1"/>
          <p:nvPr/>
        </p:nvSpPr>
        <p:spPr>
          <a:xfrm>
            <a:off x="1664337" y="3558821"/>
            <a:ext cx="1371317" cy="3539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Detonadores</a:t>
            </a:r>
            <a:endParaRPr/>
          </a:p>
        </p:txBody>
      </p:sp>
      <p:pic>
        <p:nvPicPr>
          <p:cNvPr id="280" name="Google Shape;280;p13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5316634" y="3535596"/>
            <a:ext cx="2086778" cy="466785"/>
          </a:xfrm>
          <a:prstGeom prst="rect">
            <a:avLst/>
          </a:prstGeom>
          <a:noFill/>
          <a:ln w="2857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pic>
      <p:sp>
        <p:nvSpPr>
          <p:cNvPr id="281" name="Google Shape;281;p13"/>
          <p:cNvSpPr txBox="1"/>
          <p:nvPr/>
        </p:nvSpPr>
        <p:spPr>
          <a:xfrm>
            <a:off x="5540303" y="3577084"/>
            <a:ext cx="1723506" cy="3539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Propelentes</a:t>
            </a:r>
            <a:endParaRPr/>
          </a:p>
        </p:txBody>
      </p:sp>
      <p:pic>
        <p:nvPicPr>
          <p:cNvPr id="282" name="Google Shape;282;p13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8399166" y="3532480"/>
            <a:ext cx="3564000" cy="478097"/>
          </a:xfrm>
          <a:prstGeom prst="rect">
            <a:avLst/>
          </a:prstGeom>
          <a:noFill/>
          <a:ln w="2857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pic>
      <p:sp>
        <p:nvSpPr>
          <p:cNvPr id="283" name="Google Shape;283;p13"/>
          <p:cNvSpPr txBox="1"/>
          <p:nvPr/>
        </p:nvSpPr>
        <p:spPr>
          <a:xfrm>
            <a:off x="8944834" y="3581089"/>
            <a:ext cx="2585528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Composiciones Pirotécnicas</a:t>
            </a:r>
            <a:endParaRPr/>
          </a:p>
        </p:txBody>
      </p:sp>
      <p:cxnSp>
        <p:nvCxnSpPr>
          <p:cNvPr id="284" name="Google Shape;284;p13"/>
          <p:cNvCxnSpPr/>
          <p:nvPr/>
        </p:nvCxnSpPr>
        <p:spPr>
          <a:xfrm>
            <a:off x="2312690" y="3214504"/>
            <a:ext cx="7421" cy="252000"/>
          </a:xfrm>
          <a:prstGeom prst="straightConnector1">
            <a:avLst/>
          </a:prstGeom>
          <a:noFill/>
          <a:ln w="38100" cap="flat" cmpd="sng">
            <a:solidFill>
              <a:srgbClr val="002060"/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dist="20000" dir="5400000" rotWithShape="0">
              <a:srgbClr val="000000">
                <a:alpha val="37647"/>
              </a:srgbClr>
            </a:outerShdw>
          </a:effectLst>
        </p:spPr>
      </p:cxnSp>
      <p:cxnSp>
        <p:nvCxnSpPr>
          <p:cNvPr id="285" name="Google Shape;285;p13"/>
          <p:cNvCxnSpPr/>
          <p:nvPr/>
        </p:nvCxnSpPr>
        <p:spPr>
          <a:xfrm>
            <a:off x="6347075" y="2868416"/>
            <a:ext cx="7434" cy="612000"/>
          </a:xfrm>
          <a:prstGeom prst="straightConnector1">
            <a:avLst/>
          </a:prstGeom>
          <a:noFill/>
          <a:ln w="38100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286" name="Google Shape;286;p13"/>
          <p:cNvCxnSpPr/>
          <p:nvPr/>
        </p:nvCxnSpPr>
        <p:spPr>
          <a:xfrm>
            <a:off x="10129654" y="3188488"/>
            <a:ext cx="7421" cy="252000"/>
          </a:xfrm>
          <a:prstGeom prst="straightConnector1">
            <a:avLst/>
          </a:prstGeom>
          <a:noFill/>
          <a:ln w="38100" cap="flat" cmpd="sng">
            <a:solidFill>
              <a:srgbClr val="002060"/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dist="20000" dir="5400000" rotWithShape="0">
              <a:srgbClr val="000000">
                <a:alpha val="37647"/>
              </a:srgbClr>
            </a:outerShdw>
          </a:effectLst>
        </p:spPr>
      </p:cxnSp>
      <p:sp>
        <p:nvSpPr>
          <p:cNvPr id="287" name="Google Shape;287;p13"/>
          <p:cNvSpPr txBox="1"/>
          <p:nvPr/>
        </p:nvSpPr>
        <p:spPr>
          <a:xfrm>
            <a:off x="1283832" y="4380499"/>
            <a:ext cx="2264611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1600"/>
              <a:buFont typeface="Calibri"/>
              <a:buNone/>
            </a:pPr>
            <a:r>
              <a:rPr lang="en-US" sz="1600" b="1" i="1" u="sng" strike="noStrike" cap="none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Explosivos Rompedores</a:t>
            </a:r>
            <a:endParaRPr sz="1400" b="1" i="1" u="sng" strike="noStrike" cap="none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88" name="Google Shape;288;p13"/>
          <p:cNvGrpSpPr/>
          <p:nvPr/>
        </p:nvGrpSpPr>
        <p:grpSpPr>
          <a:xfrm>
            <a:off x="1147482" y="4877407"/>
            <a:ext cx="2643466" cy="338554"/>
            <a:chOff x="258654" y="5719304"/>
            <a:chExt cx="2264611" cy="338554"/>
          </a:xfrm>
        </p:grpSpPr>
        <p:pic>
          <p:nvPicPr>
            <p:cNvPr id="289" name="Google Shape;289;p13" descr="C:\Users\Usuario\Desktop\Imagenes 3D\3D_CArt_11.jpg"/>
            <p:cNvPicPr preferRelativeResize="0"/>
            <p:nvPr/>
          </p:nvPicPr>
          <p:blipFill rotWithShape="1">
            <a:blip r:embed="rId9">
              <a:alphaModFix/>
            </a:blip>
            <a:srcRect r="15625"/>
            <a:stretch/>
          </p:blipFill>
          <p:spPr>
            <a:xfrm>
              <a:off x="269638" y="5803660"/>
              <a:ext cx="185915" cy="183688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90" name="Google Shape;290;p13"/>
            <p:cNvSpPr txBox="1"/>
            <p:nvPr/>
          </p:nvSpPr>
          <p:spPr>
            <a:xfrm>
              <a:off x="258654" y="5719304"/>
              <a:ext cx="2264611" cy="33855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Calibri"/>
                <a:buNone/>
              </a:pPr>
              <a:r>
                <a:rPr lang="en-US" sz="1600" b="1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Primarios o Iniciadores</a:t>
              </a:r>
              <a:endParaRPr sz="1400" b="1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91" name="Google Shape;291;p13"/>
          <p:cNvGrpSpPr/>
          <p:nvPr/>
        </p:nvGrpSpPr>
        <p:grpSpPr>
          <a:xfrm>
            <a:off x="1147479" y="5190676"/>
            <a:ext cx="2332289" cy="338554"/>
            <a:chOff x="258654" y="5719304"/>
            <a:chExt cx="2264611" cy="338554"/>
          </a:xfrm>
        </p:grpSpPr>
        <p:pic>
          <p:nvPicPr>
            <p:cNvPr id="292" name="Google Shape;292;p13" descr="C:\Users\Usuario\Desktop\Imagenes 3D\3D_CArt_11.jpg"/>
            <p:cNvPicPr preferRelativeResize="0"/>
            <p:nvPr/>
          </p:nvPicPr>
          <p:blipFill rotWithShape="1">
            <a:blip r:embed="rId9">
              <a:alphaModFix/>
            </a:blip>
            <a:srcRect r="15625"/>
            <a:stretch/>
          </p:blipFill>
          <p:spPr>
            <a:xfrm>
              <a:off x="269638" y="5803660"/>
              <a:ext cx="185915" cy="183688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93" name="Google Shape;293;p13"/>
            <p:cNvSpPr txBox="1"/>
            <p:nvPr/>
          </p:nvSpPr>
          <p:spPr>
            <a:xfrm>
              <a:off x="258654" y="5719304"/>
              <a:ext cx="2264611" cy="33855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Calibri"/>
                <a:buNone/>
              </a:pPr>
              <a:r>
                <a:rPr lang="en-US" sz="1600" b="1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Secundarios</a:t>
              </a:r>
              <a:endParaRPr sz="1400" b="1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94" name="Google Shape;294;p13"/>
          <p:cNvGrpSpPr/>
          <p:nvPr/>
        </p:nvGrpSpPr>
        <p:grpSpPr>
          <a:xfrm>
            <a:off x="1158791" y="5529230"/>
            <a:ext cx="2456752" cy="338554"/>
            <a:chOff x="269638" y="5714659"/>
            <a:chExt cx="2456752" cy="338554"/>
          </a:xfrm>
        </p:grpSpPr>
        <p:pic>
          <p:nvPicPr>
            <p:cNvPr id="295" name="Google Shape;295;p13" descr="C:\Users\Usuario\Desktop\Imagenes 3D\3D_CArt_11.jpg"/>
            <p:cNvPicPr preferRelativeResize="0"/>
            <p:nvPr/>
          </p:nvPicPr>
          <p:blipFill rotWithShape="1">
            <a:blip r:embed="rId9">
              <a:alphaModFix/>
            </a:blip>
            <a:srcRect r="15625"/>
            <a:stretch/>
          </p:blipFill>
          <p:spPr>
            <a:xfrm>
              <a:off x="269638" y="5803660"/>
              <a:ext cx="185915" cy="183688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96" name="Google Shape;296;p13"/>
            <p:cNvSpPr txBox="1"/>
            <p:nvPr/>
          </p:nvSpPr>
          <p:spPr>
            <a:xfrm>
              <a:off x="461779" y="5714659"/>
              <a:ext cx="2264611" cy="33855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Calibri"/>
                <a:buNone/>
              </a:pPr>
              <a:r>
                <a:rPr lang="en-US" sz="1600" b="1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Mezclas Explosivas (FAE)</a:t>
              </a:r>
              <a:endParaRPr sz="1400" b="1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97" name="Google Shape;297;p13"/>
          <p:cNvSpPr/>
          <p:nvPr/>
        </p:nvSpPr>
        <p:spPr>
          <a:xfrm>
            <a:off x="758344" y="4280811"/>
            <a:ext cx="3211416" cy="2383460"/>
          </a:xfrm>
          <a:prstGeom prst="rect">
            <a:avLst/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98" name="Google Shape;298;p13"/>
          <p:cNvGrpSpPr/>
          <p:nvPr/>
        </p:nvGrpSpPr>
        <p:grpSpPr>
          <a:xfrm>
            <a:off x="4649300" y="4267629"/>
            <a:ext cx="3211416" cy="2396641"/>
            <a:chOff x="4484797" y="3918072"/>
            <a:chExt cx="3211416" cy="2289096"/>
          </a:xfrm>
        </p:grpSpPr>
        <p:grpSp>
          <p:nvGrpSpPr>
            <p:cNvPr id="299" name="Google Shape;299;p13"/>
            <p:cNvGrpSpPr/>
            <p:nvPr/>
          </p:nvGrpSpPr>
          <p:grpSpPr>
            <a:xfrm>
              <a:off x="4637105" y="4108750"/>
              <a:ext cx="1468359" cy="1896623"/>
              <a:chOff x="4692763" y="4108750"/>
              <a:chExt cx="1468359" cy="1896623"/>
            </a:xfrm>
          </p:grpSpPr>
          <p:grpSp>
            <p:nvGrpSpPr>
              <p:cNvPr id="300" name="Google Shape;300;p13"/>
              <p:cNvGrpSpPr/>
              <p:nvPr/>
            </p:nvGrpSpPr>
            <p:grpSpPr>
              <a:xfrm>
                <a:off x="4692763" y="4108750"/>
                <a:ext cx="1468359" cy="338554"/>
                <a:chOff x="-23447" y="5633489"/>
                <a:chExt cx="1468359" cy="338554"/>
              </a:xfrm>
            </p:grpSpPr>
            <p:pic>
              <p:nvPicPr>
                <p:cNvPr id="301" name="Google Shape;301;p13" descr="C:\Users\Usuario\Desktop\Imagenes 3D\3D_CArt_11.jpg"/>
                <p:cNvPicPr preferRelativeResize="0"/>
                <p:nvPr/>
              </p:nvPicPr>
              <p:blipFill rotWithShape="1">
                <a:blip r:embed="rId9">
                  <a:alphaModFix/>
                </a:blip>
                <a:srcRect r="15625"/>
                <a:stretch/>
              </p:blipFill>
              <p:spPr>
                <a:xfrm>
                  <a:off x="-23447" y="5706691"/>
                  <a:ext cx="185915" cy="183688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sp>
              <p:nvSpPr>
                <p:cNvPr id="302" name="Google Shape;302;p13"/>
                <p:cNvSpPr txBox="1"/>
                <p:nvPr/>
              </p:nvSpPr>
              <p:spPr>
                <a:xfrm>
                  <a:off x="89540" y="5633489"/>
                  <a:ext cx="1355372" cy="338554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sp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F243E"/>
                    </a:buClr>
                    <a:buSzPts val="1600"/>
                    <a:buFont typeface="Calibri"/>
                    <a:buNone/>
                  </a:pPr>
                  <a:r>
                    <a:rPr lang="en-US" sz="1600" b="0" i="1" u="none" strike="noStrike" cap="none">
                      <a:solidFill>
                        <a:srgbClr val="0F243E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De cañones</a:t>
                  </a:r>
                  <a:endParaRPr sz="1400" b="0" i="1" u="none" strike="noStrike" cap="none">
                    <a:solidFill>
                      <a:srgbClr val="0F243E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sp>
            <p:nvSpPr>
              <p:cNvPr id="303" name="Google Shape;303;p13"/>
              <p:cNvSpPr txBox="1"/>
              <p:nvPr/>
            </p:nvSpPr>
            <p:spPr>
              <a:xfrm>
                <a:off x="4982834" y="5666819"/>
                <a:ext cx="1163329" cy="33855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F243E"/>
                  </a:buClr>
                  <a:buSzPts val="1600"/>
                  <a:buFont typeface="Calibri"/>
                  <a:buNone/>
                </a:pPr>
                <a:r>
                  <a:rPr lang="en-US" sz="1600" b="0" i="1" u="none" strike="noStrike" cap="none">
                    <a:solidFill>
                      <a:srgbClr val="0F243E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De Misiles</a:t>
                </a:r>
                <a:endParaRPr sz="1400" b="0" i="1" u="none" strike="noStrike" cap="none">
                  <a:solidFill>
                    <a:srgbClr val="0F243E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pic>
            <p:nvPicPr>
              <p:cNvPr id="304" name="Google Shape;304;p13" descr="C:\Users\Usuario\Desktop\Imagenes 3D\3D_CArt_11.jpg"/>
              <p:cNvPicPr preferRelativeResize="0"/>
              <p:nvPr/>
            </p:nvPicPr>
            <p:blipFill rotWithShape="1">
              <a:blip r:embed="rId9">
                <a:alphaModFix/>
              </a:blip>
              <a:srcRect r="15625"/>
              <a:stretch/>
            </p:blipFill>
            <p:spPr>
              <a:xfrm>
                <a:off x="4741474" y="5799931"/>
                <a:ext cx="165272" cy="16329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sp>
          <p:nvSpPr>
            <p:cNvPr id="305" name="Google Shape;305;p13"/>
            <p:cNvSpPr/>
            <p:nvPr/>
          </p:nvSpPr>
          <p:spPr>
            <a:xfrm>
              <a:off x="4484797" y="3918072"/>
              <a:ext cx="3211416" cy="2289096"/>
            </a:xfrm>
            <a:prstGeom prst="rect">
              <a:avLst/>
            </a:prstGeom>
            <a:noFill/>
            <a:ln w="28575" cap="flat" cmpd="sng">
              <a:solidFill>
                <a:srgbClr val="002060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06" name="Google Shape;306;p13"/>
          <p:cNvSpPr/>
          <p:nvPr/>
        </p:nvSpPr>
        <p:spPr>
          <a:xfrm>
            <a:off x="6179387" y="4601024"/>
            <a:ext cx="71819" cy="72000"/>
          </a:xfrm>
          <a:prstGeom prst="ellipse">
            <a:avLst/>
          </a:prstGeom>
          <a:solidFill>
            <a:srgbClr val="C0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07" name="Google Shape;307;p13"/>
          <p:cNvCxnSpPr/>
          <p:nvPr/>
        </p:nvCxnSpPr>
        <p:spPr>
          <a:xfrm rot="10800000" flipH="1">
            <a:off x="6251206" y="4380174"/>
            <a:ext cx="453469" cy="243181"/>
          </a:xfrm>
          <a:prstGeom prst="straightConnector1">
            <a:avLst/>
          </a:prstGeom>
          <a:noFill/>
          <a:ln w="28575" cap="flat" cmpd="sng">
            <a:solidFill>
              <a:srgbClr val="C00000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308" name="Google Shape;308;p13"/>
          <p:cNvCxnSpPr/>
          <p:nvPr/>
        </p:nvCxnSpPr>
        <p:spPr>
          <a:xfrm rot="10800000" flipH="1">
            <a:off x="6247665" y="4645639"/>
            <a:ext cx="398462" cy="4248"/>
          </a:xfrm>
          <a:prstGeom prst="straightConnector1">
            <a:avLst/>
          </a:prstGeom>
          <a:noFill/>
          <a:ln w="28575" cap="flat" cmpd="sng">
            <a:solidFill>
              <a:srgbClr val="C00000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309" name="Google Shape;309;p13"/>
          <p:cNvCxnSpPr>
            <a:stCxn id="306" idx="5"/>
          </p:cNvCxnSpPr>
          <p:nvPr/>
        </p:nvCxnSpPr>
        <p:spPr>
          <a:xfrm>
            <a:off x="6240688" y="4662480"/>
            <a:ext cx="464100" cy="290100"/>
          </a:xfrm>
          <a:prstGeom prst="straightConnector1">
            <a:avLst/>
          </a:prstGeom>
          <a:noFill/>
          <a:ln w="28575" cap="flat" cmpd="sng">
            <a:solidFill>
              <a:srgbClr val="C00000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310" name="Google Shape;310;p13"/>
          <p:cNvCxnSpPr/>
          <p:nvPr/>
        </p:nvCxnSpPr>
        <p:spPr>
          <a:xfrm>
            <a:off x="6255008" y="6297010"/>
            <a:ext cx="577363" cy="151743"/>
          </a:xfrm>
          <a:prstGeom prst="straightConnector1">
            <a:avLst/>
          </a:prstGeom>
          <a:noFill/>
          <a:ln w="28575" cap="flat" cmpd="sng">
            <a:solidFill>
              <a:srgbClr val="C00000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311" name="Google Shape;311;p13"/>
          <p:cNvCxnSpPr>
            <a:endCxn id="312" idx="1"/>
          </p:cNvCxnSpPr>
          <p:nvPr/>
        </p:nvCxnSpPr>
        <p:spPr>
          <a:xfrm rot="10800000" flipH="1">
            <a:off x="6240820" y="6042736"/>
            <a:ext cx="604500" cy="251700"/>
          </a:xfrm>
          <a:prstGeom prst="straightConnector1">
            <a:avLst/>
          </a:prstGeom>
          <a:noFill/>
          <a:ln w="28575" cap="flat" cmpd="sng">
            <a:solidFill>
              <a:srgbClr val="C00000"/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313" name="Google Shape;313;p13"/>
          <p:cNvSpPr/>
          <p:nvPr/>
        </p:nvSpPr>
        <p:spPr>
          <a:xfrm>
            <a:off x="6190740" y="6254329"/>
            <a:ext cx="71819" cy="72000"/>
          </a:xfrm>
          <a:prstGeom prst="ellipse">
            <a:avLst/>
          </a:prstGeom>
          <a:solidFill>
            <a:srgbClr val="C0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4" name="Google Shape;314;p13"/>
          <p:cNvSpPr txBox="1"/>
          <p:nvPr/>
        </p:nvSpPr>
        <p:spPr>
          <a:xfrm>
            <a:off x="6586880" y="4260034"/>
            <a:ext cx="1255714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F243E"/>
              </a:buClr>
              <a:buSzPts val="1600"/>
              <a:buFont typeface="Calibri"/>
              <a:buNone/>
            </a:pPr>
            <a:r>
              <a:rPr lang="en-US" sz="1600" b="0" i="1" u="none" strike="noStrike" cap="none">
                <a:solidFill>
                  <a:srgbClr val="0F243E"/>
                </a:solidFill>
                <a:latin typeface="Calibri"/>
                <a:ea typeface="Calibri"/>
                <a:cs typeface="Calibri"/>
                <a:sym typeface="Calibri"/>
              </a:rPr>
              <a:t>Base Simple</a:t>
            </a:r>
            <a:endParaRPr sz="1400" b="0" i="1" u="none" strike="noStrike" cap="none">
              <a:solidFill>
                <a:srgbClr val="0F243E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5" name="Google Shape;315;p13"/>
          <p:cNvSpPr txBox="1"/>
          <p:nvPr/>
        </p:nvSpPr>
        <p:spPr>
          <a:xfrm>
            <a:off x="6530097" y="4492573"/>
            <a:ext cx="1201129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F243E"/>
              </a:buClr>
              <a:buSzPts val="1600"/>
              <a:buFont typeface="Calibri"/>
              <a:buNone/>
            </a:pPr>
            <a:r>
              <a:rPr lang="en-US" sz="1600" b="0" i="1" u="none" strike="noStrike" cap="none">
                <a:solidFill>
                  <a:srgbClr val="0F243E"/>
                </a:solidFill>
                <a:latin typeface="Calibri"/>
                <a:ea typeface="Calibri"/>
                <a:cs typeface="Calibri"/>
                <a:sym typeface="Calibri"/>
              </a:rPr>
              <a:t>Base Doble</a:t>
            </a:r>
            <a:endParaRPr sz="1400" b="0" i="1" u="none" strike="noStrike" cap="none">
              <a:solidFill>
                <a:srgbClr val="0F243E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6" name="Google Shape;316;p13"/>
          <p:cNvSpPr txBox="1"/>
          <p:nvPr/>
        </p:nvSpPr>
        <p:spPr>
          <a:xfrm>
            <a:off x="6611373" y="4738821"/>
            <a:ext cx="1150503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F243E"/>
              </a:buClr>
              <a:buSzPts val="1600"/>
              <a:buFont typeface="Calibri"/>
              <a:buNone/>
            </a:pPr>
            <a:r>
              <a:rPr lang="en-US" sz="1600" b="0" i="1" u="none" strike="noStrike" cap="none">
                <a:solidFill>
                  <a:srgbClr val="0F243E"/>
                </a:solidFill>
                <a:latin typeface="Calibri"/>
                <a:ea typeface="Calibri"/>
                <a:cs typeface="Calibri"/>
                <a:sym typeface="Calibri"/>
              </a:rPr>
              <a:t>Base Triple</a:t>
            </a:r>
            <a:endParaRPr sz="1400" b="0" i="1" u="none" strike="noStrike" cap="none">
              <a:solidFill>
                <a:srgbClr val="0F243E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2" name="Google Shape;312;p13"/>
          <p:cNvSpPr txBox="1"/>
          <p:nvPr/>
        </p:nvSpPr>
        <p:spPr>
          <a:xfrm>
            <a:off x="6845320" y="5873459"/>
            <a:ext cx="940998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F243E"/>
              </a:buClr>
              <a:buSzPts val="1600"/>
              <a:buFont typeface="Calibri"/>
              <a:buNone/>
            </a:pPr>
            <a:r>
              <a:rPr lang="en-US" sz="1600" b="0" i="1" u="none" strike="noStrike" cap="none">
                <a:solidFill>
                  <a:srgbClr val="0F243E"/>
                </a:solidFill>
                <a:latin typeface="Calibri"/>
                <a:ea typeface="Calibri"/>
                <a:cs typeface="Calibri"/>
                <a:sym typeface="Calibri"/>
              </a:rPr>
              <a:t>Sólidos</a:t>
            </a:r>
            <a:endParaRPr sz="1400" b="0" i="1" u="none" strike="noStrike" cap="none">
              <a:solidFill>
                <a:srgbClr val="0F243E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7" name="Google Shape;317;p13"/>
          <p:cNvSpPr txBox="1"/>
          <p:nvPr/>
        </p:nvSpPr>
        <p:spPr>
          <a:xfrm>
            <a:off x="6874812" y="6242215"/>
            <a:ext cx="940998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F243E"/>
              </a:buClr>
              <a:buSzPts val="1600"/>
              <a:buFont typeface="Calibri"/>
              <a:buNone/>
            </a:pPr>
            <a:r>
              <a:rPr lang="en-US" sz="1600" b="0" i="1" u="none" strike="noStrike" cap="none">
                <a:solidFill>
                  <a:srgbClr val="0F243E"/>
                </a:solidFill>
                <a:latin typeface="Calibri"/>
                <a:ea typeface="Calibri"/>
                <a:cs typeface="Calibri"/>
                <a:sym typeface="Calibri"/>
              </a:rPr>
              <a:t>Líquidos</a:t>
            </a:r>
            <a:endParaRPr sz="1400" b="0" i="1" u="none" strike="noStrike" cap="none">
              <a:solidFill>
                <a:srgbClr val="0F243E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18" name="Google Shape;318;p13"/>
          <p:cNvGrpSpPr/>
          <p:nvPr/>
        </p:nvGrpSpPr>
        <p:grpSpPr>
          <a:xfrm>
            <a:off x="8562590" y="4280811"/>
            <a:ext cx="3211416" cy="2289096"/>
            <a:chOff x="8324319" y="3919396"/>
            <a:chExt cx="3211416" cy="2289096"/>
          </a:xfrm>
        </p:grpSpPr>
        <p:sp>
          <p:nvSpPr>
            <p:cNvPr id="319" name="Google Shape;319;p13"/>
            <p:cNvSpPr/>
            <p:nvPr/>
          </p:nvSpPr>
          <p:spPr>
            <a:xfrm>
              <a:off x="8486150" y="4085439"/>
              <a:ext cx="1739689" cy="1029818"/>
            </a:xfrm>
            <a:prstGeom prst="ellipse">
              <a:avLst/>
            </a:prstGeom>
            <a:solidFill>
              <a:srgbClr val="7030A0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600" b="1" i="1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Efecto óptico Acústico</a:t>
              </a:r>
              <a:endParaRPr/>
            </a:p>
          </p:txBody>
        </p:sp>
        <p:sp>
          <p:nvSpPr>
            <p:cNvPr id="320" name="Google Shape;320;p13"/>
            <p:cNvSpPr/>
            <p:nvPr/>
          </p:nvSpPr>
          <p:spPr>
            <a:xfrm>
              <a:off x="8324319" y="3919396"/>
              <a:ext cx="3211416" cy="2289096"/>
            </a:xfrm>
            <a:prstGeom prst="rect">
              <a:avLst/>
            </a:prstGeom>
            <a:noFill/>
            <a:ln w="28575" cap="flat" cmpd="sng">
              <a:solidFill>
                <a:srgbClr val="002060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21" name="Google Shape;321;p13"/>
          <p:cNvSpPr/>
          <p:nvPr/>
        </p:nvSpPr>
        <p:spPr>
          <a:xfrm>
            <a:off x="9909029" y="5376070"/>
            <a:ext cx="1739689" cy="1029818"/>
          </a:xfrm>
          <a:prstGeom prst="ellipse">
            <a:avLst/>
          </a:prstGeom>
          <a:solidFill>
            <a:srgbClr val="7030A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i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Efectos Incendiarios</a:t>
            </a:r>
            <a:endParaRPr/>
          </a:p>
        </p:txBody>
      </p:sp>
      <p:pic>
        <p:nvPicPr>
          <p:cNvPr id="322" name="Google Shape;322;p13" descr="10 Ð»ÑÑÑÐ¸Ñ Ð»ÐµÐ²ÑÑ ÑÑÐºÐ¾Ð² Ð² Ð¸ÑÑÐ¾ÑÐ¸Ð¸ Ð±Ð¾ÐºÑÐ°! (ÑÐ°ÑÑÑ 2) (4)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1445915" y="5929769"/>
            <a:ext cx="1733550" cy="969993"/>
          </a:xfrm>
          <a:prstGeom prst="ellipse">
            <a:avLst/>
          </a:prstGeom>
          <a:noFill/>
          <a:ln w="63500" cap="rnd" cmpd="sng">
            <a:solidFill>
              <a:srgbClr val="333333"/>
            </a:solidFill>
            <a:prstDash val="solid"/>
            <a:round/>
            <a:headEnd type="none" w="sm" len="sm"/>
            <a:tailEnd type="none" w="sm" len="sm"/>
          </a:ln>
          <a:effectLst>
            <a:outerShdw blurRad="381000" dist="292100" dir="5400000" sx="-80000" sy="-18000" rotWithShape="0">
              <a:srgbClr val="000000">
                <a:alpha val="21960"/>
              </a:srgbClr>
            </a:outerShdw>
          </a:effectLst>
        </p:spPr>
      </p:pic>
      <p:pic>
        <p:nvPicPr>
          <p:cNvPr id="323" name="Google Shape;323;p1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4870801" y="5089116"/>
            <a:ext cx="1483707" cy="788068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000"/>
                                        <p:tgtEl>
                                          <p:spTgt spid="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2000"/>
                                        <p:tgtEl>
                                          <p:spTgt spid="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2000"/>
                                        <p:tgtEl>
                                          <p:spTgt spid="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2000"/>
                                        <p:tgtEl>
                                          <p:spTgt spid="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2000"/>
                                        <p:tgtEl>
                                          <p:spTgt spid="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p14"/>
          <p:cNvSpPr txBox="1"/>
          <p:nvPr/>
        </p:nvSpPr>
        <p:spPr>
          <a:xfrm>
            <a:off x="5300547" y="460483"/>
            <a:ext cx="5355803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SISTEMAS DE ARMAS</a:t>
            </a:r>
            <a:endParaRPr/>
          </a:p>
        </p:txBody>
      </p:sp>
      <p:pic>
        <p:nvPicPr>
          <p:cNvPr id="329" name="Google Shape;329;p14" descr="Escuela naval Arturo Prat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965362" y="193131"/>
            <a:ext cx="961251" cy="1111847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  <p:cxnSp>
        <p:nvCxnSpPr>
          <p:cNvPr id="330" name="Google Shape;330;p14"/>
          <p:cNvCxnSpPr/>
          <p:nvPr/>
        </p:nvCxnSpPr>
        <p:spPr>
          <a:xfrm flipH="1">
            <a:off x="10792269" y="274906"/>
            <a:ext cx="1054" cy="1204489"/>
          </a:xfrm>
          <a:prstGeom prst="straightConnector1">
            <a:avLst/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331" name="Google Shape;331;p1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0633" y="0"/>
            <a:ext cx="4795284" cy="1435395"/>
          </a:xfrm>
          <a:prstGeom prst="rect">
            <a:avLst/>
          </a:prstGeom>
          <a:noFill/>
          <a:ln>
            <a:noFill/>
          </a:ln>
        </p:spPr>
      </p:pic>
      <p:pic>
        <p:nvPicPr>
          <p:cNvPr id="332" name="Google Shape;332;p1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347" y="1435394"/>
            <a:ext cx="12192000" cy="5464367"/>
          </a:xfrm>
          <a:prstGeom prst="rect">
            <a:avLst/>
          </a:prstGeom>
          <a:gradFill>
            <a:gsLst>
              <a:gs pos="0">
                <a:srgbClr val="BBD6EE"/>
              </a:gs>
              <a:gs pos="38000">
                <a:srgbClr val="629FD6"/>
              </a:gs>
              <a:gs pos="84000">
                <a:srgbClr val="002060">
                  <a:alpha val="72941"/>
                </a:srgbClr>
              </a:gs>
              <a:gs pos="100000">
                <a:srgbClr val="002060">
                  <a:alpha val="72941"/>
                </a:srgbClr>
              </a:gs>
            </a:gsLst>
            <a:lin ang="2700000" scaled="0"/>
          </a:gradFill>
          <a:ln w="952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333" name="Google Shape;333;p14"/>
          <p:cNvSpPr/>
          <p:nvPr/>
        </p:nvSpPr>
        <p:spPr>
          <a:xfrm>
            <a:off x="4211790" y="1500247"/>
            <a:ext cx="4285437" cy="540000"/>
          </a:xfrm>
          <a:prstGeom prst="roundRect">
            <a:avLst>
              <a:gd name="adj" fmla="val 16667"/>
            </a:avLst>
          </a:prstGeom>
          <a:solidFill>
            <a:srgbClr val="AEABAB">
              <a:alpha val="49803"/>
            </a:srgbClr>
          </a:solidFill>
          <a:ln w="12700" cap="flat" cmpd="sng">
            <a:solidFill>
              <a:srgbClr val="75707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>
                <a:solidFill>
                  <a:srgbClr val="1D1B10"/>
                </a:solidFill>
                <a:latin typeface="Calibri"/>
                <a:ea typeface="Calibri"/>
                <a:cs typeface="Calibri"/>
                <a:sym typeface="Calibri"/>
              </a:rPr>
              <a:t>Clasificación de Explosivos</a:t>
            </a:r>
            <a:endParaRPr/>
          </a:p>
        </p:txBody>
      </p:sp>
      <p:sp>
        <p:nvSpPr>
          <p:cNvPr id="334" name="Google Shape;334;p14"/>
          <p:cNvSpPr/>
          <p:nvPr/>
        </p:nvSpPr>
        <p:spPr>
          <a:xfrm>
            <a:off x="5540302" y="2289628"/>
            <a:ext cx="1600013" cy="575999"/>
          </a:xfrm>
          <a:prstGeom prst="rect">
            <a:avLst/>
          </a:prstGeom>
          <a:solidFill>
            <a:srgbClr val="E46C0A"/>
          </a:solidFill>
          <a:ln w="38100" cap="flat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63500" dist="20000" dir="5400000" rotWithShape="0">
              <a:srgbClr val="000000">
                <a:alpha val="37647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Tipos</a:t>
            </a:r>
            <a:endParaRPr/>
          </a:p>
        </p:txBody>
      </p:sp>
      <p:cxnSp>
        <p:nvCxnSpPr>
          <p:cNvPr id="335" name="Google Shape;335;p14"/>
          <p:cNvCxnSpPr/>
          <p:nvPr/>
        </p:nvCxnSpPr>
        <p:spPr>
          <a:xfrm>
            <a:off x="2290035" y="3198067"/>
            <a:ext cx="7848000" cy="0"/>
          </a:xfrm>
          <a:prstGeom prst="straightConnector1">
            <a:avLst/>
          </a:prstGeom>
          <a:noFill/>
          <a:ln w="38100" cap="flat" cmpd="sng">
            <a:solidFill>
              <a:srgbClr val="002060"/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dist="20000" dir="5400000" rotWithShape="0">
              <a:srgbClr val="000000">
                <a:alpha val="37647"/>
              </a:srgbClr>
            </a:outerShdw>
          </a:effectLst>
        </p:spPr>
      </p:cxnSp>
      <p:pic>
        <p:nvPicPr>
          <p:cNvPr id="336" name="Google Shape;336;p1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375004" y="3520663"/>
            <a:ext cx="1927165" cy="466786"/>
          </a:xfrm>
          <a:prstGeom prst="rect">
            <a:avLst/>
          </a:prstGeom>
          <a:noFill/>
          <a:ln w="2857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pic>
      <p:sp>
        <p:nvSpPr>
          <p:cNvPr id="337" name="Google Shape;337;p14"/>
          <p:cNvSpPr txBox="1"/>
          <p:nvPr/>
        </p:nvSpPr>
        <p:spPr>
          <a:xfrm>
            <a:off x="1664337" y="3558821"/>
            <a:ext cx="1371317" cy="3539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Detonadores</a:t>
            </a:r>
            <a:endParaRPr/>
          </a:p>
        </p:txBody>
      </p:sp>
      <p:pic>
        <p:nvPicPr>
          <p:cNvPr id="338" name="Google Shape;338;p14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5316634" y="3535596"/>
            <a:ext cx="2086778" cy="466785"/>
          </a:xfrm>
          <a:prstGeom prst="rect">
            <a:avLst/>
          </a:prstGeom>
          <a:noFill/>
          <a:ln w="2857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pic>
      <p:sp>
        <p:nvSpPr>
          <p:cNvPr id="339" name="Google Shape;339;p14"/>
          <p:cNvSpPr txBox="1"/>
          <p:nvPr/>
        </p:nvSpPr>
        <p:spPr>
          <a:xfrm>
            <a:off x="5540303" y="3577084"/>
            <a:ext cx="1723506" cy="3539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Propelentes</a:t>
            </a:r>
            <a:endParaRPr/>
          </a:p>
        </p:txBody>
      </p:sp>
      <p:pic>
        <p:nvPicPr>
          <p:cNvPr id="340" name="Google Shape;340;p14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8399166" y="3532480"/>
            <a:ext cx="3564000" cy="478097"/>
          </a:xfrm>
          <a:prstGeom prst="rect">
            <a:avLst/>
          </a:prstGeom>
          <a:noFill/>
          <a:ln w="2857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pic>
      <p:sp>
        <p:nvSpPr>
          <p:cNvPr id="341" name="Google Shape;341;p14"/>
          <p:cNvSpPr txBox="1"/>
          <p:nvPr/>
        </p:nvSpPr>
        <p:spPr>
          <a:xfrm>
            <a:off x="8944834" y="3581089"/>
            <a:ext cx="2585528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Composiciones Pirotécnicas</a:t>
            </a:r>
            <a:endParaRPr/>
          </a:p>
        </p:txBody>
      </p:sp>
      <p:cxnSp>
        <p:nvCxnSpPr>
          <p:cNvPr id="342" name="Google Shape;342;p14"/>
          <p:cNvCxnSpPr/>
          <p:nvPr/>
        </p:nvCxnSpPr>
        <p:spPr>
          <a:xfrm>
            <a:off x="2312690" y="3214504"/>
            <a:ext cx="7421" cy="252000"/>
          </a:xfrm>
          <a:prstGeom prst="straightConnector1">
            <a:avLst/>
          </a:prstGeom>
          <a:noFill/>
          <a:ln w="38100" cap="flat" cmpd="sng">
            <a:solidFill>
              <a:srgbClr val="002060"/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dist="20000" dir="5400000" rotWithShape="0">
              <a:srgbClr val="000000">
                <a:alpha val="37647"/>
              </a:srgbClr>
            </a:outerShdw>
          </a:effectLst>
        </p:spPr>
      </p:cxnSp>
      <p:cxnSp>
        <p:nvCxnSpPr>
          <p:cNvPr id="343" name="Google Shape;343;p14"/>
          <p:cNvCxnSpPr/>
          <p:nvPr/>
        </p:nvCxnSpPr>
        <p:spPr>
          <a:xfrm>
            <a:off x="6347075" y="2868416"/>
            <a:ext cx="7434" cy="612000"/>
          </a:xfrm>
          <a:prstGeom prst="straightConnector1">
            <a:avLst/>
          </a:prstGeom>
          <a:noFill/>
          <a:ln w="38100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344" name="Google Shape;344;p14"/>
          <p:cNvCxnSpPr/>
          <p:nvPr/>
        </p:nvCxnSpPr>
        <p:spPr>
          <a:xfrm>
            <a:off x="10129654" y="3188488"/>
            <a:ext cx="7421" cy="252000"/>
          </a:xfrm>
          <a:prstGeom prst="straightConnector1">
            <a:avLst/>
          </a:prstGeom>
          <a:noFill/>
          <a:ln w="38100" cap="flat" cmpd="sng">
            <a:solidFill>
              <a:srgbClr val="002060"/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dist="20000" dir="5400000" rotWithShape="0">
              <a:srgbClr val="000000">
                <a:alpha val="37647"/>
              </a:srgbClr>
            </a:outerShdw>
          </a:effectLst>
        </p:spPr>
      </p:cxnSp>
      <p:sp>
        <p:nvSpPr>
          <p:cNvPr id="345" name="Google Shape;345;p14"/>
          <p:cNvSpPr txBox="1"/>
          <p:nvPr/>
        </p:nvSpPr>
        <p:spPr>
          <a:xfrm>
            <a:off x="1283832" y="4380499"/>
            <a:ext cx="2264611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1600"/>
              <a:buFont typeface="Calibri"/>
              <a:buNone/>
            </a:pPr>
            <a:r>
              <a:rPr lang="en-US" sz="1600" b="1" i="1" u="sng" strike="noStrike" cap="none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Explosivos Rompedores</a:t>
            </a:r>
            <a:endParaRPr sz="1400" b="1" i="1" u="sng" strike="noStrike" cap="none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46" name="Google Shape;346;p14"/>
          <p:cNvGrpSpPr/>
          <p:nvPr/>
        </p:nvGrpSpPr>
        <p:grpSpPr>
          <a:xfrm>
            <a:off x="1147482" y="4877407"/>
            <a:ext cx="2643466" cy="338554"/>
            <a:chOff x="258654" y="5719304"/>
            <a:chExt cx="2264611" cy="338554"/>
          </a:xfrm>
        </p:grpSpPr>
        <p:pic>
          <p:nvPicPr>
            <p:cNvPr id="347" name="Google Shape;347;p14" descr="C:\Users\Usuario\Desktop\Imagenes 3D\3D_CArt_11.jpg"/>
            <p:cNvPicPr preferRelativeResize="0"/>
            <p:nvPr/>
          </p:nvPicPr>
          <p:blipFill rotWithShape="1">
            <a:blip r:embed="rId9">
              <a:alphaModFix/>
            </a:blip>
            <a:srcRect r="15625"/>
            <a:stretch/>
          </p:blipFill>
          <p:spPr>
            <a:xfrm>
              <a:off x="269638" y="5803660"/>
              <a:ext cx="185915" cy="183688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48" name="Google Shape;348;p14"/>
            <p:cNvSpPr txBox="1"/>
            <p:nvPr/>
          </p:nvSpPr>
          <p:spPr>
            <a:xfrm>
              <a:off x="258654" y="5719304"/>
              <a:ext cx="2264611" cy="33855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Calibri"/>
                <a:buNone/>
              </a:pPr>
              <a:r>
                <a:rPr lang="en-US" sz="1600" b="1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Primarios o Iniciadores</a:t>
              </a:r>
              <a:endParaRPr sz="1400" b="1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49" name="Google Shape;349;p14"/>
          <p:cNvGrpSpPr/>
          <p:nvPr/>
        </p:nvGrpSpPr>
        <p:grpSpPr>
          <a:xfrm>
            <a:off x="1147479" y="5190676"/>
            <a:ext cx="2332289" cy="338554"/>
            <a:chOff x="258654" y="5719304"/>
            <a:chExt cx="2264611" cy="338554"/>
          </a:xfrm>
        </p:grpSpPr>
        <p:pic>
          <p:nvPicPr>
            <p:cNvPr id="350" name="Google Shape;350;p14" descr="C:\Users\Usuario\Desktop\Imagenes 3D\3D_CArt_11.jpg"/>
            <p:cNvPicPr preferRelativeResize="0"/>
            <p:nvPr/>
          </p:nvPicPr>
          <p:blipFill rotWithShape="1">
            <a:blip r:embed="rId9">
              <a:alphaModFix/>
            </a:blip>
            <a:srcRect r="15625"/>
            <a:stretch/>
          </p:blipFill>
          <p:spPr>
            <a:xfrm>
              <a:off x="269638" y="5803660"/>
              <a:ext cx="185915" cy="183688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51" name="Google Shape;351;p14"/>
            <p:cNvSpPr txBox="1"/>
            <p:nvPr/>
          </p:nvSpPr>
          <p:spPr>
            <a:xfrm>
              <a:off x="258654" y="5719304"/>
              <a:ext cx="2264611" cy="33855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Calibri"/>
                <a:buNone/>
              </a:pPr>
              <a:r>
                <a:rPr lang="en-US" sz="1600" b="1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Secundarios</a:t>
              </a:r>
              <a:endParaRPr sz="1400" b="1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52" name="Google Shape;352;p14"/>
          <p:cNvGrpSpPr/>
          <p:nvPr/>
        </p:nvGrpSpPr>
        <p:grpSpPr>
          <a:xfrm>
            <a:off x="1158791" y="5529230"/>
            <a:ext cx="2456752" cy="338554"/>
            <a:chOff x="269638" y="5714659"/>
            <a:chExt cx="2456752" cy="338554"/>
          </a:xfrm>
        </p:grpSpPr>
        <p:pic>
          <p:nvPicPr>
            <p:cNvPr id="353" name="Google Shape;353;p14" descr="C:\Users\Usuario\Desktop\Imagenes 3D\3D_CArt_11.jpg"/>
            <p:cNvPicPr preferRelativeResize="0"/>
            <p:nvPr/>
          </p:nvPicPr>
          <p:blipFill rotWithShape="1">
            <a:blip r:embed="rId9">
              <a:alphaModFix/>
            </a:blip>
            <a:srcRect r="15625"/>
            <a:stretch/>
          </p:blipFill>
          <p:spPr>
            <a:xfrm>
              <a:off x="269638" y="5803660"/>
              <a:ext cx="185915" cy="183688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54" name="Google Shape;354;p14"/>
            <p:cNvSpPr txBox="1"/>
            <p:nvPr/>
          </p:nvSpPr>
          <p:spPr>
            <a:xfrm>
              <a:off x="461779" y="5714659"/>
              <a:ext cx="2264611" cy="33855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Calibri"/>
                <a:buNone/>
              </a:pPr>
              <a:r>
                <a:rPr lang="en-US" sz="1600" b="1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Mezclas Explosivas (FAE)</a:t>
              </a:r>
              <a:endParaRPr sz="1400" b="1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55" name="Google Shape;355;p14"/>
          <p:cNvSpPr/>
          <p:nvPr/>
        </p:nvSpPr>
        <p:spPr>
          <a:xfrm>
            <a:off x="758344" y="4280811"/>
            <a:ext cx="3211416" cy="2383460"/>
          </a:xfrm>
          <a:prstGeom prst="rect">
            <a:avLst/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56" name="Google Shape;356;p14"/>
          <p:cNvGrpSpPr/>
          <p:nvPr/>
        </p:nvGrpSpPr>
        <p:grpSpPr>
          <a:xfrm>
            <a:off x="4649300" y="4267629"/>
            <a:ext cx="3211416" cy="2396641"/>
            <a:chOff x="4484797" y="3918072"/>
            <a:chExt cx="3211416" cy="2289096"/>
          </a:xfrm>
        </p:grpSpPr>
        <p:grpSp>
          <p:nvGrpSpPr>
            <p:cNvPr id="357" name="Google Shape;357;p14"/>
            <p:cNvGrpSpPr/>
            <p:nvPr/>
          </p:nvGrpSpPr>
          <p:grpSpPr>
            <a:xfrm>
              <a:off x="4637105" y="4108750"/>
              <a:ext cx="1468359" cy="1935438"/>
              <a:chOff x="4692763" y="4108750"/>
              <a:chExt cx="1468359" cy="1935438"/>
            </a:xfrm>
          </p:grpSpPr>
          <p:grpSp>
            <p:nvGrpSpPr>
              <p:cNvPr id="358" name="Google Shape;358;p14"/>
              <p:cNvGrpSpPr/>
              <p:nvPr/>
            </p:nvGrpSpPr>
            <p:grpSpPr>
              <a:xfrm>
                <a:off x="4692763" y="4108750"/>
                <a:ext cx="1468359" cy="338554"/>
                <a:chOff x="-23447" y="5633489"/>
                <a:chExt cx="1468359" cy="338554"/>
              </a:xfrm>
            </p:grpSpPr>
            <p:pic>
              <p:nvPicPr>
                <p:cNvPr id="359" name="Google Shape;359;p14" descr="C:\Users\Usuario\Desktop\Imagenes 3D\3D_CArt_11.jpg"/>
                <p:cNvPicPr preferRelativeResize="0"/>
                <p:nvPr/>
              </p:nvPicPr>
              <p:blipFill rotWithShape="1">
                <a:blip r:embed="rId9">
                  <a:alphaModFix/>
                </a:blip>
                <a:srcRect r="15625"/>
                <a:stretch/>
              </p:blipFill>
              <p:spPr>
                <a:xfrm>
                  <a:off x="-23447" y="5706691"/>
                  <a:ext cx="185915" cy="183688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sp>
              <p:nvSpPr>
                <p:cNvPr id="360" name="Google Shape;360;p14"/>
                <p:cNvSpPr txBox="1"/>
                <p:nvPr/>
              </p:nvSpPr>
              <p:spPr>
                <a:xfrm>
                  <a:off x="89540" y="5633489"/>
                  <a:ext cx="1355372" cy="338554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sp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F243E"/>
                    </a:buClr>
                    <a:buSzPts val="1600"/>
                    <a:buFont typeface="Calibri"/>
                    <a:buNone/>
                  </a:pPr>
                  <a:r>
                    <a:rPr lang="en-US" sz="1600" b="0" i="1" u="none" strike="noStrike" cap="none">
                      <a:solidFill>
                        <a:srgbClr val="0F243E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De cañones</a:t>
                  </a:r>
                  <a:endParaRPr sz="1400" b="0" i="1" u="none" strike="noStrike" cap="none">
                    <a:solidFill>
                      <a:srgbClr val="0F243E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sp>
            <p:nvSpPr>
              <p:cNvPr id="361" name="Google Shape;361;p14"/>
              <p:cNvSpPr txBox="1"/>
              <p:nvPr/>
            </p:nvSpPr>
            <p:spPr>
              <a:xfrm>
                <a:off x="4982834" y="5705634"/>
                <a:ext cx="1163329" cy="33855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F243E"/>
                  </a:buClr>
                  <a:buSzPts val="1600"/>
                  <a:buFont typeface="Calibri"/>
                  <a:buNone/>
                </a:pPr>
                <a:r>
                  <a:rPr lang="en-US" sz="1600" b="0" i="1" u="none" strike="noStrike" cap="none">
                    <a:solidFill>
                      <a:srgbClr val="0F243E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De Misiles</a:t>
                </a:r>
                <a:endParaRPr sz="1400" b="0" i="1" u="none" strike="noStrike" cap="none">
                  <a:solidFill>
                    <a:srgbClr val="0F243E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pic>
            <p:nvPicPr>
              <p:cNvPr id="362" name="Google Shape;362;p14" descr="C:\Users\Usuario\Desktop\Imagenes 3D\3D_CArt_11.jpg"/>
              <p:cNvPicPr preferRelativeResize="0"/>
              <p:nvPr/>
            </p:nvPicPr>
            <p:blipFill rotWithShape="1">
              <a:blip r:embed="rId9">
                <a:alphaModFix/>
              </a:blip>
              <a:srcRect r="15625"/>
              <a:stretch/>
            </p:blipFill>
            <p:spPr>
              <a:xfrm>
                <a:off x="4741474" y="5799931"/>
                <a:ext cx="165272" cy="16329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sp>
          <p:nvSpPr>
            <p:cNvPr id="363" name="Google Shape;363;p14"/>
            <p:cNvSpPr/>
            <p:nvPr/>
          </p:nvSpPr>
          <p:spPr>
            <a:xfrm>
              <a:off x="4484797" y="3918072"/>
              <a:ext cx="3211416" cy="2289096"/>
            </a:xfrm>
            <a:prstGeom prst="rect">
              <a:avLst/>
            </a:prstGeom>
            <a:noFill/>
            <a:ln w="28575" cap="flat" cmpd="sng">
              <a:solidFill>
                <a:srgbClr val="002060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64" name="Google Shape;364;p14"/>
          <p:cNvSpPr/>
          <p:nvPr/>
        </p:nvSpPr>
        <p:spPr>
          <a:xfrm>
            <a:off x="6179387" y="4601024"/>
            <a:ext cx="71819" cy="72000"/>
          </a:xfrm>
          <a:prstGeom prst="ellipse">
            <a:avLst/>
          </a:prstGeom>
          <a:solidFill>
            <a:srgbClr val="C0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65" name="Google Shape;365;p14"/>
          <p:cNvCxnSpPr/>
          <p:nvPr/>
        </p:nvCxnSpPr>
        <p:spPr>
          <a:xfrm rot="10800000" flipH="1">
            <a:off x="6251206" y="4380174"/>
            <a:ext cx="453469" cy="243181"/>
          </a:xfrm>
          <a:prstGeom prst="straightConnector1">
            <a:avLst/>
          </a:prstGeom>
          <a:noFill/>
          <a:ln w="28575" cap="flat" cmpd="sng">
            <a:solidFill>
              <a:srgbClr val="C00000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366" name="Google Shape;366;p14"/>
          <p:cNvCxnSpPr/>
          <p:nvPr/>
        </p:nvCxnSpPr>
        <p:spPr>
          <a:xfrm rot="10800000" flipH="1">
            <a:off x="6247665" y="4645639"/>
            <a:ext cx="398462" cy="4248"/>
          </a:xfrm>
          <a:prstGeom prst="straightConnector1">
            <a:avLst/>
          </a:prstGeom>
          <a:noFill/>
          <a:ln w="28575" cap="flat" cmpd="sng">
            <a:solidFill>
              <a:srgbClr val="C00000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367" name="Google Shape;367;p14"/>
          <p:cNvCxnSpPr>
            <a:stCxn id="364" idx="5"/>
          </p:cNvCxnSpPr>
          <p:nvPr/>
        </p:nvCxnSpPr>
        <p:spPr>
          <a:xfrm>
            <a:off x="6240688" y="4662480"/>
            <a:ext cx="464100" cy="290100"/>
          </a:xfrm>
          <a:prstGeom prst="straightConnector1">
            <a:avLst/>
          </a:prstGeom>
          <a:noFill/>
          <a:ln w="28575" cap="flat" cmpd="sng">
            <a:solidFill>
              <a:srgbClr val="C00000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368" name="Google Shape;368;p14"/>
          <p:cNvCxnSpPr/>
          <p:nvPr/>
        </p:nvCxnSpPr>
        <p:spPr>
          <a:xfrm>
            <a:off x="6255008" y="6249599"/>
            <a:ext cx="577363" cy="151743"/>
          </a:xfrm>
          <a:prstGeom prst="straightConnector1">
            <a:avLst/>
          </a:prstGeom>
          <a:noFill/>
          <a:ln w="28575" cap="flat" cmpd="sng">
            <a:solidFill>
              <a:srgbClr val="C00000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369" name="Google Shape;369;p14"/>
          <p:cNvCxnSpPr>
            <a:endCxn id="370" idx="1"/>
          </p:cNvCxnSpPr>
          <p:nvPr/>
        </p:nvCxnSpPr>
        <p:spPr>
          <a:xfrm rot="10800000" flipH="1">
            <a:off x="6240820" y="5995325"/>
            <a:ext cx="604500" cy="251700"/>
          </a:xfrm>
          <a:prstGeom prst="straightConnector1">
            <a:avLst/>
          </a:prstGeom>
          <a:noFill/>
          <a:ln w="28575" cap="flat" cmpd="sng">
            <a:solidFill>
              <a:srgbClr val="C00000"/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371" name="Google Shape;371;p14"/>
          <p:cNvSpPr/>
          <p:nvPr/>
        </p:nvSpPr>
        <p:spPr>
          <a:xfrm>
            <a:off x="6190740" y="6206918"/>
            <a:ext cx="71819" cy="72000"/>
          </a:xfrm>
          <a:prstGeom prst="ellipse">
            <a:avLst/>
          </a:prstGeom>
          <a:solidFill>
            <a:srgbClr val="C0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2" name="Google Shape;372;p14"/>
          <p:cNvSpPr txBox="1"/>
          <p:nvPr/>
        </p:nvSpPr>
        <p:spPr>
          <a:xfrm>
            <a:off x="6586880" y="4260034"/>
            <a:ext cx="1273836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F243E"/>
              </a:buClr>
              <a:buSzPts val="1600"/>
              <a:buFont typeface="Calibri"/>
              <a:buNone/>
            </a:pPr>
            <a:r>
              <a:rPr lang="en-US" sz="1600" b="0" i="1" u="none" strike="noStrike" cap="none">
                <a:solidFill>
                  <a:srgbClr val="0F243E"/>
                </a:solidFill>
                <a:latin typeface="Calibri"/>
                <a:ea typeface="Calibri"/>
                <a:cs typeface="Calibri"/>
                <a:sym typeface="Calibri"/>
              </a:rPr>
              <a:t>Base Simple</a:t>
            </a:r>
            <a:endParaRPr sz="1400" b="0" i="1" u="none" strike="noStrike" cap="none">
              <a:solidFill>
                <a:srgbClr val="0F243E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3" name="Google Shape;373;p14"/>
          <p:cNvSpPr txBox="1"/>
          <p:nvPr/>
        </p:nvSpPr>
        <p:spPr>
          <a:xfrm>
            <a:off x="6530097" y="4492573"/>
            <a:ext cx="1201129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F243E"/>
              </a:buClr>
              <a:buSzPts val="1600"/>
              <a:buFont typeface="Calibri"/>
              <a:buNone/>
            </a:pPr>
            <a:r>
              <a:rPr lang="en-US" sz="1600" b="0" i="1" u="none" strike="noStrike" cap="none">
                <a:solidFill>
                  <a:srgbClr val="0F243E"/>
                </a:solidFill>
                <a:latin typeface="Calibri"/>
                <a:ea typeface="Calibri"/>
                <a:cs typeface="Calibri"/>
                <a:sym typeface="Calibri"/>
              </a:rPr>
              <a:t>Base Doble</a:t>
            </a:r>
            <a:endParaRPr sz="1400" b="0" i="1" u="none" strike="noStrike" cap="none">
              <a:solidFill>
                <a:srgbClr val="0F243E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4" name="Google Shape;374;p14"/>
          <p:cNvSpPr txBox="1"/>
          <p:nvPr/>
        </p:nvSpPr>
        <p:spPr>
          <a:xfrm>
            <a:off x="6577509" y="4738821"/>
            <a:ext cx="1213108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F243E"/>
              </a:buClr>
              <a:buSzPts val="1600"/>
              <a:buFont typeface="Calibri"/>
              <a:buNone/>
            </a:pPr>
            <a:r>
              <a:rPr lang="en-US" sz="1600" b="0" i="1" u="none" strike="noStrike" cap="none">
                <a:solidFill>
                  <a:srgbClr val="0F243E"/>
                </a:solidFill>
                <a:latin typeface="Calibri"/>
                <a:ea typeface="Calibri"/>
                <a:cs typeface="Calibri"/>
                <a:sym typeface="Calibri"/>
              </a:rPr>
              <a:t>Base Triple</a:t>
            </a:r>
            <a:endParaRPr sz="1400" b="0" i="1" u="none" strike="noStrike" cap="none">
              <a:solidFill>
                <a:srgbClr val="0F243E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0" name="Google Shape;370;p14"/>
          <p:cNvSpPr txBox="1"/>
          <p:nvPr/>
        </p:nvSpPr>
        <p:spPr>
          <a:xfrm>
            <a:off x="6845320" y="5826048"/>
            <a:ext cx="940998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F243E"/>
              </a:buClr>
              <a:buSzPts val="1600"/>
              <a:buFont typeface="Calibri"/>
              <a:buNone/>
            </a:pPr>
            <a:r>
              <a:rPr lang="en-US" sz="1600" b="0" i="1" u="none" strike="noStrike" cap="none">
                <a:solidFill>
                  <a:srgbClr val="0F243E"/>
                </a:solidFill>
                <a:latin typeface="Calibri"/>
                <a:ea typeface="Calibri"/>
                <a:cs typeface="Calibri"/>
                <a:sym typeface="Calibri"/>
              </a:rPr>
              <a:t>Sólidos</a:t>
            </a:r>
            <a:endParaRPr sz="1400" b="0" i="1" u="none" strike="noStrike" cap="none">
              <a:solidFill>
                <a:srgbClr val="0F243E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5" name="Google Shape;375;p14"/>
          <p:cNvSpPr txBox="1"/>
          <p:nvPr/>
        </p:nvSpPr>
        <p:spPr>
          <a:xfrm>
            <a:off x="6874812" y="6194804"/>
            <a:ext cx="940998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F243E"/>
              </a:buClr>
              <a:buSzPts val="1600"/>
              <a:buFont typeface="Calibri"/>
              <a:buNone/>
            </a:pPr>
            <a:r>
              <a:rPr lang="en-US" sz="1600" b="0" i="1" u="none" strike="noStrike" cap="none">
                <a:solidFill>
                  <a:srgbClr val="0F243E"/>
                </a:solidFill>
                <a:latin typeface="Calibri"/>
                <a:ea typeface="Calibri"/>
                <a:cs typeface="Calibri"/>
                <a:sym typeface="Calibri"/>
              </a:rPr>
              <a:t>Líquidos</a:t>
            </a:r>
            <a:endParaRPr sz="1400" b="0" i="1" u="none" strike="noStrike" cap="none">
              <a:solidFill>
                <a:srgbClr val="0F243E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76" name="Google Shape;376;p14"/>
          <p:cNvGrpSpPr/>
          <p:nvPr/>
        </p:nvGrpSpPr>
        <p:grpSpPr>
          <a:xfrm>
            <a:off x="8562590" y="4280811"/>
            <a:ext cx="3211416" cy="2289096"/>
            <a:chOff x="8324319" y="3919396"/>
            <a:chExt cx="3211416" cy="2289096"/>
          </a:xfrm>
        </p:grpSpPr>
        <p:sp>
          <p:nvSpPr>
            <p:cNvPr id="377" name="Google Shape;377;p14"/>
            <p:cNvSpPr/>
            <p:nvPr/>
          </p:nvSpPr>
          <p:spPr>
            <a:xfrm>
              <a:off x="8486150" y="4085439"/>
              <a:ext cx="1739689" cy="1029818"/>
            </a:xfrm>
            <a:prstGeom prst="ellipse">
              <a:avLst/>
            </a:prstGeom>
            <a:solidFill>
              <a:srgbClr val="7030A0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600" b="1" i="1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Efecto óptico Acústico</a:t>
              </a:r>
              <a:endParaRPr/>
            </a:p>
          </p:txBody>
        </p:sp>
        <p:sp>
          <p:nvSpPr>
            <p:cNvPr id="378" name="Google Shape;378;p14"/>
            <p:cNvSpPr/>
            <p:nvPr/>
          </p:nvSpPr>
          <p:spPr>
            <a:xfrm>
              <a:off x="8324319" y="3919396"/>
              <a:ext cx="3211416" cy="2289096"/>
            </a:xfrm>
            <a:prstGeom prst="rect">
              <a:avLst/>
            </a:prstGeom>
            <a:noFill/>
            <a:ln w="28575" cap="flat" cmpd="sng">
              <a:solidFill>
                <a:srgbClr val="002060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79" name="Google Shape;379;p14"/>
          <p:cNvSpPr/>
          <p:nvPr/>
        </p:nvSpPr>
        <p:spPr>
          <a:xfrm>
            <a:off x="9909029" y="5376070"/>
            <a:ext cx="1739689" cy="1029818"/>
          </a:xfrm>
          <a:prstGeom prst="ellipse">
            <a:avLst/>
          </a:prstGeom>
          <a:solidFill>
            <a:srgbClr val="7030A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i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Efectos Incendiarios</a:t>
            </a:r>
            <a:endParaRPr/>
          </a:p>
        </p:txBody>
      </p:sp>
      <p:pic>
        <p:nvPicPr>
          <p:cNvPr id="380" name="Google Shape;380;p14" descr="10 Ð»ÑÑÑÐ¸Ñ Ð»ÐµÐ²ÑÑ ÑÑÐºÐ¾Ð² Ð² Ð¸ÑÑÐ¾ÑÐ¸Ð¸ Ð±Ð¾ÐºÑÐ°! (ÑÐ°ÑÑÑ 2) (4)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1445915" y="5929769"/>
            <a:ext cx="1733550" cy="969993"/>
          </a:xfrm>
          <a:prstGeom prst="ellipse">
            <a:avLst/>
          </a:prstGeom>
          <a:noFill/>
          <a:ln w="63500" cap="rnd" cmpd="sng">
            <a:solidFill>
              <a:srgbClr val="333333"/>
            </a:solidFill>
            <a:prstDash val="solid"/>
            <a:round/>
            <a:headEnd type="none" w="sm" len="sm"/>
            <a:tailEnd type="none" w="sm" len="sm"/>
          </a:ln>
          <a:effectLst>
            <a:outerShdw blurRad="381000" dist="292100" dir="5400000" sx="-80000" sy="-18000" rotWithShape="0">
              <a:srgbClr val="000000">
                <a:alpha val="21960"/>
              </a:srgbClr>
            </a:outerShdw>
          </a:effectLst>
        </p:spPr>
      </p:pic>
      <p:pic>
        <p:nvPicPr>
          <p:cNvPr id="381" name="Google Shape;381;p14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4870801" y="5089116"/>
            <a:ext cx="1483707" cy="788068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382" name="Google Shape;382;p14"/>
          <p:cNvSpPr/>
          <p:nvPr/>
        </p:nvSpPr>
        <p:spPr>
          <a:xfrm>
            <a:off x="434107" y="3324386"/>
            <a:ext cx="3781587" cy="3513553"/>
          </a:xfrm>
          <a:prstGeom prst="rect">
            <a:avLst/>
          </a:prstGeom>
          <a:noFill/>
          <a:ln w="76200" cap="flat" cmpd="sng">
            <a:solidFill>
              <a:srgbClr val="C00000"/>
            </a:solidFill>
            <a:prstDash val="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p15"/>
          <p:cNvSpPr txBox="1"/>
          <p:nvPr/>
        </p:nvSpPr>
        <p:spPr>
          <a:xfrm>
            <a:off x="5300547" y="460483"/>
            <a:ext cx="5355803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SISTEMAS DE ARMAS</a:t>
            </a:r>
            <a:endParaRPr/>
          </a:p>
        </p:txBody>
      </p:sp>
      <p:pic>
        <p:nvPicPr>
          <p:cNvPr id="388" name="Google Shape;388;p15" descr="Escuela naval Arturo Prat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965362" y="193131"/>
            <a:ext cx="961251" cy="1111847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  <p:cxnSp>
        <p:nvCxnSpPr>
          <p:cNvPr id="389" name="Google Shape;389;p15"/>
          <p:cNvCxnSpPr/>
          <p:nvPr/>
        </p:nvCxnSpPr>
        <p:spPr>
          <a:xfrm flipH="1">
            <a:off x="10792269" y="274906"/>
            <a:ext cx="1054" cy="1204489"/>
          </a:xfrm>
          <a:prstGeom prst="straightConnector1">
            <a:avLst/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390" name="Google Shape;390;p1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0633" y="0"/>
            <a:ext cx="4795284" cy="143539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91" name="Google Shape;391;p15"/>
          <p:cNvCxnSpPr/>
          <p:nvPr/>
        </p:nvCxnSpPr>
        <p:spPr>
          <a:xfrm>
            <a:off x="6590689" y="2798581"/>
            <a:ext cx="0" cy="3780000"/>
          </a:xfrm>
          <a:prstGeom prst="straightConnector1">
            <a:avLst/>
          </a:prstGeom>
          <a:noFill/>
          <a:ln w="76200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392" name="Google Shape;392;p15"/>
          <p:cNvSpPr/>
          <p:nvPr/>
        </p:nvSpPr>
        <p:spPr>
          <a:xfrm>
            <a:off x="783918" y="3116990"/>
            <a:ext cx="5264210" cy="2714190"/>
          </a:xfrm>
          <a:prstGeom prst="roundRect">
            <a:avLst>
              <a:gd name="adj" fmla="val 1711"/>
            </a:avLst>
          </a:prstGeom>
          <a:solidFill>
            <a:srgbClr val="548135">
              <a:alpha val="57647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3" name="Google Shape;393;p15"/>
          <p:cNvSpPr txBox="1"/>
          <p:nvPr/>
        </p:nvSpPr>
        <p:spPr>
          <a:xfrm>
            <a:off x="1308902" y="3266660"/>
            <a:ext cx="4392621" cy="27699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DETONANTES </a:t>
            </a:r>
            <a:endParaRPr sz="1800" b="1" u="sng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(Explosivos o rompedores)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 </a:t>
            </a:r>
            <a:endParaRPr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PRIMARIOS O INICIADORES</a:t>
            </a:r>
            <a:endParaRPr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De alta  sensibilidad, reaccionan a pequeños estímulos de calor o golpe, se usan para </a:t>
            </a:r>
            <a:r>
              <a:rPr lang="en-US" sz="1800" i="1" u="sng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iniciar</a:t>
            </a:r>
            <a:r>
              <a:rPr lang="en-US" sz="1800" i="1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a los explosivos secundarios en una cadena explosiva. </a:t>
            </a:r>
            <a:endParaRPr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394" name="Google Shape;394;p15"/>
          <p:cNvGrpSpPr/>
          <p:nvPr/>
        </p:nvGrpSpPr>
        <p:grpSpPr>
          <a:xfrm>
            <a:off x="883183" y="4008535"/>
            <a:ext cx="326454" cy="315380"/>
            <a:chOff x="3310481" y="3574157"/>
            <a:chExt cx="450166" cy="478301"/>
          </a:xfrm>
        </p:grpSpPr>
        <p:sp>
          <p:nvSpPr>
            <p:cNvPr id="395" name="Google Shape;395;p15"/>
            <p:cNvSpPr/>
            <p:nvPr/>
          </p:nvSpPr>
          <p:spPr>
            <a:xfrm>
              <a:off x="3310481" y="3574157"/>
              <a:ext cx="450166" cy="478301"/>
            </a:xfrm>
            <a:prstGeom prst="ellipse">
              <a:avLst/>
            </a:prstGeom>
            <a:solidFill>
              <a:schemeClr val="lt1"/>
            </a:solidFill>
            <a:ln w="28575" cap="flat" cmpd="sng">
              <a:solidFill>
                <a:srgbClr val="C00000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96" name="Google Shape;396;p15"/>
            <p:cNvSpPr txBox="1"/>
            <p:nvPr/>
          </p:nvSpPr>
          <p:spPr>
            <a:xfrm>
              <a:off x="3357080" y="3579923"/>
              <a:ext cx="351692" cy="46676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400" b="1">
                  <a:solidFill>
                    <a:srgbClr val="C00000"/>
                  </a:solidFill>
                  <a:latin typeface="Calibri"/>
                  <a:ea typeface="Calibri"/>
                  <a:cs typeface="Calibri"/>
                  <a:sym typeface="Calibri"/>
                </a:rPr>
                <a:t>1</a:t>
              </a:r>
              <a:endParaRPr/>
            </a:p>
          </p:txBody>
        </p:sp>
      </p:grpSp>
      <p:sp>
        <p:nvSpPr>
          <p:cNvPr id="397" name="Google Shape;397;p15"/>
          <p:cNvSpPr txBox="1"/>
          <p:nvPr/>
        </p:nvSpPr>
        <p:spPr>
          <a:xfrm>
            <a:off x="7081924" y="2691151"/>
            <a:ext cx="427798" cy="7848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500" b="1">
                <a:solidFill>
                  <a:srgbClr val="002060"/>
                </a:solidFill>
                <a:latin typeface="Arial Black"/>
                <a:ea typeface="Arial Black"/>
                <a:cs typeface="Arial Black"/>
                <a:sym typeface="Arial Black"/>
              </a:rPr>
              <a:t>1</a:t>
            </a:r>
            <a:endParaRPr sz="4500" b="1">
              <a:solidFill>
                <a:srgbClr val="002060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398" name="Google Shape;398;p15"/>
          <p:cNvSpPr txBox="1"/>
          <p:nvPr/>
        </p:nvSpPr>
        <p:spPr>
          <a:xfrm>
            <a:off x="7694892" y="2898900"/>
            <a:ext cx="3495373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rgbClr val="1E4E79"/>
                </a:solidFill>
                <a:latin typeface="Avenir"/>
                <a:ea typeface="Avenir"/>
                <a:cs typeface="Avenir"/>
                <a:sym typeface="Avenir"/>
              </a:rPr>
              <a:t>Azoturo de Plomo</a:t>
            </a:r>
            <a:endParaRPr sz="1800" b="1">
              <a:solidFill>
                <a:srgbClr val="1E4E79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399" name="Google Shape;399;p15"/>
          <p:cNvSpPr txBox="1"/>
          <p:nvPr/>
        </p:nvSpPr>
        <p:spPr>
          <a:xfrm>
            <a:off x="7090395" y="3439317"/>
            <a:ext cx="427798" cy="7848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500" b="1">
                <a:solidFill>
                  <a:srgbClr val="002060"/>
                </a:solidFill>
                <a:latin typeface="Arial Black"/>
                <a:ea typeface="Arial Black"/>
                <a:cs typeface="Arial Black"/>
                <a:sym typeface="Arial Black"/>
              </a:rPr>
              <a:t>2</a:t>
            </a:r>
            <a:endParaRPr sz="4500" b="1">
              <a:solidFill>
                <a:srgbClr val="002060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400" name="Google Shape;400;p15"/>
          <p:cNvSpPr txBox="1"/>
          <p:nvPr/>
        </p:nvSpPr>
        <p:spPr>
          <a:xfrm>
            <a:off x="7128030" y="5048806"/>
            <a:ext cx="427798" cy="7848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500" b="1">
                <a:solidFill>
                  <a:srgbClr val="002060"/>
                </a:solidFill>
                <a:latin typeface="Arial Black"/>
                <a:ea typeface="Arial Black"/>
                <a:cs typeface="Arial Black"/>
                <a:sym typeface="Arial Black"/>
              </a:rPr>
              <a:t>4</a:t>
            </a:r>
            <a:endParaRPr sz="4500" b="1">
              <a:solidFill>
                <a:srgbClr val="002060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401" name="Google Shape;401;p15"/>
          <p:cNvSpPr txBox="1"/>
          <p:nvPr/>
        </p:nvSpPr>
        <p:spPr>
          <a:xfrm>
            <a:off x="7128030" y="4250079"/>
            <a:ext cx="427798" cy="7848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500" b="1">
                <a:solidFill>
                  <a:srgbClr val="002060"/>
                </a:solidFill>
                <a:latin typeface="Arial Black"/>
                <a:ea typeface="Arial Black"/>
                <a:cs typeface="Arial Black"/>
                <a:sym typeface="Arial Black"/>
              </a:rPr>
              <a:t>3</a:t>
            </a:r>
            <a:endParaRPr sz="4500" b="1">
              <a:solidFill>
                <a:srgbClr val="002060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402" name="Google Shape;402;p15"/>
          <p:cNvSpPr txBox="1"/>
          <p:nvPr/>
        </p:nvSpPr>
        <p:spPr>
          <a:xfrm>
            <a:off x="7128030" y="5911303"/>
            <a:ext cx="427798" cy="7848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500" b="1">
                <a:solidFill>
                  <a:srgbClr val="002060"/>
                </a:solidFill>
                <a:latin typeface="Arial Black"/>
                <a:ea typeface="Arial Black"/>
                <a:cs typeface="Arial Black"/>
                <a:sym typeface="Arial Black"/>
              </a:rPr>
              <a:t>5</a:t>
            </a:r>
            <a:endParaRPr sz="4500" b="1">
              <a:solidFill>
                <a:srgbClr val="002060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403" name="Google Shape;403;p15"/>
          <p:cNvSpPr txBox="1"/>
          <p:nvPr/>
        </p:nvSpPr>
        <p:spPr>
          <a:xfrm>
            <a:off x="7694892" y="3632421"/>
            <a:ext cx="3495373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rgbClr val="1E4E79"/>
                </a:solidFill>
                <a:latin typeface="Avenir"/>
                <a:ea typeface="Avenir"/>
                <a:cs typeface="Avenir"/>
                <a:sym typeface="Avenir"/>
              </a:rPr>
              <a:t>DDPN</a:t>
            </a:r>
            <a:endParaRPr sz="1800" b="1">
              <a:solidFill>
                <a:srgbClr val="1E4E79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404" name="Google Shape;404;p15"/>
          <p:cNvSpPr txBox="1"/>
          <p:nvPr/>
        </p:nvSpPr>
        <p:spPr>
          <a:xfrm>
            <a:off x="7769801" y="4457828"/>
            <a:ext cx="3495373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rgbClr val="1E4E79"/>
                </a:solidFill>
                <a:latin typeface="Avenir"/>
                <a:ea typeface="Avenir"/>
                <a:cs typeface="Avenir"/>
                <a:sym typeface="Avenir"/>
              </a:rPr>
              <a:t>Azoturo de Plata</a:t>
            </a:r>
            <a:endParaRPr sz="1800" b="1">
              <a:solidFill>
                <a:srgbClr val="1E4E79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405" name="Google Shape;405;p15"/>
          <p:cNvSpPr txBox="1"/>
          <p:nvPr/>
        </p:nvSpPr>
        <p:spPr>
          <a:xfrm>
            <a:off x="7769800" y="5256555"/>
            <a:ext cx="3495373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rgbClr val="1E4E79"/>
                </a:solidFill>
                <a:latin typeface="Avenir"/>
                <a:ea typeface="Avenir"/>
                <a:cs typeface="Avenir"/>
                <a:sym typeface="Avenir"/>
              </a:rPr>
              <a:t>Fulminato de Mercurio</a:t>
            </a:r>
            <a:endParaRPr sz="1800" b="1">
              <a:solidFill>
                <a:srgbClr val="1E4E79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406" name="Google Shape;406;p15"/>
          <p:cNvSpPr txBox="1"/>
          <p:nvPr/>
        </p:nvSpPr>
        <p:spPr>
          <a:xfrm>
            <a:off x="7831793" y="6103251"/>
            <a:ext cx="3495373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rgbClr val="1E4E79"/>
                </a:solidFill>
                <a:latin typeface="Avenir"/>
                <a:ea typeface="Avenir"/>
                <a:cs typeface="Avenir"/>
                <a:sym typeface="Avenir"/>
              </a:rPr>
              <a:t>Nitroglicerina</a:t>
            </a:r>
            <a:endParaRPr sz="1800" b="1">
              <a:solidFill>
                <a:srgbClr val="1E4E79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407" name="Google Shape;407;p15"/>
          <p:cNvSpPr txBox="1"/>
          <p:nvPr/>
        </p:nvSpPr>
        <p:spPr>
          <a:xfrm>
            <a:off x="3946923" y="1375375"/>
            <a:ext cx="4085700" cy="51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65760" marR="0" lvl="1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3200"/>
              <a:buFont typeface="Arial"/>
              <a:buNone/>
            </a:pPr>
            <a:r>
              <a:rPr lang="en-US" sz="3200" b="1" i="0" u="sng" strike="noStrike" cap="none">
                <a:solidFill>
                  <a:srgbClr val="C00000"/>
                </a:solidFill>
                <a:latin typeface="Federo"/>
                <a:ea typeface="Federo"/>
                <a:cs typeface="Federo"/>
                <a:sym typeface="Federo"/>
              </a:rPr>
              <a:t>DETONADORES</a:t>
            </a:r>
            <a:endParaRPr/>
          </a:p>
        </p:txBody>
      </p:sp>
      <p:sp>
        <p:nvSpPr>
          <p:cNvPr id="408" name="Google Shape;408;p15"/>
          <p:cNvSpPr/>
          <p:nvPr/>
        </p:nvSpPr>
        <p:spPr>
          <a:xfrm>
            <a:off x="8032635" y="1972535"/>
            <a:ext cx="2038109" cy="433225"/>
          </a:xfrm>
          <a:prstGeom prst="roundRect">
            <a:avLst>
              <a:gd name="adj" fmla="val 16667"/>
            </a:avLst>
          </a:prstGeom>
          <a:solidFill>
            <a:srgbClr val="C4BD97">
              <a:alpha val="49803"/>
            </a:srgbClr>
          </a:solidFill>
          <a:ln w="25400" cap="flat" cmpd="sng">
            <a:solidFill>
              <a:srgbClr val="93895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Ejemplos</a:t>
            </a:r>
            <a:endParaRPr sz="18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Google Shape;413;p16"/>
          <p:cNvSpPr txBox="1"/>
          <p:nvPr/>
        </p:nvSpPr>
        <p:spPr>
          <a:xfrm>
            <a:off x="5300547" y="460483"/>
            <a:ext cx="5355803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SISTEMAS DE ARMAS</a:t>
            </a:r>
            <a:endParaRPr/>
          </a:p>
        </p:txBody>
      </p:sp>
      <p:pic>
        <p:nvPicPr>
          <p:cNvPr id="414" name="Google Shape;414;p16" descr="Escuela naval Arturo Prat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965362" y="193131"/>
            <a:ext cx="961251" cy="1111847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  <p:cxnSp>
        <p:nvCxnSpPr>
          <p:cNvPr id="415" name="Google Shape;415;p16"/>
          <p:cNvCxnSpPr/>
          <p:nvPr/>
        </p:nvCxnSpPr>
        <p:spPr>
          <a:xfrm flipH="1">
            <a:off x="10792269" y="274906"/>
            <a:ext cx="1054" cy="1204489"/>
          </a:xfrm>
          <a:prstGeom prst="straightConnector1">
            <a:avLst/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416" name="Google Shape;416;p1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0633" y="0"/>
            <a:ext cx="4795284" cy="143539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417" name="Google Shape;417;p16"/>
          <p:cNvCxnSpPr/>
          <p:nvPr/>
        </p:nvCxnSpPr>
        <p:spPr>
          <a:xfrm>
            <a:off x="6590689" y="2558185"/>
            <a:ext cx="0" cy="3384000"/>
          </a:xfrm>
          <a:prstGeom prst="straightConnector1">
            <a:avLst/>
          </a:prstGeom>
          <a:noFill/>
          <a:ln w="76200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418" name="Google Shape;418;p16"/>
          <p:cNvSpPr/>
          <p:nvPr/>
        </p:nvSpPr>
        <p:spPr>
          <a:xfrm>
            <a:off x="749704" y="2296031"/>
            <a:ext cx="5264210" cy="3829694"/>
          </a:xfrm>
          <a:prstGeom prst="roundRect">
            <a:avLst>
              <a:gd name="adj" fmla="val 1711"/>
            </a:avLst>
          </a:prstGeom>
          <a:solidFill>
            <a:srgbClr val="548135">
              <a:alpha val="57647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9" name="Google Shape;419;p16"/>
          <p:cNvSpPr txBox="1"/>
          <p:nvPr/>
        </p:nvSpPr>
        <p:spPr>
          <a:xfrm>
            <a:off x="1274688" y="2445701"/>
            <a:ext cx="4392621" cy="30469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DETONANTES </a:t>
            </a:r>
            <a:endParaRPr sz="1800" b="1" u="sng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(Explosivos o rompedores)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 </a:t>
            </a:r>
            <a:endParaRPr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SECUNDARIOS</a:t>
            </a:r>
            <a:endParaRPr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De baja sensibilidad, aportan la mayor parte de la energía en una detonación, de alta velocidad de reacción. sus compuestos químicos contienen pequeñas porciones de explosivos primarios y aumentan su sensibilidad si se descomponen.</a:t>
            </a:r>
            <a:endParaRPr/>
          </a:p>
        </p:txBody>
      </p:sp>
      <p:grpSp>
        <p:nvGrpSpPr>
          <p:cNvPr id="420" name="Google Shape;420;p16"/>
          <p:cNvGrpSpPr/>
          <p:nvPr/>
        </p:nvGrpSpPr>
        <p:grpSpPr>
          <a:xfrm>
            <a:off x="848969" y="3187576"/>
            <a:ext cx="326454" cy="315380"/>
            <a:chOff x="3310481" y="3574157"/>
            <a:chExt cx="450166" cy="478301"/>
          </a:xfrm>
        </p:grpSpPr>
        <p:sp>
          <p:nvSpPr>
            <p:cNvPr id="421" name="Google Shape;421;p16"/>
            <p:cNvSpPr/>
            <p:nvPr/>
          </p:nvSpPr>
          <p:spPr>
            <a:xfrm>
              <a:off x="3310481" y="3574157"/>
              <a:ext cx="450166" cy="478301"/>
            </a:xfrm>
            <a:prstGeom prst="ellipse">
              <a:avLst/>
            </a:prstGeom>
            <a:solidFill>
              <a:schemeClr val="lt1"/>
            </a:solidFill>
            <a:ln w="28575" cap="flat" cmpd="sng">
              <a:solidFill>
                <a:srgbClr val="C00000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22" name="Google Shape;422;p16"/>
            <p:cNvSpPr txBox="1"/>
            <p:nvPr/>
          </p:nvSpPr>
          <p:spPr>
            <a:xfrm>
              <a:off x="3357080" y="3579923"/>
              <a:ext cx="351692" cy="46677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400" b="1">
                  <a:solidFill>
                    <a:srgbClr val="C00000"/>
                  </a:solidFill>
                  <a:latin typeface="Calibri"/>
                  <a:ea typeface="Calibri"/>
                  <a:cs typeface="Calibri"/>
                  <a:sym typeface="Calibri"/>
                </a:rPr>
                <a:t>2</a:t>
              </a:r>
              <a:endParaRPr/>
            </a:p>
          </p:txBody>
        </p:sp>
      </p:grpSp>
      <p:sp>
        <p:nvSpPr>
          <p:cNvPr id="423" name="Google Shape;423;p16"/>
          <p:cNvSpPr txBox="1"/>
          <p:nvPr/>
        </p:nvSpPr>
        <p:spPr>
          <a:xfrm>
            <a:off x="7081924" y="2744248"/>
            <a:ext cx="427798" cy="7848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500" b="1">
                <a:solidFill>
                  <a:srgbClr val="002060"/>
                </a:solidFill>
                <a:latin typeface="Arial Black"/>
                <a:ea typeface="Arial Black"/>
                <a:cs typeface="Arial Black"/>
                <a:sym typeface="Arial Black"/>
              </a:rPr>
              <a:t>1</a:t>
            </a:r>
            <a:endParaRPr sz="4500" b="1">
              <a:solidFill>
                <a:srgbClr val="002060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424" name="Google Shape;424;p16"/>
          <p:cNvSpPr txBox="1"/>
          <p:nvPr/>
        </p:nvSpPr>
        <p:spPr>
          <a:xfrm>
            <a:off x="7686420" y="2951997"/>
            <a:ext cx="3495373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>
                <a:solidFill>
                  <a:srgbClr val="1E4E79"/>
                </a:solidFill>
                <a:latin typeface="Avenir"/>
                <a:ea typeface="Avenir"/>
                <a:cs typeface="Avenir"/>
                <a:sym typeface="Avenir"/>
              </a:rPr>
              <a:t>SIMPLES</a:t>
            </a:r>
            <a:endParaRPr sz="1800" b="1" u="sng">
              <a:solidFill>
                <a:srgbClr val="1E4E79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425" name="Google Shape;425;p16"/>
          <p:cNvSpPr txBox="1"/>
          <p:nvPr/>
        </p:nvSpPr>
        <p:spPr>
          <a:xfrm>
            <a:off x="7081924" y="4342434"/>
            <a:ext cx="427798" cy="7848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500" b="1">
                <a:solidFill>
                  <a:srgbClr val="002060"/>
                </a:solidFill>
                <a:latin typeface="Arial Black"/>
                <a:ea typeface="Arial Black"/>
                <a:cs typeface="Arial Black"/>
                <a:sym typeface="Arial Black"/>
              </a:rPr>
              <a:t>2</a:t>
            </a:r>
            <a:endParaRPr sz="4500" b="1">
              <a:solidFill>
                <a:srgbClr val="002060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426" name="Google Shape;426;p16"/>
          <p:cNvSpPr txBox="1"/>
          <p:nvPr/>
        </p:nvSpPr>
        <p:spPr>
          <a:xfrm>
            <a:off x="7686421" y="4535538"/>
            <a:ext cx="3495373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>
                <a:solidFill>
                  <a:srgbClr val="1E4E79"/>
                </a:solidFill>
                <a:latin typeface="Avenir"/>
                <a:ea typeface="Avenir"/>
                <a:cs typeface="Avenir"/>
                <a:sym typeface="Avenir"/>
              </a:rPr>
              <a:t>COMPUESTOS</a:t>
            </a:r>
            <a:endParaRPr sz="1800" b="1" u="sng">
              <a:solidFill>
                <a:srgbClr val="1E4E79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427" name="Google Shape;427;p16"/>
          <p:cNvSpPr/>
          <p:nvPr/>
        </p:nvSpPr>
        <p:spPr>
          <a:xfrm>
            <a:off x="7469989" y="2087013"/>
            <a:ext cx="3495373" cy="433225"/>
          </a:xfrm>
          <a:prstGeom prst="roundRect">
            <a:avLst>
              <a:gd name="adj" fmla="val 16667"/>
            </a:avLst>
          </a:prstGeom>
          <a:solidFill>
            <a:srgbClr val="C4BD97">
              <a:alpha val="49803"/>
            </a:srgbClr>
          </a:solidFill>
          <a:ln w="25400" cap="flat" cmpd="sng">
            <a:solidFill>
              <a:srgbClr val="93895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Se clasifican en:</a:t>
            </a:r>
            <a:endParaRPr/>
          </a:p>
        </p:txBody>
      </p:sp>
      <p:pic>
        <p:nvPicPr>
          <p:cNvPr id="428" name="Google Shape;428;p16" descr="C:\Users\Usuario\Desktop\Imagenes 3D\3D_CArt_11.jpg"/>
          <p:cNvPicPr preferRelativeResize="0"/>
          <p:nvPr/>
        </p:nvPicPr>
        <p:blipFill rotWithShape="1">
          <a:blip r:embed="rId5">
            <a:alphaModFix/>
          </a:blip>
          <a:srcRect r="15625"/>
          <a:stretch/>
        </p:blipFill>
        <p:spPr>
          <a:xfrm>
            <a:off x="7744241" y="3611639"/>
            <a:ext cx="234207" cy="231401"/>
          </a:xfrm>
          <a:prstGeom prst="rect">
            <a:avLst/>
          </a:prstGeom>
          <a:noFill/>
          <a:ln>
            <a:noFill/>
          </a:ln>
        </p:spPr>
      </p:pic>
      <p:sp>
        <p:nvSpPr>
          <p:cNvPr id="429" name="Google Shape;429;p16"/>
          <p:cNvSpPr txBox="1"/>
          <p:nvPr/>
        </p:nvSpPr>
        <p:spPr>
          <a:xfrm>
            <a:off x="8125539" y="3522596"/>
            <a:ext cx="421886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rgbClr val="1E4E79"/>
                </a:solidFill>
                <a:latin typeface="Avenir"/>
                <a:ea typeface="Avenir"/>
                <a:cs typeface="Avenir"/>
                <a:sym typeface="Avenir"/>
              </a:rPr>
              <a:t>TNT, TETRYL, RDX, HMX, PETN</a:t>
            </a:r>
            <a:endParaRPr sz="1800" b="1">
              <a:solidFill>
                <a:srgbClr val="1E4E79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pic>
        <p:nvPicPr>
          <p:cNvPr id="430" name="Google Shape;430;p16" descr="C:\Users\Usuario\Desktop\Imagenes 3D\3D_CArt_11.jpg"/>
          <p:cNvPicPr preferRelativeResize="0"/>
          <p:nvPr/>
        </p:nvPicPr>
        <p:blipFill rotWithShape="1">
          <a:blip r:embed="rId5">
            <a:alphaModFix/>
          </a:blip>
          <a:srcRect r="15625"/>
          <a:stretch/>
        </p:blipFill>
        <p:spPr>
          <a:xfrm>
            <a:off x="7749409" y="5151136"/>
            <a:ext cx="234207" cy="231401"/>
          </a:xfrm>
          <a:prstGeom prst="rect">
            <a:avLst/>
          </a:prstGeom>
          <a:noFill/>
          <a:ln>
            <a:noFill/>
          </a:ln>
        </p:spPr>
      </p:pic>
      <p:sp>
        <p:nvSpPr>
          <p:cNvPr id="431" name="Google Shape;431;p16"/>
          <p:cNvSpPr txBox="1"/>
          <p:nvPr/>
        </p:nvSpPr>
        <p:spPr>
          <a:xfrm>
            <a:off x="8130707" y="5062093"/>
            <a:ext cx="3423279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rgbClr val="1E4E79"/>
                </a:solidFill>
                <a:latin typeface="Avenir"/>
                <a:ea typeface="Avenir"/>
                <a:cs typeface="Avenir"/>
                <a:sym typeface="Avenir"/>
              </a:rPr>
              <a:t>TORPEX - C4 – AMATOL -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rgbClr val="1E4E79"/>
                </a:solidFill>
                <a:latin typeface="Avenir"/>
                <a:ea typeface="Avenir"/>
                <a:cs typeface="Avenir"/>
                <a:sym typeface="Avenir"/>
              </a:rPr>
              <a:t>HEXOTONAL - OCTOL</a:t>
            </a:r>
            <a:endParaRPr sz="1800" b="1">
              <a:solidFill>
                <a:srgbClr val="1E4E79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432" name="Google Shape;432;p16"/>
          <p:cNvSpPr txBox="1"/>
          <p:nvPr/>
        </p:nvSpPr>
        <p:spPr>
          <a:xfrm>
            <a:off x="3946935" y="1375383"/>
            <a:ext cx="3509176" cy="5103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65760" marR="0" lvl="1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3200"/>
              <a:buFont typeface="Arial"/>
              <a:buNone/>
            </a:pPr>
            <a:r>
              <a:rPr lang="en-US" sz="3200" b="1" i="0" u="sng" strike="noStrike" cap="none">
                <a:solidFill>
                  <a:srgbClr val="C00000"/>
                </a:solidFill>
                <a:latin typeface="Federo"/>
                <a:ea typeface="Federo"/>
                <a:cs typeface="Federo"/>
                <a:sym typeface="Federo"/>
              </a:rPr>
              <a:t>DETONANTES</a:t>
            </a: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" name="Google Shape;437;p17"/>
          <p:cNvSpPr txBox="1"/>
          <p:nvPr/>
        </p:nvSpPr>
        <p:spPr>
          <a:xfrm>
            <a:off x="5300547" y="460483"/>
            <a:ext cx="5355803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SISTEMAS DE ARMAS</a:t>
            </a:r>
            <a:endParaRPr/>
          </a:p>
        </p:txBody>
      </p:sp>
      <p:pic>
        <p:nvPicPr>
          <p:cNvPr id="438" name="Google Shape;438;p17" descr="Escuela naval Arturo Prat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965362" y="193131"/>
            <a:ext cx="961251" cy="1111847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  <p:cxnSp>
        <p:nvCxnSpPr>
          <p:cNvPr id="439" name="Google Shape;439;p17"/>
          <p:cNvCxnSpPr/>
          <p:nvPr/>
        </p:nvCxnSpPr>
        <p:spPr>
          <a:xfrm flipH="1">
            <a:off x="10792269" y="274906"/>
            <a:ext cx="1054" cy="1204489"/>
          </a:xfrm>
          <a:prstGeom prst="straightConnector1">
            <a:avLst/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440" name="Google Shape;440;p1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-40318"/>
            <a:ext cx="4795284" cy="143539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441" name="Google Shape;441;p17"/>
          <p:cNvCxnSpPr/>
          <p:nvPr/>
        </p:nvCxnSpPr>
        <p:spPr>
          <a:xfrm>
            <a:off x="6590689" y="2558185"/>
            <a:ext cx="0" cy="3384000"/>
          </a:xfrm>
          <a:prstGeom prst="straightConnector1">
            <a:avLst/>
          </a:prstGeom>
          <a:noFill/>
          <a:ln w="76200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442" name="Google Shape;442;p17"/>
          <p:cNvSpPr/>
          <p:nvPr/>
        </p:nvSpPr>
        <p:spPr>
          <a:xfrm>
            <a:off x="749704" y="2296031"/>
            <a:ext cx="5264210" cy="3829694"/>
          </a:xfrm>
          <a:prstGeom prst="roundRect">
            <a:avLst>
              <a:gd name="adj" fmla="val 1711"/>
            </a:avLst>
          </a:prstGeom>
          <a:solidFill>
            <a:srgbClr val="548135">
              <a:alpha val="57647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3" name="Google Shape;443;p17"/>
          <p:cNvSpPr txBox="1"/>
          <p:nvPr/>
        </p:nvSpPr>
        <p:spPr>
          <a:xfrm>
            <a:off x="1274688" y="2445701"/>
            <a:ext cx="4392621" cy="3323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DETONANTES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(Explosivos o rompedores)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 </a:t>
            </a:r>
            <a:endParaRPr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MEZCLAS EXPLOSIVAS (</a:t>
            </a:r>
            <a:r>
              <a:rPr lang="en-US" sz="16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FAE: Fuel air explosive</a:t>
            </a:r>
            <a:r>
              <a:rPr lang="en-US" sz="18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) o bomba termobárica.</a:t>
            </a:r>
            <a:endParaRPr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Fueron desarrollados para generar altas temperaturas y abarcar mayor área, en blancos de poca accesibilidad. Emplean gas o líquidos en aerosol los que luego de un tiempo de despliegue, son detonados con una espoleta de retardo</a:t>
            </a:r>
            <a:endParaRPr/>
          </a:p>
        </p:txBody>
      </p:sp>
      <p:grpSp>
        <p:nvGrpSpPr>
          <p:cNvPr id="444" name="Google Shape;444;p17"/>
          <p:cNvGrpSpPr/>
          <p:nvPr/>
        </p:nvGrpSpPr>
        <p:grpSpPr>
          <a:xfrm>
            <a:off x="848969" y="3187576"/>
            <a:ext cx="326454" cy="315380"/>
            <a:chOff x="3310481" y="3574157"/>
            <a:chExt cx="450166" cy="478301"/>
          </a:xfrm>
        </p:grpSpPr>
        <p:sp>
          <p:nvSpPr>
            <p:cNvPr id="445" name="Google Shape;445;p17"/>
            <p:cNvSpPr/>
            <p:nvPr/>
          </p:nvSpPr>
          <p:spPr>
            <a:xfrm>
              <a:off x="3310481" y="3574157"/>
              <a:ext cx="450166" cy="478301"/>
            </a:xfrm>
            <a:prstGeom prst="ellipse">
              <a:avLst/>
            </a:prstGeom>
            <a:solidFill>
              <a:schemeClr val="lt1"/>
            </a:solidFill>
            <a:ln w="28575" cap="flat" cmpd="sng">
              <a:solidFill>
                <a:srgbClr val="C00000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46" name="Google Shape;446;p17"/>
            <p:cNvSpPr txBox="1"/>
            <p:nvPr/>
          </p:nvSpPr>
          <p:spPr>
            <a:xfrm>
              <a:off x="3357080" y="3579923"/>
              <a:ext cx="351692" cy="46677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400" b="1">
                  <a:solidFill>
                    <a:srgbClr val="C00000"/>
                  </a:solidFill>
                  <a:latin typeface="Calibri"/>
                  <a:ea typeface="Calibri"/>
                  <a:cs typeface="Calibri"/>
                  <a:sym typeface="Calibri"/>
                </a:rPr>
                <a:t>3</a:t>
              </a:r>
              <a:endParaRPr/>
            </a:p>
          </p:txBody>
        </p:sp>
      </p:grpSp>
      <p:sp>
        <p:nvSpPr>
          <p:cNvPr id="447" name="Google Shape;447;p17"/>
          <p:cNvSpPr txBox="1"/>
          <p:nvPr/>
        </p:nvSpPr>
        <p:spPr>
          <a:xfrm>
            <a:off x="6802956" y="2767495"/>
            <a:ext cx="427798" cy="7848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500" b="1">
                <a:solidFill>
                  <a:srgbClr val="002060"/>
                </a:solidFill>
                <a:latin typeface="Arial Black"/>
                <a:ea typeface="Arial Black"/>
                <a:cs typeface="Arial Black"/>
                <a:sym typeface="Arial Black"/>
              </a:rPr>
              <a:t>1</a:t>
            </a:r>
            <a:endParaRPr sz="4500" b="1">
              <a:solidFill>
                <a:srgbClr val="002060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448" name="Google Shape;448;p17"/>
          <p:cNvSpPr txBox="1"/>
          <p:nvPr/>
        </p:nvSpPr>
        <p:spPr>
          <a:xfrm>
            <a:off x="7407452" y="2975244"/>
            <a:ext cx="4960197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>
                <a:solidFill>
                  <a:srgbClr val="1E4E79"/>
                </a:solidFill>
                <a:latin typeface="Avenir"/>
                <a:ea typeface="Avenir"/>
                <a:cs typeface="Avenir"/>
                <a:sym typeface="Avenir"/>
              </a:rPr>
              <a:t>GAS BUTANO</a:t>
            </a:r>
            <a:r>
              <a:rPr lang="en-US" sz="1800">
                <a:solidFill>
                  <a:srgbClr val="1E4E79"/>
                </a:solidFill>
                <a:latin typeface="Avenir"/>
                <a:ea typeface="Avenir"/>
                <a:cs typeface="Avenir"/>
                <a:sym typeface="Avenir"/>
              </a:rPr>
              <a:t> (Poca resistencia en el área)</a:t>
            </a:r>
            <a:endParaRPr sz="1800" b="1" u="sng">
              <a:solidFill>
                <a:srgbClr val="1E4E79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449" name="Google Shape;449;p17"/>
          <p:cNvSpPr txBox="1"/>
          <p:nvPr/>
        </p:nvSpPr>
        <p:spPr>
          <a:xfrm>
            <a:off x="6901367" y="3715279"/>
            <a:ext cx="427798" cy="7848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500" b="1">
                <a:solidFill>
                  <a:srgbClr val="002060"/>
                </a:solidFill>
                <a:latin typeface="Arial Black"/>
                <a:ea typeface="Arial Black"/>
                <a:cs typeface="Arial Black"/>
                <a:sym typeface="Arial Black"/>
              </a:rPr>
              <a:t>2</a:t>
            </a:r>
            <a:endParaRPr sz="4500" b="1">
              <a:solidFill>
                <a:srgbClr val="002060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450" name="Google Shape;450;p17"/>
          <p:cNvSpPr txBox="1"/>
          <p:nvPr/>
        </p:nvSpPr>
        <p:spPr>
          <a:xfrm>
            <a:off x="7469989" y="3974147"/>
            <a:ext cx="3495373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>
                <a:solidFill>
                  <a:srgbClr val="1E4E79"/>
                </a:solidFill>
                <a:latin typeface="Avenir"/>
                <a:ea typeface="Avenir"/>
                <a:cs typeface="Avenir"/>
                <a:sym typeface="Avenir"/>
              </a:rPr>
              <a:t>BENCENO</a:t>
            </a:r>
            <a:endParaRPr sz="1800" b="1" u="sng">
              <a:solidFill>
                <a:srgbClr val="1E4E79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451" name="Google Shape;451;p17"/>
          <p:cNvSpPr/>
          <p:nvPr/>
        </p:nvSpPr>
        <p:spPr>
          <a:xfrm>
            <a:off x="7469989" y="2087013"/>
            <a:ext cx="3495373" cy="433225"/>
          </a:xfrm>
          <a:prstGeom prst="roundRect">
            <a:avLst>
              <a:gd name="adj" fmla="val 16667"/>
            </a:avLst>
          </a:prstGeom>
          <a:solidFill>
            <a:srgbClr val="C4BD97">
              <a:alpha val="49803"/>
            </a:srgbClr>
          </a:solidFill>
          <a:ln w="25400" cap="flat" cmpd="sng">
            <a:solidFill>
              <a:srgbClr val="93895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Calibri"/>
              <a:buNone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Ejemplo</a:t>
            </a:r>
            <a:endParaRPr/>
          </a:p>
        </p:txBody>
      </p:sp>
      <p:sp>
        <p:nvSpPr>
          <p:cNvPr id="452" name="Google Shape;452;p17"/>
          <p:cNvSpPr txBox="1"/>
          <p:nvPr/>
        </p:nvSpPr>
        <p:spPr>
          <a:xfrm>
            <a:off x="6774840" y="4774424"/>
            <a:ext cx="5417160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1E4E79"/>
                </a:solidFill>
                <a:latin typeface="Avenir"/>
                <a:ea typeface="Avenir"/>
                <a:cs typeface="Avenir"/>
                <a:sym typeface="Avenir"/>
              </a:rPr>
              <a:t>Este tipo de detonantes es usado preferentemente en bombas de aviación.</a:t>
            </a:r>
            <a:endParaRPr sz="1800">
              <a:solidFill>
                <a:srgbClr val="1E4E79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pic>
        <p:nvPicPr>
          <p:cNvPr id="453" name="Google Shape;453;p1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679410" y="5531372"/>
            <a:ext cx="2672104" cy="1111482"/>
          </a:xfrm>
          <a:prstGeom prst="rect">
            <a:avLst/>
          </a:prstGeom>
          <a:noFill/>
          <a:ln>
            <a:noFill/>
          </a:ln>
        </p:spPr>
      </p:pic>
      <p:sp>
        <p:nvSpPr>
          <p:cNvPr id="454" name="Google Shape;454;p17"/>
          <p:cNvSpPr txBox="1"/>
          <p:nvPr/>
        </p:nvSpPr>
        <p:spPr>
          <a:xfrm>
            <a:off x="3946935" y="1375383"/>
            <a:ext cx="3509176" cy="5103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65760" marR="0" lvl="1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3200"/>
              <a:buFont typeface="Arial"/>
              <a:buNone/>
            </a:pPr>
            <a:r>
              <a:rPr lang="en-US" sz="3200" b="1" i="0" u="sng" strike="noStrike" cap="none">
                <a:solidFill>
                  <a:srgbClr val="C00000"/>
                </a:solidFill>
                <a:latin typeface="Federo"/>
                <a:ea typeface="Federo"/>
                <a:cs typeface="Federo"/>
                <a:sym typeface="Federo"/>
              </a:rPr>
              <a:t>DETONANTES</a:t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9" name="Google Shape;459;p18"/>
          <p:cNvSpPr txBox="1"/>
          <p:nvPr/>
        </p:nvSpPr>
        <p:spPr>
          <a:xfrm>
            <a:off x="5300547" y="460483"/>
            <a:ext cx="5355803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SISTEMAS DE ARMAS</a:t>
            </a:r>
            <a:endParaRPr/>
          </a:p>
        </p:txBody>
      </p:sp>
      <p:pic>
        <p:nvPicPr>
          <p:cNvPr id="460" name="Google Shape;460;p18" descr="Escuela naval Arturo Prat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965362" y="193131"/>
            <a:ext cx="961251" cy="1111847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  <p:cxnSp>
        <p:nvCxnSpPr>
          <p:cNvPr id="461" name="Google Shape;461;p18"/>
          <p:cNvCxnSpPr/>
          <p:nvPr/>
        </p:nvCxnSpPr>
        <p:spPr>
          <a:xfrm flipH="1">
            <a:off x="10792269" y="274906"/>
            <a:ext cx="1054" cy="1204489"/>
          </a:xfrm>
          <a:prstGeom prst="straightConnector1">
            <a:avLst/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462" name="Google Shape;462;p1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0633" y="0"/>
            <a:ext cx="4795284" cy="1435395"/>
          </a:xfrm>
          <a:prstGeom prst="rect">
            <a:avLst/>
          </a:prstGeom>
          <a:noFill/>
          <a:ln>
            <a:noFill/>
          </a:ln>
        </p:spPr>
      </p:pic>
      <p:pic>
        <p:nvPicPr>
          <p:cNvPr id="463" name="Google Shape;463;p1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347" y="1435394"/>
            <a:ext cx="12192000" cy="5464367"/>
          </a:xfrm>
          <a:prstGeom prst="rect">
            <a:avLst/>
          </a:prstGeom>
          <a:gradFill>
            <a:gsLst>
              <a:gs pos="0">
                <a:srgbClr val="BBD6EE"/>
              </a:gs>
              <a:gs pos="38000">
                <a:srgbClr val="629FD6"/>
              </a:gs>
              <a:gs pos="84000">
                <a:srgbClr val="002060">
                  <a:alpha val="72941"/>
                </a:srgbClr>
              </a:gs>
              <a:gs pos="100000">
                <a:srgbClr val="002060">
                  <a:alpha val="72941"/>
                </a:srgbClr>
              </a:gs>
            </a:gsLst>
            <a:lin ang="2700000" scaled="0"/>
          </a:gradFill>
          <a:ln w="952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464" name="Google Shape;464;p18"/>
          <p:cNvSpPr/>
          <p:nvPr/>
        </p:nvSpPr>
        <p:spPr>
          <a:xfrm>
            <a:off x="4211790" y="1500247"/>
            <a:ext cx="4285437" cy="540000"/>
          </a:xfrm>
          <a:prstGeom prst="roundRect">
            <a:avLst>
              <a:gd name="adj" fmla="val 16667"/>
            </a:avLst>
          </a:prstGeom>
          <a:solidFill>
            <a:srgbClr val="AEABAB">
              <a:alpha val="49803"/>
            </a:srgbClr>
          </a:solidFill>
          <a:ln w="12700" cap="flat" cmpd="sng">
            <a:solidFill>
              <a:srgbClr val="75707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>
                <a:solidFill>
                  <a:srgbClr val="1D1B10"/>
                </a:solidFill>
                <a:latin typeface="Calibri"/>
                <a:ea typeface="Calibri"/>
                <a:cs typeface="Calibri"/>
                <a:sym typeface="Calibri"/>
              </a:rPr>
              <a:t>Clasificación de Explosivos</a:t>
            </a:r>
            <a:endParaRPr/>
          </a:p>
        </p:txBody>
      </p:sp>
      <p:sp>
        <p:nvSpPr>
          <p:cNvPr id="465" name="Google Shape;465;p18"/>
          <p:cNvSpPr/>
          <p:nvPr/>
        </p:nvSpPr>
        <p:spPr>
          <a:xfrm>
            <a:off x="5540302" y="2289628"/>
            <a:ext cx="1600013" cy="575999"/>
          </a:xfrm>
          <a:prstGeom prst="rect">
            <a:avLst/>
          </a:prstGeom>
          <a:solidFill>
            <a:srgbClr val="E46C0A"/>
          </a:solidFill>
          <a:ln w="38100" cap="flat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63500" dist="20000" dir="5400000" rotWithShape="0">
              <a:srgbClr val="000000">
                <a:alpha val="37647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Tipos</a:t>
            </a:r>
            <a:endParaRPr/>
          </a:p>
        </p:txBody>
      </p:sp>
      <p:cxnSp>
        <p:nvCxnSpPr>
          <p:cNvPr id="466" name="Google Shape;466;p18"/>
          <p:cNvCxnSpPr/>
          <p:nvPr/>
        </p:nvCxnSpPr>
        <p:spPr>
          <a:xfrm>
            <a:off x="2290035" y="3198067"/>
            <a:ext cx="7848000" cy="0"/>
          </a:xfrm>
          <a:prstGeom prst="straightConnector1">
            <a:avLst/>
          </a:prstGeom>
          <a:noFill/>
          <a:ln w="38100" cap="flat" cmpd="sng">
            <a:solidFill>
              <a:srgbClr val="002060"/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dist="20000" dir="5400000" rotWithShape="0">
              <a:srgbClr val="000000">
                <a:alpha val="37647"/>
              </a:srgbClr>
            </a:outerShdw>
          </a:effectLst>
        </p:spPr>
      </p:cxnSp>
      <p:pic>
        <p:nvPicPr>
          <p:cNvPr id="467" name="Google Shape;467;p18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375004" y="3520663"/>
            <a:ext cx="1927165" cy="466786"/>
          </a:xfrm>
          <a:prstGeom prst="rect">
            <a:avLst/>
          </a:prstGeom>
          <a:noFill/>
          <a:ln w="2857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pic>
      <p:sp>
        <p:nvSpPr>
          <p:cNvPr id="468" name="Google Shape;468;p18"/>
          <p:cNvSpPr txBox="1"/>
          <p:nvPr/>
        </p:nvSpPr>
        <p:spPr>
          <a:xfrm>
            <a:off x="1664337" y="3558821"/>
            <a:ext cx="1371317" cy="3539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Detonadores</a:t>
            </a:r>
            <a:endParaRPr/>
          </a:p>
        </p:txBody>
      </p:sp>
      <p:pic>
        <p:nvPicPr>
          <p:cNvPr id="469" name="Google Shape;469;p18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5316634" y="3535596"/>
            <a:ext cx="2086778" cy="466785"/>
          </a:xfrm>
          <a:prstGeom prst="rect">
            <a:avLst/>
          </a:prstGeom>
          <a:noFill/>
          <a:ln w="2857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pic>
      <p:sp>
        <p:nvSpPr>
          <p:cNvPr id="470" name="Google Shape;470;p18"/>
          <p:cNvSpPr txBox="1"/>
          <p:nvPr/>
        </p:nvSpPr>
        <p:spPr>
          <a:xfrm>
            <a:off x="5540303" y="3577084"/>
            <a:ext cx="1723506" cy="3539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Propelentes</a:t>
            </a:r>
            <a:endParaRPr/>
          </a:p>
        </p:txBody>
      </p:sp>
      <p:pic>
        <p:nvPicPr>
          <p:cNvPr id="471" name="Google Shape;471;p18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8399166" y="3532480"/>
            <a:ext cx="3564000" cy="478097"/>
          </a:xfrm>
          <a:prstGeom prst="rect">
            <a:avLst/>
          </a:prstGeom>
          <a:noFill/>
          <a:ln w="2857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pic>
      <p:sp>
        <p:nvSpPr>
          <p:cNvPr id="472" name="Google Shape;472;p18"/>
          <p:cNvSpPr txBox="1"/>
          <p:nvPr/>
        </p:nvSpPr>
        <p:spPr>
          <a:xfrm>
            <a:off x="8944834" y="3581089"/>
            <a:ext cx="2585528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Composiciones Pirotécnicas</a:t>
            </a:r>
            <a:endParaRPr/>
          </a:p>
        </p:txBody>
      </p:sp>
      <p:cxnSp>
        <p:nvCxnSpPr>
          <p:cNvPr id="473" name="Google Shape;473;p18"/>
          <p:cNvCxnSpPr/>
          <p:nvPr/>
        </p:nvCxnSpPr>
        <p:spPr>
          <a:xfrm>
            <a:off x="2312690" y="3214504"/>
            <a:ext cx="7421" cy="252000"/>
          </a:xfrm>
          <a:prstGeom prst="straightConnector1">
            <a:avLst/>
          </a:prstGeom>
          <a:noFill/>
          <a:ln w="38100" cap="flat" cmpd="sng">
            <a:solidFill>
              <a:srgbClr val="002060"/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dist="20000" dir="5400000" rotWithShape="0">
              <a:srgbClr val="000000">
                <a:alpha val="37647"/>
              </a:srgbClr>
            </a:outerShdw>
          </a:effectLst>
        </p:spPr>
      </p:cxnSp>
      <p:cxnSp>
        <p:nvCxnSpPr>
          <p:cNvPr id="474" name="Google Shape;474;p18"/>
          <p:cNvCxnSpPr/>
          <p:nvPr/>
        </p:nvCxnSpPr>
        <p:spPr>
          <a:xfrm>
            <a:off x="6347075" y="2868416"/>
            <a:ext cx="7434" cy="612000"/>
          </a:xfrm>
          <a:prstGeom prst="straightConnector1">
            <a:avLst/>
          </a:prstGeom>
          <a:noFill/>
          <a:ln w="38100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475" name="Google Shape;475;p18"/>
          <p:cNvCxnSpPr/>
          <p:nvPr/>
        </p:nvCxnSpPr>
        <p:spPr>
          <a:xfrm>
            <a:off x="10129654" y="3188488"/>
            <a:ext cx="7421" cy="252000"/>
          </a:xfrm>
          <a:prstGeom prst="straightConnector1">
            <a:avLst/>
          </a:prstGeom>
          <a:noFill/>
          <a:ln w="38100" cap="flat" cmpd="sng">
            <a:solidFill>
              <a:srgbClr val="002060"/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dist="20000" dir="5400000" rotWithShape="0">
              <a:srgbClr val="000000">
                <a:alpha val="37647"/>
              </a:srgbClr>
            </a:outerShdw>
          </a:effectLst>
        </p:spPr>
      </p:cxnSp>
      <p:sp>
        <p:nvSpPr>
          <p:cNvPr id="476" name="Google Shape;476;p18"/>
          <p:cNvSpPr txBox="1"/>
          <p:nvPr/>
        </p:nvSpPr>
        <p:spPr>
          <a:xfrm>
            <a:off x="1283832" y="4380499"/>
            <a:ext cx="2264611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1600"/>
              <a:buFont typeface="Calibri"/>
              <a:buNone/>
            </a:pPr>
            <a:r>
              <a:rPr lang="en-US" sz="1600" b="1" i="1" u="sng" strike="noStrike" cap="none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Explosivos Rompedores</a:t>
            </a:r>
            <a:endParaRPr sz="1400" b="1" i="1" u="sng" strike="noStrike" cap="none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477" name="Google Shape;477;p18"/>
          <p:cNvGrpSpPr/>
          <p:nvPr/>
        </p:nvGrpSpPr>
        <p:grpSpPr>
          <a:xfrm>
            <a:off x="1147482" y="4877407"/>
            <a:ext cx="2643466" cy="338554"/>
            <a:chOff x="258654" y="5719304"/>
            <a:chExt cx="2264611" cy="338554"/>
          </a:xfrm>
        </p:grpSpPr>
        <p:pic>
          <p:nvPicPr>
            <p:cNvPr id="478" name="Google Shape;478;p18" descr="C:\Users\Usuario\Desktop\Imagenes 3D\3D_CArt_11.jpg"/>
            <p:cNvPicPr preferRelativeResize="0"/>
            <p:nvPr/>
          </p:nvPicPr>
          <p:blipFill rotWithShape="1">
            <a:blip r:embed="rId9">
              <a:alphaModFix/>
            </a:blip>
            <a:srcRect r="15625"/>
            <a:stretch/>
          </p:blipFill>
          <p:spPr>
            <a:xfrm>
              <a:off x="269638" y="5803660"/>
              <a:ext cx="185915" cy="183688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79" name="Google Shape;479;p18"/>
            <p:cNvSpPr txBox="1"/>
            <p:nvPr/>
          </p:nvSpPr>
          <p:spPr>
            <a:xfrm>
              <a:off x="258654" y="5719304"/>
              <a:ext cx="2264611" cy="33855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Calibri"/>
                <a:buNone/>
              </a:pPr>
              <a:r>
                <a:rPr lang="en-US" sz="1600" b="1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Primarios o Iniciadores</a:t>
              </a:r>
              <a:endParaRPr sz="1400" b="1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80" name="Google Shape;480;p18"/>
          <p:cNvGrpSpPr/>
          <p:nvPr/>
        </p:nvGrpSpPr>
        <p:grpSpPr>
          <a:xfrm>
            <a:off x="1147479" y="5190676"/>
            <a:ext cx="2332289" cy="338554"/>
            <a:chOff x="258654" y="5719304"/>
            <a:chExt cx="2264611" cy="338554"/>
          </a:xfrm>
        </p:grpSpPr>
        <p:pic>
          <p:nvPicPr>
            <p:cNvPr id="481" name="Google Shape;481;p18" descr="C:\Users\Usuario\Desktop\Imagenes 3D\3D_CArt_11.jpg"/>
            <p:cNvPicPr preferRelativeResize="0"/>
            <p:nvPr/>
          </p:nvPicPr>
          <p:blipFill rotWithShape="1">
            <a:blip r:embed="rId9">
              <a:alphaModFix/>
            </a:blip>
            <a:srcRect r="15625"/>
            <a:stretch/>
          </p:blipFill>
          <p:spPr>
            <a:xfrm>
              <a:off x="269638" y="5803660"/>
              <a:ext cx="185915" cy="183688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82" name="Google Shape;482;p18"/>
            <p:cNvSpPr txBox="1"/>
            <p:nvPr/>
          </p:nvSpPr>
          <p:spPr>
            <a:xfrm>
              <a:off x="258654" y="5719304"/>
              <a:ext cx="2264611" cy="33855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Calibri"/>
                <a:buNone/>
              </a:pPr>
              <a:r>
                <a:rPr lang="en-US" sz="1600" b="1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Secundarios</a:t>
              </a:r>
              <a:endParaRPr sz="1400" b="1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83" name="Google Shape;483;p18"/>
          <p:cNvGrpSpPr/>
          <p:nvPr/>
        </p:nvGrpSpPr>
        <p:grpSpPr>
          <a:xfrm>
            <a:off x="1158791" y="5529230"/>
            <a:ext cx="2456752" cy="338554"/>
            <a:chOff x="269638" y="5714659"/>
            <a:chExt cx="2456752" cy="338554"/>
          </a:xfrm>
        </p:grpSpPr>
        <p:pic>
          <p:nvPicPr>
            <p:cNvPr id="484" name="Google Shape;484;p18" descr="C:\Users\Usuario\Desktop\Imagenes 3D\3D_CArt_11.jpg"/>
            <p:cNvPicPr preferRelativeResize="0"/>
            <p:nvPr/>
          </p:nvPicPr>
          <p:blipFill rotWithShape="1">
            <a:blip r:embed="rId9">
              <a:alphaModFix/>
            </a:blip>
            <a:srcRect r="15625"/>
            <a:stretch/>
          </p:blipFill>
          <p:spPr>
            <a:xfrm>
              <a:off x="269638" y="5803660"/>
              <a:ext cx="185915" cy="183688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85" name="Google Shape;485;p18"/>
            <p:cNvSpPr txBox="1"/>
            <p:nvPr/>
          </p:nvSpPr>
          <p:spPr>
            <a:xfrm>
              <a:off x="461779" y="5714659"/>
              <a:ext cx="2264611" cy="33855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Calibri"/>
                <a:buNone/>
              </a:pPr>
              <a:r>
                <a:rPr lang="en-US" sz="1600" b="1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Mezclas Explosivas (FAE)</a:t>
              </a:r>
              <a:endParaRPr sz="1400" b="1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86" name="Google Shape;486;p18"/>
          <p:cNvSpPr/>
          <p:nvPr/>
        </p:nvSpPr>
        <p:spPr>
          <a:xfrm>
            <a:off x="758344" y="4280811"/>
            <a:ext cx="3211416" cy="2383460"/>
          </a:xfrm>
          <a:prstGeom prst="rect">
            <a:avLst/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487" name="Google Shape;487;p18"/>
          <p:cNvGrpSpPr/>
          <p:nvPr/>
        </p:nvGrpSpPr>
        <p:grpSpPr>
          <a:xfrm>
            <a:off x="4649300" y="4267629"/>
            <a:ext cx="3211416" cy="2396641"/>
            <a:chOff x="4484797" y="3918072"/>
            <a:chExt cx="3211416" cy="2289096"/>
          </a:xfrm>
        </p:grpSpPr>
        <p:grpSp>
          <p:nvGrpSpPr>
            <p:cNvPr id="488" name="Google Shape;488;p18"/>
            <p:cNvGrpSpPr/>
            <p:nvPr/>
          </p:nvGrpSpPr>
          <p:grpSpPr>
            <a:xfrm>
              <a:off x="4637105" y="4108750"/>
              <a:ext cx="1468359" cy="1935438"/>
              <a:chOff x="4692763" y="4108750"/>
              <a:chExt cx="1468359" cy="1935438"/>
            </a:xfrm>
          </p:grpSpPr>
          <p:grpSp>
            <p:nvGrpSpPr>
              <p:cNvPr id="489" name="Google Shape;489;p18"/>
              <p:cNvGrpSpPr/>
              <p:nvPr/>
            </p:nvGrpSpPr>
            <p:grpSpPr>
              <a:xfrm>
                <a:off x="4692763" y="4108750"/>
                <a:ext cx="1468359" cy="338554"/>
                <a:chOff x="-23447" y="5633489"/>
                <a:chExt cx="1468359" cy="338554"/>
              </a:xfrm>
            </p:grpSpPr>
            <p:pic>
              <p:nvPicPr>
                <p:cNvPr id="490" name="Google Shape;490;p18" descr="C:\Users\Usuario\Desktop\Imagenes 3D\3D_CArt_11.jpg"/>
                <p:cNvPicPr preferRelativeResize="0"/>
                <p:nvPr/>
              </p:nvPicPr>
              <p:blipFill rotWithShape="1">
                <a:blip r:embed="rId9">
                  <a:alphaModFix/>
                </a:blip>
                <a:srcRect r="15625"/>
                <a:stretch/>
              </p:blipFill>
              <p:spPr>
                <a:xfrm>
                  <a:off x="-23447" y="5706691"/>
                  <a:ext cx="185915" cy="183688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sp>
              <p:nvSpPr>
                <p:cNvPr id="491" name="Google Shape;491;p18"/>
                <p:cNvSpPr txBox="1"/>
                <p:nvPr/>
              </p:nvSpPr>
              <p:spPr>
                <a:xfrm>
                  <a:off x="89540" y="5633489"/>
                  <a:ext cx="1355372" cy="338554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sp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F243E"/>
                    </a:buClr>
                    <a:buSzPts val="1600"/>
                    <a:buFont typeface="Calibri"/>
                    <a:buNone/>
                  </a:pPr>
                  <a:r>
                    <a:rPr lang="en-US" sz="1600" b="0" i="1" u="none" strike="noStrike" cap="none">
                      <a:solidFill>
                        <a:srgbClr val="0F243E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De cañones</a:t>
                  </a:r>
                  <a:endParaRPr sz="1400" b="0" i="1" u="none" strike="noStrike" cap="none">
                    <a:solidFill>
                      <a:srgbClr val="0F243E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sp>
            <p:nvSpPr>
              <p:cNvPr id="492" name="Google Shape;492;p18"/>
              <p:cNvSpPr txBox="1"/>
              <p:nvPr/>
            </p:nvSpPr>
            <p:spPr>
              <a:xfrm>
                <a:off x="4982834" y="5705634"/>
                <a:ext cx="1163329" cy="33855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F243E"/>
                  </a:buClr>
                  <a:buSzPts val="1600"/>
                  <a:buFont typeface="Calibri"/>
                  <a:buNone/>
                </a:pPr>
                <a:r>
                  <a:rPr lang="en-US" sz="1600" b="0" i="1" u="none" strike="noStrike" cap="none">
                    <a:solidFill>
                      <a:srgbClr val="0F243E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De Misiles</a:t>
                </a:r>
                <a:endParaRPr sz="1400" b="0" i="1" u="none" strike="noStrike" cap="none">
                  <a:solidFill>
                    <a:srgbClr val="0F243E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pic>
            <p:nvPicPr>
              <p:cNvPr id="493" name="Google Shape;493;p18" descr="C:\Users\Usuario\Desktop\Imagenes 3D\3D_CArt_11.jpg"/>
              <p:cNvPicPr preferRelativeResize="0"/>
              <p:nvPr/>
            </p:nvPicPr>
            <p:blipFill rotWithShape="1">
              <a:blip r:embed="rId9">
                <a:alphaModFix/>
              </a:blip>
              <a:srcRect r="15625"/>
              <a:stretch/>
            </p:blipFill>
            <p:spPr>
              <a:xfrm>
                <a:off x="4741474" y="5799931"/>
                <a:ext cx="165272" cy="16329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sp>
          <p:nvSpPr>
            <p:cNvPr id="494" name="Google Shape;494;p18"/>
            <p:cNvSpPr/>
            <p:nvPr/>
          </p:nvSpPr>
          <p:spPr>
            <a:xfrm>
              <a:off x="4484797" y="3918072"/>
              <a:ext cx="3211416" cy="2289096"/>
            </a:xfrm>
            <a:prstGeom prst="rect">
              <a:avLst/>
            </a:prstGeom>
            <a:noFill/>
            <a:ln w="28575" cap="flat" cmpd="sng">
              <a:solidFill>
                <a:srgbClr val="002060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95" name="Google Shape;495;p18"/>
          <p:cNvSpPr/>
          <p:nvPr/>
        </p:nvSpPr>
        <p:spPr>
          <a:xfrm>
            <a:off x="6179387" y="4601024"/>
            <a:ext cx="71819" cy="72000"/>
          </a:xfrm>
          <a:prstGeom prst="ellipse">
            <a:avLst/>
          </a:prstGeom>
          <a:solidFill>
            <a:srgbClr val="C0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496" name="Google Shape;496;p18"/>
          <p:cNvCxnSpPr/>
          <p:nvPr/>
        </p:nvCxnSpPr>
        <p:spPr>
          <a:xfrm rot="10800000" flipH="1">
            <a:off x="6251206" y="4380174"/>
            <a:ext cx="453469" cy="243181"/>
          </a:xfrm>
          <a:prstGeom prst="straightConnector1">
            <a:avLst/>
          </a:prstGeom>
          <a:noFill/>
          <a:ln w="28575" cap="flat" cmpd="sng">
            <a:solidFill>
              <a:srgbClr val="C00000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497" name="Google Shape;497;p18"/>
          <p:cNvCxnSpPr/>
          <p:nvPr/>
        </p:nvCxnSpPr>
        <p:spPr>
          <a:xfrm rot="10800000" flipH="1">
            <a:off x="6247665" y="4645639"/>
            <a:ext cx="398462" cy="4248"/>
          </a:xfrm>
          <a:prstGeom prst="straightConnector1">
            <a:avLst/>
          </a:prstGeom>
          <a:noFill/>
          <a:ln w="28575" cap="flat" cmpd="sng">
            <a:solidFill>
              <a:srgbClr val="C00000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498" name="Google Shape;498;p18"/>
          <p:cNvCxnSpPr>
            <a:stCxn id="495" idx="5"/>
          </p:cNvCxnSpPr>
          <p:nvPr/>
        </p:nvCxnSpPr>
        <p:spPr>
          <a:xfrm>
            <a:off x="6240688" y="4662480"/>
            <a:ext cx="464100" cy="290100"/>
          </a:xfrm>
          <a:prstGeom prst="straightConnector1">
            <a:avLst/>
          </a:prstGeom>
          <a:noFill/>
          <a:ln w="28575" cap="flat" cmpd="sng">
            <a:solidFill>
              <a:srgbClr val="C00000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499" name="Google Shape;499;p18"/>
          <p:cNvCxnSpPr/>
          <p:nvPr/>
        </p:nvCxnSpPr>
        <p:spPr>
          <a:xfrm>
            <a:off x="6255008" y="6249599"/>
            <a:ext cx="577363" cy="151743"/>
          </a:xfrm>
          <a:prstGeom prst="straightConnector1">
            <a:avLst/>
          </a:prstGeom>
          <a:noFill/>
          <a:ln w="28575" cap="flat" cmpd="sng">
            <a:solidFill>
              <a:srgbClr val="C00000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500" name="Google Shape;500;p18"/>
          <p:cNvCxnSpPr>
            <a:endCxn id="501" idx="1"/>
          </p:cNvCxnSpPr>
          <p:nvPr/>
        </p:nvCxnSpPr>
        <p:spPr>
          <a:xfrm rot="10800000" flipH="1">
            <a:off x="6240820" y="5995325"/>
            <a:ext cx="604500" cy="251700"/>
          </a:xfrm>
          <a:prstGeom prst="straightConnector1">
            <a:avLst/>
          </a:prstGeom>
          <a:noFill/>
          <a:ln w="28575" cap="flat" cmpd="sng">
            <a:solidFill>
              <a:srgbClr val="C00000"/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502" name="Google Shape;502;p18"/>
          <p:cNvSpPr/>
          <p:nvPr/>
        </p:nvSpPr>
        <p:spPr>
          <a:xfrm>
            <a:off x="6190740" y="6206918"/>
            <a:ext cx="71819" cy="72000"/>
          </a:xfrm>
          <a:prstGeom prst="ellipse">
            <a:avLst/>
          </a:prstGeom>
          <a:solidFill>
            <a:srgbClr val="C0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3" name="Google Shape;503;p18"/>
          <p:cNvSpPr txBox="1"/>
          <p:nvPr/>
        </p:nvSpPr>
        <p:spPr>
          <a:xfrm>
            <a:off x="6627518" y="4260034"/>
            <a:ext cx="1173626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F243E"/>
              </a:buClr>
              <a:buSzPts val="1600"/>
              <a:buFont typeface="Calibri"/>
              <a:buNone/>
            </a:pPr>
            <a:r>
              <a:rPr lang="en-US" sz="1600" b="0" i="1" u="none" strike="noStrike" cap="none">
                <a:solidFill>
                  <a:srgbClr val="0F243E"/>
                </a:solidFill>
                <a:latin typeface="Calibri"/>
                <a:ea typeface="Calibri"/>
                <a:cs typeface="Calibri"/>
                <a:sym typeface="Calibri"/>
              </a:rPr>
              <a:t>Base Simple</a:t>
            </a:r>
            <a:endParaRPr sz="1400" b="0" i="1" u="none" strike="noStrike" cap="none">
              <a:solidFill>
                <a:srgbClr val="0F243E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4" name="Google Shape;504;p18"/>
          <p:cNvSpPr txBox="1"/>
          <p:nvPr/>
        </p:nvSpPr>
        <p:spPr>
          <a:xfrm>
            <a:off x="6530098" y="4492573"/>
            <a:ext cx="1330618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F243E"/>
              </a:buClr>
              <a:buSzPts val="1600"/>
              <a:buFont typeface="Calibri"/>
              <a:buNone/>
            </a:pPr>
            <a:r>
              <a:rPr lang="en-US" sz="1600" b="0" i="1" u="none" strike="noStrike" cap="none">
                <a:solidFill>
                  <a:srgbClr val="0F243E"/>
                </a:solidFill>
                <a:latin typeface="Calibri"/>
                <a:ea typeface="Calibri"/>
                <a:cs typeface="Calibri"/>
                <a:sym typeface="Calibri"/>
              </a:rPr>
              <a:t>Base Doble</a:t>
            </a:r>
            <a:endParaRPr sz="1400" b="0" i="1" u="none" strike="noStrike" cap="none">
              <a:solidFill>
                <a:srgbClr val="0F243E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5" name="Google Shape;505;p18"/>
          <p:cNvSpPr txBox="1"/>
          <p:nvPr/>
        </p:nvSpPr>
        <p:spPr>
          <a:xfrm>
            <a:off x="6570736" y="4738821"/>
            <a:ext cx="1204352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F243E"/>
              </a:buClr>
              <a:buSzPts val="1600"/>
              <a:buFont typeface="Calibri"/>
              <a:buNone/>
            </a:pPr>
            <a:r>
              <a:rPr lang="en-US" sz="1600" b="0" i="1" u="none" strike="noStrike" cap="none">
                <a:solidFill>
                  <a:srgbClr val="0F243E"/>
                </a:solidFill>
                <a:latin typeface="Calibri"/>
                <a:ea typeface="Calibri"/>
                <a:cs typeface="Calibri"/>
                <a:sym typeface="Calibri"/>
              </a:rPr>
              <a:t>Base Triple</a:t>
            </a:r>
            <a:endParaRPr sz="1400" b="0" i="1" u="none" strike="noStrike" cap="none">
              <a:solidFill>
                <a:srgbClr val="0F243E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1" name="Google Shape;501;p18"/>
          <p:cNvSpPr txBox="1"/>
          <p:nvPr/>
        </p:nvSpPr>
        <p:spPr>
          <a:xfrm>
            <a:off x="6845320" y="5826048"/>
            <a:ext cx="940998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F243E"/>
              </a:buClr>
              <a:buSzPts val="1600"/>
              <a:buFont typeface="Calibri"/>
              <a:buNone/>
            </a:pPr>
            <a:r>
              <a:rPr lang="en-US" sz="1600" b="0" i="1" u="none" strike="noStrike" cap="none">
                <a:solidFill>
                  <a:srgbClr val="0F243E"/>
                </a:solidFill>
                <a:latin typeface="Calibri"/>
                <a:ea typeface="Calibri"/>
                <a:cs typeface="Calibri"/>
                <a:sym typeface="Calibri"/>
              </a:rPr>
              <a:t>Sólidos</a:t>
            </a:r>
            <a:endParaRPr sz="1400" b="0" i="1" u="none" strike="noStrike" cap="none">
              <a:solidFill>
                <a:srgbClr val="0F243E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6" name="Google Shape;506;p18"/>
          <p:cNvSpPr txBox="1"/>
          <p:nvPr/>
        </p:nvSpPr>
        <p:spPr>
          <a:xfrm>
            <a:off x="6874812" y="6194804"/>
            <a:ext cx="940998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F243E"/>
              </a:buClr>
              <a:buSzPts val="1600"/>
              <a:buFont typeface="Calibri"/>
              <a:buNone/>
            </a:pPr>
            <a:r>
              <a:rPr lang="en-US" sz="1600" b="0" i="1" u="none" strike="noStrike" cap="none">
                <a:solidFill>
                  <a:srgbClr val="0F243E"/>
                </a:solidFill>
                <a:latin typeface="Calibri"/>
                <a:ea typeface="Calibri"/>
                <a:cs typeface="Calibri"/>
                <a:sym typeface="Calibri"/>
              </a:rPr>
              <a:t>Líquidos</a:t>
            </a:r>
            <a:endParaRPr sz="1400" b="0" i="1" u="none" strike="noStrike" cap="none">
              <a:solidFill>
                <a:srgbClr val="0F243E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507" name="Google Shape;507;p18"/>
          <p:cNvGrpSpPr/>
          <p:nvPr/>
        </p:nvGrpSpPr>
        <p:grpSpPr>
          <a:xfrm>
            <a:off x="8562590" y="4280811"/>
            <a:ext cx="3211416" cy="2289096"/>
            <a:chOff x="8324319" y="3919396"/>
            <a:chExt cx="3211416" cy="2289096"/>
          </a:xfrm>
        </p:grpSpPr>
        <p:sp>
          <p:nvSpPr>
            <p:cNvPr id="508" name="Google Shape;508;p18"/>
            <p:cNvSpPr/>
            <p:nvPr/>
          </p:nvSpPr>
          <p:spPr>
            <a:xfrm>
              <a:off x="8486150" y="4085439"/>
              <a:ext cx="1739689" cy="1029818"/>
            </a:xfrm>
            <a:prstGeom prst="ellipse">
              <a:avLst/>
            </a:prstGeom>
            <a:solidFill>
              <a:srgbClr val="7030A0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600" b="1" i="1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Efecto óptico Acústico</a:t>
              </a:r>
              <a:endParaRPr/>
            </a:p>
          </p:txBody>
        </p:sp>
        <p:sp>
          <p:nvSpPr>
            <p:cNvPr id="509" name="Google Shape;509;p18"/>
            <p:cNvSpPr/>
            <p:nvPr/>
          </p:nvSpPr>
          <p:spPr>
            <a:xfrm>
              <a:off x="8324319" y="3919396"/>
              <a:ext cx="3211416" cy="2289096"/>
            </a:xfrm>
            <a:prstGeom prst="rect">
              <a:avLst/>
            </a:prstGeom>
            <a:noFill/>
            <a:ln w="28575" cap="flat" cmpd="sng">
              <a:solidFill>
                <a:srgbClr val="002060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10" name="Google Shape;510;p18"/>
          <p:cNvSpPr/>
          <p:nvPr/>
        </p:nvSpPr>
        <p:spPr>
          <a:xfrm>
            <a:off x="9909029" y="5376070"/>
            <a:ext cx="1739689" cy="1029818"/>
          </a:xfrm>
          <a:prstGeom prst="ellipse">
            <a:avLst/>
          </a:prstGeom>
          <a:solidFill>
            <a:srgbClr val="7030A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i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Efectos Incendiarios</a:t>
            </a:r>
            <a:endParaRPr/>
          </a:p>
        </p:txBody>
      </p:sp>
      <p:pic>
        <p:nvPicPr>
          <p:cNvPr id="511" name="Google Shape;511;p18" descr="10 Ð»ÑÑÑÐ¸Ñ Ð»ÐµÐ²ÑÑ ÑÑÐºÐ¾Ð² Ð² Ð¸ÑÑÐ¾ÑÐ¸Ð¸ Ð±Ð¾ÐºÑÐ°! (ÑÐ°ÑÑÑ 2) (4)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1445915" y="5929769"/>
            <a:ext cx="1733550" cy="969993"/>
          </a:xfrm>
          <a:prstGeom prst="ellipse">
            <a:avLst/>
          </a:prstGeom>
          <a:noFill/>
          <a:ln w="63500" cap="rnd" cmpd="sng">
            <a:solidFill>
              <a:srgbClr val="333333"/>
            </a:solidFill>
            <a:prstDash val="solid"/>
            <a:round/>
            <a:headEnd type="none" w="sm" len="sm"/>
            <a:tailEnd type="none" w="sm" len="sm"/>
          </a:ln>
          <a:effectLst>
            <a:outerShdw blurRad="381000" dist="292100" dir="5400000" sx="-80000" sy="-18000" rotWithShape="0">
              <a:srgbClr val="000000">
                <a:alpha val="21960"/>
              </a:srgbClr>
            </a:outerShdw>
          </a:effectLst>
        </p:spPr>
      </p:pic>
      <p:pic>
        <p:nvPicPr>
          <p:cNvPr id="512" name="Google Shape;512;p18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4870801" y="5089116"/>
            <a:ext cx="1483707" cy="788068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513" name="Google Shape;513;p18"/>
          <p:cNvSpPr/>
          <p:nvPr/>
        </p:nvSpPr>
        <p:spPr>
          <a:xfrm>
            <a:off x="4331944" y="3324386"/>
            <a:ext cx="3781587" cy="3513553"/>
          </a:xfrm>
          <a:prstGeom prst="rect">
            <a:avLst/>
          </a:prstGeom>
          <a:noFill/>
          <a:ln w="76200" cap="flat" cmpd="sng">
            <a:solidFill>
              <a:srgbClr val="C00000"/>
            </a:solidFill>
            <a:prstDash val="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8" name="Google Shape;518;p19"/>
          <p:cNvSpPr txBox="1"/>
          <p:nvPr/>
        </p:nvSpPr>
        <p:spPr>
          <a:xfrm>
            <a:off x="5300547" y="460483"/>
            <a:ext cx="5355803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SISTEMAS DE ARMAS</a:t>
            </a:r>
            <a:endParaRPr/>
          </a:p>
        </p:txBody>
      </p:sp>
      <p:pic>
        <p:nvPicPr>
          <p:cNvPr id="519" name="Google Shape;519;p19" descr="Escuela naval Arturo Prat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965362" y="193131"/>
            <a:ext cx="961251" cy="1111847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  <p:cxnSp>
        <p:nvCxnSpPr>
          <p:cNvPr id="520" name="Google Shape;520;p19"/>
          <p:cNvCxnSpPr/>
          <p:nvPr/>
        </p:nvCxnSpPr>
        <p:spPr>
          <a:xfrm flipH="1">
            <a:off x="10792269" y="274906"/>
            <a:ext cx="1054" cy="1204489"/>
          </a:xfrm>
          <a:prstGeom prst="straightConnector1">
            <a:avLst/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521" name="Google Shape;521;p1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0633" y="0"/>
            <a:ext cx="4795284" cy="1435395"/>
          </a:xfrm>
          <a:prstGeom prst="rect">
            <a:avLst/>
          </a:prstGeom>
          <a:noFill/>
          <a:ln>
            <a:noFill/>
          </a:ln>
        </p:spPr>
      </p:pic>
      <p:sp>
        <p:nvSpPr>
          <p:cNvPr id="522" name="Google Shape;522;p19"/>
          <p:cNvSpPr txBox="1">
            <a:spLocks noGrp="1"/>
          </p:cNvSpPr>
          <p:nvPr>
            <p:ph type="subTitle" idx="1"/>
          </p:nvPr>
        </p:nvSpPr>
        <p:spPr>
          <a:xfrm>
            <a:off x="1044497" y="1615486"/>
            <a:ext cx="9454455" cy="6216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4000"/>
              <a:buNone/>
            </a:pPr>
            <a:r>
              <a:rPr lang="en-US" sz="4000" b="1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EXPLOSIVOS PROPELENTES</a:t>
            </a:r>
            <a:endParaRPr/>
          </a:p>
          <a:p>
            <a:pPr marL="0" lvl="0" indent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ts val="4000"/>
              <a:buNone/>
            </a:pPr>
            <a:r>
              <a:rPr lang="en-US" sz="4000" b="1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(</a:t>
            </a:r>
            <a:r>
              <a:rPr lang="en-US" sz="4000" b="1" u="sng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pólvoras</a:t>
            </a:r>
            <a:r>
              <a:rPr lang="en-US" sz="4000" b="1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)</a:t>
            </a:r>
            <a:endParaRPr/>
          </a:p>
        </p:txBody>
      </p:sp>
      <p:sp>
        <p:nvSpPr>
          <p:cNvPr id="523" name="Google Shape;523;p19"/>
          <p:cNvSpPr txBox="1"/>
          <p:nvPr/>
        </p:nvSpPr>
        <p:spPr>
          <a:xfrm>
            <a:off x="-10632" y="4661267"/>
            <a:ext cx="3582992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>
                <a:solidFill>
                  <a:srgbClr val="002060"/>
                </a:solidFill>
                <a:latin typeface="Federo"/>
                <a:ea typeface="Federo"/>
                <a:cs typeface="Federo"/>
                <a:sym typeface="Federo"/>
              </a:rPr>
              <a:t>BASE SIMPLE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(Nitrocelulosa)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Regula potencia, mucho residuo</a:t>
            </a:r>
            <a:endParaRPr/>
          </a:p>
        </p:txBody>
      </p:sp>
      <p:sp>
        <p:nvSpPr>
          <p:cNvPr id="524" name="Google Shape;524;p19"/>
          <p:cNvSpPr txBox="1"/>
          <p:nvPr/>
        </p:nvSpPr>
        <p:spPr>
          <a:xfrm>
            <a:off x="3811277" y="4677451"/>
            <a:ext cx="4100610" cy="1932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>
                <a:solidFill>
                  <a:srgbClr val="002060"/>
                </a:solidFill>
                <a:latin typeface="Federo"/>
                <a:ea typeface="Federo"/>
                <a:cs typeface="Federo"/>
                <a:sym typeface="Federo"/>
              </a:rPr>
              <a:t>BASE DOBLE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(Nitrocelulosa + Nitroglicerina)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 </a:t>
            </a:r>
            <a:endParaRPr/>
          </a:p>
          <a:p>
            <a:pPr marL="0" marR="0" lvl="0" indent="0" algn="just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Mayor potencia, mayor temperatura que aumenta el desgaste de las ánimas, disminuye vida útil. Es más cara que la anterior.</a:t>
            </a:r>
            <a:endParaRPr/>
          </a:p>
        </p:txBody>
      </p:sp>
      <p:sp>
        <p:nvSpPr>
          <p:cNvPr id="525" name="Google Shape;525;p19"/>
          <p:cNvSpPr txBox="1"/>
          <p:nvPr/>
        </p:nvSpPr>
        <p:spPr>
          <a:xfrm>
            <a:off x="8150804" y="4618508"/>
            <a:ext cx="3653885" cy="21852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>
                <a:solidFill>
                  <a:srgbClr val="002060"/>
                </a:solidFill>
                <a:latin typeface="Federo"/>
                <a:ea typeface="Federo"/>
                <a:cs typeface="Federo"/>
                <a:sym typeface="Federo"/>
              </a:rPr>
              <a:t>BASE TRIPLE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(Nitrocelulosa + Nitroglicerina + Nitroguanidina)  </a:t>
            </a:r>
            <a:endParaRPr/>
          </a:p>
          <a:p>
            <a:pPr marL="0" marR="0" lvl="0" indent="0" algn="just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 </a:t>
            </a:r>
            <a:endParaRPr/>
          </a:p>
          <a:p>
            <a:pPr marL="0" marR="0" lvl="0" indent="0" algn="just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Igual potencia a la Base Doble pero con menor temperatura, aumenta la vida útil del cañón. Es más cara que las anteriores.</a:t>
            </a:r>
            <a:endParaRPr/>
          </a:p>
        </p:txBody>
      </p:sp>
      <p:sp>
        <p:nvSpPr>
          <p:cNvPr id="526" name="Google Shape;526;p19"/>
          <p:cNvSpPr/>
          <p:nvPr/>
        </p:nvSpPr>
        <p:spPr>
          <a:xfrm>
            <a:off x="2224005" y="3253644"/>
            <a:ext cx="7601267" cy="830997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50800" dist="38100" dir="5400000" algn="t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“Empleadas principalmente para propulsar proyectiles,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tienen características de explosivos deflagrantes</a:t>
            </a:r>
            <a:r>
              <a:rPr lang="en-US" sz="1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 sz="1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1" name="Google Shape;531;p20"/>
          <p:cNvSpPr txBox="1"/>
          <p:nvPr/>
        </p:nvSpPr>
        <p:spPr>
          <a:xfrm>
            <a:off x="5300547" y="460483"/>
            <a:ext cx="5355803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SISTEMAS DE ARMAS</a:t>
            </a:r>
            <a:endParaRPr/>
          </a:p>
        </p:txBody>
      </p:sp>
      <p:pic>
        <p:nvPicPr>
          <p:cNvPr id="532" name="Google Shape;532;p20" descr="Escuela naval Arturo Prat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965362" y="193131"/>
            <a:ext cx="961251" cy="1111847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  <p:cxnSp>
        <p:nvCxnSpPr>
          <p:cNvPr id="533" name="Google Shape;533;p20"/>
          <p:cNvCxnSpPr/>
          <p:nvPr/>
        </p:nvCxnSpPr>
        <p:spPr>
          <a:xfrm flipH="1">
            <a:off x="10792269" y="274906"/>
            <a:ext cx="1054" cy="1204489"/>
          </a:xfrm>
          <a:prstGeom prst="straightConnector1">
            <a:avLst/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534" name="Google Shape;534;p2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0633" y="0"/>
            <a:ext cx="4795284" cy="1435395"/>
          </a:xfrm>
          <a:prstGeom prst="rect">
            <a:avLst/>
          </a:prstGeom>
          <a:noFill/>
          <a:ln>
            <a:noFill/>
          </a:ln>
        </p:spPr>
      </p:pic>
      <p:pic>
        <p:nvPicPr>
          <p:cNvPr id="535" name="Google Shape;535;p2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0903" y="4982976"/>
            <a:ext cx="3436793" cy="1791628"/>
          </a:xfrm>
          <a:prstGeom prst="rect">
            <a:avLst/>
          </a:prstGeom>
          <a:noFill/>
          <a:ln>
            <a:noFill/>
          </a:ln>
        </p:spPr>
      </p:pic>
      <p:sp>
        <p:nvSpPr>
          <p:cNvPr id="536" name="Google Shape;536;p20"/>
          <p:cNvSpPr txBox="1"/>
          <p:nvPr/>
        </p:nvSpPr>
        <p:spPr>
          <a:xfrm>
            <a:off x="152289" y="2474530"/>
            <a:ext cx="3582992" cy="1569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u="sng">
                <a:solidFill>
                  <a:srgbClr val="C00000"/>
                </a:solidFill>
                <a:latin typeface="Federo"/>
                <a:ea typeface="Federo"/>
                <a:cs typeface="Federo"/>
                <a:sym typeface="Federo"/>
              </a:rPr>
              <a:t>PROPIEDADES</a:t>
            </a:r>
            <a:r>
              <a:rPr lang="en-US" sz="3200" b="1">
                <a:solidFill>
                  <a:srgbClr val="002060"/>
                </a:solidFill>
                <a:latin typeface="Federo"/>
                <a:ea typeface="Federo"/>
                <a:cs typeface="Federo"/>
                <a:sym typeface="Federo"/>
              </a:rPr>
              <a:t>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rgbClr val="002060"/>
                </a:solidFill>
                <a:latin typeface="Federo"/>
                <a:ea typeface="Federo"/>
                <a:cs typeface="Federo"/>
                <a:sym typeface="Federo"/>
              </a:rPr>
              <a:t>DE LAS </a:t>
            </a:r>
            <a:r>
              <a:rPr lang="en-US" sz="3200" b="1">
                <a:solidFill>
                  <a:srgbClr val="002060"/>
                </a:solidFill>
                <a:latin typeface="Federo"/>
                <a:ea typeface="Federo"/>
                <a:cs typeface="Federo"/>
                <a:sym typeface="Federo"/>
              </a:rPr>
              <a:t>PÓLVORAS PROPELENTES</a:t>
            </a:r>
            <a:endParaRPr sz="18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7" name="Google Shape;537;p20"/>
          <p:cNvSpPr txBox="1"/>
          <p:nvPr/>
        </p:nvSpPr>
        <p:spPr>
          <a:xfrm>
            <a:off x="6921926" y="2474530"/>
            <a:ext cx="131737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rgbClr val="1E4E79"/>
                </a:solidFill>
                <a:latin typeface="Avenir"/>
                <a:ea typeface="Avenir"/>
                <a:cs typeface="Avenir"/>
                <a:sym typeface="Avenir"/>
              </a:rPr>
              <a:t>Presión </a:t>
            </a:r>
            <a:endParaRPr sz="1800" b="1">
              <a:solidFill>
                <a:srgbClr val="1E4E79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538" name="Google Shape;538;p20"/>
          <p:cNvSpPr txBox="1"/>
          <p:nvPr/>
        </p:nvSpPr>
        <p:spPr>
          <a:xfrm>
            <a:off x="6667991" y="2899348"/>
            <a:ext cx="1831399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rgbClr val="1E4E79"/>
                </a:solidFill>
                <a:latin typeface="Avenir"/>
                <a:ea typeface="Avenir"/>
                <a:cs typeface="Avenir"/>
                <a:sym typeface="Avenir"/>
              </a:rPr>
              <a:t>Temperatura</a:t>
            </a:r>
            <a:endParaRPr sz="1800" b="1">
              <a:solidFill>
                <a:srgbClr val="1E4E79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539" name="Google Shape;539;p20"/>
          <p:cNvSpPr txBox="1"/>
          <p:nvPr/>
        </p:nvSpPr>
        <p:spPr>
          <a:xfrm>
            <a:off x="4178505" y="1413479"/>
            <a:ext cx="427798" cy="7848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500" b="1">
                <a:solidFill>
                  <a:srgbClr val="002060"/>
                </a:solidFill>
                <a:latin typeface="Arial Black"/>
                <a:ea typeface="Arial Black"/>
                <a:cs typeface="Arial Black"/>
                <a:sym typeface="Arial Black"/>
              </a:rPr>
              <a:t>1</a:t>
            </a:r>
            <a:endParaRPr sz="4500" b="1">
              <a:solidFill>
                <a:srgbClr val="002060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540" name="Google Shape;540;p20"/>
          <p:cNvSpPr txBox="1"/>
          <p:nvPr/>
        </p:nvSpPr>
        <p:spPr>
          <a:xfrm>
            <a:off x="5028588" y="1631223"/>
            <a:ext cx="319871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rgbClr val="1E4E79"/>
                </a:solidFill>
                <a:latin typeface="Avenir"/>
                <a:ea typeface="Avenir"/>
                <a:cs typeface="Avenir"/>
                <a:sym typeface="Avenir"/>
              </a:rPr>
              <a:t>Explosivos Deflagrantes</a:t>
            </a:r>
            <a:endParaRPr sz="1800" b="1">
              <a:solidFill>
                <a:srgbClr val="1E4E79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541" name="Google Shape;541;p20"/>
          <p:cNvSpPr/>
          <p:nvPr/>
        </p:nvSpPr>
        <p:spPr>
          <a:xfrm>
            <a:off x="8239298" y="2414701"/>
            <a:ext cx="278969" cy="1121080"/>
          </a:xfrm>
          <a:prstGeom prst="rightBrace">
            <a:avLst>
              <a:gd name="adj1" fmla="val 8333"/>
              <a:gd name="adj2" fmla="val 50000"/>
            </a:avLst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2" name="Google Shape;542;p20"/>
          <p:cNvSpPr txBox="1"/>
          <p:nvPr/>
        </p:nvSpPr>
        <p:spPr>
          <a:xfrm>
            <a:off x="8854545" y="2790575"/>
            <a:ext cx="1746754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rgbClr val="1E4E79"/>
                </a:solidFill>
                <a:latin typeface="Avenir"/>
                <a:ea typeface="Avenir"/>
                <a:cs typeface="Avenir"/>
                <a:sym typeface="Avenir"/>
              </a:rPr>
              <a:t>Combustión</a:t>
            </a:r>
            <a:endParaRPr sz="1800" b="1">
              <a:solidFill>
                <a:srgbClr val="1E4E79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543" name="Google Shape;543;p20"/>
          <p:cNvSpPr txBox="1"/>
          <p:nvPr/>
        </p:nvSpPr>
        <p:spPr>
          <a:xfrm>
            <a:off x="5777861" y="4109134"/>
            <a:ext cx="427798" cy="7848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500" b="1">
                <a:solidFill>
                  <a:srgbClr val="00B050"/>
                </a:solidFill>
                <a:latin typeface="Arial Black"/>
                <a:ea typeface="Arial Black"/>
                <a:cs typeface="Arial Black"/>
                <a:sym typeface="Arial Black"/>
              </a:rPr>
              <a:t>2</a:t>
            </a:r>
            <a:endParaRPr sz="4500" b="1">
              <a:solidFill>
                <a:srgbClr val="00B050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544" name="Google Shape;544;p20"/>
          <p:cNvSpPr txBox="1"/>
          <p:nvPr/>
        </p:nvSpPr>
        <p:spPr>
          <a:xfrm>
            <a:off x="6627944" y="3926345"/>
            <a:ext cx="4918293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1E4E79"/>
                </a:solidFill>
                <a:latin typeface="Avenir"/>
                <a:ea typeface="Avenir"/>
                <a:cs typeface="Avenir"/>
                <a:sym typeface="Avenir"/>
              </a:rPr>
              <a:t>Las </a:t>
            </a:r>
            <a:r>
              <a:rPr lang="en-US" sz="1800" u="sng">
                <a:solidFill>
                  <a:srgbClr val="00B050"/>
                </a:solidFill>
                <a:latin typeface="Avenir"/>
                <a:ea typeface="Avenir"/>
                <a:cs typeface="Avenir"/>
                <a:sym typeface="Avenir"/>
              </a:rPr>
              <a:t>pólvoras</a:t>
            </a:r>
            <a:r>
              <a:rPr lang="en-US" sz="1800">
                <a:solidFill>
                  <a:srgbClr val="1E4E79"/>
                </a:solidFill>
                <a:latin typeface="Avenir"/>
                <a:ea typeface="Avenir"/>
                <a:cs typeface="Avenir"/>
                <a:sym typeface="Avenir"/>
              </a:rPr>
              <a:t> se queman en forma superficial y su velocidad de quema depende de la </a:t>
            </a:r>
            <a:r>
              <a:rPr lang="en-US" sz="1800" u="sng">
                <a:solidFill>
                  <a:srgbClr val="00B050"/>
                </a:solidFill>
                <a:latin typeface="Avenir"/>
                <a:ea typeface="Avenir"/>
                <a:cs typeface="Avenir"/>
                <a:sym typeface="Avenir"/>
              </a:rPr>
              <a:t>superficie de contacto entre la pólvora y la fuente de calor</a:t>
            </a:r>
            <a:r>
              <a:rPr lang="en-US" sz="1800">
                <a:solidFill>
                  <a:srgbClr val="1E4E79"/>
                </a:solidFill>
                <a:latin typeface="Avenir"/>
                <a:ea typeface="Avenir"/>
                <a:cs typeface="Avenir"/>
                <a:sym typeface="Avenir"/>
              </a:rPr>
              <a:t>.</a:t>
            </a:r>
            <a:endParaRPr sz="1800">
              <a:solidFill>
                <a:srgbClr val="1E4E79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545" name="Google Shape;545;p20"/>
          <p:cNvSpPr txBox="1"/>
          <p:nvPr/>
        </p:nvSpPr>
        <p:spPr>
          <a:xfrm>
            <a:off x="3617764" y="5650447"/>
            <a:ext cx="427798" cy="7848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500" b="1">
                <a:solidFill>
                  <a:srgbClr val="C00000"/>
                </a:solidFill>
                <a:latin typeface="Arial Black"/>
                <a:ea typeface="Arial Black"/>
                <a:cs typeface="Arial Black"/>
                <a:sym typeface="Arial Black"/>
              </a:rPr>
              <a:t>3</a:t>
            </a:r>
            <a:endParaRPr sz="4500" b="1">
              <a:solidFill>
                <a:srgbClr val="C00000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pic>
        <p:nvPicPr>
          <p:cNvPr id="546" name="Google Shape;546;p20"/>
          <p:cNvPicPr preferRelativeResize="0"/>
          <p:nvPr/>
        </p:nvPicPr>
        <p:blipFill rotWithShape="1">
          <a:blip r:embed="rId6">
            <a:alphaModFix/>
          </a:blip>
          <a:srcRect l="24518" t="27462" r="31432" b="14427"/>
          <a:stretch/>
        </p:blipFill>
        <p:spPr>
          <a:xfrm>
            <a:off x="4332214" y="5430416"/>
            <a:ext cx="1392748" cy="1224892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4705"/>
              </a:srgbClr>
            </a:outerShdw>
          </a:effectLst>
        </p:spPr>
      </p:pic>
      <p:sp>
        <p:nvSpPr>
          <p:cNvPr id="547" name="Google Shape;547;p20"/>
          <p:cNvSpPr txBox="1"/>
          <p:nvPr/>
        </p:nvSpPr>
        <p:spPr>
          <a:xfrm>
            <a:off x="7758392" y="5394663"/>
            <a:ext cx="4168221" cy="14773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1E4E79"/>
                </a:solidFill>
                <a:latin typeface="Avenir"/>
                <a:ea typeface="Avenir"/>
                <a:cs typeface="Avenir"/>
                <a:sym typeface="Avenir"/>
              </a:rPr>
              <a:t>Influye en la cantidad de </a:t>
            </a:r>
            <a:r>
              <a:rPr lang="en-US" sz="1800" b="1" u="sng">
                <a:solidFill>
                  <a:srgbClr val="C00000"/>
                </a:solidFill>
                <a:latin typeface="Arial Black"/>
                <a:ea typeface="Arial Black"/>
                <a:cs typeface="Arial Black"/>
                <a:sym typeface="Arial Black"/>
              </a:rPr>
              <a:t>gases</a:t>
            </a:r>
            <a:r>
              <a:rPr lang="en-US" sz="1800">
                <a:solidFill>
                  <a:srgbClr val="1E4E79"/>
                </a:solidFill>
                <a:latin typeface="Avenir"/>
                <a:ea typeface="Avenir"/>
                <a:cs typeface="Avenir"/>
                <a:sym typeface="Avenir"/>
              </a:rPr>
              <a:t> que genere por unidad de tiempo, y por lo tanto, en la forma en que aumente la presión dentro de una vainilla o contenedor.</a:t>
            </a:r>
            <a:endParaRPr sz="1800">
              <a:solidFill>
                <a:srgbClr val="1E4E79"/>
              </a:solidFill>
              <a:latin typeface="Avenir"/>
              <a:ea typeface="Avenir"/>
              <a:cs typeface="Avenir"/>
              <a:sym typeface="Avenir"/>
            </a:endParaRPr>
          </a:p>
        </p:txBody>
      </p:sp>
      <p:sp>
        <p:nvSpPr>
          <p:cNvPr id="548" name="Google Shape;548;p20"/>
          <p:cNvSpPr txBox="1"/>
          <p:nvPr/>
        </p:nvSpPr>
        <p:spPr>
          <a:xfrm>
            <a:off x="5868300" y="5662089"/>
            <a:ext cx="1746754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rgbClr val="C00000"/>
                </a:solidFill>
                <a:latin typeface="Arial Black"/>
                <a:ea typeface="Arial Black"/>
                <a:cs typeface="Arial Black"/>
                <a:sym typeface="Arial Black"/>
              </a:rPr>
              <a:t>Velocidad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rgbClr val="C00000"/>
                </a:solidFill>
                <a:latin typeface="Arial Black"/>
                <a:ea typeface="Arial Black"/>
                <a:cs typeface="Arial Black"/>
                <a:sym typeface="Arial Black"/>
              </a:rPr>
              <a:t>de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rgbClr val="C00000"/>
                </a:solidFill>
                <a:latin typeface="Arial Black"/>
                <a:ea typeface="Arial Black"/>
                <a:cs typeface="Arial Black"/>
                <a:sym typeface="Arial Black"/>
              </a:rPr>
              <a:t>quemado</a:t>
            </a:r>
            <a:endParaRPr sz="1800" b="1">
              <a:solidFill>
                <a:srgbClr val="C00000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pic>
        <p:nvPicPr>
          <p:cNvPr id="549" name="Google Shape;549;p20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4020307" y="2119501"/>
            <a:ext cx="2560479" cy="1416280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29803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4" name="Google Shape;554;p21"/>
          <p:cNvSpPr txBox="1"/>
          <p:nvPr/>
        </p:nvSpPr>
        <p:spPr>
          <a:xfrm>
            <a:off x="5300547" y="460483"/>
            <a:ext cx="5355803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SISTEMAS DE ARMAS</a:t>
            </a:r>
            <a:endParaRPr/>
          </a:p>
        </p:txBody>
      </p:sp>
      <p:pic>
        <p:nvPicPr>
          <p:cNvPr id="555" name="Google Shape;555;p21" descr="Escuela naval Arturo Prat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965362" y="193131"/>
            <a:ext cx="961251" cy="1111847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  <p:cxnSp>
        <p:nvCxnSpPr>
          <p:cNvPr id="556" name="Google Shape;556;p21"/>
          <p:cNvCxnSpPr/>
          <p:nvPr/>
        </p:nvCxnSpPr>
        <p:spPr>
          <a:xfrm flipH="1">
            <a:off x="10792269" y="274906"/>
            <a:ext cx="1054" cy="1204489"/>
          </a:xfrm>
          <a:prstGeom prst="straightConnector1">
            <a:avLst/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557" name="Google Shape;557;p2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0633" y="0"/>
            <a:ext cx="4795284" cy="1435395"/>
          </a:xfrm>
          <a:prstGeom prst="rect">
            <a:avLst/>
          </a:prstGeom>
          <a:noFill/>
          <a:ln>
            <a:noFill/>
          </a:ln>
        </p:spPr>
      </p:pic>
      <p:pic>
        <p:nvPicPr>
          <p:cNvPr id="558" name="Google Shape;558;p2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0903" y="4982976"/>
            <a:ext cx="3436793" cy="1791628"/>
          </a:xfrm>
          <a:prstGeom prst="rect">
            <a:avLst/>
          </a:prstGeom>
          <a:noFill/>
          <a:ln>
            <a:noFill/>
          </a:ln>
        </p:spPr>
      </p:pic>
      <p:sp>
        <p:nvSpPr>
          <p:cNvPr id="559" name="Google Shape;559;p21"/>
          <p:cNvSpPr txBox="1"/>
          <p:nvPr/>
        </p:nvSpPr>
        <p:spPr>
          <a:xfrm>
            <a:off x="152289" y="2474530"/>
            <a:ext cx="3582992" cy="1569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>
                <a:solidFill>
                  <a:srgbClr val="002060"/>
                </a:solidFill>
                <a:latin typeface="Federo"/>
                <a:ea typeface="Federo"/>
                <a:cs typeface="Federo"/>
                <a:sym typeface="Federo"/>
              </a:rPr>
              <a:t>PROPIEDADES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rgbClr val="002060"/>
                </a:solidFill>
                <a:latin typeface="Federo"/>
                <a:ea typeface="Federo"/>
                <a:cs typeface="Federo"/>
                <a:sym typeface="Federo"/>
              </a:rPr>
              <a:t>DE LAS </a:t>
            </a:r>
            <a:r>
              <a:rPr lang="en-US" sz="3200" b="1" u="sng">
                <a:solidFill>
                  <a:srgbClr val="C00000"/>
                </a:solidFill>
                <a:latin typeface="Federo"/>
                <a:ea typeface="Federo"/>
                <a:cs typeface="Federo"/>
                <a:sym typeface="Federo"/>
              </a:rPr>
              <a:t>PÓLVORAS</a:t>
            </a:r>
            <a:r>
              <a:rPr lang="en-US" sz="3200" b="1">
                <a:solidFill>
                  <a:srgbClr val="002060"/>
                </a:solidFill>
                <a:latin typeface="Federo"/>
                <a:ea typeface="Federo"/>
                <a:cs typeface="Federo"/>
                <a:sym typeface="Federo"/>
              </a:rPr>
              <a:t> PROPELENTES</a:t>
            </a:r>
            <a:endParaRPr sz="18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0" name="Google Shape;560;p21"/>
          <p:cNvSpPr txBox="1">
            <a:spLocks noGrp="1"/>
          </p:cNvSpPr>
          <p:nvPr>
            <p:ph type="subTitle" idx="1"/>
          </p:nvPr>
        </p:nvSpPr>
        <p:spPr>
          <a:xfrm>
            <a:off x="4140821" y="1797267"/>
            <a:ext cx="8051179" cy="6216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4000"/>
              <a:buNone/>
            </a:pPr>
            <a:r>
              <a:rPr lang="en-US" sz="4000" b="1" u="sng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Velocidad de Quemado </a:t>
            </a:r>
            <a:endParaRPr/>
          </a:p>
        </p:txBody>
      </p:sp>
      <p:sp>
        <p:nvSpPr>
          <p:cNvPr id="561" name="Google Shape;561;p21"/>
          <p:cNvSpPr/>
          <p:nvPr/>
        </p:nvSpPr>
        <p:spPr>
          <a:xfrm>
            <a:off x="4489184" y="3149726"/>
            <a:ext cx="3166540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marR="0" lvl="0" indent="-342900" algn="ctr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Noto Sans Symbols"/>
              <a:buChar char="❖"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Tamaño del grado de pólvora</a:t>
            </a:r>
            <a:endParaRPr/>
          </a:p>
        </p:txBody>
      </p:sp>
      <p:sp>
        <p:nvSpPr>
          <p:cNvPr id="562" name="Google Shape;562;p21"/>
          <p:cNvSpPr/>
          <p:nvPr/>
        </p:nvSpPr>
        <p:spPr>
          <a:xfrm>
            <a:off x="4270918" y="4655496"/>
            <a:ext cx="316654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marR="0" lvl="0" indent="-342900" algn="ctr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Noto Sans Symbols"/>
              <a:buChar char="❖"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Forma del grano</a:t>
            </a:r>
            <a:endParaRPr/>
          </a:p>
        </p:txBody>
      </p:sp>
      <p:sp>
        <p:nvSpPr>
          <p:cNvPr id="563" name="Google Shape;563;p21"/>
          <p:cNvSpPr/>
          <p:nvPr/>
        </p:nvSpPr>
        <p:spPr>
          <a:xfrm>
            <a:off x="4731286" y="5990343"/>
            <a:ext cx="316654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marR="0" lvl="0" indent="-342900" algn="ctr" rtl="0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Noto Sans Symbols"/>
              <a:buChar char="❖"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Temperatura de quemado</a:t>
            </a:r>
            <a:endParaRPr/>
          </a:p>
        </p:txBody>
      </p:sp>
      <p:pic>
        <p:nvPicPr>
          <p:cNvPr id="564" name="Google Shape;564;p2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457021" y="4425351"/>
            <a:ext cx="1406124" cy="1044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65" name="Google Shape;565;p2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601480" y="2817702"/>
            <a:ext cx="1067142" cy="1350840"/>
          </a:xfrm>
          <a:prstGeom prst="rect">
            <a:avLst/>
          </a:prstGeom>
          <a:noFill/>
          <a:ln>
            <a:noFill/>
          </a:ln>
        </p:spPr>
      </p:pic>
      <p:pic>
        <p:nvPicPr>
          <p:cNvPr id="566" name="Google Shape;566;p21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8000962" y="5694292"/>
            <a:ext cx="616254" cy="961434"/>
          </a:xfrm>
          <a:prstGeom prst="rect">
            <a:avLst/>
          </a:prstGeom>
          <a:noFill/>
          <a:ln>
            <a:noFill/>
          </a:ln>
        </p:spPr>
      </p:pic>
      <p:sp>
        <p:nvSpPr>
          <p:cNvPr id="567" name="Google Shape;567;p21"/>
          <p:cNvSpPr/>
          <p:nvPr/>
        </p:nvSpPr>
        <p:spPr>
          <a:xfrm>
            <a:off x="8927253" y="3110911"/>
            <a:ext cx="2512907" cy="6155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6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A menor tamaño mayor velocidad de quemado</a:t>
            </a:r>
            <a:endParaRPr sz="18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8" name="Google Shape;568;p21"/>
          <p:cNvSpPr/>
          <p:nvPr/>
        </p:nvSpPr>
        <p:spPr>
          <a:xfrm>
            <a:off x="8949115" y="4614829"/>
            <a:ext cx="2596674" cy="6155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6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A mayor superficie, mayor velocidad de quemado</a:t>
            </a:r>
            <a:endParaRPr sz="18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9" name="Google Shape;569;p21"/>
          <p:cNvSpPr/>
          <p:nvPr/>
        </p:nvSpPr>
        <p:spPr>
          <a:xfrm>
            <a:off x="9012151" y="5895053"/>
            <a:ext cx="2682044" cy="6155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en-US" sz="16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A mayor temperatura, mayor velocidad de quemado</a:t>
            </a:r>
            <a:endParaRPr sz="18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5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4" name="Google Shape;574;p22"/>
          <p:cNvSpPr txBox="1"/>
          <p:nvPr/>
        </p:nvSpPr>
        <p:spPr>
          <a:xfrm>
            <a:off x="5300547" y="460483"/>
            <a:ext cx="5355803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SISTEMAS DE ARMAS</a:t>
            </a:r>
            <a:endParaRPr/>
          </a:p>
        </p:txBody>
      </p:sp>
      <p:pic>
        <p:nvPicPr>
          <p:cNvPr id="575" name="Google Shape;575;p22" descr="Escuela naval Arturo Prat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965362" y="193131"/>
            <a:ext cx="961251" cy="1111847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  <p:cxnSp>
        <p:nvCxnSpPr>
          <p:cNvPr id="576" name="Google Shape;576;p22"/>
          <p:cNvCxnSpPr/>
          <p:nvPr/>
        </p:nvCxnSpPr>
        <p:spPr>
          <a:xfrm flipH="1">
            <a:off x="10792269" y="274906"/>
            <a:ext cx="1054" cy="1204489"/>
          </a:xfrm>
          <a:prstGeom prst="straightConnector1">
            <a:avLst/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577" name="Google Shape;577;p2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0633" y="0"/>
            <a:ext cx="4795284" cy="1435395"/>
          </a:xfrm>
          <a:prstGeom prst="rect">
            <a:avLst/>
          </a:prstGeom>
          <a:noFill/>
          <a:ln>
            <a:noFill/>
          </a:ln>
        </p:spPr>
      </p:pic>
      <p:sp>
        <p:nvSpPr>
          <p:cNvPr id="578" name="Google Shape;578;p22"/>
          <p:cNvSpPr txBox="1"/>
          <p:nvPr/>
        </p:nvSpPr>
        <p:spPr>
          <a:xfrm>
            <a:off x="152289" y="2474530"/>
            <a:ext cx="3582992" cy="1569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>
                <a:solidFill>
                  <a:srgbClr val="002060"/>
                </a:solidFill>
                <a:latin typeface="Federo"/>
                <a:ea typeface="Federo"/>
                <a:cs typeface="Federo"/>
                <a:sym typeface="Federo"/>
              </a:rPr>
              <a:t>PROPIEDADES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rgbClr val="002060"/>
                </a:solidFill>
                <a:latin typeface="Federo"/>
                <a:ea typeface="Federo"/>
                <a:cs typeface="Federo"/>
                <a:sym typeface="Federo"/>
              </a:rPr>
              <a:t>DE LAS </a:t>
            </a:r>
            <a:r>
              <a:rPr lang="en-US" sz="3200" b="1">
                <a:solidFill>
                  <a:srgbClr val="002060"/>
                </a:solidFill>
                <a:latin typeface="Federo"/>
                <a:ea typeface="Federo"/>
                <a:cs typeface="Federo"/>
                <a:sym typeface="Federo"/>
              </a:rPr>
              <a:t>PÓLVORAS </a:t>
            </a:r>
            <a:r>
              <a:rPr lang="en-US" sz="3200" b="1" u="sng">
                <a:solidFill>
                  <a:srgbClr val="C00000"/>
                </a:solidFill>
                <a:latin typeface="Federo"/>
                <a:ea typeface="Federo"/>
                <a:cs typeface="Federo"/>
                <a:sym typeface="Federo"/>
              </a:rPr>
              <a:t>PROPELENTES</a:t>
            </a:r>
            <a:endParaRPr sz="1800" u="sng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9" name="Google Shape;579;p22"/>
          <p:cNvSpPr/>
          <p:nvPr/>
        </p:nvSpPr>
        <p:spPr>
          <a:xfrm>
            <a:off x="4100976" y="2824716"/>
            <a:ext cx="3766088" cy="2901902"/>
          </a:xfrm>
          <a:prstGeom prst="roundRect">
            <a:avLst>
              <a:gd name="adj" fmla="val 1711"/>
            </a:avLst>
          </a:prstGeom>
          <a:solidFill>
            <a:srgbClr val="548135">
              <a:alpha val="57647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0" name="Google Shape;580;p22"/>
          <p:cNvSpPr txBox="1"/>
          <p:nvPr/>
        </p:nvSpPr>
        <p:spPr>
          <a:xfrm>
            <a:off x="4335618" y="2903425"/>
            <a:ext cx="3080321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COMBURENTE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 </a:t>
            </a:r>
            <a:endParaRPr/>
          </a:p>
        </p:txBody>
      </p:sp>
      <p:sp>
        <p:nvSpPr>
          <p:cNvPr id="581" name="Google Shape;581;p22"/>
          <p:cNvSpPr/>
          <p:nvPr/>
        </p:nvSpPr>
        <p:spPr>
          <a:xfrm>
            <a:off x="8160525" y="2824716"/>
            <a:ext cx="3766088" cy="2901902"/>
          </a:xfrm>
          <a:prstGeom prst="roundRect">
            <a:avLst>
              <a:gd name="adj" fmla="val 1711"/>
            </a:avLst>
          </a:prstGeom>
          <a:solidFill>
            <a:srgbClr val="1E4E79">
              <a:alpha val="57647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82" name="Google Shape;582;p22" descr="C:\Users\Usuario\Desktop\Imagenes 3D\3D_CArt_11.jpg"/>
          <p:cNvPicPr preferRelativeResize="0"/>
          <p:nvPr/>
        </p:nvPicPr>
        <p:blipFill rotWithShape="1">
          <a:blip r:embed="rId5">
            <a:alphaModFix/>
          </a:blip>
          <a:srcRect r="15625"/>
          <a:stretch/>
        </p:blipFill>
        <p:spPr>
          <a:xfrm>
            <a:off x="4189392" y="3454028"/>
            <a:ext cx="274119" cy="270835"/>
          </a:xfrm>
          <a:prstGeom prst="rect">
            <a:avLst/>
          </a:prstGeom>
          <a:noFill/>
          <a:ln>
            <a:noFill/>
          </a:ln>
        </p:spPr>
      </p:pic>
      <p:sp>
        <p:nvSpPr>
          <p:cNvPr id="583" name="Google Shape;583;p22"/>
          <p:cNvSpPr txBox="1"/>
          <p:nvPr/>
        </p:nvSpPr>
        <p:spPr>
          <a:xfrm>
            <a:off x="4605931" y="3376905"/>
            <a:ext cx="3626828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Oxigeno Líquido</a:t>
            </a:r>
            <a:endParaRPr/>
          </a:p>
        </p:txBody>
      </p:sp>
      <p:pic>
        <p:nvPicPr>
          <p:cNvPr id="584" name="Google Shape;584;p22" descr="C:\Users\Usuario\Desktop\Imagenes 3D\3D_CArt_11.jpg"/>
          <p:cNvPicPr preferRelativeResize="0"/>
          <p:nvPr/>
        </p:nvPicPr>
        <p:blipFill rotWithShape="1">
          <a:blip r:embed="rId5">
            <a:alphaModFix/>
          </a:blip>
          <a:srcRect r="15625"/>
          <a:stretch/>
        </p:blipFill>
        <p:spPr>
          <a:xfrm>
            <a:off x="4194561" y="3823401"/>
            <a:ext cx="274119" cy="270835"/>
          </a:xfrm>
          <a:prstGeom prst="rect">
            <a:avLst/>
          </a:prstGeom>
          <a:noFill/>
          <a:ln>
            <a:noFill/>
          </a:ln>
        </p:spPr>
      </p:pic>
      <p:sp>
        <p:nvSpPr>
          <p:cNvPr id="585" name="Google Shape;585;p22"/>
          <p:cNvSpPr txBox="1"/>
          <p:nvPr/>
        </p:nvSpPr>
        <p:spPr>
          <a:xfrm>
            <a:off x="4611100" y="3746278"/>
            <a:ext cx="3626828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Oxigeno Líquido</a:t>
            </a:r>
            <a:endParaRPr/>
          </a:p>
        </p:txBody>
      </p:sp>
      <p:pic>
        <p:nvPicPr>
          <p:cNvPr id="586" name="Google Shape;586;p22" descr="C:\Users\Usuario\Desktop\Imagenes 3D\3D_CArt_11.jpg"/>
          <p:cNvPicPr preferRelativeResize="0"/>
          <p:nvPr/>
        </p:nvPicPr>
        <p:blipFill rotWithShape="1">
          <a:blip r:embed="rId5">
            <a:alphaModFix/>
          </a:blip>
          <a:srcRect r="15625"/>
          <a:stretch/>
        </p:blipFill>
        <p:spPr>
          <a:xfrm>
            <a:off x="4184232" y="4208274"/>
            <a:ext cx="274119" cy="270835"/>
          </a:xfrm>
          <a:prstGeom prst="rect">
            <a:avLst/>
          </a:prstGeom>
          <a:noFill/>
          <a:ln>
            <a:noFill/>
          </a:ln>
        </p:spPr>
      </p:pic>
      <p:sp>
        <p:nvSpPr>
          <p:cNvPr id="587" name="Google Shape;587;p22"/>
          <p:cNvSpPr txBox="1"/>
          <p:nvPr/>
        </p:nvSpPr>
        <p:spPr>
          <a:xfrm>
            <a:off x="4600771" y="4131151"/>
            <a:ext cx="3626828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Oxigeno Líquido</a:t>
            </a:r>
            <a:endParaRPr/>
          </a:p>
        </p:txBody>
      </p:sp>
      <p:pic>
        <p:nvPicPr>
          <p:cNvPr id="588" name="Google Shape;588;p22" descr="C:\Users\Usuario\Desktop\Imagenes 3D\3D_CArt_11.jpg"/>
          <p:cNvPicPr preferRelativeResize="0"/>
          <p:nvPr/>
        </p:nvPicPr>
        <p:blipFill rotWithShape="1">
          <a:blip r:embed="rId5">
            <a:alphaModFix/>
          </a:blip>
          <a:srcRect r="15625"/>
          <a:stretch/>
        </p:blipFill>
        <p:spPr>
          <a:xfrm>
            <a:off x="4181649" y="4546655"/>
            <a:ext cx="274119" cy="270835"/>
          </a:xfrm>
          <a:prstGeom prst="rect">
            <a:avLst/>
          </a:prstGeom>
          <a:noFill/>
          <a:ln>
            <a:noFill/>
          </a:ln>
        </p:spPr>
      </p:pic>
      <p:sp>
        <p:nvSpPr>
          <p:cNvPr id="589" name="Google Shape;589;p22"/>
          <p:cNvSpPr txBox="1"/>
          <p:nvPr/>
        </p:nvSpPr>
        <p:spPr>
          <a:xfrm>
            <a:off x="4598188" y="4469532"/>
            <a:ext cx="3626828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Fluorine (F</a:t>
            </a:r>
            <a:r>
              <a:rPr lang="en-US" sz="1800" baseline="-250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)</a:t>
            </a:r>
            <a:endParaRPr/>
          </a:p>
        </p:txBody>
      </p:sp>
      <p:pic>
        <p:nvPicPr>
          <p:cNvPr id="590" name="Google Shape;590;p22" descr="C:\Users\Usuario\Desktop\Imagenes 3D\3D_CArt_11.jpg"/>
          <p:cNvPicPr preferRelativeResize="0"/>
          <p:nvPr/>
        </p:nvPicPr>
        <p:blipFill rotWithShape="1">
          <a:blip r:embed="rId5">
            <a:alphaModFix/>
          </a:blip>
          <a:srcRect r="15625"/>
          <a:stretch/>
        </p:blipFill>
        <p:spPr>
          <a:xfrm>
            <a:off x="4186818" y="4939274"/>
            <a:ext cx="274119" cy="270835"/>
          </a:xfrm>
          <a:prstGeom prst="rect">
            <a:avLst/>
          </a:prstGeom>
          <a:noFill/>
          <a:ln>
            <a:noFill/>
          </a:ln>
        </p:spPr>
      </p:pic>
      <p:sp>
        <p:nvSpPr>
          <p:cNvPr id="591" name="Google Shape;591;p22"/>
          <p:cNvSpPr txBox="1"/>
          <p:nvPr/>
        </p:nvSpPr>
        <p:spPr>
          <a:xfrm>
            <a:off x="4603357" y="4871190"/>
            <a:ext cx="3626828" cy="335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Ácido Nítrico</a:t>
            </a:r>
            <a:endParaRPr/>
          </a:p>
        </p:txBody>
      </p:sp>
      <p:pic>
        <p:nvPicPr>
          <p:cNvPr id="592" name="Google Shape;592;p22" descr="C:\Users\Usuario\Desktop\Imagenes 3D\3D_CArt_11.jpg"/>
          <p:cNvPicPr preferRelativeResize="0"/>
          <p:nvPr/>
        </p:nvPicPr>
        <p:blipFill rotWithShape="1">
          <a:blip r:embed="rId5">
            <a:alphaModFix/>
          </a:blip>
          <a:srcRect r="15625"/>
          <a:stretch/>
        </p:blipFill>
        <p:spPr>
          <a:xfrm>
            <a:off x="4191984" y="5308646"/>
            <a:ext cx="274119" cy="270835"/>
          </a:xfrm>
          <a:prstGeom prst="rect">
            <a:avLst/>
          </a:prstGeom>
          <a:noFill/>
          <a:ln>
            <a:noFill/>
          </a:ln>
        </p:spPr>
      </p:pic>
      <p:sp>
        <p:nvSpPr>
          <p:cNvPr id="593" name="Google Shape;593;p22"/>
          <p:cNvSpPr txBox="1"/>
          <p:nvPr/>
        </p:nvSpPr>
        <p:spPr>
          <a:xfrm>
            <a:off x="4608523" y="5231523"/>
            <a:ext cx="3626828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Oxigeno Líquido</a:t>
            </a:r>
            <a:endParaRPr/>
          </a:p>
        </p:txBody>
      </p:sp>
      <p:sp>
        <p:nvSpPr>
          <p:cNvPr id="594" name="Google Shape;594;p22"/>
          <p:cNvSpPr txBox="1"/>
          <p:nvPr/>
        </p:nvSpPr>
        <p:spPr>
          <a:xfrm>
            <a:off x="8595069" y="2903425"/>
            <a:ext cx="308032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COMBUSTIBLE</a:t>
            </a:r>
            <a:endParaRPr sz="14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95" name="Google Shape;595;p22" descr="C:\Users\Usuario\Desktop\Imagenes 3D\3D_CArt_11.jpg"/>
          <p:cNvPicPr preferRelativeResize="0"/>
          <p:nvPr/>
        </p:nvPicPr>
        <p:blipFill rotWithShape="1">
          <a:blip r:embed="rId5">
            <a:alphaModFix/>
          </a:blip>
          <a:srcRect r="15625"/>
          <a:stretch/>
        </p:blipFill>
        <p:spPr>
          <a:xfrm>
            <a:off x="8286136" y="3466946"/>
            <a:ext cx="274119" cy="270835"/>
          </a:xfrm>
          <a:prstGeom prst="rect">
            <a:avLst/>
          </a:prstGeom>
          <a:noFill/>
          <a:ln>
            <a:noFill/>
          </a:ln>
        </p:spPr>
      </p:pic>
      <p:sp>
        <p:nvSpPr>
          <p:cNvPr id="596" name="Google Shape;596;p22"/>
          <p:cNvSpPr txBox="1"/>
          <p:nvPr/>
        </p:nvSpPr>
        <p:spPr>
          <a:xfrm>
            <a:off x="8702675" y="3389823"/>
            <a:ext cx="3626828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Alcohol (V-2)</a:t>
            </a:r>
            <a:endParaRPr/>
          </a:p>
        </p:txBody>
      </p:sp>
      <p:pic>
        <p:nvPicPr>
          <p:cNvPr id="597" name="Google Shape;597;p22" descr="C:\Users\Usuario\Desktop\Imagenes 3D\3D_CArt_11.jpg"/>
          <p:cNvPicPr preferRelativeResize="0"/>
          <p:nvPr/>
        </p:nvPicPr>
        <p:blipFill rotWithShape="1">
          <a:blip r:embed="rId5">
            <a:alphaModFix/>
          </a:blip>
          <a:srcRect r="15625"/>
          <a:stretch/>
        </p:blipFill>
        <p:spPr>
          <a:xfrm>
            <a:off x="8291305" y="3836319"/>
            <a:ext cx="274119" cy="270835"/>
          </a:xfrm>
          <a:prstGeom prst="rect">
            <a:avLst/>
          </a:prstGeom>
          <a:noFill/>
          <a:ln>
            <a:noFill/>
          </a:ln>
        </p:spPr>
      </p:pic>
      <p:sp>
        <p:nvSpPr>
          <p:cNvPr id="598" name="Google Shape;598;p22"/>
          <p:cNvSpPr txBox="1"/>
          <p:nvPr/>
        </p:nvSpPr>
        <p:spPr>
          <a:xfrm>
            <a:off x="8707844" y="3759196"/>
            <a:ext cx="3626828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Hidrógeno (CH)</a:t>
            </a:r>
            <a:endParaRPr/>
          </a:p>
        </p:txBody>
      </p:sp>
      <p:pic>
        <p:nvPicPr>
          <p:cNvPr id="599" name="Google Shape;599;p22" descr="C:\Users\Usuario\Desktop\Imagenes 3D\3D_CArt_11.jpg"/>
          <p:cNvPicPr preferRelativeResize="0"/>
          <p:nvPr/>
        </p:nvPicPr>
        <p:blipFill rotWithShape="1">
          <a:blip r:embed="rId5">
            <a:alphaModFix/>
          </a:blip>
          <a:srcRect r="15625"/>
          <a:stretch/>
        </p:blipFill>
        <p:spPr>
          <a:xfrm>
            <a:off x="8280976" y="4221192"/>
            <a:ext cx="274119" cy="270835"/>
          </a:xfrm>
          <a:prstGeom prst="rect">
            <a:avLst/>
          </a:prstGeom>
          <a:noFill/>
          <a:ln>
            <a:noFill/>
          </a:ln>
        </p:spPr>
      </p:pic>
      <p:sp>
        <p:nvSpPr>
          <p:cNvPr id="600" name="Google Shape;600;p22"/>
          <p:cNvSpPr txBox="1"/>
          <p:nvPr/>
        </p:nvSpPr>
        <p:spPr>
          <a:xfrm>
            <a:off x="8697515" y="4144069"/>
            <a:ext cx="3626828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Ergoles</a:t>
            </a:r>
            <a:endParaRPr/>
          </a:p>
        </p:txBody>
      </p:sp>
      <p:pic>
        <p:nvPicPr>
          <p:cNvPr id="601" name="Google Shape;601;p22" descr="C:\Users\Usuario\Desktop\Imagenes 3D\3D_CArt_11.jpg"/>
          <p:cNvPicPr preferRelativeResize="0"/>
          <p:nvPr/>
        </p:nvPicPr>
        <p:blipFill rotWithShape="1">
          <a:blip r:embed="rId5">
            <a:alphaModFix/>
          </a:blip>
          <a:srcRect r="15625"/>
          <a:stretch/>
        </p:blipFill>
        <p:spPr>
          <a:xfrm>
            <a:off x="8278393" y="4559573"/>
            <a:ext cx="274119" cy="270835"/>
          </a:xfrm>
          <a:prstGeom prst="rect">
            <a:avLst/>
          </a:prstGeom>
          <a:noFill/>
          <a:ln>
            <a:noFill/>
          </a:ln>
        </p:spPr>
      </p:pic>
      <p:sp>
        <p:nvSpPr>
          <p:cNvPr id="602" name="Google Shape;602;p22"/>
          <p:cNvSpPr txBox="1"/>
          <p:nvPr/>
        </p:nvSpPr>
        <p:spPr>
          <a:xfrm>
            <a:off x="8694932" y="4482450"/>
            <a:ext cx="3626828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Hidrocarburos</a:t>
            </a:r>
            <a:endParaRPr/>
          </a:p>
        </p:txBody>
      </p:sp>
      <p:pic>
        <p:nvPicPr>
          <p:cNvPr id="603" name="Google Shape;603;p22" descr="C:\Users\Usuario\Desktop\Imagenes 3D\3D_CArt_11.jpg"/>
          <p:cNvPicPr preferRelativeResize="0"/>
          <p:nvPr/>
        </p:nvPicPr>
        <p:blipFill rotWithShape="1">
          <a:blip r:embed="rId5">
            <a:alphaModFix/>
          </a:blip>
          <a:srcRect r="15625"/>
          <a:stretch/>
        </p:blipFill>
        <p:spPr>
          <a:xfrm>
            <a:off x="8283562" y="4952192"/>
            <a:ext cx="274119" cy="270835"/>
          </a:xfrm>
          <a:prstGeom prst="rect">
            <a:avLst/>
          </a:prstGeom>
          <a:noFill/>
          <a:ln>
            <a:noFill/>
          </a:ln>
        </p:spPr>
      </p:pic>
      <p:sp>
        <p:nvSpPr>
          <p:cNvPr id="604" name="Google Shape;604;p22"/>
          <p:cNvSpPr txBox="1"/>
          <p:nvPr/>
        </p:nvSpPr>
        <p:spPr>
          <a:xfrm>
            <a:off x="8700101" y="4884108"/>
            <a:ext cx="3626828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Amoniaco</a:t>
            </a:r>
            <a:endParaRPr/>
          </a:p>
        </p:txBody>
      </p:sp>
      <p:pic>
        <p:nvPicPr>
          <p:cNvPr id="605" name="Google Shape;605;p22" descr="C:\Users\Usuario\Desktop\Imagenes 3D\3D_CArt_11.jpg"/>
          <p:cNvPicPr preferRelativeResize="0"/>
          <p:nvPr/>
        </p:nvPicPr>
        <p:blipFill rotWithShape="1">
          <a:blip r:embed="rId5">
            <a:alphaModFix/>
          </a:blip>
          <a:srcRect r="15625"/>
          <a:stretch/>
        </p:blipFill>
        <p:spPr>
          <a:xfrm>
            <a:off x="8288728" y="5321564"/>
            <a:ext cx="274119" cy="270835"/>
          </a:xfrm>
          <a:prstGeom prst="rect">
            <a:avLst/>
          </a:prstGeom>
          <a:noFill/>
          <a:ln>
            <a:noFill/>
          </a:ln>
        </p:spPr>
      </p:pic>
      <p:sp>
        <p:nvSpPr>
          <p:cNvPr id="606" name="Google Shape;606;p22"/>
          <p:cNvSpPr txBox="1"/>
          <p:nvPr/>
        </p:nvSpPr>
        <p:spPr>
          <a:xfrm>
            <a:off x="8705267" y="5244441"/>
            <a:ext cx="3626828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Hidrazine (M. Crucero)</a:t>
            </a:r>
            <a:endParaRPr/>
          </a:p>
        </p:txBody>
      </p:sp>
      <p:sp>
        <p:nvSpPr>
          <p:cNvPr id="607" name="Google Shape;607;p22"/>
          <p:cNvSpPr txBox="1">
            <a:spLocks noGrp="1"/>
          </p:cNvSpPr>
          <p:nvPr>
            <p:ph type="subTitle" idx="1"/>
          </p:nvPr>
        </p:nvSpPr>
        <p:spPr>
          <a:xfrm>
            <a:off x="3952858" y="1676895"/>
            <a:ext cx="8051179" cy="6216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3200"/>
              <a:buNone/>
            </a:pPr>
            <a:r>
              <a:rPr lang="en-US" sz="3200" b="1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Compuestos de Propelentes Líquidos</a:t>
            </a:r>
            <a:endParaRPr/>
          </a:p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400"/>
              <a:buNone/>
            </a:pPr>
            <a:r>
              <a:rPr lang="en-US" b="1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(Usados en Misiles)</a:t>
            </a:r>
            <a:endParaRPr/>
          </a:p>
        </p:txBody>
      </p:sp>
      <p:sp>
        <p:nvSpPr>
          <p:cNvPr id="608" name="Google Shape;608;p22"/>
          <p:cNvSpPr/>
          <p:nvPr/>
        </p:nvSpPr>
        <p:spPr>
          <a:xfrm>
            <a:off x="5112525" y="5842498"/>
            <a:ext cx="6096000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FF6600"/>
                </a:solidFill>
                <a:latin typeface="Calibri"/>
                <a:ea typeface="Calibri"/>
                <a:cs typeface="Calibri"/>
                <a:sym typeface="Calibri"/>
              </a:rPr>
              <a:t>El propelente se conforma con una mezcla del comburente y combustible, genera gran cantidad de gases, empleados en la propulsión de un misil o cohete por impulso - reacción</a:t>
            </a:r>
            <a:endParaRPr sz="1800">
              <a:solidFill>
                <a:srgbClr val="FF66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09" name="Google Shape;609;p2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27785" y="4513401"/>
            <a:ext cx="2292819" cy="1525767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" name="Google Shape;614;p23"/>
          <p:cNvSpPr txBox="1"/>
          <p:nvPr/>
        </p:nvSpPr>
        <p:spPr>
          <a:xfrm>
            <a:off x="5300547" y="460483"/>
            <a:ext cx="5355803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SISTEMAS DE ARMAS</a:t>
            </a:r>
            <a:endParaRPr/>
          </a:p>
        </p:txBody>
      </p:sp>
      <p:pic>
        <p:nvPicPr>
          <p:cNvPr id="615" name="Google Shape;615;p23" descr="Escuela naval Arturo Prat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965362" y="193131"/>
            <a:ext cx="961251" cy="1111847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  <p:cxnSp>
        <p:nvCxnSpPr>
          <p:cNvPr id="616" name="Google Shape;616;p23"/>
          <p:cNvCxnSpPr/>
          <p:nvPr/>
        </p:nvCxnSpPr>
        <p:spPr>
          <a:xfrm flipH="1">
            <a:off x="10792269" y="274906"/>
            <a:ext cx="1054" cy="1204489"/>
          </a:xfrm>
          <a:prstGeom prst="straightConnector1">
            <a:avLst/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617" name="Google Shape;617;p2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0633" y="0"/>
            <a:ext cx="4795284" cy="1435395"/>
          </a:xfrm>
          <a:prstGeom prst="rect">
            <a:avLst/>
          </a:prstGeom>
          <a:noFill/>
          <a:ln>
            <a:noFill/>
          </a:ln>
        </p:spPr>
      </p:pic>
      <p:pic>
        <p:nvPicPr>
          <p:cNvPr id="618" name="Google Shape;618;p2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347" y="1435394"/>
            <a:ext cx="12192000" cy="5464367"/>
          </a:xfrm>
          <a:prstGeom prst="rect">
            <a:avLst/>
          </a:prstGeom>
          <a:gradFill>
            <a:gsLst>
              <a:gs pos="0">
                <a:srgbClr val="BBD6EE"/>
              </a:gs>
              <a:gs pos="38000">
                <a:srgbClr val="629FD6"/>
              </a:gs>
              <a:gs pos="84000">
                <a:srgbClr val="002060">
                  <a:alpha val="72941"/>
                </a:srgbClr>
              </a:gs>
              <a:gs pos="100000">
                <a:srgbClr val="002060">
                  <a:alpha val="72941"/>
                </a:srgbClr>
              </a:gs>
            </a:gsLst>
            <a:lin ang="2700000" scaled="0"/>
          </a:gradFill>
          <a:ln w="952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619" name="Google Shape;619;p23"/>
          <p:cNvSpPr/>
          <p:nvPr/>
        </p:nvSpPr>
        <p:spPr>
          <a:xfrm>
            <a:off x="4211790" y="1500247"/>
            <a:ext cx="4285437" cy="540000"/>
          </a:xfrm>
          <a:prstGeom prst="roundRect">
            <a:avLst>
              <a:gd name="adj" fmla="val 16667"/>
            </a:avLst>
          </a:prstGeom>
          <a:solidFill>
            <a:srgbClr val="AEABAB">
              <a:alpha val="49803"/>
            </a:srgbClr>
          </a:solidFill>
          <a:ln w="12700" cap="flat" cmpd="sng">
            <a:solidFill>
              <a:srgbClr val="75707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>
                <a:solidFill>
                  <a:srgbClr val="1D1B10"/>
                </a:solidFill>
                <a:latin typeface="Calibri"/>
                <a:ea typeface="Calibri"/>
                <a:cs typeface="Calibri"/>
                <a:sym typeface="Calibri"/>
              </a:rPr>
              <a:t>Clasificación de Explosivos</a:t>
            </a:r>
            <a:endParaRPr/>
          </a:p>
        </p:txBody>
      </p:sp>
      <p:sp>
        <p:nvSpPr>
          <p:cNvPr id="620" name="Google Shape;620;p23"/>
          <p:cNvSpPr/>
          <p:nvPr/>
        </p:nvSpPr>
        <p:spPr>
          <a:xfrm>
            <a:off x="5540302" y="2289628"/>
            <a:ext cx="1600013" cy="575999"/>
          </a:xfrm>
          <a:prstGeom prst="rect">
            <a:avLst/>
          </a:prstGeom>
          <a:solidFill>
            <a:srgbClr val="E46C0A"/>
          </a:solidFill>
          <a:ln w="38100" cap="flat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63500" dist="20000" dir="5400000" rotWithShape="0">
              <a:srgbClr val="000000">
                <a:alpha val="37647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Tipos</a:t>
            </a:r>
            <a:endParaRPr/>
          </a:p>
        </p:txBody>
      </p:sp>
      <p:cxnSp>
        <p:nvCxnSpPr>
          <p:cNvPr id="621" name="Google Shape;621;p23"/>
          <p:cNvCxnSpPr/>
          <p:nvPr/>
        </p:nvCxnSpPr>
        <p:spPr>
          <a:xfrm>
            <a:off x="2290035" y="3198067"/>
            <a:ext cx="7848000" cy="0"/>
          </a:xfrm>
          <a:prstGeom prst="straightConnector1">
            <a:avLst/>
          </a:prstGeom>
          <a:noFill/>
          <a:ln w="38100" cap="flat" cmpd="sng">
            <a:solidFill>
              <a:srgbClr val="002060"/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dist="20000" dir="5400000" rotWithShape="0">
              <a:srgbClr val="000000">
                <a:alpha val="37647"/>
              </a:srgbClr>
            </a:outerShdw>
          </a:effectLst>
        </p:spPr>
      </p:cxnSp>
      <p:pic>
        <p:nvPicPr>
          <p:cNvPr id="622" name="Google Shape;622;p2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1375004" y="3520663"/>
            <a:ext cx="1927165" cy="466786"/>
          </a:xfrm>
          <a:prstGeom prst="rect">
            <a:avLst/>
          </a:prstGeom>
          <a:noFill/>
          <a:ln w="2857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pic>
      <p:sp>
        <p:nvSpPr>
          <p:cNvPr id="623" name="Google Shape;623;p23"/>
          <p:cNvSpPr txBox="1"/>
          <p:nvPr/>
        </p:nvSpPr>
        <p:spPr>
          <a:xfrm>
            <a:off x="1664337" y="3558821"/>
            <a:ext cx="1371317" cy="3539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Detonadores</a:t>
            </a:r>
            <a:endParaRPr/>
          </a:p>
        </p:txBody>
      </p:sp>
      <p:pic>
        <p:nvPicPr>
          <p:cNvPr id="624" name="Google Shape;624;p23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5316634" y="3535596"/>
            <a:ext cx="2086778" cy="466785"/>
          </a:xfrm>
          <a:prstGeom prst="rect">
            <a:avLst/>
          </a:prstGeom>
          <a:noFill/>
          <a:ln w="2857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pic>
      <p:sp>
        <p:nvSpPr>
          <p:cNvPr id="625" name="Google Shape;625;p23"/>
          <p:cNvSpPr txBox="1"/>
          <p:nvPr/>
        </p:nvSpPr>
        <p:spPr>
          <a:xfrm>
            <a:off x="5540303" y="3577084"/>
            <a:ext cx="1723506" cy="3539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Propelentes</a:t>
            </a:r>
            <a:endParaRPr/>
          </a:p>
        </p:txBody>
      </p:sp>
      <p:pic>
        <p:nvPicPr>
          <p:cNvPr id="626" name="Google Shape;626;p23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8399166" y="3532480"/>
            <a:ext cx="3564000" cy="478097"/>
          </a:xfrm>
          <a:prstGeom prst="rect">
            <a:avLst/>
          </a:prstGeom>
          <a:noFill/>
          <a:ln w="2857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pic>
      <p:sp>
        <p:nvSpPr>
          <p:cNvPr id="627" name="Google Shape;627;p23"/>
          <p:cNvSpPr txBox="1"/>
          <p:nvPr/>
        </p:nvSpPr>
        <p:spPr>
          <a:xfrm>
            <a:off x="8944834" y="3581089"/>
            <a:ext cx="2585528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Composiciones Pirotécnicas</a:t>
            </a:r>
            <a:endParaRPr/>
          </a:p>
        </p:txBody>
      </p:sp>
      <p:cxnSp>
        <p:nvCxnSpPr>
          <p:cNvPr id="628" name="Google Shape;628;p23"/>
          <p:cNvCxnSpPr/>
          <p:nvPr/>
        </p:nvCxnSpPr>
        <p:spPr>
          <a:xfrm>
            <a:off x="2312690" y="3214504"/>
            <a:ext cx="7421" cy="252000"/>
          </a:xfrm>
          <a:prstGeom prst="straightConnector1">
            <a:avLst/>
          </a:prstGeom>
          <a:noFill/>
          <a:ln w="38100" cap="flat" cmpd="sng">
            <a:solidFill>
              <a:srgbClr val="002060"/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dist="20000" dir="5400000" rotWithShape="0">
              <a:srgbClr val="000000">
                <a:alpha val="37647"/>
              </a:srgbClr>
            </a:outerShdw>
          </a:effectLst>
        </p:spPr>
      </p:cxnSp>
      <p:cxnSp>
        <p:nvCxnSpPr>
          <p:cNvPr id="629" name="Google Shape;629;p23"/>
          <p:cNvCxnSpPr/>
          <p:nvPr/>
        </p:nvCxnSpPr>
        <p:spPr>
          <a:xfrm>
            <a:off x="6347075" y="2868416"/>
            <a:ext cx="7434" cy="612000"/>
          </a:xfrm>
          <a:prstGeom prst="straightConnector1">
            <a:avLst/>
          </a:prstGeom>
          <a:noFill/>
          <a:ln w="38100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630" name="Google Shape;630;p23"/>
          <p:cNvCxnSpPr/>
          <p:nvPr/>
        </p:nvCxnSpPr>
        <p:spPr>
          <a:xfrm>
            <a:off x="10129654" y="3188488"/>
            <a:ext cx="7421" cy="252000"/>
          </a:xfrm>
          <a:prstGeom prst="straightConnector1">
            <a:avLst/>
          </a:prstGeom>
          <a:noFill/>
          <a:ln w="38100" cap="flat" cmpd="sng">
            <a:solidFill>
              <a:srgbClr val="002060"/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dist="20000" dir="5400000" rotWithShape="0">
              <a:srgbClr val="000000">
                <a:alpha val="37647"/>
              </a:srgbClr>
            </a:outerShdw>
          </a:effectLst>
        </p:spPr>
      </p:cxnSp>
      <p:sp>
        <p:nvSpPr>
          <p:cNvPr id="631" name="Google Shape;631;p23"/>
          <p:cNvSpPr txBox="1"/>
          <p:nvPr/>
        </p:nvSpPr>
        <p:spPr>
          <a:xfrm>
            <a:off x="1283832" y="4380499"/>
            <a:ext cx="2264611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00"/>
              </a:buClr>
              <a:buSzPts val="1600"/>
              <a:buFont typeface="Calibri"/>
              <a:buNone/>
            </a:pPr>
            <a:r>
              <a:rPr lang="en-US" sz="1600" b="1" i="1" u="sng" strike="noStrike" cap="none">
                <a:solidFill>
                  <a:srgbClr val="FFFF00"/>
                </a:solidFill>
                <a:latin typeface="Calibri"/>
                <a:ea typeface="Calibri"/>
                <a:cs typeface="Calibri"/>
                <a:sym typeface="Calibri"/>
              </a:rPr>
              <a:t>Explosivos Rompedores</a:t>
            </a:r>
            <a:endParaRPr sz="1400" b="1" i="1" u="sng" strike="noStrike" cap="none">
              <a:solidFill>
                <a:srgbClr val="FFFF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632" name="Google Shape;632;p23"/>
          <p:cNvGrpSpPr/>
          <p:nvPr/>
        </p:nvGrpSpPr>
        <p:grpSpPr>
          <a:xfrm>
            <a:off x="1147482" y="4877407"/>
            <a:ext cx="2643466" cy="338554"/>
            <a:chOff x="258654" y="5719304"/>
            <a:chExt cx="2264611" cy="338554"/>
          </a:xfrm>
        </p:grpSpPr>
        <p:pic>
          <p:nvPicPr>
            <p:cNvPr id="633" name="Google Shape;633;p23" descr="C:\Users\Usuario\Desktop\Imagenes 3D\3D_CArt_11.jpg"/>
            <p:cNvPicPr preferRelativeResize="0"/>
            <p:nvPr/>
          </p:nvPicPr>
          <p:blipFill rotWithShape="1">
            <a:blip r:embed="rId9">
              <a:alphaModFix/>
            </a:blip>
            <a:srcRect r="15625"/>
            <a:stretch/>
          </p:blipFill>
          <p:spPr>
            <a:xfrm>
              <a:off x="269638" y="5803660"/>
              <a:ext cx="185915" cy="183688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34" name="Google Shape;634;p23"/>
            <p:cNvSpPr txBox="1"/>
            <p:nvPr/>
          </p:nvSpPr>
          <p:spPr>
            <a:xfrm>
              <a:off x="258654" y="5719304"/>
              <a:ext cx="2264611" cy="33855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Calibri"/>
                <a:buNone/>
              </a:pPr>
              <a:r>
                <a:rPr lang="en-US" sz="1600" b="1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Primarios o Iniciadores</a:t>
              </a:r>
              <a:endParaRPr sz="1400" b="1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635" name="Google Shape;635;p23"/>
          <p:cNvGrpSpPr/>
          <p:nvPr/>
        </p:nvGrpSpPr>
        <p:grpSpPr>
          <a:xfrm>
            <a:off x="1147479" y="5190676"/>
            <a:ext cx="2332289" cy="338554"/>
            <a:chOff x="258654" y="5719304"/>
            <a:chExt cx="2264611" cy="338554"/>
          </a:xfrm>
        </p:grpSpPr>
        <p:pic>
          <p:nvPicPr>
            <p:cNvPr id="636" name="Google Shape;636;p23" descr="C:\Users\Usuario\Desktop\Imagenes 3D\3D_CArt_11.jpg"/>
            <p:cNvPicPr preferRelativeResize="0"/>
            <p:nvPr/>
          </p:nvPicPr>
          <p:blipFill rotWithShape="1">
            <a:blip r:embed="rId9">
              <a:alphaModFix/>
            </a:blip>
            <a:srcRect r="15625"/>
            <a:stretch/>
          </p:blipFill>
          <p:spPr>
            <a:xfrm>
              <a:off x="269638" y="5803660"/>
              <a:ext cx="185915" cy="183688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37" name="Google Shape;637;p23"/>
            <p:cNvSpPr txBox="1"/>
            <p:nvPr/>
          </p:nvSpPr>
          <p:spPr>
            <a:xfrm>
              <a:off x="258654" y="5719304"/>
              <a:ext cx="2264611" cy="33855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Calibri"/>
                <a:buNone/>
              </a:pPr>
              <a:r>
                <a:rPr lang="en-US" sz="1600" b="1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Secundarios</a:t>
              </a:r>
              <a:endParaRPr sz="1400" b="1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638" name="Google Shape;638;p23"/>
          <p:cNvGrpSpPr/>
          <p:nvPr/>
        </p:nvGrpSpPr>
        <p:grpSpPr>
          <a:xfrm>
            <a:off x="1158791" y="5529230"/>
            <a:ext cx="2456752" cy="338554"/>
            <a:chOff x="269638" y="5714659"/>
            <a:chExt cx="2456752" cy="338554"/>
          </a:xfrm>
        </p:grpSpPr>
        <p:pic>
          <p:nvPicPr>
            <p:cNvPr id="639" name="Google Shape;639;p23" descr="C:\Users\Usuario\Desktop\Imagenes 3D\3D_CArt_11.jpg"/>
            <p:cNvPicPr preferRelativeResize="0"/>
            <p:nvPr/>
          </p:nvPicPr>
          <p:blipFill rotWithShape="1">
            <a:blip r:embed="rId9">
              <a:alphaModFix/>
            </a:blip>
            <a:srcRect r="15625"/>
            <a:stretch/>
          </p:blipFill>
          <p:spPr>
            <a:xfrm>
              <a:off x="269638" y="5803660"/>
              <a:ext cx="185915" cy="183688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40" name="Google Shape;640;p23"/>
            <p:cNvSpPr txBox="1"/>
            <p:nvPr/>
          </p:nvSpPr>
          <p:spPr>
            <a:xfrm>
              <a:off x="461779" y="5714659"/>
              <a:ext cx="2264611" cy="33855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600"/>
                <a:buFont typeface="Calibri"/>
                <a:buNone/>
              </a:pPr>
              <a:r>
                <a:rPr lang="en-US" sz="1600" b="1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Mezclas Explosivas (FAE)</a:t>
              </a:r>
              <a:endParaRPr sz="1400" b="1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41" name="Google Shape;641;p23"/>
          <p:cNvSpPr/>
          <p:nvPr/>
        </p:nvSpPr>
        <p:spPr>
          <a:xfrm>
            <a:off x="758344" y="4280811"/>
            <a:ext cx="3211416" cy="2383460"/>
          </a:xfrm>
          <a:prstGeom prst="rect">
            <a:avLst/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642" name="Google Shape;642;p23"/>
          <p:cNvGrpSpPr/>
          <p:nvPr/>
        </p:nvGrpSpPr>
        <p:grpSpPr>
          <a:xfrm>
            <a:off x="4649300" y="4267629"/>
            <a:ext cx="3211416" cy="2396641"/>
            <a:chOff x="4484797" y="3918072"/>
            <a:chExt cx="3211416" cy="2289096"/>
          </a:xfrm>
        </p:grpSpPr>
        <p:grpSp>
          <p:nvGrpSpPr>
            <p:cNvPr id="643" name="Google Shape;643;p23"/>
            <p:cNvGrpSpPr/>
            <p:nvPr/>
          </p:nvGrpSpPr>
          <p:grpSpPr>
            <a:xfrm>
              <a:off x="4637105" y="4108750"/>
              <a:ext cx="1468359" cy="1935438"/>
              <a:chOff x="4692763" y="4108750"/>
              <a:chExt cx="1468359" cy="1935438"/>
            </a:xfrm>
          </p:grpSpPr>
          <p:grpSp>
            <p:nvGrpSpPr>
              <p:cNvPr id="644" name="Google Shape;644;p23"/>
              <p:cNvGrpSpPr/>
              <p:nvPr/>
            </p:nvGrpSpPr>
            <p:grpSpPr>
              <a:xfrm>
                <a:off x="4692763" y="4108750"/>
                <a:ext cx="1468359" cy="338554"/>
                <a:chOff x="-23447" y="5633489"/>
                <a:chExt cx="1468359" cy="338554"/>
              </a:xfrm>
            </p:grpSpPr>
            <p:pic>
              <p:nvPicPr>
                <p:cNvPr id="645" name="Google Shape;645;p23" descr="C:\Users\Usuario\Desktop\Imagenes 3D\3D_CArt_11.jpg"/>
                <p:cNvPicPr preferRelativeResize="0"/>
                <p:nvPr/>
              </p:nvPicPr>
              <p:blipFill rotWithShape="1">
                <a:blip r:embed="rId9">
                  <a:alphaModFix/>
                </a:blip>
                <a:srcRect r="15625"/>
                <a:stretch/>
              </p:blipFill>
              <p:spPr>
                <a:xfrm>
                  <a:off x="-23447" y="5706691"/>
                  <a:ext cx="185915" cy="183688"/>
                </a:xfrm>
                <a:prstGeom prst="rect">
                  <a:avLst/>
                </a:prstGeom>
                <a:noFill/>
                <a:ln>
                  <a:noFill/>
                </a:ln>
              </p:spPr>
            </p:pic>
            <p:sp>
              <p:nvSpPr>
                <p:cNvPr id="646" name="Google Shape;646;p23"/>
                <p:cNvSpPr txBox="1"/>
                <p:nvPr/>
              </p:nvSpPr>
              <p:spPr>
                <a:xfrm>
                  <a:off x="89540" y="5633489"/>
                  <a:ext cx="1355372" cy="338554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spcFirstLastPara="1" wrap="square" lIns="91425" tIns="45700" rIns="91425" bIns="45700" anchor="t" anchorCtr="0">
                  <a:spAutoFit/>
                </a:bodyPr>
                <a:lstStyle/>
                <a:p>
                  <a:pPr marL="0" marR="0" lvl="0" indent="0" algn="ctr" rtl="0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>
                      <a:srgbClr val="0F243E"/>
                    </a:buClr>
                    <a:buSzPts val="1600"/>
                    <a:buFont typeface="Calibri"/>
                    <a:buNone/>
                  </a:pPr>
                  <a:r>
                    <a:rPr lang="en-US" sz="1600" b="0" i="1" u="none" strike="noStrike" cap="none">
                      <a:solidFill>
                        <a:srgbClr val="0F243E"/>
                      </a:solidFill>
                      <a:latin typeface="Calibri"/>
                      <a:ea typeface="Calibri"/>
                      <a:cs typeface="Calibri"/>
                      <a:sym typeface="Calibri"/>
                    </a:rPr>
                    <a:t>De cañones</a:t>
                  </a:r>
                  <a:endParaRPr sz="1400" b="0" i="1" u="none" strike="noStrike" cap="none">
                    <a:solidFill>
                      <a:srgbClr val="0F243E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sp>
            <p:nvSpPr>
              <p:cNvPr id="647" name="Google Shape;647;p23"/>
              <p:cNvSpPr txBox="1"/>
              <p:nvPr/>
            </p:nvSpPr>
            <p:spPr>
              <a:xfrm>
                <a:off x="4982834" y="5705634"/>
                <a:ext cx="1163329" cy="338554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F243E"/>
                  </a:buClr>
                  <a:buSzPts val="1600"/>
                  <a:buFont typeface="Calibri"/>
                  <a:buNone/>
                </a:pPr>
                <a:r>
                  <a:rPr lang="en-US" sz="1600" b="0" i="1" u="none" strike="noStrike" cap="none">
                    <a:solidFill>
                      <a:srgbClr val="0F243E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De Misiles</a:t>
                </a:r>
                <a:endParaRPr sz="1400" b="0" i="1" u="none" strike="noStrike" cap="none">
                  <a:solidFill>
                    <a:srgbClr val="0F243E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pic>
            <p:nvPicPr>
              <p:cNvPr id="648" name="Google Shape;648;p23" descr="C:\Users\Usuario\Desktop\Imagenes 3D\3D_CArt_11.jpg"/>
              <p:cNvPicPr preferRelativeResize="0"/>
              <p:nvPr/>
            </p:nvPicPr>
            <p:blipFill rotWithShape="1">
              <a:blip r:embed="rId9">
                <a:alphaModFix/>
              </a:blip>
              <a:srcRect r="15625"/>
              <a:stretch/>
            </p:blipFill>
            <p:spPr>
              <a:xfrm>
                <a:off x="4741474" y="5799931"/>
                <a:ext cx="165272" cy="163292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sp>
          <p:nvSpPr>
            <p:cNvPr id="649" name="Google Shape;649;p23"/>
            <p:cNvSpPr/>
            <p:nvPr/>
          </p:nvSpPr>
          <p:spPr>
            <a:xfrm>
              <a:off x="4484797" y="3918072"/>
              <a:ext cx="3211416" cy="2289096"/>
            </a:xfrm>
            <a:prstGeom prst="rect">
              <a:avLst/>
            </a:prstGeom>
            <a:noFill/>
            <a:ln w="28575" cap="flat" cmpd="sng">
              <a:solidFill>
                <a:srgbClr val="002060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50" name="Google Shape;650;p23"/>
          <p:cNvSpPr/>
          <p:nvPr/>
        </p:nvSpPr>
        <p:spPr>
          <a:xfrm>
            <a:off x="6179387" y="4601024"/>
            <a:ext cx="71819" cy="72000"/>
          </a:xfrm>
          <a:prstGeom prst="ellipse">
            <a:avLst/>
          </a:prstGeom>
          <a:solidFill>
            <a:srgbClr val="C0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51" name="Google Shape;651;p23"/>
          <p:cNvCxnSpPr/>
          <p:nvPr/>
        </p:nvCxnSpPr>
        <p:spPr>
          <a:xfrm rot="10800000" flipH="1">
            <a:off x="6251206" y="4380174"/>
            <a:ext cx="453469" cy="243181"/>
          </a:xfrm>
          <a:prstGeom prst="straightConnector1">
            <a:avLst/>
          </a:prstGeom>
          <a:noFill/>
          <a:ln w="28575" cap="flat" cmpd="sng">
            <a:solidFill>
              <a:srgbClr val="C00000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652" name="Google Shape;652;p23"/>
          <p:cNvCxnSpPr/>
          <p:nvPr/>
        </p:nvCxnSpPr>
        <p:spPr>
          <a:xfrm rot="10800000" flipH="1">
            <a:off x="6247665" y="4645639"/>
            <a:ext cx="398462" cy="4248"/>
          </a:xfrm>
          <a:prstGeom prst="straightConnector1">
            <a:avLst/>
          </a:prstGeom>
          <a:noFill/>
          <a:ln w="28575" cap="flat" cmpd="sng">
            <a:solidFill>
              <a:srgbClr val="C00000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653" name="Google Shape;653;p23"/>
          <p:cNvCxnSpPr>
            <a:stCxn id="650" idx="5"/>
          </p:cNvCxnSpPr>
          <p:nvPr/>
        </p:nvCxnSpPr>
        <p:spPr>
          <a:xfrm>
            <a:off x="6240688" y="4662480"/>
            <a:ext cx="464100" cy="290100"/>
          </a:xfrm>
          <a:prstGeom prst="straightConnector1">
            <a:avLst/>
          </a:prstGeom>
          <a:noFill/>
          <a:ln w="28575" cap="flat" cmpd="sng">
            <a:solidFill>
              <a:srgbClr val="C00000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654" name="Google Shape;654;p23"/>
          <p:cNvCxnSpPr/>
          <p:nvPr/>
        </p:nvCxnSpPr>
        <p:spPr>
          <a:xfrm>
            <a:off x="6255008" y="6249599"/>
            <a:ext cx="577363" cy="151743"/>
          </a:xfrm>
          <a:prstGeom prst="straightConnector1">
            <a:avLst/>
          </a:prstGeom>
          <a:noFill/>
          <a:ln w="28575" cap="flat" cmpd="sng">
            <a:solidFill>
              <a:srgbClr val="C00000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655" name="Google Shape;655;p23"/>
          <p:cNvCxnSpPr>
            <a:endCxn id="656" idx="1"/>
          </p:cNvCxnSpPr>
          <p:nvPr/>
        </p:nvCxnSpPr>
        <p:spPr>
          <a:xfrm rot="10800000" flipH="1">
            <a:off x="6240820" y="5995325"/>
            <a:ext cx="604500" cy="251700"/>
          </a:xfrm>
          <a:prstGeom prst="straightConnector1">
            <a:avLst/>
          </a:prstGeom>
          <a:noFill/>
          <a:ln w="28575" cap="flat" cmpd="sng">
            <a:solidFill>
              <a:srgbClr val="C00000"/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657" name="Google Shape;657;p23"/>
          <p:cNvSpPr/>
          <p:nvPr/>
        </p:nvSpPr>
        <p:spPr>
          <a:xfrm>
            <a:off x="6190740" y="6206918"/>
            <a:ext cx="71819" cy="72000"/>
          </a:xfrm>
          <a:prstGeom prst="ellipse">
            <a:avLst/>
          </a:prstGeom>
          <a:solidFill>
            <a:srgbClr val="C00000"/>
          </a:solidFill>
          <a:ln w="127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8" name="Google Shape;658;p23"/>
          <p:cNvSpPr txBox="1"/>
          <p:nvPr/>
        </p:nvSpPr>
        <p:spPr>
          <a:xfrm>
            <a:off x="6598824" y="4259855"/>
            <a:ext cx="1266913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F243E"/>
              </a:buClr>
              <a:buSzPts val="1600"/>
              <a:buFont typeface="Calibri"/>
              <a:buNone/>
            </a:pPr>
            <a:r>
              <a:rPr lang="en-US" sz="1600" b="0" i="1" u="none" strike="noStrike" cap="none">
                <a:solidFill>
                  <a:srgbClr val="0F243E"/>
                </a:solidFill>
                <a:latin typeface="Calibri"/>
                <a:ea typeface="Calibri"/>
                <a:cs typeface="Calibri"/>
                <a:sym typeface="Calibri"/>
              </a:rPr>
              <a:t>Base Simple</a:t>
            </a:r>
            <a:endParaRPr sz="1400" b="0" i="1" u="none" strike="noStrike" cap="none">
              <a:solidFill>
                <a:srgbClr val="0F243E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9" name="Google Shape;659;p23"/>
          <p:cNvSpPr txBox="1"/>
          <p:nvPr/>
        </p:nvSpPr>
        <p:spPr>
          <a:xfrm>
            <a:off x="6530098" y="4492573"/>
            <a:ext cx="1285712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F243E"/>
              </a:buClr>
              <a:buSzPts val="1600"/>
              <a:buFont typeface="Calibri"/>
              <a:buNone/>
            </a:pPr>
            <a:r>
              <a:rPr lang="en-US" sz="1600" b="0" i="1" u="none" strike="noStrike" cap="none">
                <a:solidFill>
                  <a:srgbClr val="0F243E"/>
                </a:solidFill>
                <a:latin typeface="Calibri"/>
                <a:ea typeface="Calibri"/>
                <a:cs typeface="Calibri"/>
                <a:sym typeface="Calibri"/>
              </a:rPr>
              <a:t>Base Doble</a:t>
            </a:r>
            <a:endParaRPr sz="1400" b="0" i="1" u="none" strike="noStrike" cap="none">
              <a:solidFill>
                <a:srgbClr val="0F243E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0" name="Google Shape;660;p23"/>
          <p:cNvSpPr txBox="1"/>
          <p:nvPr/>
        </p:nvSpPr>
        <p:spPr>
          <a:xfrm>
            <a:off x="6584282" y="4738821"/>
            <a:ext cx="1201934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F243E"/>
              </a:buClr>
              <a:buSzPts val="1600"/>
              <a:buFont typeface="Calibri"/>
              <a:buNone/>
            </a:pPr>
            <a:r>
              <a:rPr lang="en-US" sz="1600" b="0" i="1" u="none" strike="noStrike" cap="none">
                <a:solidFill>
                  <a:srgbClr val="0F243E"/>
                </a:solidFill>
                <a:latin typeface="Calibri"/>
                <a:ea typeface="Calibri"/>
                <a:cs typeface="Calibri"/>
                <a:sym typeface="Calibri"/>
              </a:rPr>
              <a:t>Base Triple</a:t>
            </a:r>
            <a:endParaRPr sz="1400" b="0" i="1" u="none" strike="noStrike" cap="none">
              <a:solidFill>
                <a:srgbClr val="0F243E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6" name="Google Shape;656;p23"/>
          <p:cNvSpPr txBox="1"/>
          <p:nvPr/>
        </p:nvSpPr>
        <p:spPr>
          <a:xfrm>
            <a:off x="6845320" y="5826048"/>
            <a:ext cx="940998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F243E"/>
              </a:buClr>
              <a:buSzPts val="1600"/>
              <a:buFont typeface="Calibri"/>
              <a:buNone/>
            </a:pPr>
            <a:r>
              <a:rPr lang="en-US" sz="1600" b="0" i="1" u="none" strike="noStrike" cap="none">
                <a:solidFill>
                  <a:srgbClr val="0F243E"/>
                </a:solidFill>
                <a:latin typeface="Calibri"/>
                <a:ea typeface="Calibri"/>
                <a:cs typeface="Calibri"/>
                <a:sym typeface="Calibri"/>
              </a:rPr>
              <a:t>Sólidos</a:t>
            </a:r>
            <a:endParaRPr sz="1400" b="0" i="1" u="none" strike="noStrike" cap="none">
              <a:solidFill>
                <a:srgbClr val="0F243E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1" name="Google Shape;661;p23"/>
          <p:cNvSpPr txBox="1"/>
          <p:nvPr/>
        </p:nvSpPr>
        <p:spPr>
          <a:xfrm>
            <a:off x="6874812" y="6194804"/>
            <a:ext cx="940998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F243E"/>
              </a:buClr>
              <a:buSzPts val="1600"/>
              <a:buFont typeface="Calibri"/>
              <a:buNone/>
            </a:pPr>
            <a:r>
              <a:rPr lang="en-US" sz="1600" b="0" i="1" u="none" strike="noStrike" cap="none">
                <a:solidFill>
                  <a:srgbClr val="0F243E"/>
                </a:solidFill>
                <a:latin typeface="Calibri"/>
                <a:ea typeface="Calibri"/>
                <a:cs typeface="Calibri"/>
                <a:sym typeface="Calibri"/>
              </a:rPr>
              <a:t>Líquidos</a:t>
            </a:r>
            <a:endParaRPr sz="1400" b="0" i="1" u="none" strike="noStrike" cap="none">
              <a:solidFill>
                <a:srgbClr val="0F243E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662" name="Google Shape;662;p23"/>
          <p:cNvGrpSpPr/>
          <p:nvPr/>
        </p:nvGrpSpPr>
        <p:grpSpPr>
          <a:xfrm>
            <a:off x="8562590" y="4280811"/>
            <a:ext cx="3211416" cy="2289096"/>
            <a:chOff x="8324319" y="3919396"/>
            <a:chExt cx="3211416" cy="2289096"/>
          </a:xfrm>
        </p:grpSpPr>
        <p:sp>
          <p:nvSpPr>
            <p:cNvPr id="663" name="Google Shape;663;p23"/>
            <p:cNvSpPr/>
            <p:nvPr/>
          </p:nvSpPr>
          <p:spPr>
            <a:xfrm>
              <a:off x="8486150" y="4085439"/>
              <a:ext cx="1739689" cy="1029818"/>
            </a:xfrm>
            <a:prstGeom prst="ellipse">
              <a:avLst/>
            </a:prstGeom>
            <a:solidFill>
              <a:srgbClr val="7030A0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600" b="1" i="1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Efecto óptico Acústico</a:t>
              </a:r>
              <a:endParaRPr/>
            </a:p>
          </p:txBody>
        </p:sp>
        <p:sp>
          <p:nvSpPr>
            <p:cNvPr id="664" name="Google Shape;664;p23"/>
            <p:cNvSpPr/>
            <p:nvPr/>
          </p:nvSpPr>
          <p:spPr>
            <a:xfrm>
              <a:off x="8324319" y="3919396"/>
              <a:ext cx="3211416" cy="2289096"/>
            </a:xfrm>
            <a:prstGeom prst="rect">
              <a:avLst/>
            </a:prstGeom>
            <a:noFill/>
            <a:ln w="28575" cap="flat" cmpd="sng">
              <a:solidFill>
                <a:srgbClr val="002060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665" name="Google Shape;665;p23"/>
          <p:cNvSpPr/>
          <p:nvPr/>
        </p:nvSpPr>
        <p:spPr>
          <a:xfrm>
            <a:off x="9909029" y="5376070"/>
            <a:ext cx="1739689" cy="1029818"/>
          </a:xfrm>
          <a:prstGeom prst="ellipse">
            <a:avLst/>
          </a:prstGeom>
          <a:solidFill>
            <a:srgbClr val="7030A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i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Efectos Incendiarios</a:t>
            </a:r>
            <a:endParaRPr/>
          </a:p>
        </p:txBody>
      </p:sp>
      <p:pic>
        <p:nvPicPr>
          <p:cNvPr id="666" name="Google Shape;666;p23" descr="10 Ð»ÑÑÑÐ¸Ñ Ð»ÐµÐ²ÑÑ ÑÑÐºÐ¾Ð² Ð² Ð¸ÑÑÐ¾ÑÐ¸Ð¸ Ð±Ð¾ÐºÑÐ°! (ÑÐ°ÑÑÑ 2) (4)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1445915" y="5929769"/>
            <a:ext cx="1733550" cy="969993"/>
          </a:xfrm>
          <a:prstGeom prst="ellipse">
            <a:avLst/>
          </a:prstGeom>
          <a:noFill/>
          <a:ln w="63500" cap="rnd" cmpd="sng">
            <a:solidFill>
              <a:srgbClr val="333333"/>
            </a:solidFill>
            <a:prstDash val="solid"/>
            <a:round/>
            <a:headEnd type="none" w="sm" len="sm"/>
            <a:tailEnd type="none" w="sm" len="sm"/>
          </a:ln>
          <a:effectLst>
            <a:outerShdw blurRad="381000" dist="292100" dir="5400000" sx="-80000" sy="-18000" rotWithShape="0">
              <a:srgbClr val="000000">
                <a:alpha val="21960"/>
              </a:srgbClr>
            </a:outerShdw>
          </a:effectLst>
        </p:spPr>
      </p:pic>
      <p:pic>
        <p:nvPicPr>
          <p:cNvPr id="667" name="Google Shape;667;p23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4870801" y="5089116"/>
            <a:ext cx="1483707" cy="788068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</p:spPr>
      </p:pic>
      <p:sp>
        <p:nvSpPr>
          <p:cNvPr id="668" name="Google Shape;668;p23"/>
          <p:cNvSpPr/>
          <p:nvPr/>
        </p:nvSpPr>
        <p:spPr>
          <a:xfrm>
            <a:off x="8222024" y="3324386"/>
            <a:ext cx="3874403" cy="3513553"/>
          </a:xfrm>
          <a:prstGeom prst="rect">
            <a:avLst/>
          </a:prstGeom>
          <a:noFill/>
          <a:ln w="76200" cap="flat" cmpd="sng">
            <a:solidFill>
              <a:srgbClr val="C00000"/>
            </a:solidFill>
            <a:prstDash val="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3" name="Google Shape;673;p24"/>
          <p:cNvSpPr txBox="1"/>
          <p:nvPr/>
        </p:nvSpPr>
        <p:spPr>
          <a:xfrm>
            <a:off x="5300547" y="460483"/>
            <a:ext cx="5355803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SISTEMAS DE ARMAS</a:t>
            </a:r>
            <a:endParaRPr/>
          </a:p>
        </p:txBody>
      </p:sp>
      <p:pic>
        <p:nvPicPr>
          <p:cNvPr id="674" name="Google Shape;674;p24" descr="Escuela naval Arturo Prat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965362" y="193131"/>
            <a:ext cx="961251" cy="1111847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  <p:cxnSp>
        <p:nvCxnSpPr>
          <p:cNvPr id="675" name="Google Shape;675;p24"/>
          <p:cNvCxnSpPr/>
          <p:nvPr/>
        </p:nvCxnSpPr>
        <p:spPr>
          <a:xfrm flipH="1">
            <a:off x="10792269" y="274906"/>
            <a:ext cx="1054" cy="1204489"/>
          </a:xfrm>
          <a:prstGeom prst="straightConnector1">
            <a:avLst/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676" name="Google Shape;676;p2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0633" y="0"/>
            <a:ext cx="4795284" cy="1435395"/>
          </a:xfrm>
          <a:prstGeom prst="rect">
            <a:avLst/>
          </a:prstGeom>
          <a:noFill/>
          <a:ln>
            <a:noFill/>
          </a:ln>
        </p:spPr>
      </p:pic>
      <p:sp>
        <p:nvSpPr>
          <p:cNvPr id="677" name="Google Shape;677;p24"/>
          <p:cNvSpPr/>
          <p:nvPr/>
        </p:nvSpPr>
        <p:spPr>
          <a:xfrm>
            <a:off x="1455717" y="2722528"/>
            <a:ext cx="2333620" cy="1210027"/>
          </a:xfrm>
          <a:prstGeom prst="ellipse">
            <a:avLst/>
          </a:prstGeom>
          <a:solidFill>
            <a:srgbClr val="7030A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i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Efecto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i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Óptico - Acústico</a:t>
            </a:r>
            <a:endParaRPr/>
          </a:p>
        </p:txBody>
      </p:sp>
      <p:sp>
        <p:nvSpPr>
          <p:cNvPr id="678" name="Google Shape;678;p24"/>
          <p:cNvSpPr txBox="1">
            <a:spLocks noGrp="1"/>
          </p:cNvSpPr>
          <p:nvPr>
            <p:ph type="subTitle" idx="1"/>
          </p:nvPr>
        </p:nvSpPr>
        <p:spPr>
          <a:xfrm>
            <a:off x="1067744" y="1685229"/>
            <a:ext cx="9454455" cy="6216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3600"/>
              <a:buNone/>
            </a:pPr>
            <a:r>
              <a:rPr lang="en-US" sz="3600" b="1" i="1" u="sng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COMPOSICIONES PIROTÉCNICAS</a:t>
            </a:r>
            <a:endParaRPr/>
          </a:p>
        </p:txBody>
      </p:sp>
      <p:sp>
        <p:nvSpPr>
          <p:cNvPr id="679" name="Google Shape;679;p24"/>
          <p:cNvSpPr txBox="1"/>
          <p:nvPr/>
        </p:nvSpPr>
        <p:spPr>
          <a:xfrm>
            <a:off x="4413095" y="2865876"/>
            <a:ext cx="6768932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Empleadas para maximizar la generación de luz y ruido, usados en       armas antiterroristas (ceguera o aturdimiento) </a:t>
            </a:r>
            <a:endParaRPr/>
          </a:p>
        </p:txBody>
      </p:sp>
      <p:sp>
        <p:nvSpPr>
          <p:cNvPr id="680" name="Google Shape;680;p24"/>
          <p:cNvSpPr txBox="1"/>
          <p:nvPr/>
        </p:nvSpPr>
        <p:spPr>
          <a:xfrm>
            <a:off x="4413095" y="3583325"/>
            <a:ext cx="6768932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Ejemplos: - Pólvora Negra      	-  Aluminio en Polvo</a:t>
            </a:r>
            <a:endParaRPr/>
          </a:p>
          <a:p>
            <a:pPr marL="98425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- Magnesio		- Clorato de Potasio</a:t>
            </a:r>
            <a:endParaRPr/>
          </a:p>
        </p:txBody>
      </p:sp>
      <p:sp>
        <p:nvSpPr>
          <p:cNvPr id="681" name="Google Shape;681;p24"/>
          <p:cNvSpPr/>
          <p:nvPr/>
        </p:nvSpPr>
        <p:spPr>
          <a:xfrm>
            <a:off x="1536775" y="4742482"/>
            <a:ext cx="2171504" cy="1221705"/>
          </a:xfrm>
          <a:prstGeom prst="ellipse">
            <a:avLst/>
          </a:prstGeom>
          <a:solidFill>
            <a:srgbClr val="7030A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i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Efectos Incendiarios</a:t>
            </a:r>
            <a:endParaRPr/>
          </a:p>
        </p:txBody>
      </p:sp>
      <p:sp>
        <p:nvSpPr>
          <p:cNvPr id="682" name="Google Shape;682;p24"/>
          <p:cNvSpPr txBox="1"/>
          <p:nvPr/>
        </p:nvSpPr>
        <p:spPr>
          <a:xfrm>
            <a:off x="4413095" y="4914190"/>
            <a:ext cx="6768932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Se busca encender e incendiar el blanco, mediante un explosivo que potencie la generación de calor y su adherencia al blanco.</a:t>
            </a:r>
            <a:endParaRPr/>
          </a:p>
        </p:txBody>
      </p:sp>
      <p:sp>
        <p:nvSpPr>
          <p:cNvPr id="683" name="Google Shape;683;p24"/>
          <p:cNvSpPr txBox="1"/>
          <p:nvPr/>
        </p:nvSpPr>
        <p:spPr>
          <a:xfrm>
            <a:off x="4413095" y="5835745"/>
            <a:ext cx="6768932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Ejemplos: - Titanio en Polvo      	-  Aluminio en Polvo</a:t>
            </a:r>
            <a:endParaRPr/>
          </a:p>
          <a:p>
            <a:pPr marL="98425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- Fósforo Blanco		- Fósforo Rojo</a:t>
            </a:r>
            <a:endParaRPr/>
          </a:p>
          <a:p>
            <a:pPr marL="98425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- Thermite		- NAPALM </a:t>
            </a:r>
            <a:endParaRPr/>
          </a:p>
        </p:txBody>
      </p:sp>
      <p:sp>
        <p:nvSpPr>
          <p:cNvPr id="684" name="Google Shape;684;p24">
            <a:hlinkClick r:id="" action="ppaction://hlinkshowjump?jump=nextslide"/>
          </p:cNvPr>
          <p:cNvSpPr/>
          <p:nvPr/>
        </p:nvSpPr>
        <p:spPr>
          <a:xfrm>
            <a:off x="10824837" y="3646803"/>
            <a:ext cx="714380" cy="28575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78000" y="60000"/>
                </a:moveTo>
                <a:lnTo>
                  <a:pt x="42000" y="15000"/>
                </a:lnTo>
                <a:lnTo>
                  <a:pt x="42000" y="105000"/>
                </a:lnTo>
                <a:close/>
              </a:path>
              <a:path w="120000" h="120000" fill="darken" extrusionOk="0">
                <a:moveTo>
                  <a:pt x="78000" y="60000"/>
                </a:moveTo>
                <a:lnTo>
                  <a:pt x="42000" y="15000"/>
                </a:lnTo>
                <a:lnTo>
                  <a:pt x="42000" y="105000"/>
                </a:lnTo>
                <a:close/>
              </a:path>
              <a:path w="120000" h="120000" fill="none" extrusionOk="0">
                <a:moveTo>
                  <a:pt x="78000" y="60000"/>
                </a:moveTo>
                <a:lnTo>
                  <a:pt x="42000" y="105000"/>
                </a:lnTo>
                <a:lnTo>
                  <a:pt x="42000" y="15000"/>
                </a:lnTo>
                <a:close/>
              </a:path>
              <a:path w="120000" h="120000" fill="none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chemeClr val="accent1"/>
          </a:solidFill>
          <a:ln w="508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914400" marR="0" lvl="0" indent="-4572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endParaRPr sz="2400" b="1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85" name="Google Shape;685;p24"/>
          <p:cNvSpPr txBox="1"/>
          <p:nvPr/>
        </p:nvSpPr>
        <p:spPr>
          <a:xfrm>
            <a:off x="502141" y="2935126"/>
            <a:ext cx="427798" cy="7848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500" b="1">
                <a:solidFill>
                  <a:srgbClr val="7030A0"/>
                </a:solidFill>
                <a:latin typeface="Arial Black"/>
                <a:ea typeface="Arial Black"/>
                <a:cs typeface="Arial Black"/>
                <a:sym typeface="Arial Black"/>
              </a:rPr>
              <a:t>1</a:t>
            </a:r>
            <a:endParaRPr sz="4500" b="1">
              <a:solidFill>
                <a:srgbClr val="7030A0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sp>
        <p:nvSpPr>
          <p:cNvPr id="686" name="Google Shape;686;p24"/>
          <p:cNvSpPr txBox="1"/>
          <p:nvPr/>
        </p:nvSpPr>
        <p:spPr>
          <a:xfrm>
            <a:off x="555056" y="5069512"/>
            <a:ext cx="427798" cy="7848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500" b="1">
                <a:solidFill>
                  <a:srgbClr val="7030A0"/>
                </a:solidFill>
                <a:latin typeface="Arial Black"/>
                <a:ea typeface="Arial Black"/>
                <a:cs typeface="Arial Black"/>
                <a:sym typeface="Arial Black"/>
              </a:rPr>
              <a:t>2</a:t>
            </a:r>
            <a:endParaRPr sz="4500" b="1">
              <a:solidFill>
                <a:srgbClr val="7030A0"/>
              </a:solidFill>
              <a:latin typeface="Arial Black"/>
              <a:ea typeface="Arial Black"/>
              <a:cs typeface="Arial Black"/>
              <a:sym typeface="Arial Black"/>
            </a:endParaRPr>
          </a:p>
        </p:txBody>
      </p:sp>
      <p:cxnSp>
        <p:nvCxnSpPr>
          <p:cNvPr id="687" name="Google Shape;687;p24"/>
          <p:cNvCxnSpPr/>
          <p:nvPr/>
        </p:nvCxnSpPr>
        <p:spPr>
          <a:xfrm>
            <a:off x="556325" y="3646803"/>
            <a:ext cx="480713" cy="0"/>
          </a:xfrm>
          <a:prstGeom prst="straightConnector1">
            <a:avLst/>
          </a:prstGeom>
          <a:noFill/>
          <a:ln w="57150" cap="flat" cmpd="sng">
            <a:solidFill>
              <a:srgbClr val="7030A0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688" name="Google Shape;688;p24"/>
          <p:cNvCxnSpPr/>
          <p:nvPr/>
        </p:nvCxnSpPr>
        <p:spPr>
          <a:xfrm>
            <a:off x="587031" y="5763469"/>
            <a:ext cx="480713" cy="0"/>
          </a:xfrm>
          <a:prstGeom prst="straightConnector1">
            <a:avLst/>
          </a:prstGeom>
          <a:noFill/>
          <a:ln w="57150" cap="flat" cmpd="sng">
            <a:solidFill>
              <a:srgbClr val="7030A0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3" name="Google Shape;693;p25"/>
          <p:cNvSpPr txBox="1"/>
          <p:nvPr/>
        </p:nvSpPr>
        <p:spPr>
          <a:xfrm>
            <a:off x="5300547" y="460483"/>
            <a:ext cx="5355803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SISTEMAS DE ARMAS</a:t>
            </a:r>
            <a:endParaRPr/>
          </a:p>
        </p:txBody>
      </p:sp>
      <p:pic>
        <p:nvPicPr>
          <p:cNvPr id="694" name="Google Shape;694;p25" descr="Escuela naval Arturo Prat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965362" y="193131"/>
            <a:ext cx="961251" cy="1111847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  <p:cxnSp>
        <p:nvCxnSpPr>
          <p:cNvPr id="695" name="Google Shape;695;p25"/>
          <p:cNvCxnSpPr/>
          <p:nvPr/>
        </p:nvCxnSpPr>
        <p:spPr>
          <a:xfrm flipH="1">
            <a:off x="10792269" y="274906"/>
            <a:ext cx="1054" cy="1204489"/>
          </a:xfrm>
          <a:prstGeom prst="straightConnector1">
            <a:avLst/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696" name="Google Shape;696;p2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0633" y="0"/>
            <a:ext cx="4795284" cy="1435395"/>
          </a:xfrm>
          <a:prstGeom prst="rect">
            <a:avLst/>
          </a:prstGeom>
          <a:noFill/>
          <a:ln>
            <a:noFill/>
          </a:ln>
        </p:spPr>
      </p:pic>
      <p:sp>
        <p:nvSpPr>
          <p:cNvPr id="697" name="Google Shape;697;p25"/>
          <p:cNvSpPr txBox="1">
            <a:spLocks noGrp="1"/>
          </p:cNvSpPr>
          <p:nvPr>
            <p:ph type="subTitle" idx="1"/>
          </p:nvPr>
        </p:nvSpPr>
        <p:spPr>
          <a:xfrm>
            <a:off x="1067744" y="1685229"/>
            <a:ext cx="9454455" cy="6216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3600"/>
              <a:buNone/>
            </a:pPr>
            <a:r>
              <a:rPr lang="en-US" sz="3600" b="1" i="1" u="sng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COMPOSICIONES PIROTÉCNICAS</a:t>
            </a:r>
            <a:endParaRPr/>
          </a:p>
        </p:txBody>
      </p:sp>
      <p:pic>
        <p:nvPicPr>
          <p:cNvPr id="698" name="Google Shape;698;p2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53500" y="2637348"/>
            <a:ext cx="5208602" cy="3563990"/>
          </a:xfrm>
          <a:prstGeom prst="rect">
            <a:avLst/>
          </a:prstGeom>
          <a:noFill/>
          <a:ln w="88900" cap="sq" cmpd="thickThin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pic>
      <p:sp>
        <p:nvSpPr>
          <p:cNvPr id="699" name="Google Shape;699;p25"/>
          <p:cNvSpPr txBox="1"/>
          <p:nvPr/>
        </p:nvSpPr>
        <p:spPr>
          <a:xfrm>
            <a:off x="6422805" y="2924580"/>
            <a:ext cx="5913119" cy="5103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65760" marR="0" lvl="1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Arial"/>
              <a:buNone/>
            </a:pPr>
            <a:r>
              <a:rPr lang="en-US" sz="3200" b="1" i="0" u="none" strike="noStrike" cap="none">
                <a:solidFill>
                  <a:srgbClr val="002060"/>
                </a:solidFill>
                <a:latin typeface="Federo"/>
                <a:ea typeface="Federo"/>
                <a:cs typeface="Federo"/>
                <a:sym typeface="Federo"/>
              </a:rPr>
              <a:t>BOMBA FÓSFORO BLANCO</a:t>
            </a:r>
            <a:endParaRPr/>
          </a:p>
        </p:txBody>
      </p:sp>
      <p:sp>
        <p:nvSpPr>
          <p:cNvPr id="700" name="Google Shape;700;p25"/>
          <p:cNvSpPr/>
          <p:nvPr/>
        </p:nvSpPr>
        <p:spPr>
          <a:xfrm>
            <a:off x="6470218" y="3849027"/>
            <a:ext cx="5293911" cy="2062103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50800" dist="38100" dir="5400000" algn="t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>
                <a:solidFill>
                  <a:schemeClr val="lt1"/>
                </a:solidFill>
                <a:latin typeface="Federo"/>
                <a:ea typeface="Federo"/>
                <a:cs typeface="Federo"/>
                <a:sym typeface="Federo"/>
              </a:rPr>
              <a:t>THERMITE: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Explosivo incendiario compuesto por Al en polvo y Óxido de metal (aporta O) Genera temperaturas sobre los 3.000 °C Se investiga THERMITE nanométrico.</a:t>
            </a:r>
            <a:endParaRPr sz="1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5" name="Google Shape;705;p26"/>
          <p:cNvSpPr txBox="1"/>
          <p:nvPr/>
        </p:nvSpPr>
        <p:spPr>
          <a:xfrm>
            <a:off x="5300547" y="460483"/>
            <a:ext cx="5355803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SISTEMAS DE ARMAS</a:t>
            </a:r>
            <a:endParaRPr/>
          </a:p>
        </p:txBody>
      </p:sp>
      <p:pic>
        <p:nvPicPr>
          <p:cNvPr id="706" name="Google Shape;706;p26" descr="Escuela naval Arturo Prat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965362" y="193131"/>
            <a:ext cx="961251" cy="1111847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  <p:cxnSp>
        <p:nvCxnSpPr>
          <p:cNvPr id="707" name="Google Shape;707;p26"/>
          <p:cNvCxnSpPr/>
          <p:nvPr/>
        </p:nvCxnSpPr>
        <p:spPr>
          <a:xfrm flipH="1">
            <a:off x="10792269" y="274906"/>
            <a:ext cx="1054" cy="1204489"/>
          </a:xfrm>
          <a:prstGeom prst="straightConnector1">
            <a:avLst/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708" name="Google Shape;708;p2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0633" y="0"/>
            <a:ext cx="4795284" cy="143539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09" name="Google Shape;709;p26"/>
          <p:cNvGrpSpPr/>
          <p:nvPr/>
        </p:nvGrpSpPr>
        <p:grpSpPr>
          <a:xfrm>
            <a:off x="615690" y="2773703"/>
            <a:ext cx="2286016" cy="1285765"/>
            <a:chOff x="3673" y="2500307"/>
            <a:chExt cx="2286016" cy="1285765"/>
          </a:xfrm>
        </p:grpSpPr>
        <p:sp>
          <p:nvSpPr>
            <p:cNvPr id="710" name="Google Shape;710;p26"/>
            <p:cNvSpPr txBox="1"/>
            <p:nvPr/>
          </p:nvSpPr>
          <p:spPr>
            <a:xfrm>
              <a:off x="3673" y="2500307"/>
              <a:ext cx="2286016" cy="46166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2400"/>
                <a:buFont typeface="Federo"/>
                <a:buNone/>
              </a:pPr>
              <a:r>
                <a:rPr lang="en-US" sz="2400" b="1">
                  <a:solidFill>
                    <a:schemeClr val="lt1"/>
                  </a:solidFill>
                  <a:latin typeface="Federo"/>
                  <a:ea typeface="Federo"/>
                  <a:cs typeface="Federo"/>
                  <a:sym typeface="Federo"/>
                </a:rPr>
                <a:t>Avión lanzador</a:t>
              </a:r>
              <a:endParaRPr/>
            </a:p>
          </p:txBody>
        </p:sp>
        <p:cxnSp>
          <p:nvCxnSpPr>
            <p:cNvPr id="711" name="Google Shape;711;p26"/>
            <p:cNvCxnSpPr>
              <a:stCxn id="710" idx="2"/>
            </p:cNvCxnSpPr>
            <p:nvPr/>
          </p:nvCxnSpPr>
          <p:spPr>
            <a:xfrm flipH="1">
              <a:off x="646581" y="2961972"/>
              <a:ext cx="500100" cy="824100"/>
            </a:xfrm>
            <a:prstGeom prst="straightConnector1">
              <a:avLst/>
            </a:prstGeom>
            <a:solidFill>
              <a:srgbClr val="00CC99"/>
            </a:solidFill>
            <a:ln w="38100" cap="flat" cmpd="sng">
              <a:solidFill>
                <a:srgbClr val="FFFFFF"/>
              </a:solidFill>
              <a:prstDash val="solid"/>
              <a:round/>
              <a:headEnd type="none" w="sm" len="sm"/>
              <a:tailEnd type="stealth" w="med" len="med"/>
            </a:ln>
          </p:spPr>
        </p:cxnSp>
      </p:grpSp>
      <p:sp>
        <p:nvSpPr>
          <p:cNvPr id="712" name="Google Shape;712;p26"/>
          <p:cNvSpPr/>
          <p:nvPr/>
        </p:nvSpPr>
        <p:spPr>
          <a:xfrm>
            <a:off x="-60335" y="4059586"/>
            <a:ext cx="2235200" cy="1117600"/>
          </a:xfrm>
          <a:prstGeom prst="ellipse">
            <a:avLst/>
          </a:prstGeom>
          <a:noFill/>
          <a:ln w="19050" cap="flat" cmpd="sng">
            <a:solidFill>
              <a:schemeClr val="lt1"/>
            </a:solidFill>
            <a:prstDash val="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13" name="Google Shape;713;p26"/>
          <p:cNvPicPr preferRelativeResize="0"/>
          <p:nvPr/>
        </p:nvPicPr>
        <p:blipFill rotWithShape="1">
          <a:blip r:embed="rId5">
            <a:alphaModFix/>
          </a:blip>
          <a:srcRect l="3198" t="29856" r="16387" b="11187"/>
          <a:stretch/>
        </p:blipFill>
        <p:spPr>
          <a:xfrm>
            <a:off x="420624" y="2701542"/>
            <a:ext cx="6360679" cy="3108961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  <p:sp>
        <p:nvSpPr>
          <p:cNvPr id="714" name="Google Shape;714;p26"/>
          <p:cNvSpPr txBox="1"/>
          <p:nvPr/>
        </p:nvSpPr>
        <p:spPr>
          <a:xfrm>
            <a:off x="2387009" y="1440274"/>
            <a:ext cx="7108472" cy="8925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rgbClr val="002060"/>
                </a:solidFill>
                <a:latin typeface="Federo"/>
                <a:ea typeface="Federo"/>
                <a:cs typeface="Federo"/>
                <a:sym typeface="Federo"/>
              </a:rPr>
              <a:t>LANZAMIENTO BOMBA DE </a:t>
            </a:r>
            <a:r>
              <a:rPr lang="en-US" sz="3200" b="1" u="sng">
                <a:solidFill>
                  <a:srgbClr val="C00000"/>
                </a:solidFill>
                <a:latin typeface="Federo"/>
                <a:ea typeface="Federo"/>
                <a:cs typeface="Federo"/>
                <a:sym typeface="Federo"/>
              </a:rPr>
              <a:t>NAPALM</a:t>
            </a:r>
            <a:r>
              <a:rPr lang="en-US" sz="3200" b="1">
                <a:solidFill>
                  <a:srgbClr val="C00000"/>
                </a:solidFill>
                <a:latin typeface="Federo"/>
                <a:ea typeface="Federo"/>
                <a:cs typeface="Federo"/>
                <a:sym typeface="Federo"/>
              </a:rPr>
              <a:t>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(Gasolina + Retardante)</a:t>
            </a:r>
            <a:r>
              <a:rPr lang="en-US" sz="1800" b="1">
                <a:solidFill>
                  <a:srgbClr val="002060"/>
                </a:solidFill>
                <a:latin typeface="Federo"/>
                <a:ea typeface="Federo"/>
                <a:cs typeface="Federo"/>
                <a:sym typeface="Federo"/>
              </a:rPr>
              <a:t> </a:t>
            </a:r>
            <a:endParaRPr/>
          </a:p>
        </p:txBody>
      </p:sp>
      <p:sp>
        <p:nvSpPr>
          <p:cNvPr id="715" name="Google Shape;715;p26"/>
          <p:cNvSpPr/>
          <p:nvPr/>
        </p:nvSpPr>
        <p:spPr>
          <a:xfrm>
            <a:off x="7555957" y="2810499"/>
            <a:ext cx="3879047" cy="2891046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50800" dist="38100" dir="5400000" algn="t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>
                <a:solidFill>
                  <a:schemeClr val="lt1"/>
                </a:solidFill>
                <a:latin typeface="Federo"/>
                <a:ea typeface="Federo"/>
                <a:cs typeface="Federo"/>
                <a:sym typeface="Federo"/>
              </a:rPr>
              <a:t>GENERA 1200 °C </a:t>
            </a:r>
            <a:r>
              <a:rPr lang="en-US" sz="24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sobre el blanco y se adhiere a las construcciones. Solo se extingue al sumergirlo totalmente en agua y arde en combustión lenta lo que retarda su extinción.</a:t>
            </a:r>
            <a:endParaRPr sz="1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0" name="Google Shape;720;p27"/>
          <p:cNvSpPr txBox="1"/>
          <p:nvPr/>
        </p:nvSpPr>
        <p:spPr>
          <a:xfrm>
            <a:off x="5300547" y="460483"/>
            <a:ext cx="5355803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SISTEMAS DE ARMAS</a:t>
            </a:r>
            <a:endParaRPr/>
          </a:p>
        </p:txBody>
      </p:sp>
      <p:pic>
        <p:nvPicPr>
          <p:cNvPr id="721" name="Google Shape;721;p27" descr="Escuela naval Arturo Prat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965362" y="193131"/>
            <a:ext cx="961251" cy="1111847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  <p:cxnSp>
        <p:nvCxnSpPr>
          <p:cNvPr id="722" name="Google Shape;722;p27"/>
          <p:cNvCxnSpPr/>
          <p:nvPr/>
        </p:nvCxnSpPr>
        <p:spPr>
          <a:xfrm flipH="1">
            <a:off x="10792269" y="274906"/>
            <a:ext cx="1054" cy="1204489"/>
          </a:xfrm>
          <a:prstGeom prst="straightConnector1">
            <a:avLst/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723" name="Google Shape;723;p2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0633" y="0"/>
            <a:ext cx="4795284" cy="1435395"/>
          </a:xfrm>
          <a:prstGeom prst="rect">
            <a:avLst/>
          </a:prstGeom>
          <a:noFill/>
          <a:ln>
            <a:noFill/>
          </a:ln>
        </p:spPr>
      </p:pic>
      <p:sp>
        <p:nvSpPr>
          <p:cNvPr id="724" name="Google Shape;724;p27"/>
          <p:cNvSpPr txBox="1"/>
          <p:nvPr/>
        </p:nvSpPr>
        <p:spPr>
          <a:xfrm>
            <a:off x="3345163" y="1479395"/>
            <a:ext cx="4456612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u="sng">
                <a:solidFill>
                  <a:srgbClr val="C00000"/>
                </a:solidFill>
                <a:latin typeface="Federo"/>
                <a:ea typeface="Federo"/>
                <a:cs typeface="Federo"/>
                <a:sym typeface="Federo"/>
              </a:rPr>
              <a:t>CADENAS EXPLOSIVAS</a:t>
            </a:r>
            <a:endParaRPr/>
          </a:p>
        </p:txBody>
      </p:sp>
      <p:sp>
        <p:nvSpPr>
          <p:cNvPr id="725" name="Google Shape;725;p27"/>
          <p:cNvSpPr txBox="1"/>
          <p:nvPr/>
        </p:nvSpPr>
        <p:spPr>
          <a:xfrm>
            <a:off x="529260" y="2461527"/>
            <a:ext cx="3940026" cy="38472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>
                <a:solidFill>
                  <a:srgbClr val="002060"/>
                </a:solidFill>
                <a:latin typeface="Federo"/>
                <a:ea typeface="Federo"/>
                <a:cs typeface="Federo"/>
                <a:sym typeface="Federo"/>
              </a:rPr>
              <a:t>CONCEPTO </a:t>
            </a:r>
            <a:endParaRPr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rgbClr val="002060"/>
                </a:solidFill>
                <a:latin typeface="Federo"/>
                <a:ea typeface="Federo"/>
                <a:cs typeface="Federo"/>
                <a:sym typeface="Federo"/>
              </a:rPr>
              <a:t>Es la entrega de energía térmica de un explosivo de alta sensibilidad (iniciador), a uno de baja sensibilidad ( Detonante secundario) para detonar una gran carga explosiva.</a:t>
            </a:r>
            <a:endParaRPr/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>
                <a:solidFill>
                  <a:srgbClr val="002060"/>
                </a:solidFill>
                <a:latin typeface="Federo"/>
                <a:ea typeface="Federo"/>
                <a:cs typeface="Federo"/>
                <a:sym typeface="Federo"/>
              </a:rPr>
              <a:t>Generalmente</a:t>
            </a:r>
            <a:r>
              <a:rPr lang="en-US" sz="1800" b="1">
                <a:solidFill>
                  <a:srgbClr val="002060"/>
                </a:solidFill>
                <a:latin typeface="Federo"/>
                <a:ea typeface="Federo"/>
                <a:cs typeface="Federo"/>
                <a:sym typeface="Federo"/>
              </a:rPr>
              <a:t> las cadenas explosivas tienen pequeñas cantidades del explosivo iniciador y grandes cantidades del explosivo secundario que harán detonar</a:t>
            </a:r>
            <a:endParaRPr sz="1800" u="sng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26" name="Google Shape;726;p27"/>
          <p:cNvSpPr txBox="1"/>
          <p:nvPr/>
        </p:nvSpPr>
        <p:spPr>
          <a:xfrm>
            <a:off x="5489822" y="3027085"/>
            <a:ext cx="5919305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>
                <a:solidFill>
                  <a:srgbClr val="00B050"/>
                </a:solidFill>
                <a:latin typeface="Federo"/>
                <a:ea typeface="Federo"/>
                <a:cs typeface="Federo"/>
                <a:sym typeface="Federo"/>
              </a:rPr>
              <a:t>CADENA Explosiva Detonante</a:t>
            </a:r>
            <a:endParaRPr/>
          </a:p>
        </p:txBody>
      </p:sp>
      <p:grpSp>
        <p:nvGrpSpPr>
          <p:cNvPr id="727" name="Google Shape;727;p27"/>
          <p:cNvGrpSpPr/>
          <p:nvPr/>
        </p:nvGrpSpPr>
        <p:grpSpPr>
          <a:xfrm>
            <a:off x="5713882" y="3988049"/>
            <a:ext cx="4527397" cy="2668704"/>
            <a:chOff x="4966750" y="3997191"/>
            <a:chExt cx="5468058" cy="2331834"/>
          </a:xfrm>
        </p:grpSpPr>
        <p:grpSp>
          <p:nvGrpSpPr>
            <p:cNvPr id="728" name="Google Shape;728;p27"/>
            <p:cNvGrpSpPr/>
            <p:nvPr/>
          </p:nvGrpSpPr>
          <p:grpSpPr>
            <a:xfrm>
              <a:off x="4966750" y="3997191"/>
              <a:ext cx="4610100" cy="2331834"/>
              <a:chOff x="-24" y="2664"/>
              <a:chExt cx="2904" cy="1469"/>
            </a:xfrm>
          </p:grpSpPr>
          <p:sp>
            <p:nvSpPr>
              <p:cNvPr id="729" name="Google Shape;729;p27"/>
              <p:cNvSpPr/>
              <p:nvPr/>
            </p:nvSpPr>
            <p:spPr>
              <a:xfrm>
                <a:off x="1111" y="3203"/>
                <a:ext cx="272" cy="227"/>
              </a:xfrm>
              <a:prstGeom prst="rect">
                <a:avLst/>
              </a:prstGeom>
              <a:solidFill>
                <a:srgbClr val="FF3300"/>
              </a:solidFill>
              <a:ln w="9525" cap="flat" cmpd="sng">
                <a:solidFill>
                  <a:schemeClr val="dk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30" name="Google Shape;730;p27"/>
              <p:cNvSpPr/>
              <p:nvPr/>
            </p:nvSpPr>
            <p:spPr>
              <a:xfrm>
                <a:off x="1655" y="3067"/>
                <a:ext cx="363" cy="408"/>
              </a:xfrm>
              <a:prstGeom prst="rect">
                <a:avLst/>
              </a:prstGeom>
              <a:solidFill>
                <a:srgbClr val="FFFF66"/>
              </a:solidFill>
              <a:ln w="9525" cap="flat" cmpd="sng">
                <a:solidFill>
                  <a:schemeClr val="dk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31" name="Google Shape;731;p27"/>
              <p:cNvSpPr/>
              <p:nvPr/>
            </p:nvSpPr>
            <p:spPr>
              <a:xfrm rot="-453686">
                <a:off x="1156" y="2704"/>
                <a:ext cx="636" cy="454"/>
              </a:xfrm>
              <a:custGeom>
                <a:avLst/>
                <a:gdLst/>
                <a:ahLst/>
                <a:cxnLst/>
                <a:rect l="l" t="t" r="r" b="b"/>
                <a:pathLst>
                  <a:path w="21600" h="21600" extrusionOk="0">
                    <a:moveTo>
                      <a:pt x="16200" y="10800"/>
                    </a:moveTo>
                    <a:cubicBezTo>
                      <a:pt x="16200" y="7817"/>
                      <a:pt x="13782" y="5400"/>
                      <a:pt x="10800" y="5400"/>
                    </a:cubicBezTo>
                    <a:cubicBezTo>
                      <a:pt x="7817" y="5400"/>
                      <a:pt x="5400" y="7817"/>
                      <a:pt x="5400" y="10800"/>
                    </a:cubicBezTo>
                    <a:lnTo>
                      <a:pt x="0" y="10800"/>
                    </a:ln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4" y="0"/>
                      <a:pt x="21599" y="4835"/>
                      <a:pt x="21600" y="10799"/>
                    </a:cubicBezTo>
                    <a:lnTo>
                      <a:pt x="21600" y="10800"/>
                    </a:lnTo>
                    <a:lnTo>
                      <a:pt x="24300" y="10800"/>
                    </a:lnTo>
                    <a:lnTo>
                      <a:pt x="18900" y="16200"/>
                    </a:lnTo>
                    <a:lnTo>
                      <a:pt x="13500" y="10800"/>
                    </a:lnTo>
                    <a:lnTo>
                      <a:pt x="16200" y="10800"/>
                    </a:lnTo>
                    <a:close/>
                  </a:path>
                </a:pathLst>
              </a:custGeom>
              <a:solidFill>
                <a:srgbClr val="FF6600"/>
              </a:solidFill>
              <a:ln w="9525" cap="flat" cmpd="sng">
                <a:solidFill>
                  <a:schemeClr val="dk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32" name="Google Shape;732;p27"/>
              <p:cNvSpPr/>
              <p:nvPr/>
            </p:nvSpPr>
            <p:spPr>
              <a:xfrm>
                <a:off x="2018" y="2704"/>
                <a:ext cx="862" cy="409"/>
              </a:xfrm>
              <a:custGeom>
                <a:avLst/>
                <a:gdLst/>
                <a:ahLst/>
                <a:cxnLst/>
                <a:rect l="l" t="t" r="r" b="b"/>
                <a:pathLst>
                  <a:path w="21600" h="21600" extrusionOk="0">
                    <a:moveTo>
                      <a:pt x="16200" y="10800"/>
                    </a:moveTo>
                    <a:cubicBezTo>
                      <a:pt x="16200" y="7817"/>
                      <a:pt x="13782" y="5400"/>
                      <a:pt x="10800" y="5400"/>
                    </a:cubicBezTo>
                    <a:cubicBezTo>
                      <a:pt x="7817" y="5400"/>
                      <a:pt x="5400" y="7817"/>
                      <a:pt x="5400" y="10800"/>
                    </a:cubicBezTo>
                    <a:lnTo>
                      <a:pt x="0" y="10800"/>
                    </a:lnTo>
                    <a:cubicBezTo>
                      <a:pt x="0" y="4835"/>
                      <a:pt x="4835" y="0"/>
                      <a:pt x="10800" y="0"/>
                    </a:cubicBezTo>
                    <a:cubicBezTo>
                      <a:pt x="16764" y="0"/>
                      <a:pt x="21599" y="4835"/>
                      <a:pt x="21600" y="10799"/>
                    </a:cubicBezTo>
                    <a:lnTo>
                      <a:pt x="21600" y="10800"/>
                    </a:lnTo>
                    <a:lnTo>
                      <a:pt x="24300" y="10800"/>
                    </a:lnTo>
                    <a:lnTo>
                      <a:pt x="18900" y="16200"/>
                    </a:lnTo>
                    <a:lnTo>
                      <a:pt x="13500" y="10800"/>
                    </a:lnTo>
                    <a:lnTo>
                      <a:pt x="16200" y="10800"/>
                    </a:lnTo>
                    <a:close/>
                  </a:path>
                </a:pathLst>
              </a:custGeom>
              <a:solidFill>
                <a:srgbClr val="FF6600"/>
              </a:solidFill>
              <a:ln w="9525" cap="flat" cmpd="sng">
                <a:solidFill>
                  <a:schemeClr val="dk1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33" name="Google Shape;733;p27"/>
              <p:cNvSpPr txBox="1"/>
              <p:nvPr/>
            </p:nvSpPr>
            <p:spPr>
              <a:xfrm>
                <a:off x="-24" y="3708"/>
                <a:ext cx="772" cy="23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>
                    <a:solidFill>
                      <a:srgbClr val="002060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Iniciador</a:t>
                </a:r>
                <a:endParaRPr sz="1800">
                  <a:solidFill>
                    <a:srgbClr val="00206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734" name="Google Shape;734;p27"/>
              <p:cNvSpPr txBox="1"/>
              <p:nvPr/>
            </p:nvSpPr>
            <p:spPr>
              <a:xfrm>
                <a:off x="1471" y="3902"/>
                <a:ext cx="771" cy="23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>
                    <a:solidFill>
                      <a:srgbClr val="002060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Explosor</a:t>
                </a:r>
                <a:endParaRPr sz="1800">
                  <a:solidFill>
                    <a:srgbClr val="00206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735" name="Google Shape;735;p27"/>
            <p:cNvGrpSpPr/>
            <p:nvPr/>
          </p:nvGrpSpPr>
          <p:grpSpPr>
            <a:xfrm>
              <a:off x="8564472" y="4636750"/>
              <a:ext cx="1870336" cy="925026"/>
              <a:chOff x="319629" y="1506676"/>
              <a:chExt cx="1471832" cy="940100"/>
            </a:xfrm>
          </p:grpSpPr>
          <p:sp>
            <p:nvSpPr>
              <p:cNvPr id="736" name="Google Shape;736;p27"/>
              <p:cNvSpPr/>
              <p:nvPr/>
            </p:nvSpPr>
            <p:spPr>
              <a:xfrm>
                <a:off x="319629" y="1512163"/>
                <a:ext cx="1471832" cy="934613"/>
              </a:xfrm>
              <a:prstGeom prst="roundRect">
                <a:avLst>
                  <a:gd name="adj" fmla="val 10000"/>
                </a:avLst>
              </a:prstGeom>
              <a:solidFill>
                <a:srgbClr val="00B0F0"/>
              </a:solidFill>
              <a:ln w="9525" cap="flat" cmpd="sng">
                <a:solidFill>
                  <a:srgbClr val="599BD5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7" name="Google Shape;737;p27"/>
              <p:cNvSpPr/>
              <p:nvPr/>
            </p:nvSpPr>
            <p:spPr>
              <a:xfrm>
                <a:off x="350023" y="1506676"/>
                <a:ext cx="1417084" cy="879865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txBody>
              <a:bodyPr spcFirstLastPara="1" wrap="square" lIns="53325" tIns="53325" rIns="53325" bIns="53325" anchor="ctr" anchorCtr="0">
                <a:noAutofit/>
              </a:bodyPr>
              <a:lstStyle/>
              <a:p>
                <a:pPr marL="0" marR="0" lvl="0" indent="0" algn="ctr" rtl="0">
                  <a:lnSpc>
                    <a:spcPct val="9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Carga </a:t>
                </a:r>
                <a:endParaRPr/>
              </a:p>
              <a:p>
                <a:pPr marL="0" marR="0" lvl="0" indent="0" algn="ctr" rtl="0">
                  <a:lnSpc>
                    <a:spcPct val="90000"/>
                  </a:lnSpc>
                  <a:spcBef>
                    <a:spcPts val="700"/>
                  </a:spcBef>
                  <a:spcAft>
                    <a:spcPts val="0"/>
                  </a:spcAft>
                  <a:buNone/>
                </a:pPr>
                <a:r>
                  <a:rPr lang="en-US" sz="20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Detonante</a:t>
                </a:r>
                <a:endParaRPr sz="20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cxnSp>
        <p:nvCxnSpPr>
          <p:cNvPr id="738" name="Google Shape;738;p27"/>
          <p:cNvCxnSpPr>
            <a:stCxn id="739" idx="0"/>
          </p:cNvCxnSpPr>
          <p:nvPr/>
        </p:nvCxnSpPr>
        <p:spPr>
          <a:xfrm rot="10800000" flipH="1">
            <a:off x="6187129" y="5269517"/>
            <a:ext cx="911400" cy="565200"/>
          </a:xfrm>
          <a:prstGeom prst="straightConnector1">
            <a:avLst/>
          </a:prstGeom>
          <a:noFill/>
          <a:ln w="38100" cap="flat" cmpd="sng">
            <a:solidFill>
              <a:srgbClr val="002060"/>
            </a:solidFill>
            <a:prstDash val="solid"/>
            <a:miter lim="800000"/>
            <a:headEnd type="none" w="sm" len="sm"/>
            <a:tailEnd type="triangle" w="med" len="med"/>
          </a:ln>
        </p:spPr>
      </p:cxnSp>
      <p:cxnSp>
        <p:nvCxnSpPr>
          <p:cNvPr id="740" name="Google Shape;740;p27"/>
          <p:cNvCxnSpPr/>
          <p:nvPr/>
        </p:nvCxnSpPr>
        <p:spPr>
          <a:xfrm rot="10800000">
            <a:off x="8142170" y="5578596"/>
            <a:ext cx="0" cy="612000"/>
          </a:xfrm>
          <a:prstGeom prst="straightConnector1">
            <a:avLst/>
          </a:prstGeom>
          <a:noFill/>
          <a:ln w="38100" cap="flat" cmpd="sng">
            <a:solidFill>
              <a:srgbClr val="002060"/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739" name="Google Shape;739;p27"/>
          <p:cNvSpPr/>
          <p:nvPr/>
        </p:nvSpPr>
        <p:spPr>
          <a:xfrm>
            <a:off x="5573830" y="5834717"/>
            <a:ext cx="1226597" cy="523082"/>
          </a:xfrm>
          <a:prstGeom prst="ellipse">
            <a:avLst/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1" name="Google Shape;741;p27"/>
          <p:cNvSpPr/>
          <p:nvPr/>
        </p:nvSpPr>
        <p:spPr>
          <a:xfrm>
            <a:off x="7528871" y="6211665"/>
            <a:ext cx="1226597" cy="445088"/>
          </a:xfrm>
          <a:prstGeom prst="ellipse">
            <a:avLst/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6" name="Google Shape;746;p28"/>
          <p:cNvSpPr txBox="1"/>
          <p:nvPr/>
        </p:nvSpPr>
        <p:spPr>
          <a:xfrm>
            <a:off x="5300547" y="460483"/>
            <a:ext cx="5355803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SISTEMAS DE ARMAS</a:t>
            </a:r>
            <a:endParaRPr/>
          </a:p>
        </p:txBody>
      </p:sp>
      <p:pic>
        <p:nvPicPr>
          <p:cNvPr id="747" name="Google Shape;747;p28" descr="Escuela naval Arturo Prat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965362" y="193131"/>
            <a:ext cx="961251" cy="1111847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  <p:cxnSp>
        <p:nvCxnSpPr>
          <p:cNvPr id="748" name="Google Shape;748;p28"/>
          <p:cNvCxnSpPr/>
          <p:nvPr/>
        </p:nvCxnSpPr>
        <p:spPr>
          <a:xfrm flipH="1">
            <a:off x="10792269" y="274906"/>
            <a:ext cx="1054" cy="1204489"/>
          </a:xfrm>
          <a:prstGeom prst="straightConnector1">
            <a:avLst/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749" name="Google Shape;749;p2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0633" y="0"/>
            <a:ext cx="4795284" cy="143539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50" name="Google Shape;750;p28"/>
          <p:cNvGrpSpPr/>
          <p:nvPr/>
        </p:nvGrpSpPr>
        <p:grpSpPr>
          <a:xfrm>
            <a:off x="660284" y="2532167"/>
            <a:ext cx="4640263" cy="2043114"/>
            <a:chOff x="502" y="1071"/>
            <a:chExt cx="2923" cy="1287"/>
          </a:xfrm>
        </p:grpSpPr>
        <p:sp>
          <p:nvSpPr>
            <p:cNvPr id="751" name="Google Shape;751;p28"/>
            <p:cNvSpPr/>
            <p:nvPr/>
          </p:nvSpPr>
          <p:spPr>
            <a:xfrm>
              <a:off x="1656" y="1586"/>
              <a:ext cx="272" cy="227"/>
            </a:xfrm>
            <a:prstGeom prst="rect">
              <a:avLst/>
            </a:prstGeom>
            <a:solidFill>
              <a:srgbClr val="FF3300"/>
            </a:solidFill>
            <a:ln w="9525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52" name="Google Shape;752;p28"/>
            <p:cNvSpPr/>
            <p:nvPr/>
          </p:nvSpPr>
          <p:spPr>
            <a:xfrm>
              <a:off x="2200" y="1450"/>
              <a:ext cx="363" cy="408"/>
            </a:xfrm>
            <a:prstGeom prst="rect">
              <a:avLst/>
            </a:prstGeom>
            <a:solidFill>
              <a:srgbClr val="FFFF66"/>
            </a:solidFill>
            <a:ln w="9525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53" name="Google Shape;753;p28"/>
            <p:cNvSpPr/>
            <p:nvPr/>
          </p:nvSpPr>
          <p:spPr>
            <a:xfrm rot="-453686">
              <a:off x="1735" y="1253"/>
              <a:ext cx="591" cy="302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16200" y="10800"/>
                  </a:moveTo>
                  <a:cubicBezTo>
                    <a:pt x="16200" y="7817"/>
                    <a:pt x="13782" y="5400"/>
                    <a:pt x="10800" y="5400"/>
                  </a:cubicBezTo>
                  <a:cubicBezTo>
                    <a:pt x="7817" y="5400"/>
                    <a:pt x="5400" y="7817"/>
                    <a:pt x="5400" y="10800"/>
                  </a:cubicBezTo>
                  <a:lnTo>
                    <a:pt x="0" y="10800"/>
                  </a:ln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599" y="4835"/>
                    <a:pt x="21600" y="10799"/>
                  </a:cubicBezTo>
                  <a:lnTo>
                    <a:pt x="21600" y="10800"/>
                  </a:lnTo>
                  <a:lnTo>
                    <a:pt x="24300" y="10800"/>
                  </a:lnTo>
                  <a:lnTo>
                    <a:pt x="18900" y="16200"/>
                  </a:lnTo>
                  <a:lnTo>
                    <a:pt x="13500" y="10800"/>
                  </a:lnTo>
                  <a:lnTo>
                    <a:pt x="16200" y="10800"/>
                  </a:lnTo>
                  <a:close/>
                </a:path>
              </a:pathLst>
            </a:custGeom>
            <a:solidFill>
              <a:srgbClr val="FF6600"/>
            </a:solidFill>
            <a:ln w="9525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54" name="Google Shape;754;p28"/>
            <p:cNvSpPr/>
            <p:nvPr/>
          </p:nvSpPr>
          <p:spPr>
            <a:xfrm>
              <a:off x="2563" y="1071"/>
              <a:ext cx="862" cy="665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16200" y="10800"/>
                  </a:moveTo>
                  <a:cubicBezTo>
                    <a:pt x="16200" y="7817"/>
                    <a:pt x="13782" y="5400"/>
                    <a:pt x="10800" y="5400"/>
                  </a:cubicBezTo>
                  <a:cubicBezTo>
                    <a:pt x="7817" y="5400"/>
                    <a:pt x="5400" y="7817"/>
                    <a:pt x="5400" y="10800"/>
                  </a:cubicBezTo>
                  <a:lnTo>
                    <a:pt x="0" y="10800"/>
                  </a:ln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599" y="4835"/>
                    <a:pt x="21600" y="10799"/>
                  </a:cubicBezTo>
                  <a:lnTo>
                    <a:pt x="21600" y="10800"/>
                  </a:lnTo>
                  <a:lnTo>
                    <a:pt x="24300" y="10800"/>
                  </a:lnTo>
                  <a:lnTo>
                    <a:pt x="18900" y="16200"/>
                  </a:lnTo>
                  <a:lnTo>
                    <a:pt x="13500" y="10800"/>
                  </a:lnTo>
                  <a:lnTo>
                    <a:pt x="16200" y="10800"/>
                  </a:lnTo>
                  <a:close/>
                </a:path>
              </a:pathLst>
            </a:custGeom>
            <a:solidFill>
              <a:srgbClr val="FF6600"/>
            </a:solidFill>
            <a:ln w="9525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55" name="Google Shape;755;p28"/>
            <p:cNvSpPr txBox="1"/>
            <p:nvPr/>
          </p:nvSpPr>
          <p:spPr>
            <a:xfrm>
              <a:off x="502" y="2106"/>
              <a:ext cx="863" cy="25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0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Fulminante</a:t>
              </a:r>
              <a:endPara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56" name="Google Shape;756;p28"/>
            <p:cNvSpPr txBox="1"/>
            <p:nvPr/>
          </p:nvSpPr>
          <p:spPr>
            <a:xfrm>
              <a:off x="1977" y="2084"/>
              <a:ext cx="771" cy="25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0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Ceba</a:t>
              </a:r>
              <a:endParaRPr sz="20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757" name="Google Shape;757;p28"/>
            <p:cNvCxnSpPr/>
            <p:nvPr/>
          </p:nvCxnSpPr>
          <p:spPr>
            <a:xfrm rot="10800000">
              <a:off x="2369" y="1862"/>
              <a:ext cx="0" cy="204"/>
            </a:xfrm>
            <a:prstGeom prst="straightConnector1">
              <a:avLst/>
            </a:prstGeom>
            <a:noFill/>
            <a:ln w="38100" cap="flat" cmpd="sng">
              <a:solidFill>
                <a:srgbClr val="002060"/>
              </a:solidFill>
              <a:prstDash val="solid"/>
              <a:round/>
              <a:headEnd type="none" w="med" len="med"/>
              <a:tailEnd type="triangle" w="med" len="med"/>
            </a:ln>
          </p:spPr>
        </p:cxnSp>
      </p:grpSp>
      <p:grpSp>
        <p:nvGrpSpPr>
          <p:cNvPr id="758" name="Google Shape;758;p28"/>
          <p:cNvGrpSpPr/>
          <p:nvPr/>
        </p:nvGrpSpPr>
        <p:grpSpPr>
          <a:xfrm>
            <a:off x="1307628" y="4367787"/>
            <a:ext cx="3960813" cy="2232026"/>
            <a:chOff x="930" y="2069"/>
            <a:chExt cx="2495" cy="1406"/>
          </a:xfrm>
        </p:grpSpPr>
        <p:sp>
          <p:nvSpPr>
            <p:cNvPr id="759" name="Google Shape;759;p28"/>
            <p:cNvSpPr/>
            <p:nvPr/>
          </p:nvSpPr>
          <p:spPr>
            <a:xfrm>
              <a:off x="1202" y="2976"/>
              <a:ext cx="227" cy="499"/>
            </a:xfrm>
            <a:prstGeom prst="ellipse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760" name="Google Shape;760;p28"/>
            <p:cNvCxnSpPr/>
            <p:nvPr/>
          </p:nvCxnSpPr>
          <p:spPr>
            <a:xfrm>
              <a:off x="1338" y="2976"/>
              <a:ext cx="1587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761" name="Google Shape;761;p28"/>
            <p:cNvCxnSpPr/>
            <p:nvPr/>
          </p:nvCxnSpPr>
          <p:spPr>
            <a:xfrm>
              <a:off x="1338" y="3475"/>
              <a:ext cx="1587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762" name="Google Shape;762;p28"/>
            <p:cNvSpPr/>
            <p:nvPr/>
          </p:nvSpPr>
          <p:spPr>
            <a:xfrm>
              <a:off x="2925" y="2976"/>
              <a:ext cx="313" cy="122"/>
            </a:xfrm>
            <a:custGeom>
              <a:avLst/>
              <a:gdLst/>
              <a:ahLst/>
              <a:cxnLst/>
              <a:rect l="l" t="t" r="r" b="b"/>
              <a:pathLst>
                <a:path w="313" h="122" extrusionOk="0">
                  <a:moveTo>
                    <a:pt x="0" y="0"/>
                  </a:moveTo>
                  <a:cubicBezTo>
                    <a:pt x="31" y="7"/>
                    <a:pt x="133" y="25"/>
                    <a:pt x="185" y="45"/>
                  </a:cubicBezTo>
                  <a:cubicBezTo>
                    <a:pt x="237" y="65"/>
                    <a:pt x="287" y="106"/>
                    <a:pt x="313" y="122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63" name="Google Shape;763;p28"/>
            <p:cNvSpPr/>
            <p:nvPr/>
          </p:nvSpPr>
          <p:spPr>
            <a:xfrm>
              <a:off x="2944" y="3328"/>
              <a:ext cx="269" cy="141"/>
            </a:xfrm>
            <a:custGeom>
              <a:avLst/>
              <a:gdLst/>
              <a:ahLst/>
              <a:cxnLst/>
              <a:rect l="l" t="t" r="r" b="b"/>
              <a:pathLst>
                <a:path w="269" h="141" extrusionOk="0">
                  <a:moveTo>
                    <a:pt x="0" y="141"/>
                  </a:moveTo>
                  <a:cubicBezTo>
                    <a:pt x="26" y="130"/>
                    <a:pt x="121" y="100"/>
                    <a:pt x="166" y="77"/>
                  </a:cubicBezTo>
                  <a:cubicBezTo>
                    <a:pt x="211" y="54"/>
                    <a:pt x="248" y="16"/>
                    <a:pt x="269" y="0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764" name="Google Shape;764;p28"/>
            <p:cNvCxnSpPr/>
            <p:nvPr/>
          </p:nvCxnSpPr>
          <p:spPr>
            <a:xfrm>
              <a:off x="3243" y="3113"/>
              <a:ext cx="181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765" name="Google Shape;765;p28"/>
            <p:cNvCxnSpPr/>
            <p:nvPr/>
          </p:nvCxnSpPr>
          <p:spPr>
            <a:xfrm>
              <a:off x="3243" y="3339"/>
              <a:ext cx="181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766" name="Google Shape;766;p28"/>
            <p:cNvSpPr/>
            <p:nvPr/>
          </p:nvSpPr>
          <p:spPr>
            <a:xfrm>
              <a:off x="1293" y="3203"/>
              <a:ext cx="45" cy="91"/>
            </a:xfrm>
            <a:prstGeom prst="flowChartConnector">
              <a:avLst/>
            </a:prstGeom>
            <a:solidFill>
              <a:srgbClr val="FF3300"/>
            </a:solidFill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67" name="Google Shape;767;p28"/>
            <p:cNvSpPr/>
            <p:nvPr/>
          </p:nvSpPr>
          <p:spPr>
            <a:xfrm>
              <a:off x="3379" y="3106"/>
              <a:ext cx="46" cy="216"/>
            </a:xfrm>
            <a:custGeom>
              <a:avLst/>
              <a:gdLst/>
              <a:ahLst/>
              <a:cxnLst/>
              <a:rect l="l" t="t" r="r" b="b"/>
              <a:pathLst>
                <a:path w="46" h="216" extrusionOk="0">
                  <a:moveTo>
                    <a:pt x="0" y="7"/>
                  </a:moveTo>
                  <a:cubicBezTo>
                    <a:pt x="7" y="11"/>
                    <a:pt x="32" y="0"/>
                    <a:pt x="39" y="30"/>
                  </a:cubicBezTo>
                  <a:cubicBezTo>
                    <a:pt x="46" y="60"/>
                    <a:pt x="45" y="160"/>
                    <a:pt x="45" y="188"/>
                  </a:cubicBezTo>
                  <a:cubicBezTo>
                    <a:pt x="45" y="216"/>
                    <a:pt x="40" y="194"/>
                    <a:pt x="39" y="196"/>
                  </a:cubicBezTo>
                </a:path>
              </a:pathLst>
            </a:cu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68" name="Google Shape;768;p28"/>
            <p:cNvSpPr/>
            <p:nvPr/>
          </p:nvSpPr>
          <p:spPr>
            <a:xfrm>
              <a:off x="1384" y="3203"/>
              <a:ext cx="952" cy="46"/>
            </a:xfrm>
            <a:prstGeom prst="rect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cxnSp>
          <p:nvCxnSpPr>
            <p:cNvPr id="769" name="Google Shape;769;p28"/>
            <p:cNvCxnSpPr/>
            <p:nvPr/>
          </p:nvCxnSpPr>
          <p:spPr>
            <a:xfrm>
              <a:off x="930" y="2241"/>
              <a:ext cx="362" cy="952"/>
            </a:xfrm>
            <a:prstGeom prst="straightConnector1">
              <a:avLst/>
            </a:prstGeom>
            <a:noFill/>
            <a:ln w="38100" cap="flat" cmpd="sng">
              <a:solidFill>
                <a:srgbClr val="002060"/>
              </a:solidFill>
              <a:prstDash val="solid"/>
              <a:round/>
              <a:headEnd type="none" w="med" len="med"/>
              <a:tailEnd type="triangle" w="med" len="med"/>
            </a:ln>
          </p:spPr>
        </p:cxnSp>
        <p:cxnSp>
          <p:nvCxnSpPr>
            <p:cNvPr id="770" name="Google Shape;770;p28"/>
            <p:cNvCxnSpPr/>
            <p:nvPr/>
          </p:nvCxnSpPr>
          <p:spPr>
            <a:xfrm flipH="1">
              <a:off x="1927" y="2236"/>
              <a:ext cx="462" cy="967"/>
            </a:xfrm>
            <a:prstGeom prst="straightConnector1">
              <a:avLst/>
            </a:prstGeom>
            <a:noFill/>
            <a:ln w="38100" cap="flat" cmpd="sng">
              <a:solidFill>
                <a:srgbClr val="002060"/>
              </a:solidFill>
              <a:prstDash val="solid"/>
              <a:round/>
              <a:headEnd type="none" w="med" len="med"/>
              <a:tailEnd type="triangle" w="med" len="med"/>
            </a:ln>
          </p:spPr>
        </p:cxnSp>
        <p:cxnSp>
          <p:nvCxnSpPr>
            <p:cNvPr id="771" name="Google Shape;771;p28"/>
            <p:cNvCxnSpPr/>
            <p:nvPr/>
          </p:nvCxnSpPr>
          <p:spPr>
            <a:xfrm flipH="1">
              <a:off x="2517" y="2069"/>
              <a:ext cx="862" cy="1180"/>
            </a:xfrm>
            <a:prstGeom prst="straightConnector1">
              <a:avLst/>
            </a:prstGeom>
            <a:noFill/>
            <a:ln w="38100" cap="flat" cmpd="sng">
              <a:solidFill>
                <a:srgbClr val="002060"/>
              </a:solidFill>
              <a:prstDash val="solid"/>
              <a:round/>
              <a:headEnd type="none" w="med" len="med"/>
              <a:tailEnd type="triangle" w="med" len="med"/>
            </a:ln>
          </p:spPr>
        </p:cxnSp>
      </p:grpSp>
      <p:sp>
        <p:nvSpPr>
          <p:cNvPr id="772" name="Google Shape;772;p28"/>
          <p:cNvSpPr txBox="1"/>
          <p:nvPr/>
        </p:nvSpPr>
        <p:spPr>
          <a:xfrm>
            <a:off x="2924059" y="1475617"/>
            <a:ext cx="6930594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u="sng">
                <a:solidFill>
                  <a:srgbClr val="C00000"/>
                </a:solidFill>
                <a:latin typeface="Federo"/>
                <a:ea typeface="Federo"/>
                <a:cs typeface="Federo"/>
                <a:sym typeface="Federo"/>
              </a:rPr>
              <a:t>CADENA EXPLOSIVA PROPELENTE</a:t>
            </a:r>
            <a:endParaRPr/>
          </a:p>
        </p:txBody>
      </p:sp>
      <p:sp>
        <p:nvSpPr>
          <p:cNvPr id="773" name="Google Shape;773;p28"/>
          <p:cNvSpPr/>
          <p:nvPr/>
        </p:nvSpPr>
        <p:spPr>
          <a:xfrm>
            <a:off x="7525976" y="4109348"/>
            <a:ext cx="3851558" cy="830997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50800" dist="38100" dir="5400000" algn="t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>
                <a:solidFill>
                  <a:schemeClr val="lt1"/>
                </a:solidFill>
                <a:latin typeface="Federo"/>
                <a:ea typeface="Federo"/>
                <a:cs typeface="Federo"/>
                <a:sym typeface="Federo"/>
              </a:rPr>
              <a:t>GRANADAS SORDAS... </a:t>
            </a:r>
            <a:r>
              <a:rPr lang="en-US"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Detonación por simpatía.</a:t>
            </a:r>
            <a:endParaRPr sz="16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774" name="Google Shape;774;p28"/>
          <p:cNvGrpSpPr/>
          <p:nvPr/>
        </p:nvGrpSpPr>
        <p:grpSpPr>
          <a:xfrm>
            <a:off x="4333273" y="3432237"/>
            <a:ext cx="1870336" cy="925026"/>
            <a:chOff x="319629" y="1506676"/>
            <a:chExt cx="1471832" cy="940100"/>
          </a:xfrm>
        </p:grpSpPr>
        <p:sp>
          <p:nvSpPr>
            <p:cNvPr id="775" name="Google Shape;775;p28"/>
            <p:cNvSpPr/>
            <p:nvPr/>
          </p:nvSpPr>
          <p:spPr>
            <a:xfrm>
              <a:off x="319629" y="1512163"/>
              <a:ext cx="1471832" cy="934613"/>
            </a:xfrm>
            <a:prstGeom prst="roundRect">
              <a:avLst>
                <a:gd name="adj" fmla="val 10000"/>
              </a:avLst>
            </a:prstGeom>
            <a:solidFill>
              <a:srgbClr val="00B0F0">
                <a:alpha val="89803"/>
              </a:srgbClr>
            </a:solidFill>
            <a:ln w="9525" cap="flat" cmpd="sng">
              <a:solidFill>
                <a:srgbClr val="599BD5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6" name="Google Shape;776;p28"/>
            <p:cNvSpPr/>
            <p:nvPr/>
          </p:nvSpPr>
          <p:spPr>
            <a:xfrm>
              <a:off x="350023" y="1506676"/>
              <a:ext cx="1417084" cy="87986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3325" tIns="53325" rIns="53325" bIns="533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2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Carga </a:t>
              </a:r>
              <a:endParaRPr/>
            </a:p>
            <a:p>
              <a:pPr marL="0" marR="0" lvl="0" indent="0" algn="ctr" rtl="0">
                <a:lnSpc>
                  <a:spcPct val="90000"/>
                </a:lnSpc>
                <a:spcBef>
                  <a:spcPts val="700"/>
                </a:spcBef>
                <a:spcAft>
                  <a:spcPts val="0"/>
                </a:spcAft>
                <a:buNone/>
              </a:pPr>
              <a:r>
                <a:rPr lang="en-US" sz="20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PROPELENTE</a:t>
              </a:r>
              <a:endParaRPr sz="20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cxnSp>
        <p:nvCxnSpPr>
          <p:cNvPr id="777" name="Google Shape;777;p28"/>
          <p:cNvCxnSpPr/>
          <p:nvPr/>
        </p:nvCxnSpPr>
        <p:spPr>
          <a:xfrm rot="10800000" flipH="1">
            <a:off x="1541840" y="3661673"/>
            <a:ext cx="878671" cy="452067"/>
          </a:xfrm>
          <a:prstGeom prst="straightConnector1">
            <a:avLst/>
          </a:prstGeom>
          <a:noFill/>
          <a:ln w="38100" cap="flat" cmpd="sng">
            <a:solidFill>
              <a:srgbClr val="002060"/>
            </a:solidFill>
            <a:prstDash val="solid"/>
            <a:miter lim="800000"/>
            <a:headEnd type="none" w="sm" len="sm"/>
            <a:tailEnd type="triangle" w="med" len="med"/>
          </a:ln>
        </p:spPr>
      </p:cxnSp>
      <p:sp>
        <p:nvSpPr>
          <p:cNvPr id="778" name="Google Shape;778;p28"/>
          <p:cNvSpPr/>
          <p:nvPr/>
        </p:nvSpPr>
        <p:spPr>
          <a:xfrm>
            <a:off x="514773" y="4109348"/>
            <a:ext cx="1666227" cy="523082"/>
          </a:xfrm>
          <a:prstGeom prst="ellipse">
            <a:avLst/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9" name="Google Shape;779;p28"/>
          <p:cNvSpPr/>
          <p:nvPr/>
        </p:nvSpPr>
        <p:spPr>
          <a:xfrm>
            <a:off x="3129636" y="4094340"/>
            <a:ext cx="988602" cy="523082"/>
          </a:xfrm>
          <a:prstGeom prst="ellipse">
            <a:avLst/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5" name="Google Shape;785;p29"/>
          <p:cNvSpPr txBox="1"/>
          <p:nvPr/>
        </p:nvSpPr>
        <p:spPr>
          <a:xfrm>
            <a:off x="5300547" y="460483"/>
            <a:ext cx="5355803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SISTEMAS DE ARMAS</a:t>
            </a:r>
            <a:endParaRPr/>
          </a:p>
        </p:txBody>
      </p:sp>
      <p:pic>
        <p:nvPicPr>
          <p:cNvPr id="786" name="Google Shape;786;p29" descr="Escuela naval Arturo Prat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965362" y="193131"/>
            <a:ext cx="961251" cy="1111847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  <p:cxnSp>
        <p:nvCxnSpPr>
          <p:cNvPr id="787" name="Google Shape;787;p29"/>
          <p:cNvCxnSpPr/>
          <p:nvPr/>
        </p:nvCxnSpPr>
        <p:spPr>
          <a:xfrm flipH="1">
            <a:off x="10792269" y="274906"/>
            <a:ext cx="1054" cy="1204489"/>
          </a:xfrm>
          <a:prstGeom prst="straightConnector1">
            <a:avLst/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788" name="Google Shape;788;p2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0633" y="1"/>
            <a:ext cx="4156985" cy="1244330"/>
          </a:xfrm>
          <a:prstGeom prst="rect">
            <a:avLst/>
          </a:prstGeom>
          <a:noFill/>
          <a:ln>
            <a:noFill/>
          </a:ln>
        </p:spPr>
      </p:pic>
      <p:pic>
        <p:nvPicPr>
          <p:cNvPr id="789" name="Google Shape;789;p29"/>
          <p:cNvPicPr preferRelativeResize="0"/>
          <p:nvPr/>
        </p:nvPicPr>
        <p:blipFill rotWithShape="1">
          <a:blip r:embed="rId5">
            <a:alphaModFix/>
          </a:blip>
          <a:srcRect l="6551" t="24740" r="2823" b="16457"/>
          <a:stretch/>
        </p:blipFill>
        <p:spPr>
          <a:xfrm>
            <a:off x="-3153" y="1292204"/>
            <a:ext cx="12191999" cy="5586577"/>
          </a:xfrm>
          <a:prstGeom prst="rect">
            <a:avLst/>
          </a:prstGeom>
          <a:noFill/>
          <a:ln>
            <a:noFill/>
          </a:ln>
        </p:spPr>
      </p:pic>
      <p:sp>
        <p:nvSpPr>
          <p:cNvPr id="790" name="Google Shape;790;p29"/>
          <p:cNvSpPr txBox="1"/>
          <p:nvPr/>
        </p:nvSpPr>
        <p:spPr>
          <a:xfrm>
            <a:off x="3067827" y="1507725"/>
            <a:ext cx="8328900" cy="55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65760" marR="0" lvl="1" indent="0" algn="just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Arial"/>
              <a:buNone/>
            </a:pPr>
            <a:r>
              <a:rPr lang="en-US" sz="2400" b="1" i="0" u="sng" strike="noStrike" cap="none">
                <a:solidFill>
                  <a:srgbClr val="C00000"/>
                </a:solidFill>
                <a:latin typeface="Federo"/>
                <a:ea typeface="Federo"/>
                <a:cs typeface="Federo"/>
                <a:sym typeface="Federo"/>
              </a:rPr>
              <a:t>MANIPULACIÓN</a:t>
            </a:r>
            <a:r>
              <a:rPr lang="en-US" sz="2800" b="1" i="0" u="sng" strike="noStrike" cap="none">
                <a:solidFill>
                  <a:srgbClr val="C00000"/>
                </a:solidFill>
                <a:latin typeface="Federo"/>
                <a:ea typeface="Federo"/>
                <a:cs typeface="Federo"/>
                <a:sym typeface="Federo"/>
              </a:rPr>
              <a:t> </a:t>
            </a:r>
            <a:r>
              <a:rPr lang="en-US" sz="1800" b="1" i="0" u="sng" strike="noStrike" cap="none">
                <a:solidFill>
                  <a:srgbClr val="C00000"/>
                </a:solidFill>
                <a:latin typeface="Federo"/>
                <a:ea typeface="Federo"/>
                <a:cs typeface="Federo"/>
                <a:sym typeface="Federo"/>
              </a:rPr>
              <a:t>DE</a:t>
            </a:r>
            <a:r>
              <a:rPr lang="en-US" sz="3200" b="1" i="0" u="sng" strike="noStrike" cap="none">
                <a:solidFill>
                  <a:srgbClr val="C00000"/>
                </a:solidFill>
                <a:latin typeface="Federo"/>
                <a:ea typeface="Federo"/>
                <a:cs typeface="Federo"/>
                <a:sym typeface="Federo"/>
              </a:rPr>
              <a:t> </a:t>
            </a:r>
            <a:r>
              <a:rPr lang="en-US" sz="2400" b="1" i="0" u="sng" strike="noStrike" cap="none">
                <a:solidFill>
                  <a:srgbClr val="C00000"/>
                </a:solidFill>
                <a:latin typeface="Federo"/>
                <a:ea typeface="Federo"/>
                <a:cs typeface="Federo"/>
                <a:sym typeface="Federo"/>
              </a:rPr>
              <a:t>EXPLOSIVOS A BORDO</a:t>
            </a:r>
            <a:endParaRPr/>
          </a:p>
        </p:txBody>
      </p:sp>
      <p:pic>
        <p:nvPicPr>
          <p:cNvPr id="791" name="Google Shape;791;p2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054238" y="2518320"/>
            <a:ext cx="3457867" cy="1943676"/>
          </a:xfrm>
          <a:prstGeom prst="ellipse">
            <a:avLst/>
          </a:prstGeom>
          <a:noFill/>
          <a:ln>
            <a:noFill/>
          </a:ln>
        </p:spPr>
      </p:pic>
      <p:pic>
        <p:nvPicPr>
          <p:cNvPr id="792" name="Google Shape;792;p29" descr="Armada de Chile"/>
          <p:cNvPicPr preferRelativeResize="0"/>
          <p:nvPr/>
        </p:nvPicPr>
        <p:blipFill rotWithShape="1">
          <a:blip r:embed="rId7">
            <a:alphaModFix/>
          </a:blip>
          <a:srcRect r="42276"/>
          <a:stretch/>
        </p:blipFill>
        <p:spPr>
          <a:xfrm>
            <a:off x="258381" y="109464"/>
            <a:ext cx="1797996" cy="639590"/>
          </a:xfrm>
          <a:prstGeom prst="rect">
            <a:avLst/>
          </a:prstGeom>
          <a:noFill/>
          <a:ln>
            <a:noFill/>
          </a:ln>
        </p:spPr>
      </p:pic>
      <p:sp>
        <p:nvSpPr>
          <p:cNvPr id="793" name="Google Shape;793;p29"/>
          <p:cNvSpPr/>
          <p:nvPr/>
        </p:nvSpPr>
        <p:spPr>
          <a:xfrm>
            <a:off x="4269925" y="4809973"/>
            <a:ext cx="997992" cy="397977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00002F"/>
              </a:gs>
              <a:gs pos="100000">
                <a:srgbClr val="000066"/>
              </a:gs>
            </a:gsLst>
            <a:lin ang="5400000" scaled="0"/>
          </a:gra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1" dirty="0" err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Escuadra</a:t>
            </a:r>
            <a:r>
              <a:rPr lang="en-US" sz="1050" b="1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 Nacional</a:t>
            </a:r>
            <a:endParaRPr dirty="0"/>
          </a:p>
        </p:txBody>
      </p:sp>
      <p:sp>
        <p:nvSpPr>
          <p:cNvPr id="794" name="Google Shape;794;p29"/>
          <p:cNvSpPr/>
          <p:nvPr/>
        </p:nvSpPr>
        <p:spPr>
          <a:xfrm>
            <a:off x="5403508" y="4817910"/>
            <a:ext cx="997992" cy="390039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00002F"/>
              </a:gs>
              <a:gs pos="100000">
                <a:srgbClr val="000066"/>
              </a:gs>
            </a:gsLst>
            <a:lin ang="5400000" scaled="0"/>
          </a:gra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Fuerza de SS</a:t>
            </a:r>
            <a:endParaRPr/>
          </a:p>
        </p:txBody>
      </p:sp>
      <p:sp>
        <p:nvSpPr>
          <p:cNvPr id="795" name="Google Shape;795;p29"/>
          <p:cNvSpPr/>
          <p:nvPr/>
        </p:nvSpPr>
        <p:spPr>
          <a:xfrm>
            <a:off x="6466407" y="4817911"/>
            <a:ext cx="997992" cy="379212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00002F"/>
              </a:gs>
              <a:gs pos="100000">
                <a:srgbClr val="000066"/>
              </a:gs>
            </a:gsLst>
            <a:lin ang="5400000" scaled="0"/>
          </a:gra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BAE</a:t>
            </a:r>
            <a:endParaRPr/>
          </a:p>
        </p:txBody>
      </p:sp>
      <p:grpSp>
        <p:nvGrpSpPr>
          <p:cNvPr id="796" name="Google Shape;796;p29"/>
          <p:cNvGrpSpPr/>
          <p:nvPr/>
        </p:nvGrpSpPr>
        <p:grpSpPr>
          <a:xfrm>
            <a:off x="382065" y="3554260"/>
            <a:ext cx="2849562" cy="2286000"/>
            <a:chOff x="4113" y="1200"/>
            <a:chExt cx="1795" cy="1440"/>
          </a:xfrm>
        </p:grpSpPr>
        <p:grpSp>
          <p:nvGrpSpPr>
            <p:cNvPr id="797" name="Google Shape;797;p29"/>
            <p:cNvGrpSpPr/>
            <p:nvPr/>
          </p:nvGrpSpPr>
          <p:grpSpPr>
            <a:xfrm>
              <a:off x="4113" y="1200"/>
              <a:ext cx="1647" cy="1440"/>
              <a:chOff x="4113" y="1200"/>
              <a:chExt cx="1647" cy="1440"/>
            </a:xfrm>
          </p:grpSpPr>
          <p:grpSp>
            <p:nvGrpSpPr>
              <p:cNvPr id="798" name="Google Shape;798;p29"/>
              <p:cNvGrpSpPr/>
              <p:nvPr/>
            </p:nvGrpSpPr>
            <p:grpSpPr>
              <a:xfrm>
                <a:off x="4113" y="1748"/>
                <a:ext cx="1067" cy="892"/>
                <a:chOff x="4113" y="1441"/>
                <a:chExt cx="1067" cy="892"/>
              </a:xfrm>
            </p:grpSpPr>
            <p:grpSp>
              <p:nvGrpSpPr>
                <p:cNvPr id="799" name="Google Shape;799;p29"/>
                <p:cNvGrpSpPr/>
                <p:nvPr/>
              </p:nvGrpSpPr>
              <p:grpSpPr>
                <a:xfrm>
                  <a:off x="4113" y="1644"/>
                  <a:ext cx="1067" cy="689"/>
                  <a:chOff x="4113" y="1644"/>
                  <a:chExt cx="1067" cy="689"/>
                </a:xfrm>
              </p:grpSpPr>
              <p:grpSp>
                <p:nvGrpSpPr>
                  <p:cNvPr id="800" name="Google Shape;800;p29"/>
                  <p:cNvGrpSpPr/>
                  <p:nvPr/>
                </p:nvGrpSpPr>
                <p:grpSpPr>
                  <a:xfrm>
                    <a:off x="4113" y="1644"/>
                    <a:ext cx="1067" cy="689"/>
                    <a:chOff x="4113" y="1644"/>
                    <a:chExt cx="1067" cy="689"/>
                  </a:xfrm>
                </p:grpSpPr>
                <p:cxnSp>
                  <p:nvCxnSpPr>
                    <p:cNvPr id="801" name="Google Shape;801;p29"/>
                    <p:cNvCxnSpPr/>
                    <p:nvPr/>
                  </p:nvCxnSpPr>
                  <p:spPr>
                    <a:xfrm>
                      <a:off x="4944" y="2085"/>
                      <a:ext cx="236" cy="37"/>
                    </a:xfrm>
                    <a:prstGeom prst="straightConnector1">
                      <a:avLst/>
                    </a:prstGeom>
                    <a:noFill/>
                    <a:ln w="9525" cap="flat" cmpd="sng">
                      <a:solidFill>
                        <a:srgbClr val="00E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cxnSp>
                  <p:nvCxnSpPr>
                    <p:cNvPr id="802" name="Google Shape;802;p29"/>
                    <p:cNvCxnSpPr/>
                    <p:nvPr/>
                  </p:nvCxnSpPr>
                  <p:spPr>
                    <a:xfrm>
                      <a:off x="4957" y="2134"/>
                      <a:ext cx="193" cy="20"/>
                    </a:xfrm>
                    <a:prstGeom prst="straightConnector1">
                      <a:avLst/>
                    </a:prstGeom>
                    <a:noFill/>
                    <a:ln w="9525" cap="flat" cmpd="sng">
                      <a:solidFill>
                        <a:srgbClr val="00E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cxnSp>
                  <p:nvCxnSpPr>
                    <p:cNvPr id="803" name="Google Shape;803;p29"/>
                    <p:cNvCxnSpPr/>
                    <p:nvPr/>
                  </p:nvCxnSpPr>
                  <p:spPr>
                    <a:xfrm>
                      <a:off x="4880" y="2133"/>
                      <a:ext cx="145" cy="49"/>
                    </a:xfrm>
                    <a:prstGeom prst="straightConnector1">
                      <a:avLst/>
                    </a:prstGeom>
                    <a:noFill/>
                    <a:ln w="9525" cap="flat" cmpd="sng">
                      <a:solidFill>
                        <a:srgbClr val="00E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cxnSp>
                  <p:nvCxnSpPr>
                    <p:cNvPr id="804" name="Google Shape;804;p29"/>
                    <p:cNvCxnSpPr/>
                    <p:nvPr/>
                  </p:nvCxnSpPr>
                  <p:spPr>
                    <a:xfrm>
                      <a:off x="4795" y="2118"/>
                      <a:ext cx="143" cy="159"/>
                    </a:xfrm>
                    <a:prstGeom prst="straightConnector1">
                      <a:avLst/>
                    </a:prstGeom>
                    <a:noFill/>
                    <a:ln w="9525" cap="flat" cmpd="sng">
                      <a:solidFill>
                        <a:srgbClr val="00E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cxnSp>
                  <p:nvCxnSpPr>
                    <p:cNvPr id="805" name="Google Shape;805;p29"/>
                    <p:cNvCxnSpPr/>
                    <p:nvPr/>
                  </p:nvCxnSpPr>
                  <p:spPr>
                    <a:xfrm>
                      <a:off x="4800" y="2154"/>
                      <a:ext cx="84" cy="179"/>
                    </a:xfrm>
                    <a:prstGeom prst="straightConnector1">
                      <a:avLst/>
                    </a:prstGeom>
                    <a:noFill/>
                    <a:ln w="9525" cap="flat" cmpd="sng">
                      <a:solidFill>
                        <a:srgbClr val="00E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cxnSp>
                  <p:nvCxnSpPr>
                    <p:cNvPr id="806" name="Google Shape;806;p29"/>
                    <p:cNvCxnSpPr/>
                    <p:nvPr/>
                  </p:nvCxnSpPr>
                  <p:spPr>
                    <a:xfrm>
                      <a:off x="4782" y="2173"/>
                      <a:ext cx="33" cy="106"/>
                    </a:xfrm>
                    <a:prstGeom prst="straightConnector1">
                      <a:avLst/>
                    </a:prstGeom>
                    <a:noFill/>
                    <a:ln w="9525" cap="flat" cmpd="sng">
                      <a:solidFill>
                        <a:srgbClr val="00E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cxnSp>
                  <p:nvCxnSpPr>
                    <p:cNvPr id="807" name="Google Shape;807;p29"/>
                    <p:cNvCxnSpPr/>
                    <p:nvPr/>
                  </p:nvCxnSpPr>
                  <p:spPr>
                    <a:xfrm flipH="1">
                      <a:off x="4636" y="2124"/>
                      <a:ext cx="85" cy="75"/>
                    </a:xfrm>
                    <a:prstGeom prst="straightConnector1">
                      <a:avLst/>
                    </a:prstGeom>
                    <a:noFill/>
                    <a:ln w="9525" cap="flat" cmpd="sng">
                      <a:solidFill>
                        <a:srgbClr val="00E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cxnSp>
                  <p:nvCxnSpPr>
                    <p:cNvPr id="808" name="Google Shape;808;p29"/>
                    <p:cNvCxnSpPr/>
                    <p:nvPr/>
                  </p:nvCxnSpPr>
                  <p:spPr>
                    <a:xfrm flipH="1">
                      <a:off x="4530" y="2100"/>
                      <a:ext cx="204" cy="99"/>
                    </a:xfrm>
                    <a:prstGeom prst="straightConnector1">
                      <a:avLst/>
                    </a:prstGeom>
                    <a:noFill/>
                    <a:ln w="9525" cap="flat" cmpd="sng">
                      <a:solidFill>
                        <a:srgbClr val="00E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</p:cxnSp>
                <p:sp>
                  <p:nvSpPr>
                    <p:cNvPr id="809" name="Google Shape;809;p29"/>
                    <p:cNvSpPr/>
                    <p:nvPr/>
                  </p:nvSpPr>
                  <p:spPr>
                    <a:xfrm>
                      <a:off x="4167" y="1647"/>
                      <a:ext cx="457" cy="51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371" h="1531" extrusionOk="0">
                          <a:moveTo>
                            <a:pt x="797" y="0"/>
                          </a:moveTo>
                          <a:lnTo>
                            <a:pt x="658" y="68"/>
                          </a:lnTo>
                          <a:lnTo>
                            <a:pt x="520" y="160"/>
                          </a:lnTo>
                          <a:lnTo>
                            <a:pt x="389" y="277"/>
                          </a:lnTo>
                          <a:lnTo>
                            <a:pt x="260" y="412"/>
                          </a:lnTo>
                          <a:lnTo>
                            <a:pt x="168" y="533"/>
                          </a:lnTo>
                          <a:lnTo>
                            <a:pt x="123" y="612"/>
                          </a:lnTo>
                          <a:lnTo>
                            <a:pt x="60" y="756"/>
                          </a:lnTo>
                          <a:lnTo>
                            <a:pt x="21" y="888"/>
                          </a:lnTo>
                          <a:lnTo>
                            <a:pt x="0" y="1011"/>
                          </a:lnTo>
                          <a:lnTo>
                            <a:pt x="15" y="1149"/>
                          </a:lnTo>
                          <a:lnTo>
                            <a:pt x="68" y="1248"/>
                          </a:lnTo>
                          <a:lnTo>
                            <a:pt x="137" y="1324"/>
                          </a:lnTo>
                          <a:lnTo>
                            <a:pt x="199" y="1379"/>
                          </a:lnTo>
                          <a:lnTo>
                            <a:pt x="320" y="1454"/>
                          </a:lnTo>
                          <a:lnTo>
                            <a:pt x="428" y="1493"/>
                          </a:lnTo>
                          <a:lnTo>
                            <a:pt x="559" y="1523"/>
                          </a:lnTo>
                          <a:lnTo>
                            <a:pt x="774" y="1531"/>
                          </a:lnTo>
                          <a:lnTo>
                            <a:pt x="1065" y="1493"/>
                          </a:lnTo>
                          <a:lnTo>
                            <a:pt x="1209" y="1431"/>
                          </a:lnTo>
                          <a:lnTo>
                            <a:pt x="1371" y="1293"/>
                          </a:lnTo>
                        </a:path>
                      </a:pathLst>
                    </a:custGeom>
                    <a:noFill/>
                    <a:ln w="9525" cap="flat" cmpd="sng">
                      <a:solidFill>
                        <a:srgbClr val="00E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spcFirstLastPara="1" wrap="square" lIns="91425" tIns="45700" rIns="91425" bIns="45700" anchor="t" anchorCtr="0">
                      <a:noAutofit/>
                    </a:bodyPr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p:txBody>
                </p:sp>
                <p:sp>
                  <p:nvSpPr>
                    <p:cNvPr id="810" name="Google Shape;810;p29"/>
                    <p:cNvSpPr/>
                    <p:nvPr/>
                  </p:nvSpPr>
                  <p:spPr>
                    <a:xfrm>
                      <a:off x="4257" y="1657"/>
                      <a:ext cx="459" cy="477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377" h="1431" extrusionOk="0">
                          <a:moveTo>
                            <a:pt x="802" y="0"/>
                          </a:moveTo>
                          <a:lnTo>
                            <a:pt x="661" y="65"/>
                          </a:lnTo>
                          <a:lnTo>
                            <a:pt x="522" y="150"/>
                          </a:lnTo>
                          <a:lnTo>
                            <a:pt x="390" y="258"/>
                          </a:lnTo>
                          <a:lnTo>
                            <a:pt x="263" y="388"/>
                          </a:lnTo>
                          <a:lnTo>
                            <a:pt x="169" y="499"/>
                          </a:lnTo>
                          <a:lnTo>
                            <a:pt x="121" y="572"/>
                          </a:lnTo>
                          <a:lnTo>
                            <a:pt x="60" y="709"/>
                          </a:lnTo>
                          <a:lnTo>
                            <a:pt x="23" y="831"/>
                          </a:lnTo>
                          <a:lnTo>
                            <a:pt x="0" y="947"/>
                          </a:lnTo>
                          <a:lnTo>
                            <a:pt x="16" y="1077"/>
                          </a:lnTo>
                          <a:lnTo>
                            <a:pt x="68" y="1169"/>
                          </a:lnTo>
                          <a:lnTo>
                            <a:pt x="137" y="1240"/>
                          </a:lnTo>
                          <a:lnTo>
                            <a:pt x="199" y="1290"/>
                          </a:lnTo>
                          <a:lnTo>
                            <a:pt x="321" y="1361"/>
                          </a:lnTo>
                          <a:lnTo>
                            <a:pt x="429" y="1396"/>
                          </a:lnTo>
                          <a:lnTo>
                            <a:pt x="560" y="1426"/>
                          </a:lnTo>
                          <a:lnTo>
                            <a:pt x="778" y="1431"/>
                          </a:lnTo>
                          <a:lnTo>
                            <a:pt x="1069" y="1396"/>
                          </a:lnTo>
                          <a:lnTo>
                            <a:pt x="1216" y="1340"/>
                          </a:lnTo>
                          <a:lnTo>
                            <a:pt x="1377" y="1212"/>
                          </a:lnTo>
                        </a:path>
                      </a:pathLst>
                    </a:custGeom>
                    <a:noFill/>
                    <a:ln w="9525" cap="flat" cmpd="sng">
                      <a:solidFill>
                        <a:srgbClr val="00E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spcFirstLastPara="1" wrap="square" lIns="91425" tIns="45700" rIns="91425" bIns="45700" anchor="t" anchorCtr="0">
                      <a:noAutofit/>
                    </a:bodyPr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p:txBody>
                </p:sp>
                <p:sp>
                  <p:nvSpPr>
                    <p:cNvPr id="811" name="Google Shape;811;p29"/>
                    <p:cNvSpPr/>
                    <p:nvPr/>
                  </p:nvSpPr>
                  <p:spPr>
                    <a:xfrm>
                      <a:off x="4113" y="1644"/>
                      <a:ext cx="344" cy="403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032" h="1210" extrusionOk="0">
                          <a:moveTo>
                            <a:pt x="598" y="0"/>
                          </a:moveTo>
                          <a:lnTo>
                            <a:pt x="492" y="55"/>
                          </a:lnTo>
                          <a:lnTo>
                            <a:pt x="392" y="126"/>
                          </a:lnTo>
                          <a:lnTo>
                            <a:pt x="294" y="217"/>
                          </a:lnTo>
                          <a:lnTo>
                            <a:pt x="195" y="322"/>
                          </a:lnTo>
                          <a:lnTo>
                            <a:pt x="126" y="421"/>
                          </a:lnTo>
                          <a:lnTo>
                            <a:pt x="91" y="482"/>
                          </a:lnTo>
                          <a:lnTo>
                            <a:pt x="46" y="597"/>
                          </a:lnTo>
                          <a:lnTo>
                            <a:pt x="17" y="699"/>
                          </a:lnTo>
                          <a:lnTo>
                            <a:pt x="0" y="798"/>
                          </a:lnTo>
                          <a:lnTo>
                            <a:pt x="10" y="908"/>
                          </a:lnTo>
                          <a:lnTo>
                            <a:pt x="51" y="985"/>
                          </a:lnTo>
                          <a:lnTo>
                            <a:pt x="104" y="1046"/>
                          </a:lnTo>
                          <a:lnTo>
                            <a:pt x="149" y="1088"/>
                          </a:lnTo>
                          <a:lnTo>
                            <a:pt x="242" y="1150"/>
                          </a:lnTo>
                          <a:lnTo>
                            <a:pt x="324" y="1180"/>
                          </a:lnTo>
                          <a:lnTo>
                            <a:pt x="421" y="1205"/>
                          </a:lnTo>
                          <a:lnTo>
                            <a:pt x="581" y="1210"/>
                          </a:lnTo>
                          <a:lnTo>
                            <a:pt x="802" y="1180"/>
                          </a:lnTo>
                          <a:lnTo>
                            <a:pt x="912" y="1129"/>
                          </a:lnTo>
                          <a:lnTo>
                            <a:pt x="1032" y="1023"/>
                          </a:lnTo>
                        </a:path>
                      </a:pathLst>
                    </a:custGeom>
                    <a:noFill/>
                    <a:ln w="9525" cap="flat" cmpd="sng">
                      <a:solidFill>
                        <a:srgbClr val="00E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spcFirstLastPara="1" wrap="square" lIns="91425" tIns="45700" rIns="91425" bIns="45700" anchor="t" anchorCtr="0">
                      <a:noAutofit/>
                    </a:bodyPr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p:txBody>
                </p:sp>
              </p:grpSp>
              <p:cxnSp>
                <p:nvCxnSpPr>
                  <p:cNvPr id="812" name="Google Shape;812;p29"/>
                  <p:cNvCxnSpPr/>
                  <p:nvPr/>
                </p:nvCxnSpPr>
                <p:spPr>
                  <a:xfrm>
                    <a:off x="4292" y="2052"/>
                    <a:ext cx="849" cy="1"/>
                  </a:xfrm>
                  <a:prstGeom prst="straightConnector1">
                    <a:avLst/>
                  </a:pr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</p:grpSp>
            <p:sp>
              <p:nvSpPr>
                <p:cNvPr id="813" name="Google Shape;813;p29"/>
                <p:cNvSpPr/>
                <p:nvPr/>
              </p:nvSpPr>
              <p:spPr>
                <a:xfrm>
                  <a:off x="4498" y="1661"/>
                  <a:ext cx="223" cy="17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68" h="536" extrusionOk="0">
                      <a:moveTo>
                        <a:pt x="459" y="212"/>
                      </a:moveTo>
                      <a:lnTo>
                        <a:pt x="552" y="256"/>
                      </a:lnTo>
                      <a:lnTo>
                        <a:pt x="580" y="295"/>
                      </a:lnTo>
                      <a:lnTo>
                        <a:pt x="602" y="395"/>
                      </a:lnTo>
                      <a:lnTo>
                        <a:pt x="638" y="468"/>
                      </a:lnTo>
                      <a:lnTo>
                        <a:pt x="668" y="536"/>
                      </a:lnTo>
                      <a:lnTo>
                        <a:pt x="595" y="475"/>
                      </a:lnTo>
                      <a:lnTo>
                        <a:pt x="537" y="445"/>
                      </a:lnTo>
                      <a:lnTo>
                        <a:pt x="452" y="384"/>
                      </a:lnTo>
                      <a:lnTo>
                        <a:pt x="419" y="325"/>
                      </a:lnTo>
                      <a:lnTo>
                        <a:pt x="398" y="242"/>
                      </a:lnTo>
                      <a:lnTo>
                        <a:pt x="94" y="119"/>
                      </a:lnTo>
                      <a:lnTo>
                        <a:pt x="0" y="4"/>
                      </a:lnTo>
                      <a:lnTo>
                        <a:pt x="46" y="0"/>
                      </a:lnTo>
                      <a:lnTo>
                        <a:pt x="146" y="37"/>
                      </a:lnTo>
                      <a:lnTo>
                        <a:pt x="459" y="212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grpSp>
              <p:nvGrpSpPr>
                <p:cNvPr id="814" name="Google Shape;814;p29"/>
                <p:cNvGrpSpPr/>
                <p:nvPr/>
              </p:nvGrpSpPr>
              <p:grpSpPr>
                <a:xfrm>
                  <a:off x="4658" y="1764"/>
                  <a:ext cx="183" cy="184"/>
                  <a:chOff x="4658" y="1764"/>
                  <a:chExt cx="183" cy="184"/>
                </a:xfrm>
              </p:grpSpPr>
              <p:sp>
                <p:nvSpPr>
                  <p:cNvPr id="815" name="Google Shape;815;p29"/>
                  <p:cNvSpPr/>
                  <p:nvPr/>
                </p:nvSpPr>
                <p:spPr>
                  <a:xfrm>
                    <a:off x="4658" y="1764"/>
                    <a:ext cx="183" cy="18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51" h="552" extrusionOk="0">
                        <a:moveTo>
                          <a:pt x="0" y="448"/>
                        </a:moveTo>
                        <a:lnTo>
                          <a:pt x="74" y="417"/>
                        </a:lnTo>
                        <a:lnTo>
                          <a:pt x="95" y="369"/>
                        </a:lnTo>
                        <a:lnTo>
                          <a:pt x="113" y="325"/>
                        </a:lnTo>
                        <a:lnTo>
                          <a:pt x="116" y="270"/>
                        </a:lnTo>
                        <a:lnTo>
                          <a:pt x="102" y="201"/>
                        </a:lnTo>
                        <a:lnTo>
                          <a:pt x="89" y="130"/>
                        </a:lnTo>
                        <a:lnTo>
                          <a:pt x="108" y="117"/>
                        </a:lnTo>
                        <a:lnTo>
                          <a:pt x="133" y="114"/>
                        </a:lnTo>
                        <a:lnTo>
                          <a:pt x="163" y="130"/>
                        </a:lnTo>
                        <a:lnTo>
                          <a:pt x="193" y="169"/>
                        </a:lnTo>
                        <a:lnTo>
                          <a:pt x="226" y="251"/>
                        </a:lnTo>
                        <a:lnTo>
                          <a:pt x="256" y="182"/>
                        </a:lnTo>
                        <a:lnTo>
                          <a:pt x="302" y="127"/>
                        </a:lnTo>
                        <a:lnTo>
                          <a:pt x="346" y="92"/>
                        </a:lnTo>
                        <a:lnTo>
                          <a:pt x="407" y="38"/>
                        </a:lnTo>
                        <a:lnTo>
                          <a:pt x="452" y="3"/>
                        </a:lnTo>
                        <a:lnTo>
                          <a:pt x="482" y="0"/>
                        </a:lnTo>
                        <a:lnTo>
                          <a:pt x="502" y="18"/>
                        </a:lnTo>
                        <a:lnTo>
                          <a:pt x="493" y="45"/>
                        </a:lnTo>
                        <a:lnTo>
                          <a:pt x="467" y="92"/>
                        </a:lnTo>
                        <a:lnTo>
                          <a:pt x="429" y="149"/>
                        </a:lnTo>
                        <a:lnTo>
                          <a:pt x="381" y="209"/>
                        </a:lnTo>
                        <a:lnTo>
                          <a:pt x="447" y="194"/>
                        </a:lnTo>
                        <a:lnTo>
                          <a:pt x="501" y="195"/>
                        </a:lnTo>
                        <a:lnTo>
                          <a:pt x="528" y="209"/>
                        </a:lnTo>
                        <a:lnTo>
                          <a:pt x="528" y="238"/>
                        </a:lnTo>
                        <a:lnTo>
                          <a:pt x="514" y="264"/>
                        </a:lnTo>
                        <a:lnTo>
                          <a:pt x="486" y="291"/>
                        </a:lnTo>
                        <a:lnTo>
                          <a:pt x="441" y="307"/>
                        </a:lnTo>
                        <a:lnTo>
                          <a:pt x="493" y="303"/>
                        </a:lnTo>
                        <a:lnTo>
                          <a:pt x="536" y="316"/>
                        </a:lnTo>
                        <a:lnTo>
                          <a:pt x="551" y="352"/>
                        </a:lnTo>
                        <a:lnTo>
                          <a:pt x="537" y="382"/>
                        </a:lnTo>
                        <a:lnTo>
                          <a:pt x="503" y="398"/>
                        </a:lnTo>
                        <a:lnTo>
                          <a:pt x="415" y="393"/>
                        </a:lnTo>
                        <a:lnTo>
                          <a:pt x="458" y="408"/>
                        </a:lnTo>
                        <a:lnTo>
                          <a:pt x="478" y="425"/>
                        </a:lnTo>
                        <a:lnTo>
                          <a:pt x="494" y="448"/>
                        </a:lnTo>
                        <a:lnTo>
                          <a:pt x="489" y="483"/>
                        </a:lnTo>
                        <a:lnTo>
                          <a:pt x="463" y="504"/>
                        </a:lnTo>
                        <a:lnTo>
                          <a:pt x="434" y="503"/>
                        </a:lnTo>
                        <a:lnTo>
                          <a:pt x="395" y="491"/>
                        </a:lnTo>
                        <a:lnTo>
                          <a:pt x="358" y="472"/>
                        </a:lnTo>
                        <a:lnTo>
                          <a:pt x="334" y="507"/>
                        </a:lnTo>
                        <a:lnTo>
                          <a:pt x="310" y="533"/>
                        </a:lnTo>
                        <a:lnTo>
                          <a:pt x="281" y="546"/>
                        </a:lnTo>
                        <a:lnTo>
                          <a:pt x="245" y="552"/>
                        </a:lnTo>
                        <a:lnTo>
                          <a:pt x="93" y="515"/>
                        </a:lnTo>
                        <a:lnTo>
                          <a:pt x="0" y="448"/>
                        </a:lnTo>
                        <a:close/>
                      </a:path>
                    </a:pathLst>
                  </a:custGeom>
                  <a:solidFill>
                    <a:srgbClr val="E0A080"/>
                  </a:soli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  <p:grpSp>
                <p:nvGrpSpPr>
                  <p:cNvPr id="816" name="Google Shape;816;p29"/>
                  <p:cNvGrpSpPr/>
                  <p:nvPr/>
                </p:nvGrpSpPr>
                <p:grpSpPr>
                  <a:xfrm>
                    <a:off x="4683" y="1842"/>
                    <a:ext cx="127" cy="93"/>
                    <a:chOff x="4683" y="1842"/>
                    <a:chExt cx="127" cy="93"/>
                  </a:xfrm>
                </p:grpSpPr>
                <p:sp>
                  <p:nvSpPr>
                    <p:cNvPr id="817" name="Google Shape;817;p29"/>
                    <p:cNvSpPr/>
                    <p:nvPr/>
                  </p:nvSpPr>
                  <p:spPr>
                    <a:xfrm>
                      <a:off x="4769" y="1843"/>
                      <a:ext cx="41" cy="26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25" h="79" extrusionOk="0">
                          <a:moveTo>
                            <a:pt x="125" y="70"/>
                          </a:moveTo>
                          <a:lnTo>
                            <a:pt x="78" y="79"/>
                          </a:lnTo>
                          <a:lnTo>
                            <a:pt x="39" y="77"/>
                          </a:lnTo>
                          <a:lnTo>
                            <a:pt x="12" y="64"/>
                          </a:lnTo>
                          <a:lnTo>
                            <a:pt x="0" y="40"/>
                          </a:lnTo>
                          <a:lnTo>
                            <a:pt x="8" y="15"/>
                          </a:lnTo>
                          <a:lnTo>
                            <a:pt x="34" y="0"/>
                          </a:lnTo>
                        </a:path>
                      </a:pathLst>
                    </a:custGeom>
                    <a:noFill/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spcFirstLastPara="1" wrap="square" lIns="91425" tIns="45700" rIns="91425" bIns="45700" anchor="t" anchorCtr="0">
                      <a:noAutofit/>
                    </a:bodyPr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p:txBody>
                </p:sp>
                <p:sp>
                  <p:nvSpPr>
                    <p:cNvPr id="818" name="Google Shape;818;p29"/>
                    <p:cNvSpPr/>
                    <p:nvPr/>
                  </p:nvSpPr>
                  <p:spPr>
                    <a:xfrm>
                      <a:off x="4761" y="1869"/>
                      <a:ext cx="45" cy="28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34" h="83" extrusionOk="0">
                          <a:moveTo>
                            <a:pt x="134" y="81"/>
                          </a:moveTo>
                          <a:lnTo>
                            <a:pt x="87" y="83"/>
                          </a:lnTo>
                          <a:lnTo>
                            <a:pt x="45" y="78"/>
                          </a:lnTo>
                          <a:lnTo>
                            <a:pt x="17" y="66"/>
                          </a:lnTo>
                          <a:lnTo>
                            <a:pt x="0" y="43"/>
                          </a:lnTo>
                          <a:lnTo>
                            <a:pt x="6" y="22"/>
                          </a:lnTo>
                          <a:lnTo>
                            <a:pt x="27" y="0"/>
                          </a:lnTo>
                        </a:path>
                      </a:pathLst>
                    </a:custGeom>
                    <a:noFill/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spcFirstLastPara="1" wrap="square" lIns="91425" tIns="45700" rIns="91425" bIns="45700" anchor="t" anchorCtr="0">
                      <a:noAutofit/>
                    </a:bodyPr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p:txBody>
                </p:sp>
                <p:sp>
                  <p:nvSpPr>
                    <p:cNvPr id="819" name="Google Shape;819;p29"/>
                    <p:cNvSpPr/>
                    <p:nvPr/>
                  </p:nvSpPr>
                  <p:spPr>
                    <a:xfrm>
                      <a:off x="4748" y="1889"/>
                      <a:ext cx="28" cy="34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85" h="101" extrusionOk="0">
                          <a:moveTo>
                            <a:pt x="85" y="101"/>
                          </a:moveTo>
                          <a:lnTo>
                            <a:pt x="42" y="84"/>
                          </a:lnTo>
                          <a:lnTo>
                            <a:pt x="16" y="65"/>
                          </a:lnTo>
                          <a:lnTo>
                            <a:pt x="0" y="36"/>
                          </a:lnTo>
                          <a:lnTo>
                            <a:pt x="9" y="9"/>
                          </a:lnTo>
                          <a:lnTo>
                            <a:pt x="29" y="0"/>
                          </a:lnTo>
                        </a:path>
                      </a:pathLst>
                    </a:custGeom>
                    <a:noFill/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spcFirstLastPara="1" wrap="square" lIns="91425" tIns="45700" rIns="91425" bIns="45700" anchor="t" anchorCtr="0">
                      <a:noAutofit/>
                    </a:bodyPr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p:txBody>
                </p:sp>
                <p:sp>
                  <p:nvSpPr>
                    <p:cNvPr id="820" name="Google Shape;820;p29"/>
                    <p:cNvSpPr/>
                    <p:nvPr/>
                  </p:nvSpPr>
                  <p:spPr>
                    <a:xfrm>
                      <a:off x="4733" y="1842"/>
                      <a:ext cx="6" cy="32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9" h="96" extrusionOk="0">
                          <a:moveTo>
                            <a:pt x="0" y="0"/>
                          </a:moveTo>
                          <a:lnTo>
                            <a:pt x="16" y="43"/>
                          </a:lnTo>
                          <a:lnTo>
                            <a:pt x="19" y="68"/>
                          </a:lnTo>
                          <a:lnTo>
                            <a:pt x="16" y="96"/>
                          </a:lnTo>
                        </a:path>
                      </a:pathLst>
                    </a:custGeom>
                    <a:noFill/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spcFirstLastPara="1" wrap="square" lIns="91425" tIns="45700" rIns="91425" bIns="45700" anchor="t" anchorCtr="0">
                      <a:noAutofit/>
                    </a:bodyPr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p:txBody>
                </p:sp>
                <p:sp>
                  <p:nvSpPr>
                    <p:cNvPr id="821" name="Google Shape;821;p29"/>
                    <p:cNvSpPr/>
                    <p:nvPr/>
                  </p:nvSpPr>
                  <p:spPr>
                    <a:xfrm>
                      <a:off x="4732" y="1842"/>
                      <a:ext cx="24" cy="13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73" h="38" extrusionOk="0">
                          <a:moveTo>
                            <a:pt x="0" y="0"/>
                          </a:moveTo>
                          <a:lnTo>
                            <a:pt x="32" y="4"/>
                          </a:lnTo>
                          <a:lnTo>
                            <a:pt x="55" y="16"/>
                          </a:lnTo>
                          <a:lnTo>
                            <a:pt x="73" y="38"/>
                          </a:lnTo>
                        </a:path>
                      </a:pathLst>
                    </a:custGeom>
                    <a:noFill/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spcFirstLastPara="1" wrap="square" lIns="91425" tIns="45700" rIns="91425" bIns="45700" anchor="t" anchorCtr="0">
                      <a:noAutofit/>
                    </a:bodyPr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p:txBody>
                </p:sp>
                <p:sp>
                  <p:nvSpPr>
                    <p:cNvPr id="822" name="Google Shape;822;p29"/>
                    <p:cNvSpPr/>
                    <p:nvPr/>
                  </p:nvSpPr>
                  <p:spPr>
                    <a:xfrm>
                      <a:off x="4683" y="1901"/>
                      <a:ext cx="41" cy="34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24" h="104" extrusionOk="0">
                          <a:moveTo>
                            <a:pt x="0" y="0"/>
                          </a:moveTo>
                          <a:lnTo>
                            <a:pt x="2" y="15"/>
                          </a:lnTo>
                          <a:lnTo>
                            <a:pt x="7" y="33"/>
                          </a:lnTo>
                          <a:lnTo>
                            <a:pt x="15" y="46"/>
                          </a:lnTo>
                          <a:lnTo>
                            <a:pt x="35" y="61"/>
                          </a:lnTo>
                          <a:lnTo>
                            <a:pt x="58" y="71"/>
                          </a:lnTo>
                          <a:lnTo>
                            <a:pt x="84" y="72"/>
                          </a:lnTo>
                          <a:lnTo>
                            <a:pt x="104" y="78"/>
                          </a:lnTo>
                          <a:lnTo>
                            <a:pt x="117" y="91"/>
                          </a:lnTo>
                          <a:lnTo>
                            <a:pt x="124" y="102"/>
                          </a:lnTo>
                          <a:lnTo>
                            <a:pt x="124" y="104"/>
                          </a:lnTo>
                        </a:path>
                      </a:pathLst>
                    </a:custGeom>
                    <a:noFill/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spcFirstLastPara="1" wrap="square" lIns="91425" tIns="45700" rIns="91425" bIns="45700" anchor="t" anchorCtr="0">
                      <a:noAutofit/>
                    </a:bodyPr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p:txBody>
                </p:sp>
              </p:grpSp>
            </p:grpSp>
            <p:grpSp>
              <p:nvGrpSpPr>
                <p:cNvPr id="823" name="Google Shape;823;p29"/>
                <p:cNvGrpSpPr/>
                <p:nvPr/>
              </p:nvGrpSpPr>
              <p:grpSpPr>
                <a:xfrm>
                  <a:off x="4476" y="1441"/>
                  <a:ext cx="383" cy="359"/>
                  <a:chOff x="4476" y="1441"/>
                  <a:chExt cx="383" cy="359"/>
                </a:xfrm>
              </p:grpSpPr>
              <p:sp>
                <p:nvSpPr>
                  <p:cNvPr id="824" name="Google Shape;824;p29"/>
                  <p:cNvSpPr/>
                  <p:nvPr/>
                </p:nvSpPr>
                <p:spPr>
                  <a:xfrm>
                    <a:off x="4512" y="1441"/>
                    <a:ext cx="342" cy="3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027" h="1077" extrusionOk="0">
                        <a:moveTo>
                          <a:pt x="126" y="854"/>
                        </a:moveTo>
                        <a:lnTo>
                          <a:pt x="176" y="761"/>
                        </a:lnTo>
                        <a:lnTo>
                          <a:pt x="176" y="734"/>
                        </a:lnTo>
                        <a:lnTo>
                          <a:pt x="158" y="698"/>
                        </a:lnTo>
                        <a:lnTo>
                          <a:pt x="130" y="657"/>
                        </a:lnTo>
                        <a:lnTo>
                          <a:pt x="80" y="620"/>
                        </a:lnTo>
                        <a:lnTo>
                          <a:pt x="47" y="568"/>
                        </a:lnTo>
                        <a:lnTo>
                          <a:pt x="32" y="522"/>
                        </a:lnTo>
                        <a:lnTo>
                          <a:pt x="12" y="488"/>
                        </a:lnTo>
                        <a:lnTo>
                          <a:pt x="12" y="448"/>
                        </a:lnTo>
                        <a:lnTo>
                          <a:pt x="0" y="356"/>
                        </a:lnTo>
                        <a:lnTo>
                          <a:pt x="12" y="286"/>
                        </a:lnTo>
                        <a:lnTo>
                          <a:pt x="34" y="225"/>
                        </a:lnTo>
                        <a:lnTo>
                          <a:pt x="65" y="160"/>
                        </a:lnTo>
                        <a:lnTo>
                          <a:pt x="103" y="122"/>
                        </a:lnTo>
                        <a:lnTo>
                          <a:pt x="173" y="76"/>
                        </a:lnTo>
                        <a:lnTo>
                          <a:pt x="250" y="45"/>
                        </a:lnTo>
                        <a:lnTo>
                          <a:pt x="330" y="18"/>
                        </a:lnTo>
                        <a:lnTo>
                          <a:pt x="433" y="2"/>
                        </a:lnTo>
                        <a:lnTo>
                          <a:pt x="506" y="0"/>
                        </a:lnTo>
                        <a:lnTo>
                          <a:pt x="579" y="6"/>
                        </a:lnTo>
                        <a:lnTo>
                          <a:pt x="671" y="24"/>
                        </a:lnTo>
                        <a:lnTo>
                          <a:pt x="755" y="52"/>
                        </a:lnTo>
                        <a:lnTo>
                          <a:pt x="816" y="83"/>
                        </a:lnTo>
                        <a:lnTo>
                          <a:pt x="893" y="141"/>
                        </a:lnTo>
                        <a:lnTo>
                          <a:pt x="945" y="210"/>
                        </a:lnTo>
                        <a:lnTo>
                          <a:pt x="984" y="274"/>
                        </a:lnTo>
                        <a:lnTo>
                          <a:pt x="1004" y="321"/>
                        </a:lnTo>
                        <a:lnTo>
                          <a:pt x="1027" y="401"/>
                        </a:lnTo>
                        <a:lnTo>
                          <a:pt x="1027" y="464"/>
                        </a:lnTo>
                        <a:lnTo>
                          <a:pt x="1011" y="553"/>
                        </a:lnTo>
                        <a:lnTo>
                          <a:pt x="988" y="626"/>
                        </a:lnTo>
                        <a:lnTo>
                          <a:pt x="953" y="687"/>
                        </a:lnTo>
                        <a:lnTo>
                          <a:pt x="923" y="722"/>
                        </a:lnTo>
                        <a:lnTo>
                          <a:pt x="879" y="761"/>
                        </a:lnTo>
                        <a:lnTo>
                          <a:pt x="806" y="791"/>
                        </a:lnTo>
                        <a:lnTo>
                          <a:pt x="751" y="811"/>
                        </a:lnTo>
                        <a:lnTo>
                          <a:pt x="690" y="829"/>
                        </a:lnTo>
                        <a:lnTo>
                          <a:pt x="594" y="838"/>
                        </a:lnTo>
                        <a:lnTo>
                          <a:pt x="511" y="854"/>
                        </a:lnTo>
                        <a:lnTo>
                          <a:pt x="457" y="865"/>
                        </a:lnTo>
                        <a:lnTo>
                          <a:pt x="441" y="891"/>
                        </a:lnTo>
                        <a:lnTo>
                          <a:pt x="445" y="924"/>
                        </a:lnTo>
                        <a:lnTo>
                          <a:pt x="441" y="955"/>
                        </a:lnTo>
                        <a:lnTo>
                          <a:pt x="429" y="977"/>
                        </a:lnTo>
                        <a:lnTo>
                          <a:pt x="423" y="1020"/>
                        </a:lnTo>
                        <a:lnTo>
                          <a:pt x="425" y="1077"/>
                        </a:lnTo>
                        <a:lnTo>
                          <a:pt x="356" y="982"/>
                        </a:lnTo>
                        <a:lnTo>
                          <a:pt x="265" y="904"/>
                        </a:lnTo>
                        <a:lnTo>
                          <a:pt x="189" y="868"/>
                        </a:lnTo>
                        <a:lnTo>
                          <a:pt x="126" y="854"/>
                        </a:lnTo>
                        <a:close/>
                      </a:path>
                    </a:pathLst>
                  </a:custGeom>
                  <a:solidFill>
                    <a:srgbClr val="E0A080"/>
                  </a:soli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  <p:grpSp>
                <p:nvGrpSpPr>
                  <p:cNvPr id="825" name="Google Shape;825;p29"/>
                  <p:cNvGrpSpPr/>
                  <p:nvPr/>
                </p:nvGrpSpPr>
                <p:grpSpPr>
                  <a:xfrm>
                    <a:off x="4476" y="1441"/>
                    <a:ext cx="321" cy="248"/>
                    <a:chOff x="4476" y="1441"/>
                    <a:chExt cx="321" cy="248"/>
                  </a:xfrm>
                </p:grpSpPr>
                <p:grpSp>
                  <p:nvGrpSpPr>
                    <p:cNvPr id="826" name="Google Shape;826;p29"/>
                    <p:cNvGrpSpPr/>
                    <p:nvPr/>
                  </p:nvGrpSpPr>
                  <p:grpSpPr>
                    <a:xfrm>
                      <a:off x="4562" y="1441"/>
                      <a:ext cx="221" cy="75"/>
                      <a:chOff x="4562" y="1441"/>
                      <a:chExt cx="221" cy="75"/>
                    </a:xfrm>
                  </p:grpSpPr>
                  <p:sp>
                    <p:nvSpPr>
                      <p:cNvPr id="827" name="Google Shape;827;p29"/>
                      <p:cNvSpPr/>
                      <p:nvPr/>
                    </p:nvSpPr>
                    <p:spPr>
                      <a:xfrm>
                        <a:off x="4579" y="1452"/>
                        <a:ext cx="204" cy="64"/>
                      </a:xfrm>
                      <a:custGeom>
                        <a:avLst/>
                        <a:gdLst/>
                        <a:ahLst/>
                        <a:cxnLst/>
                        <a:rect l="l" t="t" r="r" b="b"/>
                        <a:pathLst>
                          <a:path w="610" h="192" extrusionOk="0">
                            <a:moveTo>
                              <a:pt x="0" y="192"/>
                            </a:moveTo>
                            <a:lnTo>
                              <a:pt x="47" y="132"/>
                            </a:lnTo>
                            <a:lnTo>
                              <a:pt x="108" y="85"/>
                            </a:lnTo>
                            <a:lnTo>
                              <a:pt x="181" y="46"/>
                            </a:lnTo>
                            <a:lnTo>
                              <a:pt x="254" y="23"/>
                            </a:lnTo>
                            <a:lnTo>
                              <a:pt x="334" y="7"/>
                            </a:lnTo>
                            <a:lnTo>
                              <a:pt x="438" y="0"/>
                            </a:lnTo>
                            <a:lnTo>
                              <a:pt x="515" y="12"/>
                            </a:lnTo>
                            <a:lnTo>
                              <a:pt x="610" y="43"/>
                            </a:lnTo>
                          </a:path>
                        </a:pathLst>
                      </a:custGeom>
                      <a:noFill/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 spcFirstLastPara="1" wrap="square" lIns="91425" tIns="45700" rIns="91425" bIns="45700" anchor="t" anchorCtr="0">
                        <a:noAutofit/>
                      </a:bodyPr>
                      <a:lstStyle/>
                      <a:p>
                        <a:pPr marL="0" marR="0" lvl="0" indent="0" algn="l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828" name="Google Shape;828;p29"/>
                      <p:cNvSpPr/>
                      <p:nvPr/>
                    </p:nvSpPr>
                    <p:spPr>
                      <a:xfrm>
                        <a:off x="4562" y="1441"/>
                        <a:ext cx="209" cy="70"/>
                      </a:xfrm>
                      <a:custGeom>
                        <a:avLst/>
                        <a:gdLst/>
                        <a:ahLst/>
                        <a:cxnLst/>
                        <a:rect l="l" t="t" r="r" b="b"/>
                        <a:pathLst>
                          <a:path w="629" h="210" extrusionOk="0">
                            <a:moveTo>
                              <a:pt x="0" y="210"/>
                            </a:moveTo>
                            <a:lnTo>
                              <a:pt x="30" y="149"/>
                            </a:lnTo>
                            <a:lnTo>
                              <a:pt x="66" y="106"/>
                            </a:lnTo>
                            <a:lnTo>
                              <a:pt x="106" y="71"/>
                            </a:lnTo>
                            <a:lnTo>
                              <a:pt x="180" y="33"/>
                            </a:lnTo>
                            <a:lnTo>
                              <a:pt x="275" y="6"/>
                            </a:lnTo>
                            <a:lnTo>
                              <a:pt x="364" y="0"/>
                            </a:lnTo>
                            <a:lnTo>
                              <a:pt x="460" y="10"/>
                            </a:lnTo>
                            <a:lnTo>
                              <a:pt x="547" y="37"/>
                            </a:lnTo>
                            <a:lnTo>
                              <a:pt x="590" y="49"/>
                            </a:lnTo>
                            <a:lnTo>
                              <a:pt x="629" y="61"/>
                            </a:lnTo>
                          </a:path>
                        </a:pathLst>
                      </a:custGeom>
                      <a:noFill/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>
                    </p:spPr>
                    <p:txBody>
                      <a:bodyPr spcFirstLastPara="1" wrap="square" lIns="91425" tIns="45700" rIns="91425" bIns="45700" anchor="t" anchorCtr="0">
                        <a:noAutofit/>
                      </a:bodyPr>
                      <a:lstStyle/>
                      <a:p>
                        <a:pPr marL="0" marR="0" lvl="0" indent="0" algn="l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</p:grpSp>
                <p:grpSp>
                  <p:nvGrpSpPr>
                    <p:cNvPr id="829" name="Google Shape;829;p29"/>
                    <p:cNvGrpSpPr/>
                    <p:nvPr/>
                  </p:nvGrpSpPr>
                  <p:grpSpPr>
                    <a:xfrm>
                      <a:off x="4476" y="1487"/>
                      <a:ext cx="120" cy="122"/>
                      <a:chOff x="4476" y="1487"/>
                      <a:chExt cx="120" cy="122"/>
                    </a:xfrm>
                  </p:grpSpPr>
                  <p:sp>
                    <p:nvSpPr>
                      <p:cNvPr id="830" name="Google Shape;830;p29"/>
                      <p:cNvSpPr/>
                      <p:nvPr/>
                    </p:nvSpPr>
                    <p:spPr>
                      <a:xfrm>
                        <a:off x="4476" y="1487"/>
                        <a:ext cx="120" cy="122"/>
                      </a:xfrm>
                      <a:custGeom>
                        <a:avLst/>
                        <a:gdLst/>
                        <a:ahLst/>
                        <a:cxnLst/>
                        <a:rect l="l" t="t" r="r" b="b"/>
                        <a:pathLst>
                          <a:path w="361" h="365" extrusionOk="0">
                            <a:moveTo>
                              <a:pt x="66" y="347"/>
                            </a:moveTo>
                            <a:lnTo>
                              <a:pt x="19" y="303"/>
                            </a:lnTo>
                            <a:lnTo>
                              <a:pt x="0" y="239"/>
                            </a:lnTo>
                            <a:lnTo>
                              <a:pt x="10" y="158"/>
                            </a:lnTo>
                            <a:lnTo>
                              <a:pt x="37" y="99"/>
                            </a:lnTo>
                            <a:lnTo>
                              <a:pt x="59" y="69"/>
                            </a:lnTo>
                            <a:lnTo>
                              <a:pt x="84" y="30"/>
                            </a:lnTo>
                            <a:lnTo>
                              <a:pt x="96" y="17"/>
                            </a:lnTo>
                            <a:lnTo>
                              <a:pt x="113" y="2"/>
                            </a:lnTo>
                            <a:lnTo>
                              <a:pt x="131" y="0"/>
                            </a:lnTo>
                            <a:lnTo>
                              <a:pt x="141" y="15"/>
                            </a:lnTo>
                            <a:lnTo>
                              <a:pt x="150" y="32"/>
                            </a:lnTo>
                            <a:lnTo>
                              <a:pt x="157" y="21"/>
                            </a:lnTo>
                            <a:lnTo>
                              <a:pt x="178" y="18"/>
                            </a:lnTo>
                            <a:lnTo>
                              <a:pt x="189" y="32"/>
                            </a:lnTo>
                            <a:lnTo>
                              <a:pt x="194" y="53"/>
                            </a:lnTo>
                            <a:lnTo>
                              <a:pt x="198" y="82"/>
                            </a:lnTo>
                            <a:lnTo>
                              <a:pt x="214" y="75"/>
                            </a:lnTo>
                            <a:lnTo>
                              <a:pt x="231" y="83"/>
                            </a:lnTo>
                            <a:lnTo>
                              <a:pt x="235" y="92"/>
                            </a:lnTo>
                            <a:lnTo>
                              <a:pt x="233" y="108"/>
                            </a:lnTo>
                            <a:lnTo>
                              <a:pt x="231" y="123"/>
                            </a:lnTo>
                            <a:lnTo>
                              <a:pt x="241" y="113"/>
                            </a:lnTo>
                            <a:lnTo>
                              <a:pt x="257" y="105"/>
                            </a:lnTo>
                            <a:lnTo>
                              <a:pt x="282" y="108"/>
                            </a:lnTo>
                            <a:lnTo>
                              <a:pt x="283" y="121"/>
                            </a:lnTo>
                            <a:lnTo>
                              <a:pt x="284" y="132"/>
                            </a:lnTo>
                            <a:lnTo>
                              <a:pt x="284" y="147"/>
                            </a:lnTo>
                            <a:lnTo>
                              <a:pt x="300" y="144"/>
                            </a:lnTo>
                            <a:lnTo>
                              <a:pt x="315" y="151"/>
                            </a:lnTo>
                            <a:lnTo>
                              <a:pt x="323" y="162"/>
                            </a:lnTo>
                            <a:lnTo>
                              <a:pt x="327" y="182"/>
                            </a:lnTo>
                            <a:lnTo>
                              <a:pt x="341" y="187"/>
                            </a:lnTo>
                            <a:lnTo>
                              <a:pt x="349" y="209"/>
                            </a:lnTo>
                            <a:lnTo>
                              <a:pt x="347" y="232"/>
                            </a:lnTo>
                            <a:lnTo>
                              <a:pt x="341" y="273"/>
                            </a:lnTo>
                            <a:lnTo>
                              <a:pt x="345" y="295"/>
                            </a:lnTo>
                            <a:lnTo>
                              <a:pt x="353" y="310"/>
                            </a:lnTo>
                            <a:lnTo>
                              <a:pt x="361" y="326"/>
                            </a:lnTo>
                            <a:lnTo>
                              <a:pt x="361" y="345"/>
                            </a:lnTo>
                            <a:lnTo>
                              <a:pt x="349" y="361"/>
                            </a:lnTo>
                            <a:lnTo>
                              <a:pt x="337" y="365"/>
                            </a:lnTo>
                            <a:lnTo>
                              <a:pt x="323" y="365"/>
                            </a:lnTo>
                            <a:lnTo>
                              <a:pt x="309" y="362"/>
                            </a:lnTo>
                            <a:lnTo>
                              <a:pt x="292" y="347"/>
                            </a:lnTo>
                            <a:lnTo>
                              <a:pt x="283" y="334"/>
                            </a:lnTo>
                            <a:lnTo>
                              <a:pt x="280" y="326"/>
                            </a:lnTo>
                            <a:lnTo>
                              <a:pt x="265" y="331"/>
                            </a:lnTo>
                            <a:lnTo>
                              <a:pt x="245" y="330"/>
                            </a:lnTo>
                            <a:lnTo>
                              <a:pt x="233" y="323"/>
                            </a:lnTo>
                            <a:lnTo>
                              <a:pt x="230" y="318"/>
                            </a:lnTo>
                            <a:lnTo>
                              <a:pt x="214" y="318"/>
                            </a:lnTo>
                            <a:lnTo>
                              <a:pt x="205" y="314"/>
                            </a:lnTo>
                            <a:lnTo>
                              <a:pt x="198" y="312"/>
                            </a:lnTo>
                            <a:lnTo>
                              <a:pt x="187" y="312"/>
                            </a:lnTo>
                            <a:lnTo>
                              <a:pt x="178" y="309"/>
                            </a:lnTo>
                            <a:lnTo>
                              <a:pt x="169" y="295"/>
                            </a:lnTo>
                            <a:lnTo>
                              <a:pt x="163" y="287"/>
                            </a:lnTo>
                            <a:lnTo>
                              <a:pt x="157" y="295"/>
                            </a:lnTo>
                            <a:lnTo>
                              <a:pt x="152" y="309"/>
                            </a:lnTo>
                            <a:lnTo>
                              <a:pt x="140" y="314"/>
                            </a:lnTo>
                            <a:lnTo>
                              <a:pt x="127" y="316"/>
                            </a:lnTo>
                            <a:lnTo>
                              <a:pt x="120" y="316"/>
                            </a:lnTo>
                            <a:lnTo>
                              <a:pt x="117" y="323"/>
                            </a:lnTo>
                            <a:lnTo>
                              <a:pt x="107" y="334"/>
                            </a:lnTo>
                            <a:lnTo>
                              <a:pt x="96" y="347"/>
                            </a:lnTo>
                            <a:lnTo>
                              <a:pt x="66" y="347"/>
                            </a:lnTo>
                            <a:close/>
                          </a:path>
                        </a:pathLst>
                      </a:custGeom>
                      <a:solidFill>
                        <a:srgbClr val="C08040"/>
                      </a:solidFill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</p:spPr>
                    <p:txBody>
                      <a:bodyPr spcFirstLastPara="1" wrap="square" lIns="91425" tIns="45700" rIns="91425" bIns="45700" anchor="t" anchorCtr="0">
                        <a:noAutofit/>
                      </a:bodyPr>
                      <a:lstStyle/>
                      <a:p>
                        <a:pPr marL="0" marR="0" lvl="0" indent="0" algn="l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grpSp>
                    <p:nvGrpSpPr>
                      <p:cNvPr id="831" name="Google Shape;831;p29"/>
                      <p:cNvGrpSpPr/>
                      <p:nvPr/>
                    </p:nvGrpSpPr>
                    <p:grpSpPr>
                      <a:xfrm>
                        <a:off x="4482" y="1494"/>
                        <a:ext cx="91" cy="106"/>
                        <a:chOff x="4482" y="1494"/>
                        <a:chExt cx="91" cy="106"/>
                      </a:xfrm>
                    </p:grpSpPr>
                    <p:sp>
                      <p:nvSpPr>
                        <p:cNvPr id="832" name="Google Shape;832;p29"/>
                        <p:cNvSpPr/>
                        <p:nvPr/>
                      </p:nvSpPr>
                      <p:spPr>
                        <a:xfrm>
                          <a:off x="4555" y="1565"/>
                          <a:ext cx="18" cy="22"/>
                        </a:xfrm>
                        <a:custGeom>
                          <a:avLst/>
                          <a:gdLst/>
                          <a:ahLst/>
                          <a:cxnLst/>
                          <a:rect l="l" t="t" r="r" b="b"/>
                          <a:pathLst>
                            <a:path w="55" h="68" extrusionOk="0">
                              <a:moveTo>
                                <a:pt x="16" y="68"/>
                              </a:moveTo>
                              <a:lnTo>
                                <a:pt x="12" y="33"/>
                              </a:lnTo>
                              <a:lnTo>
                                <a:pt x="22" y="15"/>
                              </a:lnTo>
                              <a:lnTo>
                                <a:pt x="55" y="0"/>
                              </a:lnTo>
                              <a:lnTo>
                                <a:pt x="34" y="3"/>
                              </a:lnTo>
                              <a:lnTo>
                                <a:pt x="8" y="11"/>
                              </a:lnTo>
                              <a:lnTo>
                                <a:pt x="0" y="28"/>
                              </a:lnTo>
                              <a:lnTo>
                                <a:pt x="16" y="68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804000"/>
                        </a:solidFill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>
                      </p:spPr>
                      <p:txBody>
                        <a:bodyPr spcFirstLastPara="1" wrap="square" lIns="91425" tIns="45700" rIns="91425" bIns="45700" anchor="t" anchorCtr="0">
                          <a:noAutofit/>
                        </a:bodyPr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endParaRPr sz="1800">
                            <a:solidFill>
                              <a:schemeClr val="dk1"/>
                            </a:solidFill>
                            <a:latin typeface="Calibri"/>
                            <a:ea typeface="Calibri"/>
                            <a:cs typeface="Calibri"/>
                            <a:sym typeface="Calibri"/>
                          </a:endParaRPr>
                        </a:p>
                      </p:txBody>
                    </p:sp>
                    <p:sp>
                      <p:nvSpPr>
                        <p:cNvPr id="833" name="Google Shape;833;p29"/>
                        <p:cNvSpPr/>
                        <p:nvPr/>
                      </p:nvSpPr>
                      <p:spPr>
                        <a:xfrm>
                          <a:off x="4521" y="1528"/>
                          <a:ext cx="29" cy="55"/>
                        </a:xfrm>
                        <a:custGeom>
                          <a:avLst/>
                          <a:gdLst/>
                          <a:ahLst/>
                          <a:cxnLst/>
                          <a:rect l="l" t="t" r="r" b="b"/>
                          <a:pathLst>
                            <a:path w="87" h="164" extrusionOk="0">
                              <a:moveTo>
                                <a:pt x="35" y="164"/>
                              </a:moveTo>
                              <a:lnTo>
                                <a:pt x="19" y="128"/>
                              </a:lnTo>
                              <a:lnTo>
                                <a:pt x="19" y="78"/>
                              </a:lnTo>
                              <a:lnTo>
                                <a:pt x="49" y="39"/>
                              </a:lnTo>
                              <a:lnTo>
                                <a:pt x="87" y="0"/>
                              </a:lnTo>
                              <a:lnTo>
                                <a:pt x="63" y="22"/>
                              </a:lnTo>
                              <a:lnTo>
                                <a:pt x="27" y="50"/>
                              </a:lnTo>
                              <a:lnTo>
                                <a:pt x="0" y="73"/>
                              </a:lnTo>
                              <a:lnTo>
                                <a:pt x="5" y="93"/>
                              </a:lnTo>
                              <a:lnTo>
                                <a:pt x="4" y="115"/>
                              </a:lnTo>
                              <a:lnTo>
                                <a:pt x="4" y="139"/>
                              </a:lnTo>
                              <a:lnTo>
                                <a:pt x="35" y="164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804000"/>
                        </a:solidFill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>
                      </p:spPr>
                      <p:txBody>
                        <a:bodyPr spcFirstLastPara="1" wrap="square" lIns="91425" tIns="45700" rIns="91425" bIns="45700" anchor="t" anchorCtr="0">
                          <a:noAutofit/>
                        </a:bodyPr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endParaRPr sz="1800">
                            <a:solidFill>
                              <a:schemeClr val="dk1"/>
                            </a:solidFill>
                            <a:latin typeface="Calibri"/>
                            <a:ea typeface="Calibri"/>
                            <a:cs typeface="Calibri"/>
                            <a:sym typeface="Calibri"/>
                          </a:endParaRPr>
                        </a:p>
                      </p:txBody>
                    </p:sp>
                    <p:sp>
                      <p:nvSpPr>
                        <p:cNvPr id="834" name="Google Shape;834;p29"/>
                        <p:cNvSpPr/>
                        <p:nvPr/>
                      </p:nvSpPr>
                      <p:spPr>
                        <a:xfrm>
                          <a:off x="4482" y="1558"/>
                          <a:ext cx="20" cy="42"/>
                        </a:xfrm>
                        <a:custGeom>
                          <a:avLst/>
                          <a:gdLst/>
                          <a:ahLst/>
                          <a:cxnLst/>
                          <a:rect l="l" t="t" r="r" b="b"/>
                          <a:pathLst>
                            <a:path w="60" h="126" extrusionOk="0">
                              <a:moveTo>
                                <a:pt x="26" y="105"/>
                              </a:moveTo>
                              <a:lnTo>
                                <a:pt x="0" y="66"/>
                              </a:lnTo>
                              <a:lnTo>
                                <a:pt x="10" y="39"/>
                              </a:lnTo>
                              <a:lnTo>
                                <a:pt x="32" y="0"/>
                              </a:lnTo>
                              <a:lnTo>
                                <a:pt x="14" y="67"/>
                              </a:lnTo>
                              <a:lnTo>
                                <a:pt x="28" y="97"/>
                              </a:lnTo>
                              <a:lnTo>
                                <a:pt x="60" y="126"/>
                              </a:lnTo>
                              <a:lnTo>
                                <a:pt x="26" y="105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804000"/>
                        </a:solidFill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>
                      </p:spPr>
                      <p:txBody>
                        <a:bodyPr spcFirstLastPara="1" wrap="square" lIns="91425" tIns="45700" rIns="91425" bIns="45700" anchor="t" anchorCtr="0">
                          <a:noAutofit/>
                        </a:bodyPr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endParaRPr sz="1800">
                            <a:solidFill>
                              <a:schemeClr val="dk1"/>
                            </a:solidFill>
                            <a:latin typeface="Calibri"/>
                            <a:ea typeface="Calibri"/>
                            <a:cs typeface="Calibri"/>
                            <a:sym typeface="Calibri"/>
                          </a:endParaRPr>
                        </a:p>
                      </p:txBody>
                    </p:sp>
                    <p:sp>
                      <p:nvSpPr>
                        <p:cNvPr id="835" name="Google Shape;835;p29"/>
                        <p:cNvSpPr/>
                        <p:nvPr/>
                      </p:nvSpPr>
                      <p:spPr>
                        <a:xfrm>
                          <a:off x="4498" y="1494"/>
                          <a:ext cx="27" cy="42"/>
                        </a:xfrm>
                        <a:custGeom>
                          <a:avLst/>
                          <a:gdLst/>
                          <a:ahLst/>
                          <a:cxnLst/>
                          <a:rect l="l" t="t" r="r" b="b"/>
                          <a:pathLst>
                            <a:path w="82" h="126" extrusionOk="0">
                              <a:moveTo>
                                <a:pt x="82" y="0"/>
                              </a:moveTo>
                              <a:lnTo>
                                <a:pt x="43" y="31"/>
                              </a:lnTo>
                              <a:lnTo>
                                <a:pt x="12" y="63"/>
                              </a:lnTo>
                              <a:lnTo>
                                <a:pt x="6" y="89"/>
                              </a:lnTo>
                              <a:lnTo>
                                <a:pt x="0" y="126"/>
                              </a:lnTo>
                              <a:lnTo>
                                <a:pt x="13" y="96"/>
                              </a:lnTo>
                              <a:lnTo>
                                <a:pt x="25" y="65"/>
                              </a:lnTo>
                              <a:lnTo>
                                <a:pt x="58" y="28"/>
                              </a:lnTo>
                              <a:lnTo>
                                <a:pt x="82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804000"/>
                        </a:solidFill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>
                      </p:spPr>
                      <p:txBody>
                        <a:bodyPr spcFirstLastPara="1" wrap="square" lIns="91425" tIns="45700" rIns="91425" bIns="45700" anchor="t" anchorCtr="0">
                          <a:noAutofit/>
                        </a:bodyPr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endParaRPr sz="1800">
                            <a:solidFill>
                              <a:schemeClr val="dk1"/>
                            </a:solidFill>
                            <a:latin typeface="Calibri"/>
                            <a:ea typeface="Calibri"/>
                            <a:cs typeface="Calibri"/>
                            <a:sym typeface="Calibri"/>
                          </a:endParaRPr>
                        </a:p>
                      </p:txBody>
                    </p:sp>
                    <p:sp>
                      <p:nvSpPr>
                        <p:cNvPr id="836" name="Google Shape;836;p29"/>
                        <p:cNvSpPr/>
                        <p:nvPr/>
                      </p:nvSpPr>
                      <p:spPr>
                        <a:xfrm>
                          <a:off x="4495" y="1573"/>
                          <a:ext cx="15" cy="27"/>
                        </a:xfrm>
                        <a:custGeom>
                          <a:avLst/>
                          <a:gdLst/>
                          <a:ahLst/>
                          <a:cxnLst/>
                          <a:rect l="l" t="t" r="r" b="b"/>
                          <a:pathLst>
                            <a:path w="45" h="80" extrusionOk="0">
                              <a:moveTo>
                                <a:pt x="18" y="80"/>
                              </a:moveTo>
                              <a:lnTo>
                                <a:pt x="6" y="54"/>
                              </a:lnTo>
                              <a:lnTo>
                                <a:pt x="0" y="39"/>
                              </a:lnTo>
                              <a:lnTo>
                                <a:pt x="13" y="17"/>
                              </a:lnTo>
                              <a:lnTo>
                                <a:pt x="41" y="0"/>
                              </a:lnTo>
                              <a:lnTo>
                                <a:pt x="24" y="23"/>
                              </a:lnTo>
                              <a:lnTo>
                                <a:pt x="15" y="47"/>
                              </a:lnTo>
                              <a:lnTo>
                                <a:pt x="30" y="54"/>
                              </a:lnTo>
                              <a:lnTo>
                                <a:pt x="45" y="36"/>
                              </a:lnTo>
                              <a:lnTo>
                                <a:pt x="37" y="52"/>
                              </a:lnTo>
                              <a:lnTo>
                                <a:pt x="18" y="8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804000"/>
                        </a:solidFill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>
                      </p:spPr>
                      <p:txBody>
                        <a:bodyPr spcFirstLastPara="1" wrap="square" lIns="91425" tIns="45700" rIns="91425" bIns="45700" anchor="t" anchorCtr="0">
                          <a:noAutofit/>
                        </a:bodyPr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endParaRPr sz="1800">
                            <a:solidFill>
                              <a:schemeClr val="dk1"/>
                            </a:solidFill>
                            <a:latin typeface="Calibri"/>
                            <a:ea typeface="Calibri"/>
                            <a:cs typeface="Calibri"/>
                            <a:sym typeface="Calibri"/>
                          </a:endParaRPr>
                        </a:p>
                      </p:txBody>
                    </p:sp>
                  </p:grpSp>
                </p:grpSp>
                <p:grpSp>
                  <p:nvGrpSpPr>
                    <p:cNvPr id="837" name="Google Shape;837;p29"/>
                    <p:cNvGrpSpPr/>
                    <p:nvPr/>
                  </p:nvGrpSpPr>
                  <p:grpSpPr>
                    <a:xfrm>
                      <a:off x="4667" y="1625"/>
                      <a:ext cx="130" cy="64"/>
                      <a:chOff x="4667" y="1625"/>
                      <a:chExt cx="130" cy="64"/>
                    </a:xfrm>
                  </p:grpSpPr>
                  <p:sp>
                    <p:nvSpPr>
                      <p:cNvPr id="838" name="Google Shape;838;p29"/>
                      <p:cNvSpPr/>
                      <p:nvPr/>
                    </p:nvSpPr>
                    <p:spPr>
                      <a:xfrm>
                        <a:off x="4667" y="1625"/>
                        <a:ext cx="130" cy="64"/>
                      </a:xfrm>
                      <a:custGeom>
                        <a:avLst/>
                        <a:gdLst/>
                        <a:ahLst/>
                        <a:cxnLst/>
                        <a:rect l="l" t="t" r="r" b="b"/>
                        <a:pathLst>
                          <a:path w="388" h="191" extrusionOk="0">
                            <a:moveTo>
                              <a:pt x="23" y="47"/>
                            </a:moveTo>
                            <a:lnTo>
                              <a:pt x="93" y="51"/>
                            </a:lnTo>
                            <a:lnTo>
                              <a:pt x="143" y="50"/>
                            </a:lnTo>
                            <a:lnTo>
                              <a:pt x="201" y="24"/>
                            </a:lnTo>
                            <a:lnTo>
                              <a:pt x="251" y="3"/>
                            </a:lnTo>
                            <a:lnTo>
                              <a:pt x="295" y="0"/>
                            </a:lnTo>
                            <a:lnTo>
                              <a:pt x="314" y="19"/>
                            </a:lnTo>
                            <a:lnTo>
                              <a:pt x="344" y="30"/>
                            </a:lnTo>
                            <a:lnTo>
                              <a:pt x="379" y="34"/>
                            </a:lnTo>
                            <a:lnTo>
                              <a:pt x="388" y="51"/>
                            </a:lnTo>
                            <a:lnTo>
                              <a:pt x="384" y="87"/>
                            </a:lnTo>
                            <a:lnTo>
                              <a:pt x="377" y="111"/>
                            </a:lnTo>
                            <a:lnTo>
                              <a:pt x="360" y="130"/>
                            </a:lnTo>
                            <a:lnTo>
                              <a:pt x="334" y="154"/>
                            </a:lnTo>
                            <a:lnTo>
                              <a:pt x="322" y="175"/>
                            </a:lnTo>
                            <a:lnTo>
                              <a:pt x="304" y="190"/>
                            </a:lnTo>
                            <a:lnTo>
                              <a:pt x="288" y="191"/>
                            </a:lnTo>
                            <a:lnTo>
                              <a:pt x="266" y="172"/>
                            </a:lnTo>
                            <a:lnTo>
                              <a:pt x="253" y="180"/>
                            </a:lnTo>
                            <a:lnTo>
                              <a:pt x="230" y="181"/>
                            </a:lnTo>
                            <a:lnTo>
                              <a:pt x="214" y="152"/>
                            </a:lnTo>
                            <a:lnTo>
                              <a:pt x="204" y="156"/>
                            </a:lnTo>
                            <a:lnTo>
                              <a:pt x="190" y="156"/>
                            </a:lnTo>
                            <a:lnTo>
                              <a:pt x="181" y="142"/>
                            </a:lnTo>
                            <a:lnTo>
                              <a:pt x="164" y="152"/>
                            </a:lnTo>
                            <a:lnTo>
                              <a:pt x="148" y="160"/>
                            </a:lnTo>
                            <a:lnTo>
                              <a:pt x="127" y="152"/>
                            </a:lnTo>
                            <a:lnTo>
                              <a:pt x="123" y="138"/>
                            </a:lnTo>
                            <a:lnTo>
                              <a:pt x="121" y="121"/>
                            </a:lnTo>
                            <a:lnTo>
                              <a:pt x="90" y="125"/>
                            </a:lnTo>
                            <a:lnTo>
                              <a:pt x="65" y="130"/>
                            </a:lnTo>
                            <a:lnTo>
                              <a:pt x="60" y="121"/>
                            </a:lnTo>
                            <a:lnTo>
                              <a:pt x="39" y="121"/>
                            </a:lnTo>
                            <a:lnTo>
                              <a:pt x="10" y="100"/>
                            </a:lnTo>
                            <a:lnTo>
                              <a:pt x="0" y="78"/>
                            </a:lnTo>
                            <a:lnTo>
                              <a:pt x="5" y="68"/>
                            </a:lnTo>
                            <a:lnTo>
                              <a:pt x="1" y="50"/>
                            </a:lnTo>
                            <a:lnTo>
                              <a:pt x="23" y="47"/>
                            </a:lnTo>
                            <a:close/>
                          </a:path>
                        </a:pathLst>
                      </a:custGeom>
                      <a:solidFill>
                        <a:srgbClr val="C08040"/>
                      </a:solidFill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</p:spPr>
                    <p:txBody>
                      <a:bodyPr spcFirstLastPara="1" wrap="square" lIns="91425" tIns="45700" rIns="91425" bIns="45700" anchor="t" anchorCtr="0">
                        <a:noAutofit/>
                      </a:bodyPr>
                      <a:lstStyle/>
                      <a:p>
                        <a:pPr marL="0" marR="0" lvl="0" indent="0" algn="l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grpSp>
                    <p:nvGrpSpPr>
                      <p:cNvPr id="839" name="Google Shape;839;p29"/>
                      <p:cNvGrpSpPr/>
                      <p:nvPr/>
                    </p:nvGrpSpPr>
                    <p:grpSpPr>
                      <a:xfrm>
                        <a:off x="4687" y="1635"/>
                        <a:ext cx="97" cy="49"/>
                        <a:chOff x="4687" y="1635"/>
                        <a:chExt cx="97" cy="49"/>
                      </a:xfrm>
                    </p:grpSpPr>
                    <p:sp>
                      <p:nvSpPr>
                        <p:cNvPr id="840" name="Google Shape;840;p29"/>
                        <p:cNvSpPr/>
                        <p:nvPr/>
                      </p:nvSpPr>
                      <p:spPr>
                        <a:xfrm>
                          <a:off x="4687" y="1651"/>
                          <a:ext cx="30" cy="15"/>
                        </a:xfrm>
                        <a:custGeom>
                          <a:avLst/>
                          <a:gdLst/>
                          <a:ahLst/>
                          <a:cxnLst/>
                          <a:rect l="l" t="t" r="r" b="b"/>
                          <a:pathLst>
                            <a:path w="90" h="43" extrusionOk="0">
                              <a:moveTo>
                                <a:pt x="0" y="43"/>
                              </a:moveTo>
                              <a:lnTo>
                                <a:pt x="46" y="29"/>
                              </a:lnTo>
                              <a:lnTo>
                                <a:pt x="90" y="0"/>
                              </a:lnTo>
                              <a:lnTo>
                                <a:pt x="73" y="22"/>
                              </a:lnTo>
                              <a:lnTo>
                                <a:pt x="54" y="37"/>
                              </a:lnTo>
                              <a:lnTo>
                                <a:pt x="0" y="4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804000"/>
                        </a:solidFill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>
                      </p:spPr>
                      <p:txBody>
                        <a:bodyPr spcFirstLastPara="1" wrap="square" lIns="91425" tIns="45700" rIns="91425" bIns="45700" anchor="t" anchorCtr="0">
                          <a:noAutofit/>
                        </a:bodyPr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endParaRPr sz="1800">
                            <a:solidFill>
                              <a:schemeClr val="dk1"/>
                            </a:solidFill>
                            <a:latin typeface="Calibri"/>
                            <a:ea typeface="Calibri"/>
                            <a:cs typeface="Calibri"/>
                            <a:sym typeface="Calibri"/>
                          </a:endParaRPr>
                        </a:p>
                      </p:txBody>
                    </p:sp>
                    <p:sp>
                      <p:nvSpPr>
                        <p:cNvPr id="841" name="Google Shape;841;p29"/>
                        <p:cNvSpPr/>
                        <p:nvPr/>
                      </p:nvSpPr>
                      <p:spPr>
                        <a:xfrm>
                          <a:off x="4726" y="1635"/>
                          <a:ext cx="24" cy="39"/>
                        </a:xfrm>
                        <a:custGeom>
                          <a:avLst/>
                          <a:gdLst/>
                          <a:ahLst/>
                          <a:cxnLst/>
                          <a:rect l="l" t="t" r="r" b="b"/>
                          <a:pathLst>
                            <a:path w="72" h="117" extrusionOk="0">
                              <a:moveTo>
                                <a:pt x="0" y="117"/>
                              </a:moveTo>
                              <a:lnTo>
                                <a:pt x="24" y="78"/>
                              </a:lnTo>
                              <a:lnTo>
                                <a:pt x="72" y="0"/>
                              </a:lnTo>
                              <a:lnTo>
                                <a:pt x="58" y="47"/>
                              </a:lnTo>
                              <a:lnTo>
                                <a:pt x="49" y="81"/>
                              </a:lnTo>
                              <a:lnTo>
                                <a:pt x="0" y="117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804000"/>
                        </a:solidFill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>
                      </p:spPr>
                      <p:txBody>
                        <a:bodyPr spcFirstLastPara="1" wrap="square" lIns="91425" tIns="45700" rIns="91425" bIns="45700" anchor="t" anchorCtr="0">
                          <a:noAutofit/>
                        </a:bodyPr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endParaRPr sz="1800">
                            <a:solidFill>
                              <a:schemeClr val="dk1"/>
                            </a:solidFill>
                            <a:latin typeface="Calibri"/>
                            <a:ea typeface="Calibri"/>
                            <a:cs typeface="Calibri"/>
                            <a:sym typeface="Calibri"/>
                          </a:endParaRPr>
                        </a:p>
                      </p:txBody>
                    </p:sp>
                    <p:sp>
                      <p:nvSpPr>
                        <p:cNvPr id="842" name="Google Shape;842;p29"/>
                        <p:cNvSpPr/>
                        <p:nvPr/>
                      </p:nvSpPr>
                      <p:spPr>
                        <a:xfrm>
                          <a:off x="4755" y="1637"/>
                          <a:ext cx="17" cy="47"/>
                        </a:xfrm>
                        <a:custGeom>
                          <a:avLst/>
                          <a:gdLst/>
                          <a:ahLst/>
                          <a:cxnLst/>
                          <a:rect l="l" t="t" r="r" b="b"/>
                          <a:pathLst>
                            <a:path w="52" h="141" extrusionOk="0">
                              <a:moveTo>
                                <a:pt x="0" y="141"/>
                              </a:moveTo>
                              <a:lnTo>
                                <a:pt x="38" y="110"/>
                              </a:lnTo>
                              <a:lnTo>
                                <a:pt x="37" y="46"/>
                              </a:lnTo>
                              <a:lnTo>
                                <a:pt x="11" y="0"/>
                              </a:lnTo>
                              <a:lnTo>
                                <a:pt x="42" y="43"/>
                              </a:lnTo>
                              <a:lnTo>
                                <a:pt x="52" y="86"/>
                              </a:lnTo>
                              <a:lnTo>
                                <a:pt x="50" y="123"/>
                              </a:lnTo>
                              <a:lnTo>
                                <a:pt x="0" y="141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804000"/>
                        </a:solidFill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>
                      </p:spPr>
                      <p:txBody>
                        <a:bodyPr spcFirstLastPara="1" wrap="square" lIns="91425" tIns="45700" rIns="91425" bIns="45700" anchor="t" anchorCtr="0">
                          <a:noAutofit/>
                        </a:bodyPr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endParaRPr sz="1800">
                            <a:solidFill>
                              <a:schemeClr val="dk1"/>
                            </a:solidFill>
                            <a:latin typeface="Calibri"/>
                            <a:ea typeface="Calibri"/>
                            <a:cs typeface="Calibri"/>
                            <a:sym typeface="Calibri"/>
                          </a:endParaRPr>
                        </a:p>
                      </p:txBody>
                    </p:sp>
                    <p:sp>
                      <p:nvSpPr>
                        <p:cNvPr id="843" name="Google Shape;843;p29"/>
                        <p:cNvSpPr/>
                        <p:nvPr/>
                      </p:nvSpPr>
                      <p:spPr>
                        <a:xfrm>
                          <a:off x="4779" y="1652"/>
                          <a:ext cx="5" cy="18"/>
                        </a:xfrm>
                        <a:custGeom>
                          <a:avLst/>
                          <a:gdLst/>
                          <a:ahLst/>
                          <a:cxnLst/>
                          <a:rect l="l" t="t" r="r" b="b"/>
                          <a:pathLst>
                            <a:path w="15" h="53" extrusionOk="0">
                              <a:moveTo>
                                <a:pt x="0" y="0"/>
                              </a:moveTo>
                              <a:lnTo>
                                <a:pt x="15" y="35"/>
                              </a:lnTo>
                              <a:lnTo>
                                <a:pt x="10" y="53"/>
                              </a:lnTo>
                            </a:path>
                          </a:pathLst>
                        </a:custGeom>
                        <a:noFill/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>
                      </p:spPr>
                      <p:txBody>
                        <a:bodyPr spcFirstLastPara="1" wrap="square" lIns="91425" tIns="45700" rIns="91425" bIns="45700" anchor="t" anchorCtr="0">
                          <a:noAutofit/>
                        </a:bodyPr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endParaRPr sz="1800">
                            <a:solidFill>
                              <a:schemeClr val="dk1"/>
                            </a:solidFill>
                            <a:latin typeface="Calibri"/>
                            <a:ea typeface="Calibri"/>
                            <a:cs typeface="Calibri"/>
                            <a:sym typeface="Calibri"/>
                          </a:endParaRPr>
                        </a:p>
                      </p:txBody>
                    </p:sp>
                  </p:grpSp>
                </p:grpSp>
              </p:grpSp>
              <p:grpSp>
                <p:nvGrpSpPr>
                  <p:cNvPr id="844" name="Google Shape;844;p29"/>
                  <p:cNvGrpSpPr/>
                  <p:nvPr/>
                </p:nvGrpSpPr>
                <p:grpSpPr>
                  <a:xfrm>
                    <a:off x="4705" y="1517"/>
                    <a:ext cx="154" cy="133"/>
                    <a:chOff x="4705" y="1517"/>
                    <a:chExt cx="154" cy="133"/>
                  </a:xfrm>
                </p:grpSpPr>
                <p:sp>
                  <p:nvSpPr>
                    <p:cNvPr id="845" name="Google Shape;845;p29"/>
                    <p:cNvSpPr/>
                    <p:nvPr/>
                  </p:nvSpPr>
                  <p:spPr>
                    <a:xfrm>
                      <a:off x="4773" y="1565"/>
                      <a:ext cx="73" cy="69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21" h="205" extrusionOk="0">
                          <a:moveTo>
                            <a:pt x="15" y="82"/>
                          </a:moveTo>
                          <a:lnTo>
                            <a:pt x="41" y="41"/>
                          </a:lnTo>
                          <a:lnTo>
                            <a:pt x="57" y="27"/>
                          </a:lnTo>
                          <a:lnTo>
                            <a:pt x="92" y="9"/>
                          </a:lnTo>
                          <a:lnTo>
                            <a:pt x="131" y="0"/>
                          </a:lnTo>
                          <a:lnTo>
                            <a:pt x="166" y="0"/>
                          </a:lnTo>
                          <a:lnTo>
                            <a:pt x="188" y="6"/>
                          </a:lnTo>
                          <a:lnTo>
                            <a:pt x="208" y="31"/>
                          </a:lnTo>
                          <a:lnTo>
                            <a:pt x="221" y="66"/>
                          </a:lnTo>
                          <a:lnTo>
                            <a:pt x="217" y="102"/>
                          </a:lnTo>
                          <a:lnTo>
                            <a:pt x="197" y="135"/>
                          </a:lnTo>
                          <a:lnTo>
                            <a:pt x="183" y="160"/>
                          </a:lnTo>
                          <a:lnTo>
                            <a:pt x="143" y="183"/>
                          </a:lnTo>
                          <a:lnTo>
                            <a:pt x="92" y="195"/>
                          </a:lnTo>
                          <a:lnTo>
                            <a:pt x="48" y="205"/>
                          </a:lnTo>
                          <a:lnTo>
                            <a:pt x="18" y="195"/>
                          </a:lnTo>
                          <a:lnTo>
                            <a:pt x="2" y="175"/>
                          </a:lnTo>
                          <a:lnTo>
                            <a:pt x="0" y="141"/>
                          </a:lnTo>
                          <a:lnTo>
                            <a:pt x="15" y="82"/>
                          </a:lnTo>
                          <a:close/>
                        </a:path>
                      </a:pathLst>
                    </a:custGeom>
                    <a:solidFill>
                      <a:srgbClr val="F0F0FF"/>
                    </a:soli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  <p:txBody>
                    <a:bodyPr spcFirstLastPara="1" wrap="square" lIns="91425" tIns="45700" rIns="91425" bIns="45700" anchor="t" anchorCtr="0">
                      <a:noAutofit/>
                    </a:bodyPr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p:txBody>
                </p:sp>
                <p:sp>
                  <p:nvSpPr>
                    <p:cNvPr id="846" name="Google Shape;846;p29"/>
                    <p:cNvSpPr/>
                    <p:nvPr/>
                  </p:nvSpPr>
                  <p:spPr>
                    <a:xfrm>
                      <a:off x="4804" y="1544"/>
                      <a:ext cx="55" cy="42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64" h="127" extrusionOk="0">
                          <a:moveTo>
                            <a:pt x="21" y="0"/>
                          </a:moveTo>
                          <a:lnTo>
                            <a:pt x="158" y="75"/>
                          </a:lnTo>
                          <a:lnTo>
                            <a:pt x="163" y="86"/>
                          </a:lnTo>
                          <a:lnTo>
                            <a:pt x="164" y="101"/>
                          </a:lnTo>
                          <a:lnTo>
                            <a:pt x="162" y="113"/>
                          </a:lnTo>
                          <a:lnTo>
                            <a:pt x="158" y="124"/>
                          </a:lnTo>
                          <a:lnTo>
                            <a:pt x="151" y="127"/>
                          </a:lnTo>
                          <a:lnTo>
                            <a:pt x="138" y="127"/>
                          </a:lnTo>
                          <a:lnTo>
                            <a:pt x="13" y="56"/>
                          </a:lnTo>
                          <a:lnTo>
                            <a:pt x="3" y="46"/>
                          </a:lnTo>
                          <a:lnTo>
                            <a:pt x="0" y="31"/>
                          </a:lnTo>
                          <a:lnTo>
                            <a:pt x="3" y="16"/>
                          </a:lnTo>
                          <a:lnTo>
                            <a:pt x="8" y="8"/>
                          </a:lnTo>
                          <a:lnTo>
                            <a:pt x="15" y="1"/>
                          </a:lnTo>
                          <a:lnTo>
                            <a:pt x="21" y="0"/>
                          </a:lnTo>
                          <a:close/>
                        </a:path>
                      </a:pathLst>
                    </a:custGeom>
                    <a:solidFill>
                      <a:srgbClr val="C08040"/>
                    </a:soli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  <p:txBody>
                    <a:bodyPr spcFirstLastPara="1" wrap="square" lIns="91425" tIns="45700" rIns="91425" bIns="45700" anchor="t" anchorCtr="0">
                      <a:noAutofit/>
                    </a:bodyPr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p:txBody>
                </p:sp>
                <p:sp>
                  <p:nvSpPr>
                    <p:cNvPr id="847" name="Google Shape;847;p29"/>
                    <p:cNvSpPr/>
                    <p:nvPr/>
                  </p:nvSpPr>
                  <p:spPr>
                    <a:xfrm>
                      <a:off x="4755" y="1547"/>
                      <a:ext cx="99" cy="103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99" h="310" extrusionOk="0">
                          <a:moveTo>
                            <a:pt x="93" y="0"/>
                          </a:moveTo>
                          <a:lnTo>
                            <a:pt x="180" y="71"/>
                          </a:lnTo>
                          <a:lnTo>
                            <a:pt x="216" y="104"/>
                          </a:lnTo>
                          <a:lnTo>
                            <a:pt x="252" y="141"/>
                          </a:lnTo>
                          <a:lnTo>
                            <a:pt x="275" y="171"/>
                          </a:lnTo>
                          <a:lnTo>
                            <a:pt x="294" y="201"/>
                          </a:lnTo>
                          <a:lnTo>
                            <a:pt x="299" y="236"/>
                          </a:lnTo>
                          <a:lnTo>
                            <a:pt x="295" y="273"/>
                          </a:lnTo>
                          <a:lnTo>
                            <a:pt x="280" y="295"/>
                          </a:lnTo>
                          <a:lnTo>
                            <a:pt x="252" y="310"/>
                          </a:lnTo>
                          <a:lnTo>
                            <a:pt x="186" y="310"/>
                          </a:lnTo>
                          <a:lnTo>
                            <a:pt x="139" y="304"/>
                          </a:lnTo>
                          <a:lnTo>
                            <a:pt x="69" y="284"/>
                          </a:lnTo>
                          <a:lnTo>
                            <a:pt x="56" y="264"/>
                          </a:lnTo>
                          <a:lnTo>
                            <a:pt x="35" y="236"/>
                          </a:lnTo>
                          <a:lnTo>
                            <a:pt x="0" y="222"/>
                          </a:lnTo>
                          <a:lnTo>
                            <a:pt x="32" y="177"/>
                          </a:lnTo>
                          <a:lnTo>
                            <a:pt x="32" y="71"/>
                          </a:lnTo>
                          <a:lnTo>
                            <a:pt x="93" y="0"/>
                          </a:lnTo>
                          <a:close/>
                        </a:path>
                      </a:pathLst>
                    </a:custGeom>
                    <a:solidFill>
                      <a:srgbClr val="E0A080"/>
                    </a:soli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  <p:txBody>
                    <a:bodyPr spcFirstLastPara="1" wrap="square" lIns="91425" tIns="45700" rIns="91425" bIns="45700" anchor="t" anchorCtr="0">
                      <a:noAutofit/>
                    </a:bodyPr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p:txBody>
                </p:sp>
                <p:grpSp>
                  <p:nvGrpSpPr>
                    <p:cNvPr id="848" name="Google Shape;848;p29"/>
                    <p:cNvGrpSpPr/>
                    <p:nvPr/>
                  </p:nvGrpSpPr>
                  <p:grpSpPr>
                    <a:xfrm>
                      <a:off x="4705" y="1517"/>
                      <a:ext cx="93" cy="91"/>
                      <a:chOff x="4705" y="1517"/>
                      <a:chExt cx="93" cy="91"/>
                    </a:xfrm>
                  </p:grpSpPr>
                  <p:sp>
                    <p:nvSpPr>
                      <p:cNvPr id="849" name="Google Shape;849;p29"/>
                      <p:cNvSpPr/>
                      <p:nvPr/>
                    </p:nvSpPr>
                    <p:spPr>
                      <a:xfrm>
                        <a:off x="4705" y="1539"/>
                        <a:ext cx="74" cy="69"/>
                      </a:xfrm>
                      <a:custGeom>
                        <a:avLst/>
                        <a:gdLst/>
                        <a:ahLst/>
                        <a:cxnLst/>
                        <a:rect l="l" t="t" r="r" b="b"/>
                        <a:pathLst>
                          <a:path w="222" h="205" extrusionOk="0">
                            <a:moveTo>
                              <a:pt x="15" y="83"/>
                            </a:moveTo>
                            <a:lnTo>
                              <a:pt x="41" y="43"/>
                            </a:lnTo>
                            <a:lnTo>
                              <a:pt x="57" y="26"/>
                            </a:lnTo>
                            <a:lnTo>
                              <a:pt x="92" y="8"/>
                            </a:lnTo>
                            <a:lnTo>
                              <a:pt x="133" y="0"/>
                            </a:lnTo>
                            <a:lnTo>
                              <a:pt x="169" y="0"/>
                            </a:lnTo>
                            <a:lnTo>
                              <a:pt x="191" y="6"/>
                            </a:lnTo>
                            <a:lnTo>
                              <a:pt x="211" y="31"/>
                            </a:lnTo>
                            <a:lnTo>
                              <a:pt x="222" y="66"/>
                            </a:lnTo>
                            <a:lnTo>
                              <a:pt x="219" y="105"/>
                            </a:lnTo>
                            <a:lnTo>
                              <a:pt x="200" y="138"/>
                            </a:lnTo>
                            <a:lnTo>
                              <a:pt x="184" y="160"/>
                            </a:lnTo>
                            <a:lnTo>
                              <a:pt x="144" y="182"/>
                            </a:lnTo>
                            <a:lnTo>
                              <a:pt x="92" y="195"/>
                            </a:lnTo>
                            <a:lnTo>
                              <a:pt x="50" y="205"/>
                            </a:lnTo>
                            <a:lnTo>
                              <a:pt x="20" y="195"/>
                            </a:lnTo>
                            <a:lnTo>
                              <a:pt x="5" y="175"/>
                            </a:lnTo>
                            <a:lnTo>
                              <a:pt x="0" y="143"/>
                            </a:lnTo>
                            <a:lnTo>
                              <a:pt x="15" y="83"/>
                            </a:lnTo>
                            <a:close/>
                          </a:path>
                        </a:pathLst>
                      </a:custGeom>
                      <a:solidFill>
                        <a:srgbClr val="F0F0FF"/>
                      </a:solidFill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</p:spPr>
                    <p:txBody>
                      <a:bodyPr spcFirstLastPara="1" wrap="square" lIns="91425" tIns="45700" rIns="91425" bIns="45700" anchor="t" anchorCtr="0">
                        <a:noAutofit/>
                      </a:bodyPr>
                      <a:lstStyle/>
                      <a:p>
                        <a:pPr marL="0" marR="0" lvl="0" indent="0" algn="l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850" name="Google Shape;850;p29"/>
                      <p:cNvSpPr/>
                      <p:nvPr/>
                    </p:nvSpPr>
                    <p:spPr>
                      <a:xfrm>
                        <a:off x="4713" y="1587"/>
                        <a:ext cx="21" cy="21"/>
                      </a:xfrm>
                      <a:prstGeom prst="ellipse">
                        <a:avLst/>
                      </a:prstGeom>
                      <a:solidFill>
                        <a:srgbClr val="008080"/>
                      </a:solidFill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</p:spPr>
                    <p:txBody>
                      <a:bodyPr spcFirstLastPara="1" wrap="square" lIns="91425" tIns="45700" rIns="91425" bIns="45700" anchor="t" anchorCtr="0">
                        <a:noAutofit/>
                      </a:bodyPr>
                      <a:lstStyle/>
                      <a:p>
                        <a:pPr marL="0" marR="0" lvl="0" indent="0" algn="l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  <p:sp>
                    <p:nvSpPr>
                      <p:cNvPr id="851" name="Google Shape;851;p29"/>
                      <p:cNvSpPr/>
                      <p:nvPr/>
                    </p:nvSpPr>
                    <p:spPr>
                      <a:xfrm>
                        <a:off x="4721" y="1517"/>
                        <a:ext cx="77" cy="45"/>
                      </a:xfrm>
                      <a:custGeom>
                        <a:avLst/>
                        <a:gdLst/>
                        <a:ahLst/>
                        <a:cxnLst/>
                        <a:rect l="l" t="t" r="r" b="b"/>
                        <a:pathLst>
                          <a:path w="230" h="134" extrusionOk="0">
                            <a:moveTo>
                              <a:pt x="33" y="0"/>
                            </a:moveTo>
                            <a:lnTo>
                              <a:pt x="221" y="80"/>
                            </a:lnTo>
                            <a:lnTo>
                              <a:pt x="228" y="90"/>
                            </a:lnTo>
                            <a:lnTo>
                              <a:pt x="230" y="107"/>
                            </a:lnTo>
                            <a:lnTo>
                              <a:pt x="226" y="119"/>
                            </a:lnTo>
                            <a:lnTo>
                              <a:pt x="220" y="129"/>
                            </a:lnTo>
                            <a:lnTo>
                              <a:pt x="211" y="133"/>
                            </a:lnTo>
                            <a:lnTo>
                              <a:pt x="194" y="134"/>
                            </a:lnTo>
                            <a:lnTo>
                              <a:pt x="19" y="59"/>
                            </a:lnTo>
                            <a:lnTo>
                              <a:pt x="4" y="49"/>
                            </a:lnTo>
                            <a:lnTo>
                              <a:pt x="0" y="33"/>
                            </a:lnTo>
                            <a:lnTo>
                              <a:pt x="4" y="17"/>
                            </a:lnTo>
                            <a:lnTo>
                              <a:pt x="11" y="10"/>
                            </a:lnTo>
                            <a:lnTo>
                              <a:pt x="20" y="3"/>
                            </a:lnTo>
                            <a:lnTo>
                              <a:pt x="33" y="0"/>
                            </a:lnTo>
                            <a:close/>
                          </a:path>
                        </a:pathLst>
                      </a:custGeom>
                      <a:solidFill>
                        <a:srgbClr val="C08040"/>
                      </a:solidFill>
                      <a:ln w="9525" cap="flat" cmpd="sng">
                        <a:solidFill>
                          <a:srgbClr val="000000"/>
                        </a:solidFill>
                        <a:prstDash val="solid"/>
                        <a:round/>
                        <a:headEnd type="none" w="sm" len="sm"/>
                        <a:tailEnd type="none" w="sm" len="sm"/>
                      </a:ln>
                    </p:spPr>
                    <p:txBody>
                      <a:bodyPr spcFirstLastPara="1" wrap="square" lIns="91425" tIns="45700" rIns="91425" bIns="45700" anchor="t" anchorCtr="0">
                        <a:noAutofit/>
                      </a:bodyPr>
                      <a:lstStyle/>
                      <a:p>
                        <a:pPr marL="0" marR="0" lvl="0" indent="0" algn="l" rtl="0">
                          <a:spcBef>
                            <a:spcPts val="0"/>
                          </a:spcBef>
                          <a:spcAft>
                            <a:spcPts val="0"/>
                          </a:spcAft>
                          <a:buNone/>
                        </a:pPr>
                        <a:endParaRPr sz="18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endParaRPr>
                      </a:p>
                    </p:txBody>
                  </p:sp>
                </p:grpSp>
              </p:grpSp>
              <p:grpSp>
                <p:nvGrpSpPr>
                  <p:cNvPr id="852" name="Google Shape;852;p29"/>
                  <p:cNvGrpSpPr/>
                  <p:nvPr/>
                </p:nvGrpSpPr>
                <p:grpSpPr>
                  <a:xfrm>
                    <a:off x="4509" y="1584"/>
                    <a:ext cx="74" cy="86"/>
                    <a:chOff x="4509" y="1584"/>
                    <a:chExt cx="74" cy="86"/>
                  </a:xfrm>
                </p:grpSpPr>
                <p:sp>
                  <p:nvSpPr>
                    <p:cNvPr id="853" name="Google Shape;853;p29"/>
                    <p:cNvSpPr/>
                    <p:nvPr/>
                  </p:nvSpPr>
                  <p:spPr>
                    <a:xfrm>
                      <a:off x="4509" y="1584"/>
                      <a:ext cx="65" cy="83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97" h="250" extrusionOk="0">
                          <a:moveTo>
                            <a:pt x="160" y="39"/>
                          </a:moveTo>
                          <a:lnTo>
                            <a:pt x="129" y="6"/>
                          </a:lnTo>
                          <a:lnTo>
                            <a:pt x="107" y="1"/>
                          </a:lnTo>
                          <a:lnTo>
                            <a:pt x="69" y="0"/>
                          </a:lnTo>
                          <a:lnTo>
                            <a:pt x="37" y="18"/>
                          </a:lnTo>
                          <a:lnTo>
                            <a:pt x="19" y="39"/>
                          </a:lnTo>
                          <a:lnTo>
                            <a:pt x="6" y="63"/>
                          </a:lnTo>
                          <a:lnTo>
                            <a:pt x="0" y="92"/>
                          </a:lnTo>
                          <a:lnTo>
                            <a:pt x="2" y="124"/>
                          </a:lnTo>
                          <a:lnTo>
                            <a:pt x="12" y="161"/>
                          </a:lnTo>
                          <a:lnTo>
                            <a:pt x="34" y="189"/>
                          </a:lnTo>
                          <a:lnTo>
                            <a:pt x="58" y="205"/>
                          </a:lnTo>
                          <a:lnTo>
                            <a:pt x="87" y="217"/>
                          </a:lnTo>
                          <a:lnTo>
                            <a:pt x="103" y="240"/>
                          </a:lnTo>
                          <a:lnTo>
                            <a:pt x="119" y="248"/>
                          </a:lnTo>
                          <a:lnTo>
                            <a:pt x="137" y="250"/>
                          </a:lnTo>
                          <a:lnTo>
                            <a:pt x="159" y="245"/>
                          </a:lnTo>
                          <a:lnTo>
                            <a:pt x="181" y="231"/>
                          </a:lnTo>
                          <a:lnTo>
                            <a:pt x="191" y="210"/>
                          </a:lnTo>
                          <a:lnTo>
                            <a:pt x="197" y="179"/>
                          </a:lnTo>
                          <a:lnTo>
                            <a:pt x="185" y="149"/>
                          </a:lnTo>
                          <a:lnTo>
                            <a:pt x="184" y="118"/>
                          </a:lnTo>
                          <a:lnTo>
                            <a:pt x="174" y="75"/>
                          </a:lnTo>
                          <a:lnTo>
                            <a:pt x="160" y="39"/>
                          </a:lnTo>
                          <a:close/>
                        </a:path>
                      </a:pathLst>
                    </a:custGeom>
                    <a:solidFill>
                      <a:srgbClr val="E0A080"/>
                    </a:solidFill>
                    <a:ln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>
                  </p:spPr>
                  <p:txBody>
                    <a:bodyPr spcFirstLastPara="1" wrap="square" lIns="91425" tIns="45700" rIns="91425" bIns="45700" anchor="t" anchorCtr="0">
                      <a:noAutofit/>
                    </a:bodyPr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p:txBody>
                </p:sp>
                <p:sp>
                  <p:nvSpPr>
                    <p:cNvPr id="854" name="Google Shape;854;p29"/>
                    <p:cNvSpPr/>
                    <p:nvPr/>
                  </p:nvSpPr>
                  <p:spPr>
                    <a:xfrm>
                      <a:off x="4516" y="1589"/>
                      <a:ext cx="67" cy="81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202" h="243" extrusionOk="0">
                          <a:moveTo>
                            <a:pt x="165" y="36"/>
                          </a:moveTo>
                          <a:lnTo>
                            <a:pt x="131" y="6"/>
                          </a:lnTo>
                          <a:lnTo>
                            <a:pt x="109" y="1"/>
                          </a:lnTo>
                          <a:lnTo>
                            <a:pt x="70" y="0"/>
                          </a:lnTo>
                          <a:lnTo>
                            <a:pt x="37" y="15"/>
                          </a:lnTo>
                          <a:lnTo>
                            <a:pt x="18" y="36"/>
                          </a:lnTo>
                          <a:lnTo>
                            <a:pt x="5" y="62"/>
                          </a:lnTo>
                          <a:lnTo>
                            <a:pt x="0" y="90"/>
                          </a:lnTo>
                          <a:lnTo>
                            <a:pt x="1" y="121"/>
                          </a:lnTo>
                          <a:lnTo>
                            <a:pt x="12" y="156"/>
                          </a:lnTo>
                          <a:lnTo>
                            <a:pt x="34" y="184"/>
                          </a:lnTo>
                          <a:lnTo>
                            <a:pt x="60" y="200"/>
                          </a:lnTo>
                          <a:lnTo>
                            <a:pt x="88" y="210"/>
                          </a:lnTo>
                          <a:lnTo>
                            <a:pt x="105" y="233"/>
                          </a:lnTo>
                          <a:lnTo>
                            <a:pt x="121" y="240"/>
                          </a:lnTo>
                          <a:lnTo>
                            <a:pt x="139" y="243"/>
                          </a:lnTo>
                          <a:lnTo>
                            <a:pt x="164" y="236"/>
                          </a:lnTo>
                          <a:lnTo>
                            <a:pt x="186" y="225"/>
                          </a:lnTo>
                          <a:lnTo>
                            <a:pt x="196" y="205"/>
                          </a:lnTo>
                          <a:lnTo>
                            <a:pt x="202" y="173"/>
                          </a:lnTo>
                          <a:lnTo>
                            <a:pt x="190" y="144"/>
                          </a:lnTo>
                          <a:lnTo>
                            <a:pt x="189" y="114"/>
                          </a:lnTo>
                          <a:lnTo>
                            <a:pt x="179" y="74"/>
                          </a:lnTo>
                          <a:lnTo>
                            <a:pt x="165" y="36"/>
                          </a:lnTo>
                          <a:close/>
                        </a:path>
                      </a:pathLst>
                    </a:custGeom>
                    <a:solidFill>
                      <a:srgbClr val="E0A080"/>
                    </a:solidFill>
                    <a:ln>
                      <a:noFill/>
                    </a:ln>
                  </p:spPr>
                  <p:txBody>
                    <a:bodyPr spcFirstLastPara="1" wrap="square" lIns="91425" tIns="45700" rIns="91425" bIns="45700" anchor="t" anchorCtr="0">
                      <a:noAutofit/>
                    </a:bodyPr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p:txBody>
                </p:sp>
              </p:grpSp>
            </p:grpSp>
            <p:sp>
              <p:nvSpPr>
                <p:cNvPr id="855" name="Google Shape;855;p29"/>
                <p:cNvSpPr/>
                <p:nvPr/>
              </p:nvSpPr>
              <p:spPr>
                <a:xfrm>
                  <a:off x="4391" y="1664"/>
                  <a:ext cx="389" cy="38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66" h="1156" extrusionOk="0">
                      <a:moveTo>
                        <a:pt x="317" y="0"/>
                      </a:moveTo>
                      <a:lnTo>
                        <a:pt x="391" y="50"/>
                      </a:lnTo>
                      <a:lnTo>
                        <a:pt x="467" y="99"/>
                      </a:lnTo>
                      <a:lnTo>
                        <a:pt x="533" y="130"/>
                      </a:lnTo>
                      <a:lnTo>
                        <a:pt x="758" y="224"/>
                      </a:lnTo>
                      <a:lnTo>
                        <a:pt x="792" y="366"/>
                      </a:lnTo>
                      <a:lnTo>
                        <a:pt x="820" y="440"/>
                      </a:lnTo>
                      <a:lnTo>
                        <a:pt x="845" y="494"/>
                      </a:lnTo>
                      <a:lnTo>
                        <a:pt x="863" y="549"/>
                      </a:lnTo>
                      <a:lnTo>
                        <a:pt x="875" y="605"/>
                      </a:lnTo>
                      <a:lnTo>
                        <a:pt x="873" y="640"/>
                      </a:lnTo>
                      <a:lnTo>
                        <a:pt x="866" y="681"/>
                      </a:lnTo>
                      <a:lnTo>
                        <a:pt x="871" y="731"/>
                      </a:lnTo>
                      <a:lnTo>
                        <a:pt x="889" y="781"/>
                      </a:lnTo>
                      <a:lnTo>
                        <a:pt x="936" y="801"/>
                      </a:lnTo>
                      <a:lnTo>
                        <a:pt x="1007" y="819"/>
                      </a:lnTo>
                      <a:lnTo>
                        <a:pt x="1057" y="835"/>
                      </a:lnTo>
                      <a:lnTo>
                        <a:pt x="1106" y="872"/>
                      </a:lnTo>
                      <a:lnTo>
                        <a:pt x="1137" y="914"/>
                      </a:lnTo>
                      <a:lnTo>
                        <a:pt x="1157" y="965"/>
                      </a:lnTo>
                      <a:lnTo>
                        <a:pt x="1166" y="1023"/>
                      </a:lnTo>
                      <a:lnTo>
                        <a:pt x="1154" y="1112"/>
                      </a:lnTo>
                      <a:lnTo>
                        <a:pt x="277" y="1156"/>
                      </a:lnTo>
                      <a:lnTo>
                        <a:pt x="116" y="1153"/>
                      </a:lnTo>
                      <a:lnTo>
                        <a:pt x="85" y="1112"/>
                      </a:lnTo>
                      <a:lnTo>
                        <a:pt x="55" y="1047"/>
                      </a:lnTo>
                      <a:lnTo>
                        <a:pt x="30" y="974"/>
                      </a:lnTo>
                      <a:lnTo>
                        <a:pt x="16" y="913"/>
                      </a:lnTo>
                      <a:lnTo>
                        <a:pt x="4" y="846"/>
                      </a:lnTo>
                      <a:lnTo>
                        <a:pt x="0" y="785"/>
                      </a:lnTo>
                      <a:lnTo>
                        <a:pt x="12" y="685"/>
                      </a:lnTo>
                      <a:lnTo>
                        <a:pt x="30" y="605"/>
                      </a:lnTo>
                      <a:lnTo>
                        <a:pt x="57" y="516"/>
                      </a:lnTo>
                      <a:lnTo>
                        <a:pt x="89" y="432"/>
                      </a:lnTo>
                      <a:lnTo>
                        <a:pt x="124" y="363"/>
                      </a:lnTo>
                      <a:lnTo>
                        <a:pt x="170" y="286"/>
                      </a:lnTo>
                      <a:lnTo>
                        <a:pt x="229" y="224"/>
                      </a:lnTo>
                      <a:lnTo>
                        <a:pt x="283" y="169"/>
                      </a:lnTo>
                      <a:lnTo>
                        <a:pt x="321" y="142"/>
                      </a:lnTo>
                      <a:lnTo>
                        <a:pt x="233" y="99"/>
                      </a:lnTo>
                      <a:lnTo>
                        <a:pt x="317" y="0"/>
                      </a:lnTo>
                      <a:close/>
                    </a:path>
                  </a:pathLst>
                </a:custGeom>
                <a:solidFill>
                  <a:schemeClr val="lt1"/>
                </a:solidFill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856" name="Google Shape;856;p29"/>
                <p:cNvSpPr/>
                <p:nvPr/>
              </p:nvSpPr>
              <p:spPr>
                <a:xfrm>
                  <a:off x="4650" y="1868"/>
                  <a:ext cx="109" cy="14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26" h="424" extrusionOk="0">
                      <a:moveTo>
                        <a:pt x="0" y="0"/>
                      </a:moveTo>
                      <a:lnTo>
                        <a:pt x="12" y="80"/>
                      </a:lnTo>
                      <a:lnTo>
                        <a:pt x="25" y="143"/>
                      </a:lnTo>
                      <a:lnTo>
                        <a:pt x="51" y="194"/>
                      </a:lnTo>
                      <a:lnTo>
                        <a:pt x="72" y="222"/>
                      </a:lnTo>
                      <a:lnTo>
                        <a:pt x="112" y="245"/>
                      </a:lnTo>
                      <a:lnTo>
                        <a:pt x="185" y="272"/>
                      </a:lnTo>
                      <a:lnTo>
                        <a:pt x="246" y="297"/>
                      </a:lnTo>
                      <a:lnTo>
                        <a:pt x="276" y="310"/>
                      </a:lnTo>
                      <a:lnTo>
                        <a:pt x="303" y="338"/>
                      </a:lnTo>
                      <a:lnTo>
                        <a:pt x="319" y="377"/>
                      </a:lnTo>
                      <a:lnTo>
                        <a:pt x="326" y="424"/>
                      </a:lnTo>
                    </a:path>
                  </a:pathLst>
                </a:custGeom>
                <a:noFill/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857" name="Google Shape;857;p29"/>
                <p:cNvSpPr/>
                <p:nvPr/>
              </p:nvSpPr>
              <p:spPr>
                <a:xfrm>
                  <a:off x="4496" y="1714"/>
                  <a:ext cx="160" cy="15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80" h="466" extrusionOk="0">
                      <a:moveTo>
                        <a:pt x="0" y="7"/>
                      </a:moveTo>
                      <a:lnTo>
                        <a:pt x="16" y="0"/>
                      </a:lnTo>
                      <a:lnTo>
                        <a:pt x="65" y="36"/>
                      </a:lnTo>
                      <a:lnTo>
                        <a:pt x="130" y="75"/>
                      </a:lnTo>
                      <a:lnTo>
                        <a:pt x="184" y="98"/>
                      </a:lnTo>
                      <a:lnTo>
                        <a:pt x="238" y="128"/>
                      </a:lnTo>
                      <a:lnTo>
                        <a:pt x="315" y="167"/>
                      </a:lnTo>
                      <a:lnTo>
                        <a:pt x="362" y="241"/>
                      </a:lnTo>
                      <a:lnTo>
                        <a:pt x="398" y="371"/>
                      </a:lnTo>
                      <a:lnTo>
                        <a:pt x="433" y="265"/>
                      </a:lnTo>
                      <a:lnTo>
                        <a:pt x="460" y="194"/>
                      </a:lnTo>
                      <a:lnTo>
                        <a:pt x="455" y="152"/>
                      </a:lnTo>
                      <a:lnTo>
                        <a:pt x="471" y="217"/>
                      </a:lnTo>
                      <a:lnTo>
                        <a:pt x="480" y="250"/>
                      </a:lnTo>
                      <a:lnTo>
                        <a:pt x="464" y="280"/>
                      </a:lnTo>
                      <a:lnTo>
                        <a:pt x="441" y="336"/>
                      </a:lnTo>
                      <a:lnTo>
                        <a:pt x="414" y="405"/>
                      </a:lnTo>
                      <a:lnTo>
                        <a:pt x="391" y="466"/>
                      </a:lnTo>
                      <a:lnTo>
                        <a:pt x="362" y="362"/>
                      </a:lnTo>
                      <a:lnTo>
                        <a:pt x="334" y="291"/>
                      </a:lnTo>
                      <a:lnTo>
                        <a:pt x="319" y="222"/>
                      </a:lnTo>
                      <a:lnTo>
                        <a:pt x="242" y="152"/>
                      </a:lnTo>
                      <a:lnTo>
                        <a:pt x="108" y="81"/>
                      </a:lnTo>
                      <a:lnTo>
                        <a:pt x="0" y="7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w="9525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858" name="Google Shape;858;p29"/>
                <p:cNvSpPr/>
                <p:nvPr/>
              </p:nvSpPr>
              <p:spPr>
                <a:xfrm>
                  <a:off x="4505" y="1796"/>
                  <a:ext cx="67" cy="13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01" h="391" extrusionOk="0">
                      <a:moveTo>
                        <a:pt x="105" y="313"/>
                      </a:moveTo>
                      <a:lnTo>
                        <a:pt x="53" y="264"/>
                      </a:lnTo>
                      <a:lnTo>
                        <a:pt x="36" y="213"/>
                      </a:lnTo>
                      <a:lnTo>
                        <a:pt x="30" y="160"/>
                      </a:lnTo>
                      <a:lnTo>
                        <a:pt x="22" y="87"/>
                      </a:lnTo>
                      <a:lnTo>
                        <a:pt x="51" y="64"/>
                      </a:lnTo>
                      <a:lnTo>
                        <a:pt x="64" y="117"/>
                      </a:lnTo>
                      <a:lnTo>
                        <a:pt x="87" y="143"/>
                      </a:lnTo>
                      <a:lnTo>
                        <a:pt x="96" y="202"/>
                      </a:lnTo>
                      <a:lnTo>
                        <a:pt x="112" y="246"/>
                      </a:lnTo>
                      <a:lnTo>
                        <a:pt x="148" y="284"/>
                      </a:lnTo>
                      <a:lnTo>
                        <a:pt x="175" y="330"/>
                      </a:lnTo>
                      <a:lnTo>
                        <a:pt x="201" y="391"/>
                      </a:lnTo>
                      <a:lnTo>
                        <a:pt x="199" y="339"/>
                      </a:lnTo>
                      <a:lnTo>
                        <a:pt x="191" y="297"/>
                      </a:lnTo>
                      <a:lnTo>
                        <a:pt x="156" y="263"/>
                      </a:lnTo>
                      <a:lnTo>
                        <a:pt x="132" y="217"/>
                      </a:lnTo>
                      <a:lnTo>
                        <a:pt x="113" y="167"/>
                      </a:lnTo>
                      <a:lnTo>
                        <a:pt x="99" y="121"/>
                      </a:lnTo>
                      <a:lnTo>
                        <a:pt x="79" y="87"/>
                      </a:lnTo>
                      <a:lnTo>
                        <a:pt x="73" y="42"/>
                      </a:lnTo>
                      <a:lnTo>
                        <a:pt x="61" y="18"/>
                      </a:lnTo>
                      <a:lnTo>
                        <a:pt x="47" y="0"/>
                      </a:lnTo>
                      <a:lnTo>
                        <a:pt x="21" y="44"/>
                      </a:lnTo>
                      <a:lnTo>
                        <a:pt x="0" y="105"/>
                      </a:lnTo>
                      <a:lnTo>
                        <a:pt x="16" y="117"/>
                      </a:lnTo>
                      <a:lnTo>
                        <a:pt x="16" y="163"/>
                      </a:lnTo>
                      <a:lnTo>
                        <a:pt x="25" y="221"/>
                      </a:lnTo>
                      <a:lnTo>
                        <a:pt x="38" y="263"/>
                      </a:lnTo>
                      <a:lnTo>
                        <a:pt x="64" y="290"/>
                      </a:lnTo>
                      <a:lnTo>
                        <a:pt x="105" y="313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w="9525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859" name="Google Shape;859;p29"/>
                <p:cNvSpPr/>
                <p:nvPr/>
              </p:nvSpPr>
              <p:spPr>
                <a:xfrm>
                  <a:off x="4402" y="1868"/>
                  <a:ext cx="37" cy="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3" h="266" extrusionOk="0">
                      <a:moveTo>
                        <a:pt x="113" y="266"/>
                      </a:moveTo>
                      <a:lnTo>
                        <a:pt x="84" y="256"/>
                      </a:lnTo>
                      <a:lnTo>
                        <a:pt x="55" y="226"/>
                      </a:lnTo>
                      <a:lnTo>
                        <a:pt x="42" y="205"/>
                      </a:lnTo>
                      <a:lnTo>
                        <a:pt x="29" y="156"/>
                      </a:lnTo>
                      <a:lnTo>
                        <a:pt x="21" y="123"/>
                      </a:lnTo>
                      <a:lnTo>
                        <a:pt x="6" y="90"/>
                      </a:lnTo>
                      <a:lnTo>
                        <a:pt x="0" y="52"/>
                      </a:lnTo>
                      <a:lnTo>
                        <a:pt x="11" y="27"/>
                      </a:lnTo>
                      <a:lnTo>
                        <a:pt x="39" y="0"/>
                      </a:lnTo>
                      <a:lnTo>
                        <a:pt x="11" y="26"/>
                      </a:lnTo>
                      <a:lnTo>
                        <a:pt x="3" y="53"/>
                      </a:lnTo>
                      <a:lnTo>
                        <a:pt x="4" y="88"/>
                      </a:lnTo>
                      <a:lnTo>
                        <a:pt x="19" y="118"/>
                      </a:lnTo>
                      <a:lnTo>
                        <a:pt x="33" y="168"/>
                      </a:lnTo>
                      <a:lnTo>
                        <a:pt x="41" y="196"/>
                      </a:lnTo>
                      <a:lnTo>
                        <a:pt x="55" y="229"/>
                      </a:lnTo>
                      <a:lnTo>
                        <a:pt x="86" y="255"/>
                      </a:lnTo>
                    </a:path>
                  </a:pathLst>
                </a:custGeom>
                <a:noFill/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860" name="Google Shape;860;p29"/>
                <p:cNvSpPr/>
                <p:nvPr/>
              </p:nvSpPr>
              <p:spPr>
                <a:xfrm>
                  <a:off x="4405" y="1868"/>
                  <a:ext cx="37" cy="8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10" h="266" extrusionOk="0">
                      <a:moveTo>
                        <a:pt x="110" y="266"/>
                      </a:moveTo>
                      <a:lnTo>
                        <a:pt x="69" y="231"/>
                      </a:lnTo>
                      <a:lnTo>
                        <a:pt x="50" y="201"/>
                      </a:lnTo>
                      <a:lnTo>
                        <a:pt x="43" y="173"/>
                      </a:lnTo>
                      <a:lnTo>
                        <a:pt x="26" y="121"/>
                      </a:lnTo>
                      <a:lnTo>
                        <a:pt x="15" y="87"/>
                      </a:lnTo>
                      <a:lnTo>
                        <a:pt x="9" y="61"/>
                      </a:lnTo>
                      <a:lnTo>
                        <a:pt x="18" y="31"/>
                      </a:lnTo>
                      <a:lnTo>
                        <a:pt x="36" y="0"/>
                      </a:lnTo>
                      <a:lnTo>
                        <a:pt x="8" y="26"/>
                      </a:lnTo>
                      <a:lnTo>
                        <a:pt x="0" y="53"/>
                      </a:lnTo>
                      <a:lnTo>
                        <a:pt x="1" y="88"/>
                      </a:lnTo>
                      <a:lnTo>
                        <a:pt x="15" y="118"/>
                      </a:lnTo>
                      <a:lnTo>
                        <a:pt x="30" y="168"/>
                      </a:lnTo>
                      <a:lnTo>
                        <a:pt x="37" y="196"/>
                      </a:lnTo>
                      <a:lnTo>
                        <a:pt x="52" y="229"/>
                      </a:lnTo>
                      <a:lnTo>
                        <a:pt x="83" y="255"/>
                      </a:lnTo>
                      <a:lnTo>
                        <a:pt x="110" y="266"/>
                      </a:lnTo>
                      <a:close/>
                    </a:path>
                  </a:pathLst>
                </a:custGeom>
                <a:solidFill>
                  <a:schemeClr val="lt2"/>
                </a:solidFill>
                <a:ln w="9525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grpSp>
              <p:nvGrpSpPr>
                <p:cNvPr id="861" name="Google Shape;861;p29"/>
                <p:cNvGrpSpPr/>
                <p:nvPr/>
              </p:nvGrpSpPr>
              <p:grpSpPr>
                <a:xfrm>
                  <a:off x="4468" y="1943"/>
                  <a:ext cx="405" cy="146"/>
                  <a:chOff x="4468" y="1943"/>
                  <a:chExt cx="405" cy="146"/>
                </a:xfrm>
              </p:grpSpPr>
              <p:sp>
                <p:nvSpPr>
                  <p:cNvPr id="862" name="Google Shape;862;p29"/>
                  <p:cNvSpPr/>
                  <p:nvPr/>
                </p:nvSpPr>
                <p:spPr>
                  <a:xfrm>
                    <a:off x="4468" y="1943"/>
                    <a:ext cx="403" cy="146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210" h="439" extrusionOk="0">
                        <a:moveTo>
                          <a:pt x="291" y="0"/>
                        </a:moveTo>
                        <a:lnTo>
                          <a:pt x="310" y="47"/>
                        </a:lnTo>
                        <a:lnTo>
                          <a:pt x="356" y="106"/>
                        </a:lnTo>
                        <a:lnTo>
                          <a:pt x="433" y="149"/>
                        </a:lnTo>
                        <a:lnTo>
                          <a:pt x="539" y="179"/>
                        </a:lnTo>
                        <a:lnTo>
                          <a:pt x="663" y="206"/>
                        </a:lnTo>
                        <a:lnTo>
                          <a:pt x="763" y="210"/>
                        </a:lnTo>
                        <a:lnTo>
                          <a:pt x="865" y="206"/>
                        </a:lnTo>
                        <a:lnTo>
                          <a:pt x="885" y="195"/>
                        </a:lnTo>
                        <a:lnTo>
                          <a:pt x="913" y="161"/>
                        </a:lnTo>
                        <a:lnTo>
                          <a:pt x="938" y="135"/>
                        </a:lnTo>
                        <a:lnTo>
                          <a:pt x="972" y="113"/>
                        </a:lnTo>
                        <a:lnTo>
                          <a:pt x="982" y="87"/>
                        </a:lnTo>
                        <a:lnTo>
                          <a:pt x="999" y="65"/>
                        </a:lnTo>
                        <a:lnTo>
                          <a:pt x="1022" y="53"/>
                        </a:lnTo>
                        <a:lnTo>
                          <a:pt x="1051" y="43"/>
                        </a:lnTo>
                        <a:lnTo>
                          <a:pt x="1094" y="39"/>
                        </a:lnTo>
                        <a:lnTo>
                          <a:pt x="1138" y="49"/>
                        </a:lnTo>
                        <a:lnTo>
                          <a:pt x="1177" y="67"/>
                        </a:lnTo>
                        <a:lnTo>
                          <a:pt x="1198" y="91"/>
                        </a:lnTo>
                        <a:lnTo>
                          <a:pt x="1207" y="122"/>
                        </a:lnTo>
                        <a:lnTo>
                          <a:pt x="1191" y="184"/>
                        </a:lnTo>
                        <a:lnTo>
                          <a:pt x="1206" y="208"/>
                        </a:lnTo>
                        <a:lnTo>
                          <a:pt x="1210" y="236"/>
                        </a:lnTo>
                        <a:lnTo>
                          <a:pt x="1200" y="258"/>
                        </a:lnTo>
                        <a:lnTo>
                          <a:pt x="1178" y="283"/>
                        </a:lnTo>
                        <a:lnTo>
                          <a:pt x="1164" y="301"/>
                        </a:lnTo>
                        <a:lnTo>
                          <a:pt x="1176" y="326"/>
                        </a:lnTo>
                        <a:lnTo>
                          <a:pt x="1172" y="353"/>
                        </a:lnTo>
                        <a:lnTo>
                          <a:pt x="1159" y="373"/>
                        </a:lnTo>
                        <a:lnTo>
                          <a:pt x="1147" y="391"/>
                        </a:lnTo>
                        <a:lnTo>
                          <a:pt x="1139" y="422"/>
                        </a:lnTo>
                        <a:lnTo>
                          <a:pt x="1126" y="435"/>
                        </a:lnTo>
                        <a:lnTo>
                          <a:pt x="1091" y="439"/>
                        </a:lnTo>
                        <a:lnTo>
                          <a:pt x="1039" y="438"/>
                        </a:lnTo>
                        <a:lnTo>
                          <a:pt x="993" y="427"/>
                        </a:lnTo>
                        <a:lnTo>
                          <a:pt x="938" y="412"/>
                        </a:lnTo>
                        <a:lnTo>
                          <a:pt x="902" y="394"/>
                        </a:lnTo>
                        <a:lnTo>
                          <a:pt x="877" y="378"/>
                        </a:lnTo>
                        <a:lnTo>
                          <a:pt x="789" y="390"/>
                        </a:lnTo>
                        <a:lnTo>
                          <a:pt x="670" y="405"/>
                        </a:lnTo>
                        <a:lnTo>
                          <a:pt x="582" y="412"/>
                        </a:lnTo>
                        <a:lnTo>
                          <a:pt x="492" y="412"/>
                        </a:lnTo>
                        <a:lnTo>
                          <a:pt x="375" y="409"/>
                        </a:lnTo>
                        <a:lnTo>
                          <a:pt x="305" y="397"/>
                        </a:lnTo>
                        <a:lnTo>
                          <a:pt x="183" y="351"/>
                        </a:lnTo>
                        <a:lnTo>
                          <a:pt x="106" y="309"/>
                        </a:lnTo>
                        <a:lnTo>
                          <a:pt x="61" y="245"/>
                        </a:lnTo>
                        <a:lnTo>
                          <a:pt x="30" y="219"/>
                        </a:lnTo>
                        <a:lnTo>
                          <a:pt x="0" y="154"/>
                        </a:lnTo>
                        <a:lnTo>
                          <a:pt x="54" y="117"/>
                        </a:lnTo>
                        <a:lnTo>
                          <a:pt x="129" y="104"/>
                        </a:lnTo>
                        <a:lnTo>
                          <a:pt x="212" y="31"/>
                        </a:lnTo>
                        <a:lnTo>
                          <a:pt x="260" y="18"/>
                        </a:lnTo>
                        <a:lnTo>
                          <a:pt x="291" y="0"/>
                        </a:lnTo>
                        <a:close/>
                      </a:path>
                    </a:pathLst>
                  </a:custGeom>
                  <a:solidFill>
                    <a:srgbClr val="E0A080"/>
                  </a:solidFill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  <p:sp>
                <p:nvSpPr>
                  <p:cNvPr id="863" name="Google Shape;863;p29"/>
                  <p:cNvSpPr/>
                  <p:nvPr/>
                </p:nvSpPr>
                <p:spPr>
                  <a:xfrm>
                    <a:off x="4814" y="1971"/>
                    <a:ext cx="9" cy="3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28" h="102" extrusionOk="0">
                        <a:moveTo>
                          <a:pt x="28" y="0"/>
                        </a:moveTo>
                        <a:lnTo>
                          <a:pt x="15" y="4"/>
                        </a:lnTo>
                        <a:lnTo>
                          <a:pt x="6" y="18"/>
                        </a:lnTo>
                        <a:lnTo>
                          <a:pt x="0" y="33"/>
                        </a:lnTo>
                        <a:lnTo>
                          <a:pt x="0" y="46"/>
                        </a:lnTo>
                        <a:lnTo>
                          <a:pt x="7" y="74"/>
                        </a:lnTo>
                        <a:lnTo>
                          <a:pt x="6" y="102"/>
                        </a:ln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  <p:sp>
                <p:nvSpPr>
                  <p:cNvPr id="864" name="Google Shape;864;p29"/>
                  <p:cNvSpPr/>
                  <p:nvPr/>
                </p:nvSpPr>
                <p:spPr>
                  <a:xfrm>
                    <a:off x="4857" y="2014"/>
                    <a:ext cx="16" cy="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9" h="15" extrusionOk="0">
                        <a:moveTo>
                          <a:pt x="49" y="7"/>
                        </a:moveTo>
                        <a:lnTo>
                          <a:pt x="32" y="15"/>
                        </a:lnTo>
                        <a:lnTo>
                          <a:pt x="11" y="11"/>
                        </a:lnTo>
                        <a:lnTo>
                          <a:pt x="0" y="0"/>
                        </a:ln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  <p:sp>
                <p:nvSpPr>
                  <p:cNvPr id="865" name="Google Shape;865;p29"/>
                  <p:cNvSpPr/>
                  <p:nvPr/>
                </p:nvSpPr>
                <p:spPr>
                  <a:xfrm>
                    <a:off x="4848" y="2053"/>
                    <a:ext cx="18" cy="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4" h="17" extrusionOk="0">
                        <a:moveTo>
                          <a:pt x="54" y="0"/>
                        </a:moveTo>
                        <a:lnTo>
                          <a:pt x="48" y="13"/>
                        </a:lnTo>
                        <a:lnTo>
                          <a:pt x="31" y="17"/>
                        </a:lnTo>
                        <a:lnTo>
                          <a:pt x="15" y="12"/>
                        </a:lnTo>
                        <a:lnTo>
                          <a:pt x="0" y="2"/>
                        </a:ln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  <p:sp>
                <p:nvSpPr>
                  <p:cNvPr id="866" name="Google Shape;866;p29"/>
                  <p:cNvSpPr/>
                  <p:nvPr/>
                </p:nvSpPr>
                <p:spPr>
                  <a:xfrm>
                    <a:off x="4742" y="2025"/>
                    <a:ext cx="23" cy="44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69" h="131" extrusionOk="0">
                        <a:moveTo>
                          <a:pt x="0" y="0"/>
                        </a:moveTo>
                        <a:lnTo>
                          <a:pt x="22" y="18"/>
                        </a:lnTo>
                        <a:lnTo>
                          <a:pt x="46" y="47"/>
                        </a:lnTo>
                        <a:lnTo>
                          <a:pt x="58" y="80"/>
                        </a:lnTo>
                        <a:lnTo>
                          <a:pt x="69" y="101"/>
                        </a:lnTo>
                        <a:lnTo>
                          <a:pt x="58" y="131"/>
                        </a:ln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  <p:sp>
                <p:nvSpPr>
                  <p:cNvPr id="867" name="Google Shape;867;p29"/>
                  <p:cNvSpPr/>
                  <p:nvPr/>
                </p:nvSpPr>
                <p:spPr>
                  <a:xfrm>
                    <a:off x="4816" y="1998"/>
                    <a:ext cx="24" cy="12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70" h="36" extrusionOk="0">
                        <a:moveTo>
                          <a:pt x="0" y="36"/>
                        </a:moveTo>
                        <a:lnTo>
                          <a:pt x="13" y="19"/>
                        </a:lnTo>
                        <a:lnTo>
                          <a:pt x="28" y="7"/>
                        </a:lnTo>
                        <a:lnTo>
                          <a:pt x="45" y="0"/>
                        </a:lnTo>
                        <a:lnTo>
                          <a:pt x="70" y="3"/>
                        </a:ln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  <p:sp>
                <p:nvSpPr>
                  <p:cNvPr id="868" name="Google Shape;868;p29"/>
                  <p:cNvSpPr/>
                  <p:nvPr/>
                </p:nvSpPr>
                <p:spPr>
                  <a:xfrm>
                    <a:off x="4834" y="1986"/>
                    <a:ext cx="16" cy="12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46" h="37" extrusionOk="0">
                        <a:moveTo>
                          <a:pt x="46" y="0"/>
                        </a:moveTo>
                        <a:lnTo>
                          <a:pt x="32" y="0"/>
                        </a:lnTo>
                        <a:lnTo>
                          <a:pt x="20" y="6"/>
                        </a:lnTo>
                        <a:lnTo>
                          <a:pt x="11" y="13"/>
                        </a:lnTo>
                        <a:lnTo>
                          <a:pt x="3" y="24"/>
                        </a:lnTo>
                        <a:lnTo>
                          <a:pt x="0" y="37"/>
                        </a:ln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  <p:sp>
                <p:nvSpPr>
                  <p:cNvPr id="869" name="Google Shape;869;p29"/>
                  <p:cNvSpPr/>
                  <p:nvPr/>
                </p:nvSpPr>
                <p:spPr>
                  <a:xfrm>
                    <a:off x="4832" y="1969"/>
                    <a:ext cx="6" cy="17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18" h="53" extrusionOk="0">
                        <a:moveTo>
                          <a:pt x="18" y="0"/>
                        </a:moveTo>
                        <a:lnTo>
                          <a:pt x="10" y="6"/>
                        </a:lnTo>
                        <a:lnTo>
                          <a:pt x="4" y="22"/>
                        </a:lnTo>
                        <a:lnTo>
                          <a:pt x="0" y="37"/>
                        </a:lnTo>
                        <a:lnTo>
                          <a:pt x="0" y="53"/>
                        </a:ln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  <p:sp>
                <p:nvSpPr>
                  <p:cNvPr id="870" name="Google Shape;870;p29"/>
                  <p:cNvSpPr/>
                  <p:nvPr/>
                </p:nvSpPr>
                <p:spPr>
                  <a:xfrm>
                    <a:off x="4822" y="1976"/>
                    <a:ext cx="10" cy="10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31" h="30" extrusionOk="0">
                        <a:moveTo>
                          <a:pt x="0" y="0"/>
                        </a:moveTo>
                        <a:lnTo>
                          <a:pt x="14" y="7"/>
                        </a:lnTo>
                        <a:lnTo>
                          <a:pt x="23" y="17"/>
                        </a:lnTo>
                        <a:lnTo>
                          <a:pt x="31" y="30"/>
                        </a:lnTo>
                      </a:path>
                    </a:pathLst>
                  </a:custGeom>
                  <a:noFill/>
                  <a:ln w="9525" cap="flat" cmpd="sng">
                    <a:solidFill>
                      <a:srgbClr val="000000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spcFirstLastPara="1" wrap="square" lIns="91425" tIns="45700" rIns="91425" bIns="45700" anchor="t" anchorCtr="0">
                    <a:noAutofit/>
                  </a:bodyPr>
                  <a:lstStyle/>
                  <a:p>
                    <a:pPr marL="0" marR="0" lvl="0" indent="0" algn="l" rtl="0">
                      <a:spcBef>
                        <a:spcPts val="0"/>
                      </a:spcBef>
                      <a:spcAft>
                        <a:spcPts val="0"/>
                      </a:spcAft>
                      <a:buNone/>
                    </a:pPr>
                    <a:endParaRPr sz="1800">
                      <a:solidFill>
                        <a:schemeClr val="dk1"/>
                      </a:solidFill>
                      <a:latin typeface="Calibri"/>
                      <a:ea typeface="Calibri"/>
                      <a:cs typeface="Calibri"/>
                      <a:sym typeface="Calibri"/>
                    </a:endParaRPr>
                  </a:p>
                </p:txBody>
              </p:sp>
            </p:grpSp>
            <p:sp>
              <p:nvSpPr>
                <p:cNvPr id="871" name="Google Shape;871;p29"/>
                <p:cNvSpPr/>
                <p:nvPr/>
              </p:nvSpPr>
              <p:spPr>
                <a:xfrm>
                  <a:off x="4438" y="1901"/>
                  <a:ext cx="133" cy="107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99" h="321" extrusionOk="0">
                      <a:moveTo>
                        <a:pt x="0" y="167"/>
                      </a:moveTo>
                      <a:lnTo>
                        <a:pt x="4" y="204"/>
                      </a:lnTo>
                      <a:lnTo>
                        <a:pt x="22" y="228"/>
                      </a:lnTo>
                      <a:lnTo>
                        <a:pt x="24" y="234"/>
                      </a:lnTo>
                      <a:lnTo>
                        <a:pt x="46" y="266"/>
                      </a:lnTo>
                      <a:lnTo>
                        <a:pt x="43" y="271"/>
                      </a:lnTo>
                      <a:lnTo>
                        <a:pt x="67" y="297"/>
                      </a:lnTo>
                      <a:lnTo>
                        <a:pt x="102" y="321"/>
                      </a:lnTo>
                      <a:lnTo>
                        <a:pt x="120" y="297"/>
                      </a:lnTo>
                      <a:lnTo>
                        <a:pt x="144" y="277"/>
                      </a:lnTo>
                      <a:lnTo>
                        <a:pt x="169" y="258"/>
                      </a:lnTo>
                      <a:lnTo>
                        <a:pt x="196" y="256"/>
                      </a:lnTo>
                      <a:lnTo>
                        <a:pt x="235" y="254"/>
                      </a:lnTo>
                      <a:lnTo>
                        <a:pt x="256" y="227"/>
                      </a:lnTo>
                      <a:lnTo>
                        <a:pt x="276" y="204"/>
                      </a:lnTo>
                      <a:lnTo>
                        <a:pt x="300" y="189"/>
                      </a:lnTo>
                      <a:lnTo>
                        <a:pt x="326" y="179"/>
                      </a:lnTo>
                      <a:lnTo>
                        <a:pt x="367" y="171"/>
                      </a:lnTo>
                      <a:lnTo>
                        <a:pt x="393" y="156"/>
                      </a:lnTo>
                      <a:lnTo>
                        <a:pt x="399" y="140"/>
                      </a:lnTo>
                      <a:lnTo>
                        <a:pt x="391" y="101"/>
                      </a:lnTo>
                      <a:lnTo>
                        <a:pt x="387" y="102"/>
                      </a:lnTo>
                      <a:lnTo>
                        <a:pt x="369" y="69"/>
                      </a:lnTo>
                      <a:lnTo>
                        <a:pt x="361" y="52"/>
                      </a:lnTo>
                      <a:lnTo>
                        <a:pt x="361" y="49"/>
                      </a:lnTo>
                      <a:lnTo>
                        <a:pt x="346" y="27"/>
                      </a:lnTo>
                      <a:lnTo>
                        <a:pt x="316" y="0"/>
                      </a:lnTo>
                      <a:lnTo>
                        <a:pt x="264" y="22"/>
                      </a:lnTo>
                      <a:lnTo>
                        <a:pt x="233" y="65"/>
                      </a:lnTo>
                      <a:lnTo>
                        <a:pt x="193" y="83"/>
                      </a:lnTo>
                      <a:lnTo>
                        <a:pt x="131" y="106"/>
                      </a:lnTo>
                      <a:lnTo>
                        <a:pt x="113" y="137"/>
                      </a:lnTo>
                      <a:lnTo>
                        <a:pt x="86" y="140"/>
                      </a:lnTo>
                      <a:lnTo>
                        <a:pt x="48" y="156"/>
                      </a:lnTo>
                      <a:lnTo>
                        <a:pt x="0" y="167"/>
                      </a:lnTo>
                      <a:close/>
                    </a:path>
                  </a:pathLst>
                </a:custGeom>
                <a:solidFill>
                  <a:schemeClr val="lt1"/>
                </a:solidFill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872" name="Google Shape;872;p29"/>
                <p:cNvSpPr/>
                <p:nvPr/>
              </p:nvSpPr>
              <p:spPr>
                <a:xfrm>
                  <a:off x="4494" y="1709"/>
                  <a:ext cx="155" cy="12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65" h="378" extrusionOk="0">
                      <a:moveTo>
                        <a:pt x="0" y="0"/>
                      </a:moveTo>
                      <a:lnTo>
                        <a:pt x="70" y="39"/>
                      </a:lnTo>
                      <a:lnTo>
                        <a:pt x="135" y="78"/>
                      </a:lnTo>
                      <a:lnTo>
                        <a:pt x="189" y="103"/>
                      </a:lnTo>
                      <a:lnTo>
                        <a:pt x="243" y="131"/>
                      </a:lnTo>
                      <a:lnTo>
                        <a:pt x="320" y="170"/>
                      </a:lnTo>
                      <a:lnTo>
                        <a:pt x="367" y="244"/>
                      </a:lnTo>
                      <a:lnTo>
                        <a:pt x="403" y="374"/>
                      </a:lnTo>
                      <a:lnTo>
                        <a:pt x="438" y="268"/>
                      </a:lnTo>
                      <a:lnTo>
                        <a:pt x="465" y="197"/>
                      </a:lnTo>
                      <a:lnTo>
                        <a:pt x="461" y="143"/>
                      </a:lnTo>
                      <a:lnTo>
                        <a:pt x="464" y="197"/>
                      </a:lnTo>
                      <a:lnTo>
                        <a:pt x="434" y="266"/>
                      </a:lnTo>
                      <a:lnTo>
                        <a:pt x="408" y="378"/>
                      </a:lnTo>
                      <a:lnTo>
                        <a:pt x="368" y="242"/>
                      </a:lnTo>
                      <a:lnTo>
                        <a:pt x="320" y="171"/>
                      </a:lnTo>
                      <a:lnTo>
                        <a:pt x="242" y="131"/>
                      </a:lnTo>
                      <a:lnTo>
                        <a:pt x="187" y="105"/>
                      </a:lnTo>
                      <a:lnTo>
                        <a:pt x="134" y="78"/>
                      </a:lnTo>
                      <a:lnTo>
                        <a:pt x="68" y="39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dk1"/>
                </a:solidFill>
                <a:ln w="9525" cap="flat" cmpd="sng">
                  <a:solidFill>
                    <a:schemeClr val="dk1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873" name="Google Shape;873;p29"/>
                <p:cNvSpPr/>
                <p:nvPr/>
              </p:nvSpPr>
              <p:spPr>
                <a:xfrm>
                  <a:off x="4511" y="1818"/>
                  <a:ext cx="60" cy="10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80" h="323" extrusionOk="0">
                      <a:moveTo>
                        <a:pt x="84" y="245"/>
                      </a:moveTo>
                      <a:lnTo>
                        <a:pt x="32" y="196"/>
                      </a:lnTo>
                      <a:lnTo>
                        <a:pt x="15" y="145"/>
                      </a:lnTo>
                      <a:lnTo>
                        <a:pt x="9" y="92"/>
                      </a:lnTo>
                      <a:lnTo>
                        <a:pt x="1" y="19"/>
                      </a:lnTo>
                      <a:lnTo>
                        <a:pt x="18" y="6"/>
                      </a:lnTo>
                      <a:lnTo>
                        <a:pt x="32" y="5"/>
                      </a:lnTo>
                      <a:lnTo>
                        <a:pt x="43" y="49"/>
                      </a:lnTo>
                      <a:lnTo>
                        <a:pt x="66" y="75"/>
                      </a:lnTo>
                      <a:lnTo>
                        <a:pt x="75" y="134"/>
                      </a:lnTo>
                      <a:lnTo>
                        <a:pt x="91" y="178"/>
                      </a:lnTo>
                      <a:lnTo>
                        <a:pt x="127" y="216"/>
                      </a:lnTo>
                      <a:lnTo>
                        <a:pt x="154" y="262"/>
                      </a:lnTo>
                      <a:lnTo>
                        <a:pt x="180" y="323"/>
                      </a:lnTo>
                      <a:lnTo>
                        <a:pt x="151" y="262"/>
                      </a:lnTo>
                      <a:lnTo>
                        <a:pt x="123" y="214"/>
                      </a:lnTo>
                      <a:lnTo>
                        <a:pt x="88" y="177"/>
                      </a:lnTo>
                      <a:lnTo>
                        <a:pt x="74" y="134"/>
                      </a:lnTo>
                      <a:lnTo>
                        <a:pt x="70" y="76"/>
                      </a:lnTo>
                      <a:lnTo>
                        <a:pt x="43" y="54"/>
                      </a:lnTo>
                      <a:lnTo>
                        <a:pt x="38" y="0"/>
                      </a:lnTo>
                      <a:lnTo>
                        <a:pt x="21" y="5"/>
                      </a:lnTo>
                      <a:lnTo>
                        <a:pt x="0" y="19"/>
                      </a:lnTo>
                      <a:lnTo>
                        <a:pt x="2" y="49"/>
                      </a:lnTo>
                      <a:lnTo>
                        <a:pt x="9" y="95"/>
                      </a:lnTo>
                      <a:lnTo>
                        <a:pt x="15" y="138"/>
                      </a:lnTo>
                      <a:lnTo>
                        <a:pt x="32" y="193"/>
                      </a:lnTo>
                    </a:path>
                  </a:pathLst>
                </a:custGeom>
                <a:solidFill>
                  <a:schemeClr val="lt2"/>
                </a:solidFill>
                <a:ln w="9525" cap="flat" cmpd="sng">
                  <a:solidFill>
                    <a:schemeClr val="dk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spcFirstLastPara="1" wrap="square" lIns="91425" tIns="45700" rIns="91425" bIns="45700" anchor="t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874" name="Google Shape;874;p29"/>
                <p:cNvSpPr/>
                <p:nvPr/>
              </p:nvSpPr>
              <p:spPr>
                <a:xfrm rot="2183061">
                  <a:off x="4464" y="1728"/>
                  <a:ext cx="48" cy="96"/>
                </a:xfrm>
                <a:prstGeom prst="flowChartManualInput">
                  <a:avLst/>
                </a:prstGeom>
                <a:solidFill>
                  <a:srgbClr val="FFFF00"/>
                </a:solidFill>
                <a:ln w="9525" cap="flat" cmpd="sng">
                  <a:solidFill>
                    <a:schemeClr val="dk1"/>
                  </a:solidFill>
                  <a:prstDash val="solid"/>
                  <a:miter lim="800000"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875" name="Google Shape;875;p29"/>
                <p:cNvSpPr/>
                <p:nvPr/>
              </p:nvSpPr>
              <p:spPr>
                <a:xfrm>
                  <a:off x="4467" y="1737"/>
                  <a:ext cx="48" cy="48"/>
                </a:xfrm>
                <a:prstGeom prst="star5">
                  <a:avLst>
                    <a:gd name="adj" fmla="val 19098"/>
                    <a:gd name="hf" fmla="val 105146"/>
                    <a:gd name="vf" fmla="val 110557"/>
                  </a:avLst>
                </a:prstGeom>
                <a:solidFill>
                  <a:schemeClr val="lt2"/>
                </a:solidFill>
                <a:ln w="9525" cap="flat" cmpd="sng">
                  <a:solidFill>
                    <a:schemeClr val="dk1"/>
                  </a:solidFill>
                  <a:prstDash val="solid"/>
                  <a:miter lim="800000"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  <p:sp>
              <p:nvSpPr>
                <p:cNvPr id="876" name="Google Shape;876;p29"/>
                <p:cNvSpPr/>
                <p:nvPr/>
              </p:nvSpPr>
              <p:spPr>
                <a:xfrm>
                  <a:off x="4443" y="1767"/>
                  <a:ext cx="48" cy="48"/>
                </a:xfrm>
                <a:prstGeom prst="star5">
                  <a:avLst>
                    <a:gd name="adj" fmla="val 19098"/>
                    <a:gd name="hf" fmla="val 105146"/>
                    <a:gd name="vf" fmla="val 110557"/>
                  </a:avLst>
                </a:prstGeom>
                <a:solidFill>
                  <a:schemeClr val="lt2"/>
                </a:solidFill>
                <a:ln w="9525" cap="flat" cmpd="sng">
                  <a:solidFill>
                    <a:schemeClr val="dk1"/>
                  </a:solidFill>
                  <a:prstDash val="solid"/>
                  <a:miter lim="800000"/>
                  <a:headEnd type="none" w="sm" len="sm"/>
                  <a:tailEnd type="none" w="sm" len="sm"/>
                </a:ln>
              </p:spPr>
              <p:txBody>
                <a:bodyPr spcFirstLastPara="1" wrap="square" lIns="91425" tIns="45700" rIns="91425" bIns="45700" anchor="ctr" anchorCtr="0">
                  <a:noAutofit/>
                </a:bodyPr>
                <a:lstStyle/>
                <a:p>
                  <a:pPr marL="0" marR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80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endParaRPr>
                </a:p>
              </p:txBody>
            </p:sp>
          </p:grpSp>
          <p:sp>
            <p:nvSpPr>
              <p:cNvPr id="877" name="Google Shape;877;p29"/>
              <p:cNvSpPr/>
              <p:nvPr/>
            </p:nvSpPr>
            <p:spPr>
              <a:xfrm>
                <a:off x="4512" y="1200"/>
                <a:ext cx="1248" cy="528"/>
              </a:xfrm>
              <a:prstGeom prst="cloudCallout">
                <a:avLst>
                  <a:gd name="adj1" fmla="val -41106"/>
                  <a:gd name="adj2" fmla="val 38449"/>
                </a:avLst>
              </a:prstGeom>
              <a:solidFill>
                <a:srgbClr val="2E75B5">
                  <a:alpha val="68627"/>
                </a:srgbClr>
              </a:solidFill>
              <a:ln w="9525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sp>
          <p:nvSpPr>
            <p:cNvPr id="878" name="Google Shape;878;p29"/>
            <p:cNvSpPr txBox="1"/>
            <p:nvPr/>
          </p:nvSpPr>
          <p:spPr>
            <a:xfrm>
              <a:off x="4599" y="1297"/>
              <a:ext cx="1309" cy="33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400" b="1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ANALIZA  -  RESUELVE</a:t>
              </a:r>
              <a:endParaRPr/>
            </a:p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400" b="1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        “ORDENA”</a:t>
              </a:r>
              <a:endParaRPr/>
            </a:p>
          </p:txBody>
        </p:sp>
      </p:grpSp>
      <p:sp>
        <p:nvSpPr>
          <p:cNvPr id="879" name="Google Shape;879;p29"/>
          <p:cNvSpPr txBox="1"/>
          <p:nvPr/>
        </p:nvSpPr>
        <p:spPr>
          <a:xfrm>
            <a:off x="684304" y="2747974"/>
            <a:ext cx="2568371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>
                <a:solidFill>
                  <a:srgbClr val="002060"/>
                </a:solidFill>
                <a:latin typeface="Federo"/>
                <a:ea typeface="Federo"/>
                <a:cs typeface="Federo"/>
                <a:sym typeface="Federo"/>
              </a:rPr>
              <a:t>Of. Art </a:t>
            </a:r>
            <a:r>
              <a:rPr lang="en-US" sz="1800" b="1">
                <a:solidFill>
                  <a:srgbClr val="002060"/>
                </a:solidFill>
                <a:latin typeface="Federo"/>
                <a:ea typeface="Federo"/>
                <a:cs typeface="Federo"/>
                <a:sym typeface="Federo"/>
              </a:rPr>
              <a:t>y/o</a:t>
            </a:r>
            <a:r>
              <a:rPr lang="en-US" sz="3200" b="1">
                <a:solidFill>
                  <a:srgbClr val="002060"/>
                </a:solidFill>
                <a:latin typeface="Federo"/>
                <a:ea typeface="Federo"/>
                <a:cs typeface="Federo"/>
                <a:sym typeface="Federo"/>
              </a:rPr>
              <a:t> TP. </a:t>
            </a:r>
            <a:endParaRPr/>
          </a:p>
        </p:txBody>
      </p:sp>
      <p:pic>
        <p:nvPicPr>
          <p:cNvPr id="880" name="Google Shape;880;p29"/>
          <p:cNvPicPr preferRelativeResize="0"/>
          <p:nvPr/>
        </p:nvPicPr>
        <p:blipFill rotWithShape="1">
          <a:blip r:embed="rId8">
            <a:alphaModFix/>
          </a:blip>
          <a:srcRect l="45577" t="45384" r="45077" b="39230"/>
          <a:stretch/>
        </p:blipFill>
        <p:spPr>
          <a:xfrm>
            <a:off x="6145588" y="5421160"/>
            <a:ext cx="871501" cy="784380"/>
          </a:xfrm>
          <a:prstGeom prst="rect">
            <a:avLst/>
          </a:prstGeom>
          <a:noFill/>
          <a:ln w="381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</p:pic>
      <p:sp>
        <p:nvSpPr>
          <p:cNvPr id="881" name="Google Shape;881;p29"/>
          <p:cNvSpPr txBox="1"/>
          <p:nvPr/>
        </p:nvSpPr>
        <p:spPr>
          <a:xfrm>
            <a:off x="4372388" y="6278264"/>
            <a:ext cx="1651539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chemeClr val="lt1"/>
                </a:solidFill>
                <a:latin typeface="Federo"/>
                <a:ea typeface="Federo"/>
                <a:cs typeface="Federo"/>
                <a:sym typeface="Federo"/>
              </a:rPr>
              <a:t>Arsenal Naval</a:t>
            </a:r>
            <a:endParaRPr/>
          </a:p>
        </p:txBody>
      </p:sp>
      <p:sp>
        <p:nvSpPr>
          <p:cNvPr id="882" name="Google Shape;882;p29"/>
          <p:cNvSpPr txBox="1"/>
          <p:nvPr/>
        </p:nvSpPr>
        <p:spPr>
          <a:xfrm>
            <a:off x="8540436" y="2669937"/>
            <a:ext cx="2918637" cy="8617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>
                <a:solidFill>
                  <a:srgbClr val="FC7714"/>
                </a:solidFill>
                <a:latin typeface="Federo"/>
                <a:ea typeface="Federo"/>
                <a:cs typeface="Federo"/>
                <a:sym typeface="Federo"/>
              </a:rPr>
              <a:t>SS.BB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rgbClr val="FC7714"/>
                </a:solidFill>
                <a:latin typeface="Federo"/>
                <a:ea typeface="Federo"/>
                <a:cs typeface="Federo"/>
                <a:sym typeface="Federo"/>
              </a:rPr>
              <a:t>(Almacenaje / Seguridad)</a:t>
            </a:r>
            <a:endParaRPr/>
          </a:p>
        </p:txBody>
      </p:sp>
      <p:pic>
        <p:nvPicPr>
          <p:cNvPr id="883" name="Google Shape;883;p29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8261077" y="3700912"/>
            <a:ext cx="353599" cy="347502"/>
          </a:xfrm>
          <a:prstGeom prst="rect">
            <a:avLst/>
          </a:prstGeom>
          <a:noFill/>
          <a:ln>
            <a:noFill/>
          </a:ln>
        </p:spPr>
      </p:pic>
      <p:sp>
        <p:nvSpPr>
          <p:cNvPr id="884" name="Google Shape;884;p29"/>
          <p:cNvSpPr txBox="1"/>
          <p:nvPr/>
        </p:nvSpPr>
        <p:spPr>
          <a:xfrm>
            <a:off x="8285394" y="3720775"/>
            <a:ext cx="255042" cy="307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>
                <a:solidFill>
                  <a:schemeClr val="accent2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/>
          </a:p>
        </p:txBody>
      </p:sp>
      <p:sp>
        <p:nvSpPr>
          <p:cNvPr id="885" name="Google Shape;885;p29"/>
          <p:cNvSpPr/>
          <p:nvPr/>
        </p:nvSpPr>
        <p:spPr>
          <a:xfrm>
            <a:off x="8803601" y="3717601"/>
            <a:ext cx="2593146" cy="324000"/>
          </a:xfrm>
          <a:prstGeom prst="rect">
            <a:avLst/>
          </a:prstGeom>
          <a:solidFill>
            <a:srgbClr val="C55A11"/>
          </a:solidFill>
          <a:ln w="381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647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</a:pPr>
            <a:r>
              <a:rPr lang="en-US" sz="16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Rociadores</a:t>
            </a:r>
            <a:endParaRPr/>
          </a:p>
        </p:txBody>
      </p:sp>
      <p:pic>
        <p:nvPicPr>
          <p:cNvPr id="886" name="Google Shape;886;p29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8285394" y="5353299"/>
            <a:ext cx="353599" cy="347502"/>
          </a:xfrm>
          <a:prstGeom prst="rect">
            <a:avLst/>
          </a:prstGeom>
          <a:noFill/>
          <a:ln>
            <a:noFill/>
          </a:ln>
        </p:spPr>
      </p:pic>
      <p:sp>
        <p:nvSpPr>
          <p:cNvPr id="887" name="Google Shape;887;p29"/>
          <p:cNvSpPr txBox="1"/>
          <p:nvPr/>
        </p:nvSpPr>
        <p:spPr>
          <a:xfrm>
            <a:off x="8334672" y="5369303"/>
            <a:ext cx="255042" cy="307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>
                <a:solidFill>
                  <a:schemeClr val="accent2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/>
          </a:p>
        </p:txBody>
      </p:sp>
      <p:sp>
        <p:nvSpPr>
          <p:cNvPr id="888" name="Google Shape;888;p29"/>
          <p:cNvSpPr/>
          <p:nvPr/>
        </p:nvSpPr>
        <p:spPr>
          <a:xfrm>
            <a:off x="8830952" y="5365050"/>
            <a:ext cx="2628121" cy="324000"/>
          </a:xfrm>
          <a:prstGeom prst="rect">
            <a:avLst/>
          </a:prstGeom>
          <a:solidFill>
            <a:srgbClr val="C55A11"/>
          </a:solidFill>
          <a:ln w="3810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647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Calibri"/>
              <a:buNone/>
            </a:pPr>
            <a:r>
              <a:rPr lang="en-US" sz="16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Circuito de Inundación</a:t>
            </a:r>
            <a:endParaRPr/>
          </a:p>
        </p:txBody>
      </p:sp>
      <p:pic>
        <p:nvPicPr>
          <p:cNvPr id="889" name="Google Shape;889;p29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4886434" y="5403698"/>
            <a:ext cx="623449" cy="817510"/>
          </a:xfrm>
          <a:prstGeom prst="rect">
            <a:avLst/>
          </a:prstGeom>
          <a:noFill/>
          <a:ln w="3810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</p:pic>
      <p:sp>
        <p:nvSpPr>
          <p:cNvPr id="890" name="Google Shape;890;p29"/>
          <p:cNvSpPr/>
          <p:nvPr/>
        </p:nvSpPr>
        <p:spPr>
          <a:xfrm>
            <a:off x="8730702" y="4198862"/>
            <a:ext cx="2818003" cy="788912"/>
          </a:xfrm>
          <a:prstGeom prst="roundRect">
            <a:avLst>
              <a:gd name="adj" fmla="val 15949"/>
            </a:avLst>
          </a:prstGeom>
          <a:solidFill>
            <a:srgbClr val="1E4E79">
              <a:alpha val="57647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1" name="Google Shape;891;p29"/>
          <p:cNvSpPr txBox="1"/>
          <p:nvPr/>
        </p:nvSpPr>
        <p:spPr>
          <a:xfrm>
            <a:off x="8830952" y="4269210"/>
            <a:ext cx="2717753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- Genera lluvia de agua        - Baja T°</a:t>
            </a:r>
            <a:endParaRPr/>
          </a:p>
        </p:txBody>
      </p:sp>
      <p:sp>
        <p:nvSpPr>
          <p:cNvPr id="892" name="Google Shape;892;p29"/>
          <p:cNvSpPr/>
          <p:nvPr/>
        </p:nvSpPr>
        <p:spPr>
          <a:xfrm>
            <a:off x="8734331" y="5823393"/>
            <a:ext cx="2818003" cy="621717"/>
          </a:xfrm>
          <a:prstGeom prst="roundRect">
            <a:avLst>
              <a:gd name="adj" fmla="val 15949"/>
            </a:avLst>
          </a:prstGeom>
          <a:solidFill>
            <a:srgbClr val="1E4E79">
              <a:alpha val="57647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alibri"/>
              <a:buNone/>
            </a:pPr>
            <a:endParaRPr sz="1800" b="0" i="0" u="none" strike="noStrike" cap="non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3" name="Google Shape;893;p29"/>
          <p:cNvSpPr txBox="1"/>
          <p:nvPr/>
        </p:nvSpPr>
        <p:spPr>
          <a:xfrm>
            <a:off x="9005899" y="5917142"/>
            <a:ext cx="262919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Permite inundar SS.BB.</a:t>
            </a:r>
            <a:endParaRPr/>
          </a:p>
        </p:txBody>
      </p:sp>
      <p:sp>
        <p:nvSpPr>
          <p:cNvPr id="894" name="Google Shape;894;p29"/>
          <p:cNvSpPr txBox="1"/>
          <p:nvPr/>
        </p:nvSpPr>
        <p:spPr>
          <a:xfrm>
            <a:off x="4482852" y="2496809"/>
            <a:ext cx="2568371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>
                <a:solidFill>
                  <a:srgbClr val="548135"/>
                </a:solidFill>
                <a:latin typeface="Federo"/>
                <a:ea typeface="Federo"/>
                <a:cs typeface="Federo"/>
                <a:sym typeface="Federo"/>
              </a:rPr>
              <a:t>Reparaciones</a:t>
            </a:r>
            <a:endParaRPr/>
          </a:p>
        </p:txBody>
      </p:sp>
      <p:pic>
        <p:nvPicPr>
          <p:cNvPr id="895" name="Google Shape;895;p29" descr="C:\Users\Usuario\Desktop\Imagenes 3D\3D_CArt_11.jpg"/>
          <p:cNvPicPr preferRelativeResize="0"/>
          <p:nvPr/>
        </p:nvPicPr>
        <p:blipFill rotWithShape="1">
          <a:blip r:embed="rId11">
            <a:alphaModFix/>
          </a:blip>
          <a:srcRect r="15625"/>
          <a:stretch/>
        </p:blipFill>
        <p:spPr>
          <a:xfrm>
            <a:off x="350685" y="5870407"/>
            <a:ext cx="218620" cy="216000"/>
          </a:xfrm>
          <a:prstGeom prst="rect">
            <a:avLst/>
          </a:prstGeom>
          <a:noFill/>
          <a:ln>
            <a:noFill/>
          </a:ln>
        </p:spPr>
      </p:pic>
      <p:sp>
        <p:nvSpPr>
          <p:cNvPr id="896" name="Google Shape;896;p29"/>
          <p:cNvSpPr txBox="1"/>
          <p:nvPr/>
        </p:nvSpPr>
        <p:spPr>
          <a:xfrm>
            <a:off x="611570" y="5837087"/>
            <a:ext cx="1402444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Orden escrita</a:t>
            </a:r>
            <a:endParaRPr/>
          </a:p>
        </p:txBody>
      </p:sp>
      <p:pic>
        <p:nvPicPr>
          <p:cNvPr id="897" name="Google Shape;897;p29" descr="C:\Users\Usuario\Desktop\Imagenes 3D\3D_CArt_11.jpg"/>
          <p:cNvPicPr preferRelativeResize="0"/>
          <p:nvPr/>
        </p:nvPicPr>
        <p:blipFill rotWithShape="1">
          <a:blip r:embed="rId11">
            <a:alphaModFix/>
          </a:blip>
          <a:srcRect r="15625"/>
          <a:stretch/>
        </p:blipFill>
        <p:spPr>
          <a:xfrm>
            <a:off x="333752" y="6151501"/>
            <a:ext cx="218620" cy="216000"/>
          </a:xfrm>
          <a:prstGeom prst="rect">
            <a:avLst/>
          </a:prstGeom>
          <a:noFill/>
          <a:ln>
            <a:noFill/>
          </a:ln>
        </p:spPr>
      </p:pic>
      <p:sp>
        <p:nvSpPr>
          <p:cNvPr id="898" name="Google Shape;898;p29"/>
          <p:cNvSpPr txBox="1"/>
          <p:nvPr/>
        </p:nvSpPr>
        <p:spPr>
          <a:xfrm>
            <a:off x="662367" y="6118181"/>
            <a:ext cx="1295126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Instrucción</a:t>
            </a:r>
            <a:endParaRPr/>
          </a:p>
        </p:txBody>
      </p:sp>
      <p:pic>
        <p:nvPicPr>
          <p:cNvPr id="899" name="Google Shape;899;p29" descr="C:\Users\Usuario\Desktop\Imagenes 3D\3D_CArt_11.jpg"/>
          <p:cNvPicPr preferRelativeResize="0"/>
          <p:nvPr/>
        </p:nvPicPr>
        <p:blipFill rotWithShape="1">
          <a:blip r:embed="rId11">
            <a:alphaModFix/>
          </a:blip>
          <a:srcRect r="15625"/>
          <a:stretch/>
        </p:blipFill>
        <p:spPr>
          <a:xfrm>
            <a:off x="337137" y="6432597"/>
            <a:ext cx="218620" cy="216000"/>
          </a:xfrm>
          <a:prstGeom prst="rect">
            <a:avLst/>
          </a:prstGeom>
          <a:noFill/>
          <a:ln>
            <a:noFill/>
          </a:ln>
        </p:spPr>
      </p:pic>
      <p:sp>
        <p:nvSpPr>
          <p:cNvPr id="900" name="Google Shape;900;p29"/>
          <p:cNvSpPr txBox="1"/>
          <p:nvPr/>
        </p:nvSpPr>
        <p:spPr>
          <a:xfrm>
            <a:off x="618341" y="6399277"/>
            <a:ext cx="1211523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Revista</a:t>
            </a:r>
            <a:endParaRPr/>
          </a:p>
        </p:txBody>
      </p:sp>
      <p:pic>
        <p:nvPicPr>
          <p:cNvPr id="901" name="Google Shape;901;p29" descr="C:\Users\Usuario\Desktop\Imagenes 3D\3D_CArt_11.jpg"/>
          <p:cNvPicPr preferRelativeResize="0"/>
          <p:nvPr/>
        </p:nvPicPr>
        <p:blipFill rotWithShape="1">
          <a:blip r:embed="rId11">
            <a:alphaModFix/>
          </a:blip>
          <a:srcRect r="15625"/>
          <a:stretch/>
        </p:blipFill>
        <p:spPr>
          <a:xfrm>
            <a:off x="1948363" y="5880953"/>
            <a:ext cx="218620" cy="216000"/>
          </a:xfrm>
          <a:prstGeom prst="rect">
            <a:avLst/>
          </a:prstGeom>
          <a:noFill/>
          <a:ln>
            <a:noFill/>
          </a:ln>
        </p:spPr>
      </p:pic>
      <p:sp>
        <p:nvSpPr>
          <p:cNvPr id="902" name="Google Shape;902;p29"/>
          <p:cNvSpPr txBox="1"/>
          <p:nvPr/>
        </p:nvSpPr>
        <p:spPr>
          <a:xfrm>
            <a:off x="2209247" y="5847633"/>
            <a:ext cx="1674977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Partida Incendio</a:t>
            </a:r>
            <a:endParaRPr/>
          </a:p>
        </p:txBody>
      </p:sp>
      <p:pic>
        <p:nvPicPr>
          <p:cNvPr id="903" name="Google Shape;903;p29" descr="C:\Users\Usuario\Desktop\Imagenes 3D\3D_CArt_11.jpg"/>
          <p:cNvPicPr preferRelativeResize="0"/>
          <p:nvPr/>
        </p:nvPicPr>
        <p:blipFill rotWithShape="1">
          <a:blip r:embed="rId11">
            <a:alphaModFix/>
          </a:blip>
          <a:srcRect r="15625"/>
          <a:stretch/>
        </p:blipFill>
        <p:spPr>
          <a:xfrm>
            <a:off x="1931430" y="6162047"/>
            <a:ext cx="218620" cy="216000"/>
          </a:xfrm>
          <a:prstGeom prst="rect">
            <a:avLst/>
          </a:prstGeom>
          <a:noFill/>
          <a:ln>
            <a:noFill/>
          </a:ln>
        </p:spPr>
      </p:pic>
      <p:sp>
        <p:nvSpPr>
          <p:cNvPr id="904" name="Google Shape;904;p29"/>
          <p:cNvSpPr txBox="1"/>
          <p:nvPr/>
        </p:nvSpPr>
        <p:spPr>
          <a:xfrm>
            <a:off x="2260044" y="6128727"/>
            <a:ext cx="1788991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Información UU.RR</a:t>
            </a:r>
            <a:endParaRPr/>
          </a:p>
        </p:txBody>
      </p:sp>
      <p:pic>
        <p:nvPicPr>
          <p:cNvPr id="905" name="Google Shape;905;p29" descr="C:\Users\Usuario\Desktop\Imagenes 3D\3D_CArt_11.jpg"/>
          <p:cNvPicPr preferRelativeResize="0"/>
          <p:nvPr/>
        </p:nvPicPr>
        <p:blipFill rotWithShape="1">
          <a:blip r:embed="rId11">
            <a:alphaModFix/>
          </a:blip>
          <a:srcRect r="15625"/>
          <a:stretch/>
        </p:blipFill>
        <p:spPr>
          <a:xfrm>
            <a:off x="1934815" y="6443143"/>
            <a:ext cx="218620" cy="216000"/>
          </a:xfrm>
          <a:prstGeom prst="rect">
            <a:avLst/>
          </a:prstGeom>
          <a:noFill/>
          <a:ln>
            <a:noFill/>
          </a:ln>
        </p:spPr>
      </p:pic>
      <p:sp>
        <p:nvSpPr>
          <p:cNvPr id="906" name="Google Shape;906;p29"/>
          <p:cNvSpPr txBox="1"/>
          <p:nvPr/>
        </p:nvSpPr>
        <p:spPr>
          <a:xfrm>
            <a:off x="2216019" y="6409823"/>
            <a:ext cx="1211523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 Horario</a:t>
            </a:r>
            <a:endParaRPr/>
          </a:p>
        </p:txBody>
      </p:sp>
      <p:sp>
        <p:nvSpPr>
          <p:cNvPr id="2" name="Google Shape;795;p29">
            <a:extLst>
              <a:ext uri="{FF2B5EF4-FFF2-40B4-BE49-F238E27FC236}">
                <a16:creationId xmlns:a16="http://schemas.microsoft.com/office/drawing/2014/main" id="{20F3D660-715E-E4F2-4D23-83FC9F96004B}"/>
              </a:ext>
            </a:extLst>
          </p:cNvPr>
          <p:cNvSpPr/>
          <p:nvPr/>
        </p:nvSpPr>
        <p:spPr>
          <a:xfrm>
            <a:off x="2967133" y="4809820"/>
            <a:ext cx="997992" cy="379212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00002F"/>
              </a:gs>
              <a:gs pos="100000">
                <a:srgbClr val="000066"/>
              </a:gs>
            </a:gsLst>
            <a:lin ang="5400000" scaled="0"/>
          </a:gradFill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50" b="1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Zonas </a:t>
            </a:r>
            <a:r>
              <a:rPr lang="en-US" sz="1050" b="1" dirty="0" err="1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Navales</a:t>
            </a: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9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8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8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8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8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8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" name="Google Shape;911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74884" y="2453072"/>
            <a:ext cx="11469332" cy="3719820"/>
          </a:xfrm>
          <a:prstGeom prst="rect">
            <a:avLst/>
          </a:prstGeom>
          <a:noFill/>
          <a:ln>
            <a:noFill/>
          </a:ln>
        </p:spPr>
      </p:pic>
      <p:sp>
        <p:nvSpPr>
          <p:cNvPr id="912" name="Google Shape;912;p30"/>
          <p:cNvSpPr txBox="1"/>
          <p:nvPr/>
        </p:nvSpPr>
        <p:spPr>
          <a:xfrm>
            <a:off x="5300547" y="460483"/>
            <a:ext cx="5355803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SISTEMAS DE ARMAS</a:t>
            </a:r>
            <a:endParaRPr/>
          </a:p>
        </p:txBody>
      </p:sp>
      <p:pic>
        <p:nvPicPr>
          <p:cNvPr id="913" name="Google Shape;913;p30" descr="Escuela naval Arturo Prat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965362" y="193131"/>
            <a:ext cx="961251" cy="1111847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  <p:cxnSp>
        <p:nvCxnSpPr>
          <p:cNvPr id="914" name="Google Shape;914;p30"/>
          <p:cNvCxnSpPr/>
          <p:nvPr/>
        </p:nvCxnSpPr>
        <p:spPr>
          <a:xfrm flipH="1">
            <a:off x="10792269" y="274906"/>
            <a:ext cx="1054" cy="1204489"/>
          </a:xfrm>
          <a:prstGeom prst="straightConnector1">
            <a:avLst/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915" name="Google Shape;915;p3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-10633" y="0"/>
            <a:ext cx="4795284" cy="1435395"/>
          </a:xfrm>
          <a:prstGeom prst="rect">
            <a:avLst/>
          </a:prstGeom>
          <a:noFill/>
          <a:ln>
            <a:noFill/>
          </a:ln>
        </p:spPr>
      </p:pic>
      <p:sp>
        <p:nvSpPr>
          <p:cNvPr id="916" name="Google Shape;916;p30"/>
          <p:cNvSpPr txBox="1"/>
          <p:nvPr/>
        </p:nvSpPr>
        <p:spPr>
          <a:xfrm>
            <a:off x="2743200" y="1495497"/>
            <a:ext cx="6677469" cy="8617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>
                <a:solidFill>
                  <a:srgbClr val="FC7714"/>
                </a:solidFill>
                <a:latin typeface="Federo"/>
                <a:ea typeface="Federo"/>
                <a:cs typeface="Federo"/>
                <a:sym typeface="Federo"/>
              </a:rPr>
              <a:t>MARCO REGLAMENTARIO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rgbClr val="FC7714"/>
                </a:solidFill>
                <a:latin typeface="Federo"/>
                <a:ea typeface="Federo"/>
                <a:cs typeface="Federo"/>
                <a:sym typeface="Federo"/>
              </a:rPr>
              <a:t>(SS.BB. / Buque)</a:t>
            </a:r>
            <a:endParaRPr/>
          </a:p>
        </p:txBody>
      </p:sp>
      <p:grpSp>
        <p:nvGrpSpPr>
          <p:cNvPr id="917" name="Google Shape;917;p30"/>
          <p:cNvGrpSpPr/>
          <p:nvPr/>
        </p:nvGrpSpPr>
        <p:grpSpPr>
          <a:xfrm>
            <a:off x="597623" y="2605526"/>
            <a:ext cx="3218012" cy="3453596"/>
            <a:chOff x="551848" y="1647588"/>
            <a:chExt cx="4206798" cy="4605337"/>
          </a:xfrm>
        </p:grpSpPr>
        <p:pic>
          <p:nvPicPr>
            <p:cNvPr id="918" name="Google Shape;918;p30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551848" y="1647588"/>
              <a:ext cx="4206798" cy="4605337"/>
            </a:xfrm>
            <a:prstGeom prst="rect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</p:pic>
        <p:sp>
          <p:nvSpPr>
            <p:cNvPr id="919" name="Google Shape;919;p30"/>
            <p:cNvSpPr/>
            <p:nvPr/>
          </p:nvSpPr>
          <p:spPr>
            <a:xfrm>
              <a:off x="871051" y="3385134"/>
              <a:ext cx="3568391" cy="102604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4400" b="1">
                  <a:solidFill>
                    <a:srgbClr val="002060"/>
                  </a:solidFill>
                  <a:latin typeface="Federo"/>
                  <a:ea typeface="Federo"/>
                  <a:cs typeface="Federo"/>
                  <a:sym typeface="Federo"/>
                </a:rPr>
                <a:t>SS.BB.</a:t>
              </a:r>
              <a:endParaRPr/>
            </a:p>
          </p:txBody>
        </p:sp>
      </p:grpSp>
      <p:cxnSp>
        <p:nvCxnSpPr>
          <p:cNvPr id="920" name="Google Shape;920;p30"/>
          <p:cNvCxnSpPr/>
          <p:nvPr/>
        </p:nvCxnSpPr>
        <p:spPr>
          <a:xfrm>
            <a:off x="4478641" y="3096466"/>
            <a:ext cx="0" cy="2484000"/>
          </a:xfrm>
          <a:prstGeom prst="straightConnector1">
            <a:avLst/>
          </a:prstGeom>
          <a:noFill/>
          <a:ln w="28575" cap="flat" cmpd="sng">
            <a:solidFill>
              <a:srgbClr val="BF90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921" name="Google Shape;921;p30"/>
          <p:cNvSpPr/>
          <p:nvPr/>
        </p:nvSpPr>
        <p:spPr>
          <a:xfrm>
            <a:off x="4394271" y="3430522"/>
            <a:ext cx="168740" cy="181981"/>
          </a:xfrm>
          <a:prstGeom prst="ellipse">
            <a:avLst/>
          </a:prstGeom>
          <a:solidFill>
            <a:schemeClr val="dk1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2" name="Google Shape;922;p30"/>
          <p:cNvSpPr txBox="1"/>
          <p:nvPr/>
        </p:nvSpPr>
        <p:spPr>
          <a:xfrm>
            <a:off x="4563011" y="3012338"/>
            <a:ext cx="6986910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73038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Pasar revista a las SS.BB. Verificando que los circuitos eléctricos de iluminación y montacargas estén operativos y no presenten peligro de chispas (Luces cubiertas).</a:t>
            </a:r>
            <a:endParaRPr/>
          </a:p>
        </p:txBody>
      </p:sp>
      <p:sp>
        <p:nvSpPr>
          <p:cNvPr id="923" name="Google Shape;923;p30"/>
          <p:cNvSpPr/>
          <p:nvPr/>
        </p:nvSpPr>
        <p:spPr>
          <a:xfrm>
            <a:off x="4394271" y="4342258"/>
            <a:ext cx="168740" cy="181981"/>
          </a:xfrm>
          <a:prstGeom prst="ellipse">
            <a:avLst/>
          </a:prstGeom>
          <a:solidFill>
            <a:schemeClr val="dk1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4" name="Google Shape;924;p30"/>
          <p:cNvSpPr txBox="1"/>
          <p:nvPr/>
        </p:nvSpPr>
        <p:spPr>
          <a:xfrm>
            <a:off x="4619224" y="4127026"/>
            <a:ext cx="6986910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73038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Asegurar que los rociadores y sistemas de inundación estén operativos y listos a ser activados.</a:t>
            </a:r>
            <a:endParaRPr/>
          </a:p>
        </p:txBody>
      </p:sp>
      <p:sp>
        <p:nvSpPr>
          <p:cNvPr id="925" name="Google Shape;925;p30"/>
          <p:cNvSpPr/>
          <p:nvPr/>
        </p:nvSpPr>
        <p:spPr>
          <a:xfrm>
            <a:off x="4396771" y="5116752"/>
            <a:ext cx="168740" cy="181981"/>
          </a:xfrm>
          <a:prstGeom prst="ellipse">
            <a:avLst/>
          </a:prstGeom>
          <a:solidFill>
            <a:schemeClr val="dk1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6" name="Google Shape;926;p30"/>
          <p:cNvSpPr/>
          <p:nvPr/>
        </p:nvSpPr>
        <p:spPr>
          <a:xfrm>
            <a:off x="4650169" y="4909828"/>
            <a:ext cx="7094047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73038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Revistar compartimientos adyacentes (evitar incendio o inseguridad).</a:t>
            </a:r>
            <a:endParaRPr/>
          </a:p>
          <a:p>
            <a:pPr marL="173038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Verificar que los sistemas de cierre de escotillas y puertas de las SS.BB. estén operativos y lubricados ( Frisos de goma y perros).</a:t>
            </a:r>
            <a:endParaRPr/>
          </a:p>
        </p:txBody>
      </p:sp>
      <p:grpSp>
        <p:nvGrpSpPr>
          <p:cNvPr id="927" name="Google Shape;927;p30"/>
          <p:cNvGrpSpPr/>
          <p:nvPr/>
        </p:nvGrpSpPr>
        <p:grpSpPr>
          <a:xfrm>
            <a:off x="4964439" y="6022409"/>
            <a:ext cx="6184053" cy="683682"/>
            <a:chOff x="3815635" y="5969629"/>
            <a:chExt cx="6184053" cy="683682"/>
          </a:xfrm>
        </p:grpSpPr>
        <p:sp>
          <p:nvSpPr>
            <p:cNvPr id="928" name="Google Shape;928;p30"/>
            <p:cNvSpPr/>
            <p:nvPr/>
          </p:nvSpPr>
          <p:spPr>
            <a:xfrm>
              <a:off x="3815635" y="5969629"/>
              <a:ext cx="6178608" cy="683682"/>
            </a:xfrm>
            <a:prstGeom prst="roundRect">
              <a:avLst>
                <a:gd name="adj" fmla="val 1711"/>
              </a:avLst>
            </a:prstGeom>
            <a:solidFill>
              <a:srgbClr val="548135">
                <a:alpha val="57647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lt1"/>
                </a:buClr>
                <a:buSzPts val="1800"/>
                <a:buFont typeface="Calibri"/>
                <a:buNone/>
              </a:pPr>
              <a:endParaRPr sz="1800" b="0" i="0" u="none" strike="noStrike" cap="non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29" name="Google Shape;929;p30"/>
            <p:cNvSpPr txBox="1"/>
            <p:nvPr/>
          </p:nvSpPr>
          <p:spPr>
            <a:xfrm>
              <a:off x="3815635" y="6134420"/>
              <a:ext cx="6184053" cy="40011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just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800" b="1">
                  <a:solidFill>
                    <a:srgbClr val="002060"/>
                  </a:solidFill>
                  <a:latin typeface="Federo"/>
                  <a:ea typeface="Federo"/>
                  <a:cs typeface="Federo"/>
                  <a:sym typeface="Federo"/>
                </a:rPr>
                <a:t>Control de </a:t>
              </a:r>
              <a:r>
                <a:rPr lang="en-US" sz="2000" b="1" u="sng">
                  <a:solidFill>
                    <a:srgbClr val="C00000"/>
                  </a:solidFill>
                  <a:latin typeface="Federo"/>
                  <a:ea typeface="Federo"/>
                  <a:cs typeface="Federo"/>
                  <a:sym typeface="Federo"/>
                </a:rPr>
                <a:t>TEMPERATURA</a:t>
              </a:r>
              <a:r>
                <a:rPr lang="en-US" sz="2000" b="1">
                  <a:solidFill>
                    <a:srgbClr val="002060"/>
                  </a:solidFill>
                  <a:latin typeface="Federo"/>
                  <a:ea typeface="Federo"/>
                  <a:cs typeface="Federo"/>
                  <a:sym typeface="Federo"/>
                </a:rPr>
                <a:t> entre 15 a 32 °C (c/4 hrs)</a:t>
              </a:r>
              <a:endParaRPr sz="1200" u="sng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4" name="Google Shape;934;p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74884" y="2453072"/>
            <a:ext cx="11469332" cy="3719820"/>
          </a:xfrm>
          <a:prstGeom prst="rect">
            <a:avLst/>
          </a:prstGeom>
          <a:noFill/>
          <a:ln>
            <a:noFill/>
          </a:ln>
        </p:spPr>
      </p:pic>
      <p:sp>
        <p:nvSpPr>
          <p:cNvPr id="935" name="Google Shape;935;p31"/>
          <p:cNvSpPr txBox="1"/>
          <p:nvPr/>
        </p:nvSpPr>
        <p:spPr>
          <a:xfrm>
            <a:off x="5300547" y="460483"/>
            <a:ext cx="5355803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SISTEMAS DE ARMAS</a:t>
            </a:r>
            <a:endParaRPr/>
          </a:p>
        </p:txBody>
      </p:sp>
      <p:pic>
        <p:nvPicPr>
          <p:cNvPr id="936" name="Google Shape;936;p31" descr="Escuela naval Arturo Prat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965362" y="193131"/>
            <a:ext cx="961251" cy="1111847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  <p:cxnSp>
        <p:nvCxnSpPr>
          <p:cNvPr id="937" name="Google Shape;937;p31"/>
          <p:cNvCxnSpPr/>
          <p:nvPr/>
        </p:nvCxnSpPr>
        <p:spPr>
          <a:xfrm flipH="1">
            <a:off x="10792269" y="274906"/>
            <a:ext cx="1054" cy="1204489"/>
          </a:xfrm>
          <a:prstGeom prst="straightConnector1">
            <a:avLst/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938" name="Google Shape;938;p3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-10633" y="0"/>
            <a:ext cx="4795284" cy="1435395"/>
          </a:xfrm>
          <a:prstGeom prst="rect">
            <a:avLst/>
          </a:prstGeom>
          <a:noFill/>
          <a:ln>
            <a:noFill/>
          </a:ln>
        </p:spPr>
      </p:pic>
      <p:sp>
        <p:nvSpPr>
          <p:cNvPr id="939" name="Google Shape;939;p31"/>
          <p:cNvSpPr txBox="1"/>
          <p:nvPr/>
        </p:nvSpPr>
        <p:spPr>
          <a:xfrm>
            <a:off x="2743200" y="1495497"/>
            <a:ext cx="6677469" cy="8617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>
                <a:solidFill>
                  <a:srgbClr val="FC7714"/>
                </a:solidFill>
                <a:latin typeface="Federo"/>
                <a:ea typeface="Federo"/>
                <a:cs typeface="Federo"/>
                <a:sym typeface="Federo"/>
              </a:rPr>
              <a:t>MARCO REGLAMENTARIO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rgbClr val="FC7714"/>
                </a:solidFill>
                <a:latin typeface="Federo"/>
                <a:ea typeface="Federo"/>
                <a:cs typeface="Federo"/>
                <a:sym typeface="Federo"/>
              </a:rPr>
              <a:t>(SS.BB. / Buque)</a:t>
            </a:r>
            <a:endParaRPr/>
          </a:p>
        </p:txBody>
      </p:sp>
      <p:grpSp>
        <p:nvGrpSpPr>
          <p:cNvPr id="940" name="Google Shape;940;p31"/>
          <p:cNvGrpSpPr/>
          <p:nvPr/>
        </p:nvGrpSpPr>
        <p:grpSpPr>
          <a:xfrm>
            <a:off x="597623" y="2605526"/>
            <a:ext cx="3218012" cy="3453596"/>
            <a:chOff x="551848" y="1647588"/>
            <a:chExt cx="4206798" cy="4605337"/>
          </a:xfrm>
        </p:grpSpPr>
        <p:pic>
          <p:nvPicPr>
            <p:cNvPr id="941" name="Google Shape;941;p31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551848" y="1647588"/>
              <a:ext cx="4206798" cy="4605337"/>
            </a:xfrm>
            <a:prstGeom prst="rect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</p:pic>
        <p:sp>
          <p:nvSpPr>
            <p:cNvPr id="942" name="Google Shape;942;p31"/>
            <p:cNvSpPr/>
            <p:nvPr/>
          </p:nvSpPr>
          <p:spPr>
            <a:xfrm>
              <a:off x="871051" y="2481414"/>
              <a:ext cx="3568391" cy="102604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4400" b="1">
                  <a:solidFill>
                    <a:srgbClr val="002060"/>
                  </a:solidFill>
                  <a:latin typeface="Federo"/>
                  <a:ea typeface="Federo"/>
                  <a:cs typeface="Federo"/>
                  <a:sym typeface="Federo"/>
                </a:rPr>
                <a:t>BUQUE</a:t>
              </a:r>
              <a:endParaRPr/>
            </a:p>
          </p:txBody>
        </p:sp>
      </p:grpSp>
      <p:cxnSp>
        <p:nvCxnSpPr>
          <p:cNvPr id="943" name="Google Shape;943;p31"/>
          <p:cNvCxnSpPr/>
          <p:nvPr/>
        </p:nvCxnSpPr>
        <p:spPr>
          <a:xfrm>
            <a:off x="4478641" y="3314950"/>
            <a:ext cx="0" cy="1872000"/>
          </a:xfrm>
          <a:prstGeom prst="straightConnector1">
            <a:avLst/>
          </a:prstGeom>
          <a:noFill/>
          <a:ln w="28575" cap="flat" cmpd="sng">
            <a:solidFill>
              <a:srgbClr val="BF90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944" name="Google Shape;944;p31"/>
          <p:cNvSpPr/>
          <p:nvPr/>
        </p:nvSpPr>
        <p:spPr>
          <a:xfrm>
            <a:off x="4394271" y="3649006"/>
            <a:ext cx="168740" cy="181981"/>
          </a:xfrm>
          <a:prstGeom prst="ellipse">
            <a:avLst/>
          </a:prstGeom>
          <a:solidFill>
            <a:schemeClr val="dk1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5" name="Google Shape;945;p31"/>
          <p:cNvSpPr txBox="1"/>
          <p:nvPr/>
        </p:nvSpPr>
        <p:spPr>
          <a:xfrm>
            <a:off x="4563011" y="3230822"/>
            <a:ext cx="6986910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73038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Establecer condición de </a:t>
            </a:r>
            <a:r>
              <a:rPr lang="en-US" sz="1800" b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máxima estanqueidad </a:t>
            </a: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en todos los sectores por los que no se transitará con munición, en especial bajo la línea de flotación. </a:t>
            </a:r>
            <a:endParaRPr/>
          </a:p>
        </p:txBody>
      </p:sp>
      <p:sp>
        <p:nvSpPr>
          <p:cNvPr id="946" name="Google Shape;946;p31"/>
          <p:cNvSpPr/>
          <p:nvPr/>
        </p:nvSpPr>
        <p:spPr>
          <a:xfrm>
            <a:off x="4394271" y="4560742"/>
            <a:ext cx="168740" cy="181981"/>
          </a:xfrm>
          <a:prstGeom prst="ellipse">
            <a:avLst/>
          </a:prstGeom>
          <a:solidFill>
            <a:schemeClr val="dk1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7" name="Google Shape;947;p31"/>
          <p:cNvSpPr txBox="1"/>
          <p:nvPr/>
        </p:nvSpPr>
        <p:spPr>
          <a:xfrm>
            <a:off x="4619224" y="4345510"/>
            <a:ext cx="6986910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73038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Considerar portalones independientes para ingresar y salir del buque durante la faena. Mantener estricto control de ingreso de personas ajenas a la dotación.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48" name="Google Shape;948;p31"/>
          <p:cNvPicPr preferRelativeResize="0"/>
          <p:nvPr/>
        </p:nvPicPr>
        <p:blipFill rotWithShape="1">
          <a:blip r:embed="rId7">
            <a:alphaModFix/>
          </a:blip>
          <a:srcRect l="15722" t="-758" r="10378" b="758"/>
          <a:stretch/>
        </p:blipFill>
        <p:spPr>
          <a:xfrm>
            <a:off x="979014" y="4152260"/>
            <a:ext cx="2435359" cy="146611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4" name="Google Shape;954;p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74883" y="2405660"/>
            <a:ext cx="11651729" cy="4381220"/>
          </a:xfrm>
          <a:prstGeom prst="rect">
            <a:avLst/>
          </a:prstGeom>
          <a:noFill/>
          <a:ln>
            <a:noFill/>
          </a:ln>
        </p:spPr>
      </p:pic>
      <p:sp>
        <p:nvSpPr>
          <p:cNvPr id="955" name="Google Shape;955;p32"/>
          <p:cNvSpPr txBox="1"/>
          <p:nvPr/>
        </p:nvSpPr>
        <p:spPr>
          <a:xfrm>
            <a:off x="5300547" y="460483"/>
            <a:ext cx="5355803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SISTEMAS DE ARMAS</a:t>
            </a:r>
            <a:endParaRPr/>
          </a:p>
        </p:txBody>
      </p:sp>
      <p:pic>
        <p:nvPicPr>
          <p:cNvPr id="956" name="Google Shape;956;p32" descr="Escuela naval Arturo Prat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965362" y="193131"/>
            <a:ext cx="961251" cy="1111847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  <p:cxnSp>
        <p:nvCxnSpPr>
          <p:cNvPr id="957" name="Google Shape;957;p32"/>
          <p:cNvCxnSpPr/>
          <p:nvPr/>
        </p:nvCxnSpPr>
        <p:spPr>
          <a:xfrm flipH="1">
            <a:off x="10792269" y="274906"/>
            <a:ext cx="1054" cy="1204489"/>
          </a:xfrm>
          <a:prstGeom prst="straightConnector1">
            <a:avLst/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958" name="Google Shape;958;p3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-10633" y="0"/>
            <a:ext cx="4795284" cy="1435395"/>
          </a:xfrm>
          <a:prstGeom prst="rect">
            <a:avLst/>
          </a:prstGeom>
          <a:noFill/>
          <a:ln>
            <a:noFill/>
          </a:ln>
        </p:spPr>
      </p:pic>
      <p:sp>
        <p:nvSpPr>
          <p:cNvPr id="959" name="Google Shape;959;p32"/>
          <p:cNvSpPr txBox="1"/>
          <p:nvPr/>
        </p:nvSpPr>
        <p:spPr>
          <a:xfrm>
            <a:off x="2743200" y="1448086"/>
            <a:ext cx="6677469" cy="8617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>
                <a:solidFill>
                  <a:srgbClr val="FC7714"/>
                </a:solidFill>
                <a:latin typeface="Federo"/>
                <a:ea typeface="Federo"/>
                <a:cs typeface="Federo"/>
                <a:sym typeface="Federo"/>
              </a:rPr>
              <a:t>MARCO REGLAMENTARIO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>
                <a:solidFill>
                  <a:srgbClr val="FC7714"/>
                </a:solidFill>
                <a:latin typeface="Federo"/>
                <a:ea typeface="Federo"/>
                <a:cs typeface="Federo"/>
                <a:sym typeface="Federo"/>
              </a:rPr>
              <a:t>(SS.BB. / Buque)</a:t>
            </a:r>
            <a:endParaRPr/>
          </a:p>
        </p:txBody>
      </p:sp>
      <p:grpSp>
        <p:nvGrpSpPr>
          <p:cNvPr id="960" name="Google Shape;960;p32"/>
          <p:cNvGrpSpPr/>
          <p:nvPr/>
        </p:nvGrpSpPr>
        <p:grpSpPr>
          <a:xfrm>
            <a:off x="767756" y="2894783"/>
            <a:ext cx="3218012" cy="3453594"/>
            <a:chOff x="608816" y="2110348"/>
            <a:chExt cx="4206798" cy="4605336"/>
          </a:xfrm>
        </p:grpSpPr>
        <p:pic>
          <p:nvPicPr>
            <p:cNvPr id="961" name="Google Shape;961;p32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608816" y="2110348"/>
              <a:ext cx="4206798" cy="4605336"/>
            </a:xfrm>
            <a:prstGeom prst="rect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</p:pic>
        <p:sp>
          <p:nvSpPr>
            <p:cNvPr id="962" name="Google Shape;962;p32"/>
            <p:cNvSpPr/>
            <p:nvPr/>
          </p:nvSpPr>
          <p:spPr>
            <a:xfrm>
              <a:off x="832361" y="3284368"/>
              <a:ext cx="3759708" cy="225729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3200" b="1">
                  <a:solidFill>
                    <a:srgbClr val="002060"/>
                  </a:solidFill>
                  <a:latin typeface="Federo"/>
                  <a:ea typeface="Federo"/>
                  <a:cs typeface="Federo"/>
                  <a:sym typeface="Federo"/>
                </a:rPr>
                <a:t>Durante la </a:t>
              </a:r>
              <a:r>
                <a:rPr lang="en-US" sz="3600" b="1">
                  <a:solidFill>
                    <a:srgbClr val="002060"/>
                  </a:solidFill>
                  <a:latin typeface="Federo"/>
                  <a:ea typeface="Federo"/>
                  <a:cs typeface="Federo"/>
                  <a:sym typeface="Federo"/>
                </a:rPr>
                <a:t>FAENA</a:t>
              </a:r>
              <a:r>
                <a:rPr lang="en-US" sz="3200" b="1">
                  <a:solidFill>
                    <a:srgbClr val="002060"/>
                  </a:solidFill>
                  <a:latin typeface="Federo"/>
                  <a:ea typeface="Federo"/>
                  <a:cs typeface="Federo"/>
                  <a:sym typeface="Federo"/>
                </a:rPr>
                <a:t> de </a:t>
              </a:r>
              <a:endParaRPr/>
            </a:p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3600" b="1">
                  <a:solidFill>
                    <a:srgbClr val="002060"/>
                  </a:solidFill>
                  <a:latin typeface="Federo"/>
                  <a:ea typeface="Federo"/>
                  <a:cs typeface="Federo"/>
                  <a:sym typeface="Federo"/>
                </a:rPr>
                <a:t>MUNICIÓN</a:t>
              </a:r>
              <a:r>
                <a:rPr lang="en-US" sz="3200" b="1">
                  <a:solidFill>
                    <a:srgbClr val="002060"/>
                  </a:solidFill>
                  <a:latin typeface="Federo"/>
                  <a:ea typeface="Federo"/>
                  <a:cs typeface="Federo"/>
                  <a:sym typeface="Federo"/>
                </a:rPr>
                <a:t> </a:t>
              </a:r>
              <a:endParaRPr/>
            </a:p>
          </p:txBody>
        </p:sp>
      </p:grpSp>
      <p:cxnSp>
        <p:nvCxnSpPr>
          <p:cNvPr id="963" name="Google Shape;963;p32"/>
          <p:cNvCxnSpPr/>
          <p:nvPr/>
        </p:nvCxnSpPr>
        <p:spPr>
          <a:xfrm>
            <a:off x="4478641" y="2513970"/>
            <a:ext cx="0" cy="4248000"/>
          </a:xfrm>
          <a:prstGeom prst="straightConnector1">
            <a:avLst/>
          </a:prstGeom>
          <a:noFill/>
          <a:ln w="28575" cap="flat" cmpd="sng">
            <a:solidFill>
              <a:srgbClr val="BF90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964" name="Google Shape;964;p32"/>
          <p:cNvSpPr/>
          <p:nvPr/>
        </p:nvSpPr>
        <p:spPr>
          <a:xfrm>
            <a:off x="4394271" y="2753198"/>
            <a:ext cx="168740" cy="165058"/>
          </a:xfrm>
          <a:prstGeom prst="ellipse">
            <a:avLst/>
          </a:prstGeom>
          <a:solidFill>
            <a:schemeClr val="dk1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5" name="Google Shape;965;p32"/>
          <p:cNvSpPr txBox="1"/>
          <p:nvPr/>
        </p:nvSpPr>
        <p:spPr>
          <a:xfrm>
            <a:off x="4563011" y="2531437"/>
            <a:ext cx="6986910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73038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Usar Tenida de Combate (</a:t>
            </a:r>
            <a:r>
              <a:rPr lang="en-US" sz="1800" b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NO PORTAR </a:t>
            </a: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linterna, cuchillos o elementos metálicos) </a:t>
            </a:r>
            <a:r>
              <a:rPr lang="en-US" sz="1800" b="1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NO USAR </a:t>
            </a: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relojes, anillos u objetos metálicos (pasar revista)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6" name="Google Shape;966;p32"/>
          <p:cNvSpPr txBox="1"/>
          <p:nvPr/>
        </p:nvSpPr>
        <p:spPr>
          <a:xfrm>
            <a:off x="4563011" y="3276089"/>
            <a:ext cx="6986910" cy="6771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73038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Detener y apagar Radares y Equipos de Comunicaciones (radiación electromagnética) </a:t>
            </a:r>
            <a:r>
              <a:rPr lang="en-US" sz="2000" b="1">
                <a:solidFill>
                  <a:srgbClr val="002060"/>
                </a:solidFill>
                <a:latin typeface="Federo"/>
                <a:ea typeface="Federo"/>
                <a:cs typeface="Federo"/>
                <a:sym typeface="Federo"/>
              </a:rPr>
              <a:t>RADHAZ.</a:t>
            </a:r>
            <a:endParaRPr sz="3200" b="1">
              <a:solidFill>
                <a:srgbClr val="002060"/>
              </a:solidFill>
              <a:latin typeface="Federo"/>
              <a:ea typeface="Federo"/>
              <a:cs typeface="Federo"/>
              <a:sym typeface="Federo"/>
            </a:endParaRPr>
          </a:p>
        </p:txBody>
      </p:sp>
      <p:sp>
        <p:nvSpPr>
          <p:cNvPr id="967" name="Google Shape;967;p32"/>
          <p:cNvSpPr txBox="1"/>
          <p:nvPr/>
        </p:nvSpPr>
        <p:spPr>
          <a:xfrm>
            <a:off x="4563011" y="4018612"/>
            <a:ext cx="698691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73038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Munición golpeada debe ser separada y devuelta a Arsenal</a:t>
            </a:r>
            <a:endParaRPr/>
          </a:p>
        </p:txBody>
      </p:sp>
      <p:sp>
        <p:nvSpPr>
          <p:cNvPr id="968" name="Google Shape;968;p32"/>
          <p:cNvSpPr txBox="1"/>
          <p:nvPr/>
        </p:nvSpPr>
        <p:spPr>
          <a:xfrm>
            <a:off x="4563011" y="4419005"/>
            <a:ext cx="6986910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73038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Transportar los misiles torpedos y explosivos iniciadores en sus respectivos contenedores de seguridad.</a:t>
            </a:r>
            <a:endParaRPr/>
          </a:p>
        </p:txBody>
      </p:sp>
      <p:sp>
        <p:nvSpPr>
          <p:cNvPr id="969" name="Google Shape;969;p32"/>
          <p:cNvSpPr txBox="1"/>
          <p:nvPr/>
        </p:nvSpPr>
        <p:spPr>
          <a:xfrm>
            <a:off x="4563011" y="5076134"/>
            <a:ext cx="6986910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73038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Los </a:t>
            </a:r>
            <a:r>
              <a:rPr lang="en-US" sz="18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explosivos iniciadores </a:t>
            </a: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 alta sensibilidad) </a:t>
            </a:r>
            <a:r>
              <a:rPr lang="en-US" sz="1800" b="1">
                <a:solidFill>
                  <a:srgbClr val="C00000"/>
                </a:solidFill>
                <a:latin typeface="Federo"/>
                <a:ea typeface="Federo"/>
                <a:cs typeface="Federo"/>
                <a:sym typeface="Federo"/>
              </a:rPr>
              <a:t>No pueden ser estibados en la misma SS.BB.</a:t>
            </a: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con </a:t>
            </a:r>
            <a:r>
              <a:rPr lang="en-US" sz="1800" u="sng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los secundarios</a:t>
            </a: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(baja sensibilidad)</a:t>
            </a:r>
            <a:endParaRPr/>
          </a:p>
        </p:txBody>
      </p:sp>
      <p:sp>
        <p:nvSpPr>
          <p:cNvPr id="970" name="Google Shape;970;p32"/>
          <p:cNvSpPr txBox="1"/>
          <p:nvPr/>
        </p:nvSpPr>
        <p:spPr>
          <a:xfrm>
            <a:off x="4563011" y="5757238"/>
            <a:ext cx="698691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73038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Prohibición absoluta de</a:t>
            </a:r>
            <a:r>
              <a:rPr lang="en-US" sz="1800" b="1">
                <a:solidFill>
                  <a:srgbClr val="C00000"/>
                </a:solidFill>
                <a:latin typeface="Federo"/>
                <a:ea typeface="Federo"/>
                <a:cs typeface="Federo"/>
                <a:sym typeface="Federo"/>
              </a:rPr>
              <a:t> Fumar </a:t>
            </a: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en el buque durante la Faena.</a:t>
            </a:r>
            <a:endParaRPr/>
          </a:p>
        </p:txBody>
      </p:sp>
      <p:sp>
        <p:nvSpPr>
          <p:cNvPr id="971" name="Google Shape;971;p32"/>
          <p:cNvSpPr txBox="1"/>
          <p:nvPr/>
        </p:nvSpPr>
        <p:spPr>
          <a:xfrm>
            <a:off x="4563011" y="6133390"/>
            <a:ext cx="6986910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73038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Verificar operatividad y todos los elementos de maniobras a utilizar en la Faena de Munición.</a:t>
            </a:r>
            <a:endParaRPr/>
          </a:p>
        </p:txBody>
      </p:sp>
      <p:sp>
        <p:nvSpPr>
          <p:cNvPr id="972" name="Google Shape;972;p32"/>
          <p:cNvSpPr/>
          <p:nvPr/>
        </p:nvSpPr>
        <p:spPr>
          <a:xfrm>
            <a:off x="4388296" y="3473328"/>
            <a:ext cx="168740" cy="165058"/>
          </a:xfrm>
          <a:prstGeom prst="ellipse">
            <a:avLst/>
          </a:prstGeom>
          <a:solidFill>
            <a:schemeClr val="dk1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3" name="Google Shape;973;p32"/>
          <p:cNvSpPr/>
          <p:nvPr/>
        </p:nvSpPr>
        <p:spPr>
          <a:xfrm>
            <a:off x="4394271" y="4123518"/>
            <a:ext cx="168740" cy="165058"/>
          </a:xfrm>
          <a:prstGeom prst="ellipse">
            <a:avLst/>
          </a:prstGeom>
          <a:solidFill>
            <a:schemeClr val="dk1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4" name="Google Shape;974;p32"/>
          <p:cNvSpPr/>
          <p:nvPr/>
        </p:nvSpPr>
        <p:spPr>
          <a:xfrm>
            <a:off x="4388296" y="4604635"/>
            <a:ext cx="168740" cy="165058"/>
          </a:xfrm>
          <a:prstGeom prst="ellipse">
            <a:avLst/>
          </a:prstGeom>
          <a:solidFill>
            <a:schemeClr val="dk1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5" name="Google Shape;975;p32"/>
          <p:cNvSpPr/>
          <p:nvPr/>
        </p:nvSpPr>
        <p:spPr>
          <a:xfrm>
            <a:off x="4388296" y="5271664"/>
            <a:ext cx="168740" cy="165058"/>
          </a:xfrm>
          <a:prstGeom prst="ellipse">
            <a:avLst/>
          </a:prstGeom>
          <a:solidFill>
            <a:schemeClr val="dk1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6" name="Google Shape;976;p32"/>
          <p:cNvSpPr/>
          <p:nvPr/>
        </p:nvSpPr>
        <p:spPr>
          <a:xfrm>
            <a:off x="4403515" y="5859001"/>
            <a:ext cx="168740" cy="165058"/>
          </a:xfrm>
          <a:prstGeom prst="ellipse">
            <a:avLst/>
          </a:prstGeom>
          <a:solidFill>
            <a:schemeClr val="dk1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7" name="Google Shape;977;p32"/>
          <p:cNvSpPr/>
          <p:nvPr/>
        </p:nvSpPr>
        <p:spPr>
          <a:xfrm>
            <a:off x="4395069" y="6325986"/>
            <a:ext cx="168740" cy="165058"/>
          </a:xfrm>
          <a:prstGeom prst="ellipse">
            <a:avLst/>
          </a:prstGeom>
          <a:solidFill>
            <a:schemeClr val="dk1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2" name="Google Shape;982;p33"/>
          <p:cNvSpPr txBox="1"/>
          <p:nvPr/>
        </p:nvSpPr>
        <p:spPr>
          <a:xfrm>
            <a:off x="2854713" y="460483"/>
            <a:ext cx="7861110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SISTEMAS DE ARMAS</a:t>
            </a:r>
            <a:endParaRPr/>
          </a:p>
        </p:txBody>
      </p:sp>
      <p:pic>
        <p:nvPicPr>
          <p:cNvPr id="983" name="Google Shape;983;p33" descr="Escuela naval Arturo Prat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047141" y="89052"/>
            <a:ext cx="961251" cy="1111847"/>
          </a:xfrm>
          <a:prstGeom prst="roundRect">
            <a:avLst>
              <a:gd name="adj" fmla="val 8594"/>
            </a:avLst>
          </a:prstGeom>
          <a:solidFill>
            <a:srgbClr val="ECECEC"/>
          </a:solidFill>
          <a:ln>
            <a:noFill/>
          </a:ln>
          <a:effectLst>
            <a:reflection stA="38000" endPos="28000" dist="5000" dir="5400000" sy="-100000" algn="bl" rotWithShape="0"/>
          </a:effectLst>
        </p:spPr>
      </p:pic>
      <p:cxnSp>
        <p:nvCxnSpPr>
          <p:cNvPr id="984" name="Google Shape;984;p33"/>
          <p:cNvCxnSpPr/>
          <p:nvPr/>
        </p:nvCxnSpPr>
        <p:spPr>
          <a:xfrm flipH="1">
            <a:off x="10874048" y="89052"/>
            <a:ext cx="1054" cy="1204489"/>
          </a:xfrm>
          <a:prstGeom prst="straightConnector1">
            <a:avLst/>
          </a:prstGeom>
          <a:noFill/>
          <a:ln w="28575" cap="flat" cmpd="sng">
            <a:solidFill>
              <a:srgbClr val="00206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985" name="Google Shape;985;p33"/>
          <p:cNvSpPr txBox="1">
            <a:spLocks noGrp="1"/>
          </p:cNvSpPr>
          <p:nvPr>
            <p:ph type="subTitle" idx="1"/>
          </p:nvPr>
        </p:nvSpPr>
        <p:spPr>
          <a:xfrm>
            <a:off x="3549227" y="2877495"/>
            <a:ext cx="3845147" cy="6216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4000"/>
              <a:buNone/>
            </a:pPr>
            <a:r>
              <a:rPr lang="en-US" sz="4000" b="1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PREGUNTAS</a:t>
            </a:r>
            <a:endParaRPr sz="4000" b="1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987" name="Google Shape;987;p33"/>
          <p:cNvCxnSpPr/>
          <p:nvPr/>
        </p:nvCxnSpPr>
        <p:spPr>
          <a:xfrm>
            <a:off x="4415164" y="3701161"/>
            <a:ext cx="2307772" cy="0"/>
          </a:xfrm>
          <a:prstGeom prst="straightConnector1">
            <a:avLst/>
          </a:prstGeom>
          <a:noFill/>
          <a:ln w="9525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989" name="Google Shape;989;p3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0633" y="0"/>
            <a:ext cx="4795284" cy="1435395"/>
          </a:xfrm>
          <a:prstGeom prst="rect">
            <a:avLst/>
          </a:prstGeom>
          <a:noFill/>
          <a:ln>
            <a:noFill/>
          </a:ln>
        </p:spPr>
      </p:pic>
      <p:sp>
        <p:nvSpPr>
          <p:cNvPr id="990" name="Google Shape;990;p33"/>
          <p:cNvSpPr txBox="1"/>
          <p:nvPr/>
        </p:nvSpPr>
        <p:spPr>
          <a:xfrm>
            <a:off x="223520" y="6226996"/>
            <a:ext cx="11499273" cy="400110"/>
          </a:xfrm>
          <a:prstGeom prst="rect">
            <a:avLst/>
          </a:prstGeom>
          <a:noFill/>
          <a:ln w="28575" cap="flat" cmpd="sng">
            <a:solidFill>
              <a:srgbClr val="00206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        </a:t>
            </a:r>
            <a:r>
              <a:rPr lang="en-US" sz="2000" b="1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Honor                                Patria                             Eficiencia                               Disciplina</a:t>
            </a:r>
            <a:endParaRPr/>
          </a:p>
        </p:txBody>
      </p:sp>
      <p:sp>
        <p:nvSpPr>
          <p:cNvPr id="991" name="Google Shape;991;p33"/>
          <p:cNvSpPr txBox="1"/>
          <p:nvPr/>
        </p:nvSpPr>
        <p:spPr>
          <a:xfrm>
            <a:off x="3846720" y="3809282"/>
            <a:ext cx="3388511" cy="6216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800"/>
              <a:buFont typeface="Arial"/>
              <a:buNone/>
            </a:pPr>
            <a:r>
              <a:rPr lang="en-US" sz="2800" b="1">
                <a:solidFill>
                  <a:srgbClr val="002060"/>
                </a:solidFill>
                <a:latin typeface="Federo"/>
                <a:ea typeface="Federo"/>
                <a:cs typeface="Federo"/>
                <a:sym typeface="Federo"/>
              </a:rPr>
              <a:t>“EXPLOSIVOS”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2158</Words>
  <Application>Microsoft Office PowerPoint</Application>
  <PresentationFormat>Panorámica</PresentationFormat>
  <Paragraphs>411</Paragraphs>
  <Slides>33</Slides>
  <Notes>33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33</vt:i4>
      </vt:variant>
    </vt:vector>
  </HeadingPairs>
  <TitlesOfParts>
    <vt:vector size="42" baseType="lpstr">
      <vt:lpstr>Arial</vt:lpstr>
      <vt:lpstr>Noto Sans Symbols</vt:lpstr>
      <vt:lpstr>Century Gothic</vt:lpstr>
      <vt:lpstr>Federo</vt:lpstr>
      <vt:lpstr>Avenir</vt:lpstr>
      <vt:lpstr>Arial Black</vt:lpstr>
      <vt:lpstr>Times New Roman</vt:lpstr>
      <vt:lpstr>Calibri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Cuenta Microsoft</dc:creator>
  <cp:lastModifiedBy>RONALD BAASCH BARBERIS</cp:lastModifiedBy>
  <cp:revision>7</cp:revision>
  <dcterms:created xsi:type="dcterms:W3CDTF">2022-10-17T01:04:27Z</dcterms:created>
  <dcterms:modified xsi:type="dcterms:W3CDTF">2023-02-10T12:15:54Z</dcterms:modified>
</cp:coreProperties>
</file>