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7"/>
  </p:notesMasterIdLst>
  <p:sldIdLst>
    <p:sldId id="256" r:id="rId2"/>
    <p:sldId id="294" r:id="rId3"/>
    <p:sldId id="295" r:id="rId4"/>
    <p:sldId id="298" r:id="rId5"/>
    <p:sldId id="299" r:id="rId6"/>
    <p:sldId id="300" r:id="rId7"/>
    <p:sldId id="301" r:id="rId8"/>
    <p:sldId id="280" r:id="rId9"/>
    <p:sldId id="281" r:id="rId10"/>
    <p:sldId id="257" r:id="rId11"/>
    <p:sldId id="283" r:id="rId12"/>
    <p:sldId id="284" r:id="rId13"/>
    <p:sldId id="285" r:id="rId14"/>
    <p:sldId id="288" r:id="rId15"/>
    <p:sldId id="289" r:id="rId16"/>
    <p:sldId id="287" r:id="rId17"/>
    <p:sldId id="290" r:id="rId18"/>
    <p:sldId id="282" r:id="rId19"/>
    <p:sldId id="291" r:id="rId20"/>
    <p:sldId id="293" r:id="rId21"/>
    <p:sldId id="302" r:id="rId22"/>
    <p:sldId id="312" r:id="rId23"/>
    <p:sldId id="260" r:id="rId24"/>
    <p:sldId id="313" r:id="rId25"/>
    <p:sldId id="292" r:id="rId26"/>
    <p:sldId id="303" r:id="rId27"/>
    <p:sldId id="304" r:id="rId28"/>
    <p:sldId id="305" r:id="rId29"/>
    <p:sldId id="306" r:id="rId30"/>
    <p:sldId id="317" r:id="rId31"/>
    <p:sldId id="318" r:id="rId32"/>
    <p:sldId id="320" r:id="rId33"/>
    <p:sldId id="321" r:id="rId34"/>
    <p:sldId id="270" r:id="rId35"/>
    <p:sldId id="271" r:id="rId36"/>
    <p:sldId id="272" r:id="rId37"/>
    <p:sldId id="327" r:id="rId38"/>
    <p:sldId id="328" r:id="rId39"/>
    <p:sldId id="275" r:id="rId40"/>
    <p:sldId id="276" r:id="rId41"/>
    <p:sldId id="277" r:id="rId42"/>
    <p:sldId id="278" r:id="rId43"/>
    <p:sldId id="279" r:id="rId44"/>
    <p:sldId id="329" r:id="rId45"/>
    <p:sldId id="330" r:id="rId46"/>
    <p:sldId id="307" r:id="rId47"/>
    <p:sldId id="308" r:id="rId48"/>
    <p:sldId id="309" r:id="rId49"/>
    <p:sldId id="310" r:id="rId50"/>
    <p:sldId id="455" r:id="rId51"/>
    <p:sldId id="456" r:id="rId52"/>
    <p:sldId id="457" r:id="rId53"/>
    <p:sldId id="458" r:id="rId54"/>
    <p:sldId id="459" r:id="rId55"/>
    <p:sldId id="460" r:id="rId56"/>
    <p:sldId id="461" r:id="rId57"/>
    <p:sldId id="462" r:id="rId58"/>
    <p:sldId id="463" r:id="rId59"/>
    <p:sldId id="464" r:id="rId60"/>
    <p:sldId id="465" r:id="rId61"/>
    <p:sldId id="466" r:id="rId62"/>
    <p:sldId id="467" r:id="rId63"/>
    <p:sldId id="468" r:id="rId64"/>
    <p:sldId id="469" r:id="rId65"/>
    <p:sldId id="470" r:id="rId66"/>
    <p:sldId id="471" r:id="rId67"/>
    <p:sldId id="472" r:id="rId68"/>
    <p:sldId id="452" r:id="rId69"/>
    <p:sldId id="453" r:id="rId70"/>
    <p:sldId id="454" r:id="rId71"/>
    <p:sldId id="314" r:id="rId72"/>
    <p:sldId id="315" r:id="rId73"/>
    <p:sldId id="286" r:id="rId74"/>
    <p:sldId id="316" r:id="rId75"/>
    <p:sldId id="274" r:id="rId7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1094" y="58"/>
      </p:cViewPr>
      <p:guideLst/>
    </p:cSldViewPr>
  </p:slideViewPr>
  <p:notesTextViewPr>
    <p:cViewPr>
      <p:scale>
        <a:sx n="1" d="1"/>
        <a:sy n="1" d="1"/>
      </p:scale>
      <p:origin x="0" y="0"/>
    </p:cViewPr>
  </p:notesTextViewPr>
  <p:sorterViewPr>
    <p:cViewPr>
      <p:scale>
        <a:sx n="100" d="100"/>
        <a:sy n="100" d="100"/>
      </p:scale>
      <p:origin x="0" y="-1666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77B199-3871-48AE-B98A-77E3458AC66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8366059-4AA8-4B0A-9C2C-362BF105099D}">
      <dgm:prSet/>
      <dgm:spPr/>
      <dgm:t>
        <a:bodyPr/>
        <a:lstStyle/>
        <a:p>
          <a:r>
            <a:rPr lang="es-CL" dirty="0"/>
            <a:t>Defensa de la Soberanía Nacional, del buque y su tripulación.</a:t>
          </a:r>
          <a:endParaRPr lang="en-US" dirty="0"/>
        </a:p>
      </dgm:t>
    </dgm:pt>
    <dgm:pt modelId="{D866C433-B688-4107-9C31-573CBF18D7B1}" type="parTrans" cxnId="{CB892745-81D5-4440-9C63-09374A5F4DF2}">
      <dgm:prSet/>
      <dgm:spPr/>
      <dgm:t>
        <a:bodyPr/>
        <a:lstStyle/>
        <a:p>
          <a:endParaRPr lang="en-US"/>
        </a:p>
      </dgm:t>
    </dgm:pt>
    <dgm:pt modelId="{4E1B62C9-3082-4BDD-9BAD-622920CCA21E}" type="sibTrans" cxnId="{CB892745-81D5-4440-9C63-09374A5F4DF2}">
      <dgm:prSet/>
      <dgm:spPr/>
      <dgm:t>
        <a:bodyPr/>
        <a:lstStyle/>
        <a:p>
          <a:endParaRPr lang="en-US"/>
        </a:p>
      </dgm:t>
    </dgm:pt>
    <dgm:pt modelId="{5A85FBE6-BFB0-48B9-9117-025E965DC744}">
      <dgm:prSet/>
      <dgm:spPr/>
      <dgm:t>
        <a:bodyPr/>
        <a:lstStyle/>
        <a:p>
          <a:r>
            <a:rPr lang="es-CL"/>
            <a:t>Proyección de poder: capacidad de atacar objetivos en mar, tierra o aire.</a:t>
          </a:r>
          <a:endParaRPr lang="en-US"/>
        </a:p>
      </dgm:t>
    </dgm:pt>
    <dgm:pt modelId="{3925B230-43F9-48DC-A6A5-CD71CC2D636F}" type="parTrans" cxnId="{B46A117B-5BA5-4119-BA7B-F0B45D999C6F}">
      <dgm:prSet/>
      <dgm:spPr/>
      <dgm:t>
        <a:bodyPr/>
        <a:lstStyle/>
        <a:p>
          <a:endParaRPr lang="en-US"/>
        </a:p>
      </dgm:t>
    </dgm:pt>
    <dgm:pt modelId="{5D790685-CD80-432F-B24E-3A84E18229A5}" type="sibTrans" cxnId="{B46A117B-5BA5-4119-BA7B-F0B45D999C6F}">
      <dgm:prSet/>
      <dgm:spPr/>
      <dgm:t>
        <a:bodyPr/>
        <a:lstStyle/>
        <a:p>
          <a:endParaRPr lang="en-US"/>
        </a:p>
      </dgm:t>
    </dgm:pt>
    <dgm:pt modelId="{7F57D3AC-025C-46C7-AD5C-47D6F1506F03}">
      <dgm:prSet/>
      <dgm:spPr/>
      <dgm:t>
        <a:bodyPr/>
        <a:lstStyle/>
        <a:p>
          <a:r>
            <a:rPr lang="es-CL"/>
            <a:t>Disuasión: evitar ataques gracias a la presencia de sistemas avanzados.</a:t>
          </a:r>
          <a:endParaRPr lang="en-US"/>
        </a:p>
      </dgm:t>
    </dgm:pt>
    <dgm:pt modelId="{FFF8EE65-52AF-4516-9E9D-F755C40A88DC}" type="parTrans" cxnId="{CFDED97F-A222-4F4B-B72E-5156B6DBDAD4}">
      <dgm:prSet/>
      <dgm:spPr/>
      <dgm:t>
        <a:bodyPr/>
        <a:lstStyle/>
        <a:p>
          <a:endParaRPr lang="en-US"/>
        </a:p>
      </dgm:t>
    </dgm:pt>
    <dgm:pt modelId="{8AD59E22-F049-4AE6-A814-B330B73ABE50}" type="sibTrans" cxnId="{CFDED97F-A222-4F4B-B72E-5156B6DBDAD4}">
      <dgm:prSet/>
      <dgm:spPr/>
      <dgm:t>
        <a:bodyPr/>
        <a:lstStyle/>
        <a:p>
          <a:endParaRPr lang="en-US"/>
        </a:p>
      </dgm:t>
    </dgm:pt>
    <dgm:pt modelId="{58B0E2A0-3459-42D5-B411-C2C8F3F639F0}">
      <dgm:prSet/>
      <dgm:spPr/>
      <dgm:t>
        <a:bodyPr/>
        <a:lstStyle/>
        <a:p>
          <a:r>
            <a:rPr lang="es-CL"/>
            <a:t>Integración logística: cada arma requiere municiones , repuestos, mantenimiento y soporte especializado.</a:t>
          </a:r>
          <a:endParaRPr lang="en-US"/>
        </a:p>
      </dgm:t>
    </dgm:pt>
    <dgm:pt modelId="{8322EB1E-EBE4-41F9-AB61-2FDBC9177A6C}" type="parTrans" cxnId="{3689EFE9-3DD4-4BE6-BCD9-EE35AA48FF07}">
      <dgm:prSet/>
      <dgm:spPr/>
      <dgm:t>
        <a:bodyPr/>
        <a:lstStyle/>
        <a:p>
          <a:endParaRPr lang="en-US"/>
        </a:p>
      </dgm:t>
    </dgm:pt>
    <dgm:pt modelId="{21EB4759-B0C0-4D2D-BB12-AEFA61AE8E13}" type="sibTrans" cxnId="{3689EFE9-3DD4-4BE6-BCD9-EE35AA48FF07}">
      <dgm:prSet/>
      <dgm:spPr/>
      <dgm:t>
        <a:bodyPr/>
        <a:lstStyle/>
        <a:p>
          <a:endParaRPr lang="en-US"/>
        </a:p>
      </dgm:t>
    </dgm:pt>
    <dgm:pt modelId="{E73F5110-EF40-4796-80D7-306B4AB1DAC2}" type="pres">
      <dgm:prSet presAssocID="{9F77B199-3871-48AE-B98A-77E3458AC662}" presName="vert0" presStyleCnt="0">
        <dgm:presLayoutVars>
          <dgm:dir/>
          <dgm:animOne val="branch"/>
          <dgm:animLvl val="lvl"/>
        </dgm:presLayoutVars>
      </dgm:prSet>
      <dgm:spPr/>
    </dgm:pt>
    <dgm:pt modelId="{2F9A21F3-1626-4A3F-ACEA-B26BF03B25C4}" type="pres">
      <dgm:prSet presAssocID="{68366059-4AA8-4B0A-9C2C-362BF105099D}" presName="thickLine" presStyleLbl="alignNode1" presStyleIdx="0" presStyleCnt="4"/>
      <dgm:spPr/>
    </dgm:pt>
    <dgm:pt modelId="{05A24B32-12DB-41E3-8E18-B850810AE8EF}" type="pres">
      <dgm:prSet presAssocID="{68366059-4AA8-4B0A-9C2C-362BF105099D}" presName="horz1" presStyleCnt="0"/>
      <dgm:spPr/>
    </dgm:pt>
    <dgm:pt modelId="{4E6C5A57-BBF2-4596-8C1A-C6C256E9F0CE}" type="pres">
      <dgm:prSet presAssocID="{68366059-4AA8-4B0A-9C2C-362BF105099D}" presName="tx1" presStyleLbl="revTx" presStyleIdx="0" presStyleCnt="4"/>
      <dgm:spPr/>
    </dgm:pt>
    <dgm:pt modelId="{B716C923-4A22-4FBD-A11B-A793D191DE71}" type="pres">
      <dgm:prSet presAssocID="{68366059-4AA8-4B0A-9C2C-362BF105099D}" presName="vert1" presStyleCnt="0"/>
      <dgm:spPr/>
    </dgm:pt>
    <dgm:pt modelId="{0A55BFB6-4E00-43BD-BA5C-99AA0B91A9BA}" type="pres">
      <dgm:prSet presAssocID="{5A85FBE6-BFB0-48B9-9117-025E965DC744}" presName="thickLine" presStyleLbl="alignNode1" presStyleIdx="1" presStyleCnt="4"/>
      <dgm:spPr/>
    </dgm:pt>
    <dgm:pt modelId="{A6887E3B-6F03-4561-9105-24994F306079}" type="pres">
      <dgm:prSet presAssocID="{5A85FBE6-BFB0-48B9-9117-025E965DC744}" presName="horz1" presStyleCnt="0"/>
      <dgm:spPr/>
    </dgm:pt>
    <dgm:pt modelId="{14677C95-FF29-4F3F-BC90-77923064717D}" type="pres">
      <dgm:prSet presAssocID="{5A85FBE6-BFB0-48B9-9117-025E965DC744}" presName="tx1" presStyleLbl="revTx" presStyleIdx="1" presStyleCnt="4"/>
      <dgm:spPr/>
    </dgm:pt>
    <dgm:pt modelId="{603C47C5-02B2-4F18-96BD-ED20A8A7C527}" type="pres">
      <dgm:prSet presAssocID="{5A85FBE6-BFB0-48B9-9117-025E965DC744}" presName="vert1" presStyleCnt="0"/>
      <dgm:spPr/>
    </dgm:pt>
    <dgm:pt modelId="{0A0A22ED-6C30-4AF7-82C1-FB8365E68FEC}" type="pres">
      <dgm:prSet presAssocID="{7F57D3AC-025C-46C7-AD5C-47D6F1506F03}" presName="thickLine" presStyleLbl="alignNode1" presStyleIdx="2" presStyleCnt="4"/>
      <dgm:spPr/>
    </dgm:pt>
    <dgm:pt modelId="{CE1EA681-4F69-4193-9FB9-16776FECA800}" type="pres">
      <dgm:prSet presAssocID="{7F57D3AC-025C-46C7-AD5C-47D6F1506F03}" presName="horz1" presStyleCnt="0"/>
      <dgm:spPr/>
    </dgm:pt>
    <dgm:pt modelId="{2AC43B38-532B-4C27-9D7A-A0964C2CF9F7}" type="pres">
      <dgm:prSet presAssocID="{7F57D3AC-025C-46C7-AD5C-47D6F1506F03}" presName="tx1" presStyleLbl="revTx" presStyleIdx="2" presStyleCnt="4"/>
      <dgm:spPr/>
    </dgm:pt>
    <dgm:pt modelId="{F59491A2-2B0B-49BF-A9A6-CAF41DE0508F}" type="pres">
      <dgm:prSet presAssocID="{7F57D3AC-025C-46C7-AD5C-47D6F1506F03}" presName="vert1" presStyleCnt="0"/>
      <dgm:spPr/>
    </dgm:pt>
    <dgm:pt modelId="{5678E834-C96B-4524-9A3B-1DFFAD3AB3E0}" type="pres">
      <dgm:prSet presAssocID="{58B0E2A0-3459-42D5-B411-C2C8F3F639F0}" presName="thickLine" presStyleLbl="alignNode1" presStyleIdx="3" presStyleCnt="4"/>
      <dgm:spPr/>
    </dgm:pt>
    <dgm:pt modelId="{66AADF8D-4109-4AB7-BF22-6D7517C48B2A}" type="pres">
      <dgm:prSet presAssocID="{58B0E2A0-3459-42D5-B411-C2C8F3F639F0}" presName="horz1" presStyleCnt="0"/>
      <dgm:spPr/>
    </dgm:pt>
    <dgm:pt modelId="{34F0996E-4DFC-4BDC-A283-01EDECC7EA6C}" type="pres">
      <dgm:prSet presAssocID="{58B0E2A0-3459-42D5-B411-C2C8F3F639F0}" presName="tx1" presStyleLbl="revTx" presStyleIdx="3" presStyleCnt="4"/>
      <dgm:spPr/>
    </dgm:pt>
    <dgm:pt modelId="{7FDD8FB3-E9FC-4BE2-AB86-BE02277A9528}" type="pres">
      <dgm:prSet presAssocID="{58B0E2A0-3459-42D5-B411-C2C8F3F639F0}" presName="vert1" presStyleCnt="0"/>
      <dgm:spPr/>
    </dgm:pt>
  </dgm:ptLst>
  <dgm:cxnLst>
    <dgm:cxn modelId="{E3CCC20A-BDA1-423C-9341-20D763D084B7}" type="presOf" srcId="{58B0E2A0-3459-42D5-B411-C2C8F3F639F0}" destId="{34F0996E-4DFC-4BDC-A283-01EDECC7EA6C}" srcOrd="0" destOrd="0" presId="urn:microsoft.com/office/officeart/2008/layout/LinedList"/>
    <dgm:cxn modelId="{CB892745-81D5-4440-9C63-09374A5F4DF2}" srcId="{9F77B199-3871-48AE-B98A-77E3458AC662}" destId="{68366059-4AA8-4B0A-9C2C-362BF105099D}" srcOrd="0" destOrd="0" parTransId="{D866C433-B688-4107-9C31-573CBF18D7B1}" sibTransId="{4E1B62C9-3082-4BDD-9BAD-622920CCA21E}"/>
    <dgm:cxn modelId="{B46A117B-5BA5-4119-BA7B-F0B45D999C6F}" srcId="{9F77B199-3871-48AE-B98A-77E3458AC662}" destId="{5A85FBE6-BFB0-48B9-9117-025E965DC744}" srcOrd="1" destOrd="0" parTransId="{3925B230-43F9-48DC-A6A5-CD71CC2D636F}" sibTransId="{5D790685-CD80-432F-B24E-3A84E18229A5}"/>
    <dgm:cxn modelId="{13B11E7E-67BE-4C94-B977-0B1EE57A2E94}" type="presOf" srcId="{68366059-4AA8-4B0A-9C2C-362BF105099D}" destId="{4E6C5A57-BBF2-4596-8C1A-C6C256E9F0CE}" srcOrd="0" destOrd="0" presId="urn:microsoft.com/office/officeart/2008/layout/LinedList"/>
    <dgm:cxn modelId="{CFDED97F-A222-4F4B-B72E-5156B6DBDAD4}" srcId="{9F77B199-3871-48AE-B98A-77E3458AC662}" destId="{7F57D3AC-025C-46C7-AD5C-47D6F1506F03}" srcOrd="2" destOrd="0" parTransId="{FFF8EE65-52AF-4516-9E9D-F755C40A88DC}" sibTransId="{8AD59E22-F049-4AE6-A814-B330B73ABE50}"/>
    <dgm:cxn modelId="{5D8A3BBA-4B29-4988-A845-8ADBB4B9C2D8}" type="presOf" srcId="{5A85FBE6-BFB0-48B9-9117-025E965DC744}" destId="{14677C95-FF29-4F3F-BC90-77923064717D}" srcOrd="0" destOrd="0" presId="urn:microsoft.com/office/officeart/2008/layout/LinedList"/>
    <dgm:cxn modelId="{4FDE8EC9-384B-44C2-B44B-CAABCB2ABFE4}" type="presOf" srcId="{7F57D3AC-025C-46C7-AD5C-47D6F1506F03}" destId="{2AC43B38-532B-4C27-9D7A-A0964C2CF9F7}" srcOrd="0" destOrd="0" presId="urn:microsoft.com/office/officeart/2008/layout/LinedList"/>
    <dgm:cxn modelId="{CA24F4D0-C961-4DDA-92A3-20D0107BD86D}" type="presOf" srcId="{9F77B199-3871-48AE-B98A-77E3458AC662}" destId="{E73F5110-EF40-4796-80D7-306B4AB1DAC2}" srcOrd="0" destOrd="0" presId="urn:microsoft.com/office/officeart/2008/layout/LinedList"/>
    <dgm:cxn modelId="{3689EFE9-3DD4-4BE6-BCD9-EE35AA48FF07}" srcId="{9F77B199-3871-48AE-B98A-77E3458AC662}" destId="{58B0E2A0-3459-42D5-B411-C2C8F3F639F0}" srcOrd="3" destOrd="0" parTransId="{8322EB1E-EBE4-41F9-AB61-2FDBC9177A6C}" sibTransId="{21EB4759-B0C0-4D2D-BB12-AEFA61AE8E13}"/>
    <dgm:cxn modelId="{B9F2E487-FD64-4CAB-8C88-32FCCB8988E7}" type="presParOf" srcId="{E73F5110-EF40-4796-80D7-306B4AB1DAC2}" destId="{2F9A21F3-1626-4A3F-ACEA-B26BF03B25C4}" srcOrd="0" destOrd="0" presId="urn:microsoft.com/office/officeart/2008/layout/LinedList"/>
    <dgm:cxn modelId="{AAA7026D-DA6F-4390-BC4C-A56177CEBACB}" type="presParOf" srcId="{E73F5110-EF40-4796-80D7-306B4AB1DAC2}" destId="{05A24B32-12DB-41E3-8E18-B850810AE8EF}" srcOrd="1" destOrd="0" presId="urn:microsoft.com/office/officeart/2008/layout/LinedList"/>
    <dgm:cxn modelId="{E6C3C885-1ECF-4C8E-A806-9DC2F6CD48A2}" type="presParOf" srcId="{05A24B32-12DB-41E3-8E18-B850810AE8EF}" destId="{4E6C5A57-BBF2-4596-8C1A-C6C256E9F0CE}" srcOrd="0" destOrd="0" presId="urn:microsoft.com/office/officeart/2008/layout/LinedList"/>
    <dgm:cxn modelId="{E1CE0E21-93E0-4A64-8876-0189087DC01C}" type="presParOf" srcId="{05A24B32-12DB-41E3-8E18-B850810AE8EF}" destId="{B716C923-4A22-4FBD-A11B-A793D191DE71}" srcOrd="1" destOrd="0" presId="urn:microsoft.com/office/officeart/2008/layout/LinedList"/>
    <dgm:cxn modelId="{BEF017D8-9EB8-47A9-A6C1-4300D3889B40}" type="presParOf" srcId="{E73F5110-EF40-4796-80D7-306B4AB1DAC2}" destId="{0A55BFB6-4E00-43BD-BA5C-99AA0B91A9BA}" srcOrd="2" destOrd="0" presId="urn:microsoft.com/office/officeart/2008/layout/LinedList"/>
    <dgm:cxn modelId="{A66B105A-7186-48A9-83AA-1941959AB37D}" type="presParOf" srcId="{E73F5110-EF40-4796-80D7-306B4AB1DAC2}" destId="{A6887E3B-6F03-4561-9105-24994F306079}" srcOrd="3" destOrd="0" presId="urn:microsoft.com/office/officeart/2008/layout/LinedList"/>
    <dgm:cxn modelId="{FA7C9EE3-9B88-4F56-AC2C-96010FAA4143}" type="presParOf" srcId="{A6887E3B-6F03-4561-9105-24994F306079}" destId="{14677C95-FF29-4F3F-BC90-77923064717D}" srcOrd="0" destOrd="0" presId="urn:microsoft.com/office/officeart/2008/layout/LinedList"/>
    <dgm:cxn modelId="{D020489C-6C4E-463D-9E19-AB5FCCEC828D}" type="presParOf" srcId="{A6887E3B-6F03-4561-9105-24994F306079}" destId="{603C47C5-02B2-4F18-96BD-ED20A8A7C527}" srcOrd="1" destOrd="0" presId="urn:microsoft.com/office/officeart/2008/layout/LinedList"/>
    <dgm:cxn modelId="{FA844CD5-781D-47F3-B4AE-5C57C5D37CF2}" type="presParOf" srcId="{E73F5110-EF40-4796-80D7-306B4AB1DAC2}" destId="{0A0A22ED-6C30-4AF7-82C1-FB8365E68FEC}" srcOrd="4" destOrd="0" presId="urn:microsoft.com/office/officeart/2008/layout/LinedList"/>
    <dgm:cxn modelId="{3C0DD420-805C-4732-BFB0-040ED13FE201}" type="presParOf" srcId="{E73F5110-EF40-4796-80D7-306B4AB1DAC2}" destId="{CE1EA681-4F69-4193-9FB9-16776FECA800}" srcOrd="5" destOrd="0" presId="urn:microsoft.com/office/officeart/2008/layout/LinedList"/>
    <dgm:cxn modelId="{1A8A0B17-5DA5-4720-B7FC-EF16D9A1A0FA}" type="presParOf" srcId="{CE1EA681-4F69-4193-9FB9-16776FECA800}" destId="{2AC43B38-532B-4C27-9D7A-A0964C2CF9F7}" srcOrd="0" destOrd="0" presId="urn:microsoft.com/office/officeart/2008/layout/LinedList"/>
    <dgm:cxn modelId="{B52FEBA7-6988-405C-8241-D25BC0C57C14}" type="presParOf" srcId="{CE1EA681-4F69-4193-9FB9-16776FECA800}" destId="{F59491A2-2B0B-49BF-A9A6-CAF41DE0508F}" srcOrd="1" destOrd="0" presId="urn:microsoft.com/office/officeart/2008/layout/LinedList"/>
    <dgm:cxn modelId="{17476DFF-2A53-46D7-B29D-FD4CC3ACFCC9}" type="presParOf" srcId="{E73F5110-EF40-4796-80D7-306B4AB1DAC2}" destId="{5678E834-C96B-4524-9A3B-1DFFAD3AB3E0}" srcOrd="6" destOrd="0" presId="urn:microsoft.com/office/officeart/2008/layout/LinedList"/>
    <dgm:cxn modelId="{8375D260-B532-4C2B-852E-D684CF28CC54}" type="presParOf" srcId="{E73F5110-EF40-4796-80D7-306B4AB1DAC2}" destId="{66AADF8D-4109-4AB7-BF22-6D7517C48B2A}" srcOrd="7" destOrd="0" presId="urn:microsoft.com/office/officeart/2008/layout/LinedList"/>
    <dgm:cxn modelId="{F42868CE-50EE-43A0-A98D-82B20075FDBD}" type="presParOf" srcId="{66AADF8D-4109-4AB7-BF22-6D7517C48B2A}" destId="{34F0996E-4DFC-4BDC-A283-01EDECC7EA6C}" srcOrd="0" destOrd="0" presId="urn:microsoft.com/office/officeart/2008/layout/LinedList"/>
    <dgm:cxn modelId="{77B639EC-9739-4929-83F9-8F61F3DBFCBC}" type="presParOf" srcId="{66AADF8D-4109-4AB7-BF22-6D7517C48B2A}" destId="{7FDD8FB3-E9FC-4BE2-AB86-BE02277A95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F9DD33-7F4C-4F1F-9C6D-50517E217AF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3AE9F06-03CC-4E70-9F2E-BA7B5BA88D91}">
      <dgm:prSet/>
      <dgm:spPr/>
      <dgm:t>
        <a:bodyPr/>
        <a:lstStyle/>
        <a:p>
          <a:r>
            <a:rPr lang="es-CL" b="1"/>
            <a:t>Artillería naval</a:t>
          </a:r>
          <a:endParaRPr lang="en-US"/>
        </a:p>
      </dgm:t>
    </dgm:pt>
    <dgm:pt modelId="{9E77ABD6-A3A0-4C34-A797-943D18DD6F8A}" type="parTrans" cxnId="{EF34C6C6-2372-4559-ADD1-9654F09F1D61}">
      <dgm:prSet/>
      <dgm:spPr/>
      <dgm:t>
        <a:bodyPr/>
        <a:lstStyle/>
        <a:p>
          <a:endParaRPr lang="en-US"/>
        </a:p>
      </dgm:t>
    </dgm:pt>
    <dgm:pt modelId="{42FA5407-3A3E-4FFA-8C80-25F0BBE473BA}" type="sibTrans" cxnId="{EF34C6C6-2372-4559-ADD1-9654F09F1D61}">
      <dgm:prSet/>
      <dgm:spPr/>
      <dgm:t>
        <a:bodyPr/>
        <a:lstStyle/>
        <a:p>
          <a:endParaRPr lang="en-US"/>
        </a:p>
      </dgm:t>
    </dgm:pt>
    <dgm:pt modelId="{0DE87D4D-913E-496F-9E40-F2191766EA73}">
      <dgm:prSet/>
      <dgm:spPr/>
      <dgm:t>
        <a:bodyPr/>
        <a:lstStyle/>
        <a:p>
          <a:r>
            <a:rPr lang="es-CL"/>
            <a:t>Cañones de medio y gran calibre.</a:t>
          </a:r>
          <a:endParaRPr lang="en-US"/>
        </a:p>
      </dgm:t>
    </dgm:pt>
    <dgm:pt modelId="{3DF76D9B-9F4B-44EF-AC77-9D32FE0AC7B1}" type="parTrans" cxnId="{3A7BF5AA-B89B-47BF-BF11-931C299ED76A}">
      <dgm:prSet/>
      <dgm:spPr/>
      <dgm:t>
        <a:bodyPr/>
        <a:lstStyle/>
        <a:p>
          <a:endParaRPr lang="en-US"/>
        </a:p>
      </dgm:t>
    </dgm:pt>
    <dgm:pt modelId="{38862FB9-50EE-477F-8FDB-2D38F0257082}" type="sibTrans" cxnId="{3A7BF5AA-B89B-47BF-BF11-931C299ED76A}">
      <dgm:prSet/>
      <dgm:spPr/>
      <dgm:t>
        <a:bodyPr/>
        <a:lstStyle/>
        <a:p>
          <a:endParaRPr lang="en-US"/>
        </a:p>
      </dgm:t>
    </dgm:pt>
    <dgm:pt modelId="{BEAFD80E-7B4B-47C7-9F76-60F3CD2F3862}">
      <dgm:prSet/>
      <dgm:spPr/>
      <dgm:t>
        <a:bodyPr/>
        <a:lstStyle/>
        <a:p>
          <a:r>
            <a:rPr lang="es-CL"/>
            <a:t>Usados para defensa costera, apoyo de fuego naval y combate naval.</a:t>
          </a:r>
          <a:endParaRPr lang="en-US"/>
        </a:p>
      </dgm:t>
    </dgm:pt>
    <dgm:pt modelId="{7B864B09-C143-411E-B95E-20DEC8D70E36}" type="parTrans" cxnId="{2706C35D-E9E1-43CE-97CE-F431F7E5567B}">
      <dgm:prSet/>
      <dgm:spPr/>
      <dgm:t>
        <a:bodyPr/>
        <a:lstStyle/>
        <a:p>
          <a:endParaRPr lang="en-US"/>
        </a:p>
      </dgm:t>
    </dgm:pt>
    <dgm:pt modelId="{A11FE4C8-64DF-4B48-8904-073C2A3168CA}" type="sibTrans" cxnId="{2706C35D-E9E1-43CE-97CE-F431F7E5567B}">
      <dgm:prSet/>
      <dgm:spPr/>
      <dgm:t>
        <a:bodyPr/>
        <a:lstStyle/>
        <a:p>
          <a:endParaRPr lang="en-US"/>
        </a:p>
      </dgm:t>
    </dgm:pt>
    <dgm:pt modelId="{08043805-B02F-4B5B-8DF5-C00068BB3BD7}">
      <dgm:prSet/>
      <dgm:spPr/>
      <dgm:t>
        <a:bodyPr/>
        <a:lstStyle/>
        <a:p>
          <a:r>
            <a:rPr lang="es-CL" b="1" dirty="0"/>
            <a:t>Misiles guiados</a:t>
          </a:r>
          <a:endParaRPr lang="en-US" dirty="0"/>
        </a:p>
      </dgm:t>
    </dgm:pt>
    <dgm:pt modelId="{B63FB650-FB52-4531-9AF4-6F827D3477BD}" type="parTrans" cxnId="{26B82F73-6528-4636-A087-A4BF8BF1D4D1}">
      <dgm:prSet/>
      <dgm:spPr/>
      <dgm:t>
        <a:bodyPr/>
        <a:lstStyle/>
        <a:p>
          <a:endParaRPr lang="en-US"/>
        </a:p>
      </dgm:t>
    </dgm:pt>
    <dgm:pt modelId="{F4D4A59F-0352-49D9-A105-8D43C08FE3C1}" type="sibTrans" cxnId="{26B82F73-6528-4636-A087-A4BF8BF1D4D1}">
      <dgm:prSet/>
      <dgm:spPr/>
      <dgm:t>
        <a:bodyPr/>
        <a:lstStyle/>
        <a:p>
          <a:endParaRPr lang="en-US"/>
        </a:p>
      </dgm:t>
    </dgm:pt>
    <dgm:pt modelId="{F760FF05-604A-49A3-A764-58F41B475CCC}">
      <dgm:prSet/>
      <dgm:spPr/>
      <dgm:t>
        <a:bodyPr/>
        <a:lstStyle/>
        <a:p>
          <a:r>
            <a:rPr lang="es-CL"/>
            <a:t>Antibuque, antiaéreos y antisubmarinos.</a:t>
          </a:r>
          <a:endParaRPr lang="en-US"/>
        </a:p>
      </dgm:t>
    </dgm:pt>
    <dgm:pt modelId="{43E0B999-2B41-484E-B804-1D4280EBFC31}" type="parTrans" cxnId="{D092C6D0-0A71-427C-8ED6-7BC38F75636B}">
      <dgm:prSet/>
      <dgm:spPr/>
      <dgm:t>
        <a:bodyPr/>
        <a:lstStyle/>
        <a:p>
          <a:endParaRPr lang="en-US"/>
        </a:p>
      </dgm:t>
    </dgm:pt>
    <dgm:pt modelId="{C1795F68-5EFF-4494-A59E-2C82FA665AB5}" type="sibTrans" cxnId="{D092C6D0-0A71-427C-8ED6-7BC38F75636B}">
      <dgm:prSet/>
      <dgm:spPr/>
      <dgm:t>
        <a:bodyPr/>
        <a:lstStyle/>
        <a:p>
          <a:endParaRPr lang="en-US"/>
        </a:p>
      </dgm:t>
    </dgm:pt>
    <dgm:pt modelId="{3F4972A3-254D-43BF-B49C-CDB5A5B0A7F9}">
      <dgm:prSet/>
      <dgm:spPr/>
      <dgm:t>
        <a:bodyPr/>
        <a:lstStyle/>
        <a:p>
          <a:r>
            <a:rPr lang="es-CL"/>
            <a:t>Alta precisión y alcance.</a:t>
          </a:r>
          <a:endParaRPr lang="en-US"/>
        </a:p>
      </dgm:t>
    </dgm:pt>
    <dgm:pt modelId="{6DC15AD3-CCA6-4CBD-848A-CA7637B9712E}" type="parTrans" cxnId="{C6D0AB32-8262-401E-9821-53E4B4DA3D3C}">
      <dgm:prSet/>
      <dgm:spPr/>
      <dgm:t>
        <a:bodyPr/>
        <a:lstStyle/>
        <a:p>
          <a:endParaRPr lang="en-US"/>
        </a:p>
      </dgm:t>
    </dgm:pt>
    <dgm:pt modelId="{1EDDB5A9-9BC5-4424-852A-13020F36BEAC}" type="sibTrans" cxnId="{C6D0AB32-8262-401E-9821-53E4B4DA3D3C}">
      <dgm:prSet/>
      <dgm:spPr/>
      <dgm:t>
        <a:bodyPr/>
        <a:lstStyle/>
        <a:p>
          <a:endParaRPr lang="en-US"/>
        </a:p>
      </dgm:t>
    </dgm:pt>
    <dgm:pt modelId="{A5831FA9-A6CF-495F-9710-5E37A96E23E5}">
      <dgm:prSet/>
      <dgm:spPr/>
      <dgm:t>
        <a:bodyPr/>
        <a:lstStyle/>
        <a:p>
          <a:r>
            <a:rPr lang="es-CL" b="1" dirty="0"/>
            <a:t>Sistemas CIWS (Close-In </a:t>
          </a:r>
          <a:r>
            <a:rPr lang="es-CL" b="1" dirty="0" err="1"/>
            <a:t>Weapon</a:t>
          </a:r>
          <a:r>
            <a:rPr lang="es-CL" b="1" dirty="0"/>
            <a:t> </a:t>
          </a:r>
          <a:r>
            <a:rPr lang="es-CL" b="1" dirty="0" err="1"/>
            <a:t>System</a:t>
          </a:r>
          <a:r>
            <a:rPr lang="es-CL" b="1" dirty="0"/>
            <a:t>)</a:t>
          </a:r>
          <a:endParaRPr lang="en-US" dirty="0"/>
        </a:p>
      </dgm:t>
    </dgm:pt>
    <dgm:pt modelId="{D1265512-5CDD-4E06-B330-9FD6730A530B}" type="parTrans" cxnId="{1859F639-AE07-4918-BBA9-5C81F1EA59D6}">
      <dgm:prSet/>
      <dgm:spPr/>
      <dgm:t>
        <a:bodyPr/>
        <a:lstStyle/>
        <a:p>
          <a:endParaRPr lang="en-US"/>
        </a:p>
      </dgm:t>
    </dgm:pt>
    <dgm:pt modelId="{60BEE939-B2DB-4F1F-913E-8945781FE377}" type="sibTrans" cxnId="{1859F639-AE07-4918-BBA9-5C81F1EA59D6}">
      <dgm:prSet/>
      <dgm:spPr/>
      <dgm:t>
        <a:bodyPr/>
        <a:lstStyle/>
        <a:p>
          <a:endParaRPr lang="en-US"/>
        </a:p>
      </dgm:t>
    </dgm:pt>
    <dgm:pt modelId="{DB73CC3A-F640-4D8B-96A3-AECC574AE8C8}">
      <dgm:prSet/>
      <dgm:spPr/>
      <dgm:t>
        <a:bodyPr/>
        <a:lstStyle/>
        <a:p>
          <a:r>
            <a:rPr lang="es-CL"/>
            <a:t>Defensa de punto contra misiles y aeronaves.</a:t>
          </a:r>
          <a:endParaRPr lang="en-US"/>
        </a:p>
      </dgm:t>
    </dgm:pt>
    <dgm:pt modelId="{1EE05BAF-D7E2-4677-B45D-C0792AD9A723}" type="parTrans" cxnId="{5E707631-7C39-43C9-9D6E-A888A0F8570B}">
      <dgm:prSet/>
      <dgm:spPr/>
      <dgm:t>
        <a:bodyPr/>
        <a:lstStyle/>
        <a:p>
          <a:endParaRPr lang="en-US"/>
        </a:p>
      </dgm:t>
    </dgm:pt>
    <dgm:pt modelId="{0702830E-CC22-4178-9C30-2E51709A0F66}" type="sibTrans" cxnId="{5E707631-7C39-43C9-9D6E-A888A0F8570B}">
      <dgm:prSet/>
      <dgm:spPr/>
      <dgm:t>
        <a:bodyPr/>
        <a:lstStyle/>
        <a:p>
          <a:endParaRPr lang="en-US"/>
        </a:p>
      </dgm:t>
    </dgm:pt>
    <dgm:pt modelId="{D70B2C3F-943D-468B-8C41-66C5D058DC38}">
      <dgm:prSet/>
      <dgm:spPr/>
      <dgm:t>
        <a:bodyPr/>
        <a:lstStyle/>
        <a:p>
          <a:r>
            <a:rPr lang="es-CL"/>
            <a:t>Ejemplo: Phalanx, Goalkeeper.</a:t>
          </a:r>
          <a:endParaRPr lang="en-US"/>
        </a:p>
      </dgm:t>
    </dgm:pt>
    <dgm:pt modelId="{3C1B2AC1-015D-4B8A-857D-CAB8ED95315E}" type="parTrans" cxnId="{28EBF39A-EA75-45E2-BF35-C614510AB866}">
      <dgm:prSet/>
      <dgm:spPr/>
      <dgm:t>
        <a:bodyPr/>
        <a:lstStyle/>
        <a:p>
          <a:endParaRPr lang="en-US"/>
        </a:p>
      </dgm:t>
    </dgm:pt>
    <dgm:pt modelId="{F4434645-100C-4A33-9D88-CBE9E03B8AC5}" type="sibTrans" cxnId="{28EBF39A-EA75-45E2-BF35-C614510AB866}">
      <dgm:prSet/>
      <dgm:spPr/>
      <dgm:t>
        <a:bodyPr/>
        <a:lstStyle/>
        <a:p>
          <a:endParaRPr lang="en-US"/>
        </a:p>
      </dgm:t>
    </dgm:pt>
    <dgm:pt modelId="{018CEF01-8E04-46D6-BBEC-F30C5B12E315}">
      <dgm:prSet/>
      <dgm:spPr/>
      <dgm:t>
        <a:bodyPr/>
        <a:lstStyle/>
        <a:p>
          <a:r>
            <a:rPr lang="es-CL" b="1"/>
            <a:t>Torpedos</a:t>
          </a:r>
          <a:endParaRPr lang="en-US"/>
        </a:p>
      </dgm:t>
    </dgm:pt>
    <dgm:pt modelId="{9C62EFDB-6317-45B8-AA7E-1DB552CBF935}" type="parTrans" cxnId="{E7FDBE31-B0FD-46E3-AEF6-F37D885D0A4D}">
      <dgm:prSet/>
      <dgm:spPr/>
      <dgm:t>
        <a:bodyPr/>
        <a:lstStyle/>
        <a:p>
          <a:endParaRPr lang="en-US"/>
        </a:p>
      </dgm:t>
    </dgm:pt>
    <dgm:pt modelId="{6AD5FDA7-FB05-412F-AD96-52A208D556DB}" type="sibTrans" cxnId="{E7FDBE31-B0FD-46E3-AEF6-F37D885D0A4D}">
      <dgm:prSet/>
      <dgm:spPr/>
      <dgm:t>
        <a:bodyPr/>
        <a:lstStyle/>
        <a:p>
          <a:endParaRPr lang="en-US"/>
        </a:p>
      </dgm:t>
    </dgm:pt>
    <dgm:pt modelId="{701C5A9E-6F28-45F4-B679-52E756B4D710}">
      <dgm:prSet/>
      <dgm:spPr/>
      <dgm:t>
        <a:bodyPr/>
        <a:lstStyle/>
        <a:p>
          <a:r>
            <a:rPr lang="es-CL"/>
            <a:t>Armas submarinas contra buques y submarinos enemigos.</a:t>
          </a:r>
          <a:endParaRPr lang="en-US"/>
        </a:p>
      </dgm:t>
    </dgm:pt>
    <dgm:pt modelId="{57B0C259-3B35-4693-BDCA-65B55AF63652}" type="parTrans" cxnId="{4CA010D0-8BF2-42B1-A4AD-8FD079D23B0D}">
      <dgm:prSet/>
      <dgm:spPr/>
      <dgm:t>
        <a:bodyPr/>
        <a:lstStyle/>
        <a:p>
          <a:endParaRPr lang="en-US"/>
        </a:p>
      </dgm:t>
    </dgm:pt>
    <dgm:pt modelId="{7DA97AF8-0D7F-4D27-A660-6594C7BCC18B}" type="sibTrans" cxnId="{4CA010D0-8BF2-42B1-A4AD-8FD079D23B0D}">
      <dgm:prSet/>
      <dgm:spPr/>
      <dgm:t>
        <a:bodyPr/>
        <a:lstStyle/>
        <a:p>
          <a:endParaRPr lang="en-US"/>
        </a:p>
      </dgm:t>
    </dgm:pt>
    <dgm:pt modelId="{EABB0747-FB1B-48C3-B892-D12F702C46C3}">
      <dgm:prSet/>
      <dgm:spPr/>
      <dgm:t>
        <a:bodyPr/>
        <a:lstStyle/>
        <a:p>
          <a:r>
            <a:rPr lang="es-CL" b="1" dirty="0"/>
            <a:t>Armas antisubmarinas</a:t>
          </a:r>
          <a:endParaRPr lang="en-US" dirty="0"/>
        </a:p>
      </dgm:t>
    </dgm:pt>
    <dgm:pt modelId="{E7E87DD5-CAA3-4068-A8EC-60AA35B5AF31}" type="parTrans" cxnId="{21C193E4-5501-4ECE-9C04-AF7A3E1BC3FA}">
      <dgm:prSet/>
      <dgm:spPr/>
      <dgm:t>
        <a:bodyPr/>
        <a:lstStyle/>
        <a:p>
          <a:endParaRPr lang="en-US"/>
        </a:p>
      </dgm:t>
    </dgm:pt>
    <dgm:pt modelId="{1C8CD9F2-52E1-4A75-A977-2BEEE3709A89}" type="sibTrans" cxnId="{21C193E4-5501-4ECE-9C04-AF7A3E1BC3FA}">
      <dgm:prSet/>
      <dgm:spPr/>
      <dgm:t>
        <a:bodyPr/>
        <a:lstStyle/>
        <a:p>
          <a:endParaRPr lang="en-US"/>
        </a:p>
      </dgm:t>
    </dgm:pt>
    <dgm:pt modelId="{2486DBE5-6CA7-4CB0-84CB-FF489285E8EC}">
      <dgm:prSet/>
      <dgm:spPr/>
      <dgm:t>
        <a:bodyPr/>
        <a:lstStyle/>
        <a:p>
          <a:r>
            <a:rPr lang="es-CL"/>
            <a:t>Lanzadores de cargas de profundidad y cohetes especializados.</a:t>
          </a:r>
          <a:endParaRPr lang="en-US"/>
        </a:p>
      </dgm:t>
    </dgm:pt>
    <dgm:pt modelId="{E6834667-94B5-4956-A5C3-CADCE4B2ACD1}" type="parTrans" cxnId="{9546C8FF-4410-4AC1-8935-A508FEDBC766}">
      <dgm:prSet/>
      <dgm:spPr/>
      <dgm:t>
        <a:bodyPr/>
        <a:lstStyle/>
        <a:p>
          <a:endParaRPr lang="en-US"/>
        </a:p>
      </dgm:t>
    </dgm:pt>
    <dgm:pt modelId="{628C81D4-A94B-4C97-A074-239D6BC05B6B}" type="sibTrans" cxnId="{9546C8FF-4410-4AC1-8935-A508FEDBC766}">
      <dgm:prSet/>
      <dgm:spPr/>
      <dgm:t>
        <a:bodyPr/>
        <a:lstStyle/>
        <a:p>
          <a:endParaRPr lang="en-US"/>
        </a:p>
      </dgm:t>
    </dgm:pt>
    <dgm:pt modelId="{DD9B20D2-25A3-48DE-8D5A-BF63AE9FC5D3}" type="pres">
      <dgm:prSet presAssocID="{17F9DD33-7F4C-4F1F-9C6D-50517E217AFC}" presName="Name0" presStyleCnt="0">
        <dgm:presLayoutVars>
          <dgm:dir/>
          <dgm:animLvl val="lvl"/>
          <dgm:resizeHandles val="exact"/>
        </dgm:presLayoutVars>
      </dgm:prSet>
      <dgm:spPr/>
    </dgm:pt>
    <dgm:pt modelId="{674F0DB6-7271-4F0C-88E3-882FEDFE9A67}" type="pres">
      <dgm:prSet presAssocID="{F3AE9F06-03CC-4E70-9F2E-BA7B5BA88D91}" presName="linNode" presStyleCnt="0"/>
      <dgm:spPr/>
    </dgm:pt>
    <dgm:pt modelId="{4D3344BF-3D38-4BA7-BEA2-7208C3A8ADBF}" type="pres">
      <dgm:prSet presAssocID="{F3AE9F06-03CC-4E70-9F2E-BA7B5BA88D91}" presName="parentText" presStyleLbl="node1" presStyleIdx="0" presStyleCnt="5">
        <dgm:presLayoutVars>
          <dgm:chMax val="1"/>
          <dgm:bulletEnabled val="1"/>
        </dgm:presLayoutVars>
      </dgm:prSet>
      <dgm:spPr/>
    </dgm:pt>
    <dgm:pt modelId="{55E7BCE0-343B-4438-8C13-ED6BA6707F5A}" type="pres">
      <dgm:prSet presAssocID="{F3AE9F06-03CC-4E70-9F2E-BA7B5BA88D91}" presName="descendantText" presStyleLbl="alignAccFollowNode1" presStyleIdx="0" presStyleCnt="5">
        <dgm:presLayoutVars>
          <dgm:bulletEnabled val="1"/>
        </dgm:presLayoutVars>
      </dgm:prSet>
      <dgm:spPr/>
    </dgm:pt>
    <dgm:pt modelId="{7C810304-B836-44C8-B39E-45D81255BB66}" type="pres">
      <dgm:prSet presAssocID="{42FA5407-3A3E-4FFA-8C80-25F0BBE473BA}" presName="sp" presStyleCnt="0"/>
      <dgm:spPr/>
    </dgm:pt>
    <dgm:pt modelId="{0AA3D9C7-3FA0-41DD-AEB4-66410CFF2878}" type="pres">
      <dgm:prSet presAssocID="{08043805-B02F-4B5B-8DF5-C00068BB3BD7}" presName="linNode" presStyleCnt="0"/>
      <dgm:spPr/>
    </dgm:pt>
    <dgm:pt modelId="{5C001422-1C87-4175-9B76-C211A59C585A}" type="pres">
      <dgm:prSet presAssocID="{08043805-B02F-4B5B-8DF5-C00068BB3BD7}" presName="parentText" presStyleLbl="node1" presStyleIdx="1" presStyleCnt="5" custScaleY="90909">
        <dgm:presLayoutVars>
          <dgm:chMax val="1"/>
          <dgm:bulletEnabled val="1"/>
        </dgm:presLayoutVars>
      </dgm:prSet>
      <dgm:spPr/>
    </dgm:pt>
    <dgm:pt modelId="{CFE83273-5019-4C16-BB23-A1FDA3009BA8}" type="pres">
      <dgm:prSet presAssocID="{08043805-B02F-4B5B-8DF5-C00068BB3BD7}" presName="descendantText" presStyleLbl="alignAccFollowNode1" presStyleIdx="1" presStyleCnt="5">
        <dgm:presLayoutVars>
          <dgm:bulletEnabled val="1"/>
        </dgm:presLayoutVars>
      </dgm:prSet>
      <dgm:spPr/>
    </dgm:pt>
    <dgm:pt modelId="{80531E4B-08DE-46BA-ABE2-AC244A6E7035}" type="pres">
      <dgm:prSet presAssocID="{F4D4A59F-0352-49D9-A105-8D43C08FE3C1}" presName="sp" presStyleCnt="0"/>
      <dgm:spPr/>
    </dgm:pt>
    <dgm:pt modelId="{06041EDF-9441-4F19-BDEB-F6659273A6AF}" type="pres">
      <dgm:prSet presAssocID="{A5831FA9-A6CF-495F-9710-5E37A96E23E5}" presName="linNode" presStyleCnt="0"/>
      <dgm:spPr/>
    </dgm:pt>
    <dgm:pt modelId="{AA3E24E2-8779-48B3-9683-6B88E61A5E59}" type="pres">
      <dgm:prSet presAssocID="{A5831FA9-A6CF-495F-9710-5E37A96E23E5}" presName="parentText" presStyleLbl="node1" presStyleIdx="2" presStyleCnt="5">
        <dgm:presLayoutVars>
          <dgm:chMax val="1"/>
          <dgm:bulletEnabled val="1"/>
        </dgm:presLayoutVars>
      </dgm:prSet>
      <dgm:spPr/>
    </dgm:pt>
    <dgm:pt modelId="{A6080716-E551-4A25-8593-A1142D0E457C}" type="pres">
      <dgm:prSet presAssocID="{A5831FA9-A6CF-495F-9710-5E37A96E23E5}" presName="descendantText" presStyleLbl="alignAccFollowNode1" presStyleIdx="2" presStyleCnt="5">
        <dgm:presLayoutVars>
          <dgm:bulletEnabled val="1"/>
        </dgm:presLayoutVars>
      </dgm:prSet>
      <dgm:spPr/>
    </dgm:pt>
    <dgm:pt modelId="{564DD6A7-5ED2-4374-ACFF-C7368245C06C}" type="pres">
      <dgm:prSet presAssocID="{60BEE939-B2DB-4F1F-913E-8945781FE377}" presName="sp" presStyleCnt="0"/>
      <dgm:spPr/>
    </dgm:pt>
    <dgm:pt modelId="{677A5905-1490-43EE-B9CF-DDF00DD3C70B}" type="pres">
      <dgm:prSet presAssocID="{018CEF01-8E04-46D6-BBEC-F30C5B12E315}" presName="linNode" presStyleCnt="0"/>
      <dgm:spPr/>
    </dgm:pt>
    <dgm:pt modelId="{B46833A6-104A-44F8-A646-2AEEDAEB6C14}" type="pres">
      <dgm:prSet presAssocID="{018CEF01-8E04-46D6-BBEC-F30C5B12E315}" presName="parentText" presStyleLbl="node1" presStyleIdx="3" presStyleCnt="5">
        <dgm:presLayoutVars>
          <dgm:chMax val="1"/>
          <dgm:bulletEnabled val="1"/>
        </dgm:presLayoutVars>
      </dgm:prSet>
      <dgm:spPr/>
    </dgm:pt>
    <dgm:pt modelId="{AE6CE827-0459-421E-AAA8-9CB5C6054781}" type="pres">
      <dgm:prSet presAssocID="{018CEF01-8E04-46D6-BBEC-F30C5B12E315}" presName="descendantText" presStyleLbl="alignAccFollowNode1" presStyleIdx="3" presStyleCnt="5">
        <dgm:presLayoutVars>
          <dgm:bulletEnabled val="1"/>
        </dgm:presLayoutVars>
      </dgm:prSet>
      <dgm:spPr/>
    </dgm:pt>
    <dgm:pt modelId="{B99AC8CA-D7DF-4821-9E60-CB7AF9F84234}" type="pres">
      <dgm:prSet presAssocID="{6AD5FDA7-FB05-412F-AD96-52A208D556DB}" presName="sp" presStyleCnt="0"/>
      <dgm:spPr/>
    </dgm:pt>
    <dgm:pt modelId="{98E5AE6C-840A-4950-968B-1C374BA4702E}" type="pres">
      <dgm:prSet presAssocID="{EABB0747-FB1B-48C3-B892-D12F702C46C3}" presName="linNode" presStyleCnt="0"/>
      <dgm:spPr/>
    </dgm:pt>
    <dgm:pt modelId="{581C130B-1554-4140-BA3D-5B9285C12EC0}" type="pres">
      <dgm:prSet presAssocID="{EABB0747-FB1B-48C3-B892-D12F702C46C3}" presName="parentText" presStyleLbl="node1" presStyleIdx="4" presStyleCnt="5">
        <dgm:presLayoutVars>
          <dgm:chMax val="1"/>
          <dgm:bulletEnabled val="1"/>
        </dgm:presLayoutVars>
      </dgm:prSet>
      <dgm:spPr/>
    </dgm:pt>
    <dgm:pt modelId="{E98AAE92-FD4F-4DDC-B7AF-8B839273E383}" type="pres">
      <dgm:prSet presAssocID="{EABB0747-FB1B-48C3-B892-D12F702C46C3}" presName="descendantText" presStyleLbl="alignAccFollowNode1" presStyleIdx="4" presStyleCnt="5">
        <dgm:presLayoutVars>
          <dgm:bulletEnabled val="1"/>
        </dgm:presLayoutVars>
      </dgm:prSet>
      <dgm:spPr/>
    </dgm:pt>
  </dgm:ptLst>
  <dgm:cxnLst>
    <dgm:cxn modelId="{C1675920-D308-4AC9-9C4B-789CBD7566A9}" type="presOf" srcId="{17F9DD33-7F4C-4F1F-9C6D-50517E217AFC}" destId="{DD9B20D2-25A3-48DE-8D5A-BF63AE9FC5D3}" srcOrd="0" destOrd="0" presId="urn:microsoft.com/office/officeart/2005/8/layout/vList5"/>
    <dgm:cxn modelId="{DD7C5028-6E03-4792-9EC3-519497C7D834}" type="presOf" srcId="{F3AE9F06-03CC-4E70-9F2E-BA7B5BA88D91}" destId="{4D3344BF-3D38-4BA7-BEA2-7208C3A8ADBF}" srcOrd="0" destOrd="0" presId="urn:microsoft.com/office/officeart/2005/8/layout/vList5"/>
    <dgm:cxn modelId="{5E707631-7C39-43C9-9D6E-A888A0F8570B}" srcId="{A5831FA9-A6CF-495F-9710-5E37A96E23E5}" destId="{DB73CC3A-F640-4D8B-96A3-AECC574AE8C8}" srcOrd="0" destOrd="0" parTransId="{1EE05BAF-D7E2-4677-B45D-C0792AD9A723}" sibTransId="{0702830E-CC22-4178-9C30-2E51709A0F66}"/>
    <dgm:cxn modelId="{E7FDBE31-B0FD-46E3-AEF6-F37D885D0A4D}" srcId="{17F9DD33-7F4C-4F1F-9C6D-50517E217AFC}" destId="{018CEF01-8E04-46D6-BBEC-F30C5B12E315}" srcOrd="3" destOrd="0" parTransId="{9C62EFDB-6317-45B8-AA7E-1DB552CBF935}" sibTransId="{6AD5FDA7-FB05-412F-AD96-52A208D556DB}"/>
    <dgm:cxn modelId="{C6D0AB32-8262-401E-9821-53E4B4DA3D3C}" srcId="{08043805-B02F-4B5B-8DF5-C00068BB3BD7}" destId="{3F4972A3-254D-43BF-B49C-CDB5A5B0A7F9}" srcOrd="1" destOrd="0" parTransId="{6DC15AD3-CCA6-4CBD-848A-CA7637B9712E}" sibTransId="{1EDDB5A9-9BC5-4424-852A-13020F36BEAC}"/>
    <dgm:cxn modelId="{1859F639-AE07-4918-BBA9-5C81F1EA59D6}" srcId="{17F9DD33-7F4C-4F1F-9C6D-50517E217AFC}" destId="{A5831FA9-A6CF-495F-9710-5E37A96E23E5}" srcOrd="2" destOrd="0" parTransId="{D1265512-5CDD-4E06-B330-9FD6730A530B}" sibTransId="{60BEE939-B2DB-4F1F-913E-8945781FE377}"/>
    <dgm:cxn modelId="{6ED1783A-1E4D-4CD4-8687-488ADCF3E5C4}" type="presOf" srcId="{F760FF05-604A-49A3-A764-58F41B475CCC}" destId="{CFE83273-5019-4C16-BB23-A1FDA3009BA8}" srcOrd="0" destOrd="0" presId="urn:microsoft.com/office/officeart/2005/8/layout/vList5"/>
    <dgm:cxn modelId="{0F56083D-50CC-4B95-B76A-F827F4C6E2B2}" type="presOf" srcId="{701C5A9E-6F28-45F4-B679-52E756B4D710}" destId="{AE6CE827-0459-421E-AAA8-9CB5C6054781}" srcOrd="0" destOrd="0" presId="urn:microsoft.com/office/officeart/2005/8/layout/vList5"/>
    <dgm:cxn modelId="{2706C35D-E9E1-43CE-97CE-F431F7E5567B}" srcId="{F3AE9F06-03CC-4E70-9F2E-BA7B5BA88D91}" destId="{BEAFD80E-7B4B-47C7-9F76-60F3CD2F3862}" srcOrd="1" destOrd="0" parTransId="{7B864B09-C143-411E-B95E-20DEC8D70E36}" sibTransId="{A11FE4C8-64DF-4B48-8904-073C2A3168CA}"/>
    <dgm:cxn modelId="{5622C35F-A646-4FFC-9B78-AD6F63FF0C2A}" type="presOf" srcId="{D70B2C3F-943D-468B-8C41-66C5D058DC38}" destId="{A6080716-E551-4A25-8593-A1142D0E457C}" srcOrd="0" destOrd="1" presId="urn:microsoft.com/office/officeart/2005/8/layout/vList5"/>
    <dgm:cxn modelId="{A9AAFF6B-9DD5-4707-93EF-81630630BC2A}" type="presOf" srcId="{018CEF01-8E04-46D6-BBEC-F30C5B12E315}" destId="{B46833A6-104A-44F8-A646-2AEEDAEB6C14}" srcOrd="0" destOrd="0" presId="urn:microsoft.com/office/officeart/2005/8/layout/vList5"/>
    <dgm:cxn modelId="{26B82F73-6528-4636-A087-A4BF8BF1D4D1}" srcId="{17F9DD33-7F4C-4F1F-9C6D-50517E217AFC}" destId="{08043805-B02F-4B5B-8DF5-C00068BB3BD7}" srcOrd="1" destOrd="0" parTransId="{B63FB650-FB52-4531-9AF4-6F827D3477BD}" sibTransId="{F4D4A59F-0352-49D9-A105-8D43C08FE3C1}"/>
    <dgm:cxn modelId="{28EBF39A-EA75-45E2-BF35-C614510AB866}" srcId="{A5831FA9-A6CF-495F-9710-5E37A96E23E5}" destId="{D70B2C3F-943D-468B-8C41-66C5D058DC38}" srcOrd="1" destOrd="0" parTransId="{3C1B2AC1-015D-4B8A-857D-CAB8ED95315E}" sibTransId="{F4434645-100C-4A33-9D88-CBE9E03B8AC5}"/>
    <dgm:cxn modelId="{9385CEAA-E876-4409-95C4-909002F42FD3}" type="presOf" srcId="{2486DBE5-6CA7-4CB0-84CB-FF489285E8EC}" destId="{E98AAE92-FD4F-4DDC-B7AF-8B839273E383}" srcOrd="0" destOrd="0" presId="urn:microsoft.com/office/officeart/2005/8/layout/vList5"/>
    <dgm:cxn modelId="{3A7BF5AA-B89B-47BF-BF11-931C299ED76A}" srcId="{F3AE9F06-03CC-4E70-9F2E-BA7B5BA88D91}" destId="{0DE87D4D-913E-496F-9E40-F2191766EA73}" srcOrd="0" destOrd="0" parTransId="{3DF76D9B-9F4B-44EF-AC77-9D32FE0AC7B1}" sibTransId="{38862FB9-50EE-477F-8FDB-2D38F0257082}"/>
    <dgm:cxn modelId="{96D6DCAF-892B-42D0-9651-63D53E9E522B}" type="presOf" srcId="{EABB0747-FB1B-48C3-B892-D12F702C46C3}" destId="{581C130B-1554-4140-BA3D-5B9285C12EC0}" srcOrd="0" destOrd="0" presId="urn:microsoft.com/office/officeart/2005/8/layout/vList5"/>
    <dgm:cxn modelId="{E54C34BB-00FC-4F5B-9ADD-36D46E0352B1}" type="presOf" srcId="{DB73CC3A-F640-4D8B-96A3-AECC574AE8C8}" destId="{A6080716-E551-4A25-8593-A1142D0E457C}" srcOrd="0" destOrd="0" presId="urn:microsoft.com/office/officeart/2005/8/layout/vList5"/>
    <dgm:cxn modelId="{0989C0C5-FBD9-4A4A-A25F-C4F64E7538B8}" type="presOf" srcId="{08043805-B02F-4B5B-8DF5-C00068BB3BD7}" destId="{5C001422-1C87-4175-9B76-C211A59C585A}" srcOrd="0" destOrd="0" presId="urn:microsoft.com/office/officeart/2005/8/layout/vList5"/>
    <dgm:cxn modelId="{EF34C6C6-2372-4559-ADD1-9654F09F1D61}" srcId="{17F9DD33-7F4C-4F1F-9C6D-50517E217AFC}" destId="{F3AE9F06-03CC-4E70-9F2E-BA7B5BA88D91}" srcOrd="0" destOrd="0" parTransId="{9E77ABD6-A3A0-4C34-A797-943D18DD6F8A}" sibTransId="{42FA5407-3A3E-4FFA-8C80-25F0BBE473BA}"/>
    <dgm:cxn modelId="{4CA010D0-8BF2-42B1-A4AD-8FD079D23B0D}" srcId="{018CEF01-8E04-46D6-BBEC-F30C5B12E315}" destId="{701C5A9E-6F28-45F4-B679-52E756B4D710}" srcOrd="0" destOrd="0" parTransId="{57B0C259-3B35-4693-BDCA-65B55AF63652}" sibTransId="{7DA97AF8-0D7F-4D27-A660-6594C7BCC18B}"/>
    <dgm:cxn modelId="{D092C6D0-0A71-427C-8ED6-7BC38F75636B}" srcId="{08043805-B02F-4B5B-8DF5-C00068BB3BD7}" destId="{F760FF05-604A-49A3-A764-58F41B475CCC}" srcOrd="0" destOrd="0" parTransId="{43E0B999-2B41-484E-B804-1D4280EBFC31}" sibTransId="{C1795F68-5EFF-4494-A59E-2C82FA665AB5}"/>
    <dgm:cxn modelId="{735EFFE3-DE5D-41F8-AC93-27E26DE937E5}" type="presOf" srcId="{3F4972A3-254D-43BF-B49C-CDB5A5B0A7F9}" destId="{CFE83273-5019-4C16-BB23-A1FDA3009BA8}" srcOrd="0" destOrd="1" presId="urn:microsoft.com/office/officeart/2005/8/layout/vList5"/>
    <dgm:cxn modelId="{21C193E4-5501-4ECE-9C04-AF7A3E1BC3FA}" srcId="{17F9DD33-7F4C-4F1F-9C6D-50517E217AFC}" destId="{EABB0747-FB1B-48C3-B892-D12F702C46C3}" srcOrd="4" destOrd="0" parTransId="{E7E87DD5-CAA3-4068-A8EC-60AA35B5AF31}" sibTransId="{1C8CD9F2-52E1-4A75-A977-2BEEE3709A89}"/>
    <dgm:cxn modelId="{87ACF1EC-887B-466F-8A7B-BEAD12BA5B29}" type="presOf" srcId="{0DE87D4D-913E-496F-9E40-F2191766EA73}" destId="{55E7BCE0-343B-4438-8C13-ED6BA6707F5A}" srcOrd="0" destOrd="0" presId="urn:microsoft.com/office/officeart/2005/8/layout/vList5"/>
    <dgm:cxn modelId="{068165F0-D508-41B4-AFD0-7891BC6141EE}" type="presOf" srcId="{BEAFD80E-7B4B-47C7-9F76-60F3CD2F3862}" destId="{55E7BCE0-343B-4438-8C13-ED6BA6707F5A}" srcOrd="0" destOrd="1" presId="urn:microsoft.com/office/officeart/2005/8/layout/vList5"/>
    <dgm:cxn modelId="{0FFB40F1-FA24-4A2B-AAB3-0D3922B0F4BC}" type="presOf" srcId="{A5831FA9-A6CF-495F-9710-5E37A96E23E5}" destId="{AA3E24E2-8779-48B3-9683-6B88E61A5E59}" srcOrd="0" destOrd="0" presId="urn:microsoft.com/office/officeart/2005/8/layout/vList5"/>
    <dgm:cxn modelId="{9546C8FF-4410-4AC1-8935-A508FEDBC766}" srcId="{EABB0747-FB1B-48C3-B892-D12F702C46C3}" destId="{2486DBE5-6CA7-4CB0-84CB-FF489285E8EC}" srcOrd="0" destOrd="0" parTransId="{E6834667-94B5-4956-A5C3-CADCE4B2ACD1}" sibTransId="{628C81D4-A94B-4C97-A074-239D6BC05B6B}"/>
    <dgm:cxn modelId="{8E71BC28-C9EC-48AB-9A13-EFAD3FBB9BF4}" type="presParOf" srcId="{DD9B20D2-25A3-48DE-8D5A-BF63AE9FC5D3}" destId="{674F0DB6-7271-4F0C-88E3-882FEDFE9A67}" srcOrd="0" destOrd="0" presId="urn:microsoft.com/office/officeart/2005/8/layout/vList5"/>
    <dgm:cxn modelId="{2734AB37-2B80-45A8-9C71-BC61EC8CA7C4}" type="presParOf" srcId="{674F0DB6-7271-4F0C-88E3-882FEDFE9A67}" destId="{4D3344BF-3D38-4BA7-BEA2-7208C3A8ADBF}" srcOrd="0" destOrd="0" presId="urn:microsoft.com/office/officeart/2005/8/layout/vList5"/>
    <dgm:cxn modelId="{2439EB08-3D06-4EFF-AE06-ABAAB6748F12}" type="presParOf" srcId="{674F0DB6-7271-4F0C-88E3-882FEDFE9A67}" destId="{55E7BCE0-343B-4438-8C13-ED6BA6707F5A}" srcOrd="1" destOrd="0" presId="urn:microsoft.com/office/officeart/2005/8/layout/vList5"/>
    <dgm:cxn modelId="{4B16A126-50FB-4120-BA12-961828954FE4}" type="presParOf" srcId="{DD9B20D2-25A3-48DE-8D5A-BF63AE9FC5D3}" destId="{7C810304-B836-44C8-B39E-45D81255BB66}" srcOrd="1" destOrd="0" presId="urn:microsoft.com/office/officeart/2005/8/layout/vList5"/>
    <dgm:cxn modelId="{F2E9CAF7-7751-414B-9C86-55E7A194E846}" type="presParOf" srcId="{DD9B20D2-25A3-48DE-8D5A-BF63AE9FC5D3}" destId="{0AA3D9C7-3FA0-41DD-AEB4-66410CFF2878}" srcOrd="2" destOrd="0" presId="urn:microsoft.com/office/officeart/2005/8/layout/vList5"/>
    <dgm:cxn modelId="{B5826347-53DD-44B4-9534-72EBEB42B0C5}" type="presParOf" srcId="{0AA3D9C7-3FA0-41DD-AEB4-66410CFF2878}" destId="{5C001422-1C87-4175-9B76-C211A59C585A}" srcOrd="0" destOrd="0" presId="urn:microsoft.com/office/officeart/2005/8/layout/vList5"/>
    <dgm:cxn modelId="{E14F07BE-5970-46B5-9F3C-74F100DC5DB9}" type="presParOf" srcId="{0AA3D9C7-3FA0-41DD-AEB4-66410CFF2878}" destId="{CFE83273-5019-4C16-BB23-A1FDA3009BA8}" srcOrd="1" destOrd="0" presId="urn:microsoft.com/office/officeart/2005/8/layout/vList5"/>
    <dgm:cxn modelId="{E251163E-0578-4101-9BCD-93E9B628E485}" type="presParOf" srcId="{DD9B20D2-25A3-48DE-8D5A-BF63AE9FC5D3}" destId="{80531E4B-08DE-46BA-ABE2-AC244A6E7035}" srcOrd="3" destOrd="0" presId="urn:microsoft.com/office/officeart/2005/8/layout/vList5"/>
    <dgm:cxn modelId="{AA5ECECE-A762-496B-B77F-960B3B675518}" type="presParOf" srcId="{DD9B20D2-25A3-48DE-8D5A-BF63AE9FC5D3}" destId="{06041EDF-9441-4F19-BDEB-F6659273A6AF}" srcOrd="4" destOrd="0" presId="urn:microsoft.com/office/officeart/2005/8/layout/vList5"/>
    <dgm:cxn modelId="{A56042DB-6DBB-4A92-BF49-E772DC79FDDE}" type="presParOf" srcId="{06041EDF-9441-4F19-BDEB-F6659273A6AF}" destId="{AA3E24E2-8779-48B3-9683-6B88E61A5E59}" srcOrd="0" destOrd="0" presId="urn:microsoft.com/office/officeart/2005/8/layout/vList5"/>
    <dgm:cxn modelId="{397C0DAA-8FD5-433D-8018-E6521AFEDAD7}" type="presParOf" srcId="{06041EDF-9441-4F19-BDEB-F6659273A6AF}" destId="{A6080716-E551-4A25-8593-A1142D0E457C}" srcOrd="1" destOrd="0" presId="urn:microsoft.com/office/officeart/2005/8/layout/vList5"/>
    <dgm:cxn modelId="{DF8FD8D1-94ED-4951-BB32-D9B0EB30D273}" type="presParOf" srcId="{DD9B20D2-25A3-48DE-8D5A-BF63AE9FC5D3}" destId="{564DD6A7-5ED2-4374-ACFF-C7368245C06C}" srcOrd="5" destOrd="0" presId="urn:microsoft.com/office/officeart/2005/8/layout/vList5"/>
    <dgm:cxn modelId="{20A13020-071D-43AD-B1E3-E2E968A7930B}" type="presParOf" srcId="{DD9B20D2-25A3-48DE-8D5A-BF63AE9FC5D3}" destId="{677A5905-1490-43EE-B9CF-DDF00DD3C70B}" srcOrd="6" destOrd="0" presId="urn:microsoft.com/office/officeart/2005/8/layout/vList5"/>
    <dgm:cxn modelId="{5A77DBB0-408F-4BE4-8F2E-6FA1EA8FDB12}" type="presParOf" srcId="{677A5905-1490-43EE-B9CF-DDF00DD3C70B}" destId="{B46833A6-104A-44F8-A646-2AEEDAEB6C14}" srcOrd="0" destOrd="0" presId="urn:microsoft.com/office/officeart/2005/8/layout/vList5"/>
    <dgm:cxn modelId="{EFA40B7E-E312-438A-AF01-10D506092F8D}" type="presParOf" srcId="{677A5905-1490-43EE-B9CF-DDF00DD3C70B}" destId="{AE6CE827-0459-421E-AAA8-9CB5C6054781}" srcOrd="1" destOrd="0" presId="urn:microsoft.com/office/officeart/2005/8/layout/vList5"/>
    <dgm:cxn modelId="{8FD0954F-2990-4F01-88A4-E465396AAF9F}" type="presParOf" srcId="{DD9B20D2-25A3-48DE-8D5A-BF63AE9FC5D3}" destId="{B99AC8CA-D7DF-4821-9E60-CB7AF9F84234}" srcOrd="7" destOrd="0" presId="urn:microsoft.com/office/officeart/2005/8/layout/vList5"/>
    <dgm:cxn modelId="{34E91926-7752-4897-B84F-C0BAD4A69515}" type="presParOf" srcId="{DD9B20D2-25A3-48DE-8D5A-BF63AE9FC5D3}" destId="{98E5AE6C-840A-4950-968B-1C374BA4702E}" srcOrd="8" destOrd="0" presId="urn:microsoft.com/office/officeart/2005/8/layout/vList5"/>
    <dgm:cxn modelId="{0C57D53A-A9F8-4EAB-ACC4-962788F5812F}" type="presParOf" srcId="{98E5AE6C-840A-4950-968B-1C374BA4702E}" destId="{581C130B-1554-4140-BA3D-5B9285C12EC0}" srcOrd="0" destOrd="0" presId="urn:microsoft.com/office/officeart/2005/8/layout/vList5"/>
    <dgm:cxn modelId="{B64E679D-5BDC-411F-B4EE-1683D4A1D60D}" type="presParOf" srcId="{98E5AE6C-840A-4950-968B-1C374BA4702E}" destId="{E98AAE92-FD4F-4DDC-B7AF-8B839273E38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0321E79-07FA-4676-989D-4C636A100939}" type="doc">
      <dgm:prSet loTypeId="urn:microsoft.com/office/officeart/2005/8/layout/matrix2" loCatId="matrix" qsTypeId="urn:microsoft.com/office/officeart/2005/8/quickstyle/simple1" qsCatId="simple" csTypeId="urn:microsoft.com/office/officeart/2005/8/colors/colorful5" csCatId="colorful"/>
      <dgm:spPr/>
      <dgm:t>
        <a:bodyPr/>
        <a:lstStyle/>
        <a:p>
          <a:endParaRPr lang="en-US"/>
        </a:p>
      </dgm:t>
    </dgm:pt>
    <dgm:pt modelId="{178ECCAC-F5A6-4FED-8C54-A9D67785D073}">
      <dgm:prSet/>
      <dgm:spPr/>
      <dgm:t>
        <a:bodyPr/>
        <a:lstStyle/>
        <a:p>
          <a:r>
            <a:rPr lang="es-MX"/>
            <a:t>Mantener el Arma en modo seguro.</a:t>
          </a:r>
          <a:endParaRPr lang="en-US"/>
        </a:p>
      </dgm:t>
    </dgm:pt>
    <dgm:pt modelId="{FC6746BE-046E-426D-8FE6-B6C4656AA1E0}" type="parTrans" cxnId="{F709F20E-B5A5-4E6E-A050-E4C6137892B6}">
      <dgm:prSet/>
      <dgm:spPr/>
      <dgm:t>
        <a:bodyPr/>
        <a:lstStyle/>
        <a:p>
          <a:endParaRPr lang="en-US"/>
        </a:p>
      </dgm:t>
    </dgm:pt>
    <dgm:pt modelId="{762704A8-0937-4EBF-8B78-7E2A77F4D0F5}" type="sibTrans" cxnId="{F709F20E-B5A5-4E6E-A050-E4C6137892B6}">
      <dgm:prSet/>
      <dgm:spPr/>
      <dgm:t>
        <a:bodyPr/>
        <a:lstStyle/>
        <a:p>
          <a:endParaRPr lang="en-US"/>
        </a:p>
      </dgm:t>
    </dgm:pt>
    <dgm:pt modelId="{93E14321-0410-4119-A8C6-B5AF406008AF}">
      <dgm:prSet/>
      <dgm:spPr/>
      <dgm:t>
        <a:bodyPr/>
        <a:lstStyle/>
        <a:p>
          <a:r>
            <a:rPr lang="es-MX"/>
            <a:t>Armar la Cadena Explosiva.</a:t>
          </a:r>
          <a:endParaRPr lang="en-US"/>
        </a:p>
      </dgm:t>
    </dgm:pt>
    <dgm:pt modelId="{55CBCE0F-9D6F-4701-A89B-012358FB725A}" type="parTrans" cxnId="{BD754BD5-546A-416C-9728-2CF82A0DF3F5}">
      <dgm:prSet/>
      <dgm:spPr/>
      <dgm:t>
        <a:bodyPr/>
        <a:lstStyle/>
        <a:p>
          <a:endParaRPr lang="en-US"/>
        </a:p>
      </dgm:t>
    </dgm:pt>
    <dgm:pt modelId="{5BA319A0-521A-42A9-B734-E5BE50FE80F3}" type="sibTrans" cxnId="{BD754BD5-546A-416C-9728-2CF82A0DF3F5}">
      <dgm:prSet/>
      <dgm:spPr/>
      <dgm:t>
        <a:bodyPr/>
        <a:lstStyle/>
        <a:p>
          <a:endParaRPr lang="en-US"/>
        </a:p>
      </dgm:t>
    </dgm:pt>
    <dgm:pt modelId="{4A1B9082-7E68-41B7-BBA5-5982B82B07D7}">
      <dgm:prSet/>
      <dgm:spPr/>
      <dgm:t>
        <a:bodyPr/>
        <a:lstStyle/>
        <a:p>
          <a:r>
            <a:rPr lang="es-MX"/>
            <a:t>Reconocer o Detectar el blanco.</a:t>
          </a:r>
          <a:endParaRPr lang="en-US"/>
        </a:p>
      </dgm:t>
    </dgm:pt>
    <dgm:pt modelId="{59D94996-03C9-4764-9C7E-629E9C1D14CC}" type="parTrans" cxnId="{1ACD4FD8-753E-470E-A63C-46E5CE5F1A09}">
      <dgm:prSet/>
      <dgm:spPr/>
      <dgm:t>
        <a:bodyPr/>
        <a:lstStyle/>
        <a:p>
          <a:endParaRPr lang="en-US"/>
        </a:p>
      </dgm:t>
    </dgm:pt>
    <dgm:pt modelId="{BE99B3D9-374F-490A-93BF-702728136B81}" type="sibTrans" cxnId="{1ACD4FD8-753E-470E-A63C-46E5CE5F1A09}">
      <dgm:prSet/>
      <dgm:spPr/>
      <dgm:t>
        <a:bodyPr/>
        <a:lstStyle/>
        <a:p>
          <a:endParaRPr lang="en-US"/>
        </a:p>
      </dgm:t>
    </dgm:pt>
    <dgm:pt modelId="{F5BEBB99-7F8F-40A7-BCCB-AED49EAF13CA}">
      <dgm:prSet/>
      <dgm:spPr/>
      <dgm:t>
        <a:bodyPr/>
        <a:lstStyle/>
        <a:p>
          <a:r>
            <a:rPr lang="es-MX"/>
            <a:t>Activar la detonación de la Cabeza de Combate.</a:t>
          </a:r>
          <a:endParaRPr lang="en-US"/>
        </a:p>
      </dgm:t>
    </dgm:pt>
    <dgm:pt modelId="{DD1BD40A-B56B-4004-9425-041E8D6D8A55}" type="parTrans" cxnId="{D5A31488-A4A7-4943-ACA8-0403B1934360}">
      <dgm:prSet/>
      <dgm:spPr/>
      <dgm:t>
        <a:bodyPr/>
        <a:lstStyle/>
        <a:p>
          <a:endParaRPr lang="en-US"/>
        </a:p>
      </dgm:t>
    </dgm:pt>
    <dgm:pt modelId="{1F256437-9FAA-40E9-832D-79BE3ADD2E91}" type="sibTrans" cxnId="{D5A31488-A4A7-4943-ACA8-0403B1934360}">
      <dgm:prSet/>
      <dgm:spPr/>
      <dgm:t>
        <a:bodyPr/>
        <a:lstStyle/>
        <a:p>
          <a:endParaRPr lang="en-US"/>
        </a:p>
      </dgm:t>
    </dgm:pt>
    <dgm:pt modelId="{D1654CDC-F3E7-484D-BFE1-94B8948CB3F3}" type="pres">
      <dgm:prSet presAssocID="{E0321E79-07FA-4676-989D-4C636A100939}" presName="matrix" presStyleCnt="0">
        <dgm:presLayoutVars>
          <dgm:chMax val="1"/>
          <dgm:dir/>
          <dgm:resizeHandles val="exact"/>
        </dgm:presLayoutVars>
      </dgm:prSet>
      <dgm:spPr/>
    </dgm:pt>
    <dgm:pt modelId="{7ECC3564-1B40-45F9-AA32-2314ADE617CE}" type="pres">
      <dgm:prSet presAssocID="{E0321E79-07FA-4676-989D-4C636A100939}" presName="axisShape" presStyleLbl="bgShp" presStyleIdx="0" presStyleCnt="1"/>
      <dgm:spPr/>
    </dgm:pt>
    <dgm:pt modelId="{75208F36-3CA8-4D1C-BCB5-AF11546032A2}" type="pres">
      <dgm:prSet presAssocID="{E0321E79-07FA-4676-989D-4C636A100939}" presName="rect1" presStyleLbl="node1" presStyleIdx="0" presStyleCnt="4">
        <dgm:presLayoutVars>
          <dgm:chMax val="0"/>
          <dgm:chPref val="0"/>
          <dgm:bulletEnabled val="1"/>
        </dgm:presLayoutVars>
      </dgm:prSet>
      <dgm:spPr/>
    </dgm:pt>
    <dgm:pt modelId="{C32A75E6-90B9-43E0-9B32-18572B741626}" type="pres">
      <dgm:prSet presAssocID="{E0321E79-07FA-4676-989D-4C636A100939}" presName="rect2" presStyleLbl="node1" presStyleIdx="1" presStyleCnt="4">
        <dgm:presLayoutVars>
          <dgm:chMax val="0"/>
          <dgm:chPref val="0"/>
          <dgm:bulletEnabled val="1"/>
        </dgm:presLayoutVars>
      </dgm:prSet>
      <dgm:spPr/>
    </dgm:pt>
    <dgm:pt modelId="{9A12D3D2-5E24-4266-A0D3-7CE5D6D9B33D}" type="pres">
      <dgm:prSet presAssocID="{E0321E79-07FA-4676-989D-4C636A100939}" presName="rect3" presStyleLbl="node1" presStyleIdx="2" presStyleCnt="4">
        <dgm:presLayoutVars>
          <dgm:chMax val="0"/>
          <dgm:chPref val="0"/>
          <dgm:bulletEnabled val="1"/>
        </dgm:presLayoutVars>
      </dgm:prSet>
      <dgm:spPr/>
    </dgm:pt>
    <dgm:pt modelId="{BAA77492-F287-4B98-B74C-3C6AD845175E}" type="pres">
      <dgm:prSet presAssocID="{E0321E79-07FA-4676-989D-4C636A100939}" presName="rect4" presStyleLbl="node1" presStyleIdx="3" presStyleCnt="4">
        <dgm:presLayoutVars>
          <dgm:chMax val="0"/>
          <dgm:chPref val="0"/>
          <dgm:bulletEnabled val="1"/>
        </dgm:presLayoutVars>
      </dgm:prSet>
      <dgm:spPr/>
    </dgm:pt>
  </dgm:ptLst>
  <dgm:cxnLst>
    <dgm:cxn modelId="{F709F20E-B5A5-4E6E-A050-E4C6137892B6}" srcId="{E0321E79-07FA-4676-989D-4C636A100939}" destId="{178ECCAC-F5A6-4FED-8C54-A9D67785D073}" srcOrd="0" destOrd="0" parTransId="{FC6746BE-046E-426D-8FE6-B6C4656AA1E0}" sibTransId="{762704A8-0937-4EBF-8B78-7E2A77F4D0F5}"/>
    <dgm:cxn modelId="{7458111E-6DA9-4700-AFA5-0E79D9837510}" type="presOf" srcId="{E0321E79-07FA-4676-989D-4C636A100939}" destId="{D1654CDC-F3E7-484D-BFE1-94B8948CB3F3}" srcOrd="0" destOrd="0" presId="urn:microsoft.com/office/officeart/2005/8/layout/matrix2"/>
    <dgm:cxn modelId="{9C16896C-2BB2-4ECF-9B5A-5510FEF81AAD}" type="presOf" srcId="{93E14321-0410-4119-A8C6-B5AF406008AF}" destId="{C32A75E6-90B9-43E0-9B32-18572B741626}" srcOrd="0" destOrd="0" presId="urn:microsoft.com/office/officeart/2005/8/layout/matrix2"/>
    <dgm:cxn modelId="{D5A31488-A4A7-4943-ACA8-0403B1934360}" srcId="{E0321E79-07FA-4676-989D-4C636A100939}" destId="{F5BEBB99-7F8F-40A7-BCCB-AED49EAF13CA}" srcOrd="3" destOrd="0" parTransId="{DD1BD40A-B56B-4004-9425-041E8D6D8A55}" sibTransId="{1F256437-9FAA-40E9-832D-79BE3ADD2E91}"/>
    <dgm:cxn modelId="{57522B9C-0309-4C8C-AAF5-2522E677E8BB}" type="presOf" srcId="{178ECCAC-F5A6-4FED-8C54-A9D67785D073}" destId="{75208F36-3CA8-4D1C-BCB5-AF11546032A2}" srcOrd="0" destOrd="0" presId="urn:microsoft.com/office/officeart/2005/8/layout/matrix2"/>
    <dgm:cxn modelId="{2AFCA6D0-6D51-4974-ACB9-EDB8C85ECD33}" type="presOf" srcId="{F5BEBB99-7F8F-40A7-BCCB-AED49EAF13CA}" destId="{BAA77492-F287-4B98-B74C-3C6AD845175E}" srcOrd="0" destOrd="0" presId="urn:microsoft.com/office/officeart/2005/8/layout/matrix2"/>
    <dgm:cxn modelId="{BD754BD5-546A-416C-9728-2CF82A0DF3F5}" srcId="{E0321E79-07FA-4676-989D-4C636A100939}" destId="{93E14321-0410-4119-A8C6-B5AF406008AF}" srcOrd="1" destOrd="0" parTransId="{55CBCE0F-9D6F-4701-A89B-012358FB725A}" sibTransId="{5BA319A0-521A-42A9-B734-E5BE50FE80F3}"/>
    <dgm:cxn modelId="{1ACD4FD8-753E-470E-A63C-46E5CE5F1A09}" srcId="{E0321E79-07FA-4676-989D-4C636A100939}" destId="{4A1B9082-7E68-41B7-BBA5-5982B82B07D7}" srcOrd="2" destOrd="0" parTransId="{59D94996-03C9-4764-9C7E-629E9C1D14CC}" sibTransId="{BE99B3D9-374F-490A-93BF-702728136B81}"/>
    <dgm:cxn modelId="{532DBEFA-01E1-4838-9FAA-D2637B5B1EBC}" type="presOf" srcId="{4A1B9082-7E68-41B7-BBA5-5982B82B07D7}" destId="{9A12D3D2-5E24-4266-A0D3-7CE5D6D9B33D}" srcOrd="0" destOrd="0" presId="urn:microsoft.com/office/officeart/2005/8/layout/matrix2"/>
    <dgm:cxn modelId="{1D951C94-F2E1-4663-82C1-540A5F935413}" type="presParOf" srcId="{D1654CDC-F3E7-484D-BFE1-94B8948CB3F3}" destId="{7ECC3564-1B40-45F9-AA32-2314ADE617CE}" srcOrd="0" destOrd="0" presId="urn:microsoft.com/office/officeart/2005/8/layout/matrix2"/>
    <dgm:cxn modelId="{06EECEB7-DDAF-47E9-BC2A-66AB5779D7C7}" type="presParOf" srcId="{D1654CDC-F3E7-484D-BFE1-94B8948CB3F3}" destId="{75208F36-3CA8-4D1C-BCB5-AF11546032A2}" srcOrd="1" destOrd="0" presId="urn:microsoft.com/office/officeart/2005/8/layout/matrix2"/>
    <dgm:cxn modelId="{029208B6-E0E2-4131-B27E-1E197996E82D}" type="presParOf" srcId="{D1654CDC-F3E7-484D-BFE1-94B8948CB3F3}" destId="{C32A75E6-90B9-43E0-9B32-18572B741626}" srcOrd="2" destOrd="0" presId="urn:microsoft.com/office/officeart/2005/8/layout/matrix2"/>
    <dgm:cxn modelId="{99EC0ADA-ECA4-45F8-8F52-41A577EC66BA}" type="presParOf" srcId="{D1654CDC-F3E7-484D-BFE1-94B8948CB3F3}" destId="{9A12D3D2-5E24-4266-A0D3-7CE5D6D9B33D}" srcOrd="3" destOrd="0" presId="urn:microsoft.com/office/officeart/2005/8/layout/matrix2"/>
    <dgm:cxn modelId="{27CF9EFC-BBB0-433D-9BD6-6122CCC0EE89}" type="presParOf" srcId="{D1654CDC-F3E7-484D-BFE1-94B8948CB3F3}" destId="{BAA77492-F287-4B98-B74C-3C6AD845175E}"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BA34E5-9D04-4913-8A94-21E6F7AF10C9}"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6CBC3E23-097A-48FD-8265-C7EA564173C0}">
      <dgm:prSet/>
      <dgm:spPr/>
      <dgm:t>
        <a:bodyPr/>
        <a:lstStyle/>
        <a:p>
          <a:r>
            <a:rPr lang="es-MX"/>
            <a:t>Aplicaciones anti superficie:</a:t>
          </a:r>
          <a:endParaRPr lang="en-US"/>
        </a:p>
      </dgm:t>
    </dgm:pt>
    <dgm:pt modelId="{8BC11C70-04D9-4635-84F3-2E9A0A8F5BCC}" type="parTrans" cxnId="{A3097DB3-DE90-43CF-AAC8-9C7DBF71E677}">
      <dgm:prSet/>
      <dgm:spPr/>
      <dgm:t>
        <a:bodyPr/>
        <a:lstStyle/>
        <a:p>
          <a:endParaRPr lang="en-US"/>
        </a:p>
      </dgm:t>
    </dgm:pt>
    <dgm:pt modelId="{B16A80C1-D086-4DBE-8B9E-2EECF4E661CF}" type="sibTrans" cxnId="{A3097DB3-DE90-43CF-AAC8-9C7DBF71E677}">
      <dgm:prSet/>
      <dgm:spPr/>
      <dgm:t>
        <a:bodyPr/>
        <a:lstStyle/>
        <a:p>
          <a:endParaRPr lang="en-US"/>
        </a:p>
      </dgm:t>
    </dgm:pt>
    <dgm:pt modelId="{9F6E9ACB-B50F-48E0-B800-2C3247C2DED1}">
      <dgm:prSet/>
      <dgm:spPr/>
      <dgm:t>
        <a:bodyPr/>
        <a:lstStyle/>
        <a:p>
          <a:r>
            <a:rPr lang="es-MX"/>
            <a:t>Bombas de racimo, bombas F.A.E.</a:t>
          </a:r>
          <a:endParaRPr lang="en-US"/>
        </a:p>
      </dgm:t>
    </dgm:pt>
    <dgm:pt modelId="{386C2CFE-ACC8-4DBA-AB9E-419C7843FCB8}" type="parTrans" cxnId="{B62EB312-3143-4E98-B393-C32DC4E6F30A}">
      <dgm:prSet/>
      <dgm:spPr/>
      <dgm:t>
        <a:bodyPr/>
        <a:lstStyle/>
        <a:p>
          <a:endParaRPr lang="en-US"/>
        </a:p>
      </dgm:t>
    </dgm:pt>
    <dgm:pt modelId="{02FC8D22-A017-42AF-9932-02136CBE11CC}" type="sibTrans" cxnId="{B62EB312-3143-4E98-B393-C32DC4E6F30A}">
      <dgm:prSet/>
      <dgm:spPr/>
      <dgm:t>
        <a:bodyPr/>
        <a:lstStyle/>
        <a:p>
          <a:endParaRPr lang="en-US"/>
        </a:p>
      </dgm:t>
    </dgm:pt>
    <dgm:pt modelId="{6E4D7049-417D-4970-AA62-1AB37E81D595}">
      <dgm:prSet/>
      <dgm:spPr/>
      <dgm:t>
        <a:bodyPr/>
        <a:lstStyle/>
        <a:p>
          <a:r>
            <a:rPr lang="es-CL"/>
            <a:t>Espoletas V.T. Radares.</a:t>
          </a:r>
          <a:endParaRPr lang="en-US"/>
        </a:p>
      </dgm:t>
    </dgm:pt>
    <dgm:pt modelId="{DF8D543F-E1EF-44C4-83E9-8601A7BC57FA}" type="parTrans" cxnId="{72FEF0C1-117F-4187-ABDF-EA3A51952328}">
      <dgm:prSet/>
      <dgm:spPr/>
      <dgm:t>
        <a:bodyPr/>
        <a:lstStyle/>
        <a:p>
          <a:endParaRPr lang="en-US"/>
        </a:p>
      </dgm:t>
    </dgm:pt>
    <dgm:pt modelId="{2E278F7C-6820-4276-BA6D-79130DBE249D}" type="sibTrans" cxnId="{72FEF0C1-117F-4187-ABDF-EA3A51952328}">
      <dgm:prSet/>
      <dgm:spPr/>
      <dgm:t>
        <a:bodyPr/>
        <a:lstStyle/>
        <a:p>
          <a:endParaRPr lang="en-US"/>
        </a:p>
      </dgm:t>
    </dgm:pt>
    <dgm:pt modelId="{2AD3A6B5-B3BF-41B0-9650-32E17930CA7F}">
      <dgm:prSet/>
      <dgm:spPr/>
      <dgm:t>
        <a:bodyPr/>
        <a:lstStyle/>
        <a:p>
          <a:r>
            <a:rPr lang="es-CL"/>
            <a:t>RADAR  de PULSO.</a:t>
          </a:r>
          <a:endParaRPr lang="en-US"/>
        </a:p>
      </dgm:t>
    </dgm:pt>
    <dgm:pt modelId="{9A2F8777-C8D1-4372-A4F2-32BDD85EBDE6}" type="parTrans" cxnId="{9CB24C0E-C60A-49F4-9190-4FF0EBDBF5DA}">
      <dgm:prSet/>
      <dgm:spPr/>
      <dgm:t>
        <a:bodyPr/>
        <a:lstStyle/>
        <a:p>
          <a:endParaRPr lang="en-US"/>
        </a:p>
      </dgm:t>
    </dgm:pt>
    <dgm:pt modelId="{1363C64C-692D-4138-A002-3F3594A19CBE}" type="sibTrans" cxnId="{9CB24C0E-C60A-49F4-9190-4FF0EBDBF5DA}">
      <dgm:prSet/>
      <dgm:spPr/>
      <dgm:t>
        <a:bodyPr/>
        <a:lstStyle/>
        <a:p>
          <a:endParaRPr lang="en-US"/>
        </a:p>
      </dgm:t>
    </dgm:pt>
    <dgm:pt modelId="{82CA6118-853D-4161-BDDC-E03D474BF675}">
      <dgm:prSet/>
      <dgm:spPr/>
      <dgm:t>
        <a:bodyPr/>
        <a:lstStyle/>
        <a:p>
          <a:r>
            <a:rPr lang="es-CL"/>
            <a:t>RADAR DOPPLER.</a:t>
          </a:r>
          <a:endParaRPr lang="en-US"/>
        </a:p>
      </dgm:t>
    </dgm:pt>
    <dgm:pt modelId="{6952BB8B-F2AA-43F0-947B-2BC61C7ED8DE}" type="parTrans" cxnId="{29315CAA-FBA0-4630-B242-77A95C7F6E5E}">
      <dgm:prSet/>
      <dgm:spPr/>
      <dgm:t>
        <a:bodyPr/>
        <a:lstStyle/>
        <a:p>
          <a:endParaRPr lang="en-US"/>
        </a:p>
      </dgm:t>
    </dgm:pt>
    <dgm:pt modelId="{4A691829-FA33-42A0-904A-7505C4B23DF8}" type="sibTrans" cxnId="{29315CAA-FBA0-4630-B242-77A95C7F6E5E}">
      <dgm:prSet/>
      <dgm:spPr/>
      <dgm:t>
        <a:bodyPr/>
        <a:lstStyle/>
        <a:p>
          <a:endParaRPr lang="en-US"/>
        </a:p>
      </dgm:t>
    </dgm:pt>
    <dgm:pt modelId="{BE565505-1A87-4964-AFB3-C52B6D2D438C}">
      <dgm:prSet/>
      <dgm:spPr/>
      <dgm:t>
        <a:bodyPr/>
        <a:lstStyle/>
        <a:p>
          <a:r>
            <a:rPr lang="es-MX"/>
            <a:t>Aplicación en misiles</a:t>
          </a:r>
          <a:endParaRPr lang="en-US"/>
        </a:p>
      </dgm:t>
    </dgm:pt>
    <dgm:pt modelId="{24B89417-590C-4527-A5D7-072725F64DBD}" type="parTrans" cxnId="{27187212-D7E5-40EF-BC14-9E2950396F84}">
      <dgm:prSet/>
      <dgm:spPr/>
      <dgm:t>
        <a:bodyPr/>
        <a:lstStyle/>
        <a:p>
          <a:endParaRPr lang="en-US"/>
        </a:p>
      </dgm:t>
    </dgm:pt>
    <dgm:pt modelId="{F1300781-7DF0-4758-A7EB-57B9C4ACCC14}" type="sibTrans" cxnId="{27187212-D7E5-40EF-BC14-9E2950396F84}">
      <dgm:prSet/>
      <dgm:spPr/>
      <dgm:t>
        <a:bodyPr/>
        <a:lstStyle/>
        <a:p>
          <a:endParaRPr lang="en-US"/>
        </a:p>
      </dgm:t>
    </dgm:pt>
    <dgm:pt modelId="{2F066E40-6021-48CB-BA0F-8BA986591C73}">
      <dgm:prSet/>
      <dgm:spPr/>
      <dgm:t>
        <a:bodyPr/>
        <a:lstStyle/>
        <a:p>
          <a:r>
            <a:rPr lang="es-MX"/>
            <a:t>Misiles A/A.</a:t>
          </a:r>
          <a:endParaRPr lang="en-US"/>
        </a:p>
      </dgm:t>
    </dgm:pt>
    <dgm:pt modelId="{8FA149BF-2945-4E47-B1DA-58BE1116716C}" type="parTrans" cxnId="{E49B1423-B4F4-491A-A036-5A06FAE07192}">
      <dgm:prSet/>
      <dgm:spPr/>
      <dgm:t>
        <a:bodyPr/>
        <a:lstStyle/>
        <a:p>
          <a:endParaRPr lang="en-US"/>
        </a:p>
      </dgm:t>
    </dgm:pt>
    <dgm:pt modelId="{967788A6-26D9-4DAD-A028-E0FE7E59E9A1}" type="sibTrans" cxnId="{E49B1423-B4F4-491A-A036-5A06FAE07192}">
      <dgm:prSet/>
      <dgm:spPr/>
      <dgm:t>
        <a:bodyPr/>
        <a:lstStyle/>
        <a:p>
          <a:endParaRPr lang="en-US"/>
        </a:p>
      </dgm:t>
    </dgm:pt>
    <dgm:pt modelId="{4BA794AB-37C8-447E-A115-893C8BBCCC02}">
      <dgm:prSet/>
      <dgm:spPr/>
      <dgm:t>
        <a:bodyPr/>
        <a:lstStyle/>
        <a:p>
          <a:r>
            <a:rPr lang="es-MX"/>
            <a:t>Misiles antibuques.</a:t>
          </a:r>
          <a:endParaRPr lang="en-US"/>
        </a:p>
      </dgm:t>
    </dgm:pt>
    <dgm:pt modelId="{5B55B213-43D7-4344-BAC8-85C2FE85D59F}" type="parTrans" cxnId="{487965E5-0D5F-446D-92EE-22F44EB12188}">
      <dgm:prSet/>
      <dgm:spPr/>
      <dgm:t>
        <a:bodyPr/>
        <a:lstStyle/>
        <a:p>
          <a:endParaRPr lang="en-US"/>
        </a:p>
      </dgm:t>
    </dgm:pt>
    <dgm:pt modelId="{B8ADF466-AB14-4C8A-9A51-98C54A4455A9}" type="sibTrans" cxnId="{487965E5-0D5F-446D-92EE-22F44EB12188}">
      <dgm:prSet/>
      <dgm:spPr/>
      <dgm:t>
        <a:bodyPr/>
        <a:lstStyle/>
        <a:p>
          <a:endParaRPr lang="en-US"/>
        </a:p>
      </dgm:t>
    </dgm:pt>
    <dgm:pt modelId="{07A57F4E-13AB-429A-9FD0-39EB6B063D42}" type="pres">
      <dgm:prSet presAssocID="{2BBA34E5-9D04-4913-8A94-21E6F7AF10C9}" presName="linear" presStyleCnt="0">
        <dgm:presLayoutVars>
          <dgm:dir/>
          <dgm:animLvl val="lvl"/>
          <dgm:resizeHandles val="exact"/>
        </dgm:presLayoutVars>
      </dgm:prSet>
      <dgm:spPr/>
    </dgm:pt>
    <dgm:pt modelId="{99E59FE3-B7A4-4C93-A35C-B31526EAA59C}" type="pres">
      <dgm:prSet presAssocID="{6CBC3E23-097A-48FD-8265-C7EA564173C0}" presName="parentLin" presStyleCnt="0"/>
      <dgm:spPr/>
    </dgm:pt>
    <dgm:pt modelId="{7BBCFCF1-CECA-4CD4-93DC-5A386B382281}" type="pres">
      <dgm:prSet presAssocID="{6CBC3E23-097A-48FD-8265-C7EA564173C0}" presName="parentLeftMargin" presStyleLbl="node1" presStyleIdx="0" presStyleCnt="3"/>
      <dgm:spPr/>
    </dgm:pt>
    <dgm:pt modelId="{960494C2-0120-44B1-A187-6BF1DC85331A}" type="pres">
      <dgm:prSet presAssocID="{6CBC3E23-097A-48FD-8265-C7EA564173C0}" presName="parentText" presStyleLbl="node1" presStyleIdx="0" presStyleCnt="3">
        <dgm:presLayoutVars>
          <dgm:chMax val="0"/>
          <dgm:bulletEnabled val="1"/>
        </dgm:presLayoutVars>
      </dgm:prSet>
      <dgm:spPr/>
    </dgm:pt>
    <dgm:pt modelId="{65D1EF94-57D5-4900-A266-161AE74EE871}" type="pres">
      <dgm:prSet presAssocID="{6CBC3E23-097A-48FD-8265-C7EA564173C0}" presName="negativeSpace" presStyleCnt="0"/>
      <dgm:spPr/>
    </dgm:pt>
    <dgm:pt modelId="{D3C41A25-339D-4C73-AECA-68F523862BD4}" type="pres">
      <dgm:prSet presAssocID="{6CBC3E23-097A-48FD-8265-C7EA564173C0}" presName="childText" presStyleLbl="conFgAcc1" presStyleIdx="0" presStyleCnt="3">
        <dgm:presLayoutVars>
          <dgm:bulletEnabled val="1"/>
        </dgm:presLayoutVars>
      </dgm:prSet>
      <dgm:spPr/>
    </dgm:pt>
    <dgm:pt modelId="{A1575084-4655-43BE-8567-5621DCDCF5D2}" type="pres">
      <dgm:prSet presAssocID="{B16A80C1-D086-4DBE-8B9E-2EECF4E661CF}" presName="spaceBetweenRectangles" presStyleCnt="0"/>
      <dgm:spPr/>
    </dgm:pt>
    <dgm:pt modelId="{C9F23719-289A-49D6-90F2-B5BCDCC59507}" type="pres">
      <dgm:prSet presAssocID="{6E4D7049-417D-4970-AA62-1AB37E81D595}" presName="parentLin" presStyleCnt="0"/>
      <dgm:spPr/>
    </dgm:pt>
    <dgm:pt modelId="{8D00AB6C-29A9-483C-8703-AF1B71AE5649}" type="pres">
      <dgm:prSet presAssocID="{6E4D7049-417D-4970-AA62-1AB37E81D595}" presName="parentLeftMargin" presStyleLbl="node1" presStyleIdx="0" presStyleCnt="3"/>
      <dgm:spPr/>
    </dgm:pt>
    <dgm:pt modelId="{C695317F-A812-4175-B8AC-F003918112A9}" type="pres">
      <dgm:prSet presAssocID="{6E4D7049-417D-4970-AA62-1AB37E81D595}" presName="parentText" presStyleLbl="node1" presStyleIdx="1" presStyleCnt="3">
        <dgm:presLayoutVars>
          <dgm:chMax val="0"/>
          <dgm:bulletEnabled val="1"/>
        </dgm:presLayoutVars>
      </dgm:prSet>
      <dgm:spPr/>
    </dgm:pt>
    <dgm:pt modelId="{7A789449-5A7E-4407-9CD3-7DD43D5ED4F3}" type="pres">
      <dgm:prSet presAssocID="{6E4D7049-417D-4970-AA62-1AB37E81D595}" presName="negativeSpace" presStyleCnt="0"/>
      <dgm:spPr/>
    </dgm:pt>
    <dgm:pt modelId="{B3694010-2B31-4FD7-A207-236A2A8DD682}" type="pres">
      <dgm:prSet presAssocID="{6E4D7049-417D-4970-AA62-1AB37E81D595}" presName="childText" presStyleLbl="conFgAcc1" presStyleIdx="1" presStyleCnt="3">
        <dgm:presLayoutVars>
          <dgm:bulletEnabled val="1"/>
        </dgm:presLayoutVars>
      </dgm:prSet>
      <dgm:spPr/>
    </dgm:pt>
    <dgm:pt modelId="{D6E75E27-9F78-4398-AF58-7B27CA6613E7}" type="pres">
      <dgm:prSet presAssocID="{2E278F7C-6820-4276-BA6D-79130DBE249D}" presName="spaceBetweenRectangles" presStyleCnt="0"/>
      <dgm:spPr/>
    </dgm:pt>
    <dgm:pt modelId="{34FE686E-F098-4266-A105-9A4C55D9ACBC}" type="pres">
      <dgm:prSet presAssocID="{BE565505-1A87-4964-AFB3-C52B6D2D438C}" presName="parentLin" presStyleCnt="0"/>
      <dgm:spPr/>
    </dgm:pt>
    <dgm:pt modelId="{8E4FBB3A-7A5F-4A46-A884-CBFC6FDE8800}" type="pres">
      <dgm:prSet presAssocID="{BE565505-1A87-4964-AFB3-C52B6D2D438C}" presName="parentLeftMargin" presStyleLbl="node1" presStyleIdx="1" presStyleCnt="3"/>
      <dgm:spPr/>
    </dgm:pt>
    <dgm:pt modelId="{3613346E-9509-44DE-80C0-B2C997FDCA1F}" type="pres">
      <dgm:prSet presAssocID="{BE565505-1A87-4964-AFB3-C52B6D2D438C}" presName="parentText" presStyleLbl="node1" presStyleIdx="2" presStyleCnt="3">
        <dgm:presLayoutVars>
          <dgm:chMax val="0"/>
          <dgm:bulletEnabled val="1"/>
        </dgm:presLayoutVars>
      </dgm:prSet>
      <dgm:spPr/>
    </dgm:pt>
    <dgm:pt modelId="{74F1EFB2-C9AC-4F3A-A95F-A201BF0414B9}" type="pres">
      <dgm:prSet presAssocID="{BE565505-1A87-4964-AFB3-C52B6D2D438C}" presName="negativeSpace" presStyleCnt="0"/>
      <dgm:spPr/>
    </dgm:pt>
    <dgm:pt modelId="{ACAF3F5B-36A7-4504-B7EF-4DABF1778407}" type="pres">
      <dgm:prSet presAssocID="{BE565505-1A87-4964-AFB3-C52B6D2D438C}" presName="childText" presStyleLbl="conFgAcc1" presStyleIdx="2" presStyleCnt="3">
        <dgm:presLayoutVars>
          <dgm:bulletEnabled val="1"/>
        </dgm:presLayoutVars>
      </dgm:prSet>
      <dgm:spPr/>
    </dgm:pt>
  </dgm:ptLst>
  <dgm:cxnLst>
    <dgm:cxn modelId="{F0C20500-95DB-404D-AB83-E2474AD07CF1}" type="presOf" srcId="{BE565505-1A87-4964-AFB3-C52B6D2D438C}" destId="{3613346E-9509-44DE-80C0-B2C997FDCA1F}" srcOrd="1" destOrd="0" presId="urn:microsoft.com/office/officeart/2005/8/layout/list1"/>
    <dgm:cxn modelId="{9CB24C0E-C60A-49F4-9190-4FF0EBDBF5DA}" srcId="{6E4D7049-417D-4970-AA62-1AB37E81D595}" destId="{2AD3A6B5-B3BF-41B0-9650-32E17930CA7F}" srcOrd="0" destOrd="0" parTransId="{9A2F8777-C8D1-4372-A4F2-32BDD85EBDE6}" sibTransId="{1363C64C-692D-4138-A002-3F3594A19CBE}"/>
    <dgm:cxn modelId="{27187212-D7E5-40EF-BC14-9E2950396F84}" srcId="{2BBA34E5-9D04-4913-8A94-21E6F7AF10C9}" destId="{BE565505-1A87-4964-AFB3-C52B6D2D438C}" srcOrd="2" destOrd="0" parTransId="{24B89417-590C-4527-A5D7-072725F64DBD}" sibTransId="{F1300781-7DF0-4758-A7EB-57B9C4ACCC14}"/>
    <dgm:cxn modelId="{B62EB312-3143-4E98-B393-C32DC4E6F30A}" srcId="{6CBC3E23-097A-48FD-8265-C7EA564173C0}" destId="{9F6E9ACB-B50F-48E0-B800-2C3247C2DED1}" srcOrd="0" destOrd="0" parTransId="{386C2CFE-ACC8-4DBA-AB9E-419C7843FCB8}" sibTransId="{02FC8D22-A017-42AF-9932-02136CBE11CC}"/>
    <dgm:cxn modelId="{D8827B13-9921-4BFA-BC37-F7271E6EB25C}" type="presOf" srcId="{4BA794AB-37C8-447E-A115-893C8BBCCC02}" destId="{ACAF3F5B-36A7-4504-B7EF-4DABF1778407}" srcOrd="0" destOrd="1" presId="urn:microsoft.com/office/officeart/2005/8/layout/list1"/>
    <dgm:cxn modelId="{E49B1423-B4F4-491A-A036-5A06FAE07192}" srcId="{BE565505-1A87-4964-AFB3-C52B6D2D438C}" destId="{2F066E40-6021-48CB-BA0F-8BA986591C73}" srcOrd="0" destOrd="0" parTransId="{8FA149BF-2945-4E47-B1DA-58BE1116716C}" sibTransId="{967788A6-26D9-4DAD-A028-E0FE7E59E9A1}"/>
    <dgm:cxn modelId="{532B6C40-F4AF-4093-9152-766082CC2F9B}" type="presOf" srcId="{BE565505-1A87-4964-AFB3-C52B6D2D438C}" destId="{8E4FBB3A-7A5F-4A46-A884-CBFC6FDE8800}" srcOrd="0" destOrd="0" presId="urn:microsoft.com/office/officeart/2005/8/layout/list1"/>
    <dgm:cxn modelId="{030E8844-C417-4260-8CF0-B76539B5B141}" type="presOf" srcId="{6E4D7049-417D-4970-AA62-1AB37E81D595}" destId="{C695317F-A812-4175-B8AC-F003918112A9}" srcOrd="1" destOrd="0" presId="urn:microsoft.com/office/officeart/2005/8/layout/list1"/>
    <dgm:cxn modelId="{30325F56-B9E3-47A6-9CA0-7E5BF539BF18}" type="presOf" srcId="{9F6E9ACB-B50F-48E0-B800-2C3247C2DED1}" destId="{D3C41A25-339D-4C73-AECA-68F523862BD4}" srcOrd="0" destOrd="0" presId="urn:microsoft.com/office/officeart/2005/8/layout/list1"/>
    <dgm:cxn modelId="{59174189-5009-4F53-8E0B-8C8A9AD4454F}" type="presOf" srcId="{2BBA34E5-9D04-4913-8A94-21E6F7AF10C9}" destId="{07A57F4E-13AB-429A-9FD0-39EB6B063D42}" srcOrd="0" destOrd="0" presId="urn:microsoft.com/office/officeart/2005/8/layout/list1"/>
    <dgm:cxn modelId="{BBB9D18D-F89B-42D6-8692-9B73AC4F23A6}" type="presOf" srcId="{2AD3A6B5-B3BF-41B0-9650-32E17930CA7F}" destId="{B3694010-2B31-4FD7-A207-236A2A8DD682}" srcOrd="0" destOrd="0" presId="urn:microsoft.com/office/officeart/2005/8/layout/list1"/>
    <dgm:cxn modelId="{29315CAA-FBA0-4630-B242-77A95C7F6E5E}" srcId="{6E4D7049-417D-4970-AA62-1AB37E81D595}" destId="{82CA6118-853D-4161-BDDC-E03D474BF675}" srcOrd="1" destOrd="0" parTransId="{6952BB8B-F2AA-43F0-947B-2BC61C7ED8DE}" sibTransId="{4A691829-FA33-42A0-904A-7505C4B23DF8}"/>
    <dgm:cxn modelId="{A3097DB3-DE90-43CF-AAC8-9C7DBF71E677}" srcId="{2BBA34E5-9D04-4913-8A94-21E6F7AF10C9}" destId="{6CBC3E23-097A-48FD-8265-C7EA564173C0}" srcOrd="0" destOrd="0" parTransId="{8BC11C70-04D9-4635-84F3-2E9A0A8F5BCC}" sibTransId="{B16A80C1-D086-4DBE-8B9E-2EECF4E661CF}"/>
    <dgm:cxn modelId="{59873FBA-37B2-4124-9E38-41B275841EF1}" type="presOf" srcId="{6CBC3E23-097A-48FD-8265-C7EA564173C0}" destId="{960494C2-0120-44B1-A187-6BF1DC85331A}" srcOrd="1" destOrd="0" presId="urn:microsoft.com/office/officeart/2005/8/layout/list1"/>
    <dgm:cxn modelId="{72FEF0C1-117F-4187-ABDF-EA3A51952328}" srcId="{2BBA34E5-9D04-4913-8A94-21E6F7AF10C9}" destId="{6E4D7049-417D-4970-AA62-1AB37E81D595}" srcOrd="1" destOrd="0" parTransId="{DF8D543F-E1EF-44C4-83E9-8601A7BC57FA}" sibTransId="{2E278F7C-6820-4276-BA6D-79130DBE249D}"/>
    <dgm:cxn modelId="{06D0D3CE-70B4-4E7F-9836-8234CD789D8E}" type="presOf" srcId="{6E4D7049-417D-4970-AA62-1AB37E81D595}" destId="{8D00AB6C-29A9-483C-8703-AF1B71AE5649}" srcOrd="0" destOrd="0" presId="urn:microsoft.com/office/officeart/2005/8/layout/list1"/>
    <dgm:cxn modelId="{8137F6D8-E190-4EC5-BF39-B59E91417495}" type="presOf" srcId="{2F066E40-6021-48CB-BA0F-8BA986591C73}" destId="{ACAF3F5B-36A7-4504-B7EF-4DABF1778407}" srcOrd="0" destOrd="0" presId="urn:microsoft.com/office/officeart/2005/8/layout/list1"/>
    <dgm:cxn modelId="{487965E5-0D5F-446D-92EE-22F44EB12188}" srcId="{BE565505-1A87-4964-AFB3-C52B6D2D438C}" destId="{4BA794AB-37C8-447E-A115-893C8BBCCC02}" srcOrd="1" destOrd="0" parTransId="{5B55B213-43D7-4344-BAC8-85C2FE85D59F}" sibTransId="{B8ADF466-AB14-4C8A-9A51-98C54A4455A9}"/>
    <dgm:cxn modelId="{F5DB6AF2-7267-4A45-ACDC-70CD53AB3C86}" type="presOf" srcId="{82CA6118-853D-4161-BDDC-E03D474BF675}" destId="{B3694010-2B31-4FD7-A207-236A2A8DD682}" srcOrd="0" destOrd="1" presId="urn:microsoft.com/office/officeart/2005/8/layout/list1"/>
    <dgm:cxn modelId="{F58717FF-20F3-453A-8C1E-10C064CD02BC}" type="presOf" srcId="{6CBC3E23-097A-48FD-8265-C7EA564173C0}" destId="{7BBCFCF1-CECA-4CD4-93DC-5A386B382281}" srcOrd="0" destOrd="0" presId="urn:microsoft.com/office/officeart/2005/8/layout/list1"/>
    <dgm:cxn modelId="{C88F746A-6063-42F7-A39D-F2C4DE4CFB61}" type="presParOf" srcId="{07A57F4E-13AB-429A-9FD0-39EB6B063D42}" destId="{99E59FE3-B7A4-4C93-A35C-B31526EAA59C}" srcOrd="0" destOrd="0" presId="urn:microsoft.com/office/officeart/2005/8/layout/list1"/>
    <dgm:cxn modelId="{C7AE3EED-DDA7-49F3-A819-DAE453118113}" type="presParOf" srcId="{99E59FE3-B7A4-4C93-A35C-B31526EAA59C}" destId="{7BBCFCF1-CECA-4CD4-93DC-5A386B382281}" srcOrd="0" destOrd="0" presId="urn:microsoft.com/office/officeart/2005/8/layout/list1"/>
    <dgm:cxn modelId="{589BFAD0-6042-4768-9A39-2C3D7A897BE9}" type="presParOf" srcId="{99E59FE3-B7A4-4C93-A35C-B31526EAA59C}" destId="{960494C2-0120-44B1-A187-6BF1DC85331A}" srcOrd="1" destOrd="0" presId="urn:microsoft.com/office/officeart/2005/8/layout/list1"/>
    <dgm:cxn modelId="{FC782C87-433E-42DF-B84A-034801D55421}" type="presParOf" srcId="{07A57F4E-13AB-429A-9FD0-39EB6B063D42}" destId="{65D1EF94-57D5-4900-A266-161AE74EE871}" srcOrd="1" destOrd="0" presId="urn:microsoft.com/office/officeart/2005/8/layout/list1"/>
    <dgm:cxn modelId="{2943E199-B0DD-4F81-9085-4262D9283937}" type="presParOf" srcId="{07A57F4E-13AB-429A-9FD0-39EB6B063D42}" destId="{D3C41A25-339D-4C73-AECA-68F523862BD4}" srcOrd="2" destOrd="0" presId="urn:microsoft.com/office/officeart/2005/8/layout/list1"/>
    <dgm:cxn modelId="{A5E00B36-3781-42D2-A2E8-9F7BA9BF873D}" type="presParOf" srcId="{07A57F4E-13AB-429A-9FD0-39EB6B063D42}" destId="{A1575084-4655-43BE-8567-5621DCDCF5D2}" srcOrd="3" destOrd="0" presId="urn:microsoft.com/office/officeart/2005/8/layout/list1"/>
    <dgm:cxn modelId="{D5045953-59AC-4B90-9DC9-26512243E387}" type="presParOf" srcId="{07A57F4E-13AB-429A-9FD0-39EB6B063D42}" destId="{C9F23719-289A-49D6-90F2-B5BCDCC59507}" srcOrd="4" destOrd="0" presId="urn:microsoft.com/office/officeart/2005/8/layout/list1"/>
    <dgm:cxn modelId="{61486491-7DAA-459B-9157-3D6776C0E95D}" type="presParOf" srcId="{C9F23719-289A-49D6-90F2-B5BCDCC59507}" destId="{8D00AB6C-29A9-483C-8703-AF1B71AE5649}" srcOrd="0" destOrd="0" presId="urn:microsoft.com/office/officeart/2005/8/layout/list1"/>
    <dgm:cxn modelId="{3AD9D697-43C3-4CFC-A952-3ED09E305553}" type="presParOf" srcId="{C9F23719-289A-49D6-90F2-B5BCDCC59507}" destId="{C695317F-A812-4175-B8AC-F003918112A9}" srcOrd="1" destOrd="0" presId="urn:microsoft.com/office/officeart/2005/8/layout/list1"/>
    <dgm:cxn modelId="{53BDAB5C-D83D-49EF-9CCB-D9A22FA15A63}" type="presParOf" srcId="{07A57F4E-13AB-429A-9FD0-39EB6B063D42}" destId="{7A789449-5A7E-4407-9CD3-7DD43D5ED4F3}" srcOrd="5" destOrd="0" presId="urn:microsoft.com/office/officeart/2005/8/layout/list1"/>
    <dgm:cxn modelId="{B5420BC0-6CC8-43F2-BCFB-9F4595379B58}" type="presParOf" srcId="{07A57F4E-13AB-429A-9FD0-39EB6B063D42}" destId="{B3694010-2B31-4FD7-A207-236A2A8DD682}" srcOrd="6" destOrd="0" presId="urn:microsoft.com/office/officeart/2005/8/layout/list1"/>
    <dgm:cxn modelId="{A61F661C-C733-44E9-8CA1-C318B796D141}" type="presParOf" srcId="{07A57F4E-13AB-429A-9FD0-39EB6B063D42}" destId="{D6E75E27-9F78-4398-AF58-7B27CA6613E7}" srcOrd="7" destOrd="0" presId="urn:microsoft.com/office/officeart/2005/8/layout/list1"/>
    <dgm:cxn modelId="{2A421193-74B3-423D-B5C4-5360149A5BD4}" type="presParOf" srcId="{07A57F4E-13AB-429A-9FD0-39EB6B063D42}" destId="{34FE686E-F098-4266-A105-9A4C55D9ACBC}" srcOrd="8" destOrd="0" presId="urn:microsoft.com/office/officeart/2005/8/layout/list1"/>
    <dgm:cxn modelId="{B082F792-D3AB-46A3-BD29-54EDCBDCFD83}" type="presParOf" srcId="{34FE686E-F098-4266-A105-9A4C55D9ACBC}" destId="{8E4FBB3A-7A5F-4A46-A884-CBFC6FDE8800}" srcOrd="0" destOrd="0" presId="urn:microsoft.com/office/officeart/2005/8/layout/list1"/>
    <dgm:cxn modelId="{D41C917C-7852-44E9-BF59-37F770016CA2}" type="presParOf" srcId="{34FE686E-F098-4266-A105-9A4C55D9ACBC}" destId="{3613346E-9509-44DE-80C0-B2C997FDCA1F}" srcOrd="1" destOrd="0" presId="urn:microsoft.com/office/officeart/2005/8/layout/list1"/>
    <dgm:cxn modelId="{9C141390-C417-40EF-8005-F36F9C2C61C4}" type="presParOf" srcId="{07A57F4E-13AB-429A-9FD0-39EB6B063D42}" destId="{74F1EFB2-C9AC-4F3A-A95F-A201BF0414B9}" srcOrd="9" destOrd="0" presId="urn:microsoft.com/office/officeart/2005/8/layout/list1"/>
    <dgm:cxn modelId="{208E29E8-14C4-496E-86D6-7DA77DAE4CCD}" type="presParOf" srcId="{07A57F4E-13AB-429A-9FD0-39EB6B063D42}" destId="{ACAF3F5B-36A7-4504-B7EF-4DABF1778407}"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21F3-1626-4A3F-ACEA-B26BF03B25C4}">
      <dsp:nvSpPr>
        <dsp:cNvPr id="0" name=""/>
        <dsp:cNvSpPr/>
      </dsp:nvSpPr>
      <dsp:spPr>
        <a:xfrm>
          <a:off x="0" y="0"/>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C5A57-BBF2-4596-8C1A-C6C256E9F0CE}">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s-CL" sz="3000" kern="1200" dirty="0"/>
            <a:t>Defensa de la Soberanía Nacional, del buque y su tripulación.</a:t>
          </a:r>
          <a:endParaRPr lang="en-US" sz="3000" kern="1200" dirty="0"/>
        </a:p>
      </dsp:txBody>
      <dsp:txXfrm>
        <a:off x="0" y="0"/>
        <a:ext cx="10515600" cy="1087834"/>
      </dsp:txXfrm>
    </dsp:sp>
    <dsp:sp modelId="{0A55BFB6-4E00-43BD-BA5C-99AA0B91A9BA}">
      <dsp:nvSpPr>
        <dsp:cNvPr id="0" name=""/>
        <dsp:cNvSpPr/>
      </dsp:nvSpPr>
      <dsp:spPr>
        <a:xfrm>
          <a:off x="0" y="108783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677C95-FF29-4F3F-BC90-77923064717D}">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s-CL" sz="3000" kern="1200"/>
            <a:t>Proyección de poder: capacidad de atacar objetivos en mar, tierra o aire.</a:t>
          </a:r>
          <a:endParaRPr lang="en-US" sz="3000" kern="1200"/>
        </a:p>
      </dsp:txBody>
      <dsp:txXfrm>
        <a:off x="0" y="1087834"/>
        <a:ext cx="10515600" cy="1087834"/>
      </dsp:txXfrm>
    </dsp:sp>
    <dsp:sp modelId="{0A0A22ED-6C30-4AF7-82C1-FB8365E68FEC}">
      <dsp:nvSpPr>
        <dsp:cNvPr id="0" name=""/>
        <dsp:cNvSpPr/>
      </dsp:nvSpPr>
      <dsp:spPr>
        <a:xfrm>
          <a:off x="0" y="2175669"/>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C43B38-532B-4C27-9D7A-A0964C2CF9F7}">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s-CL" sz="3000" kern="1200"/>
            <a:t>Disuasión: evitar ataques gracias a la presencia de sistemas avanzados.</a:t>
          </a:r>
          <a:endParaRPr lang="en-US" sz="3000" kern="1200"/>
        </a:p>
      </dsp:txBody>
      <dsp:txXfrm>
        <a:off x="0" y="2175669"/>
        <a:ext cx="10515600" cy="1087834"/>
      </dsp:txXfrm>
    </dsp:sp>
    <dsp:sp modelId="{5678E834-C96B-4524-9A3B-1DFFAD3AB3E0}">
      <dsp:nvSpPr>
        <dsp:cNvPr id="0" name=""/>
        <dsp:cNvSpPr/>
      </dsp:nvSpPr>
      <dsp:spPr>
        <a:xfrm>
          <a:off x="0" y="326350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F0996E-4DFC-4BDC-A283-01EDECC7EA6C}">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s-CL" sz="3000" kern="1200"/>
            <a:t>Integración logística: cada arma requiere municiones , repuestos, mantenimiento y soporte especializado.</a:t>
          </a:r>
          <a:endParaRPr lang="en-US" sz="3000" kern="1200"/>
        </a:p>
      </dsp:txBody>
      <dsp:txXfrm>
        <a:off x="0" y="3263503"/>
        <a:ext cx="10515600" cy="1087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E7BCE0-343B-4438-8C13-ED6BA6707F5A}">
      <dsp:nvSpPr>
        <dsp:cNvPr id="0" name=""/>
        <dsp:cNvSpPr/>
      </dsp:nvSpPr>
      <dsp:spPr>
        <a:xfrm rot="5400000">
          <a:off x="6810234" y="-2937603"/>
          <a:ext cx="680746" cy="6729984"/>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s-CL" sz="1700" kern="1200"/>
            <a:t>Cañones de medio y gran calibre.</a:t>
          </a:r>
          <a:endParaRPr lang="en-US" sz="1700" kern="1200"/>
        </a:p>
        <a:p>
          <a:pPr marL="171450" lvl="1" indent="-171450" algn="l" defTabSz="755650">
            <a:lnSpc>
              <a:spcPct val="90000"/>
            </a:lnSpc>
            <a:spcBef>
              <a:spcPct val="0"/>
            </a:spcBef>
            <a:spcAft>
              <a:spcPct val="15000"/>
            </a:spcAft>
            <a:buChar char="•"/>
          </a:pPr>
          <a:r>
            <a:rPr lang="es-CL" sz="1700" kern="1200"/>
            <a:t>Usados para defensa costera, apoyo de fuego naval y combate naval.</a:t>
          </a:r>
          <a:endParaRPr lang="en-US" sz="1700" kern="1200"/>
        </a:p>
      </dsp:txBody>
      <dsp:txXfrm rot="-5400000">
        <a:off x="3785616" y="120246"/>
        <a:ext cx="6696753" cy="614284"/>
      </dsp:txXfrm>
    </dsp:sp>
    <dsp:sp modelId="{4D3344BF-3D38-4BA7-BEA2-7208C3A8ADBF}">
      <dsp:nvSpPr>
        <dsp:cNvPr id="0" name=""/>
        <dsp:cNvSpPr/>
      </dsp:nvSpPr>
      <dsp:spPr>
        <a:xfrm>
          <a:off x="0" y="1922"/>
          <a:ext cx="3785616" cy="85093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CL" sz="2400" b="1" kern="1200"/>
            <a:t>Artillería naval</a:t>
          </a:r>
          <a:endParaRPr lang="en-US" sz="2400" kern="1200"/>
        </a:p>
      </dsp:txBody>
      <dsp:txXfrm>
        <a:off x="41539" y="43461"/>
        <a:ext cx="3702538" cy="767855"/>
      </dsp:txXfrm>
    </dsp:sp>
    <dsp:sp modelId="{CFE83273-5019-4C16-BB23-A1FDA3009BA8}">
      <dsp:nvSpPr>
        <dsp:cNvPr id="0" name=""/>
        <dsp:cNvSpPr/>
      </dsp:nvSpPr>
      <dsp:spPr>
        <a:xfrm rot="5400000">
          <a:off x="6810234" y="-2082802"/>
          <a:ext cx="680746" cy="6729984"/>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s-CL" sz="1700" kern="1200"/>
            <a:t>Antibuque, antiaéreos y antisubmarinos.</a:t>
          </a:r>
          <a:endParaRPr lang="en-US" sz="1700" kern="1200"/>
        </a:p>
        <a:p>
          <a:pPr marL="171450" lvl="1" indent="-171450" algn="l" defTabSz="755650">
            <a:lnSpc>
              <a:spcPct val="90000"/>
            </a:lnSpc>
            <a:spcBef>
              <a:spcPct val="0"/>
            </a:spcBef>
            <a:spcAft>
              <a:spcPct val="15000"/>
            </a:spcAft>
            <a:buChar char="•"/>
          </a:pPr>
          <a:r>
            <a:rPr lang="es-CL" sz="1700" kern="1200"/>
            <a:t>Alta precisión y alcance.</a:t>
          </a:r>
          <a:endParaRPr lang="en-US" sz="1700" kern="1200"/>
        </a:p>
      </dsp:txBody>
      <dsp:txXfrm rot="-5400000">
        <a:off x="3785616" y="975047"/>
        <a:ext cx="6696753" cy="614284"/>
      </dsp:txXfrm>
    </dsp:sp>
    <dsp:sp modelId="{5C001422-1C87-4175-9B76-C211A59C585A}">
      <dsp:nvSpPr>
        <dsp:cNvPr id="0" name=""/>
        <dsp:cNvSpPr/>
      </dsp:nvSpPr>
      <dsp:spPr>
        <a:xfrm>
          <a:off x="0" y="895401"/>
          <a:ext cx="3785616" cy="77357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CL" sz="2400" b="1" kern="1200" dirty="0"/>
            <a:t>Misiles guiados</a:t>
          </a:r>
          <a:endParaRPr lang="en-US" sz="2400" kern="1200" dirty="0"/>
        </a:p>
      </dsp:txBody>
      <dsp:txXfrm>
        <a:off x="37763" y="933164"/>
        <a:ext cx="3710090" cy="698048"/>
      </dsp:txXfrm>
    </dsp:sp>
    <dsp:sp modelId="{A6080716-E551-4A25-8593-A1142D0E457C}">
      <dsp:nvSpPr>
        <dsp:cNvPr id="0" name=""/>
        <dsp:cNvSpPr/>
      </dsp:nvSpPr>
      <dsp:spPr>
        <a:xfrm rot="5400000">
          <a:off x="6810234" y="-1228002"/>
          <a:ext cx="680746" cy="6729984"/>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s-CL" sz="1700" kern="1200"/>
            <a:t>Defensa de punto contra misiles y aeronaves.</a:t>
          </a:r>
          <a:endParaRPr lang="en-US" sz="1700" kern="1200"/>
        </a:p>
        <a:p>
          <a:pPr marL="171450" lvl="1" indent="-171450" algn="l" defTabSz="755650">
            <a:lnSpc>
              <a:spcPct val="90000"/>
            </a:lnSpc>
            <a:spcBef>
              <a:spcPct val="0"/>
            </a:spcBef>
            <a:spcAft>
              <a:spcPct val="15000"/>
            </a:spcAft>
            <a:buChar char="•"/>
          </a:pPr>
          <a:r>
            <a:rPr lang="es-CL" sz="1700" kern="1200"/>
            <a:t>Ejemplo: Phalanx, Goalkeeper.</a:t>
          </a:r>
          <a:endParaRPr lang="en-US" sz="1700" kern="1200"/>
        </a:p>
      </dsp:txBody>
      <dsp:txXfrm rot="-5400000">
        <a:off x="3785616" y="1829847"/>
        <a:ext cx="6696753" cy="614284"/>
      </dsp:txXfrm>
    </dsp:sp>
    <dsp:sp modelId="{AA3E24E2-8779-48B3-9683-6B88E61A5E59}">
      <dsp:nvSpPr>
        <dsp:cNvPr id="0" name=""/>
        <dsp:cNvSpPr/>
      </dsp:nvSpPr>
      <dsp:spPr>
        <a:xfrm>
          <a:off x="0" y="1711523"/>
          <a:ext cx="3785616" cy="85093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CL" sz="2400" b="1" kern="1200" dirty="0"/>
            <a:t>Sistemas CIWS (Close-In </a:t>
          </a:r>
          <a:r>
            <a:rPr lang="es-CL" sz="2400" b="1" kern="1200" dirty="0" err="1"/>
            <a:t>Weapon</a:t>
          </a:r>
          <a:r>
            <a:rPr lang="es-CL" sz="2400" b="1" kern="1200" dirty="0"/>
            <a:t> </a:t>
          </a:r>
          <a:r>
            <a:rPr lang="es-CL" sz="2400" b="1" kern="1200" dirty="0" err="1"/>
            <a:t>System</a:t>
          </a:r>
          <a:r>
            <a:rPr lang="es-CL" sz="2400" b="1" kern="1200" dirty="0"/>
            <a:t>)</a:t>
          </a:r>
          <a:endParaRPr lang="en-US" sz="2400" kern="1200" dirty="0"/>
        </a:p>
      </dsp:txBody>
      <dsp:txXfrm>
        <a:off x="41539" y="1753062"/>
        <a:ext cx="3702538" cy="767855"/>
      </dsp:txXfrm>
    </dsp:sp>
    <dsp:sp modelId="{AE6CE827-0459-421E-AAA8-9CB5C6054781}">
      <dsp:nvSpPr>
        <dsp:cNvPr id="0" name=""/>
        <dsp:cNvSpPr/>
      </dsp:nvSpPr>
      <dsp:spPr>
        <a:xfrm rot="5400000">
          <a:off x="6810234" y="-334522"/>
          <a:ext cx="680746" cy="6729984"/>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s-CL" sz="1700" kern="1200"/>
            <a:t>Armas submarinas contra buques y submarinos enemigos.</a:t>
          </a:r>
          <a:endParaRPr lang="en-US" sz="1700" kern="1200"/>
        </a:p>
      </dsp:txBody>
      <dsp:txXfrm rot="-5400000">
        <a:off x="3785616" y="2723327"/>
        <a:ext cx="6696753" cy="614284"/>
      </dsp:txXfrm>
    </dsp:sp>
    <dsp:sp modelId="{B46833A6-104A-44F8-A646-2AEEDAEB6C14}">
      <dsp:nvSpPr>
        <dsp:cNvPr id="0" name=""/>
        <dsp:cNvSpPr/>
      </dsp:nvSpPr>
      <dsp:spPr>
        <a:xfrm>
          <a:off x="0" y="2605003"/>
          <a:ext cx="3785616" cy="85093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CL" sz="2400" b="1" kern="1200"/>
            <a:t>Torpedos</a:t>
          </a:r>
          <a:endParaRPr lang="en-US" sz="2400" kern="1200"/>
        </a:p>
      </dsp:txBody>
      <dsp:txXfrm>
        <a:off x="41539" y="2646542"/>
        <a:ext cx="3702538" cy="767855"/>
      </dsp:txXfrm>
    </dsp:sp>
    <dsp:sp modelId="{E98AAE92-FD4F-4DDC-B7AF-8B839273E383}">
      <dsp:nvSpPr>
        <dsp:cNvPr id="0" name=""/>
        <dsp:cNvSpPr/>
      </dsp:nvSpPr>
      <dsp:spPr>
        <a:xfrm rot="5400000">
          <a:off x="6810234" y="558957"/>
          <a:ext cx="680746" cy="6729984"/>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s-CL" sz="1700" kern="1200"/>
            <a:t>Lanzadores de cargas de profundidad y cohetes especializados.</a:t>
          </a:r>
          <a:endParaRPr lang="en-US" sz="1700" kern="1200"/>
        </a:p>
      </dsp:txBody>
      <dsp:txXfrm rot="-5400000">
        <a:off x="3785616" y="3616807"/>
        <a:ext cx="6696753" cy="614284"/>
      </dsp:txXfrm>
    </dsp:sp>
    <dsp:sp modelId="{581C130B-1554-4140-BA3D-5B9285C12EC0}">
      <dsp:nvSpPr>
        <dsp:cNvPr id="0" name=""/>
        <dsp:cNvSpPr/>
      </dsp:nvSpPr>
      <dsp:spPr>
        <a:xfrm>
          <a:off x="0" y="3498482"/>
          <a:ext cx="3785616" cy="850933"/>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CL" sz="2400" b="1" kern="1200" dirty="0"/>
            <a:t>Armas antisubmarinas</a:t>
          </a:r>
          <a:endParaRPr lang="en-US" sz="2400" kern="1200" dirty="0"/>
        </a:p>
      </dsp:txBody>
      <dsp:txXfrm>
        <a:off x="41539" y="3540021"/>
        <a:ext cx="3702538" cy="7678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CC3564-1B40-45F9-AA32-2314ADE617CE}">
      <dsp:nvSpPr>
        <dsp:cNvPr id="0" name=""/>
        <dsp:cNvSpPr/>
      </dsp:nvSpPr>
      <dsp:spPr>
        <a:xfrm>
          <a:off x="425195" y="0"/>
          <a:ext cx="5513832" cy="5513832"/>
        </a:xfrm>
        <a:prstGeom prst="quadArrow">
          <a:avLst>
            <a:gd name="adj1" fmla="val 2000"/>
            <a:gd name="adj2" fmla="val 4000"/>
            <a:gd name="adj3" fmla="val 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208F36-3CA8-4D1C-BCB5-AF11546032A2}">
      <dsp:nvSpPr>
        <dsp:cNvPr id="0" name=""/>
        <dsp:cNvSpPr/>
      </dsp:nvSpPr>
      <dsp:spPr>
        <a:xfrm>
          <a:off x="783595" y="358399"/>
          <a:ext cx="2205532" cy="220553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MX" sz="2500" kern="1200"/>
            <a:t>Mantener el Arma en modo seguro.</a:t>
          </a:r>
          <a:endParaRPr lang="en-US" sz="2500" kern="1200"/>
        </a:p>
      </dsp:txBody>
      <dsp:txXfrm>
        <a:off x="891260" y="466064"/>
        <a:ext cx="1990202" cy="1990202"/>
      </dsp:txXfrm>
    </dsp:sp>
    <dsp:sp modelId="{C32A75E6-90B9-43E0-9B32-18572B741626}">
      <dsp:nvSpPr>
        <dsp:cNvPr id="0" name=""/>
        <dsp:cNvSpPr/>
      </dsp:nvSpPr>
      <dsp:spPr>
        <a:xfrm>
          <a:off x="3375096" y="358399"/>
          <a:ext cx="2205532" cy="2205532"/>
        </a:xfrm>
        <a:prstGeom prst="round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MX" sz="2500" kern="1200"/>
            <a:t>Armar la Cadena Explosiva.</a:t>
          </a:r>
          <a:endParaRPr lang="en-US" sz="2500" kern="1200"/>
        </a:p>
      </dsp:txBody>
      <dsp:txXfrm>
        <a:off x="3482761" y="466064"/>
        <a:ext cx="1990202" cy="1990202"/>
      </dsp:txXfrm>
    </dsp:sp>
    <dsp:sp modelId="{9A12D3D2-5E24-4266-A0D3-7CE5D6D9B33D}">
      <dsp:nvSpPr>
        <dsp:cNvPr id="0" name=""/>
        <dsp:cNvSpPr/>
      </dsp:nvSpPr>
      <dsp:spPr>
        <a:xfrm>
          <a:off x="783595" y="2949900"/>
          <a:ext cx="2205532" cy="2205532"/>
        </a:xfrm>
        <a:prstGeom prst="round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MX" sz="2500" kern="1200"/>
            <a:t>Reconocer o Detectar el blanco.</a:t>
          </a:r>
          <a:endParaRPr lang="en-US" sz="2500" kern="1200"/>
        </a:p>
      </dsp:txBody>
      <dsp:txXfrm>
        <a:off x="891260" y="3057565"/>
        <a:ext cx="1990202" cy="1990202"/>
      </dsp:txXfrm>
    </dsp:sp>
    <dsp:sp modelId="{BAA77492-F287-4B98-B74C-3C6AD845175E}">
      <dsp:nvSpPr>
        <dsp:cNvPr id="0" name=""/>
        <dsp:cNvSpPr/>
      </dsp:nvSpPr>
      <dsp:spPr>
        <a:xfrm>
          <a:off x="3375096" y="2949900"/>
          <a:ext cx="2205532" cy="2205532"/>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s-MX" sz="2500" kern="1200"/>
            <a:t>Activar la detonación de la Cabeza de Combate.</a:t>
          </a:r>
          <a:endParaRPr lang="en-US" sz="2500" kern="1200"/>
        </a:p>
      </dsp:txBody>
      <dsp:txXfrm>
        <a:off x="3482761" y="3057565"/>
        <a:ext cx="1990202" cy="19902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41A25-339D-4C73-AECA-68F523862BD4}">
      <dsp:nvSpPr>
        <dsp:cNvPr id="0" name=""/>
        <dsp:cNvSpPr/>
      </dsp:nvSpPr>
      <dsp:spPr>
        <a:xfrm>
          <a:off x="0" y="457430"/>
          <a:ext cx="6291714" cy="1063125"/>
        </a:xfrm>
        <a:prstGeom prst="rect">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8307" tIns="520700" rIns="488307" bIns="177800" numCol="1" spcCol="1270" anchor="t" anchorCtr="0">
          <a:noAutofit/>
        </a:bodyPr>
        <a:lstStyle/>
        <a:p>
          <a:pPr marL="228600" lvl="1" indent="-228600" algn="l" defTabSz="1111250">
            <a:lnSpc>
              <a:spcPct val="90000"/>
            </a:lnSpc>
            <a:spcBef>
              <a:spcPct val="0"/>
            </a:spcBef>
            <a:spcAft>
              <a:spcPct val="15000"/>
            </a:spcAft>
            <a:buChar char="•"/>
          </a:pPr>
          <a:r>
            <a:rPr lang="es-MX" sz="2500" kern="1200"/>
            <a:t>Bombas de racimo, bombas F.A.E.</a:t>
          </a:r>
          <a:endParaRPr lang="en-US" sz="2500" kern="1200"/>
        </a:p>
      </dsp:txBody>
      <dsp:txXfrm>
        <a:off x="0" y="457430"/>
        <a:ext cx="6291714" cy="1063125"/>
      </dsp:txXfrm>
    </dsp:sp>
    <dsp:sp modelId="{960494C2-0120-44B1-A187-6BF1DC85331A}">
      <dsp:nvSpPr>
        <dsp:cNvPr id="0" name=""/>
        <dsp:cNvSpPr/>
      </dsp:nvSpPr>
      <dsp:spPr>
        <a:xfrm>
          <a:off x="314585" y="88430"/>
          <a:ext cx="4404199" cy="7380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6468" tIns="0" rIns="166468" bIns="0" numCol="1" spcCol="1270" anchor="ctr" anchorCtr="0">
          <a:noAutofit/>
        </a:bodyPr>
        <a:lstStyle/>
        <a:p>
          <a:pPr marL="0" lvl="0" indent="0" algn="l" defTabSz="1111250">
            <a:lnSpc>
              <a:spcPct val="90000"/>
            </a:lnSpc>
            <a:spcBef>
              <a:spcPct val="0"/>
            </a:spcBef>
            <a:spcAft>
              <a:spcPct val="35000"/>
            </a:spcAft>
            <a:buNone/>
          </a:pPr>
          <a:r>
            <a:rPr lang="es-MX" sz="2500" kern="1200"/>
            <a:t>Aplicaciones anti superficie:</a:t>
          </a:r>
          <a:endParaRPr lang="en-US" sz="2500" kern="1200"/>
        </a:p>
      </dsp:txBody>
      <dsp:txXfrm>
        <a:off x="350611" y="124456"/>
        <a:ext cx="4332147" cy="665948"/>
      </dsp:txXfrm>
    </dsp:sp>
    <dsp:sp modelId="{B3694010-2B31-4FD7-A207-236A2A8DD682}">
      <dsp:nvSpPr>
        <dsp:cNvPr id="0" name=""/>
        <dsp:cNvSpPr/>
      </dsp:nvSpPr>
      <dsp:spPr>
        <a:xfrm>
          <a:off x="0" y="2024555"/>
          <a:ext cx="6291714" cy="1456875"/>
        </a:xfrm>
        <a:prstGeom prst="rect">
          <a:avLst/>
        </a:prstGeom>
        <a:solidFill>
          <a:schemeClr val="lt1">
            <a:alpha val="90000"/>
            <a:hueOff val="0"/>
            <a:satOff val="0"/>
            <a:lumOff val="0"/>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8307" tIns="520700" rIns="488307" bIns="177800" numCol="1" spcCol="1270" anchor="t" anchorCtr="0">
          <a:noAutofit/>
        </a:bodyPr>
        <a:lstStyle/>
        <a:p>
          <a:pPr marL="228600" lvl="1" indent="-228600" algn="l" defTabSz="1111250">
            <a:lnSpc>
              <a:spcPct val="90000"/>
            </a:lnSpc>
            <a:spcBef>
              <a:spcPct val="0"/>
            </a:spcBef>
            <a:spcAft>
              <a:spcPct val="15000"/>
            </a:spcAft>
            <a:buChar char="•"/>
          </a:pPr>
          <a:r>
            <a:rPr lang="es-CL" sz="2500" kern="1200"/>
            <a:t>RADAR  de PULSO.</a:t>
          </a:r>
          <a:endParaRPr lang="en-US" sz="2500" kern="1200"/>
        </a:p>
        <a:p>
          <a:pPr marL="228600" lvl="1" indent="-228600" algn="l" defTabSz="1111250">
            <a:lnSpc>
              <a:spcPct val="90000"/>
            </a:lnSpc>
            <a:spcBef>
              <a:spcPct val="0"/>
            </a:spcBef>
            <a:spcAft>
              <a:spcPct val="15000"/>
            </a:spcAft>
            <a:buChar char="•"/>
          </a:pPr>
          <a:r>
            <a:rPr lang="es-CL" sz="2500" kern="1200"/>
            <a:t>RADAR DOPPLER.</a:t>
          </a:r>
          <a:endParaRPr lang="en-US" sz="2500" kern="1200"/>
        </a:p>
      </dsp:txBody>
      <dsp:txXfrm>
        <a:off x="0" y="2024555"/>
        <a:ext cx="6291714" cy="1456875"/>
      </dsp:txXfrm>
    </dsp:sp>
    <dsp:sp modelId="{C695317F-A812-4175-B8AC-F003918112A9}">
      <dsp:nvSpPr>
        <dsp:cNvPr id="0" name=""/>
        <dsp:cNvSpPr/>
      </dsp:nvSpPr>
      <dsp:spPr>
        <a:xfrm>
          <a:off x="314585" y="1655555"/>
          <a:ext cx="4404199" cy="73800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6468" tIns="0" rIns="166468" bIns="0" numCol="1" spcCol="1270" anchor="ctr" anchorCtr="0">
          <a:noAutofit/>
        </a:bodyPr>
        <a:lstStyle/>
        <a:p>
          <a:pPr marL="0" lvl="0" indent="0" algn="l" defTabSz="1111250">
            <a:lnSpc>
              <a:spcPct val="90000"/>
            </a:lnSpc>
            <a:spcBef>
              <a:spcPct val="0"/>
            </a:spcBef>
            <a:spcAft>
              <a:spcPct val="35000"/>
            </a:spcAft>
            <a:buNone/>
          </a:pPr>
          <a:r>
            <a:rPr lang="es-CL" sz="2500" kern="1200"/>
            <a:t>Espoletas V.T. Radares.</a:t>
          </a:r>
          <a:endParaRPr lang="en-US" sz="2500" kern="1200"/>
        </a:p>
      </dsp:txBody>
      <dsp:txXfrm>
        <a:off x="350611" y="1691581"/>
        <a:ext cx="4332147" cy="665948"/>
      </dsp:txXfrm>
    </dsp:sp>
    <dsp:sp modelId="{ACAF3F5B-36A7-4504-B7EF-4DABF1778407}">
      <dsp:nvSpPr>
        <dsp:cNvPr id="0" name=""/>
        <dsp:cNvSpPr/>
      </dsp:nvSpPr>
      <dsp:spPr>
        <a:xfrm>
          <a:off x="0" y="3985430"/>
          <a:ext cx="6291714" cy="1456875"/>
        </a:xfrm>
        <a:prstGeom prst="rect">
          <a:avLst/>
        </a:prstGeom>
        <a:solidFill>
          <a:schemeClr val="lt1">
            <a:alpha val="90000"/>
            <a:hueOff val="0"/>
            <a:satOff val="0"/>
            <a:lumOff val="0"/>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88307" tIns="520700" rIns="488307" bIns="177800" numCol="1" spcCol="1270" anchor="t" anchorCtr="0">
          <a:noAutofit/>
        </a:bodyPr>
        <a:lstStyle/>
        <a:p>
          <a:pPr marL="228600" lvl="1" indent="-228600" algn="l" defTabSz="1111250">
            <a:lnSpc>
              <a:spcPct val="90000"/>
            </a:lnSpc>
            <a:spcBef>
              <a:spcPct val="0"/>
            </a:spcBef>
            <a:spcAft>
              <a:spcPct val="15000"/>
            </a:spcAft>
            <a:buChar char="•"/>
          </a:pPr>
          <a:r>
            <a:rPr lang="es-MX" sz="2500" kern="1200"/>
            <a:t>Misiles A/A.</a:t>
          </a:r>
          <a:endParaRPr lang="en-US" sz="2500" kern="1200"/>
        </a:p>
        <a:p>
          <a:pPr marL="228600" lvl="1" indent="-228600" algn="l" defTabSz="1111250">
            <a:lnSpc>
              <a:spcPct val="90000"/>
            </a:lnSpc>
            <a:spcBef>
              <a:spcPct val="0"/>
            </a:spcBef>
            <a:spcAft>
              <a:spcPct val="15000"/>
            </a:spcAft>
            <a:buChar char="•"/>
          </a:pPr>
          <a:r>
            <a:rPr lang="es-MX" sz="2500" kern="1200"/>
            <a:t>Misiles antibuques.</a:t>
          </a:r>
          <a:endParaRPr lang="en-US" sz="2500" kern="1200"/>
        </a:p>
      </dsp:txBody>
      <dsp:txXfrm>
        <a:off x="0" y="3985430"/>
        <a:ext cx="6291714" cy="1456875"/>
      </dsp:txXfrm>
    </dsp:sp>
    <dsp:sp modelId="{3613346E-9509-44DE-80C0-B2C997FDCA1F}">
      <dsp:nvSpPr>
        <dsp:cNvPr id="0" name=""/>
        <dsp:cNvSpPr/>
      </dsp:nvSpPr>
      <dsp:spPr>
        <a:xfrm>
          <a:off x="314585" y="3616430"/>
          <a:ext cx="4404199" cy="73800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6468" tIns="0" rIns="166468" bIns="0" numCol="1" spcCol="1270" anchor="ctr" anchorCtr="0">
          <a:noAutofit/>
        </a:bodyPr>
        <a:lstStyle/>
        <a:p>
          <a:pPr marL="0" lvl="0" indent="0" algn="l" defTabSz="1111250">
            <a:lnSpc>
              <a:spcPct val="90000"/>
            </a:lnSpc>
            <a:spcBef>
              <a:spcPct val="0"/>
            </a:spcBef>
            <a:spcAft>
              <a:spcPct val="35000"/>
            </a:spcAft>
            <a:buNone/>
          </a:pPr>
          <a:r>
            <a:rPr lang="es-MX" sz="2500" kern="1200"/>
            <a:t>Aplicación en misiles</a:t>
          </a:r>
          <a:endParaRPr lang="en-US" sz="2500" kern="1200"/>
        </a:p>
      </dsp:txBody>
      <dsp:txXfrm>
        <a:off x="350611" y="3652456"/>
        <a:ext cx="4332147" cy="66594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20C731-1B14-4305-9B19-3388DF2EFF5D}" type="datetimeFigureOut">
              <a:rPr lang="es-CL" smtClean="0"/>
              <a:t>27-07-2026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DB843-68E2-46DA-A187-363E5A6A9AAE}" type="slidenum">
              <a:rPr lang="es-CL" smtClean="0"/>
              <a:t>‹Nº›</a:t>
            </a:fld>
            <a:endParaRPr lang="es-CL"/>
          </a:p>
        </p:txBody>
      </p:sp>
    </p:spTree>
    <p:extLst>
      <p:ext uri="{BB962C8B-B14F-4D97-AF65-F5344CB8AC3E}">
        <p14:creationId xmlns:p14="http://schemas.microsoft.com/office/powerpoint/2010/main" val="3666706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EEDB843-68E2-46DA-A187-363E5A6A9AAE}" type="slidenum">
              <a:rPr lang="es-CL" smtClean="0"/>
              <a:t>8</a:t>
            </a:fld>
            <a:endParaRPr lang="es-CL"/>
          </a:p>
        </p:txBody>
      </p:sp>
    </p:spTree>
    <p:extLst>
      <p:ext uri="{BB962C8B-B14F-4D97-AF65-F5344CB8AC3E}">
        <p14:creationId xmlns:p14="http://schemas.microsoft.com/office/powerpoint/2010/main" val="4117311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5E211-BA4D-A61B-EE71-D8801FACA2B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9EF6D8-CD0A-FB1C-A0D9-C4DD0079B43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C4A63AF-8311-FDCA-931F-90689B25640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3F800D8-65F9-8F4C-2DF6-19E65ADA0600}"/>
              </a:ext>
            </a:extLst>
          </p:cNvPr>
          <p:cNvSpPr>
            <a:spLocks noGrp="1"/>
          </p:cNvSpPr>
          <p:nvPr>
            <p:ph type="sldNum" sz="quarter" idx="5"/>
          </p:nvPr>
        </p:nvSpPr>
        <p:spPr/>
        <p:txBody>
          <a:bodyPr/>
          <a:lstStyle/>
          <a:p>
            <a:fld id="{5EEDB843-68E2-46DA-A187-363E5A6A9AAE}" type="slidenum">
              <a:rPr lang="es-CL" smtClean="0"/>
              <a:t>9</a:t>
            </a:fld>
            <a:endParaRPr lang="es-CL"/>
          </a:p>
        </p:txBody>
      </p:sp>
    </p:spTree>
    <p:extLst>
      <p:ext uri="{BB962C8B-B14F-4D97-AF65-F5344CB8AC3E}">
        <p14:creationId xmlns:p14="http://schemas.microsoft.com/office/powerpoint/2010/main" val="495497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7" name="Google Shape;267;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8" name="Google Shape;268;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5" name="Google Shape;38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1" name="Google Shape;41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5" name="Google Shape;43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7" name="Google Shape;45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6" name="Google Shape;51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9" name="Google Shape;52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2" name="Google Shape;55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572" name="Google Shape;572;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0"/>
        <p:cNvGrpSpPr/>
        <p:nvPr/>
      </p:nvGrpSpPr>
      <p:grpSpPr>
        <a:xfrm>
          <a:off x="0" y="0"/>
          <a:ext cx="0" cy="0"/>
          <a:chOff x="0" y="0"/>
          <a:chExt cx="0" cy="0"/>
        </a:xfrm>
      </p:grpSpPr>
      <p:sp>
        <p:nvSpPr>
          <p:cNvPr id="611" name="Google Shape;611;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2" name="Google Shape;612;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9"/>
        <p:cNvGrpSpPr/>
        <p:nvPr/>
      </p:nvGrpSpPr>
      <p:grpSpPr>
        <a:xfrm>
          <a:off x="0" y="0"/>
          <a:ext cx="0" cy="0"/>
          <a:chOff x="0" y="0"/>
          <a:chExt cx="0" cy="0"/>
        </a:xfrm>
      </p:grpSpPr>
      <p:sp>
        <p:nvSpPr>
          <p:cNvPr id="670" name="Google Shape;670;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1" name="Google Shape;67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1" name="Google Shape;691;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3" name="Google Shape;70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29F2EB1-4EAE-4DA8-B2EC-78CDB8FA453A}" type="slidenum">
              <a:rPr lang="es-ES" smtClean="0"/>
              <a:pPr/>
              <a:t>70</a:t>
            </a:fld>
            <a:endParaRPr lang="es-ES"/>
          </a:p>
        </p:txBody>
      </p:sp>
    </p:spTree>
    <p:extLst>
      <p:ext uri="{BB962C8B-B14F-4D97-AF65-F5344CB8AC3E}">
        <p14:creationId xmlns:p14="http://schemas.microsoft.com/office/powerpoint/2010/main" val="8957609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82" name="Google Shape;782;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3" name="Google Shape;783;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71</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7"/>
        <p:cNvGrpSpPr/>
        <p:nvPr/>
      </p:nvGrpSpPr>
      <p:grpSpPr>
        <a:xfrm>
          <a:off x="0" y="0"/>
          <a:ext cx="0" cy="0"/>
          <a:chOff x="0" y="0"/>
          <a:chExt cx="0" cy="0"/>
        </a:xfrm>
      </p:grpSpPr>
      <p:sp>
        <p:nvSpPr>
          <p:cNvPr id="908" name="Google Shape;908;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9" name="Google Shape;90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0"/>
        <p:cNvGrpSpPr/>
        <p:nvPr/>
      </p:nvGrpSpPr>
      <p:grpSpPr>
        <a:xfrm>
          <a:off x="0" y="0"/>
          <a:ext cx="0" cy="0"/>
          <a:chOff x="0" y="0"/>
          <a:chExt cx="0" cy="0"/>
        </a:xfrm>
      </p:grpSpPr>
      <p:sp>
        <p:nvSpPr>
          <p:cNvPr id="931" name="Google Shape;931;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2" name="Google Shape;932;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9"/>
        <p:cNvGrpSpPr/>
        <p:nvPr/>
      </p:nvGrpSpPr>
      <p:grpSpPr>
        <a:xfrm>
          <a:off x="0" y="0"/>
          <a:ext cx="0" cy="0"/>
          <a:chOff x="0" y="0"/>
          <a:chExt cx="0" cy="0"/>
        </a:xfrm>
      </p:grpSpPr>
      <p:sp>
        <p:nvSpPr>
          <p:cNvPr id="950" name="Google Shape;95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51" name="Google Shape;951;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2" name="Google Shape;952;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74</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A1E7D6-BDDE-78A4-AD5A-52AED41E28E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674F0B2B-3B98-DD9C-0886-D79B9687DC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6D9A6DE9-473A-A3C8-7749-0DE8E8A16C72}"/>
              </a:ext>
            </a:extLst>
          </p:cNvPr>
          <p:cNvSpPr>
            <a:spLocks noGrp="1"/>
          </p:cNvSpPr>
          <p:nvPr>
            <p:ph type="dt" sz="half" idx="10"/>
          </p:nvPr>
        </p:nvSpPr>
        <p:spPr/>
        <p:txBody>
          <a:bodyPr/>
          <a:lstStyle/>
          <a:p>
            <a:fld id="{03095BE8-324D-46DF-A8F0-E7FDAB374272}" type="datetime1">
              <a:rPr lang="es-CL" smtClean="0"/>
              <a:t>27-07-2026</a:t>
            </a:fld>
            <a:endParaRPr lang="es-CL"/>
          </a:p>
        </p:txBody>
      </p:sp>
      <p:sp>
        <p:nvSpPr>
          <p:cNvPr id="5" name="Marcador de pie de página 4">
            <a:extLst>
              <a:ext uri="{FF2B5EF4-FFF2-40B4-BE49-F238E27FC236}">
                <a16:creationId xmlns:a16="http://schemas.microsoft.com/office/drawing/2014/main" id="{A0768010-0239-8A8F-C34C-302104419C7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6FDAE0A-156C-ABC2-4314-E21888ABE606}"/>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697019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39E844-A82B-1EC4-7A96-32FC05244E6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B03A8008-13DB-A956-0FA9-2CAC6D919C2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DB3C853-72AD-DAFE-5A86-444BF8B352A1}"/>
              </a:ext>
            </a:extLst>
          </p:cNvPr>
          <p:cNvSpPr>
            <a:spLocks noGrp="1"/>
          </p:cNvSpPr>
          <p:nvPr>
            <p:ph type="dt" sz="half" idx="10"/>
          </p:nvPr>
        </p:nvSpPr>
        <p:spPr/>
        <p:txBody>
          <a:bodyPr/>
          <a:lstStyle/>
          <a:p>
            <a:fld id="{824FC831-A136-4E19-B2C0-CF8C734EEC26}" type="datetime1">
              <a:rPr lang="es-CL" smtClean="0"/>
              <a:t>27-07-2026</a:t>
            </a:fld>
            <a:endParaRPr lang="es-CL"/>
          </a:p>
        </p:txBody>
      </p:sp>
      <p:sp>
        <p:nvSpPr>
          <p:cNvPr id="5" name="Marcador de pie de página 4">
            <a:extLst>
              <a:ext uri="{FF2B5EF4-FFF2-40B4-BE49-F238E27FC236}">
                <a16:creationId xmlns:a16="http://schemas.microsoft.com/office/drawing/2014/main" id="{1DDED602-3154-ED40-C921-F238951E6C1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5C8F7C9-EF32-874F-F1D9-213AF82EB330}"/>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838261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16494E-D03B-50A6-7F23-47496D2A79C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01ECDD6-D0CD-66B5-44B2-14BE773B171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F431E59-A3D1-AA49-326F-94D448BE8C9E}"/>
              </a:ext>
            </a:extLst>
          </p:cNvPr>
          <p:cNvSpPr>
            <a:spLocks noGrp="1"/>
          </p:cNvSpPr>
          <p:nvPr>
            <p:ph type="dt" sz="half" idx="10"/>
          </p:nvPr>
        </p:nvSpPr>
        <p:spPr/>
        <p:txBody>
          <a:bodyPr/>
          <a:lstStyle/>
          <a:p>
            <a:fld id="{E7E72606-60A1-447A-B744-A1A00A1F1787}" type="datetime1">
              <a:rPr lang="es-CL" smtClean="0"/>
              <a:t>27-07-2026</a:t>
            </a:fld>
            <a:endParaRPr lang="es-CL"/>
          </a:p>
        </p:txBody>
      </p:sp>
      <p:sp>
        <p:nvSpPr>
          <p:cNvPr id="5" name="Marcador de pie de página 4">
            <a:extLst>
              <a:ext uri="{FF2B5EF4-FFF2-40B4-BE49-F238E27FC236}">
                <a16:creationId xmlns:a16="http://schemas.microsoft.com/office/drawing/2014/main" id="{AFB2C38F-EA87-ED89-2535-42A0195EB95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5E9230B-656E-E03E-4887-1F10A2DC314C}"/>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385476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756B3B-831C-7C17-A04C-BADA85991197}"/>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32EA4E2-0254-45F4-900D-F190D756415E}"/>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78510C37-F75C-CA1D-A6C2-B3068693C7D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E8AAE38-8C00-D549-BBE5-34013796C4B9}"/>
              </a:ext>
            </a:extLst>
          </p:cNvPr>
          <p:cNvSpPr>
            <a:spLocks noGrp="1"/>
          </p:cNvSpPr>
          <p:nvPr>
            <p:ph type="dt" sz="half" idx="10"/>
          </p:nvPr>
        </p:nvSpPr>
        <p:spPr/>
        <p:txBody>
          <a:bodyPr/>
          <a:lstStyle/>
          <a:p>
            <a:fld id="{51424F34-C200-4CBA-A4E4-8EE977FDF5E5}" type="datetime1">
              <a:rPr lang="es-CL" smtClean="0"/>
              <a:t>27-07-2026</a:t>
            </a:fld>
            <a:endParaRPr lang="es-CL"/>
          </a:p>
        </p:txBody>
      </p:sp>
      <p:sp>
        <p:nvSpPr>
          <p:cNvPr id="6" name="Marcador de pie de página 5">
            <a:extLst>
              <a:ext uri="{FF2B5EF4-FFF2-40B4-BE49-F238E27FC236}">
                <a16:creationId xmlns:a16="http://schemas.microsoft.com/office/drawing/2014/main" id="{ED330CD1-F34A-47F1-5C6D-AC8169DCC89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D5FD2244-F3F5-520E-5343-ACB57F31CAE4}"/>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321694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204069-049F-350C-EA9D-8726468B2C68}"/>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C4E412C5-44CC-8DCF-DE41-6DE2543E1B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CB6BD20-C206-453B-F704-86F3218BBC61}"/>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1726490E-114B-1AD1-9A8F-AFD2F2108E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E935106-5F5E-D96F-30AF-64EE607056D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339DACB8-3DBC-6ED7-79E7-1D2F61A2D6C3}"/>
              </a:ext>
            </a:extLst>
          </p:cNvPr>
          <p:cNvSpPr>
            <a:spLocks noGrp="1"/>
          </p:cNvSpPr>
          <p:nvPr>
            <p:ph type="dt" sz="half" idx="10"/>
          </p:nvPr>
        </p:nvSpPr>
        <p:spPr/>
        <p:txBody>
          <a:bodyPr/>
          <a:lstStyle/>
          <a:p>
            <a:fld id="{BF6F4A29-B8CE-4504-899B-B2F114C98D17}" type="datetime1">
              <a:rPr lang="es-CL" smtClean="0"/>
              <a:t>27-07-2026</a:t>
            </a:fld>
            <a:endParaRPr lang="es-CL"/>
          </a:p>
        </p:txBody>
      </p:sp>
      <p:sp>
        <p:nvSpPr>
          <p:cNvPr id="8" name="Marcador de pie de página 7">
            <a:extLst>
              <a:ext uri="{FF2B5EF4-FFF2-40B4-BE49-F238E27FC236}">
                <a16:creationId xmlns:a16="http://schemas.microsoft.com/office/drawing/2014/main" id="{27BE0C1A-8D35-39E0-7D2B-0FC29E1138CA}"/>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9D20FDC4-AD7C-73A0-21AD-5C682BC969DD}"/>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3199005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5E643B-7EF9-AA68-92FB-769EC220814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D3237CF-6042-48EB-8DC5-0DB22368E15A}"/>
              </a:ext>
            </a:extLst>
          </p:cNvPr>
          <p:cNvSpPr>
            <a:spLocks noGrp="1"/>
          </p:cNvSpPr>
          <p:nvPr>
            <p:ph type="dt" sz="half" idx="10"/>
          </p:nvPr>
        </p:nvSpPr>
        <p:spPr/>
        <p:txBody>
          <a:bodyPr/>
          <a:lstStyle/>
          <a:p>
            <a:fld id="{5F0E7619-E5EC-4C5E-AC21-6E462F31025F}" type="datetime1">
              <a:rPr lang="es-CL" smtClean="0"/>
              <a:t>27-07-2026</a:t>
            </a:fld>
            <a:endParaRPr lang="es-CL"/>
          </a:p>
        </p:txBody>
      </p:sp>
      <p:sp>
        <p:nvSpPr>
          <p:cNvPr id="4" name="Marcador de pie de página 3">
            <a:extLst>
              <a:ext uri="{FF2B5EF4-FFF2-40B4-BE49-F238E27FC236}">
                <a16:creationId xmlns:a16="http://schemas.microsoft.com/office/drawing/2014/main" id="{BF81FAC5-AB43-6B71-D3C5-F0B26AC756A4}"/>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999D1A86-22D1-97CC-85BB-70213DB214EF}"/>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350694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EF7BCC9-4F01-38FD-DEBA-821868BBD23C}"/>
              </a:ext>
            </a:extLst>
          </p:cNvPr>
          <p:cNvSpPr>
            <a:spLocks noGrp="1"/>
          </p:cNvSpPr>
          <p:nvPr>
            <p:ph type="dt" sz="half" idx="10"/>
          </p:nvPr>
        </p:nvSpPr>
        <p:spPr/>
        <p:txBody>
          <a:bodyPr/>
          <a:lstStyle/>
          <a:p>
            <a:fld id="{BD393861-F53C-4590-9B47-45D3532FEA6E}" type="datetime1">
              <a:rPr lang="es-CL" smtClean="0"/>
              <a:t>27-07-2026</a:t>
            </a:fld>
            <a:endParaRPr lang="es-CL"/>
          </a:p>
        </p:txBody>
      </p:sp>
      <p:sp>
        <p:nvSpPr>
          <p:cNvPr id="3" name="Marcador de pie de página 2">
            <a:extLst>
              <a:ext uri="{FF2B5EF4-FFF2-40B4-BE49-F238E27FC236}">
                <a16:creationId xmlns:a16="http://schemas.microsoft.com/office/drawing/2014/main" id="{C98A448A-1212-8EF1-DC10-4FC15239D912}"/>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432FCB3F-BB3B-91D5-BDD0-2066BB7B809C}"/>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32306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2B0BF8-23D4-09F1-6B93-09D7671AF05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467F9D61-B021-B163-F358-61CDA9B73D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E535FE39-731F-F2B4-43BF-F8E3235F6D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27DA8A1-659B-C0A0-B935-E3C4CFD3D80D}"/>
              </a:ext>
            </a:extLst>
          </p:cNvPr>
          <p:cNvSpPr>
            <a:spLocks noGrp="1"/>
          </p:cNvSpPr>
          <p:nvPr>
            <p:ph type="dt" sz="half" idx="10"/>
          </p:nvPr>
        </p:nvSpPr>
        <p:spPr/>
        <p:txBody>
          <a:bodyPr/>
          <a:lstStyle/>
          <a:p>
            <a:fld id="{DD14AB84-58FB-4893-8914-54AC9FC6CDAF}" type="datetime1">
              <a:rPr lang="es-CL" smtClean="0"/>
              <a:t>27-07-2026</a:t>
            </a:fld>
            <a:endParaRPr lang="es-CL"/>
          </a:p>
        </p:txBody>
      </p:sp>
      <p:sp>
        <p:nvSpPr>
          <p:cNvPr id="6" name="Marcador de pie de página 5">
            <a:extLst>
              <a:ext uri="{FF2B5EF4-FFF2-40B4-BE49-F238E27FC236}">
                <a16:creationId xmlns:a16="http://schemas.microsoft.com/office/drawing/2014/main" id="{EEF75167-AA4E-9CB6-A8B9-C1190750892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D2B85BE-DC7A-0B8F-0034-408B12C0DF73}"/>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1696463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D5E4CA-3534-2ED9-A899-44ABD45095E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AE490623-3E8D-EE9E-83B8-0EC504C90C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C744EEA0-D17C-AEE8-923A-8FFF2BD8D2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636691A-40D5-7144-9382-E1718C354B2A}"/>
              </a:ext>
            </a:extLst>
          </p:cNvPr>
          <p:cNvSpPr>
            <a:spLocks noGrp="1"/>
          </p:cNvSpPr>
          <p:nvPr>
            <p:ph type="dt" sz="half" idx="10"/>
          </p:nvPr>
        </p:nvSpPr>
        <p:spPr/>
        <p:txBody>
          <a:bodyPr/>
          <a:lstStyle/>
          <a:p>
            <a:fld id="{69E57756-CF87-4B52-8D35-B0CB4587E345}" type="datetime1">
              <a:rPr lang="es-CL" smtClean="0"/>
              <a:t>27-07-2026</a:t>
            </a:fld>
            <a:endParaRPr lang="es-CL"/>
          </a:p>
        </p:txBody>
      </p:sp>
      <p:sp>
        <p:nvSpPr>
          <p:cNvPr id="6" name="Marcador de pie de página 5">
            <a:extLst>
              <a:ext uri="{FF2B5EF4-FFF2-40B4-BE49-F238E27FC236}">
                <a16:creationId xmlns:a16="http://schemas.microsoft.com/office/drawing/2014/main" id="{E8C192A8-AF5C-482C-7954-639DCD87504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799A03CC-4A45-23A4-65D3-B18E4C1EAF54}"/>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2335749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0125DB-2FFF-E931-344B-0F2D94F8DE5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71169B5-FA21-70ED-B109-7C9EC3E5A0B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3CCEBFA-7BC3-C4B2-F37C-9E79895A319D}"/>
              </a:ext>
            </a:extLst>
          </p:cNvPr>
          <p:cNvSpPr>
            <a:spLocks noGrp="1"/>
          </p:cNvSpPr>
          <p:nvPr>
            <p:ph type="dt" sz="half" idx="10"/>
          </p:nvPr>
        </p:nvSpPr>
        <p:spPr/>
        <p:txBody>
          <a:bodyPr/>
          <a:lstStyle/>
          <a:p>
            <a:fld id="{6359610E-0B0D-4CF9-8B00-4ADBF8C1FC86}" type="datetime1">
              <a:rPr lang="es-CL" smtClean="0"/>
              <a:t>27-07-2026</a:t>
            </a:fld>
            <a:endParaRPr lang="es-CL"/>
          </a:p>
        </p:txBody>
      </p:sp>
      <p:sp>
        <p:nvSpPr>
          <p:cNvPr id="5" name="Marcador de pie de página 4">
            <a:extLst>
              <a:ext uri="{FF2B5EF4-FFF2-40B4-BE49-F238E27FC236}">
                <a16:creationId xmlns:a16="http://schemas.microsoft.com/office/drawing/2014/main" id="{32674A4A-53FA-38E9-B01A-B5A8E35C809C}"/>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C208A1B-62A7-852E-6B11-A85F9EFB6118}"/>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1010913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80BEB6F-157E-0114-8549-0B601CC8C67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4CDFABE-9FF2-9E54-1C82-0A9F5294C59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E14ADE0-396D-9A33-C7B0-EC60745333BA}"/>
              </a:ext>
            </a:extLst>
          </p:cNvPr>
          <p:cNvSpPr>
            <a:spLocks noGrp="1"/>
          </p:cNvSpPr>
          <p:nvPr>
            <p:ph type="dt" sz="half" idx="10"/>
          </p:nvPr>
        </p:nvSpPr>
        <p:spPr/>
        <p:txBody>
          <a:bodyPr/>
          <a:lstStyle/>
          <a:p>
            <a:fld id="{5E24914A-001F-40B4-9BA2-CBC3C35D69EC}" type="datetime1">
              <a:rPr lang="es-CL" smtClean="0"/>
              <a:t>27-07-2026</a:t>
            </a:fld>
            <a:endParaRPr lang="es-CL"/>
          </a:p>
        </p:txBody>
      </p:sp>
      <p:sp>
        <p:nvSpPr>
          <p:cNvPr id="5" name="Marcador de pie de página 4">
            <a:extLst>
              <a:ext uri="{FF2B5EF4-FFF2-40B4-BE49-F238E27FC236}">
                <a16:creationId xmlns:a16="http://schemas.microsoft.com/office/drawing/2014/main" id="{76004F14-DDE1-F9D5-50E3-E76C3C318938}"/>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3F1AEA6-04FC-2975-F457-62DE17A7E24F}"/>
              </a:ext>
            </a:extLst>
          </p:cNvPr>
          <p:cNvSpPr>
            <a:spLocks noGrp="1"/>
          </p:cNvSpPr>
          <p:nvPr>
            <p:ph type="sldNum" sz="quarter" idx="12"/>
          </p:nvPr>
        </p:nvSpPr>
        <p:spPr/>
        <p:txBody>
          <a:bodyPr/>
          <a:lstStyle/>
          <a:p>
            <a:fld id="{B7C66123-98C4-4CC1-B80C-A50ACC66B463}" type="slidenum">
              <a:rPr lang="es-CL" smtClean="0"/>
              <a:t>‹Nº›</a:t>
            </a:fld>
            <a:endParaRPr lang="es-CL"/>
          </a:p>
        </p:txBody>
      </p:sp>
    </p:spTree>
    <p:extLst>
      <p:ext uri="{BB962C8B-B14F-4D97-AF65-F5344CB8AC3E}">
        <p14:creationId xmlns:p14="http://schemas.microsoft.com/office/powerpoint/2010/main" val="1984530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E0EAA1B-FDA8-9BC6-A1B4-27E4514E8D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D3FF2A4-608B-D6D4-C930-9AB92DF6D3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7DEF5A-AAD7-2DB3-8B15-2B8E4C9DF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F81564C-F26A-4EE5-81D0-581BC49A46FE}" type="datetime1">
              <a:rPr lang="es-CL" smtClean="0"/>
              <a:t>27-07-2026</a:t>
            </a:fld>
            <a:endParaRPr lang="es-CL"/>
          </a:p>
        </p:txBody>
      </p:sp>
      <p:sp>
        <p:nvSpPr>
          <p:cNvPr id="5" name="Marcador de pie de página 4">
            <a:extLst>
              <a:ext uri="{FF2B5EF4-FFF2-40B4-BE49-F238E27FC236}">
                <a16:creationId xmlns:a16="http://schemas.microsoft.com/office/drawing/2014/main" id="{6067F227-153E-8235-9A10-53CBD794B3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L"/>
          </a:p>
        </p:txBody>
      </p:sp>
      <p:sp>
        <p:nvSpPr>
          <p:cNvPr id="6" name="Marcador de número de diapositiva 5">
            <a:extLst>
              <a:ext uri="{FF2B5EF4-FFF2-40B4-BE49-F238E27FC236}">
                <a16:creationId xmlns:a16="http://schemas.microsoft.com/office/drawing/2014/main" id="{9EE1BB70-2B53-8BEF-9680-D9851AFFED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7C66123-98C4-4CC1-B80C-A50ACC66B463}" type="slidenum">
              <a:rPr lang="es-CL" smtClean="0"/>
              <a:t>‹Nº›</a:t>
            </a:fld>
            <a:endParaRPr lang="es-CL"/>
          </a:p>
        </p:txBody>
      </p:sp>
    </p:spTree>
    <p:extLst>
      <p:ext uri="{BB962C8B-B14F-4D97-AF65-F5344CB8AC3E}">
        <p14:creationId xmlns:p14="http://schemas.microsoft.com/office/powerpoint/2010/main" val="29462430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9.pn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8.png"/><Relationship Id="rId2" Type="http://schemas.openxmlformats.org/officeDocument/2006/relationships/image" Target="../media/image3.jpeg"/><Relationship Id="rId16"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7.png"/><Relationship Id="rId5" Type="http://schemas.openxmlformats.org/officeDocument/2006/relationships/diagramQuickStyle" Target="../diagrams/quickStyle2.xml"/><Relationship Id="rId15" Type="http://schemas.openxmlformats.org/officeDocument/2006/relationships/image" Target="../media/image11.png"/><Relationship Id="rId10" Type="http://schemas.openxmlformats.org/officeDocument/2006/relationships/image" Target="../media/image6.png"/><Relationship Id="rId4" Type="http://schemas.openxmlformats.org/officeDocument/2006/relationships/diagramLayout" Target="../diagrams/layout2.xml"/><Relationship Id="rId9" Type="http://schemas.openxmlformats.org/officeDocument/2006/relationships/image" Target="../media/image5.png"/><Relationship Id="rId14"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ScZuCDYSM2g&amp;t=13s" TargetMode="Externa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hyperlink" Target="https://www.bing.com/videos/riverview/relatedvideo?q=Experimentos+explosivos&amp;mid=74268E0DB3810329D1A474268E0DB3810329D1A4&amp;churl=https%3a%2f%2fwww.youtube.com%2fchannel%2fUCYeF244yNGuFefuFKqxIAXw&amp;FORM=GVRPTV" TargetMode="Externa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32.png"/><Relationship Id="rId3" Type="http://schemas.microsoft.com/office/2007/relationships/media" Target="../media/media2.mp4"/><Relationship Id="rId7" Type="http://schemas.openxmlformats.org/officeDocument/2006/relationships/image" Target="../media/image3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slideLayout" Target="../slideLayouts/slideLayout5.xml"/><Relationship Id="rId10" Type="http://schemas.openxmlformats.org/officeDocument/2006/relationships/image" Target="../media/image34.png"/><Relationship Id="rId4" Type="http://schemas.openxmlformats.org/officeDocument/2006/relationships/video" Target="../media/media2.mp4"/><Relationship Id="rId9"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g"/><Relationship Id="rId7" Type="http://schemas.openxmlformats.org/officeDocument/2006/relationships/image" Target="../media/image44.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jpg"/></Relationships>
</file>

<file path=ppt/slides/_rels/slide33.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g"/><Relationship Id="rId7" Type="http://schemas.openxmlformats.org/officeDocument/2006/relationships/image" Target="../media/image4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jpg"/></Relationships>
</file>

<file path=ppt/slides/_rels/slide3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46.jpg"/><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g"/><Relationship Id="rId7"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jpg"/></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3" Type="http://schemas.openxmlformats.org/officeDocument/2006/relationships/image" Target="../media/image40.jpg"/><Relationship Id="rId7" Type="http://schemas.openxmlformats.org/officeDocument/2006/relationships/image" Target="../media/image5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0.jpg"/><Relationship Id="rId7" Type="http://schemas.openxmlformats.org/officeDocument/2006/relationships/image" Target="../media/image5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49.png"/><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40.jpg"/><Relationship Id="rId7" Type="http://schemas.openxmlformats.org/officeDocument/2006/relationships/image" Target="../media/image56.jp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5.jpeg"/><Relationship Id="rId5" Type="http://schemas.openxmlformats.org/officeDocument/2006/relationships/image" Target="../media/image46.jpg"/><Relationship Id="rId10" Type="http://schemas.openxmlformats.org/officeDocument/2006/relationships/image" Target="../media/image59.png"/><Relationship Id="rId4" Type="http://schemas.openxmlformats.org/officeDocument/2006/relationships/image" Target="../media/image41.png"/><Relationship Id="rId9" Type="http://schemas.openxmlformats.org/officeDocument/2006/relationships/image" Target="../media/image58.png"/></Relationships>
</file>

<file path=ppt/slides/_rels/slide42.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g"/><Relationship Id="rId7"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jpg"/></Relationships>
</file>

<file path=ppt/slides/_rels/slide4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60.jpg"/><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61.png"/><Relationship Id="rId4" Type="http://schemas.openxmlformats.org/officeDocument/2006/relationships/image" Target="../media/image4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4.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es.wikipedia.org/w/index.php?title=BLU-113&amp;action=edit&amp;redlink=1" TargetMode="External"/><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40.jpg"/><Relationship Id="rId7" Type="http://schemas.openxmlformats.org/officeDocument/2006/relationships/image" Target="../media/image75.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10" Type="http://schemas.openxmlformats.org/officeDocument/2006/relationships/image" Target="../media/image46.jpg"/><Relationship Id="rId4" Type="http://schemas.openxmlformats.org/officeDocument/2006/relationships/image" Target="../media/image41.png"/><Relationship Id="rId9" Type="http://schemas.openxmlformats.org/officeDocument/2006/relationships/image" Target="../media/image77.png"/></Relationships>
</file>

<file path=ppt/slides/_rels/slide7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79.png"/><Relationship Id="rId5" Type="http://schemas.openxmlformats.org/officeDocument/2006/relationships/image" Target="../media/image41.png"/><Relationship Id="rId4" Type="http://schemas.openxmlformats.org/officeDocument/2006/relationships/image" Target="../media/image40.jpg"/></Relationships>
</file>

<file path=ppt/slides/_rels/slide73.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image" Target="../media/image80.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79.png"/><Relationship Id="rId5" Type="http://schemas.openxmlformats.org/officeDocument/2006/relationships/image" Target="../media/image41.png"/><Relationship Id="rId4" Type="http://schemas.openxmlformats.org/officeDocument/2006/relationships/image" Target="../media/image40.jpg"/></Relationships>
</file>

<file path=ppt/slides/_rels/slide7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79.png"/><Relationship Id="rId5" Type="http://schemas.openxmlformats.org/officeDocument/2006/relationships/image" Target="../media/image41.png"/><Relationship Id="rId4" Type="http://schemas.openxmlformats.org/officeDocument/2006/relationships/image" Target="../media/image40.jpg"/></Relationships>
</file>

<file path=ppt/slides/_rels/slide75.xml.rels><?xml version="1.0" encoding="UTF-8" standalone="yes"?>
<Relationships xmlns="http://schemas.openxmlformats.org/package/2006/relationships"><Relationship Id="rId3" Type="http://schemas.openxmlformats.org/officeDocument/2006/relationships/hyperlink" Target="https://desarrollodefensaytecnologiabelica.blogspot.com/2018/03/armada-de-eeuu-solicito-una-inversion.html" TargetMode="External"/><Relationship Id="rId2" Type="http://schemas.openxmlformats.org/officeDocument/2006/relationships/image" Target="../media/image81.png"/><Relationship Id="rId1" Type="http://schemas.openxmlformats.org/officeDocument/2006/relationships/slideLayout" Target="../slideLayouts/slideLayout1.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5519CA3-D2D1-6778-899A-C889D4503E0C}"/>
              </a:ext>
            </a:extLst>
          </p:cNvPr>
          <p:cNvSpPr>
            <a:spLocks noGrp="1"/>
          </p:cNvSpPr>
          <p:nvPr>
            <p:ph type="ctrTitle"/>
          </p:nvPr>
        </p:nvSpPr>
        <p:spPr>
          <a:xfrm>
            <a:off x="5232400" y="1367673"/>
            <a:ext cx="6124575" cy="2665509"/>
          </a:xfrm>
        </p:spPr>
        <p:txBody>
          <a:bodyPr>
            <a:normAutofit/>
          </a:bodyPr>
          <a:lstStyle/>
          <a:p>
            <a:pPr algn="r"/>
            <a:r>
              <a:rPr lang="es-CL" sz="7200" dirty="0">
                <a:solidFill>
                  <a:schemeClr val="bg1"/>
                </a:solidFill>
              </a:rPr>
              <a:t>Sistemas Navales</a:t>
            </a:r>
          </a:p>
        </p:txBody>
      </p:sp>
      <p:sp>
        <p:nvSpPr>
          <p:cNvPr id="3" name="Subtítulo 2">
            <a:extLst>
              <a:ext uri="{FF2B5EF4-FFF2-40B4-BE49-F238E27FC236}">
                <a16:creationId xmlns:a16="http://schemas.microsoft.com/office/drawing/2014/main" id="{1A475D08-C9F4-DB63-9965-1BF6714C85E7}"/>
              </a:ext>
            </a:extLst>
          </p:cNvPr>
          <p:cNvSpPr>
            <a:spLocks noGrp="1"/>
          </p:cNvSpPr>
          <p:nvPr>
            <p:ph type="subTitle" idx="1"/>
          </p:nvPr>
        </p:nvSpPr>
        <p:spPr>
          <a:xfrm>
            <a:off x="5228702" y="4414180"/>
            <a:ext cx="6128274" cy="884538"/>
          </a:xfrm>
        </p:spPr>
        <p:txBody>
          <a:bodyPr>
            <a:normAutofit/>
          </a:bodyPr>
          <a:lstStyle/>
          <a:p>
            <a:pPr algn="r"/>
            <a:r>
              <a:rPr lang="es-MX" sz="2200" dirty="0">
                <a:solidFill>
                  <a:schemeClr val="bg1"/>
                </a:solidFill>
              </a:rPr>
              <a:t>Sistemas de Armas</a:t>
            </a:r>
          </a:p>
          <a:p>
            <a:pPr algn="r"/>
            <a:r>
              <a:rPr lang="es-MX" sz="2200" dirty="0">
                <a:solidFill>
                  <a:schemeClr val="bg1"/>
                </a:solidFill>
              </a:rPr>
              <a:t>Alberto García Covacevich</a:t>
            </a:r>
            <a:endParaRPr lang="es-CL" sz="2200" dirty="0">
              <a:solidFill>
                <a:schemeClr val="bg1"/>
              </a:solidFill>
            </a:endParaRPr>
          </a:p>
        </p:txBody>
      </p:sp>
      <p:grpSp>
        <p:nvGrpSpPr>
          <p:cNvPr id="12" name="Group 11">
            <a:extLst>
              <a:ext uri="{FF2B5EF4-FFF2-40B4-BE49-F238E27FC236}">
                <a16:creationId xmlns:a16="http://schemas.microsoft.com/office/drawing/2014/main" id="{0DBA5192-D1D6-4385-9B20-7991E99218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grpSp>
          <p:nvGrpSpPr>
            <p:cNvPr id="13" name="Group 12">
              <a:extLst>
                <a:ext uri="{FF2B5EF4-FFF2-40B4-BE49-F238E27FC236}">
                  <a16:creationId xmlns:a16="http://schemas.microsoft.com/office/drawing/2014/main" id="{49CFA8C3-E4AC-4EF8-8986-83C92DBF583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 y="-1"/>
              <a:ext cx="4572002" cy="6858002"/>
              <a:chOff x="-2" y="-1"/>
              <a:chExt cx="4572002" cy="6858002"/>
            </a:xfrm>
            <a:effectLst/>
          </p:grpSpPr>
          <p:sp>
            <p:nvSpPr>
              <p:cNvPr id="21" name="Freeform: Shape 20">
                <a:extLst>
                  <a:ext uri="{FF2B5EF4-FFF2-40B4-BE49-F238E27FC236}">
                    <a16:creationId xmlns:a16="http://schemas.microsoft.com/office/drawing/2014/main" id="{C939349E-97F2-4F20-99B2-B5BABDD5E5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6DF4F205-369D-432D-BE06-61DCFE9AB0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14" name="Group 13">
              <a:extLst>
                <a:ext uri="{FF2B5EF4-FFF2-40B4-BE49-F238E27FC236}">
                  <a16:creationId xmlns:a16="http://schemas.microsoft.com/office/drawing/2014/main" id="{1658D615-89F8-4EE3-A5C2-8B57E48744C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15" name="Group 14">
                <a:extLst>
                  <a:ext uri="{FF2B5EF4-FFF2-40B4-BE49-F238E27FC236}">
                    <a16:creationId xmlns:a16="http://schemas.microsoft.com/office/drawing/2014/main" id="{4529F45F-9E0D-4469-B6FE-BFA23DC316E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19" name="Freeform: Shape 18">
                  <a:extLst>
                    <a:ext uri="{FF2B5EF4-FFF2-40B4-BE49-F238E27FC236}">
                      <a16:creationId xmlns:a16="http://schemas.microsoft.com/office/drawing/2014/main" id="{4D258C8B-77B4-43BA-8B2F-AB7C96C399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867E9E24-BE8C-47FF-BCF1-3E4BDF64D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6" name="Group 15">
                <a:extLst>
                  <a:ext uri="{FF2B5EF4-FFF2-40B4-BE49-F238E27FC236}">
                    <a16:creationId xmlns:a16="http://schemas.microsoft.com/office/drawing/2014/main" id="{BDD9DC28-AE74-45F4-8F16-49C6A59604F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2">
                  <a:alphaModFix amt="57000"/>
                </a:blip>
                <a:tile tx="0" ty="0" sx="100000" sy="100000" flip="none" algn="tl"/>
              </a:blipFill>
              <a:effectLst/>
            </p:grpSpPr>
            <p:sp>
              <p:nvSpPr>
                <p:cNvPr id="17" name="Freeform: Shape 16">
                  <a:extLst>
                    <a:ext uri="{FF2B5EF4-FFF2-40B4-BE49-F238E27FC236}">
                      <a16:creationId xmlns:a16="http://schemas.microsoft.com/office/drawing/2014/main" id="{6DDBBC55-F5AB-4776-B58D-648EECAB54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30F7ABFF-600B-4509-83F7-177A4FE3D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grpSp>
      <p:sp>
        <p:nvSpPr>
          <p:cNvPr id="4" name="Marcador de fecha 3">
            <a:extLst>
              <a:ext uri="{FF2B5EF4-FFF2-40B4-BE49-F238E27FC236}">
                <a16:creationId xmlns:a16="http://schemas.microsoft.com/office/drawing/2014/main" id="{2FC2AB74-BB74-D6A7-5426-28FCEA636625}"/>
              </a:ext>
            </a:extLst>
          </p:cNvPr>
          <p:cNvSpPr>
            <a:spLocks noGrp="1"/>
          </p:cNvSpPr>
          <p:nvPr>
            <p:ph type="dt" sz="half" idx="10"/>
          </p:nvPr>
        </p:nvSpPr>
        <p:spPr>
          <a:xfrm>
            <a:off x="838200" y="476250"/>
            <a:ext cx="2743200" cy="365125"/>
          </a:xfrm>
        </p:spPr>
        <p:txBody>
          <a:bodyPr>
            <a:normAutofit/>
          </a:bodyPr>
          <a:lstStyle/>
          <a:p>
            <a:pPr>
              <a:spcAft>
                <a:spcPts val="600"/>
              </a:spcAft>
            </a:pPr>
            <a:fld id="{F7BF9D9A-5C15-4152-9402-D4D640D87037}" type="datetime1">
              <a:rPr lang="es-CL" sz="1000">
                <a:solidFill>
                  <a:schemeClr val="bg1">
                    <a:alpha val="60000"/>
                  </a:schemeClr>
                </a:solidFill>
              </a:rPr>
              <a:pPr>
                <a:spcAft>
                  <a:spcPts val="600"/>
                </a:spcAft>
              </a:pPr>
              <a:t>27-07-2026</a:t>
            </a:fld>
            <a:endParaRPr lang="es-CL" sz="1000">
              <a:solidFill>
                <a:schemeClr val="bg1">
                  <a:alpha val="60000"/>
                </a:schemeClr>
              </a:solidFill>
            </a:endParaRPr>
          </a:p>
        </p:txBody>
      </p:sp>
      <p:pic>
        <p:nvPicPr>
          <p:cNvPr id="5" name="Imagen 4">
            <a:extLst>
              <a:ext uri="{FF2B5EF4-FFF2-40B4-BE49-F238E27FC236}">
                <a16:creationId xmlns:a16="http://schemas.microsoft.com/office/drawing/2014/main" id="{2FF8D321-855E-8AEA-5DB8-654FDFF1BF75}"/>
              </a:ext>
            </a:extLst>
          </p:cNvPr>
          <p:cNvPicPr>
            <a:picLocks noChangeAspect="1"/>
          </p:cNvPicPr>
          <p:nvPr/>
        </p:nvPicPr>
        <p:blipFill>
          <a:blip r:embed="rId3"/>
          <a:stretch>
            <a:fillRect/>
          </a:stretch>
        </p:blipFill>
        <p:spPr>
          <a:xfrm>
            <a:off x="835024" y="1881255"/>
            <a:ext cx="2663825" cy="3675666"/>
          </a:xfrm>
          <a:prstGeom prst="rect">
            <a:avLst/>
          </a:prstGeom>
        </p:spPr>
      </p:pic>
    </p:spTree>
    <p:extLst>
      <p:ext uri="{BB962C8B-B14F-4D97-AF65-F5344CB8AC3E}">
        <p14:creationId xmlns:p14="http://schemas.microsoft.com/office/powerpoint/2010/main" val="1402135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94BCF5-906E-D8D4-99A2-5049DB324964}"/>
              </a:ext>
            </a:extLst>
          </p:cNvPr>
          <p:cNvSpPr>
            <a:spLocks noGrp="1"/>
          </p:cNvSpPr>
          <p:nvPr>
            <p:ph type="title"/>
          </p:nvPr>
        </p:nvSpPr>
        <p:spPr/>
        <p:txBody>
          <a:bodyPr/>
          <a:lstStyle/>
          <a:p>
            <a:r>
              <a:rPr lang="es-CL"/>
              <a:t>Propósito de los Sistemas de Armas Navales</a:t>
            </a:r>
            <a:endParaRPr lang="es-CL" dirty="0"/>
          </a:p>
        </p:txBody>
      </p:sp>
      <p:graphicFrame>
        <p:nvGraphicFramePr>
          <p:cNvPr id="14" name="Marcador de contenido 2">
            <a:extLst>
              <a:ext uri="{FF2B5EF4-FFF2-40B4-BE49-F238E27FC236}">
                <a16:creationId xmlns:a16="http://schemas.microsoft.com/office/drawing/2014/main" id="{D5735B05-5F0A-7C3C-F265-32115EF727DD}"/>
              </a:ext>
            </a:extLst>
          </p:cNvPr>
          <p:cNvGraphicFramePr>
            <a:graphicFrameLocks noGrp="1"/>
          </p:cNvGraphicFramePr>
          <p:nvPr>
            <p:ph idx="1"/>
            <p:extLst>
              <p:ext uri="{D42A27DB-BD31-4B8C-83A1-F6EECF244321}">
                <p14:modId xmlns:p14="http://schemas.microsoft.com/office/powerpoint/2010/main" val="208768199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Marcador de fecha 3">
            <a:extLst>
              <a:ext uri="{FF2B5EF4-FFF2-40B4-BE49-F238E27FC236}">
                <a16:creationId xmlns:a16="http://schemas.microsoft.com/office/drawing/2014/main" id="{17BF5C33-0277-54AD-1F5E-2A72C13B6AB1}"/>
              </a:ext>
            </a:extLst>
          </p:cNvPr>
          <p:cNvSpPr>
            <a:spLocks noGrp="1"/>
          </p:cNvSpPr>
          <p:nvPr>
            <p:ph type="dt" sz="half" idx="10"/>
          </p:nvPr>
        </p:nvSpPr>
        <p:spPr/>
        <p:txBody>
          <a:bodyPr/>
          <a:lstStyle/>
          <a:p>
            <a:fld id="{824FC831-A136-4E19-B2C0-CF8C734EEC26}" type="datetime1">
              <a:rPr lang="es-CL" smtClean="0"/>
              <a:t>27-07-2026</a:t>
            </a:fld>
            <a:endParaRPr lang="es-CL"/>
          </a:p>
        </p:txBody>
      </p:sp>
    </p:spTree>
    <p:extLst>
      <p:ext uri="{BB962C8B-B14F-4D97-AF65-F5344CB8AC3E}">
        <p14:creationId xmlns:p14="http://schemas.microsoft.com/office/powerpoint/2010/main" val="1349709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BF49793-B7F1-BBAA-FDDC-541A596B6B23}"/>
              </a:ext>
            </a:extLst>
          </p:cNvPr>
          <p:cNvPicPr>
            <a:picLocks noChangeAspect="1"/>
          </p:cNvPicPr>
          <p:nvPr/>
        </p:nvPicPr>
        <p:blipFill>
          <a:blip r:embed="rId2">
            <a:duotone>
              <a:schemeClr val="bg2">
                <a:shade val="45000"/>
                <a:satMod val="135000"/>
              </a:schemeClr>
              <a:prstClr val="white"/>
            </a:duotone>
          </a:blip>
          <a:srcRect/>
          <a:stretch>
            <a:fillRect/>
          </a:stretch>
        </p:blipFill>
        <p:spPr>
          <a:xfrm>
            <a:off x="481801" y="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CD6C067-11F1-0C0D-956E-580885657BE9}"/>
              </a:ext>
            </a:extLst>
          </p:cNvPr>
          <p:cNvSpPr>
            <a:spLocks noGrp="1"/>
          </p:cNvSpPr>
          <p:nvPr>
            <p:ph type="title"/>
          </p:nvPr>
        </p:nvSpPr>
        <p:spPr>
          <a:xfrm>
            <a:off x="838200" y="365125"/>
            <a:ext cx="10515600" cy="1325563"/>
          </a:xfrm>
        </p:spPr>
        <p:txBody>
          <a:bodyPr>
            <a:normAutofit/>
          </a:bodyPr>
          <a:lstStyle/>
          <a:p>
            <a:r>
              <a:rPr lang="es-CL" b="1" dirty="0"/>
              <a:t>Tipos de armas utilizadas a bordo</a:t>
            </a:r>
            <a:endParaRPr lang="es-CL" dirty="0"/>
          </a:p>
        </p:txBody>
      </p:sp>
      <p:sp>
        <p:nvSpPr>
          <p:cNvPr id="4" name="Marcador de fecha 3">
            <a:extLst>
              <a:ext uri="{FF2B5EF4-FFF2-40B4-BE49-F238E27FC236}">
                <a16:creationId xmlns:a16="http://schemas.microsoft.com/office/drawing/2014/main" id="{2AFDCB00-D32F-DA33-CEB2-BF7A0F2285F0}"/>
              </a:ext>
            </a:extLst>
          </p:cNvPr>
          <p:cNvSpPr>
            <a:spLocks noGrp="1"/>
          </p:cNvSpPr>
          <p:nvPr>
            <p:ph type="dt" sz="half" idx="10"/>
          </p:nvPr>
        </p:nvSpPr>
        <p:spPr>
          <a:xfrm>
            <a:off x="838200" y="6356350"/>
            <a:ext cx="2743200" cy="365125"/>
          </a:xfrm>
        </p:spPr>
        <p:txBody>
          <a:bodyPr>
            <a:normAutofit/>
          </a:bodyPr>
          <a:lstStyle/>
          <a:p>
            <a:pPr>
              <a:spcAft>
                <a:spcPts val="600"/>
              </a:spcAft>
            </a:pPr>
            <a:fld id="{824FC831-A136-4E19-B2C0-CF8C734EEC26}" type="datetime1">
              <a:rPr lang="es-CL" smtClean="0"/>
              <a:pPr>
                <a:spcAft>
                  <a:spcPts val="600"/>
                </a:spcAft>
              </a:pPr>
              <a:t>27-07-2026</a:t>
            </a:fld>
            <a:endParaRPr lang="es-CL"/>
          </a:p>
        </p:txBody>
      </p:sp>
      <p:graphicFrame>
        <p:nvGraphicFramePr>
          <p:cNvPr id="6" name="Marcador de contenido 2">
            <a:extLst>
              <a:ext uri="{FF2B5EF4-FFF2-40B4-BE49-F238E27FC236}">
                <a16:creationId xmlns:a16="http://schemas.microsoft.com/office/drawing/2014/main" id="{FF669287-52FA-9E3C-BA5B-E6E26407FD85}"/>
              </a:ext>
            </a:extLst>
          </p:cNvPr>
          <p:cNvGraphicFramePr>
            <a:graphicFrameLocks noGrp="1"/>
          </p:cNvGraphicFramePr>
          <p:nvPr>
            <p:ph idx="1"/>
            <p:extLst>
              <p:ext uri="{D42A27DB-BD31-4B8C-83A1-F6EECF244321}">
                <p14:modId xmlns:p14="http://schemas.microsoft.com/office/powerpoint/2010/main" val="381395512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Imagen 7">
            <a:extLst>
              <a:ext uri="{FF2B5EF4-FFF2-40B4-BE49-F238E27FC236}">
                <a16:creationId xmlns:a16="http://schemas.microsoft.com/office/drawing/2014/main" id="{900EA4A5-3A8C-D2AC-6141-731F72EF335D}"/>
              </a:ext>
            </a:extLst>
          </p:cNvPr>
          <p:cNvPicPr>
            <a:picLocks noChangeAspect="1"/>
          </p:cNvPicPr>
          <p:nvPr/>
        </p:nvPicPr>
        <p:blipFill>
          <a:blip r:embed="rId8"/>
          <a:stretch>
            <a:fillRect/>
          </a:stretch>
        </p:blipFill>
        <p:spPr>
          <a:xfrm>
            <a:off x="3258471" y="3057520"/>
            <a:ext cx="4514850" cy="2533650"/>
          </a:xfrm>
          <a:prstGeom prst="rect">
            <a:avLst/>
          </a:prstGeom>
        </p:spPr>
      </p:pic>
      <p:pic>
        <p:nvPicPr>
          <p:cNvPr id="10" name="Imagen 9">
            <a:extLst>
              <a:ext uri="{FF2B5EF4-FFF2-40B4-BE49-F238E27FC236}">
                <a16:creationId xmlns:a16="http://schemas.microsoft.com/office/drawing/2014/main" id="{14BA0759-C5BB-E41A-60CE-B05345780D15}"/>
              </a:ext>
            </a:extLst>
          </p:cNvPr>
          <p:cNvPicPr>
            <a:picLocks noChangeAspect="1"/>
          </p:cNvPicPr>
          <p:nvPr/>
        </p:nvPicPr>
        <p:blipFill>
          <a:blip r:embed="rId9"/>
          <a:stretch>
            <a:fillRect/>
          </a:stretch>
        </p:blipFill>
        <p:spPr>
          <a:xfrm>
            <a:off x="4139380" y="3519633"/>
            <a:ext cx="3930065" cy="2456291"/>
          </a:xfrm>
          <a:prstGeom prst="rect">
            <a:avLst/>
          </a:prstGeom>
        </p:spPr>
      </p:pic>
      <p:grpSp>
        <p:nvGrpSpPr>
          <p:cNvPr id="17" name="Grupo 16">
            <a:extLst>
              <a:ext uri="{FF2B5EF4-FFF2-40B4-BE49-F238E27FC236}">
                <a16:creationId xmlns:a16="http://schemas.microsoft.com/office/drawing/2014/main" id="{CA7F5C9A-826C-E287-3EE0-043E7BD1DCD7}"/>
              </a:ext>
            </a:extLst>
          </p:cNvPr>
          <p:cNvGrpSpPr/>
          <p:nvPr/>
        </p:nvGrpSpPr>
        <p:grpSpPr>
          <a:xfrm>
            <a:off x="719137" y="1584323"/>
            <a:ext cx="2981325" cy="1714500"/>
            <a:chOff x="719137" y="1584323"/>
            <a:chExt cx="2981325" cy="1714500"/>
          </a:xfrm>
        </p:grpSpPr>
        <p:pic>
          <p:nvPicPr>
            <p:cNvPr id="13" name="Imagen 12">
              <a:extLst>
                <a:ext uri="{FF2B5EF4-FFF2-40B4-BE49-F238E27FC236}">
                  <a16:creationId xmlns:a16="http://schemas.microsoft.com/office/drawing/2014/main" id="{75360A9B-C637-E230-F01D-6773E92BFE55}"/>
                </a:ext>
              </a:extLst>
            </p:cNvPr>
            <p:cNvPicPr>
              <a:picLocks noChangeAspect="1"/>
            </p:cNvPicPr>
            <p:nvPr/>
          </p:nvPicPr>
          <p:blipFill>
            <a:blip r:embed="rId10"/>
            <a:stretch>
              <a:fillRect/>
            </a:stretch>
          </p:blipFill>
          <p:spPr>
            <a:xfrm>
              <a:off x="719137" y="1584323"/>
              <a:ext cx="2981325" cy="1714500"/>
            </a:xfrm>
            <a:prstGeom prst="rect">
              <a:avLst/>
            </a:prstGeom>
          </p:spPr>
        </p:pic>
        <p:sp>
          <p:nvSpPr>
            <p:cNvPr id="16" name="CuadroTexto 15">
              <a:extLst>
                <a:ext uri="{FF2B5EF4-FFF2-40B4-BE49-F238E27FC236}">
                  <a16:creationId xmlns:a16="http://schemas.microsoft.com/office/drawing/2014/main" id="{13CC64D8-7B54-1C42-D7D9-8A407575EEED}"/>
                </a:ext>
              </a:extLst>
            </p:cNvPr>
            <p:cNvSpPr txBox="1"/>
            <p:nvPr/>
          </p:nvSpPr>
          <p:spPr>
            <a:xfrm>
              <a:off x="2231225" y="1705600"/>
              <a:ext cx="1252690" cy="369332"/>
            </a:xfrm>
            <a:prstGeom prst="rect">
              <a:avLst/>
            </a:prstGeom>
            <a:noFill/>
          </p:spPr>
          <p:txBody>
            <a:bodyPr wrap="square" rtlCol="0">
              <a:spAutoFit/>
            </a:bodyPr>
            <a:lstStyle/>
            <a:p>
              <a:r>
                <a:rPr lang="es-CL" dirty="0"/>
                <a:t>Phalanx</a:t>
              </a:r>
            </a:p>
          </p:txBody>
        </p:sp>
      </p:grpSp>
      <p:grpSp>
        <p:nvGrpSpPr>
          <p:cNvPr id="20" name="Grupo 19">
            <a:extLst>
              <a:ext uri="{FF2B5EF4-FFF2-40B4-BE49-F238E27FC236}">
                <a16:creationId xmlns:a16="http://schemas.microsoft.com/office/drawing/2014/main" id="{EA0AC33A-08A2-444E-8B45-9FA3654EA85C}"/>
              </a:ext>
            </a:extLst>
          </p:cNvPr>
          <p:cNvGrpSpPr/>
          <p:nvPr/>
        </p:nvGrpSpPr>
        <p:grpSpPr>
          <a:xfrm>
            <a:off x="8587003" y="1759962"/>
            <a:ext cx="2005125" cy="1629533"/>
            <a:chOff x="7900400" y="925971"/>
            <a:chExt cx="3595925" cy="2533650"/>
          </a:xfrm>
        </p:grpSpPr>
        <p:pic>
          <p:nvPicPr>
            <p:cNvPr id="15" name="Imagen 14">
              <a:extLst>
                <a:ext uri="{FF2B5EF4-FFF2-40B4-BE49-F238E27FC236}">
                  <a16:creationId xmlns:a16="http://schemas.microsoft.com/office/drawing/2014/main" id="{6775D6BD-23AD-31FA-7D05-60BF7971D961}"/>
                </a:ext>
              </a:extLst>
            </p:cNvPr>
            <p:cNvPicPr>
              <a:picLocks noChangeAspect="1"/>
            </p:cNvPicPr>
            <p:nvPr/>
          </p:nvPicPr>
          <p:blipFill>
            <a:blip r:embed="rId11"/>
            <a:srcRect l="19758" t="5009" r="6875" b="3091"/>
            <a:stretch>
              <a:fillRect/>
            </a:stretch>
          </p:blipFill>
          <p:spPr>
            <a:xfrm>
              <a:off x="7900400" y="925971"/>
              <a:ext cx="3595925" cy="2533650"/>
            </a:xfrm>
            <a:prstGeom prst="rect">
              <a:avLst/>
            </a:prstGeom>
          </p:spPr>
        </p:pic>
        <p:sp>
          <p:nvSpPr>
            <p:cNvPr id="19" name="CuadroTexto 18">
              <a:extLst>
                <a:ext uri="{FF2B5EF4-FFF2-40B4-BE49-F238E27FC236}">
                  <a16:creationId xmlns:a16="http://schemas.microsoft.com/office/drawing/2014/main" id="{96D94F3B-978D-5EE5-1D17-4C8F35E454CE}"/>
                </a:ext>
              </a:extLst>
            </p:cNvPr>
            <p:cNvSpPr txBox="1"/>
            <p:nvPr/>
          </p:nvSpPr>
          <p:spPr>
            <a:xfrm>
              <a:off x="8202564" y="1105394"/>
              <a:ext cx="1545591" cy="367408"/>
            </a:xfrm>
            <a:prstGeom prst="rect">
              <a:avLst/>
            </a:prstGeom>
            <a:noFill/>
          </p:spPr>
          <p:txBody>
            <a:bodyPr wrap="square">
              <a:spAutoFit/>
            </a:bodyPr>
            <a:lstStyle/>
            <a:p>
              <a:pPr marL="0" marR="0" indent="0" algn="l">
                <a:buNone/>
              </a:pPr>
              <a:r>
                <a:rPr lang="es-CL" sz="1400" i="0" dirty="0">
                  <a:solidFill>
                    <a:srgbClr val="0F0F0F"/>
                  </a:solidFill>
                  <a:effectLst/>
                  <a:latin typeface="Roboto" panose="02000000000000000000" pitchFamily="2" charset="0"/>
                </a:rPr>
                <a:t>MPLS</a:t>
              </a:r>
              <a:r>
                <a:rPr lang="es-CL" sz="1400" b="1" i="0" dirty="0">
                  <a:solidFill>
                    <a:srgbClr val="0F0F0F"/>
                  </a:solidFill>
                  <a:effectLst/>
                  <a:latin typeface="Roboto" panose="02000000000000000000" pitchFamily="2" charset="0"/>
                </a:rPr>
                <a:t> </a:t>
              </a:r>
              <a:r>
                <a:rPr lang="es-CL" sz="1400" i="0" dirty="0">
                  <a:solidFill>
                    <a:srgbClr val="0F0F0F"/>
                  </a:solidFill>
                  <a:effectLst/>
                  <a:latin typeface="Roboto" panose="02000000000000000000" pitchFamily="2" charset="0"/>
                </a:rPr>
                <a:t>Modular</a:t>
              </a:r>
            </a:p>
          </p:txBody>
        </p:sp>
      </p:grpSp>
      <p:grpSp>
        <p:nvGrpSpPr>
          <p:cNvPr id="27" name="Grupo 26">
            <a:extLst>
              <a:ext uri="{FF2B5EF4-FFF2-40B4-BE49-F238E27FC236}">
                <a16:creationId xmlns:a16="http://schemas.microsoft.com/office/drawing/2014/main" id="{BA75E69D-B104-EE19-787B-533293F65EB6}"/>
              </a:ext>
            </a:extLst>
          </p:cNvPr>
          <p:cNvGrpSpPr/>
          <p:nvPr/>
        </p:nvGrpSpPr>
        <p:grpSpPr>
          <a:xfrm>
            <a:off x="5026574" y="1852604"/>
            <a:ext cx="2369574" cy="1332895"/>
            <a:chOff x="5093487" y="1589688"/>
            <a:chExt cx="2369574" cy="1332895"/>
          </a:xfrm>
        </p:grpSpPr>
        <p:pic>
          <p:nvPicPr>
            <p:cNvPr id="22" name="Imagen 21">
              <a:extLst>
                <a:ext uri="{FF2B5EF4-FFF2-40B4-BE49-F238E27FC236}">
                  <a16:creationId xmlns:a16="http://schemas.microsoft.com/office/drawing/2014/main" id="{294FE1BF-69E5-F409-700C-38BD623BE42E}"/>
                </a:ext>
              </a:extLst>
            </p:cNvPr>
            <p:cNvPicPr>
              <a:picLocks noChangeAspect="1"/>
            </p:cNvPicPr>
            <p:nvPr/>
          </p:nvPicPr>
          <p:blipFill>
            <a:blip r:embed="rId12"/>
            <a:stretch>
              <a:fillRect/>
            </a:stretch>
          </p:blipFill>
          <p:spPr>
            <a:xfrm>
              <a:off x="5093487" y="1589698"/>
              <a:ext cx="2369574" cy="1332885"/>
            </a:xfrm>
            <a:prstGeom prst="rect">
              <a:avLst/>
            </a:prstGeom>
          </p:spPr>
        </p:pic>
        <p:sp>
          <p:nvSpPr>
            <p:cNvPr id="26" name="CuadroTexto 25">
              <a:extLst>
                <a:ext uri="{FF2B5EF4-FFF2-40B4-BE49-F238E27FC236}">
                  <a16:creationId xmlns:a16="http://schemas.microsoft.com/office/drawing/2014/main" id="{6BADE026-0FC3-0E24-72ED-A9110BE2CE91}"/>
                </a:ext>
              </a:extLst>
            </p:cNvPr>
            <p:cNvSpPr txBox="1"/>
            <p:nvPr/>
          </p:nvSpPr>
          <p:spPr>
            <a:xfrm>
              <a:off x="5212550" y="1589688"/>
              <a:ext cx="1089927" cy="265457"/>
            </a:xfrm>
            <a:prstGeom prst="rect">
              <a:avLst/>
            </a:prstGeom>
            <a:noFill/>
          </p:spPr>
          <p:txBody>
            <a:bodyPr wrap="square">
              <a:spAutoFit/>
            </a:bodyPr>
            <a:lstStyle/>
            <a:p>
              <a:r>
                <a:rPr lang="es-CL" sz="1125" b="1" i="0" dirty="0" err="1">
                  <a:solidFill>
                    <a:srgbClr val="757575"/>
                  </a:solidFill>
                  <a:effectLst/>
                  <a:latin typeface="Roboto" panose="02000000000000000000" pitchFamily="2" charset="0"/>
                </a:rPr>
                <a:t>Pantsir</a:t>
              </a:r>
              <a:r>
                <a:rPr lang="es-CL" sz="1125" b="1" i="0" dirty="0">
                  <a:solidFill>
                    <a:srgbClr val="757575"/>
                  </a:solidFill>
                  <a:effectLst/>
                  <a:latin typeface="Roboto" panose="02000000000000000000" pitchFamily="2" charset="0"/>
                </a:rPr>
                <a:t>-me</a:t>
              </a:r>
              <a:endParaRPr lang="es-CL" dirty="0"/>
            </a:p>
          </p:txBody>
        </p:sp>
      </p:grpSp>
      <p:pic>
        <p:nvPicPr>
          <p:cNvPr id="31" name="Imagen 30">
            <a:extLst>
              <a:ext uri="{FF2B5EF4-FFF2-40B4-BE49-F238E27FC236}">
                <a16:creationId xmlns:a16="http://schemas.microsoft.com/office/drawing/2014/main" id="{F185F308-2B3B-0144-D2D9-57490CE876C6}"/>
              </a:ext>
            </a:extLst>
          </p:cNvPr>
          <p:cNvPicPr>
            <a:picLocks noChangeAspect="1"/>
          </p:cNvPicPr>
          <p:nvPr/>
        </p:nvPicPr>
        <p:blipFill>
          <a:blip r:embed="rId13"/>
          <a:stretch>
            <a:fillRect/>
          </a:stretch>
        </p:blipFill>
        <p:spPr>
          <a:xfrm>
            <a:off x="1152749" y="-10"/>
            <a:ext cx="10287000" cy="6858000"/>
          </a:xfrm>
          <a:prstGeom prst="rect">
            <a:avLst/>
          </a:prstGeom>
        </p:spPr>
      </p:pic>
      <p:pic>
        <p:nvPicPr>
          <p:cNvPr id="33" name="Imagen 32">
            <a:extLst>
              <a:ext uri="{FF2B5EF4-FFF2-40B4-BE49-F238E27FC236}">
                <a16:creationId xmlns:a16="http://schemas.microsoft.com/office/drawing/2014/main" id="{1B39678E-FCE3-2FC2-08B4-7E5C9143EFAE}"/>
              </a:ext>
            </a:extLst>
          </p:cNvPr>
          <p:cNvPicPr>
            <a:picLocks noChangeAspect="1"/>
          </p:cNvPicPr>
          <p:nvPr/>
        </p:nvPicPr>
        <p:blipFill>
          <a:blip r:embed="rId14"/>
          <a:stretch>
            <a:fillRect/>
          </a:stretch>
        </p:blipFill>
        <p:spPr>
          <a:xfrm>
            <a:off x="3819525" y="788184"/>
            <a:ext cx="4572000" cy="3429000"/>
          </a:xfrm>
          <a:prstGeom prst="rect">
            <a:avLst/>
          </a:prstGeom>
        </p:spPr>
      </p:pic>
      <p:pic>
        <p:nvPicPr>
          <p:cNvPr id="35" name="Imagen 34">
            <a:extLst>
              <a:ext uri="{FF2B5EF4-FFF2-40B4-BE49-F238E27FC236}">
                <a16:creationId xmlns:a16="http://schemas.microsoft.com/office/drawing/2014/main" id="{F7D09051-D3DC-BFC0-A0FC-7FA25262A2CE}"/>
              </a:ext>
            </a:extLst>
          </p:cNvPr>
          <p:cNvPicPr>
            <a:picLocks noChangeAspect="1"/>
          </p:cNvPicPr>
          <p:nvPr/>
        </p:nvPicPr>
        <p:blipFill>
          <a:blip r:embed="rId15"/>
          <a:stretch>
            <a:fillRect/>
          </a:stretch>
        </p:blipFill>
        <p:spPr>
          <a:xfrm>
            <a:off x="1247999" y="882076"/>
            <a:ext cx="10096500" cy="5686425"/>
          </a:xfrm>
          <a:prstGeom prst="rect">
            <a:avLst/>
          </a:prstGeom>
        </p:spPr>
      </p:pic>
      <p:sp>
        <p:nvSpPr>
          <p:cNvPr id="37" name="CuadroTexto 36">
            <a:extLst>
              <a:ext uri="{FF2B5EF4-FFF2-40B4-BE49-F238E27FC236}">
                <a16:creationId xmlns:a16="http://schemas.microsoft.com/office/drawing/2014/main" id="{8D000AFC-24C8-87D1-4629-861650C6ACB7}"/>
              </a:ext>
            </a:extLst>
          </p:cNvPr>
          <p:cNvSpPr txBox="1"/>
          <p:nvPr/>
        </p:nvSpPr>
        <p:spPr>
          <a:xfrm>
            <a:off x="2231225" y="1584314"/>
            <a:ext cx="7274110" cy="2862322"/>
          </a:xfrm>
          <a:prstGeom prst="rect">
            <a:avLst/>
          </a:prstGeom>
          <a:noFill/>
        </p:spPr>
        <p:txBody>
          <a:bodyPr wrap="square">
            <a:spAutoFit/>
          </a:bodyPr>
          <a:lstStyle/>
          <a:p>
            <a:r>
              <a:rPr lang="es-CL" dirty="0">
                <a:solidFill>
                  <a:schemeClr val="bg1"/>
                </a:solidFill>
              </a:rPr>
              <a:t>Torpedos antisubmarinos (acústicos, de alerta, filo guiados) incluidos los torpedos aéreos</a:t>
            </a:r>
          </a:p>
          <a:p>
            <a:r>
              <a:rPr lang="es-CL" dirty="0">
                <a:solidFill>
                  <a:schemeClr val="bg1"/>
                </a:solidFill>
              </a:rPr>
              <a:t>Misiles antisubmarinos, incluidos los misiles balísticos antisubmarinos</a:t>
            </a:r>
          </a:p>
          <a:p>
            <a:r>
              <a:rPr lang="es-CL" dirty="0">
                <a:solidFill>
                  <a:schemeClr val="bg1"/>
                </a:solidFill>
              </a:rPr>
              <a:t>Mortero antisubmarinos</a:t>
            </a:r>
          </a:p>
          <a:p>
            <a:r>
              <a:rPr lang="es-CL" dirty="0">
                <a:solidFill>
                  <a:schemeClr val="bg1"/>
                </a:solidFill>
              </a:rPr>
              <a:t>Cargas de profundidad</a:t>
            </a:r>
          </a:p>
          <a:p>
            <a:r>
              <a:rPr lang="es-CL" dirty="0">
                <a:solidFill>
                  <a:schemeClr val="bg1"/>
                </a:solidFill>
              </a:rPr>
              <a:t>Cohete antisubmarino</a:t>
            </a:r>
          </a:p>
          <a:p>
            <a:r>
              <a:rPr lang="es-CL" dirty="0">
                <a:solidFill>
                  <a:schemeClr val="bg1"/>
                </a:solidFill>
              </a:rPr>
              <a:t>Minas navales</a:t>
            </a:r>
          </a:p>
          <a:p>
            <a:r>
              <a:rPr lang="es-CL" dirty="0">
                <a:solidFill>
                  <a:schemeClr val="bg1"/>
                </a:solidFill>
              </a:rPr>
              <a:t>Red antisubmarina</a:t>
            </a:r>
          </a:p>
          <a:p>
            <a:r>
              <a:rPr lang="es-CL" dirty="0">
                <a:solidFill>
                  <a:schemeClr val="bg1"/>
                </a:solidFill>
              </a:rPr>
              <a:t>Ramming (choque o abordaje)</a:t>
            </a:r>
          </a:p>
          <a:p>
            <a:r>
              <a:rPr lang="es-CL" dirty="0">
                <a:solidFill>
                  <a:schemeClr val="bg1"/>
                </a:solidFill>
              </a:rPr>
              <a:t>Bomba de profundidad nuclear</a:t>
            </a:r>
          </a:p>
        </p:txBody>
      </p:sp>
      <p:grpSp>
        <p:nvGrpSpPr>
          <p:cNvPr id="42" name="Grupo 41">
            <a:extLst>
              <a:ext uri="{FF2B5EF4-FFF2-40B4-BE49-F238E27FC236}">
                <a16:creationId xmlns:a16="http://schemas.microsoft.com/office/drawing/2014/main" id="{B172183F-47A2-B86D-D9E7-AC30F1B69666}"/>
              </a:ext>
            </a:extLst>
          </p:cNvPr>
          <p:cNvGrpSpPr/>
          <p:nvPr/>
        </p:nvGrpSpPr>
        <p:grpSpPr>
          <a:xfrm>
            <a:off x="1333500" y="955478"/>
            <a:ext cx="4762500" cy="3238500"/>
            <a:chOff x="1333500" y="955478"/>
            <a:chExt cx="4762500" cy="3238500"/>
          </a:xfrm>
        </p:grpSpPr>
        <p:pic>
          <p:nvPicPr>
            <p:cNvPr id="39" name="Imagen 38">
              <a:extLst>
                <a:ext uri="{FF2B5EF4-FFF2-40B4-BE49-F238E27FC236}">
                  <a16:creationId xmlns:a16="http://schemas.microsoft.com/office/drawing/2014/main" id="{C567FEAB-8B71-0DD8-6D04-5CB35886FFBB}"/>
                </a:ext>
              </a:extLst>
            </p:cNvPr>
            <p:cNvPicPr>
              <a:picLocks noChangeAspect="1"/>
            </p:cNvPicPr>
            <p:nvPr/>
          </p:nvPicPr>
          <p:blipFill>
            <a:blip r:embed="rId16"/>
            <a:stretch>
              <a:fillRect/>
            </a:stretch>
          </p:blipFill>
          <p:spPr>
            <a:xfrm>
              <a:off x="1333500" y="955478"/>
              <a:ext cx="4762500" cy="3238500"/>
            </a:xfrm>
            <a:prstGeom prst="rect">
              <a:avLst/>
            </a:prstGeom>
          </p:spPr>
        </p:pic>
        <p:sp>
          <p:nvSpPr>
            <p:cNvPr id="41" name="CuadroTexto 40">
              <a:extLst>
                <a:ext uri="{FF2B5EF4-FFF2-40B4-BE49-F238E27FC236}">
                  <a16:creationId xmlns:a16="http://schemas.microsoft.com/office/drawing/2014/main" id="{C0ACFEC9-0064-9D01-99A1-53328204993A}"/>
                </a:ext>
              </a:extLst>
            </p:cNvPr>
            <p:cNvSpPr txBox="1"/>
            <p:nvPr/>
          </p:nvSpPr>
          <p:spPr>
            <a:xfrm>
              <a:off x="1420997" y="1031705"/>
              <a:ext cx="4363445" cy="646331"/>
            </a:xfrm>
            <a:prstGeom prst="rect">
              <a:avLst/>
            </a:prstGeom>
            <a:noFill/>
          </p:spPr>
          <p:txBody>
            <a:bodyPr wrap="square">
              <a:spAutoFit/>
            </a:bodyPr>
            <a:lstStyle/>
            <a:p>
              <a:r>
                <a:rPr lang="es-CL" dirty="0"/>
                <a:t>Lanzamiento de un torpedo antisubmarino Mark 54.</a:t>
              </a:r>
            </a:p>
          </p:txBody>
        </p:sp>
      </p:grpSp>
    </p:spTree>
    <p:extLst>
      <p:ext uri="{BB962C8B-B14F-4D97-AF65-F5344CB8AC3E}">
        <p14:creationId xmlns:p14="http://schemas.microsoft.com/office/powerpoint/2010/main" val="2030105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xit" presetSubtype="0" fill="hold" nodeType="afterEffect">
                                  <p:stCondLst>
                                    <p:cond delay="0"/>
                                  </p:stCondLst>
                                  <p:childTnLst>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500"/>
                            </p:stCondLst>
                            <p:childTnLst>
                              <p:par>
                                <p:cTn id="29" presetID="10" presetClass="exit" presetSubtype="0" fill="hold" nodeType="afterEffect">
                                  <p:stCondLst>
                                    <p:cond delay="0"/>
                                  </p:stCondLst>
                                  <p:childTnLst>
                                    <p:animEffect transition="out" filter="fade">
                                      <p:cBhvr>
                                        <p:cTn id="30" dur="500"/>
                                        <p:tgtEl>
                                          <p:spTgt spid="10"/>
                                        </p:tgtEl>
                                      </p:cBhvr>
                                    </p:animEffect>
                                    <p:set>
                                      <p:cBhvr>
                                        <p:cTn id="31" dur="1" fill="hold">
                                          <p:stCondLst>
                                            <p:cond delay="499"/>
                                          </p:stCondLst>
                                        </p:cTn>
                                        <p:tgtEl>
                                          <p:spTgt spid="10"/>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childTnLst>
                          </p:cTn>
                        </p:par>
                        <p:par>
                          <p:cTn id="37" fill="hold">
                            <p:stCondLst>
                              <p:cond delay="500"/>
                            </p:stCondLst>
                            <p:childTnLst>
                              <p:par>
                                <p:cTn id="38" presetID="10" presetClass="exit" presetSubtype="0" fill="hold" nodeType="afterEffect">
                                  <p:stCondLst>
                                    <p:cond delay="0"/>
                                  </p:stCondLst>
                                  <p:childTnLst>
                                    <p:animEffect transition="out" filter="fade">
                                      <p:cBhvr>
                                        <p:cTn id="39" dur="500"/>
                                        <p:tgtEl>
                                          <p:spTgt spid="17"/>
                                        </p:tgtEl>
                                      </p:cBhvr>
                                    </p:animEffect>
                                    <p:set>
                                      <p:cBhvr>
                                        <p:cTn id="40" dur="1" fill="hold">
                                          <p:stCondLst>
                                            <p:cond delay="499"/>
                                          </p:stCondLst>
                                        </p:cTn>
                                        <p:tgtEl>
                                          <p:spTgt spid="17"/>
                                        </p:tgtEl>
                                        <p:attrNameLst>
                                          <p:attrName>style.visibility</p:attrName>
                                        </p:attrNameLst>
                                      </p:cBhvr>
                                      <p:to>
                                        <p:strVal val="hidden"/>
                                      </p:to>
                                    </p:set>
                                  </p:childTnLst>
                                </p:cTn>
                              </p:par>
                            </p:childTnLst>
                          </p:cTn>
                        </p:par>
                        <p:par>
                          <p:cTn id="41" fill="hold">
                            <p:stCondLst>
                              <p:cond delay="1000"/>
                            </p:stCondLst>
                            <p:childTnLst>
                              <p:par>
                                <p:cTn id="42" presetID="10" presetClass="exit" presetSubtype="0" fill="hold" nodeType="afterEffect">
                                  <p:stCondLst>
                                    <p:cond delay="0"/>
                                  </p:stCondLst>
                                  <p:childTnLst>
                                    <p:animEffect transition="out" filter="fade">
                                      <p:cBhvr>
                                        <p:cTn id="43" dur="500"/>
                                        <p:tgtEl>
                                          <p:spTgt spid="20"/>
                                        </p:tgtEl>
                                      </p:cBhvr>
                                    </p:animEffect>
                                    <p:set>
                                      <p:cBhvr>
                                        <p:cTn id="44" dur="1" fill="hold">
                                          <p:stCondLst>
                                            <p:cond delay="499"/>
                                          </p:stCondLst>
                                        </p:cTn>
                                        <p:tgtEl>
                                          <p:spTgt spid="20"/>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27"/>
                                        </p:tgtEl>
                                      </p:cBhvr>
                                    </p:animEffect>
                                    <p:set>
                                      <p:cBhvr>
                                        <p:cTn id="47" dur="1" fill="hold">
                                          <p:stCondLst>
                                            <p:cond delay="499"/>
                                          </p:stCondLst>
                                        </p:cTn>
                                        <p:tgtEl>
                                          <p:spTgt spid="27"/>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childTnLst>
                                </p:cTn>
                              </p:par>
                            </p:childTnLst>
                          </p:cTn>
                        </p:par>
                        <p:par>
                          <p:cTn id="53" fill="hold">
                            <p:stCondLst>
                              <p:cond delay="500"/>
                            </p:stCondLst>
                            <p:childTnLst>
                              <p:par>
                                <p:cTn id="54" presetID="10" presetClass="exit" presetSubtype="0" fill="hold" nodeType="afterEffect">
                                  <p:stCondLst>
                                    <p:cond delay="0"/>
                                  </p:stCondLst>
                                  <p:childTnLst>
                                    <p:animEffect transition="out" filter="fade">
                                      <p:cBhvr>
                                        <p:cTn id="55" dur="500"/>
                                        <p:tgtEl>
                                          <p:spTgt spid="31"/>
                                        </p:tgtEl>
                                      </p:cBhvr>
                                    </p:animEffect>
                                    <p:set>
                                      <p:cBhvr>
                                        <p:cTn id="56" dur="1" fill="hold">
                                          <p:stCondLst>
                                            <p:cond delay="499"/>
                                          </p:stCondLst>
                                        </p:cTn>
                                        <p:tgtEl>
                                          <p:spTgt spid="31"/>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33"/>
                                        </p:tgtEl>
                                      </p:cBhvr>
                                    </p:animEffect>
                                    <p:set>
                                      <p:cBhvr>
                                        <p:cTn id="61" dur="1" fill="hold">
                                          <p:stCondLst>
                                            <p:cond delay="499"/>
                                          </p:stCondLst>
                                        </p:cTn>
                                        <p:tgtEl>
                                          <p:spTgt spid="33"/>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fade">
                                      <p:cBhvr>
                                        <p:cTn id="71" dur="500"/>
                                        <p:tgtEl>
                                          <p:spTgt spid="42"/>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xit" presetSubtype="0" fill="hold" nodeType="clickEffect">
                                  <p:stCondLst>
                                    <p:cond delay="0"/>
                                  </p:stCondLst>
                                  <p:childTnLst>
                                    <p:animEffect transition="out" filter="fade">
                                      <p:cBhvr>
                                        <p:cTn id="75" dur="500"/>
                                        <p:tgtEl>
                                          <p:spTgt spid="42"/>
                                        </p:tgtEl>
                                      </p:cBhvr>
                                    </p:animEffect>
                                    <p:set>
                                      <p:cBhvr>
                                        <p:cTn id="76" dur="1" fill="hold">
                                          <p:stCondLst>
                                            <p:cond delay="499"/>
                                          </p:stCondLst>
                                        </p:cTn>
                                        <p:tgtEl>
                                          <p:spTgt spid="42"/>
                                        </p:tgtEl>
                                        <p:attrNameLst>
                                          <p:attrName>style.visibility</p:attrName>
                                        </p:attrNameLst>
                                      </p:cBhvr>
                                      <p:to>
                                        <p:strVal val="hidden"/>
                                      </p:to>
                                    </p:se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37"/>
                                        </p:tgtEl>
                                        <p:attrNameLst>
                                          <p:attrName>style.visibility</p:attrName>
                                        </p:attrNameLst>
                                      </p:cBhvr>
                                      <p:to>
                                        <p:strVal val="visible"/>
                                      </p:to>
                                    </p:set>
                                    <p:animEffect transition="in" filter="fade">
                                      <p:cBhvr>
                                        <p:cTn id="80" dur="500"/>
                                        <p:tgtEl>
                                          <p:spTgt spid="37"/>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35"/>
                                        </p:tgtEl>
                                      </p:cBhvr>
                                    </p:animEffect>
                                    <p:set>
                                      <p:cBhvr>
                                        <p:cTn id="85" dur="1" fill="hold">
                                          <p:stCondLst>
                                            <p:cond delay="499"/>
                                          </p:stCondLst>
                                        </p:cTn>
                                        <p:tgtEl>
                                          <p:spTgt spid="35"/>
                                        </p:tgtEl>
                                        <p:attrNameLst>
                                          <p:attrName>style.visibility</p:attrName>
                                        </p:attrNameLst>
                                      </p:cBhvr>
                                      <p:to>
                                        <p:strVal val="hidden"/>
                                      </p:to>
                                    </p:set>
                                  </p:childTnLst>
                                </p:cTn>
                              </p:par>
                              <p:par>
                                <p:cTn id="86" presetID="10" presetClass="exit" presetSubtype="0" fill="hold" grpId="1" nodeType="withEffect">
                                  <p:stCondLst>
                                    <p:cond delay="0"/>
                                  </p:stCondLst>
                                  <p:childTnLst>
                                    <p:animEffect transition="out" filter="fade">
                                      <p:cBhvr>
                                        <p:cTn id="87" dur="500"/>
                                        <p:tgtEl>
                                          <p:spTgt spid="37"/>
                                        </p:tgtEl>
                                      </p:cBhvr>
                                    </p:animEffect>
                                    <p:set>
                                      <p:cBhvr>
                                        <p:cTn id="88" dur="1" fill="hold">
                                          <p:stCondLst>
                                            <p:cond delay="4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7"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4824C32-5B3B-F828-28C8-838AF822A467}"/>
              </a:ext>
            </a:extLst>
          </p:cNvPr>
          <p:cNvSpPr>
            <a:spLocks noGrp="1"/>
          </p:cNvSpPr>
          <p:nvPr>
            <p:ph type="title"/>
          </p:nvPr>
        </p:nvSpPr>
        <p:spPr>
          <a:xfrm>
            <a:off x="686834" y="1153572"/>
            <a:ext cx="3200400" cy="4461163"/>
          </a:xfrm>
        </p:spPr>
        <p:txBody>
          <a:bodyPr>
            <a:normAutofit/>
          </a:bodyPr>
          <a:lstStyle/>
          <a:p>
            <a:r>
              <a:rPr lang="es-CL" b="1">
                <a:solidFill>
                  <a:srgbClr val="FFFFFF"/>
                </a:solidFill>
              </a:rPr>
              <a:t>Tendencias futuras en armas navales</a:t>
            </a:r>
            <a:endParaRPr lang="es-CL">
              <a:solidFill>
                <a:srgbClr val="FFFFFF"/>
              </a:solidFill>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Marcador de contenido 2">
            <a:extLst>
              <a:ext uri="{FF2B5EF4-FFF2-40B4-BE49-F238E27FC236}">
                <a16:creationId xmlns:a16="http://schemas.microsoft.com/office/drawing/2014/main" id="{63EEDC83-DEDD-35DC-60EF-1C763876D514}"/>
              </a:ext>
            </a:extLst>
          </p:cNvPr>
          <p:cNvSpPr>
            <a:spLocks noGrp="1"/>
          </p:cNvSpPr>
          <p:nvPr>
            <p:ph idx="1"/>
          </p:nvPr>
        </p:nvSpPr>
        <p:spPr>
          <a:xfrm>
            <a:off x="4447308" y="591344"/>
            <a:ext cx="6906491" cy="5585619"/>
          </a:xfrm>
        </p:spPr>
        <p:txBody>
          <a:bodyPr anchor="ctr">
            <a:normAutofit/>
          </a:bodyPr>
          <a:lstStyle/>
          <a:p>
            <a:r>
              <a:rPr lang="es-CL" sz="1500" b="1" err="1"/>
              <a:t>Railguns</a:t>
            </a:r>
            <a:r>
              <a:rPr lang="es-CL" sz="1500" b="1"/>
              <a:t> (cañones electromagnéticos)</a:t>
            </a:r>
            <a:endParaRPr lang="es-CL" sz="1500"/>
          </a:p>
          <a:p>
            <a:pPr lvl="1"/>
            <a:r>
              <a:rPr lang="es-CL" sz="1500"/>
              <a:t>Mayor velocidad y alcance, sin propelente químico.</a:t>
            </a:r>
          </a:p>
          <a:p>
            <a:r>
              <a:rPr lang="es-CL" sz="1500" b="1"/>
              <a:t>Armas láser</a:t>
            </a:r>
            <a:endParaRPr lang="es-CL" sz="1500"/>
          </a:p>
          <a:p>
            <a:pPr lvl="1"/>
            <a:r>
              <a:rPr lang="es-CL" sz="1500"/>
              <a:t>Defensa contra drones y misiles, bajo costo por disparo.</a:t>
            </a:r>
          </a:p>
          <a:p>
            <a:r>
              <a:rPr lang="es-CL" sz="1500" b="1"/>
              <a:t>Sistemas hipersónicos</a:t>
            </a:r>
            <a:endParaRPr lang="es-CL" sz="1500"/>
          </a:p>
          <a:p>
            <a:pPr lvl="1"/>
            <a:r>
              <a:rPr lang="es-CL" sz="1500"/>
              <a:t>Misiles de altísima velocidad, difíciles de interceptar.</a:t>
            </a:r>
          </a:p>
          <a:p>
            <a:r>
              <a:rPr lang="es-CL" sz="1500" b="1"/>
              <a:t>Drones navales y aéreos integrados</a:t>
            </a:r>
            <a:endParaRPr lang="es-CL" sz="1500"/>
          </a:p>
          <a:p>
            <a:pPr lvl="1"/>
            <a:r>
              <a:rPr lang="es-CL" sz="1500"/>
              <a:t>Operaciones autónomas de reconocimiento y ataque.</a:t>
            </a:r>
          </a:p>
          <a:p>
            <a:r>
              <a:rPr lang="es-CL" sz="1500" b="1"/>
              <a:t>Armas híbridas y modulares</a:t>
            </a:r>
            <a:endParaRPr lang="es-CL" sz="1500"/>
          </a:p>
          <a:p>
            <a:pPr lvl="1"/>
            <a:r>
              <a:rPr lang="es-CL" sz="1500"/>
              <a:t>Sistemas que pueden adaptarse rápidamente según la misión.</a:t>
            </a:r>
          </a:p>
          <a:p>
            <a:endParaRPr lang="es-CL" sz="1500"/>
          </a:p>
        </p:txBody>
      </p:sp>
      <p:sp>
        <p:nvSpPr>
          <p:cNvPr id="4" name="Marcador de fecha 3">
            <a:extLst>
              <a:ext uri="{FF2B5EF4-FFF2-40B4-BE49-F238E27FC236}">
                <a16:creationId xmlns:a16="http://schemas.microsoft.com/office/drawing/2014/main" id="{F2509458-5F21-A8E6-0C6C-4C8BB1C09159}"/>
              </a:ext>
            </a:extLst>
          </p:cNvPr>
          <p:cNvSpPr>
            <a:spLocks noGrp="1"/>
          </p:cNvSpPr>
          <p:nvPr>
            <p:ph type="dt" sz="half" idx="10"/>
          </p:nvPr>
        </p:nvSpPr>
        <p:spPr>
          <a:xfrm>
            <a:off x="838200" y="6356350"/>
            <a:ext cx="1639957"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2513268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E78CDD5-2F6E-3D17-4A29-AC38FB65B176}"/>
              </a:ext>
            </a:extLst>
          </p:cNvPr>
          <p:cNvSpPr>
            <a:spLocks noGrp="1"/>
          </p:cNvSpPr>
          <p:nvPr>
            <p:ph type="title"/>
          </p:nvPr>
        </p:nvSpPr>
        <p:spPr>
          <a:xfrm>
            <a:off x="645065" y="1463040"/>
            <a:ext cx="3796306" cy="2690949"/>
          </a:xfrm>
        </p:spPr>
        <p:txBody>
          <a:bodyPr anchor="t">
            <a:normAutofit/>
          </a:bodyPr>
          <a:lstStyle/>
          <a:p>
            <a:r>
              <a:rPr lang="es-CL" b="1" dirty="0"/>
              <a:t>Rol del personal logístico</a:t>
            </a:r>
            <a:br>
              <a:rPr lang="es-CL" b="1" dirty="0"/>
            </a:br>
            <a:endParaRPr lang="es-CL" dirty="0"/>
          </a:p>
        </p:txBody>
      </p:sp>
      <p:grpSp>
        <p:nvGrpSpPr>
          <p:cNvPr id="11" name="Group 10">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813EA900-10B5-8C53-2496-AEA7D756DC89}"/>
              </a:ext>
            </a:extLst>
          </p:cNvPr>
          <p:cNvSpPr>
            <a:spLocks noGrp="1"/>
          </p:cNvSpPr>
          <p:nvPr>
            <p:ph idx="1"/>
          </p:nvPr>
        </p:nvSpPr>
        <p:spPr>
          <a:xfrm>
            <a:off x="5656218" y="1463039"/>
            <a:ext cx="5542387" cy="4300447"/>
          </a:xfrm>
        </p:spPr>
        <p:txBody>
          <a:bodyPr anchor="t">
            <a:normAutofit/>
          </a:bodyPr>
          <a:lstStyle/>
          <a:p>
            <a:r>
              <a:rPr lang="es-CL" sz="2200" b="1"/>
              <a:t>Abastecimiento de municiones y repuestos.</a:t>
            </a:r>
            <a:endParaRPr lang="es-CL" sz="2200"/>
          </a:p>
          <a:p>
            <a:r>
              <a:rPr lang="es-CL" sz="2200" b="1"/>
              <a:t>Mantenimiento preventivo y correctivo.</a:t>
            </a:r>
            <a:endParaRPr lang="es-CL" sz="2200"/>
          </a:p>
          <a:p>
            <a:r>
              <a:rPr lang="es-CL" sz="2200" b="1"/>
              <a:t>Gestión de consumos energéticos (combustibles, electricidad).</a:t>
            </a:r>
            <a:endParaRPr lang="es-CL" sz="2200"/>
          </a:p>
          <a:p>
            <a:r>
              <a:rPr lang="es-CL" sz="2200" b="1"/>
              <a:t>Soporte especializado en software y electrónica.</a:t>
            </a:r>
            <a:endParaRPr lang="es-CL" sz="2200"/>
          </a:p>
          <a:p>
            <a:r>
              <a:rPr lang="es-CL" sz="2200" b="1"/>
              <a:t>Garantizar continuidad operativa en puerto y en la mar.</a:t>
            </a:r>
            <a:endParaRPr lang="es-CL" sz="2200"/>
          </a:p>
          <a:p>
            <a:endParaRPr lang="es-CL" sz="2200"/>
          </a:p>
        </p:txBody>
      </p:sp>
      <p:sp>
        <p:nvSpPr>
          <p:cNvPr id="4" name="Marcador de fecha 3">
            <a:extLst>
              <a:ext uri="{FF2B5EF4-FFF2-40B4-BE49-F238E27FC236}">
                <a16:creationId xmlns:a16="http://schemas.microsoft.com/office/drawing/2014/main" id="{2A2D21DC-6991-D8E6-6B4C-2A8A13ED76C3}"/>
              </a:ext>
            </a:extLst>
          </p:cNvPr>
          <p:cNvSpPr>
            <a:spLocks noGrp="1"/>
          </p:cNvSpPr>
          <p:nvPr>
            <p:ph type="dt" sz="half" idx="10"/>
          </p:nvPr>
        </p:nvSpPr>
        <p:spPr>
          <a:xfrm>
            <a:off x="838200" y="6492240"/>
            <a:ext cx="2743200" cy="365125"/>
          </a:xfrm>
        </p:spPr>
        <p:txBody>
          <a:bodyPr>
            <a:normAutofit/>
          </a:bodyPr>
          <a:lstStyle/>
          <a:p>
            <a:pPr>
              <a:spcAft>
                <a:spcPts val="600"/>
              </a:spcAft>
            </a:pPr>
            <a:fld id="{824FC831-A136-4E19-B2C0-CF8C734EEC26}" type="datetime1">
              <a:rPr lang="es-CL" smtClean="0"/>
              <a:pPr>
                <a:spcAft>
                  <a:spcPts val="600"/>
                </a:spcAft>
              </a:pPr>
              <a:t>27-07-2026</a:t>
            </a:fld>
            <a:endParaRPr lang="es-CL"/>
          </a:p>
        </p:txBody>
      </p:sp>
    </p:spTree>
    <p:extLst>
      <p:ext uri="{BB962C8B-B14F-4D97-AF65-F5344CB8AC3E}">
        <p14:creationId xmlns:p14="http://schemas.microsoft.com/office/powerpoint/2010/main" val="2940399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1DAE3E97-09E1-4B68-C5F3-CAD5F536F603}"/>
              </a:ext>
            </a:extLst>
          </p:cNvPr>
          <p:cNvSpPr>
            <a:spLocks noGrp="1"/>
          </p:cNvSpPr>
          <p:nvPr>
            <p:ph type="title"/>
          </p:nvPr>
        </p:nvSpPr>
        <p:spPr>
          <a:xfrm>
            <a:off x="838200" y="552091"/>
            <a:ext cx="3600860" cy="5431536"/>
          </a:xfrm>
        </p:spPr>
        <p:txBody>
          <a:bodyPr>
            <a:normAutofit/>
          </a:bodyPr>
          <a:lstStyle/>
          <a:p>
            <a:r>
              <a:rPr lang="es-CL" sz="5400" b="1" dirty="0"/>
              <a:t>Concepto de la Logística en los Sistemas de Armas</a:t>
            </a:r>
            <a:br>
              <a:rPr lang="es-CL" sz="5400" b="1" dirty="0"/>
            </a:br>
            <a:endParaRPr lang="es-CL" sz="5400" dirty="0"/>
          </a:p>
        </p:txBody>
      </p:sp>
      <p:sp>
        <p:nvSpPr>
          <p:cNvPr id="18"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99916625-7DF5-FF17-1BB2-987328D8DDFF}"/>
              </a:ext>
            </a:extLst>
          </p:cNvPr>
          <p:cNvSpPr>
            <a:spLocks noGrp="1"/>
          </p:cNvSpPr>
          <p:nvPr>
            <p:ph idx="1"/>
          </p:nvPr>
        </p:nvSpPr>
        <p:spPr>
          <a:xfrm>
            <a:off x="5126418" y="552091"/>
            <a:ext cx="6224335" cy="5431536"/>
          </a:xfrm>
        </p:spPr>
        <p:txBody>
          <a:bodyPr anchor="ctr">
            <a:normAutofit/>
          </a:bodyPr>
          <a:lstStyle/>
          <a:p>
            <a:r>
              <a:rPr lang="es-CL" sz="2200" dirty="0"/>
              <a:t>Los sistemas de armas son el núcleo de la capacidad de combate de un buque.</a:t>
            </a:r>
          </a:p>
          <a:p>
            <a:r>
              <a:rPr lang="es-CL" sz="2200" dirty="0"/>
              <a:t>La logística es el pilar invisible que asegura que esas armas funcionen cuando se necesitan.</a:t>
            </a:r>
          </a:p>
          <a:p>
            <a:r>
              <a:rPr lang="es-CL" sz="2200" dirty="0"/>
              <a:t>Comprender su propósito y diversidad permite al personal logístico anticipar necesidades y apoyar eficazmente la misión naval.</a:t>
            </a:r>
          </a:p>
          <a:p>
            <a:endParaRPr lang="es-CL" sz="2200" dirty="0"/>
          </a:p>
        </p:txBody>
      </p:sp>
      <p:sp>
        <p:nvSpPr>
          <p:cNvPr id="4" name="Marcador de fecha 3">
            <a:extLst>
              <a:ext uri="{FF2B5EF4-FFF2-40B4-BE49-F238E27FC236}">
                <a16:creationId xmlns:a16="http://schemas.microsoft.com/office/drawing/2014/main" id="{D0BEBFCC-C76E-0073-0A79-3CB173530B91}"/>
              </a:ext>
            </a:extLst>
          </p:cNvPr>
          <p:cNvSpPr>
            <a:spLocks noGrp="1"/>
          </p:cNvSpPr>
          <p:nvPr>
            <p:ph type="dt" sz="half" idx="10"/>
          </p:nvPr>
        </p:nvSpPr>
        <p:spPr>
          <a:xfrm>
            <a:off x="838200" y="6356350"/>
            <a:ext cx="2743200" cy="365125"/>
          </a:xfrm>
        </p:spPr>
        <p:txBody>
          <a:bodyPr>
            <a:normAutofit/>
          </a:bodyPr>
          <a:lstStyle/>
          <a:p>
            <a:pPr>
              <a:spcAft>
                <a:spcPts val="600"/>
              </a:spcAft>
            </a:pPr>
            <a:fld id="{824FC831-A136-4E19-B2C0-CF8C734EEC26}" type="datetime1">
              <a:rPr lang="es-CL" smtClean="0"/>
              <a:pPr>
                <a:spcAft>
                  <a:spcPts val="600"/>
                </a:spcAft>
              </a:pPr>
              <a:t>27-07-2026</a:t>
            </a:fld>
            <a:endParaRPr lang="es-CL"/>
          </a:p>
        </p:txBody>
      </p:sp>
    </p:spTree>
    <p:extLst>
      <p:ext uri="{BB962C8B-B14F-4D97-AF65-F5344CB8AC3E}">
        <p14:creationId xmlns:p14="http://schemas.microsoft.com/office/powerpoint/2010/main" val="1379501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Rectangle 14">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Título 4">
            <a:extLst>
              <a:ext uri="{FF2B5EF4-FFF2-40B4-BE49-F238E27FC236}">
                <a16:creationId xmlns:a16="http://schemas.microsoft.com/office/drawing/2014/main" id="{EEB393C4-99E9-2257-192F-A40EDFEFA66D}"/>
              </a:ext>
            </a:extLst>
          </p:cNvPr>
          <p:cNvSpPr>
            <a:spLocks noGrp="1"/>
          </p:cNvSpPr>
          <p:nvPr>
            <p:ph type="title"/>
          </p:nvPr>
        </p:nvSpPr>
        <p:spPr>
          <a:xfrm>
            <a:off x="3315031" y="1380754"/>
            <a:ext cx="5561938" cy="2513516"/>
          </a:xfrm>
        </p:spPr>
        <p:txBody>
          <a:bodyPr vert="horz" lIns="91440" tIns="45720" rIns="91440" bIns="45720" rtlCol="0" anchor="b">
            <a:normAutofit/>
          </a:bodyPr>
          <a:lstStyle/>
          <a:p>
            <a:pPr algn="ctr"/>
            <a:r>
              <a:rPr lang="en-US" kern="1200">
                <a:solidFill>
                  <a:schemeClr val="tx1"/>
                </a:solidFill>
                <a:latin typeface="+mj-lt"/>
                <a:ea typeface="+mj-ea"/>
                <a:cs typeface="+mj-cs"/>
              </a:rPr>
              <a:t>Balística</a:t>
            </a:r>
          </a:p>
        </p:txBody>
      </p:sp>
      <p:sp>
        <p:nvSpPr>
          <p:cNvPr id="6" name="Marcador de texto 5">
            <a:extLst>
              <a:ext uri="{FF2B5EF4-FFF2-40B4-BE49-F238E27FC236}">
                <a16:creationId xmlns:a16="http://schemas.microsoft.com/office/drawing/2014/main" id="{DD7EF925-38BB-FC10-1203-B99A9BB25933}"/>
              </a:ext>
            </a:extLst>
          </p:cNvPr>
          <p:cNvSpPr>
            <a:spLocks noGrp="1"/>
          </p:cNvSpPr>
          <p:nvPr>
            <p:ph type="body" idx="1"/>
          </p:nvPr>
        </p:nvSpPr>
        <p:spPr>
          <a:xfrm>
            <a:off x="3315031" y="4076802"/>
            <a:ext cx="5561938" cy="1534587"/>
          </a:xfrm>
        </p:spPr>
        <p:txBody>
          <a:bodyPr vert="horz" lIns="91440" tIns="45720" rIns="91440" bIns="45720" rtlCol="0">
            <a:normAutofit/>
          </a:bodyPr>
          <a:lstStyle/>
          <a:p>
            <a:pPr algn="ctr"/>
            <a:endParaRPr lang="en-US" sz="2400" kern="1200">
              <a:solidFill>
                <a:schemeClr val="tx1"/>
              </a:solidFill>
              <a:latin typeface="+mn-lt"/>
              <a:ea typeface="+mn-ea"/>
              <a:cs typeface="+mn-cs"/>
            </a:endParaRPr>
          </a:p>
        </p:txBody>
      </p:sp>
      <p:sp>
        <p:nvSpPr>
          <p:cNvPr id="4" name="Marcador de fecha 3">
            <a:extLst>
              <a:ext uri="{FF2B5EF4-FFF2-40B4-BE49-F238E27FC236}">
                <a16:creationId xmlns:a16="http://schemas.microsoft.com/office/drawing/2014/main" id="{A7EE2143-13CB-EB71-E2E2-BF20282C0FAE}"/>
              </a:ext>
            </a:extLst>
          </p:cNvPr>
          <p:cNvSpPr>
            <a:spLocks noGrp="1"/>
          </p:cNvSpPr>
          <p:nvPr>
            <p:ph type="dt" sz="half" idx="10"/>
          </p:nvPr>
        </p:nvSpPr>
        <p:spPr>
          <a:xfrm>
            <a:off x="7724245" y="6356350"/>
            <a:ext cx="2743200" cy="365125"/>
          </a:xfrm>
        </p:spPr>
        <p:txBody>
          <a:bodyPr vert="horz" lIns="91440" tIns="45720" rIns="91440" bIns="45720" rtlCol="0" anchor="ctr">
            <a:normAutofit/>
          </a:bodyPr>
          <a:lstStyle/>
          <a:p>
            <a:pPr>
              <a:spcAft>
                <a:spcPts val="600"/>
              </a:spcAft>
            </a:pPr>
            <a:fld id="{824FC831-A136-4E19-B2C0-CF8C734EEC26}" type="datetime1">
              <a:rPr lang="en-US">
                <a:solidFill>
                  <a:srgbClr val="FFFFFF"/>
                </a:solidFill>
              </a:rPr>
              <a:pPr>
                <a:spcAft>
                  <a:spcPts val="600"/>
                </a:spcAft>
              </a:pPr>
              <a:t>7/27/2026</a:t>
            </a:fld>
            <a:endParaRPr lang="en-US">
              <a:solidFill>
                <a:srgbClr val="FFFFFF"/>
              </a:solidFill>
            </a:endParaRPr>
          </a:p>
        </p:txBody>
      </p:sp>
      <p:sp>
        <p:nvSpPr>
          <p:cNvPr id="19" name="Arc 18">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Oval 20">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0803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Arc 14">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EB6BFDD2-2D9D-2F09-B765-EC9896BDFABD}"/>
              </a:ext>
            </a:extLst>
          </p:cNvPr>
          <p:cNvSpPr>
            <a:spLocks noGrp="1"/>
          </p:cNvSpPr>
          <p:nvPr>
            <p:ph type="title"/>
          </p:nvPr>
        </p:nvSpPr>
        <p:spPr>
          <a:xfrm>
            <a:off x="5894962" y="479493"/>
            <a:ext cx="5458838" cy="1325563"/>
          </a:xfrm>
        </p:spPr>
        <p:txBody>
          <a:bodyPr vert="horz" lIns="91440" tIns="45720" rIns="91440" bIns="45720" rtlCol="0" anchor="ctr">
            <a:normAutofit/>
          </a:bodyPr>
          <a:lstStyle/>
          <a:p>
            <a:r>
              <a:rPr lang="es-CL" kern="1200" noProof="0" dirty="0">
                <a:solidFill>
                  <a:schemeClr val="tx1"/>
                </a:solidFill>
                <a:latin typeface="+mj-lt"/>
                <a:ea typeface="+mj-ea"/>
                <a:cs typeface="+mj-cs"/>
              </a:rPr>
              <a:t>Balística Interior</a:t>
            </a:r>
          </a:p>
        </p:txBody>
      </p:sp>
      <p:sp>
        <p:nvSpPr>
          <p:cNvPr id="17" name="Freeform: Shape 16">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Marcador de contenido 7">
            <a:extLst>
              <a:ext uri="{FF2B5EF4-FFF2-40B4-BE49-F238E27FC236}">
                <a16:creationId xmlns:a16="http://schemas.microsoft.com/office/drawing/2014/main" id="{F90E94BD-8E69-5EA8-7F35-5D3E53D21293}"/>
              </a:ext>
            </a:extLst>
          </p:cNvPr>
          <p:cNvPicPr>
            <a:picLocks noGrp="1" noChangeAspect="1"/>
          </p:cNvPicPr>
          <p:nvPr>
            <p:ph sz="half" idx="2"/>
          </p:nvPr>
        </p:nvPicPr>
        <p:blipFill>
          <a:blip r:embed="rId3"/>
          <a:stretch>
            <a:fillRect/>
          </a:stretch>
        </p:blipFill>
        <p:spPr>
          <a:xfrm>
            <a:off x="703182" y="1683895"/>
            <a:ext cx="4777381" cy="332046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5" name="Marcador de contenido 4">
            <a:extLst>
              <a:ext uri="{FF2B5EF4-FFF2-40B4-BE49-F238E27FC236}">
                <a16:creationId xmlns:a16="http://schemas.microsoft.com/office/drawing/2014/main" id="{C70037E0-40E0-0C80-80C4-C52B4514EB1C}"/>
              </a:ext>
            </a:extLst>
          </p:cNvPr>
          <p:cNvSpPr>
            <a:spLocks noGrp="1"/>
          </p:cNvSpPr>
          <p:nvPr>
            <p:ph sz="half" idx="1"/>
          </p:nvPr>
        </p:nvSpPr>
        <p:spPr>
          <a:xfrm>
            <a:off x="5894962" y="1984443"/>
            <a:ext cx="5458838" cy="4192520"/>
          </a:xfrm>
        </p:spPr>
        <p:txBody>
          <a:bodyPr vert="horz" lIns="91440" tIns="45720" rIns="91440" bIns="45720" rtlCol="0">
            <a:normAutofit fontScale="92500" lnSpcReduction="10000"/>
          </a:bodyPr>
          <a:lstStyle/>
          <a:p>
            <a:r>
              <a:rPr lang="es-MX" dirty="0"/>
              <a:t>Cuando se dispara un proyectil desde un cañón, la combustión del propelente genera gases calientes que aumentan la presión dentro del tubo. Esa presión empuja y acelera el proyectil hasta que sale a gran velocidad. </a:t>
            </a:r>
          </a:p>
          <a:p>
            <a:pPr lvl="1"/>
            <a:r>
              <a:rPr lang="es-MX" dirty="0"/>
              <a:t>El propelente puede viajar con el proyectil o mantenerse en el cañón.</a:t>
            </a:r>
          </a:p>
          <a:p>
            <a:r>
              <a:rPr lang="es-MX" dirty="0"/>
              <a:t>El estudio de lo que ocurre dentro del arma en ese instante se conoce como balística interior.</a:t>
            </a:r>
          </a:p>
        </p:txBody>
      </p:sp>
      <p:sp>
        <p:nvSpPr>
          <p:cNvPr id="4" name="Marcador de fecha 3">
            <a:extLst>
              <a:ext uri="{FF2B5EF4-FFF2-40B4-BE49-F238E27FC236}">
                <a16:creationId xmlns:a16="http://schemas.microsoft.com/office/drawing/2014/main" id="{DD1E6196-5B79-9D4D-E95E-9F00204B4646}"/>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824FC831-A136-4E19-B2C0-CF8C734EEC26}"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pic>
        <p:nvPicPr>
          <p:cNvPr id="12" name="Imagen 11">
            <a:extLst>
              <a:ext uri="{FF2B5EF4-FFF2-40B4-BE49-F238E27FC236}">
                <a16:creationId xmlns:a16="http://schemas.microsoft.com/office/drawing/2014/main" id="{0292E5D9-368F-E53C-D607-F858A28FDD81}"/>
              </a:ext>
            </a:extLst>
          </p:cNvPr>
          <p:cNvPicPr>
            <a:picLocks noChangeAspect="1"/>
          </p:cNvPicPr>
          <p:nvPr/>
        </p:nvPicPr>
        <p:blipFill>
          <a:blip r:embed="rId4"/>
          <a:stretch>
            <a:fillRect/>
          </a:stretch>
        </p:blipFill>
        <p:spPr>
          <a:xfrm>
            <a:off x="613912" y="1683895"/>
            <a:ext cx="4955920" cy="33204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1098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par>
                                <p:cTn id="17" presetID="10" presetClass="exit" presetSubtype="0" fill="hold" nodeType="withEffect">
                                  <p:stCondLst>
                                    <p:cond delay="0"/>
                                  </p:stCondLst>
                                  <p:childTnLst>
                                    <p:animEffect transition="out" filter="fade">
                                      <p:cBhvr>
                                        <p:cTn id="18" dur="500"/>
                                        <p:tgtEl>
                                          <p:spTgt spid="12"/>
                                        </p:tgtEl>
                                      </p:cBhvr>
                                    </p:animEffect>
                                    <p:set>
                                      <p:cBhvr>
                                        <p:cTn id="19"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586B20-F3B1-D090-43D1-3251D450E09B}"/>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12DAD30-E371-7F4B-A619-7D16B9FA46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Arc 14">
            <a:extLst>
              <a:ext uri="{FF2B5EF4-FFF2-40B4-BE49-F238E27FC236}">
                <a16:creationId xmlns:a16="http://schemas.microsoft.com/office/drawing/2014/main" id="{E8A4C9A6-C417-8BE2-7DAC-617BB10769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E09013FE-A9B6-2290-7FFB-EDBC4BAA5DBD}"/>
              </a:ext>
            </a:extLst>
          </p:cNvPr>
          <p:cNvSpPr>
            <a:spLocks noGrp="1"/>
          </p:cNvSpPr>
          <p:nvPr>
            <p:ph type="title"/>
          </p:nvPr>
        </p:nvSpPr>
        <p:spPr>
          <a:xfrm>
            <a:off x="5894962" y="479493"/>
            <a:ext cx="5458838" cy="1325563"/>
          </a:xfrm>
        </p:spPr>
        <p:txBody>
          <a:bodyPr vert="horz" lIns="91440" tIns="45720" rIns="91440" bIns="45720" rtlCol="0" anchor="ctr">
            <a:normAutofit/>
          </a:bodyPr>
          <a:lstStyle/>
          <a:p>
            <a:r>
              <a:rPr lang="es-CL" kern="1200" noProof="0" dirty="0">
                <a:solidFill>
                  <a:schemeClr val="tx1"/>
                </a:solidFill>
                <a:latin typeface="+mj-lt"/>
                <a:ea typeface="+mj-ea"/>
                <a:cs typeface="+mj-cs"/>
              </a:rPr>
              <a:t>Balística Interior</a:t>
            </a:r>
          </a:p>
        </p:txBody>
      </p:sp>
      <p:sp>
        <p:nvSpPr>
          <p:cNvPr id="17" name="Freeform: Shape 16">
            <a:extLst>
              <a:ext uri="{FF2B5EF4-FFF2-40B4-BE49-F238E27FC236}">
                <a16:creationId xmlns:a16="http://schemas.microsoft.com/office/drawing/2014/main" id="{C90127FF-83F4-45F2-3FBD-C2A723D0E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Marcador de contenido 7">
            <a:extLst>
              <a:ext uri="{FF2B5EF4-FFF2-40B4-BE49-F238E27FC236}">
                <a16:creationId xmlns:a16="http://schemas.microsoft.com/office/drawing/2014/main" id="{C8C35BB8-715B-4603-74FB-2BEE5256FCA7}"/>
              </a:ext>
            </a:extLst>
          </p:cNvPr>
          <p:cNvPicPr>
            <a:picLocks noGrp="1" noChangeAspect="1"/>
          </p:cNvPicPr>
          <p:nvPr>
            <p:ph sz="half" idx="2"/>
          </p:nvPr>
        </p:nvPicPr>
        <p:blipFill>
          <a:blip r:embed="rId3"/>
          <a:stretch>
            <a:fillRect/>
          </a:stretch>
        </p:blipFill>
        <p:spPr>
          <a:xfrm>
            <a:off x="703182" y="1683895"/>
            <a:ext cx="4777381" cy="332046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5" name="Marcador de contenido 4">
            <a:extLst>
              <a:ext uri="{FF2B5EF4-FFF2-40B4-BE49-F238E27FC236}">
                <a16:creationId xmlns:a16="http://schemas.microsoft.com/office/drawing/2014/main" id="{CE641736-0AE4-ABED-57F9-F97B95A2AD20}"/>
              </a:ext>
            </a:extLst>
          </p:cNvPr>
          <p:cNvSpPr>
            <a:spLocks noGrp="1"/>
          </p:cNvSpPr>
          <p:nvPr>
            <p:ph sz="half" idx="1"/>
          </p:nvPr>
        </p:nvSpPr>
        <p:spPr>
          <a:xfrm>
            <a:off x="5894962" y="1984443"/>
            <a:ext cx="5458838" cy="4192520"/>
          </a:xfrm>
        </p:spPr>
        <p:txBody>
          <a:bodyPr vert="horz" lIns="91440" tIns="45720" rIns="91440" bIns="45720" rtlCol="0">
            <a:normAutofit fontScale="77500" lnSpcReduction="20000"/>
          </a:bodyPr>
          <a:lstStyle/>
          <a:p>
            <a:r>
              <a:rPr lang="es-CL" dirty="0"/>
              <a:t>Al inicio del disparo, la presión dentro del cañón aumenta rápidamente por el calor generado por la combustión del propelente. </a:t>
            </a:r>
          </a:p>
          <a:p>
            <a:r>
              <a:rPr lang="es-CL" dirty="0"/>
              <a:t>A medida que el proyectil avanza, el volumen interno crece y la presión tiende a disminuir. En un punto, el aumento de presión por el calor y la disminución por la expansión se equilibran, alcanzando la presión máxima. </a:t>
            </a:r>
          </a:p>
          <a:p>
            <a:r>
              <a:rPr lang="es-CL" dirty="0"/>
              <a:t>Esa presión máxima define la resistencia que debe soportar el cañón; cuanto mayor sea, más grueso y robusto debe ser.</a:t>
            </a:r>
            <a:endParaRPr lang="es-MX" dirty="0"/>
          </a:p>
        </p:txBody>
      </p:sp>
      <p:sp>
        <p:nvSpPr>
          <p:cNvPr id="4" name="Marcador de fecha 3">
            <a:extLst>
              <a:ext uri="{FF2B5EF4-FFF2-40B4-BE49-F238E27FC236}">
                <a16:creationId xmlns:a16="http://schemas.microsoft.com/office/drawing/2014/main" id="{3B045361-8D93-74ED-2F44-2A716B6FB710}"/>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824FC831-A136-4E19-B2C0-CF8C734EEC26}"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pic>
        <p:nvPicPr>
          <p:cNvPr id="10" name="Imagen 9">
            <a:extLst>
              <a:ext uri="{FF2B5EF4-FFF2-40B4-BE49-F238E27FC236}">
                <a16:creationId xmlns:a16="http://schemas.microsoft.com/office/drawing/2014/main" id="{54A388CD-FE5A-7040-6658-948CFE3A1626}"/>
              </a:ext>
            </a:extLst>
          </p:cNvPr>
          <p:cNvPicPr>
            <a:picLocks noChangeAspect="1"/>
          </p:cNvPicPr>
          <p:nvPr/>
        </p:nvPicPr>
        <p:blipFill>
          <a:blip r:embed="rId4"/>
          <a:stretch>
            <a:fillRect/>
          </a:stretch>
        </p:blipFill>
        <p:spPr>
          <a:xfrm>
            <a:off x="419951" y="1544709"/>
            <a:ext cx="5267811" cy="3941691"/>
          </a:xfrm>
          <a:prstGeom prst="rect">
            <a:avLst/>
          </a:prstGeom>
        </p:spPr>
      </p:pic>
    </p:spTree>
    <p:extLst>
      <p:ext uri="{BB962C8B-B14F-4D97-AF65-F5344CB8AC3E}">
        <p14:creationId xmlns:p14="http://schemas.microsoft.com/office/powerpoint/2010/main" val="312609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9B3D2A-2AD6-0BBB-416E-3EA3F24C336D}"/>
              </a:ext>
            </a:extLst>
          </p:cNvPr>
          <p:cNvSpPr>
            <a:spLocks noGrp="1"/>
          </p:cNvSpPr>
          <p:nvPr>
            <p:ph type="title"/>
          </p:nvPr>
        </p:nvSpPr>
        <p:spPr/>
        <p:txBody>
          <a:bodyPr/>
          <a:lstStyle/>
          <a:p>
            <a:r>
              <a:rPr lang="es-CL" dirty="0"/>
              <a:t>Tipos de propelentes</a:t>
            </a:r>
          </a:p>
        </p:txBody>
      </p:sp>
      <p:sp>
        <p:nvSpPr>
          <p:cNvPr id="3" name="Marcador de fecha 2">
            <a:extLst>
              <a:ext uri="{FF2B5EF4-FFF2-40B4-BE49-F238E27FC236}">
                <a16:creationId xmlns:a16="http://schemas.microsoft.com/office/drawing/2014/main" id="{84E40B93-04E9-216F-FEFC-F135B4712159}"/>
              </a:ext>
            </a:extLst>
          </p:cNvPr>
          <p:cNvSpPr>
            <a:spLocks noGrp="1"/>
          </p:cNvSpPr>
          <p:nvPr>
            <p:ph type="dt" sz="half" idx="10"/>
          </p:nvPr>
        </p:nvSpPr>
        <p:spPr/>
        <p:txBody>
          <a:bodyPr/>
          <a:lstStyle/>
          <a:p>
            <a:fld id="{B2661401-FE7D-49FF-A436-611EFB7D7E95}" type="datetime1">
              <a:rPr lang="es-CL" smtClean="0"/>
              <a:t>27-07-2026</a:t>
            </a:fld>
            <a:endParaRPr lang="es-CL"/>
          </a:p>
        </p:txBody>
      </p:sp>
      <p:sp>
        <p:nvSpPr>
          <p:cNvPr id="6" name="Marcador de contenido 5">
            <a:extLst>
              <a:ext uri="{FF2B5EF4-FFF2-40B4-BE49-F238E27FC236}">
                <a16:creationId xmlns:a16="http://schemas.microsoft.com/office/drawing/2014/main" id="{97E2672D-7167-A846-9DC4-218532F0A27D}"/>
              </a:ext>
            </a:extLst>
          </p:cNvPr>
          <p:cNvSpPr>
            <a:spLocks noGrp="1"/>
          </p:cNvSpPr>
          <p:nvPr>
            <p:ph idx="1"/>
          </p:nvPr>
        </p:nvSpPr>
        <p:spPr/>
        <p:txBody>
          <a:bodyPr>
            <a:normAutofit/>
          </a:bodyPr>
          <a:lstStyle/>
          <a:p>
            <a:r>
              <a:rPr lang="es-MX" dirty="0"/>
              <a:t>La forma de la curva de presión vs. posición del proyectil dentro del tubo del cañón dependerá del índice de combustión del propelente. </a:t>
            </a:r>
          </a:p>
          <a:p>
            <a:r>
              <a:rPr lang="es-MX" dirty="0"/>
              <a:t>El propelente arde sólo en su superficie. </a:t>
            </a:r>
          </a:p>
          <a:p>
            <a:r>
              <a:rPr lang="es-MX" dirty="0"/>
              <a:t>Existen 3 tipos de propelente</a:t>
            </a:r>
          </a:p>
          <a:p>
            <a:pPr lvl="1"/>
            <a:r>
              <a:rPr lang="es-MX" dirty="0"/>
              <a:t>Regresivo</a:t>
            </a:r>
          </a:p>
          <a:p>
            <a:pPr lvl="1"/>
            <a:r>
              <a:rPr lang="es-MX" dirty="0"/>
              <a:t>Neutro </a:t>
            </a:r>
          </a:p>
          <a:p>
            <a:pPr lvl="1"/>
            <a:r>
              <a:rPr lang="es-MX" dirty="0"/>
              <a:t>Progresivo</a:t>
            </a:r>
          </a:p>
        </p:txBody>
      </p:sp>
    </p:spTree>
    <p:extLst>
      <p:ext uri="{BB962C8B-B14F-4D97-AF65-F5344CB8AC3E}">
        <p14:creationId xmlns:p14="http://schemas.microsoft.com/office/powerpoint/2010/main" val="2021032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BB21C8-2CE6-3B75-B97D-58681FAED13D}"/>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52E60D87-DB87-3A87-5EC4-212678BF1241}"/>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3800" kern="1200">
                <a:solidFill>
                  <a:schemeClr val="tx1"/>
                </a:solidFill>
                <a:latin typeface="+mj-lt"/>
                <a:ea typeface="+mj-ea"/>
                <a:cs typeface="+mj-cs"/>
              </a:rPr>
              <a:t>Tipos de propelentes - Regresivo</a:t>
            </a:r>
          </a:p>
        </p:txBody>
      </p:sp>
      <p:sp>
        <p:nvSpPr>
          <p:cNvPr id="14"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5">
            <a:extLst>
              <a:ext uri="{FF2B5EF4-FFF2-40B4-BE49-F238E27FC236}">
                <a16:creationId xmlns:a16="http://schemas.microsoft.com/office/drawing/2014/main" id="{67B33926-10D7-03A1-63C1-D210AA7D8F50}"/>
              </a:ext>
            </a:extLst>
          </p:cNvPr>
          <p:cNvSpPr>
            <a:spLocks noGrp="1"/>
          </p:cNvSpPr>
          <p:nvPr>
            <p:ph sz="half" idx="1"/>
          </p:nvPr>
        </p:nvSpPr>
        <p:spPr>
          <a:xfrm>
            <a:off x="630936" y="2807208"/>
            <a:ext cx="3429000" cy="3410712"/>
          </a:xfrm>
        </p:spPr>
        <p:txBody>
          <a:bodyPr vert="horz" lIns="91440" tIns="45720" rIns="91440" bIns="45720" rtlCol="0" anchor="t">
            <a:normAutofit/>
          </a:bodyPr>
          <a:lstStyle/>
          <a:p>
            <a:r>
              <a:rPr lang="en-US" sz="1700"/>
              <a:t>Si el propelente tienen una forma sólida simple (cilindro o esfera), la superficie que está ardiendo irá disminuyendo con el tiempo, con ello la tasa de generación de gases y presión en el interior del cañón va disminuyendo a medida que avanza la combustión. </a:t>
            </a:r>
          </a:p>
          <a:p>
            <a:r>
              <a:rPr lang="en-US" sz="1700"/>
              <a:t>Esto es un propelente regresivo.</a:t>
            </a:r>
          </a:p>
        </p:txBody>
      </p:sp>
      <p:pic>
        <p:nvPicPr>
          <p:cNvPr id="7" name="Marcador de contenido 6">
            <a:extLst>
              <a:ext uri="{FF2B5EF4-FFF2-40B4-BE49-F238E27FC236}">
                <a16:creationId xmlns:a16="http://schemas.microsoft.com/office/drawing/2014/main" id="{AB5C7118-0332-B275-38C5-B7F2E2884D6D}"/>
              </a:ext>
            </a:extLst>
          </p:cNvPr>
          <p:cNvPicPr>
            <a:picLocks noGrp="1" noChangeAspect="1"/>
          </p:cNvPicPr>
          <p:nvPr>
            <p:ph sz="half" idx="2"/>
          </p:nvPr>
        </p:nvPicPr>
        <p:blipFill>
          <a:blip r:embed="rId2"/>
          <a:stretch>
            <a:fillRect/>
          </a:stretch>
        </p:blipFill>
        <p:spPr>
          <a:xfrm>
            <a:off x="4654296" y="1176661"/>
            <a:ext cx="6903720" cy="4504677"/>
          </a:xfrm>
          <a:prstGeom prst="rect">
            <a:avLst/>
          </a:prstGeom>
        </p:spPr>
      </p:pic>
      <p:sp>
        <p:nvSpPr>
          <p:cNvPr id="3" name="Marcador de fecha 2">
            <a:extLst>
              <a:ext uri="{FF2B5EF4-FFF2-40B4-BE49-F238E27FC236}">
                <a16:creationId xmlns:a16="http://schemas.microsoft.com/office/drawing/2014/main" id="{3EB0CD97-3EDA-7D25-1BDB-E7EDD88863F9}"/>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B2661401-FE7D-49FF-A436-611EFB7D7E95}"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Tree>
    <p:extLst>
      <p:ext uri="{BB962C8B-B14F-4D97-AF65-F5344CB8AC3E}">
        <p14:creationId xmlns:p14="http://schemas.microsoft.com/office/powerpoint/2010/main" val="1737087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1BF53AE-5F00-9239-E06B-41093A7E043B}"/>
            </a:ext>
          </a:extLst>
        </p:cNvPr>
        <p:cNvGrpSpPr/>
        <p:nvPr/>
      </p:nvGrpSpPr>
      <p:grpSpPr>
        <a:xfrm>
          <a:off x="0" y="0"/>
          <a:ext cx="0" cy="0"/>
          <a:chOff x="0" y="0"/>
          <a:chExt cx="0" cy="0"/>
        </a:xfrm>
      </p:grpSpPr>
      <p:sp useBgFill="1">
        <p:nvSpPr>
          <p:cNvPr id="18"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FA6BCC1-7890-ABD4-B24F-896A7685D8C6}"/>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3800" kern="1200">
                <a:solidFill>
                  <a:schemeClr val="tx1"/>
                </a:solidFill>
                <a:latin typeface="+mj-lt"/>
                <a:ea typeface="+mj-ea"/>
                <a:cs typeface="+mj-cs"/>
              </a:rPr>
              <a:t>Tipos de propelentes - Neutro</a:t>
            </a:r>
          </a:p>
        </p:txBody>
      </p:sp>
      <p:sp>
        <p:nvSpPr>
          <p:cNvPr id="19"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5">
            <a:extLst>
              <a:ext uri="{FF2B5EF4-FFF2-40B4-BE49-F238E27FC236}">
                <a16:creationId xmlns:a16="http://schemas.microsoft.com/office/drawing/2014/main" id="{52297433-DCCB-0A6E-7010-819DE83DC4C4}"/>
              </a:ext>
            </a:extLst>
          </p:cNvPr>
          <p:cNvSpPr>
            <a:spLocks noGrp="1"/>
          </p:cNvSpPr>
          <p:nvPr>
            <p:ph sz="half" idx="1"/>
          </p:nvPr>
        </p:nvSpPr>
        <p:spPr>
          <a:xfrm>
            <a:off x="630936" y="2807208"/>
            <a:ext cx="3429000" cy="3410712"/>
          </a:xfrm>
        </p:spPr>
        <p:txBody>
          <a:bodyPr vert="horz" lIns="91440" tIns="45720" rIns="91440" bIns="45720" rtlCol="0" anchor="t">
            <a:normAutofit/>
          </a:bodyPr>
          <a:lstStyle/>
          <a:p>
            <a:r>
              <a:rPr lang="en-US" sz="2200"/>
              <a:t>Si el propelente se quema tanto desde adentro como desde afuera, la superficie total de quema se mantendrá constante, creando un propelente neutro</a:t>
            </a:r>
          </a:p>
        </p:txBody>
      </p:sp>
      <p:pic>
        <p:nvPicPr>
          <p:cNvPr id="9" name="Marcador de contenido 8">
            <a:extLst>
              <a:ext uri="{FF2B5EF4-FFF2-40B4-BE49-F238E27FC236}">
                <a16:creationId xmlns:a16="http://schemas.microsoft.com/office/drawing/2014/main" id="{4EB4314F-423A-2134-CF8F-3BF577956D7D}"/>
              </a:ext>
            </a:extLst>
          </p:cNvPr>
          <p:cNvPicPr>
            <a:picLocks noGrp="1" noChangeAspect="1"/>
          </p:cNvPicPr>
          <p:nvPr>
            <p:ph sz="half" idx="2"/>
          </p:nvPr>
        </p:nvPicPr>
        <p:blipFill>
          <a:blip r:embed="rId2"/>
          <a:stretch>
            <a:fillRect/>
          </a:stretch>
        </p:blipFill>
        <p:spPr>
          <a:xfrm>
            <a:off x="4654296" y="1357884"/>
            <a:ext cx="6903720" cy="4142231"/>
          </a:xfrm>
          <a:prstGeom prst="rect">
            <a:avLst/>
          </a:prstGeom>
        </p:spPr>
      </p:pic>
      <p:sp>
        <p:nvSpPr>
          <p:cNvPr id="3" name="Marcador de fecha 2">
            <a:extLst>
              <a:ext uri="{FF2B5EF4-FFF2-40B4-BE49-F238E27FC236}">
                <a16:creationId xmlns:a16="http://schemas.microsoft.com/office/drawing/2014/main" id="{6642E395-0082-6B51-DCC3-4E1767B4000A}"/>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B2661401-FE7D-49FF-A436-611EFB7D7E95}"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Tree>
    <p:extLst>
      <p:ext uri="{BB962C8B-B14F-4D97-AF65-F5344CB8AC3E}">
        <p14:creationId xmlns:p14="http://schemas.microsoft.com/office/powerpoint/2010/main" val="1412680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BBC0EBA-AA4A-C135-1F58-7B006EE74317}"/>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C87FD59-4FE6-0687-B42E-5905D68808A6}"/>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3800" kern="1200">
                <a:solidFill>
                  <a:schemeClr val="tx1"/>
                </a:solidFill>
                <a:latin typeface="+mj-lt"/>
                <a:ea typeface="+mj-ea"/>
                <a:cs typeface="+mj-cs"/>
              </a:rPr>
              <a:t>Tipos de propelentes - Progresivo</a:t>
            </a:r>
          </a:p>
        </p:txBody>
      </p:sp>
      <p:sp>
        <p:nvSpPr>
          <p:cNvPr id="15"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5">
            <a:extLst>
              <a:ext uri="{FF2B5EF4-FFF2-40B4-BE49-F238E27FC236}">
                <a16:creationId xmlns:a16="http://schemas.microsoft.com/office/drawing/2014/main" id="{0C4327D1-9D2F-E7C2-D80B-2BC3736EFC62}"/>
              </a:ext>
            </a:extLst>
          </p:cNvPr>
          <p:cNvSpPr>
            <a:spLocks noGrp="1"/>
          </p:cNvSpPr>
          <p:nvPr>
            <p:ph sz="half" idx="1"/>
          </p:nvPr>
        </p:nvSpPr>
        <p:spPr>
          <a:xfrm>
            <a:off x="630936" y="2807208"/>
            <a:ext cx="3429000" cy="3410712"/>
          </a:xfrm>
        </p:spPr>
        <p:txBody>
          <a:bodyPr vert="horz" lIns="91440" tIns="45720" rIns="91440" bIns="45720" rtlCol="0" anchor="t">
            <a:normAutofit/>
          </a:bodyPr>
          <a:lstStyle/>
          <a:p>
            <a:r>
              <a:rPr lang="en-US" sz="2200"/>
              <a:t>Si la quema del propelente procede de muchas puntos interiores más pequeños, será un propelente progresivo.</a:t>
            </a:r>
          </a:p>
        </p:txBody>
      </p:sp>
      <p:pic>
        <p:nvPicPr>
          <p:cNvPr id="8" name="Marcador de contenido 7">
            <a:extLst>
              <a:ext uri="{FF2B5EF4-FFF2-40B4-BE49-F238E27FC236}">
                <a16:creationId xmlns:a16="http://schemas.microsoft.com/office/drawing/2014/main" id="{888B75E3-2A6B-0275-CE95-A2FFB0E95A0B}"/>
              </a:ext>
            </a:extLst>
          </p:cNvPr>
          <p:cNvPicPr>
            <a:picLocks noGrp="1" noChangeAspect="1"/>
          </p:cNvPicPr>
          <p:nvPr>
            <p:ph sz="half" idx="2"/>
          </p:nvPr>
        </p:nvPicPr>
        <p:blipFill>
          <a:blip r:embed="rId2"/>
          <a:stretch>
            <a:fillRect/>
          </a:stretch>
        </p:blipFill>
        <p:spPr>
          <a:xfrm>
            <a:off x="4654296" y="1228439"/>
            <a:ext cx="6903720" cy="4401121"/>
          </a:xfrm>
          <a:prstGeom prst="rect">
            <a:avLst/>
          </a:prstGeom>
        </p:spPr>
      </p:pic>
      <p:sp>
        <p:nvSpPr>
          <p:cNvPr id="3" name="Marcador de fecha 2">
            <a:extLst>
              <a:ext uri="{FF2B5EF4-FFF2-40B4-BE49-F238E27FC236}">
                <a16:creationId xmlns:a16="http://schemas.microsoft.com/office/drawing/2014/main" id="{DF6C656B-4677-DD6D-96AD-96CF3B216FB8}"/>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B2661401-FE7D-49FF-A436-611EFB7D7E95}"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Tree>
    <p:extLst>
      <p:ext uri="{BB962C8B-B14F-4D97-AF65-F5344CB8AC3E}">
        <p14:creationId xmlns:p14="http://schemas.microsoft.com/office/powerpoint/2010/main" val="3024987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12CAA89-65C1-3B19-3086-C7974E9F0E96}"/>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2AEC537-745D-4A99-BA40-7A24D0C9D587}"/>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3800" kern="1200">
                <a:solidFill>
                  <a:schemeClr val="tx1"/>
                </a:solidFill>
                <a:latin typeface="+mj-lt"/>
                <a:ea typeface="+mj-ea"/>
                <a:cs typeface="+mj-cs"/>
              </a:rPr>
              <a:t>Tipos de propelentes - Progresivo</a:t>
            </a:r>
          </a:p>
        </p:txBody>
      </p:sp>
      <p:sp>
        <p:nvSpPr>
          <p:cNvPr id="16"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5">
            <a:extLst>
              <a:ext uri="{FF2B5EF4-FFF2-40B4-BE49-F238E27FC236}">
                <a16:creationId xmlns:a16="http://schemas.microsoft.com/office/drawing/2014/main" id="{37930CFE-FBAB-B91E-BEE4-EC6E4A5639D6}"/>
              </a:ext>
            </a:extLst>
          </p:cNvPr>
          <p:cNvSpPr>
            <a:spLocks noGrp="1"/>
          </p:cNvSpPr>
          <p:nvPr>
            <p:ph sz="half" idx="1"/>
          </p:nvPr>
        </p:nvSpPr>
        <p:spPr>
          <a:xfrm>
            <a:off x="630936" y="2807208"/>
            <a:ext cx="3429000" cy="3410712"/>
          </a:xfrm>
        </p:spPr>
        <p:txBody>
          <a:bodyPr vert="horz" lIns="91440" tIns="45720" rIns="91440" bIns="45720" rtlCol="0" anchor="t">
            <a:normAutofit/>
          </a:bodyPr>
          <a:lstStyle/>
          <a:p>
            <a:r>
              <a:rPr lang="en-US" sz="2200"/>
              <a:t>La mayoría del propelente no son sólidos, están compuestos por muchos pellets más pequeños. </a:t>
            </a:r>
          </a:p>
          <a:p>
            <a:r>
              <a:rPr lang="en-US" sz="2200"/>
              <a:t>La forma de los pellets determina el tipo de control de índice de combustión. </a:t>
            </a:r>
          </a:p>
        </p:txBody>
      </p:sp>
      <p:pic>
        <p:nvPicPr>
          <p:cNvPr id="9" name="Marcador de contenido 8">
            <a:extLst>
              <a:ext uri="{FF2B5EF4-FFF2-40B4-BE49-F238E27FC236}">
                <a16:creationId xmlns:a16="http://schemas.microsoft.com/office/drawing/2014/main" id="{FDF5E497-F9A0-D279-E6AE-DE9C23BE0BA1}"/>
              </a:ext>
            </a:extLst>
          </p:cNvPr>
          <p:cNvPicPr>
            <a:picLocks noGrp="1" noChangeAspect="1"/>
          </p:cNvPicPr>
          <p:nvPr>
            <p:ph sz="half" idx="2"/>
          </p:nvPr>
        </p:nvPicPr>
        <p:blipFill>
          <a:blip r:embed="rId2"/>
          <a:stretch>
            <a:fillRect/>
          </a:stretch>
        </p:blipFill>
        <p:spPr>
          <a:xfrm>
            <a:off x="4654296" y="2462479"/>
            <a:ext cx="6903720" cy="1933041"/>
          </a:xfrm>
          <a:prstGeom prst="rect">
            <a:avLst/>
          </a:prstGeom>
        </p:spPr>
      </p:pic>
      <p:sp>
        <p:nvSpPr>
          <p:cNvPr id="3" name="Marcador de fecha 2">
            <a:extLst>
              <a:ext uri="{FF2B5EF4-FFF2-40B4-BE49-F238E27FC236}">
                <a16:creationId xmlns:a16="http://schemas.microsoft.com/office/drawing/2014/main" id="{514347E8-333D-88CC-7488-F5BBCCF37B9A}"/>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B2661401-FE7D-49FF-A436-611EFB7D7E95}"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Tree>
    <p:extLst>
      <p:ext uri="{BB962C8B-B14F-4D97-AF65-F5344CB8AC3E}">
        <p14:creationId xmlns:p14="http://schemas.microsoft.com/office/powerpoint/2010/main" val="4155600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D4961A1-1610-8685-CFA4-B83282DF603B}"/>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79633213-2F47-1B35-0FA3-FEEE7CC0CACD}"/>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Tipos de propelentes - Progresivo</a:t>
            </a:r>
          </a:p>
        </p:txBody>
      </p:sp>
      <p:sp>
        <p:nvSpPr>
          <p:cNvPr id="1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5">
            <a:extLst>
              <a:ext uri="{FF2B5EF4-FFF2-40B4-BE49-F238E27FC236}">
                <a16:creationId xmlns:a16="http://schemas.microsoft.com/office/drawing/2014/main" id="{D7C5A615-F482-B329-4739-6808D9552DA1}"/>
              </a:ext>
            </a:extLst>
          </p:cNvPr>
          <p:cNvSpPr>
            <a:spLocks noGrp="1"/>
          </p:cNvSpPr>
          <p:nvPr>
            <p:ph sz="half" idx="1"/>
          </p:nvPr>
        </p:nvSpPr>
        <p:spPr>
          <a:xfrm>
            <a:off x="572493" y="2071316"/>
            <a:ext cx="6713552" cy="4119172"/>
          </a:xfrm>
        </p:spPr>
        <p:txBody>
          <a:bodyPr vert="horz" lIns="91440" tIns="45720" rIns="91440" bIns="45720" rtlCol="0" anchor="t">
            <a:normAutofit/>
          </a:bodyPr>
          <a:lstStyle/>
          <a:p>
            <a:r>
              <a:rPr lang="en-US" sz="1700" noProof="0"/>
              <a:t>Los propelentes progresivos generan un aumento de presión más gradual que los regresivos, por lo que la presión máxima suele ser menor. </a:t>
            </a:r>
          </a:p>
          <a:p>
            <a:r>
              <a:rPr lang="en-US" sz="1700" noProof="0"/>
              <a:t>En cambio, los propelentes regresivos aceleran el proyectil con mayor rapidez en la primera parte del cañón, mientras que los progresivos permiten alcanzar velocidades de salida más altas. </a:t>
            </a:r>
          </a:p>
          <a:p>
            <a:r>
              <a:rPr lang="en-US" sz="1700" noProof="0"/>
              <a:t>La elección del tipo de propelente dependerá de la aplicación: si el cañón es corto, conviene usar un propelente regresivo para lograr la máxima velocidad en una distancia limitada, aunque esto exige un cañón más grueso para soportar la presión máxima. </a:t>
            </a:r>
          </a:p>
          <a:p>
            <a:r>
              <a:rPr lang="en-US" sz="1700" noProof="0"/>
              <a:t>Si no existe restricción en la longitud del cañón, se prefieren propelentes progresivos, ya que reducen el esfuerzo sobre el cañón y permiten alcanzar mayores velocidades de salida, como ocurre en los cañones de buques o tanques.</a:t>
            </a:r>
          </a:p>
        </p:txBody>
      </p:sp>
      <p:pic>
        <p:nvPicPr>
          <p:cNvPr id="8" name="Marcador de contenido 7">
            <a:extLst>
              <a:ext uri="{FF2B5EF4-FFF2-40B4-BE49-F238E27FC236}">
                <a16:creationId xmlns:a16="http://schemas.microsoft.com/office/drawing/2014/main" id="{0F1B9A95-04DC-5A1B-49BB-C381449ACC5B}"/>
              </a:ext>
            </a:extLst>
          </p:cNvPr>
          <p:cNvPicPr>
            <a:picLocks noGrp="1" noChangeAspect="1"/>
          </p:cNvPicPr>
          <p:nvPr>
            <p:ph sz="half" idx="2"/>
          </p:nvPr>
        </p:nvPicPr>
        <p:blipFill>
          <a:blip r:embed="rId2"/>
          <a:srcRect l="4296" r="23792" b="2"/>
          <a:stretch>
            <a:fillRect/>
          </a:stretch>
        </p:blipFill>
        <p:spPr>
          <a:xfrm>
            <a:off x="7675658" y="2093976"/>
            <a:ext cx="3941064" cy="4096512"/>
          </a:xfrm>
          <a:prstGeom prst="rect">
            <a:avLst/>
          </a:prstGeom>
        </p:spPr>
      </p:pic>
      <p:sp>
        <p:nvSpPr>
          <p:cNvPr id="3" name="Marcador de fecha 2">
            <a:extLst>
              <a:ext uri="{FF2B5EF4-FFF2-40B4-BE49-F238E27FC236}">
                <a16:creationId xmlns:a16="http://schemas.microsoft.com/office/drawing/2014/main" id="{1FD42E85-E19E-EC13-7ABD-A421048DAA0E}"/>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defRPr/>
            </a:pPr>
            <a:fld id="{B2661401-FE7D-49FF-A436-611EFB7D7E95}" type="datetime1">
              <a:rPr lang="en-US" smtClean="0">
                <a:solidFill>
                  <a:prstClr val="black">
                    <a:tint val="75000"/>
                  </a:prstClr>
                </a:solidFill>
                <a:latin typeface="Calibri" panose="020F0502020204030204"/>
              </a:rPr>
              <a:pPr>
                <a:spcAft>
                  <a:spcPts val="600"/>
                </a:spcAft>
                <a:defRPr/>
              </a:pPr>
              <a:t>7/27/2026</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25224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fade">
                                      <p:cBhvr>
                                        <p:cTn id="10"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53B475F8-50AE-46A0-9943-B2B63183D5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ítulo 5">
            <a:extLst>
              <a:ext uri="{FF2B5EF4-FFF2-40B4-BE49-F238E27FC236}">
                <a16:creationId xmlns:a16="http://schemas.microsoft.com/office/drawing/2014/main" id="{95E8671A-218E-4546-DF2A-862A90800650}"/>
              </a:ext>
            </a:extLst>
          </p:cNvPr>
          <p:cNvSpPr>
            <a:spLocks noGrp="1"/>
          </p:cNvSpPr>
          <p:nvPr>
            <p:ph type="title"/>
          </p:nvPr>
        </p:nvSpPr>
        <p:spPr>
          <a:xfrm>
            <a:off x="612648" y="365125"/>
            <a:ext cx="6986015" cy="1776484"/>
          </a:xfrm>
        </p:spPr>
        <p:txBody>
          <a:bodyPr vert="horz" lIns="91440" tIns="45720" rIns="91440" bIns="45720" rtlCol="0" anchor="b">
            <a:normAutofit/>
          </a:bodyPr>
          <a:lstStyle/>
          <a:p>
            <a:r>
              <a:rPr lang="en-US" sz="5400"/>
              <a:t>Estriado de un cañón</a:t>
            </a:r>
          </a:p>
        </p:txBody>
      </p:sp>
      <p:pic>
        <p:nvPicPr>
          <p:cNvPr id="15" name="Marcador de contenido 14">
            <a:extLst>
              <a:ext uri="{FF2B5EF4-FFF2-40B4-BE49-F238E27FC236}">
                <a16:creationId xmlns:a16="http://schemas.microsoft.com/office/drawing/2014/main" id="{EABA01C4-B9D2-8C0B-557A-F8E3BBD73000}"/>
              </a:ext>
            </a:extLst>
          </p:cNvPr>
          <p:cNvPicPr>
            <a:picLocks noGrp="1" noChangeAspect="1"/>
          </p:cNvPicPr>
          <p:nvPr>
            <p:ph sz="half" idx="2"/>
          </p:nvPr>
        </p:nvPicPr>
        <p:blipFill>
          <a:blip r:embed="rId2"/>
          <a:stretch>
            <a:fillRect/>
          </a:stretch>
        </p:blipFill>
        <p:spPr>
          <a:xfrm>
            <a:off x="8379409" y="443298"/>
            <a:ext cx="3532036" cy="1527605"/>
          </a:xfrm>
          <a:prstGeom prst="rect">
            <a:avLst/>
          </a:prstGeom>
        </p:spPr>
      </p:pic>
      <p:sp>
        <p:nvSpPr>
          <p:cNvPr id="28" name="sketch line">
            <a:extLst>
              <a:ext uri="{FF2B5EF4-FFF2-40B4-BE49-F238E27FC236}">
                <a16:creationId xmlns:a16="http://schemas.microsoft.com/office/drawing/2014/main" id="{75F6FDB4-2351-48C2-A863-2364A0234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2315691"/>
            <a:ext cx="4343400" cy="18288"/>
          </a:xfrm>
          <a:custGeom>
            <a:avLst/>
            <a:gdLst>
              <a:gd name="csX0" fmla="*/ 0 w 4343400"/>
              <a:gd name="csY0" fmla="*/ 0 h 18288"/>
              <a:gd name="csX1" fmla="*/ 577052 w 4343400"/>
              <a:gd name="csY1" fmla="*/ 0 h 18288"/>
              <a:gd name="csX2" fmla="*/ 1067235 w 4343400"/>
              <a:gd name="csY2" fmla="*/ 0 h 18288"/>
              <a:gd name="csX3" fmla="*/ 1600853 w 4343400"/>
              <a:gd name="csY3" fmla="*/ 0 h 18288"/>
              <a:gd name="csX4" fmla="*/ 2264773 w 4343400"/>
              <a:gd name="csY4" fmla="*/ 0 h 18288"/>
              <a:gd name="csX5" fmla="*/ 2841825 w 4343400"/>
              <a:gd name="csY5" fmla="*/ 0 h 18288"/>
              <a:gd name="csX6" fmla="*/ 3375442 w 4343400"/>
              <a:gd name="csY6" fmla="*/ 0 h 18288"/>
              <a:gd name="csX7" fmla="*/ 4343400 w 4343400"/>
              <a:gd name="csY7" fmla="*/ 0 h 18288"/>
              <a:gd name="csX8" fmla="*/ 4343400 w 4343400"/>
              <a:gd name="csY8" fmla="*/ 18288 h 18288"/>
              <a:gd name="csX9" fmla="*/ 3722914 w 4343400"/>
              <a:gd name="csY9" fmla="*/ 18288 h 18288"/>
              <a:gd name="csX10" fmla="*/ 3189297 w 4343400"/>
              <a:gd name="csY10" fmla="*/ 18288 h 18288"/>
              <a:gd name="csX11" fmla="*/ 2481943 w 4343400"/>
              <a:gd name="csY11" fmla="*/ 18288 h 18288"/>
              <a:gd name="csX12" fmla="*/ 1904891 w 4343400"/>
              <a:gd name="csY12" fmla="*/ 18288 h 18288"/>
              <a:gd name="csX13" fmla="*/ 1414707 w 4343400"/>
              <a:gd name="csY13" fmla="*/ 18288 h 18288"/>
              <a:gd name="csX14" fmla="*/ 750788 w 4343400"/>
              <a:gd name="csY14" fmla="*/ 18288 h 18288"/>
              <a:gd name="csX15" fmla="*/ 0 w 4343400"/>
              <a:gd name="csY15" fmla="*/ 18288 h 18288"/>
              <a:gd name="csX16" fmla="*/ 0 w 43434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343400" h="18288" fill="none" extrusionOk="0">
                <a:moveTo>
                  <a:pt x="0" y="0"/>
                </a:moveTo>
                <a:cubicBezTo>
                  <a:pt x="233209" y="-19550"/>
                  <a:pt x="330816" y="19068"/>
                  <a:pt x="577052" y="0"/>
                </a:cubicBezTo>
                <a:cubicBezTo>
                  <a:pt x="823288" y="-19068"/>
                  <a:pt x="875077" y="10360"/>
                  <a:pt x="1067235" y="0"/>
                </a:cubicBezTo>
                <a:cubicBezTo>
                  <a:pt x="1259393" y="-10360"/>
                  <a:pt x="1410699" y="2939"/>
                  <a:pt x="1600853" y="0"/>
                </a:cubicBezTo>
                <a:cubicBezTo>
                  <a:pt x="1791007" y="-2939"/>
                  <a:pt x="2101644" y="-26225"/>
                  <a:pt x="2264773" y="0"/>
                </a:cubicBezTo>
                <a:cubicBezTo>
                  <a:pt x="2427902" y="26225"/>
                  <a:pt x="2690426" y="-27726"/>
                  <a:pt x="2841825" y="0"/>
                </a:cubicBezTo>
                <a:cubicBezTo>
                  <a:pt x="2993224" y="27726"/>
                  <a:pt x="3172320" y="-18569"/>
                  <a:pt x="3375442" y="0"/>
                </a:cubicBezTo>
                <a:cubicBezTo>
                  <a:pt x="3578564" y="18569"/>
                  <a:pt x="4003119" y="21909"/>
                  <a:pt x="4343400" y="0"/>
                </a:cubicBezTo>
                <a:cubicBezTo>
                  <a:pt x="4343798" y="7429"/>
                  <a:pt x="4343380" y="10822"/>
                  <a:pt x="4343400" y="18288"/>
                </a:cubicBezTo>
                <a:cubicBezTo>
                  <a:pt x="4109047" y="14709"/>
                  <a:pt x="3996986" y="7919"/>
                  <a:pt x="3722914" y="18288"/>
                </a:cubicBezTo>
                <a:cubicBezTo>
                  <a:pt x="3448842" y="28657"/>
                  <a:pt x="3340973" y="29252"/>
                  <a:pt x="3189297" y="18288"/>
                </a:cubicBezTo>
                <a:cubicBezTo>
                  <a:pt x="3037621" y="7324"/>
                  <a:pt x="2636891" y="-9539"/>
                  <a:pt x="2481943" y="18288"/>
                </a:cubicBezTo>
                <a:cubicBezTo>
                  <a:pt x="2326995" y="46115"/>
                  <a:pt x="2131632" y="740"/>
                  <a:pt x="1904891" y="18288"/>
                </a:cubicBezTo>
                <a:cubicBezTo>
                  <a:pt x="1678150" y="35836"/>
                  <a:pt x="1575362" y="-3381"/>
                  <a:pt x="1414707" y="18288"/>
                </a:cubicBezTo>
                <a:cubicBezTo>
                  <a:pt x="1254052" y="39957"/>
                  <a:pt x="1051093" y="-335"/>
                  <a:pt x="750788" y="18288"/>
                </a:cubicBezTo>
                <a:cubicBezTo>
                  <a:pt x="450483" y="36911"/>
                  <a:pt x="293781" y="22900"/>
                  <a:pt x="0" y="18288"/>
                </a:cubicBezTo>
                <a:cubicBezTo>
                  <a:pt x="-591" y="13205"/>
                  <a:pt x="-663" y="6329"/>
                  <a:pt x="0" y="0"/>
                </a:cubicBezTo>
                <a:close/>
              </a:path>
              <a:path w="4343400" h="18288" stroke="0" extrusionOk="0">
                <a:moveTo>
                  <a:pt x="0" y="0"/>
                </a:moveTo>
                <a:cubicBezTo>
                  <a:pt x="212719" y="-28531"/>
                  <a:pt x="340561" y="-1164"/>
                  <a:pt x="577052" y="0"/>
                </a:cubicBezTo>
                <a:cubicBezTo>
                  <a:pt x="813543" y="1164"/>
                  <a:pt x="866967" y="-9376"/>
                  <a:pt x="1067235" y="0"/>
                </a:cubicBezTo>
                <a:cubicBezTo>
                  <a:pt x="1267503" y="9376"/>
                  <a:pt x="1485778" y="-20470"/>
                  <a:pt x="1774589" y="0"/>
                </a:cubicBezTo>
                <a:cubicBezTo>
                  <a:pt x="2063400" y="20470"/>
                  <a:pt x="2090152" y="-14502"/>
                  <a:pt x="2351641" y="0"/>
                </a:cubicBezTo>
                <a:cubicBezTo>
                  <a:pt x="2613130" y="14502"/>
                  <a:pt x="2802864" y="19125"/>
                  <a:pt x="2928693" y="0"/>
                </a:cubicBezTo>
                <a:cubicBezTo>
                  <a:pt x="3054522" y="-19125"/>
                  <a:pt x="3482611" y="-2038"/>
                  <a:pt x="3636046" y="0"/>
                </a:cubicBezTo>
                <a:cubicBezTo>
                  <a:pt x="3789481" y="2038"/>
                  <a:pt x="4012363" y="973"/>
                  <a:pt x="4343400" y="0"/>
                </a:cubicBezTo>
                <a:cubicBezTo>
                  <a:pt x="4342514" y="5429"/>
                  <a:pt x="4344221" y="14046"/>
                  <a:pt x="4343400" y="18288"/>
                </a:cubicBezTo>
                <a:cubicBezTo>
                  <a:pt x="4078870" y="-6138"/>
                  <a:pt x="4015967" y="29658"/>
                  <a:pt x="3809782" y="18288"/>
                </a:cubicBezTo>
                <a:cubicBezTo>
                  <a:pt x="3603597" y="6918"/>
                  <a:pt x="3495552" y="24439"/>
                  <a:pt x="3189297" y="18288"/>
                </a:cubicBezTo>
                <a:cubicBezTo>
                  <a:pt x="2883042" y="12137"/>
                  <a:pt x="2850610" y="32583"/>
                  <a:pt x="2568811" y="18288"/>
                </a:cubicBezTo>
                <a:cubicBezTo>
                  <a:pt x="2287012" y="3993"/>
                  <a:pt x="2279820" y="23580"/>
                  <a:pt x="1991759" y="18288"/>
                </a:cubicBezTo>
                <a:cubicBezTo>
                  <a:pt x="1703698" y="12996"/>
                  <a:pt x="1616455" y="23157"/>
                  <a:pt x="1284405" y="18288"/>
                </a:cubicBezTo>
                <a:cubicBezTo>
                  <a:pt x="952355" y="13419"/>
                  <a:pt x="783530" y="16053"/>
                  <a:pt x="577052" y="18288"/>
                </a:cubicBezTo>
                <a:cubicBezTo>
                  <a:pt x="370574" y="20523"/>
                  <a:pt x="173929" y="5195"/>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Marcador de contenido 6">
            <a:extLst>
              <a:ext uri="{FF2B5EF4-FFF2-40B4-BE49-F238E27FC236}">
                <a16:creationId xmlns:a16="http://schemas.microsoft.com/office/drawing/2014/main" id="{86E499CF-6034-3A3D-B958-6B3703A25D34}"/>
              </a:ext>
            </a:extLst>
          </p:cNvPr>
          <p:cNvSpPr>
            <a:spLocks noGrp="1"/>
          </p:cNvSpPr>
          <p:nvPr>
            <p:ph sz="half" idx="1"/>
          </p:nvPr>
        </p:nvSpPr>
        <p:spPr>
          <a:xfrm>
            <a:off x="612648" y="2504819"/>
            <a:ext cx="6986016" cy="3672144"/>
          </a:xfrm>
        </p:spPr>
        <p:txBody>
          <a:bodyPr vert="horz" lIns="91440" tIns="45720" rIns="91440" bIns="45720" rtlCol="0">
            <a:normAutofit/>
          </a:bodyPr>
          <a:lstStyle/>
          <a:p>
            <a:r>
              <a:rPr lang="es-CL" sz="2200" noProof="0" dirty="0"/>
              <a:t>La mayoría de los proyectiles adquieren un giro transversal mientras recorren el cañón lo </a:t>
            </a:r>
            <a:r>
              <a:rPr lang="es-CL" sz="2200" noProof="0" dirty="0" err="1"/>
              <a:t>qi</a:t>
            </a:r>
            <a:r>
              <a:rPr lang="es-CL" sz="2200" noProof="0" dirty="0"/>
              <a:t> eles otorga estabilidad. Sim este giro, el proyectil perdería precisión rápidamente.</a:t>
            </a:r>
          </a:p>
          <a:p>
            <a:r>
              <a:rPr lang="es-CL" sz="2200" noProof="0" dirty="0"/>
              <a:t>Para lograrlo, el cañón normalmente tiene estrías, que o son en una hendidura o son en sobre relieve y recorre el ánima del cañón a lo largo de su longitud.</a:t>
            </a:r>
          </a:p>
          <a:p>
            <a:r>
              <a:rPr lang="es-CL" sz="2200" noProof="0" dirty="0"/>
              <a:t>Si el proyectil es blando, la estría penetra en la bala para atraparla. Si el proyectil es duro, debe tener proyecciones sobre él, que encajan en las ranuras del cañón.</a:t>
            </a:r>
          </a:p>
        </p:txBody>
      </p:sp>
      <p:pic>
        <p:nvPicPr>
          <p:cNvPr id="17" name="Imagen 16">
            <a:extLst>
              <a:ext uri="{FF2B5EF4-FFF2-40B4-BE49-F238E27FC236}">
                <a16:creationId xmlns:a16="http://schemas.microsoft.com/office/drawing/2014/main" id="{37E5E287-8766-F92E-FC4A-4746B18F864F}"/>
              </a:ext>
            </a:extLst>
          </p:cNvPr>
          <p:cNvPicPr>
            <a:picLocks noChangeAspect="1"/>
          </p:cNvPicPr>
          <p:nvPr/>
        </p:nvPicPr>
        <p:blipFill>
          <a:blip r:embed="rId3"/>
          <a:stretch>
            <a:fillRect/>
          </a:stretch>
        </p:blipFill>
        <p:spPr>
          <a:xfrm>
            <a:off x="9201180" y="2310086"/>
            <a:ext cx="1890220" cy="1890220"/>
          </a:xfrm>
          <a:prstGeom prst="rect">
            <a:avLst/>
          </a:prstGeom>
        </p:spPr>
      </p:pic>
      <p:pic>
        <p:nvPicPr>
          <p:cNvPr id="21" name="Imagen 20">
            <a:extLst>
              <a:ext uri="{FF2B5EF4-FFF2-40B4-BE49-F238E27FC236}">
                <a16:creationId xmlns:a16="http://schemas.microsoft.com/office/drawing/2014/main" id="{672D00C2-7658-CB7F-282F-A5B55D400C4F}"/>
              </a:ext>
            </a:extLst>
          </p:cNvPr>
          <p:cNvPicPr>
            <a:picLocks noChangeAspect="1"/>
          </p:cNvPicPr>
          <p:nvPr/>
        </p:nvPicPr>
        <p:blipFill>
          <a:blip r:embed="rId4"/>
          <a:stretch>
            <a:fillRect/>
          </a:stretch>
        </p:blipFill>
        <p:spPr>
          <a:xfrm>
            <a:off x="8381136" y="4363346"/>
            <a:ext cx="3530309" cy="1879890"/>
          </a:xfrm>
          <a:prstGeom prst="rect">
            <a:avLst/>
          </a:prstGeom>
        </p:spPr>
      </p:pic>
      <p:sp>
        <p:nvSpPr>
          <p:cNvPr id="5" name="Marcador de fecha 4">
            <a:extLst>
              <a:ext uri="{FF2B5EF4-FFF2-40B4-BE49-F238E27FC236}">
                <a16:creationId xmlns:a16="http://schemas.microsoft.com/office/drawing/2014/main" id="{201687FB-EF8F-40D1-5162-947E3E6D280B}"/>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51424F34-C200-4CBA-A4E4-8EE977FDF5E5}"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Tree>
    <p:extLst>
      <p:ext uri="{BB962C8B-B14F-4D97-AF65-F5344CB8AC3E}">
        <p14:creationId xmlns:p14="http://schemas.microsoft.com/office/powerpoint/2010/main" val="2307576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7A4D9-B418-8BEA-8E12-7AF24C475E7D}"/>
            </a:ext>
          </a:extLst>
        </p:cNvPr>
        <p:cNvGrpSpPr/>
        <p:nvPr/>
      </p:nvGrpSpPr>
      <p:grpSpPr>
        <a:xfrm>
          <a:off x="0" y="0"/>
          <a:ext cx="0" cy="0"/>
          <a:chOff x="0" y="0"/>
          <a:chExt cx="0" cy="0"/>
        </a:xfrm>
      </p:grpSpPr>
      <p:sp>
        <p:nvSpPr>
          <p:cNvPr id="6" name="Título 5">
            <a:extLst>
              <a:ext uri="{FF2B5EF4-FFF2-40B4-BE49-F238E27FC236}">
                <a16:creationId xmlns:a16="http://schemas.microsoft.com/office/drawing/2014/main" id="{78F98E79-D478-010B-2768-4C902106B014}"/>
              </a:ext>
            </a:extLst>
          </p:cNvPr>
          <p:cNvSpPr>
            <a:spLocks noGrp="1"/>
          </p:cNvSpPr>
          <p:nvPr>
            <p:ph type="title"/>
          </p:nvPr>
        </p:nvSpPr>
        <p:spPr/>
        <p:txBody>
          <a:bodyPr/>
          <a:lstStyle/>
          <a:p>
            <a:r>
              <a:rPr lang="es-CL" dirty="0"/>
              <a:t>Estriado de un cañón</a:t>
            </a:r>
          </a:p>
        </p:txBody>
      </p:sp>
      <p:sp>
        <p:nvSpPr>
          <p:cNvPr id="7" name="Marcador de contenido 6">
            <a:extLst>
              <a:ext uri="{FF2B5EF4-FFF2-40B4-BE49-F238E27FC236}">
                <a16:creationId xmlns:a16="http://schemas.microsoft.com/office/drawing/2014/main" id="{A7A08885-7F4A-7B9C-89EC-E8B25EC2BC81}"/>
              </a:ext>
            </a:extLst>
          </p:cNvPr>
          <p:cNvSpPr>
            <a:spLocks noGrp="1"/>
          </p:cNvSpPr>
          <p:nvPr>
            <p:ph sz="half" idx="1"/>
          </p:nvPr>
        </p:nvSpPr>
        <p:spPr/>
        <p:txBody>
          <a:bodyPr>
            <a:normAutofit fontScale="92500" lnSpcReduction="10000"/>
          </a:bodyPr>
          <a:lstStyle/>
          <a:p>
            <a:r>
              <a:rPr lang="es-MX" dirty="0"/>
              <a:t>Para las municiones navales, esto se encuentra en la banda giratoria, que también sirve para sellar el volumen detrás del proyectil para que los gases propulsores no puedan escapar.</a:t>
            </a:r>
            <a:endParaRPr lang="es-CL" dirty="0"/>
          </a:p>
          <a:p>
            <a:r>
              <a:rPr lang="es-MX" dirty="0"/>
              <a:t>Si el proyectil es blando, como una bala, la estría penetra en la bala para atraparla. Si el proyectil es duro, debe tener proyecciones sobre él, que encajan en las estrías del cañón.</a:t>
            </a:r>
          </a:p>
        </p:txBody>
      </p:sp>
      <p:sp>
        <p:nvSpPr>
          <p:cNvPr id="5" name="Marcador de fecha 4">
            <a:extLst>
              <a:ext uri="{FF2B5EF4-FFF2-40B4-BE49-F238E27FC236}">
                <a16:creationId xmlns:a16="http://schemas.microsoft.com/office/drawing/2014/main" id="{020CFFEE-7F5C-5C99-12C9-8CDC73583B19}"/>
              </a:ext>
            </a:extLst>
          </p:cNvPr>
          <p:cNvSpPr>
            <a:spLocks noGrp="1"/>
          </p:cNvSpPr>
          <p:nvPr>
            <p:ph type="dt" sz="half" idx="10"/>
          </p:nvPr>
        </p:nvSpPr>
        <p:spPr/>
        <p:txBody>
          <a:bodyPr/>
          <a:lstStyle/>
          <a:p>
            <a:fld id="{51424F34-C200-4CBA-A4E4-8EE977FDF5E5}" type="datetime1">
              <a:rPr lang="es-CL" smtClean="0"/>
              <a:t>27-07-2026</a:t>
            </a:fld>
            <a:endParaRPr lang="es-CL"/>
          </a:p>
        </p:txBody>
      </p:sp>
      <p:pic>
        <p:nvPicPr>
          <p:cNvPr id="11" name="Marcador de contenido 10">
            <a:extLst>
              <a:ext uri="{FF2B5EF4-FFF2-40B4-BE49-F238E27FC236}">
                <a16:creationId xmlns:a16="http://schemas.microsoft.com/office/drawing/2014/main" id="{E4151B7C-8CC7-04BC-B35D-CEF0D8FEAE41}"/>
              </a:ext>
            </a:extLst>
          </p:cNvPr>
          <p:cNvPicPr>
            <a:picLocks noGrp="1" noChangeAspect="1"/>
          </p:cNvPicPr>
          <p:nvPr>
            <p:ph sz="half" idx="2"/>
          </p:nvPr>
        </p:nvPicPr>
        <p:blipFill>
          <a:blip r:embed="rId2"/>
          <a:stretch>
            <a:fillRect/>
          </a:stretch>
        </p:blipFill>
        <p:spPr>
          <a:xfrm>
            <a:off x="6307143" y="1231155"/>
            <a:ext cx="5181600" cy="2370877"/>
          </a:xfrm>
          <a:prstGeom prst="rect">
            <a:avLst/>
          </a:prstGeom>
        </p:spPr>
      </p:pic>
      <p:sp>
        <p:nvSpPr>
          <p:cNvPr id="3" name="CuadroTexto 2">
            <a:extLst>
              <a:ext uri="{FF2B5EF4-FFF2-40B4-BE49-F238E27FC236}">
                <a16:creationId xmlns:a16="http://schemas.microsoft.com/office/drawing/2014/main" id="{05FA45A7-8F2D-0AC7-CF17-82EA80425A26}"/>
              </a:ext>
            </a:extLst>
          </p:cNvPr>
          <p:cNvSpPr txBox="1"/>
          <p:nvPr/>
        </p:nvSpPr>
        <p:spPr>
          <a:xfrm>
            <a:off x="6489415" y="3811162"/>
            <a:ext cx="5181600" cy="923330"/>
          </a:xfrm>
          <a:prstGeom prst="rect">
            <a:avLst/>
          </a:prstGeom>
          <a:noFill/>
        </p:spPr>
        <p:txBody>
          <a:bodyPr wrap="square">
            <a:spAutoFit/>
          </a:bodyPr>
          <a:lstStyle/>
          <a:p>
            <a:r>
              <a:rPr lang="es-MX" b="1" dirty="0"/>
              <a:t>Ojiva</a:t>
            </a:r>
            <a:r>
              <a:rPr lang="es-MX" dirty="0"/>
              <a:t> es la forma aerodinámica en la cabeza del proyectil. Proporciona una cubierta protectora para el sistema de Ignición o espoleta.</a:t>
            </a:r>
            <a:endParaRPr lang="es-CL" dirty="0"/>
          </a:p>
        </p:txBody>
      </p:sp>
      <p:cxnSp>
        <p:nvCxnSpPr>
          <p:cNvPr id="8" name="Conector recto de flecha 7">
            <a:extLst>
              <a:ext uri="{FF2B5EF4-FFF2-40B4-BE49-F238E27FC236}">
                <a16:creationId xmlns:a16="http://schemas.microsoft.com/office/drawing/2014/main" id="{748ED679-F71C-4B5F-DD06-7C2C29082E19}"/>
              </a:ext>
            </a:extLst>
          </p:cNvPr>
          <p:cNvCxnSpPr>
            <a:stCxn id="3" idx="0"/>
          </p:cNvCxnSpPr>
          <p:nvPr/>
        </p:nvCxnSpPr>
        <p:spPr>
          <a:xfrm flipV="1">
            <a:off x="9080215" y="2389038"/>
            <a:ext cx="789040" cy="142212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CuadroTexto 9">
            <a:extLst>
              <a:ext uri="{FF2B5EF4-FFF2-40B4-BE49-F238E27FC236}">
                <a16:creationId xmlns:a16="http://schemas.microsoft.com/office/drawing/2014/main" id="{15F7BFFD-0867-E289-8B9F-1B3338BF9E91}"/>
              </a:ext>
            </a:extLst>
          </p:cNvPr>
          <p:cNvSpPr txBox="1"/>
          <p:nvPr/>
        </p:nvSpPr>
        <p:spPr>
          <a:xfrm>
            <a:off x="6485790" y="3838173"/>
            <a:ext cx="4901631" cy="1200329"/>
          </a:xfrm>
          <a:prstGeom prst="rect">
            <a:avLst/>
          </a:prstGeom>
          <a:noFill/>
        </p:spPr>
        <p:txBody>
          <a:bodyPr wrap="square">
            <a:spAutoFit/>
          </a:bodyPr>
          <a:lstStyle/>
          <a:p>
            <a:r>
              <a:rPr lang="es-MX" b="1" dirty="0"/>
              <a:t>Burelete</a:t>
            </a:r>
            <a:r>
              <a:rPr lang="es-MX" dirty="0"/>
              <a:t> o </a:t>
            </a:r>
            <a:r>
              <a:rPr lang="es-MX" b="1" dirty="0"/>
              <a:t>Barrilete </a:t>
            </a:r>
            <a:r>
              <a:rPr lang="es-MX" dirty="0"/>
              <a:t>es una banda alrededor del proyectil que lo centra mientras minimiza la cantidad de superficie en contacto con el cañón.</a:t>
            </a:r>
            <a:endParaRPr lang="es-CL" dirty="0"/>
          </a:p>
        </p:txBody>
      </p:sp>
      <p:cxnSp>
        <p:nvCxnSpPr>
          <p:cNvPr id="12" name="Conector recto de flecha 11">
            <a:extLst>
              <a:ext uri="{FF2B5EF4-FFF2-40B4-BE49-F238E27FC236}">
                <a16:creationId xmlns:a16="http://schemas.microsoft.com/office/drawing/2014/main" id="{C4D29093-C93D-A728-E008-3E8E8139FFCA}"/>
              </a:ext>
            </a:extLst>
          </p:cNvPr>
          <p:cNvCxnSpPr>
            <a:cxnSpLocks/>
            <a:stCxn id="10" idx="0"/>
          </p:cNvCxnSpPr>
          <p:nvPr/>
        </p:nvCxnSpPr>
        <p:spPr>
          <a:xfrm flipV="1">
            <a:off x="8936606" y="2221546"/>
            <a:ext cx="260430" cy="161662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7" name="CuadroTexto 16">
            <a:extLst>
              <a:ext uri="{FF2B5EF4-FFF2-40B4-BE49-F238E27FC236}">
                <a16:creationId xmlns:a16="http://schemas.microsoft.com/office/drawing/2014/main" id="{F171A3B3-A4D7-0785-D68D-623A48169BD2}"/>
              </a:ext>
            </a:extLst>
          </p:cNvPr>
          <p:cNvSpPr txBox="1"/>
          <p:nvPr/>
        </p:nvSpPr>
        <p:spPr>
          <a:xfrm>
            <a:off x="6606298" y="3849316"/>
            <a:ext cx="4921046" cy="923330"/>
          </a:xfrm>
          <a:prstGeom prst="rect">
            <a:avLst/>
          </a:prstGeom>
          <a:noFill/>
        </p:spPr>
        <p:txBody>
          <a:bodyPr wrap="square">
            <a:spAutoFit/>
          </a:bodyPr>
          <a:lstStyle/>
          <a:p>
            <a:r>
              <a:rPr lang="es-MX" b="1" dirty="0"/>
              <a:t>El cuerpo </a:t>
            </a:r>
            <a:r>
              <a:rPr lang="es-MX" dirty="0"/>
              <a:t>es la carcasa principal del proyectil. Contiene la ojiva, que consiste en la carcasa y el relleno explosivo.</a:t>
            </a:r>
            <a:endParaRPr lang="es-CL" dirty="0"/>
          </a:p>
        </p:txBody>
      </p:sp>
      <p:cxnSp>
        <p:nvCxnSpPr>
          <p:cNvPr id="18" name="Conector recto de flecha 17">
            <a:extLst>
              <a:ext uri="{FF2B5EF4-FFF2-40B4-BE49-F238E27FC236}">
                <a16:creationId xmlns:a16="http://schemas.microsoft.com/office/drawing/2014/main" id="{C4EEEFAB-6881-3F4D-0CDF-6ED38A2DDB9B}"/>
              </a:ext>
            </a:extLst>
          </p:cNvPr>
          <p:cNvCxnSpPr>
            <a:cxnSpLocks/>
          </p:cNvCxnSpPr>
          <p:nvPr/>
        </p:nvCxnSpPr>
        <p:spPr>
          <a:xfrm flipH="1" flipV="1">
            <a:off x="8677093" y="2350884"/>
            <a:ext cx="90573" cy="15153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1" name="CuadroTexto 20">
            <a:extLst>
              <a:ext uri="{FF2B5EF4-FFF2-40B4-BE49-F238E27FC236}">
                <a16:creationId xmlns:a16="http://schemas.microsoft.com/office/drawing/2014/main" id="{18BFA9A9-A3E1-7BD7-7865-A3188FECB092}"/>
              </a:ext>
            </a:extLst>
          </p:cNvPr>
          <p:cNvSpPr txBox="1"/>
          <p:nvPr/>
        </p:nvSpPr>
        <p:spPr>
          <a:xfrm>
            <a:off x="6631378" y="3830318"/>
            <a:ext cx="5055989" cy="1754326"/>
          </a:xfrm>
          <a:prstGeom prst="rect">
            <a:avLst/>
          </a:prstGeom>
          <a:noFill/>
        </p:spPr>
        <p:txBody>
          <a:bodyPr wrap="square">
            <a:spAutoFit/>
          </a:bodyPr>
          <a:lstStyle/>
          <a:p>
            <a:r>
              <a:rPr lang="es-MX" dirty="0"/>
              <a:t>La </a:t>
            </a:r>
            <a:r>
              <a:rPr lang="es-MX" b="1" dirty="0"/>
              <a:t>banda giratoria </a:t>
            </a:r>
            <a:r>
              <a:rPr lang="es-MX" dirty="0"/>
              <a:t>es otra cinta alrededor del proyectil. Al igual que el barrilete, centra el proyectil, sella el volumen detrás del proyectil y minimiza la fricción. La banda giratoria también activa el estriado y hace girar el proyectil a medida que avanza por el cañón.</a:t>
            </a:r>
            <a:endParaRPr lang="es-CL" dirty="0"/>
          </a:p>
        </p:txBody>
      </p:sp>
      <p:cxnSp>
        <p:nvCxnSpPr>
          <p:cNvPr id="22" name="Conector recto de flecha 21">
            <a:extLst>
              <a:ext uri="{FF2B5EF4-FFF2-40B4-BE49-F238E27FC236}">
                <a16:creationId xmlns:a16="http://schemas.microsoft.com/office/drawing/2014/main" id="{B854449A-739D-D4C2-32AA-D3780F7AF6E9}"/>
              </a:ext>
            </a:extLst>
          </p:cNvPr>
          <p:cNvCxnSpPr>
            <a:cxnSpLocks/>
          </p:cNvCxnSpPr>
          <p:nvPr/>
        </p:nvCxnSpPr>
        <p:spPr>
          <a:xfrm flipH="1" flipV="1">
            <a:off x="8141110" y="2416593"/>
            <a:ext cx="639221" cy="144967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6" name="CuadroTexto 25">
            <a:extLst>
              <a:ext uri="{FF2B5EF4-FFF2-40B4-BE49-F238E27FC236}">
                <a16:creationId xmlns:a16="http://schemas.microsoft.com/office/drawing/2014/main" id="{AC09CC1B-1F4A-0493-6918-0C01EE44E49B}"/>
              </a:ext>
            </a:extLst>
          </p:cNvPr>
          <p:cNvSpPr txBox="1"/>
          <p:nvPr/>
        </p:nvSpPr>
        <p:spPr>
          <a:xfrm>
            <a:off x="6505767" y="3857329"/>
            <a:ext cx="4581832" cy="1754326"/>
          </a:xfrm>
          <a:prstGeom prst="rect">
            <a:avLst/>
          </a:prstGeom>
          <a:noFill/>
        </p:spPr>
        <p:txBody>
          <a:bodyPr wrap="square">
            <a:spAutoFit/>
          </a:bodyPr>
          <a:lstStyle/>
          <a:p>
            <a:r>
              <a:rPr lang="es-MX" dirty="0"/>
              <a:t>La </a:t>
            </a:r>
            <a:r>
              <a:rPr lang="es-MX" b="1" dirty="0"/>
              <a:t>base</a:t>
            </a:r>
            <a:r>
              <a:rPr lang="es-MX" dirty="0"/>
              <a:t> proporciona una superficie plana para que los gases en expansión empujen y aceleren el proyectil en su carrera dentro del ánima del cañón. La base también puede contener un mecanismo de encendido para encender el propelente si es autónomo.</a:t>
            </a:r>
            <a:endParaRPr lang="es-CL" dirty="0"/>
          </a:p>
        </p:txBody>
      </p:sp>
      <p:cxnSp>
        <p:nvCxnSpPr>
          <p:cNvPr id="27" name="Conector recto de flecha 26">
            <a:extLst>
              <a:ext uri="{FF2B5EF4-FFF2-40B4-BE49-F238E27FC236}">
                <a16:creationId xmlns:a16="http://schemas.microsoft.com/office/drawing/2014/main" id="{4C6CF011-0F00-D459-C04B-4BEA0158C338}"/>
              </a:ext>
            </a:extLst>
          </p:cNvPr>
          <p:cNvCxnSpPr>
            <a:cxnSpLocks/>
          </p:cNvCxnSpPr>
          <p:nvPr/>
        </p:nvCxnSpPr>
        <p:spPr>
          <a:xfrm flipH="1" flipV="1">
            <a:off x="7819167" y="2389038"/>
            <a:ext cx="1005130" cy="132755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374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xit" presetSubtype="0" fill="hold" grpId="1" nodeType="withEffect">
                                  <p:stCondLst>
                                    <p:cond delay="0"/>
                                  </p:stCondLst>
                                  <p:childTnLst>
                                    <p:animEffect transition="out" filter="fade">
                                      <p:cBhvr>
                                        <p:cTn id="20" dur="500"/>
                                        <p:tgtEl>
                                          <p:spTgt spid="3"/>
                                        </p:tgtEl>
                                      </p:cBhvr>
                                    </p:animEffect>
                                    <p:set>
                                      <p:cBhvr>
                                        <p:cTn id="21" dur="1" fill="hold">
                                          <p:stCondLst>
                                            <p:cond delay="499"/>
                                          </p:stCondLst>
                                        </p:cTn>
                                        <p:tgtEl>
                                          <p:spTgt spid="3"/>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8"/>
                                        </p:tgtEl>
                                      </p:cBhvr>
                                    </p:animEffect>
                                    <p:set>
                                      <p:cBhvr>
                                        <p:cTn id="24" dur="1" fill="hold">
                                          <p:stCondLst>
                                            <p:cond delay="499"/>
                                          </p:stCondLst>
                                        </p:cTn>
                                        <p:tgtEl>
                                          <p:spTgt spid="8"/>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xit" presetSubtype="0" fill="hold" grpId="3" nodeType="withEffect">
                                  <p:stCondLst>
                                    <p:cond delay="0"/>
                                  </p:stCondLst>
                                  <p:childTnLst>
                                    <p:animEffect transition="out" filter="fade">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12"/>
                                        </p:tgtEl>
                                      </p:cBhvr>
                                    </p:animEffect>
                                    <p:set>
                                      <p:cBhvr>
                                        <p:cTn id="38" dur="1" fill="hold">
                                          <p:stCondLst>
                                            <p:cond delay="499"/>
                                          </p:stCondLst>
                                        </p:cTn>
                                        <p:tgtEl>
                                          <p:spTgt spid="1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xit" presetSubtype="0" fill="hold" grpId="1" nodeType="withEffect">
                                  <p:stCondLst>
                                    <p:cond delay="0"/>
                                  </p:stCondLst>
                                  <p:childTnLst>
                                    <p:animEffect transition="out" filter="fade">
                                      <p:cBhvr>
                                        <p:cTn id="48" dur="500"/>
                                        <p:tgtEl>
                                          <p:spTgt spid="17"/>
                                        </p:tgtEl>
                                      </p:cBhvr>
                                    </p:animEffect>
                                    <p:set>
                                      <p:cBhvr>
                                        <p:cTn id="49" dur="1" fill="hold">
                                          <p:stCondLst>
                                            <p:cond delay="499"/>
                                          </p:stCondLst>
                                        </p:cTn>
                                        <p:tgtEl>
                                          <p:spTgt spid="17"/>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18"/>
                                        </p:tgtEl>
                                      </p:cBhvr>
                                    </p:animEffect>
                                    <p:set>
                                      <p:cBhvr>
                                        <p:cTn id="52" dur="1" fill="hold">
                                          <p:stCondLst>
                                            <p:cond delay="499"/>
                                          </p:stCondLst>
                                        </p:cTn>
                                        <p:tgtEl>
                                          <p:spTgt spid="18"/>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par>
                                <p:cTn id="61" presetID="10" presetClass="exit" presetSubtype="0" fill="hold" grpId="1" nodeType="withEffect">
                                  <p:stCondLst>
                                    <p:cond delay="0"/>
                                  </p:stCondLst>
                                  <p:childTnLst>
                                    <p:animEffect transition="out" filter="fade">
                                      <p:cBhvr>
                                        <p:cTn id="62" dur="500"/>
                                        <p:tgtEl>
                                          <p:spTgt spid="21"/>
                                        </p:tgtEl>
                                      </p:cBhvr>
                                    </p:animEffect>
                                    <p:set>
                                      <p:cBhvr>
                                        <p:cTn id="63" dur="1" fill="hold">
                                          <p:stCondLst>
                                            <p:cond delay="499"/>
                                          </p:stCondLst>
                                        </p:cTn>
                                        <p:tgtEl>
                                          <p:spTgt spid="21"/>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22"/>
                                        </p:tgtEl>
                                      </p:cBhvr>
                                    </p:animEffect>
                                    <p:set>
                                      <p:cBhvr>
                                        <p:cTn id="66"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10" grpId="0"/>
      <p:bldP spid="10" grpId="3"/>
      <p:bldP spid="17" grpId="0"/>
      <p:bldP spid="17" grpId="1"/>
      <p:bldP spid="21" grpId="0"/>
      <p:bldP spid="21" grpId="1"/>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140C7832-BFA2-F122-D36B-9EB1A4B5D56D}"/>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5400" kern="1200">
                <a:solidFill>
                  <a:schemeClr val="tx1"/>
                </a:solidFill>
                <a:latin typeface="+mj-lt"/>
                <a:ea typeface="+mj-ea"/>
                <a:cs typeface="+mj-cs"/>
              </a:rPr>
              <a:t>Balística exterior</a:t>
            </a:r>
          </a:p>
        </p:txBody>
      </p:sp>
      <p:sp>
        <p:nvSpPr>
          <p:cNvPr id="17"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2257E1E2-8F23-65C9-9D2C-AD426B4A5277}"/>
              </a:ext>
            </a:extLst>
          </p:cNvPr>
          <p:cNvSpPr>
            <a:spLocks noGrp="1"/>
          </p:cNvSpPr>
          <p:nvPr>
            <p:ph sz="half" idx="1"/>
          </p:nvPr>
        </p:nvSpPr>
        <p:spPr>
          <a:xfrm>
            <a:off x="630936" y="2807208"/>
            <a:ext cx="3429000" cy="3410712"/>
          </a:xfrm>
        </p:spPr>
        <p:txBody>
          <a:bodyPr vert="horz" lIns="91440" tIns="45720" rIns="91440" bIns="45720" rtlCol="0" anchor="t">
            <a:normAutofit/>
          </a:bodyPr>
          <a:lstStyle/>
          <a:p>
            <a:r>
              <a:rPr lang="es-CL" sz="1900" noProof="0" dirty="0"/>
              <a:t>Balística exterior estudia el </a:t>
            </a:r>
            <a:r>
              <a:rPr lang="es-CL" sz="1900" b="1" noProof="0" dirty="0"/>
              <a:t>movimiento del proyectil después de salir del cañón</a:t>
            </a:r>
            <a:r>
              <a:rPr lang="es-CL" sz="1900" noProof="0" dirty="0"/>
              <a:t>.</a:t>
            </a:r>
          </a:p>
          <a:p>
            <a:r>
              <a:rPr lang="es-CL" sz="1900" noProof="0" dirty="0"/>
              <a:t>Se centra en cómo el proyectil viaja por el aire hasta impactar en el blanco.</a:t>
            </a:r>
          </a:p>
          <a:p>
            <a:r>
              <a:rPr lang="es-CL" sz="1900" noProof="0" dirty="0"/>
              <a:t>Fuerzas principales: </a:t>
            </a:r>
            <a:r>
              <a:rPr lang="es-CL" sz="1900" b="1" noProof="0" dirty="0"/>
              <a:t>gravedad, resistencia del aire, empuje inicial, viento y estabilidad del proyectil</a:t>
            </a:r>
            <a:r>
              <a:rPr lang="es-CL" sz="1900" noProof="0" dirty="0"/>
              <a:t>.</a:t>
            </a:r>
          </a:p>
          <a:p>
            <a:endParaRPr lang="en-US" sz="1900" dirty="0"/>
          </a:p>
        </p:txBody>
      </p:sp>
      <p:pic>
        <p:nvPicPr>
          <p:cNvPr id="10" name="Marcador de contenido 9">
            <a:extLst>
              <a:ext uri="{FF2B5EF4-FFF2-40B4-BE49-F238E27FC236}">
                <a16:creationId xmlns:a16="http://schemas.microsoft.com/office/drawing/2014/main" id="{0392BA77-98C7-1ABD-5BE9-41B316FCC397}"/>
              </a:ext>
            </a:extLst>
          </p:cNvPr>
          <p:cNvPicPr>
            <a:picLocks noGrp="1" noChangeAspect="1"/>
          </p:cNvPicPr>
          <p:nvPr>
            <p:ph sz="half" idx="2"/>
          </p:nvPr>
        </p:nvPicPr>
        <p:blipFill>
          <a:blip r:embed="rId2"/>
          <a:stretch>
            <a:fillRect/>
          </a:stretch>
        </p:blipFill>
        <p:spPr>
          <a:xfrm>
            <a:off x="5784448" y="1153324"/>
            <a:ext cx="4521477" cy="1819894"/>
          </a:xfrm>
          <a:prstGeom prst="rect">
            <a:avLst/>
          </a:prstGeom>
        </p:spPr>
      </p:pic>
      <p:sp>
        <p:nvSpPr>
          <p:cNvPr id="4" name="Marcador de fecha 3">
            <a:extLst>
              <a:ext uri="{FF2B5EF4-FFF2-40B4-BE49-F238E27FC236}">
                <a16:creationId xmlns:a16="http://schemas.microsoft.com/office/drawing/2014/main" id="{D1DCD04A-3F8B-FAA9-8C08-E2F6B74B7121}"/>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824FC831-A136-4E19-B2C0-CF8C734EEC26}"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
        <p:nvSpPr>
          <p:cNvPr id="12" name="CuadroTexto 11">
            <a:extLst>
              <a:ext uri="{FF2B5EF4-FFF2-40B4-BE49-F238E27FC236}">
                <a16:creationId xmlns:a16="http://schemas.microsoft.com/office/drawing/2014/main" id="{C82B3564-BB3B-CA43-D3E9-B8F776F1BF6A}"/>
              </a:ext>
            </a:extLst>
          </p:cNvPr>
          <p:cNvSpPr txBox="1"/>
          <p:nvPr/>
        </p:nvSpPr>
        <p:spPr>
          <a:xfrm>
            <a:off x="5466740" y="687058"/>
            <a:ext cx="6094324" cy="384721"/>
          </a:xfrm>
          <a:prstGeom prst="rect">
            <a:avLst/>
          </a:prstGeom>
          <a:noFill/>
        </p:spPr>
        <p:txBody>
          <a:bodyPr wrap="square">
            <a:spAutoFit/>
          </a:bodyPr>
          <a:lstStyle/>
          <a:p>
            <a:r>
              <a:rPr lang="es-CL" sz="1900" noProof="0" dirty="0"/>
              <a:t>Estabilidad aerodinámica.</a:t>
            </a:r>
          </a:p>
        </p:txBody>
      </p:sp>
      <p:pic>
        <p:nvPicPr>
          <p:cNvPr id="14" name="Imagen 13">
            <a:extLst>
              <a:ext uri="{FF2B5EF4-FFF2-40B4-BE49-F238E27FC236}">
                <a16:creationId xmlns:a16="http://schemas.microsoft.com/office/drawing/2014/main" id="{7580CE10-C799-84D9-4B82-039D8E14B85F}"/>
              </a:ext>
            </a:extLst>
          </p:cNvPr>
          <p:cNvPicPr>
            <a:picLocks noChangeAspect="1"/>
          </p:cNvPicPr>
          <p:nvPr/>
        </p:nvPicPr>
        <p:blipFill>
          <a:blip r:embed="rId3"/>
          <a:srcRect t="26030"/>
          <a:stretch>
            <a:fillRect/>
          </a:stretch>
        </p:blipFill>
        <p:spPr>
          <a:xfrm>
            <a:off x="5784448" y="3054763"/>
            <a:ext cx="4756004" cy="1406502"/>
          </a:xfrm>
          <a:prstGeom prst="rect">
            <a:avLst/>
          </a:prstGeom>
        </p:spPr>
      </p:pic>
      <p:pic>
        <p:nvPicPr>
          <p:cNvPr id="18" name="Imagen 17">
            <a:extLst>
              <a:ext uri="{FF2B5EF4-FFF2-40B4-BE49-F238E27FC236}">
                <a16:creationId xmlns:a16="http://schemas.microsoft.com/office/drawing/2014/main" id="{59AB0B9E-9B2E-CF50-F9A0-B4A944344F09}"/>
              </a:ext>
            </a:extLst>
          </p:cNvPr>
          <p:cNvPicPr>
            <a:picLocks noChangeAspect="1"/>
          </p:cNvPicPr>
          <p:nvPr/>
        </p:nvPicPr>
        <p:blipFill>
          <a:blip r:embed="rId4"/>
          <a:srcRect l="-9061" t="4687" r="52579" b="-4687"/>
          <a:stretch>
            <a:fillRect/>
          </a:stretch>
        </p:blipFill>
        <p:spPr>
          <a:xfrm>
            <a:off x="5784448" y="4555579"/>
            <a:ext cx="3670633" cy="2208107"/>
          </a:xfrm>
          <a:prstGeom prst="rect">
            <a:avLst/>
          </a:prstGeom>
        </p:spPr>
      </p:pic>
    </p:spTree>
    <p:extLst>
      <p:ext uri="{BB962C8B-B14F-4D97-AF65-F5344CB8AC3E}">
        <p14:creationId xmlns:p14="http://schemas.microsoft.com/office/powerpoint/2010/main" val="1421109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0C7832-BFA2-F122-D36B-9EB1A4B5D56D}"/>
              </a:ext>
            </a:extLst>
          </p:cNvPr>
          <p:cNvSpPr>
            <a:spLocks noGrp="1"/>
          </p:cNvSpPr>
          <p:nvPr>
            <p:ph type="title"/>
          </p:nvPr>
        </p:nvSpPr>
        <p:spPr/>
        <p:txBody>
          <a:bodyPr vert="horz" lIns="91440" tIns="45720" rIns="91440" bIns="45720" rtlCol="0" anchor="b">
            <a:normAutofit/>
          </a:bodyPr>
          <a:lstStyle/>
          <a:p>
            <a:r>
              <a:rPr lang="en-US" sz="5400" kern="1200">
                <a:solidFill>
                  <a:schemeClr val="tx1"/>
                </a:solidFill>
                <a:latin typeface="+mj-lt"/>
                <a:ea typeface="+mj-ea"/>
                <a:cs typeface="+mj-cs"/>
              </a:rPr>
              <a:t>Balística exterior</a:t>
            </a:r>
          </a:p>
        </p:txBody>
      </p:sp>
      <p:sp>
        <p:nvSpPr>
          <p:cNvPr id="21" name="Marcador de texto 20">
            <a:extLst>
              <a:ext uri="{FF2B5EF4-FFF2-40B4-BE49-F238E27FC236}">
                <a16:creationId xmlns:a16="http://schemas.microsoft.com/office/drawing/2014/main" id="{2547C8B7-FD95-1843-C831-527EF9F35A55}"/>
              </a:ext>
            </a:extLst>
          </p:cNvPr>
          <p:cNvSpPr>
            <a:spLocks noGrp="1"/>
          </p:cNvSpPr>
          <p:nvPr>
            <p:ph type="body" idx="1"/>
          </p:nvPr>
        </p:nvSpPr>
        <p:spPr/>
        <p:txBody>
          <a:bodyPr/>
          <a:lstStyle/>
          <a:p>
            <a:r>
              <a:rPr lang="es-MX" dirty="0"/>
              <a:t>Factores prácticos en el tiro naval</a:t>
            </a:r>
          </a:p>
        </p:txBody>
      </p:sp>
      <p:sp>
        <p:nvSpPr>
          <p:cNvPr id="3" name="Marcador de contenido 2">
            <a:extLst>
              <a:ext uri="{FF2B5EF4-FFF2-40B4-BE49-F238E27FC236}">
                <a16:creationId xmlns:a16="http://schemas.microsoft.com/office/drawing/2014/main" id="{2257E1E2-8F23-65C9-9D2C-AD426B4A5277}"/>
              </a:ext>
            </a:extLst>
          </p:cNvPr>
          <p:cNvSpPr>
            <a:spLocks noGrp="1"/>
          </p:cNvSpPr>
          <p:nvPr>
            <p:ph sz="half" idx="2"/>
          </p:nvPr>
        </p:nvSpPr>
        <p:spPr/>
        <p:txBody>
          <a:bodyPr vert="horz" lIns="91440" tIns="45720" rIns="91440" bIns="45720" rtlCol="0" anchor="t">
            <a:normAutofit fontScale="77500" lnSpcReduction="20000"/>
          </a:bodyPr>
          <a:lstStyle/>
          <a:p>
            <a:r>
              <a:rPr lang="es-MX" sz="2700" dirty="0"/>
              <a:t>Alcance efectivo: depende de la velocidad inicial y las condiciones atmosféricas.</a:t>
            </a:r>
          </a:p>
          <a:p>
            <a:r>
              <a:rPr lang="es-MX" sz="2700" dirty="0"/>
              <a:t>Precisión: se logra con proyectiles bien estabilizados y cálculos de tiro correctos.</a:t>
            </a:r>
          </a:p>
          <a:p>
            <a:r>
              <a:rPr lang="es-MX" sz="2700" dirty="0"/>
              <a:t>Correcciones: los artilleros ajustan por viento, temperatura y presión atmosférica.</a:t>
            </a:r>
            <a:endParaRPr lang="en-US" sz="1900" dirty="0"/>
          </a:p>
        </p:txBody>
      </p:sp>
      <p:sp>
        <p:nvSpPr>
          <p:cNvPr id="22" name="Marcador de texto 21">
            <a:extLst>
              <a:ext uri="{FF2B5EF4-FFF2-40B4-BE49-F238E27FC236}">
                <a16:creationId xmlns:a16="http://schemas.microsoft.com/office/drawing/2014/main" id="{2078A6DB-CF6D-E98A-422F-DE87CF06C96F}"/>
              </a:ext>
            </a:extLst>
          </p:cNvPr>
          <p:cNvSpPr>
            <a:spLocks noGrp="1"/>
          </p:cNvSpPr>
          <p:nvPr>
            <p:ph type="body" sz="quarter" idx="3"/>
          </p:nvPr>
        </p:nvSpPr>
        <p:spPr/>
        <p:txBody>
          <a:bodyPr/>
          <a:lstStyle/>
          <a:p>
            <a:r>
              <a:rPr lang="es-MX" dirty="0"/>
              <a:t>Deriva</a:t>
            </a:r>
          </a:p>
        </p:txBody>
      </p:sp>
      <p:sp>
        <p:nvSpPr>
          <p:cNvPr id="23" name="Marcador de contenido 22">
            <a:extLst>
              <a:ext uri="{FF2B5EF4-FFF2-40B4-BE49-F238E27FC236}">
                <a16:creationId xmlns:a16="http://schemas.microsoft.com/office/drawing/2014/main" id="{1D21FEBA-DE2B-D818-4B22-DCF057C5800E}"/>
              </a:ext>
            </a:extLst>
          </p:cNvPr>
          <p:cNvSpPr>
            <a:spLocks noGrp="1"/>
          </p:cNvSpPr>
          <p:nvPr>
            <p:ph sz="quarter" idx="4"/>
          </p:nvPr>
        </p:nvSpPr>
        <p:spPr/>
        <p:txBody>
          <a:bodyPr>
            <a:normAutofit fontScale="77500" lnSpcReduction="20000"/>
          </a:bodyPr>
          <a:lstStyle/>
          <a:p>
            <a:r>
              <a:rPr lang="es-MX" dirty="0"/>
              <a:t>Los proyectiles que están estabilizados en rotación están sujetos a otra fuerza llamada deriva. </a:t>
            </a:r>
          </a:p>
          <a:p>
            <a:r>
              <a:rPr lang="es-MX" dirty="0"/>
              <a:t>Esta es la misma fuerza que desvía una "bola curva" en beisbol, futbol o voleibol. </a:t>
            </a:r>
          </a:p>
          <a:p>
            <a:r>
              <a:rPr lang="es-MX" dirty="0"/>
              <a:t>A medida que el proyectil se mueve verticalmente, inicialmente hacia arriba y después hacia abajo por la influencia de la gravedad, la rotación tenderá a desviar el proyectil perpendicularmente al movimiento</a:t>
            </a:r>
            <a:r>
              <a:rPr lang="es-MX" sz="2000" dirty="0"/>
              <a:t>.</a:t>
            </a:r>
            <a:endParaRPr lang="en-US" sz="2000" dirty="0"/>
          </a:p>
        </p:txBody>
      </p:sp>
      <p:sp>
        <p:nvSpPr>
          <p:cNvPr id="4" name="Marcador de fecha 3">
            <a:extLst>
              <a:ext uri="{FF2B5EF4-FFF2-40B4-BE49-F238E27FC236}">
                <a16:creationId xmlns:a16="http://schemas.microsoft.com/office/drawing/2014/main" id="{D1DCD04A-3F8B-FAA9-8C08-E2F6B74B7121}"/>
              </a:ext>
            </a:extLst>
          </p:cNvPr>
          <p:cNvSpPr>
            <a:spLocks noGrp="1"/>
          </p:cNvSpPr>
          <p:nvPr>
            <p:ph type="dt" sz="half" idx="10"/>
          </p:nvPr>
        </p:nvSpPr>
        <p:spPr/>
        <p:txBody>
          <a:bodyPr vert="horz" lIns="91440" tIns="45720" rIns="91440" bIns="45720" rtlCol="0" anchor="ctr">
            <a:normAutofit/>
          </a:bodyPr>
          <a:lstStyle/>
          <a:p>
            <a:pPr>
              <a:spcAft>
                <a:spcPts val="600"/>
              </a:spcAft>
            </a:pPr>
            <a:fld id="{824FC831-A136-4E19-B2C0-CF8C734EEC26}"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Tree>
    <p:extLst>
      <p:ext uri="{BB962C8B-B14F-4D97-AF65-F5344CB8AC3E}">
        <p14:creationId xmlns:p14="http://schemas.microsoft.com/office/powerpoint/2010/main" val="3391648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9DB4B59-D1FC-CCEE-C04D-71C2912AF458}"/>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F77824F-299A-F4E8-F8C9-BC28BCD468CB}"/>
              </a:ext>
            </a:extLst>
          </p:cNvPr>
          <p:cNvSpPr>
            <a:spLocks noGrp="1"/>
          </p:cNvSpPr>
          <p:nvPr>
            <p:ph type="title"/>
          </p:nvPr>
        </p:nvSpPr>
        <p:spPr/>
        <p:txBody>
          <a:bodyPr vert="horz" lIns="91440" tIns="45720" rIns="91440" bIns="45720" rtlCol="0" anchor="b">
            <a:normAutofit/>
          </a:bodyPr>
          <a:lstStyle/>
          <a:p>
            <a:r>
              <a:rPr lang="en-US" sz="5400" kern="1200">
                <a:solidFill>
                  <a:schemeClr val="tx1"/>
                </a:solidFill>
                <a:latin typeface="+mj-lt"/>
                <a:ea typeface="+mj-ea"/>
                <a:cs typeface="+mj-cs"/>
              </a:rPr>
              <a:t>Balística exterior</a:t>
            </a:r>
          </a:p>
        </p:txBody>
      </p:sp>
      <p:sp>
        <p:nvSpPr>
          <p:cNvPr id="21" name="Marcador de texto 20">
            <a:extLst>
              <a:ext uri="{FF2B5EF4-FFF2-40B4-BE49-F238E27FC236}">
                <a16:creationId xmlns:a16="http://schemas.microsoft.com/office/drawing/2014/main" id="{50918FF1-AE21-672A-4158-AADBBE305991}"/>
              </a:ext>
            </a:extLst>
          </p:cNvPr>
          <p:cNvSpPr>
            <a:spLocks noGrp="1"/>
          </p:cNvSpPr>
          <p:nvPr>
            <p:ph type="body" idx="1"/>
          </p:nvPr>
        </p:nvSpPr>
        <p:spPr/>
        <p:txBody>
          <a:bodyPr>
            <a:normAutofit/>
          </a:bodyPr>
          <a:lstStyle/>
          <a:p>
            <a:r>
              <a:rPr lang="es-MX" dirty="0"/>
              <a:t>Fuerza de Coriolis</a:t>
            </a:r>
          </a:p>
        </p:txBody>
      </p:sp>
      <p:sp>
        <p:nvSpPr>
          <p:cNvPr id="3" name="Marcador de contenido 2">
            <a:extLst>
              <a:ext uri="{FF2B5EF4-FFF2-40B4-BE49-F238E27FC236}">
                <a16:creationId xmlns:a16="http://schemas.microsoft.com/office/drawing/2014/main" id="{3D27D0B4-69AF-FF72-1B7D-956B145276C8}"/>
              </a:ext>
            </a:extLst>
          </p:cNvPr>
          <p:cNvSpPr>
            <a:spLocks noGrp="1"/>
          </p:cNvSpPr>
          <p:nvPr>
            <p:ph sz="half" idx="2"/>
          </p:nvPr>
        </p:nvSpPr>
        <p:spPr/>
        <p:txBody>
          <a:bodyPr vert="horz" lIns="91440" tIns="45720" rIns="91440" bIns="45720" rtlCol="0" anchor="t">
            <a:normAutofit fontScale="62500" lnSpcReduction="20000"/>
          </a:bodyPr>
          <a:lstStyle/>
          <a:p>
            <a:r>
              <a:rPr lang="es-MX" sz="2700" dirty="0"/>
              <a:t>Los proyectiles que viajan grandes distancias, están sujetos a la aceleración de Coriolis causada por la rotación de la Tierra. </a:t>
            </a:r>
          </a:p>
          <a:p>
            <a:r>
              <a:rPr lang="es-MX" sz="2700" dirty="0"/>
              <a:t>A medida que el marco de referencia (norte, este oeste y sur que rota con la tierra) se mueve debajo del proyectil que está viajando en una línea recta, parece estar desviado en una dirección opuesta a la rotación dicho marco de referencia.</a:t>
            </a:r>
          </a:p>
          <a:p>
            <a:r>
              <a:rPr lang="es-MX" sz="2700" dirty="0"/>
              <a:t>En el hemisferio norte, la trayectoria se desviará hacia la derecha. Un proyectil que viaja 1000 m/s hacia el norte en la latitud 30° N se acelerará a la derecha a 0,07 m/s2. Para un tiempo de vuelo de 30 segundos, correspondiente a unos 30 km de distancia recorrida, el proyectil se desviará unos 60 m. Así que para la artillería de largo alcance, la corrección de Coriolis es importante. Para corto alcance no es significativo.</a:t>
            </a:r>
            <a:endParaRPr lang="es-CL" sz="2700" dirty="0"/>
          </a:p>
        </p:txBody>
      </p:sp>
      <p:sp>
        <p:nvSpPr>
          <p:cNvPr id="22" name="Marcador de texto 21">
            <a:extLst>
              <a:ext uri="{FF2B5EF4-FFF2-40B4-BE49-F238E27FC236}">
                <a16:creationId xmlns:a16="http://schemas.microsoft.com/office/drawing/2014/main" id="{0783B99D-6F32-68CB-1640-B9A0AF9F3686}"/>
              </a:ext>
            </a:extLst>
          </p:cNvPr>
          <p:cNvSpPr>
            <a:spLocks noGrp="1"/>
          </p:cNvSpPr>
          <p:nvPr>
            <p:ph type="body" sz="quarter" idx="3"/>
          </p:nvPr>
        </p:nvSpPr>
        <p:spPr/>
        <p:txBody>
          <a:bodyPr>
            <a:normAutofit/>
          </a:bodyPr>
          <a:lstStyle/>
          <a:p>
            <a:r>
              <a:rPr lang="es-CL" dirty="0"/>
              <a:t>Ideas claves de balística exterior</a:t>
            </a:r>
          </a:p>
        </p:txBody>
      </p:sp>
      <p:sp>
        <p:nvSpPr>
          <p:cNvPr id="23" name="Marcador de contenido 22">
            <a:extLst>
              <a:ext uri="{FF2B5EF4-FFF2-40B4-BE49-F238E27FC236}">
                <a16:creationId xmlns:a16="http://schemas.microsoft.com/office/drawing/2014/main" id="{090E0E13-43D2-48E4-E25E-EDAF29DA94B7}"/>
              </a:ext>
            </a:extLst>
          </p:cNvPr>
          <p:cNvSpPr>
            <a:spLocks noGrp="1"/>
          </p:cNvSpPr>
          <p:nvPr>
            <p:ph sz="quarter" idx="4"/>
          </p:nvPr>
        </p:nvSpPr>
        <p:spPr/>
        <p:txBody>
          <a:bodyPr>
            <a:normAutofit fontScale="62500" lnSpcReduction="20000"/>
          </a:bodyPr>
          <a:lstStyle/>
          <a:p>
            <a:r>
              <a:rPr lang="es-CL" dirty="0"/>
              <a:t>El proyectil no viaja en línea recta, sino en una curva influida por varias fuerzas.</a:t>
            </a:r>
          </a:p>
          <a:p>
            <a:r>
              <a:rPr lang="es-CL" dirty="0"/>
              <a:t>La balística exterior busca predecir y controlar esa curva para acertar en el blanco.</a:t>
            </a:r>
          </a:p>
          <a:p>
            <a:r>
              <a:rPr lang="es-CL" dirty="0"/>
              <a:t>No se necesitan fórmulas complejas para entender que:</a:t>
            </a:r>
          </a:p>
          <a:p>
            <a:pPr lvl="1"/>
            <a:r>
              <a:rPr lang="es-CL" dirty="0"/>
              <a:t>Más velocidad = más alcance.</a:t>
            </a:r>
          </a:p>
          <a:p>
            <a:pPr lvl="1"/>
            <a:r>
              <a:rPr lang="es-CL" dirty="0"/>
              <a:t>Más resistencia del aire = menos alcance.</a:t>
            </a:r>
          </a:p>
          <a:p>
            <a:pPr lvl="1"/>
            <a:r>
              <a:rPr lang="es-CL" dirty="0"/>
              <a:t>El giro = más estabilidad y precisión.</a:t>
            </a:r>
          </a:p>
        </p:txBody>
      </p:sp>
      <p:sp>
        <p:nvSpPr>
          <p:cNvPr id="4" name="Marcador de fecha 3">
            <a:extLst>
              <a:ext uri="{FF2B5EF4-FFF2-40B4-BE49-F238E27FC236}">
                <a16:creationId xmlns:a16="http://schemas.microsoft.com/office/drawing/2014/main" id="{1447CE3E-EFF5-DCAC-8154-07F9618AF8F3}"/>
              </a:ext>
            </a:extLst>
          </p:cNvPr>
          <p:cNvSpPr>
            <a:spLocks noGrp="1"/>
          </p:cNvSpPr>
          <p:nvPr>
            <p:ph type="dt" sz="half" idx="10"/>
          </p:nvPr>
        </p:nvSpPr>
        <p:spPr/>
        <p:txBody>
          <a:bodyPr vert="horz" lIns="91440" tIns="45720" rIns="91440" bIns="45720" rtlCol="0" anchor="ctr">
            <a:normAutofit/>
          </a:bodyPr>
          <a:lstStyle/>
          <a:p>
            <a:pPr>
              <a:spcAft>
                <a:spcPts val="600"/>
              </a:spcAft>
            </a:pPr>
            <a:fld id="{824FC831-A136-4E19-B2C0-CF8C734EEC26}"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sp>
        <p:nvSpPr>
          <p:cNvPr id="6" name="CuadroTexto 5">
            <a:extLst>
              <a:ext uri="{FF2B5EF4-FFF2-40B4-BE49-F238E27FC236}">
                <a16:creationId xmlns:a16="http://schemas.microsoft.com/office/drawing/2014/main" id="{256AAE03-6580-C7BB-296A-468FC814F7DC}"/>
              </a:ext>
            </a:extLst>
          </p:cNvPr>
          <p:cNvSpPr txBox="1"/>
          <p:nvPr/>
        </p:nvSpPr>
        <p:spPr>
          <a:xfrm>
            <a:off x="6096000" y="1089304"/>
            <a:ext cx="6096000" cy="369332"/>
          </a:xfrm>
          <a:prstGeom prst="rect">
            <a:avLst/>
          </a:prstGeom>
          <a:noFill/>
        </p:spPr>
        <p:txBody>
          <a:bodyPr wrap="square">
            <a:spAutoFit/>
          </a:bodyPr>
          <a:lstStyle/>
          <a:p>
            <a:r>
              <a:rPr lang="es-CL" dirty="0">
                <a:hlinkClick r:id="rId2"/>
              </a:rPr>
              <a:t>https://www.youtube.com/watch?v=ScZuCDYSM2g&amp;t=13s</a:t>
            </a:r>
            <a:r>
              <a:rPr lang="es-CL" dirty="0"/>
              <a:t> </a:t>
            </a:r>
          </a:p>
        </p:txBody>
      </p:sp>
    </p:spTree>
    <p:extLst>
      <p:ext uri="{BB962C8B-B14F-4D97-AF65-F5344CB8AC3E}">
        <p14:creationId xmlns:p14="http://schemas.microsoft.com/office/powerpoint/2010/main" val="2995499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Rectangle 14">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Título 4">
            <a:extLst>
              <a:ext uri="{FF2B5EF4-FFF2-40B4-BE49-F238E27FC236}">
                <a16:creationId xmlns:a16="http://schemas.microsoft.com/office/drawing/2014/main" id="{EEB393C4-99E9-2257-192F-A40EDFEFA66D}"/>
              </a:ext>
            </a:extLst>
          </p:cNvPr>
          <p:cNvSpPr>
            <a:spLocks noGrp="1"/>
          </p:cNvSpPr>
          <p:nvPr>
            <p:ph type="title"/>
          </p:nvPr>
        </p:nvSpPr>
        <p:spPr>
          <a:xfrm>
            <a:off x="3315031" y="1380754"/>
            <a:ext cx="5561938" cy="2513516"/>
          </a:xfrm>
        </p:spPr>
        <p:txBody>
          <a:bodyPr vert="horz" lIns="91440" tIns="45720" rIns="91440" bIns="45720" rtlCol="0" anchor="b">
            <a:normAutofit/>
          </a:bodyPr>
          <a:lstStyle/>
          <a:p>
            <a:pPr algn="ctr"/>
            <a:r>
              <a:rPr lang="es-CL" kern="1200" noProof="0" dirty="0">
                <a:solidFill>
                  <a:schemeClr val="tx1"/>
                </a:solidFill>
                <a:latin typeface="+mj-lt"/>
                <a:ea typeface="+mj-ea"/>
                <a:cs typeface="+mj-cs"/>
              </a:rPr>
              <a:t>Explosivos</a:t>
            </a:r>
          </a:p>
        </p:txBody>
      </p:sp>
      <p:sp>
        <p:nvSpPr>
          <p:cNvPr id="6" name="Marcador de texto 5">
            <a:extLst>
              <a:ext uri="{FF2B5EF4-FFF2-40B4-BE49-F238E27FC236}">
                <a16:creationId xmlns:a16="http://schemas.microsoft.com/office/drawing/2014/main" id="{DD7EF925-38BB-FC10-1203-B99A9BB25933}"/>
              </a:ext>
            </a:extLst>
          </p:cNvPr>
          <p:cNvSpPr>
            <a:spLocks noGrp="1"/>
          </p:cNvSpPr>
          <p:nvPr>
            <p:ph type="body" idx="1"/>
          </p:nvPr>
        </p:nvSpPr>
        <p:spPr>
          <a:xfrm>
            <a:off x="3315031" y="4076802"/>
            <a:ext cx="5561938" cy="1534587"/>
          </a:xfrm>
        </p:spPr>
        <p:txBody>
          <a:bodyPr vert="horz" lIns="91440" tIns="45720" rIns="91440" bIns="45720" rtlCol="0">
            <a:normAutofit fontScale="92500" lnSpcReduction="20000"/>
          </a:bodyPr>
          <a:lstStyle/>
          <a:p>
            <a:pPr algn="ctr"/>
            <a:r>
              <a:rPr lang="en-US" sz="2400" kern="1200" dirty="0">
                <a:solidFill>
                  <a:schemeClr val="tx1"/>
                </a:solidFill>
                <a:latin typeface="+mn-lt"/>
                <a:ea typeface="+mn-ea"/>
                <a:cs typeface="+mn-cs"/>
                <a:hlinkClick r:id="rId2"/>
              </a:rPr>
              <a:t>https://www.bing.com/videos/riverview/relatedvideo?q=Experimentos+explosivos&amp;mid=74268E0DB3810329D1A474268E0DB3810329D1A4&amp;churl=https%3a%2f%2fwww.youtube.com%2fchannel%2fUCYeF244yNGuFefuFKqxIAXw&amp;FORM=GVRPTV</a:t>
            </a:r>
            <a:r>
              <a:rPr lang="en-US" sz="2400" kern="1200" dirty="0">
                <a:solidFill>
                  <a:schemeClr val="tx1"/>
                </a:solidFill>
                <a:latin typeface="+mn-lt"/>
                <a:ea typeface="+mn-ea"/>
                <a:cs typeface="+mn-cs"/>
              </a:rPr>
              <a:t>  </a:t>
            </a:r>
          </a:p>
        </p:txBody>
      </p:sp>
      <p:sp>
        <p:nvSpPr>
          <p:cNvPr id="4" name="Marcador de fecha 3">
            <a:extLst>
              <a:ext uri="{FF2B5EF4-FFF2-40B4-BE49-F238E27FC236}">
                <a16:creationId xmlns:a16="http://schemas.microsoft.com/office/drawing/2014/main" id="{A7EE2143-13CB-EB71-E2E2-BF20282C0FAE}"/>
              </a:ext>
            </a:extLst>
          </p:cNvPr>
          <p:cNvSpPr>
            <a:spLocks noGrp="1"/>
          </p:cNvSpPr>
          <p:nvPr>
            <p:ph type="dt" sz="half" idx="10"/>
          </p:nvPr>
        </p:nvSpPr>
        <p:spPr>
          <a:xfrm>
            <a:off x="7724245" y="6356350"/>
            <a:ext cx="2743200" cy="365125"/>
          </a:xfrm>
        </p:spPr>
        <p:txBody>
          <a:bodyPr vert="horz" lIns="91440" tIns="45720" rIns="91440" bIns="45720" rtlCol="0" anchor="ctr">
            <a:normAutofit/>
          </a:bodyPr>
          <a:lstStyle/>
          <a:p>
            <a:pPr>
              <a:spcAft>
                <a:spcPts val="600"/>
              </a:spcAft>
            </a:pPr>
            <a:fld id="{824FC831-A136-4E19-B2C0-CF8C734EEC26}" type="datetime1">
              <a:rPr lang="en-US">
                <a:solidFill>
                  <a:srgbClr val="FFFFFF"/>
                </a:solidFill>
              </a:rPr>
              <a:pPr>
                <a:spcAft>
                  <a:spcPts val="600"/>
                </a:spcAft>
              </a:pPr>
              <a:t>7/27/2026</a:t>
            </a:fld>
            <a:endParaRPr lang="en-US">
              <a:solidFill>
                <a:srgbClr val="FFFFFF"/>
              </a:solidFill>
            </a:endParaRPr>
          </a:p>
        </p:txBody>
      </p:sp>
      <p:sp>
        <p:nvSpPr>
          <p:cNvPr id="19" name="Arc 18">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Oval 20">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3841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ítulo 4">
            <a:extLst>
              <a:ext uri="{FF2B5EF4-FFF2-40B4-BE49-F238E27FC236}">
                <a16:creationId xmlns:a16="http://schemas.microsoft.com/office/drawing/2014/main" id="{27B21AF3-BC9D-26AA-A8B5-3D27E10185A2}"/>
              </a:ext>
            </a:extLst>
          </p:cNvPr>
          <p:cNvSpPr>
            <a:spLocks noGrp="1"/>
          </p:cNvSpPr>
          <p:nvPr>
            <p:ph type="title"/>
          </p:nvPr>
        </p:nvSpPr>
        <p:spPr>
          <a:xfrm>
            <a:off x="6412091" y="501651"/>
            <a:ext cx="4395340" cy="1716255"/>
          </a:xfrm>
        </p:spPr>
        <p:txBody>
          <a:bodyPr anchor="b">
            <a:normAutofit/>
          </a:bodyPr>
          <a:lstStyle/>
          <a:p>
            <a:r>
              <a:rPr lang="es-CL" sz="5600"/>
              <a:t>Definiciones básicas</a:t>
            </a:r>
          </a:p>
        </p:txBody>
      </p:sp>
      <p:sp>
        <p:nvSpPr>
          <p:cNvPr id="26" name="Rectangle 25">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Imagen 9">
            <a:extLst>
              <a:ext uri="{FF2B5EF4-FFF2-40B4-BE49-F238E27FC236}">
                <a16:creationId xmlns:a16="http://schemas.microsoft.com/office/drawing/2014/main" id="{FB1CEA68-5613-9C06-5BF1-7D3A5628C0C0}"/>
              </a:ext>
            </a:extLst>
          </p:cNvPr>
          <p:cNvPicPr>
            <a:picLocks noChangeAspect="1"/>
          </p:cNvPicPr>
          <p:nvPr/>
        </p:nvPicPr>
        <p:blipFill>
          <a:blip r:embed="rId2"/>
          <a:stretch>
            <a:fillRect/>
          </a:stretch>
        </p:blipFill>
        <p:spPr>
          <a:xfrm>
            <a:off x="279143" y="1216337"/>
            <a:ext cx="5221625" cy="4425327"/>
          </a:xfrm>
          <a:prstGeom prst="rect">
            <a:avLst/>
          </a:prstGeom>
        </p:spPr>
      </p:pic>
      <p:sp>
        <p:nvSpPr>
          <p:cNvPr id="4" name="Marcador de fecha 3">
            <a:extLst>
              <a:ext uri="{FF2B5EF4-FFF2-40B4-BE49-F238E27FC236}">
                <a16:creationId xmlns:a16="http://schemas.microsoft.com/office/drawing/2014/main" id="{96D86A5C-2C97-9244-7A16-0594741B96B3}"/>
              </a:ext>
            </a:extLst>
          </p:cNvPr>
          <p:cNvSpPr>
            <a:spLocks noGrp="1"/>
          </p:cNvSpPr>
          <p:nvPr>
            <p:ph type="dt" sz="half" idx="10"/>
          </p:nvPr>
        </p:nvSpPr>
        <p:spPr>
          <a:xfrm>
            <a:off x="838200" y="6356350"/>
            <a:ext cx="2743200" cy="365125"/>
          </a:xfrm>
        </p:spPr>
        <p:txBody>
          <a:bodyPr>
            <a:normAutofit/>
          </a:bodyPr>
          <a:lstStyle/>
          <a:p>
            <a:pPr>
              <a:spcAft>
                <a:spcPts val="600"/>
              </a:spcAft>
            </a:pPr>
            <a:fld id="{E7E72606-60A1-447A-B744-A1A00A1F1787}" type="datetime1">
              <a:rPr lang="es-CL">
                <a:solidFill>
                  <a:srgbClr val="FFFFFF"/>
                </a:solidFill>
              </a:rPr>
              <a:pPr>
                <a:spcAft>
                  <a:spcPts val="600"/>
                </a:spcAft>
              </a:pPr>
              <a:t>27-07-2026</a:t>
            </a:fld>
            <a:endParaRPr lang="es-CL">
              <a:solidFill>
                <a:srgbClr val="FFFFFF"/>
              </a:solidFill>
            </a:endParaRPr>
          </a:p>
        </p:txBody>
      </p:sp>
      <p:sp>
        <p:nvSpPr>
          <p:cNvPr id="8" name="Google Shape;116;p3">
            <a:extLst>
              <a:ext uri="{FF2B5EF4-FFF2-40B4-BE49-F238E27FC236}">
                <a16:creationId xmlns:a16="http://schemas.microsoft.com/office/drawing/2014/main" id="{B84439CD-B1FD-A918-586E-21CF7D318F64}"/>
              </a:ext>
            </a:extLst>
          </p:cNvPr>
          <p:cNvSpPr>
            <a:spLocks noGrp="1"/>
          </p:cNvSpPr>
          <p:nvPr>
            <p:ph idx="1"/>
          </p:nvPr>
        </p:nvSpPr>
        <p:spPr>
          <a:xfrm>
            <a:off x="6392583" y="2645922"/>
            <a:ext cx="4434721" cy="3710427"/>
          </a:xfrm>
          <a:prstGeom prst="rect">
            <a:avLst/>
          </a:prstGeom>
        </p:spPr>
        <p:txBody>
          <a:bodyPr spcFirstLastPara="1" lIns="91425" tIns="45700" rIns="91425" bIns="45700" anchor="t" anchorCtr="0">
            <a:normAutofit/>
          </a:bodyPr>
          <a:lstStyle/>
          <a:p>
            <a:pPr marL="342900" marR="0" lvl="0" indent="-342900" rtl="0">
              <a:spcBef>
                <a:spcPts val="0"/>
              </a:spcBef>
              <a:spcAft>
                <a:spcPts val="600"/>
              </a:spcAft>
              <a:buClr>
                <a:srgbClr val="002060"/>
              </a:buClr>
              <a:buSzPts val="1800"/>
              <a:buFont typeface="Noto Sans Symbols"/>
              <a:buChar char="❖"/>
            </a:pPr>
            <a:r>
              <a:rPr lang="es-CL" sz="1600" b="1" noProof="0">
                <a:solidFill>
                  <a:schemeClr val="tx1">
                    <a:alpha val="80000"/>
                  </a:schemeClr>
                </a:solidFill>
                <a:latin typeface="Calibri"/>
                <a:ea typeface="Calibri"/>
                <a:cs typeface="Calibri"/>
                <a:sym typeface="Calibri"/>
              </a:rPr>
              <a:t>EXPLOSIÓN: </a:t>
            </a:r>
            <a:r>
              <a:rPr lang="es-CL" sz="1600" noProof="0">
                <a:solidFill>
                  <a:schemeClr val="tx1">
                    <a:alpha val="80000"/>
                  </a:schemeClr>
                </a:solidFill>
                <a:latin typeface="Calibri"/>
                <a:ea typeface="Calibri"/>
                <a:cs typeface="Calibri"/>
                <a:sym typeface="Calibri"/>
              </a:rPr>
              <a:t>Es la reacción química de un material cuyo resultado es una rápida y violenta liberación de energía….Mecánicas,  </a:t>
            </a:r>
            <a:r>
              <a:rPr lang="es-CL" sz="1600" b="1" noProof="0">
                <a:solidFill>
                  <a:schemeClr val="tx1">
                    <a:alpha val="80000"/>
                  </a:schemeClr>
                </a:solidFill>
                <a:latin typeface="Calibri"/>
                <a:ea typeface="Calibri"/>
                <a:cs typeface="Calibri"/>
                <a:sym typeface="Calibri"/>
              </a:rPr>
              <a:t>Químicas</a:t>
            </a:r>
            <a:r>
              <a:rPr lang="es-CL" sz="1600" noProof="0">
                <a:solidFill>
                  <a:schemeClr val="tx1">
                    <a:alpha val="80000"/>
                  </a:schemeClr>
                </a:solidFill>
                <a:latin typeface="Calibri"/>
                <a:ea typeface="Calibri"/>
                <a:cs typeface="Calibri"/>
                <a:sym typeface="Calibri"/>
              </a:rPr>
              <a:t> y Nucleares (transformación en la composición química).</a:t>
            </a:r>
            <a:endParaRPr lang="es-CL" sz="1600" noProof="0">
              <a:solidFill>
                <a:schemeClr val="tx1">
                  <a:alpha val="80000"/>
                </a:schemeClr>
              </a:solidFill>
            </a:endParaRPr>
          </a:p>
          <a:p>
            <a:pPr marL="342900" marR="0" lvl="0" indent="-342900" rtl="0">
              <a:spcBef>
                <a:spcPts val="0"/>
              </a:spcBef>
              <a:spcAft>
                <a:spcPts val="600"/>
              </a:spcAft>
              <a:buClr>
                <a:srgbClr val="002060"/>
              </a:buClr>
              <a:buSzPts val="1800"/>
              <a:buFont typeface="Noto Sans Symbols"/>
              <a:buChar char="❖"/>
            </a:pPr>
            <a:r>
              <a:rPr lang="es-CL" sz="1600" b="1" noProof="0">
                <a:solidFill>
                  <a:schemeClr val="tx1">
                    <a:alpha val="80000"/>
                  </a:schemeClr>
                </a:solidFill>
                <a:latin typeface="Calibri"/>
                <a:ea typeface="Calibri"/>
                <a:cs typeface="Calibri"/>
                <a:sym typeface="Calibri"/>
              </a:rPr>
              <a:t>COMBUSTIÓN: </a:t>
            </a:r>
            <a:r>
              <a:rPr lang="es-CL" sz="1600" noProof="0">
                <a:solidFill>
                  <a:schemeClr val="tx1">
                    <a:alpha val="80000"/>
                  </a:schemeClr>
                </a:solidFill>
                <a:latin typeface="Calibri"/>
                <a:ea typeface="Calibri"/>
                <a:cs typeface="Calibri"/>
                <a:sym typeface="Calibri"/>
              </a:rPr>
              <a:t>Reacción química del hidrógeno, carbono o metales con el Oxígeno.</a:t>
            </a:r>
            <a:endParaRPr lang="es-CL" sz="1600" noProof="0">
              <a:solidFill>
                <a:schemeClr val="tx1">
                  <a:alpha val="80000"/>
                </a:schemeClr>
              </a:solidFill>
            </a:endParaRPr>
          </a:p>
          <a:p>
            <a:pPr marL="342900" marR="0" lvl="0" indent="-342900" rtl="0">
              <a:spcBef>
                <a:spcPts val="0"/>
              </a:spcBef>
              <a:spcAft>
                <a:spcPts val="600"/>
              </a:spcAft>
              <a:buClr>
                <a:srgbClr val="002060"/>
              </a:buClr>
              <a:buSzPts val="1800"/>
              <a:buFont typeface="Noto Sans Symbols"/>
              <a:buChar char="❖"/>
            </a:pPr>
            <a:r>
              <a:rPr lang="es-CL" sz="1600" b="1" noProof="0">
                <a:solidFill>
                  <a:schemeClr val="tx1">
                    <a:alpha val="80000"/>
                  </a:schemeClr>
                </a:solidFill>
                <a:latin typeface="Calibri"/>
                <a:ea typeface="Calibri"/>
                <a:cs typeface="Calibri"/>
                <a:sym typeface="Calibri"/>
              </a:rPr>
              <a:t>COMBURENTE: </a:t>
            </a:r>
            <a:r>
              <a:rPr lang="es-CL" sz="1600" noProof="0">
                <a:solidFill>
                  <a:schemeClr val="tx1">
                    <a:alpha val="80000"/>
                  </a:schemeClr>
                </a:solidFill>
                <a:latin typeface="Calibri"/>
                <a:ea typeface="Calibri"/>
                <a:cs typeface="Calibri"/>
                <a:sym typeface="Calibri"/>
              </a:rPr>
              <a:t>Elemento químico que posibilita la combustión de una sustancia al aportar Oxígeno en cantidades suficientes para su transformación.</a:t>
            </a:r>
            <a:endParaRPr lang="es-CL" sz="1600" noProof="0">
              <a:solidFill>
                <a:schemeClr val="tx1">
                  <a:alpha val="80000"/>
                </a:schemeClr>
              </a:solidFill>
            </a:endParaRPr>
          </a:p>
          <a:p>
            <a:pPr marL="342900" marR="0" lvl="0" indent="-342900" rtl="0">
              <a:spcBef>
                <a:spcPts val="0"/>
              </a:spcBef>
              <a:spcAft>
                <a:spcPts val="600"/>
              </a:spcAft>
              <a:buClr>
                <a:srgbClr val="002060"/>
              </a:buClr>
              <a:buSzPts val="1800"/>
              <a:buFont typeface="Noto Sans Symbols"/>
              <a:buChar char="❖"/>
            </a:pPr>
            <a:r>
              <a:rPr lang="es-CL" sz="1600" b="1" noProof="0">
                <a:solidFill>
                  <a:schemeClr val="tx1">
                    <a:alpha val="80000"/>
                  </a:schemeClr>
                </a:solidFill>
                <a:latin typeface="Calibri"/>
                <a:ea typeface="Calibri"/>
                <a:cs typeface="Calibri"/>
                <a:sym typeface="Calibri"/>
              </a:rPr>
              <a:t>COMBUSTIBLE:</a:t>
            </a:r>
            <a:r>
              <a:rPr lang="es-CL" sz="1600" noProof="0">
                <a:solidFill>
                  <a:schemeClr val="tx1">
                    <a:alpha val="80000"/>
                  </a:schemeClr>
                </a:solidFill>
                <a:latin typeface="Calibri"/>
                <a:ea typeface="Calibri"/>
                <a:cs typeface="Calibri"/>
                <a:sym typeface="Calibri"/>
              </a:rPr>
              <a:t> Elemento químico que, en contacto con un comburente y un adecuado aporte de calor, reacciona liberando gran cantidad de gases, energía térmica y residuos.</a:t>
            </a:r>
          </a:p>
        </p:txBody>
      </p:sp>
      <p:cxnSp>
        <p:nvCxnSpPr>
          <p:cNvPr id="28" name="Straight Connector 2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05233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43"/>
        <p:cNvGrpSpPr/>
        <p:nvPr/>
      </p:nvGrpSpPr>
      <p:grpSpPr>
        <a:xfrm>
          <a:off x="0" y="0"/>
          <a:ext cx="0" cy="0"/>
          <a:chOff x="0" y="0"/>
          <a:chExt cx="0" cy="0"/>
        </a:xfrm>
      </p:grpSpPr>
      <p:sp useBgFill="1">
        <p:nvSpPr>
          <p:cNvPr id="18" name="Rectangle 12">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14863FCB-41EE-1397-07BF-05005377C440}"/>
              </a:ext>
            </a:extLst>
          </p:cNvPr>
          <p:cNvSpPr>
            <a:spLocks noGrp="1"/>
          </p:cNvSpPr>
          <p:nvPr>
            <p:ph type="title"/>
          </p:nvPr>
        </p:nvSpPr>
        <p:spPr>
          <a:xfrm>
            <a:off x="6657715" y="467271"/>
            <a:ext cx="4195674" cy="1095425"/>
          </a:xfrm>
        </p:spPr>
        <p:txBody>
          <a:bodyPr vert="horz" lIns="91440" tIns="45720" rIns="91440" bIns="45720" rtlCol="0" anchor="b">
            <a:normAutofit/>
          </a:bodyPr>
          <a:lstStyle/>
          <a:p>
            <a:r>
              <a:rPr lang="en-US" sz="3600" dirty="0"/>
              <a:t>CARACTERÍSTICAS DE LOS EXPLOSIVOS</a:t>
            </a:r>
          </a:p>
        </p:txBody>
      </p:sp>
      <p:sp>
        <p:nvSpPr>
          <p:cNvPr id="20" name="Oval 14">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Marcador de contenido 7">
            <a:extLst>
              <a:ext uri="{FF2B5EF4-FFF2-40B4-BE49-F238E27FC236}">
                <a16:creationId xmlns:a16="http://schemas.microsoft.com/office/drawing/2014/main" id="{29D48201-B87E-A39C-1C5E-10AD435A9317}"/>
              </a:ext>
            </a:extLst>
          </p:cNvPr>
          <p:cNvPicPr>
            <a:picLocks noGrp="1" noChangeAspect="1"/>
          </p:cNvPicPr>
          <p:nvPr>
            <p:ph sz="half" idx="2"/>
          </p:nvPr>
        </p:nvPicPr>
        <p:blipFill>
          <a:blip r:embed="rId3"/>
          <a:srcRect l="5050" r="12698" b="-3"/>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7"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9"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5" name="Google Shape;149;p5">
            <a:extLst>
              <a:ext uri="{FF2B5EF4-FFF2-40B4-BE49-F238E27FC236}">
                <a16:creationId xmlns:a16="http://schemas.microsoft.com/office/drawing/2014/main" id="{759A2B7A-9495-577B-4132-263F4170876F}"/>
              </a:ext>
            </a:extLst>
          </p:cNvPr>
          <p:cNvSpPr>
            <a:spLocks noGrp="1"/>
          </p:cNvSpPr>
          <p:nvPr>
            <p:ph sz="half" idx="1"/>
          </p:nvPr>
        </p:nvSpPr>
        <p:spPr>
          <a:xfrm>
            <a:off x="6657715" y="1562696"/>
            <a:ext cx="4195673" cy="4341994"/>
          </a:xfrm>
          <a:prstGeom prst="rect">
            <a:avLst/>
          </a:prstGeom>
        </p:spPr>
        <p:txBody>
          <a:bodyPr spcFirstLastPara="1" vert="horz" lIns="91440" tIns="45720" rIns="91440" bIns="45720" rtlCol="0" anchor="t" anchorCtr="0">
            <a:noAutofit/>
          </a:bodyPr>
          <a:lstStyle/>
          <a:p>
            <a:pPr>
              <a:spcBef>
                <a:spcPts val="0"/>
              </a:spcBef>
              <a:spcAft>
                <a:spcPts val="600"/>
              </a:spcAft>
              <a:buClr>
                <a:srgbClr val="002060"/>
              </a:buClr>
              <a:buSzPts val="1800"/>
            </a:pPr>
            <a:r>
              <a:rPr lang="es-CL" sz="2000" noProof="0" dirty="0">
                <a:solidFill>
                  <a:schemeClr val="tx1">
                    <a:alpha val="80000"/>
                  </a:schemeClr>
                </a:solidFill>
                <a:sym typeface="Calibri"/>
              </a:rPr>
              <a:t>Contiene su propio Oxigeno.</a:t>
            </a:r>
            <a:endParaRPr lang="es-CL" sz="2000" noProof="0" dirty="0">
              <a:solidFill>
                <a:schemeClr val="tx1">
                  <a:alpha val="80000"/>
                </a:schemeClr>
              </a:solidFill>
            </a:endParaRPr>
          </a:p>
          <a:p>
            <a:pPr>
              <a:spcBef>
                <a:spcPts val="0"/>
              </a:spcBef>
              <a:spcAft>
                <a:spcPts val="600"/>
              </a:spcAft>
              <a:buClr>
                <a:srgbClr val="002060"/>
              </a:buClr>
              <a:buSzPts val="1800"/>
            </a:pPr>
            <a:r>
              <a:rPr lang="es-CL" sz="2000" noProof="0" dirty="0">
                <a:solidFill>
                  <a:schemeClr val="tx1">
                    <a:alpha val="80000"/>
                  </a:schemeClr>
                </a:solidFill>
                <a:sym typeface="Calibri"/>
              </a:rPr>
              <a:t>Requieren aporte de energía térmica o mecánica para reaccionar (Sensibilidad)</a:t>
            </a:r>
            <a:endParaRPr lang="es-CL" sz="2000" noProof="0" dirty="0">
              <a:solidFill>
                <a:schemeClr val="tx1">
                  <a:alpha val="80000"/>
                </a:schemeClr>
              </a:solidFill>
            </a:endParaRPr>
          </a:p>
          <a:p>
            <a:pPr>
              <a:spcBef>
                <a:spcPts val="0"/>
              </a:spcBef>
              <a:spcAft>
                <a:spcPts val="600"/>
              </a:spcAft>
              <a:buClr>
                <a:srgbClr val="002060"/>
              </a:buClr>
              <a:buSzPts val="1800"/>
            </a:pPr>
            <a:r>
              <a:rPr lang="es-CL" sz="2000" noProof="0" dirty="0">
                <a:solidFill>
                  <a:schemeClr val="tx1">
                    <a:alpha val="80000"/>
                  </a:schemeClr>
                </a:solidFill>
                <a:sym typeface="Calibri"/>
              </a:rPr>
              <a:t>Inician su descomposición química l mismo tiempo en que se termina su fabricación.  (Estabilidad)</a:t>
            </a:r>
            <a:endParaRPr lang="es-CL" sz="2000" noProof="0" dirty="0">
              <a:solidFill>
                <a:schemeClr val="tx1">
                  <a:alpha val="80000"/>
                </a:schemeClr>
              </a:solidFill>
            </a:endParaRPr>
          </a:p>
          <a:p>
            <a:pPr>
              <a:spcBef>
                <a:spcPts val="0"/>
              </a:spcBef>
              <a:spcAft>
                <a:spcPts val="600"/>
              </a:spcAft>
              <a:buClr>
                <a:srgbClr val="002060"/>
              </a:buClr>
              <a:buSzPts val="1800"/>
            </a:pPr>
            <a:r>
              <a:rPr lang="es-CL" sz="2000" noProof="0" dirty="0">
                <a:solidFill>
                  <a:schemeClr val="tx1">
                    <a:alpha val="80000"/>
                  </a:schemeClr>
                </a:solidFill>
                <a:sym typeface="Calibri"/>
              </a:rPr>
              <a:t>Sensibles a las altas temperaturas.</a:t>
            </a:r>
          </a:p>
          <a:p>
            <a:pPr>
              <a:spcBef>
                <a:spcPts val="0"/>
              </a:spcBef>
              <a:spcAft>
                <a:spcPts val="600"/>
              </a:spcAft>
              <a:buClr>
                <a:srgbClr val="002060"/>
              </a:buClr>
              <a:buSzPts val="1800"/>
            </a:pPr>
            <a:r>
              <a:rPr lang="es-CL" sz="2000" noProof="0" dirty="0">
                <a:solidFill>
                  <a:schemeClr val="tx1">
                    <a:alpha val="80000"/>
                  </a:schemeClr>
                </a:solidFill>
                <a:sym typeface="Calibri"/>
              </a:rPr>
              <a:t>Sensible a cambios bruscos de </a:t>
            </a:r>
            <a:r>
              <a:rPr lang="es-CL" sz="2000" noProof="0" dirty="0" err="1">
                <a:solidFill>
                  <a:schemeClr val="tx1">
                    <a:alpha val="80000"/>
                  </a:schemeClr>
                </a:solidFill>
                <a:sym typeface="Calibri"/>
              </a:rPr>
              <a:t>T°</a:t>
            </a:r>
            <a:endParaRPr lang="es-CL" sz="2000" noProof="0" dirty="0">
              <a:solidFill>
                <a:schemeClr val="tx1">
                  <a:alpha val="80000"/>
                </a:schemeClr>
              </a:solidFill>
              <a:sym typeface="Calibri"/>
            </a:endParaRPr>
          </a:p>
          <a:p>
            <a:pPr>
              <a:spcBef>
                <a:spcPts val="0"/>
              </a:spcBef>
              <a:spcAft>
                <a:spcPts val="600"/>
              </a:spcAft>
              <a:buClr>
                <a:srgbClr val="002060"/>
              </a:buClr>
              <a:buSzPts val="1800"/>
            </a:pPr>
            <a:r>
              <a:rPr lang="es-CL" sz="2000" noProof="0" dirty="0">
                <a:solidFill>
                  <a:schemeClr val="tx1">
                    <a:alpha val="80000"/>
                  </a:schemeClr>
                </a:solidFill>
                <a:sym typeface="Calibri"/>
              </a:rPr>
              <a:t>Absorben humedad (capacidad higroscópica)</a:t>
            </a:r>
          </a:p>
          <a:p>
            <a:pPr>
              <a:spcBef>
                <a:spcPts val="0"/>
              </a:spcBef>
              <a:spcAft>
                <a:spcPts val="600"/>
              </a:spcAft>
              <a:buClr>
                <a:srgbClr val="002060"/>
              </a:buClr>
              <a:buSzPts val="1800"/>
            </a:pPr>
            <a:r>
              <a:rPr lang="es-CL" sz="2000" noProof="0" dirty="0">
                <a:solidFill>
                  <a:schemeClr val="tx1">
                    <a:alpha val="80000"/>
                  </a:schemeClr>
                </a:solidFill>
                <a:sym typeface="Calibri"/>
              </a:rPr>
              <a:t>Sensibles a golpes ( Fractura Física)</a:t>
            </a:r>
            <a:endParaRPr lang="es-CL" sz="1600" noProof="0" dirty="0">
              <a:solidFill>
                <a:schemeClr val="tx1">
                  <a:alpha val="80000"/>
                </a:schemeClr>
              </a:solidFill>
              <a:sym typeface="Calibri"/>
            </a:endParaRPr>
          </a:p>
        </p:txBody>
      </p:sp>
      <p:sp>
        <p:nvSpPr>
          <p:cNvPr id="21"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3"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B4EC0A-AB15-EE90-2EF8-998015CF570A}"/>
              </a:ext>
            </a:extLst>
          </p:cNvPr>
          <p:cNvSpPr>
            <a:spLocks noGrp="1"/>
          </p:cNvSpPr>
          <p:nvPr>
            <p:ph type="title"/>
          </p:nvPr>
        </p:nvSpPr>
        <p:spPr/>
        <p:txBody>
          <a:bodyPr/>
          <a:lstStyle/>
          <a:p>
            <a:r>
              <a:rPr lang="es-CL" dirty="0"/>
              <a:t>Deflagración vs Explosión</a:t>
            </a:r>
          </a:p>
        </p:txBody>
      </p:sp>
      <p:sp>
        <p:nvSpPr>
          <p:cNvPr id="6" name="Marcador de texto 5">
            <a:extLst>
              <a:ext uri="{FF2B5EF4-FFF2-40B4-BE49-F238E27FC236}">
                <a16:creationId xmlns:a16="http://schemas.microsoft.com/office/drawing/2014/main" id="{20387E0A-C25E-658C-8786-525A7D7538AD}"/>
              </a:ext>
            </a:extLst>
          </p:cNvPr>
          <p:cNvSpPr>
            <a:spLocks noGrp="1"/>
          </p:cNvSpPr>
          <p:nvPr>
            <p:ph type="body" idx="1"/>
          </p:nvPr>
        </p:nvSpPr>
        <p:spPr/>
        <p:txBody>
          <a:bodyPr/>
          <a:lstStyle/>
          <a:p>
            <a:r>
              <a:rPr lang="es-CL" sz="3200" b="0" dirty="0"/>
              <a:t>Deflagración</a:t>
            </a:r>
            <a:endParaRPr lang="es-CL" b="0" dirty="0"/>
          </a:p>
        </p:txBody>
      </p:sp>
      <p:sp>
        <p:nvSpPr>
          <p:cNvPr id="3" name="Marcador de contenido 2">
            <a:extLst>
              <a:ext uri="{FF2B5EF4-FFF2-40B4-BE49-F238E27FC236}">
                <a16:creationId xmlns:a16="http://schemas.microsoft.com/office/drawing/2014/main" id="{A5704C31-1F5F-BA0C-67AB-B70566CD3D4C}"/>
              </a:ext>
            </a:extLst>
          </p:cNvPr>
          <p:cNvSpPr>
            <a:spLocks noGrp="1"/>
          </p:cNvSpPr>
          <p:nvPr>
            <p:ph sz="half" idx="2"/>
          </p:nvPr>
        </p:nvSpPr>
        <p:spPr/>
        <p:txBody>
          <a:bodyPr>
            <a:normAutofit fontScale="92500" lnSpcReduction="20000"/>
          </a:bodyPr>
          <a:lstStyle/>
          <a:p>
            <a:r>
              <a:rPr lang="es-MX" dirty="0"/>
              <a:t>Proceso: Combustión rápida, pero con velocidad de propagación subsónica.</a:t>
            </a:r>
          </a:p>
          <a:p>
            <a:r>
              <a:rPr lang="es-MX" dirty="0"/>
              <a:t>Mecanismo: La reacción química avanza por transmisión de calor.</a:t>
            </a:r>
          </a:p>
          <a:p>
            <a:r>
              <a:rPr lang="es-MX" dirty="0"/>
              <a:t>Ejemplo: Pólvora negra, fuegos artificiales.</a:t>
            </a:r>
          </a:p>
          <a:p>
            <a:r>
              <a:rPr lang="es-MX" dirty="0"/>
              <a:t>Efecto: Liberación controlada de energía, presión moderada.</a:t>
            </a:r>
          </a:p>
          <a:p>
            <a:endParaRPr lang="es-CL" dirty="0"/>
          </a:p>
        </p:txBody>
      </p:sp>
      <p:sp>
        <p:nvSpPr>
          <p:cNvPr id="7" name="Marcador de texto 6">
            <a:extLst>
              <a:ext uri="{FF2B5EF4-FFF2-40B4-BE49-F238E27FC236}">
                <a16:creationId xmlns:a16="http://schemas.microsoft.com/office/drawing/2014/main" id="{2E414527-488A-2FFB-E8BD-3365FF6D25FA}"/>
              </a:ext>
            </a:extLst>
          </p:cNvPr>
          <p:cNvSpPr>
            <a:spLocks noGrp="1"/>
          </p:cNvSpPr>
          <p:nvPr>
            <p:ph type="body" sz="quarter" idx="3"/>
          </p:nvPr>
        </p:nvSpPr>
        <p:spPr/>
        <p:txBody>
          <a:bodyPr/>
          <a:lstStyle/>
          <a:p>
            <a:r>
              <a:rPr lang="es-CL" sz="3200" b="0" dirty="0"/>
              <a:t>Explosión</a:t>
            </a:r>
          </a:p>
        </p:txBody>
      </p:sp>
      <p:sp>
        <p:nvSpPr>
          <p:cNvPr id="8" name="Marcador de contenido 7">
            <a:extLst>
              <a:ext uri="{FF2B5EF4-FFF2-40B4-BE49-F238E27FC236}">
                <a16:creationId xmlns:a16="http://schemas.microsoft.com/office/drawing/2014/main" id="{05B076E3-9C3C-7D4A-5D97-054EF3495BAE}"/>
              </a:ext>
            </a:extLst>
          </p:cNvPr>
          <p:cNvSpPr>
            <a:spLocks noGrp="1"/>
          </p:cNvSpPr>
          <p:nvPr>
            <p:ph sz="quarter" idx="4"/>
          </p:nvPr>
        </p:nvSpPr>
        <p:spPr/>
        <p:txBody>
          <a:bodyPr>
            <a:normAutofit fontScale="92500" lnSpcReduction="20000"/>
          </a:bodyPr>
          <a:lstStyle/>
          <a:p>
            <a:r>
              <a:rPr lang="es-MX" dirty="0"/>
              <a:t>Proceso: Liberación súbita de energía con propagación supersónica (onda de choque).</a:t>
            </a:r>
          </a:p>
          <a:p>
            <a:r>
              <a:rPr lang="es-MX" dirty="0"/>
              <a:t>Mecanismo: Reacción química o física que genera gran aumento de presión.</a:t>
            </a:r>
          </a:p>
          <a:p>
            <a:r>
              <a:rPr lang="es-MX" dirty="0"/>
              <a:t>Ejemplo: TNT, C4, detonaciones militares.</a:t>
            </a:r>
          </a:p>
          <a:p>
            <a:r>
              <a:rPr lang="es-MX" dirty="0"/>
              <a:t>Efecto: Onda expansiva destructiva, fragmentación, alto poder de daño.</a:t>
            </a:r>
            <a:endParaRPr lang="es-CL" dirty="0"/>
          </a:p>
        </p:txBody>
      </p:sp>
      <p:sp>
        <p:nvSpPr>
          <p:cNvPr id="5" name="Marcador de fecha 4">
            <a:extLst>
              <a:ext uri="{FF2B5EF4-FFF2-40B4-BE49-F238E27FC236}">
                <a16:creationId xmlns:a16="http://schemas.microsoft.com/office/drawing/2014/main" id="{8A301FA2-FDC0-82CB-DFCB-7E28E599F162}"/>
              </a:ext>
            </a:extLst>
          </p:cNvPr>
          <p:cNvSpPr>
            <a:spLocks noGrp="1"/>
          </p:cNvSpPr>
          <p:nvPr>
            <p:ph type="dt" sz="half" idx="10"/>
          </p:nvPr>
        </p:nvSpPr>
        <p:spPr/>
        <p:txBody>
          <a:bodyPr/>
          <a:lstStyle/>
          <a:p>
            <a:fld id="{51424F34-C200-4CBA-A4E4-8EE977FDF5E5}" type="datetime1">
              <a:rPr lang="es-CL" smtClean="0"/>
              <a:t>27-07-2026</a:t>
            </a:fld>
            <a:endParaRPr lang="es-CL" dirty="0"/>
          </a:p>
        </p:txBody>
      </p:sp>
      <p:pic>
        <p:nvPicPr>
          <p:cNvPr id="9" name="Fenómeno del Fuego">
            <a:hlinkClick r:id="" action="ppaction://media"/>
            <a:extLst>
              <a:ext uri="{FF2B5EF4-FFF2-40B4-BE49-F238E27FC236}">
                <a16:creationId xmlns:a16="http://schemas.microsoft.com/office/drawing/2014/main" id="{03062132-B40D-547D-94F2-14134C882E74}"/>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031271" y="2671762"/>
            <a:ext cx="4966304" cy="2793546"/>
          </a:xfrm>
          <a:prstGeom prst="rect">
            <a:avLst/>
          </a:prstGeom>
        </p:spPr>
      </p:pic>
      <p:pic>
        <p:nvPicPr>
          <p:cNvPr id="11" name="Imagen 10">
            <a:extLst>
              <a:ext uri="{FF2B5EF4-FFF2-40B4-BE49-F238E27FC236}">
                <a16:creationId xmlns:a16="http://schemas.microsoft.com/office/drawing/2014/main" id="{1321155E-A707-1B32-FB48-B3A961F9D945}"/>
              </a:ext>
            </a:extLst>
          </p:cNvPr>
          <p:cNvPicPr>
            <a:picLocks noChangeAspect="1"/>
          </p:cNvPicPr>
          <p:nvPr/>
        </p:nvPicPr>
        <p:blipFill>
          <a:blip r:embed="rId7"/>
          <a:stretch>
            <a:fillRect/>
          </a:stretch>
        </p:blipFill>
        <p:spPr>
          <a:xfrm>
            <a:off x="362441" y="2436086"/>
            <a:ext cx="5183189" cy="3890847"/>
          </a:xfrm>
          <a:prstGeom prst="rect">
            <a:avLst/>
          </a:prstGeom>
        </p:spPr>
      </p:pic>
      <p:pic>
        <p:nvPicPr>
          <p:cNvPr id="13" name="Imagen 12">
            <a:extLst>
              <a:ext uri="{FF2B5EF4-FFF2-40B4-BE49-F238E27FC236}">
                <a16:creationId xmlns:a16="http://schemas.microsoft.com/office/drawing/2014/main" id="{8C03EED4-F254-A680-802C-C799169633EC}"/>
              </a:ext>
            </a:extLst>
          </p:cNvPr>
          <p:cNvPicPr>
            <a:picLocks noChangeAspect="1"/>
          </p:cNvPicPr>
          <p:nvPr/>
        </p:nvPicPr>
        <p:blipFill>
          <a:blip r:embed="rId8"/>
          <a:stretch>
            <a:fillRect/>
          </a:stretch>
        </p:blipFill>
        <p:spPr>
          <a:xfrm>
            <a:off x="486613" y="2774537"/>
            <a:ext cx="5372302" cy="3021920"/>
          </a:xfrm>
          <a:prstGeom prst="rect">
            <a:avLst/>
          </a:prstGeom>
        </p:spPr>
      </p:pic>
      <p:pic>
        <p:nvPicPr>
          <p:cNvPr id="15" name="Imagen 14">
            <a:extLst>
              <a:ext uri="{FF2B5EF4-FFF2-40B4-BE49-F238E27FC236}">
                <a16:creationId xmlns:a16="http://schemas.microsoft.com/office/drawing/2014/main" id="{A976735B-6595-7CB3-3B7A-0253D43EF284}"/>
              </a:ext>
            </a:extLst>
          </p:cNvPr>
          <p:cNvPicPr>
            <a:picLocks noChangeAspect="1"/>
          </p:cNvPicPr>
          <p:nvPr/>
        </p:nvPicPr>
        <p:blipFill>
          <a:blip r:embed="rId9"/>
          <a:stretch>
            <a:fillRect/>
          </a:stretch>
        </p:blipFill>
        <p:spPr>
          <a:xfrm>
            <a:off x="2569672" y="1323799"/>
            <a:ext cx="8153400" cy="5534201"/>
          </a:xfrm>
          <a:prstGeom prst="rect">
            <a:avLst/>
          </a:prstGeom>
        </p:spPr>
      </p:pic>
      <p:pic>
        <p:nvPicPr>
          <p:cNvPr id="17" name="Imagen 16">
            <a:extLst>
              <a:ext uri="{FF2B5EF4-FFF2-40B4-BE49-F238E27FC236}">
                <a16:creationId xmlns:a16="http://schemas.microsoft.com/office/drawing/2014/main" id="{227F23D2-C6DA-CB62-D7F0-28D6064754C9}"/>
              </a:ext>
            </a:extLst>
          </p:cNvPr>
          <p:cNvPicPr>
            <a:picLocks noChangeAspect="1"/>
          </p:cNvPicPr>
          <p:nvPr/>
        </p:nvPicPr>
        <p:blipFill>
          <a:blip r:embed="rId10"/>
          <a:stretch>
            <a:fillRect/>
          </a:stretch>
        </p:blipFill>
        <p:spPr>
          <a:xfrm>
            <a:off x="4387850" y="2386012"/>
            <a:ext cx="2857500" cy="1400175"/>
          </a:xfrm>
          <a:prstGeom prst="rect">
            <a:avLst/>
          </a:prstGeom>
          <a:solidFill>
            <a:schemeClr val="bg1"/>
          </a:solidFill>
        </p:spPr>
      </p:pic>
      <p:pic>
        <p:nvPicPr>
          <p:cNvPr id="18" name="mach_stem">
            <a:hlinkClick r:id="" action="ppaction://media"/>
            <a:extLst>
              <a:ext uri="{FF2B5EF4-FFF2-40B4-BE49-F238E27FC236}">
                <a16:creationId xmlns:a16="http://schemas.microsoft.com/office/drawing/2014/main" id="{6310C83A-BF41-5D9B-37A5-0CE8E26D4820}"/>
              </a:ext>
            </a:extLst>
          </p:cNvPr>
          <p:cNvPicPr>
            <a:picLocks noChangeAspect="1"/>
          </p:cNvPicPr>
          <p:nvPr>
            <a:videoFile r:link="rId4"/>
            <p:extLst>
              <p:ext uri="{DAA4B4D4-6D71-4841-9C94-3DE7FCFB9230}">
                <p14:media xmlns:p14="http://schemas.microsoft.com/office/powerpoint/2010/main" r:embed="rId3"/>
              </p:ext>
            </p:extLst>
          </p:nvPr>
        </p:nvPicPr>
        <p:blipFill>
          <a:blip r:embed="rId11"/>
          <a:stretch>
            <a:fillRect/>
          </a:stretch>
        </p:blipFill>
        <p:spPr>
          <a:xfrm>
            <a:off x="4876800" y="2514600"/>
            <a:ext cx="2438400" cy="1828800"/>
          </a:xfrm>
          <a:prstGeom prst="rect">
            <a:avLst/>
          </a:prstGeom>
        </p:spPr>
      </p:pic>
    </p:spTree>
    <p:extLst>
      <p:ext uri="{BB962C8B-B14F-4D97-AF65-F5344CB8AC3E}">
        <p14:creationId xmlns:p14="http://schemas.microsoft.com/office/powerpoint/2010/main" val="1231102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xit" presetSubtype="0" fill="hold" nodeType="withEffect">
                                  <p:stCondLst>
                                    <p:cond delay="0"/>
                                  </p:stCondLst>
                                  <p:childTnLst>
                                    <p:animEffect transition="out" filter="fade">
                                      <p:cBhvr>
                                        <p:cTn id="14" dur="500"/>
                                        <p:tgtEl>
                                          <p:spTgt spid="11"/>
                                        </p:tgtEl>
                                      </p:cBhvr>
                                    </p:animEffect>
                                    <p:set>
                                      <p:cBhvr>
                                        <p:cTn id="15" dur="1" fill="hold">
                                          <p:stCondLst>
                                            <p:cond delay="499"/>
                                          </p:stCondLst>
                                        </p:cTn>
                                        <p:tgtEl>
                                          <p:spTgt spid="11"/>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33279" fill="hold"/>
                                        <p:tgtEl>
                                          <p:spTgt spid="9"/>
                                        </p:tgtEl>
                                      </p:cBhvr>
                                    </p:cmd>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xit" presetSubtype="0" fill="hold" nodeType="withEffect">
                                  <p:stCondLst>
                                    <p:cond delay="0"/>
                                  </p:stCondLst>
                                  <p:childTnLst>
                                    <p:animEffect transition="out" filter="fade">
                                      <p:cBhvr>
                                        <p:cTn id="31" dur="500"/>
                                        <p:tgtEl>
                                          <p:spTgt spid="13"/>
                                        </p:tgtEl>
                                      </p:cBhvr>
                                    </p:animEffect>
                                    <p:set>
                                      <p:cBhvr>
                                        <p:cTn id="32" dur="1" fill="hold">
                                          <p:stCondLst>
                                            <p:cond delay="499"/>
                                          </p:stCondLst>
                                        </p:cTn>
                                        <p:tgtEl>
                                          <p:spTgt spid="1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6" presetClass="emph" presetSubtype="0" fill="hold" nodeType="withEffect">
                                  <p:stCondLst>
                                    <p:cond delay="0"/>
                                  </p:stCondLst>
                                  <p:childTnLst>
                                    <p:animScale>
                                      <p:cBhvr>
                                        <p:cTn id="39" dur="2000" fill="hold"/>
                                        <p:tgtEl>
                                          <p:spTgt spid="17"/>
                                        </p:tgtEl>
                                      </p:cBhvr>
                                      <p:by x="150000" y="150000"/>
                                    </p:animScale>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xit" presetSubtype="0" fill="hold" nodeType="withEffect">
                                  <p:stCondLst>
                                    <p:cond delay="0"/>
                                  </p:stCondLst>
                                  <p:childTnLst>
                                    <p:animEffect transition="out" filter="fade">
                                      <p:cBhvr>
                                        <p:cTn id="46" dur="500"/>
                                        <p:tgtEl>
                                          <p:spTgt spid="17"/>
                                        </p:tgtEl>
                                      </p:cBhvr>
                                    </p:animEffect>
                                    <p:set>
                                      <p:cBhvr>
                                        <p:cTn id="47" dur="1" fill="hold">
                                          <p:stCondLst>
                                            <p:cond delay="499"/>
                                          </p:stCondLst>
                                        </p:cTn>
                                        <p:tgtEl>
                                          <p:spTgt spid="17"/>
                                        </p:tgtEl>
                                        <p:attrNameLst>
                                          <p:attrName>style.visibility</p:attrName>
                                        </p:attrNameLst>
                                      </p:cBhvr>
                                      <p:to>
                                        <p:strVal val="hidden"/>
                                      </p:to>
                                    </p:set>
                                  </p:childTnLst>
                                </p:cTn>
                              </p:par>
                              <p:par>
                                <p:cTn id="48" presetID="1" presetClass="mediacall" presetSubtype="0" fill="hold" nodeType="withEffect">
                                  <p:stCondLst>
                                    <p:cond delay="0"/>
                                  </p:stCondLst>
                                  <p:childTnLst>
                                    <p:cmd type="call" cmd="playFrom(0.0)">
                                      <p:cBhvr>
                                        <p:cTn id="49" dur="5467" fill="hold"/>
                                        <p:tgtEl>
                                          <p:spTgt spid="18"/>
                                        </p:tgtEl>
                                      </p:cBhvr>
                                    </p:cmd>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5"/>
                                        </p:tgtEl>
                                      </p:cBhvr>
                                    </p:animEffect>
                                    <p:set>
                                      <p:cBhvr>
                                        <p:cTn id="54"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55" fill="hold" display="0">
                  <p:stCondLst>
                    <p:cond delay="indefinite"/>
                  </p:stCondLst>
                </p:cTn>
                <p:tgtEl>
                  <p:spTgt spid="9"/>
                </p:tgtEl>
              </p:cMediaNode>
            </p:video>
            <p:seq concurrent="1" nextAc="seek">
              <p:cTn id="56" restart="whenNotActive" fill="hold" evtFilter="cancelBubble" nodeType="interactiveSeq">
                <p:stCondLst>
                  <p:cond evt="onClick" delay="0">
                    <p:tgtEl>
                      <p:spTgt spid="18"/>
                    </p:tgtEl>
                  </p:cond>
                </p:stCondLst>
                <p:endSync evt="end" delay="0">
                  <p:rtn val="all"/>
                </p:endSync>
                <p:childTnLst>
                  <p:par>
                    <p:cTn id="57" fill="hold">
                      <p:stCondLst>
                        <p:cond delay="0"/>
                      </p:stCondLst>
                      <p:childTnLst>
                        <p:par>
                          <p:cTn id="58" fill="hold">
                            <p:stCondLst>
                              <p:cond delay="0"/>
                            </p:stCondLst>
                            <p:childTnLst>
                              <p:par>
                                <p:cTn id="59" presetID="2" presetClass="mediacall" presetSubtype="0" fill="hold" nodeType="clickEffect">
                                  <p:stCondLst>
                                    <p:cond delay="0"/>
                                  </p:stCondLst>
                                  <p:childTnLst>
                                    <p:cmd type="call" cmd="togglePause">
                                      <p:cBhvr>
                                        <p:cTn id="60" dur="1" fill="hold"/>
                                        <p:tgtEl>
                                          <p:spTgt spid="18"/>
                                        </p:tgtEl>
                                      </p:cBhvr>
                                    </p:cmd>
                                  </p:childTnLst>
                                </p:cTn>
                              </p:par>
                            </p:childTnLst>
                          </p:cTn>
                        </p:par>
                      </p:childTnLst>
                    </p:cTn>
                  </p:par>
                </p:childTnLst>
              </p:cTn>
              <p:nextCondLst>
                <p:cond evt="onClick" delay="0">
                  <p:tgtEl>
                    <p:spTgt spid="18"/>
                  </p:tgtEl>
                </p:cond>
              </p:nextCondLst>
            </p:seq>
            <p:video fullScrn="1">
              <p:cMediaNode vol="80000">
                <p:cTn id="61" fill="hold" display="0">
                  <p:stCondLst>
                    <p:cond delay="indefinite"/>
                  </p:stCondLst>
                </p:cTn>
                <p:tgtEl>
                  <p:spTgt spid="18"/>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ítulo 7">
            <a:extLst>
              <a:ext uri="{FF2B5EF4-FFF2-40B4-BE49-F238E27FC236}">
                <a16:creationId xmlns:a16="http://schemas.microsoft.com/office/drawing/2014/main" id="{A6B40698-7422-E16B-5D3F-A9E5FF945845}"/>
              </a:ext>
            </a:extLst>
          </p:cNvPr>
          <p:cNvSpPr>
            <a:spLocks noGrp="1"/>
          </p:cNvSpPr>
          <p:nvPr>
            <p:ph type="title"/>
          </p:nvPr>
        </p:nvSpPr>
        <p:spPr>
          <a:xfrm>
            <a:off x="686834" y="1153572"/>
            <a:ext cx="3200400" cy="4461163"/>
          </a:xfrm>
        </p:spPr>
        <p:txBody>
          <a:bodyPr>
            <a:normAutofit/>
          </a:bodyPr>
          <a:lstStyle/>
          <a:p>
            <a:r>
              <a:rPr lang="es-CL" dirty="0">
                <a:solidFill>
                  <a:srgbClr val="FFFFFF"/>
                </a:solidFill>
              </a:rPr>
              <a:t>Explosivos químicos</a:t>
            </a: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9" name="Marcador de contenido 8">
            <a:extLst>
              <a:ext uri="{FF2B5EF4-FFF2-40B4-BE49-F238E27FC236}">
                <a16:creationId xmlns:a16="http://schemas.microsoft.com/office/drawing/2014/main" id="{23474D53-F515-725A-0308-5C8714CF69AC}"/>
              </a:ext>
            </a:extLst>
          </p:cNvPr>
          <p:cNvSpPr>
            <a:spLocks noGrp="1"/>
          </p:cNvSpPr>
          <p:nvPr>
            <p:ph idx="1"/>
          </p:nvPr>
        </p:nvSpPr>
        <p:spPr>
          <a:xfrm>
            <a:off x="4447308" y="591344"/>
            <a:ext cx="6906491" cy="5585619"/>
          </a:xfrm>
        </p:spPr>
        <p:txBody>
          <a:bodyPr anchor="ctr">
            <a:normAutofit/>
          </a:bodyPr>
          <a:lstStyle/>
          <a:p>
            <a:r>
              <a:rPr lang="es-MX" sz="2600" dirty="0"/>
              <a:t>El propósito principal de una ojiva es infligir daño al objetivo. </a:t>
            </a:r>
          </a:p>
          <a:p>
            <a:r>
              <a:rPr lang="es-MX" sz="2600" dirty="0"/>
              <a:t>La forma en que se causa el daño puede variar con los diferentes tipos de ojivas, pero en general, el daño es causado por la transferencia de energía desde la ojiva al objetivo.</a:t>
            </a:r>
          </a:p>
          <a:p>
            <a:r>
              <a:rPr lang="es-MX" sz="2600" dirty="0"/>
              <a:t>La energía es normalmente de naturaleza mecánica y toma la forma de una onda de choque o la energía cinética de fragmentos.</a:t>
            </a:r>
          </a:p>
          <a:p>
            <a:r>
              <a:rPr lang="es-MX" sz="2600" dirty="0"/>
              <a:t>En cualquiera de los dos casos, para ser eficaz, se debe liberar una gran cantidad de energía. Para muchas ojivas esa energía se almacena en forma de explosivos químicos.</a:t>
            </a:r>
            <a:endParaRPr lang="es-CL" sz="2600" dirty="0"/>
          </a:p>
        </p:txBody>
      </p:sp>
      <p:sp>
        <p:nvSpPr>
          <p:cNvPr id="7" name="Marcador de fecha 6">
            <a:extLst>
              <a:ext uri="{FF2B5EF4-FFF2-40B4-BE49-F238E27FC236}">
                <a16:creationId xmlns:a16="http://schemas.microsoft.com/office/drawing/2014/main" id="{94D4E45D-19EC-41B6-5853-96CAD5B5B827}"/>
              </a:ext>
            </a:extLst>
          </p:cNvPr>
          <p:cNvSpPr>
            <a:spLocks noGrp="1"/>
          </p:cNvSpPr>
          <p:nvPr>
            <p:ph type="dt" sz="half" idx="10"/>
          </p:nvPr>
        </p:nvSpPr>
        <p:spPr>
          <a:xfrm>
            <a:off x="838200" y="6356350"/>
            <a:ext cx="1639957" cy="365125"/>
          </a:xfrm>
        </p:spPr>
        <p:txBody>
          <a:bodyPr>
            <a:normAutofit/>
          </a:bodyPr>
          <a:lstStyle/>
          <a:p>
            <a:pPr>
              <a:spcAft>
                <a:spcPts val="600"/>
              </a:spcAft>
            </a:pPr>
            <a:fld id="{BF6F4A29-B8CE-4504-899B-B2F114C98D17}"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998940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C2967237-4D8E-DC24-1E4B-FC20E4C9004F}"/>
              </a:ext>
            </a:extLst>
          </p:cNvPr>
          <p:cNvSpPr>
            <a:spLocks noGrp="1"/>
          </p:cNvSpPr>
          <p:nvPr>
            <p:ph type="title"/>
          </p:nvPr>
        </p:nvSpPr>
        <p:spPr>
          <a:xfrm>
            <a:off x="686834" y="1153572"/>
            <a:ext cx="3200400" cy="4461163"/>
          </a:xfrm>
        </p:spPr>
        <p:txBody>
          <a:bodyPr>
            <a:normAutofit/>
          </a:bodyPr>
          <a:lstStyle/>
          <a:p>
            <a:r>
              <a:rPr lang="es-MX">
                <a:solidFill>
                  <a:srgbClr val="FFFFFF"/>
                </a:solidFill>
              </a:rPr>
              <a:t>Reacciones explosivas</a:t>
            </a:r>
            <a:br>
              <a:rPr lang="es-MX">
                <a:solidFill>
                  <a:srgbClr val="FFFFFF"/>
                </a:solidFill>
              </a:rPr>
            </a:br>
            <a:endParaRPr lang="es-CL">
              <a:solidFill>
                <a:srgbClr val="FFFFFF"/>
              </a:solidFill>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Marcador de contenido 2">
            <a:extLst>
              <a:ext uri="{FF2B5EF4-FFF2-40B4-BE49-F238E27FC236}">
                <a16:creationId xmlns:a16="http://schemas.microsoft.com/office/drawing/2014/main" id="{4C0A1864-8E62-F839-372B-F72345B8A4CE}"/>
              </a:ext>
            </a:extLst>
          </p:cNvPr>
          <p:cNvSpPr>
            <a:spLocks noGrp="1"/>
          </p:cNvSpPr>
          <p:nvPr>
            <p:ph idx="1"/>
          </p:nvPr>
        </p:nvSpPr>
        <p:spPr>
          <a:xfrm>
            <a:off x="4476805" y="561847"/>
            <a:ext cx="6906491" cy="5585619"/>
          </a:xfrm>
        </p:spPr>
        <p:txBody>
          <a:bodyPr anchor="ctr">
            <a:normAutofit/>
          </a:bodyPr>
          <a:lstStyle/>
          <a:p>
            <a:r>
              <a:rPr lang="es-MX" sz="1700" dirty="0"/>
              <a:t>Hay muchas reacciones químicas que liberan energía y son conocidas como reacciones exotérmicas. </a:t>
            </a:r>
          </a:p>
          <a:p>
            <a:pPr lvl="1"/>
            <a:r>
              <a:rPr lang="es-MX" sz="1300" dirty="0"/>
              <a:t>Si la reacción avanza lentamente, la energía liberada se disipará y habrá pocos efectos notables aparte de un aumento de la temperatura.</a:t>
            </a:r>
          </a:p>
          <a:p>
            <a:pPr lvl="1"/>
            <a:r>
              <a:rPr lang="es-MX" sz="1300" dirty="0"/>
              <a:t>Si la reacción tiene una velocidad de avance muy rápida, la energía no se disipará. Se puede almacenar una gran cantidad de energía en un volumen relativamente pequeño, y luego manifestarse por una rápida expansión de gases calientes, que a su vez pueden crear una onda de choque o propulsar fragmentos de metal a alta velocidad. </a:t>
            </a:r>
          </a:p>
          <a:p>
            <a:r>
              <a:rPr lang="es-MX" sz="1700" dirty="0"/>
              <a:t>Las explosiones químicas se distinguen de otras reacciones exotérmicas por la extrema rapidez de sus reacciones.</a:t>
            </a:r>
          </a:p>
          <a:p>
            <a:r>
              <a:rPr lang="es-MX" sz="1700" dirty="0"/>
              <a:t>La liberación violenta de energía generada por explosiones químicas debe proporcionar un medio para transferir la energía al trabajo mecánico, esto se logra mediante la expansión de los gases producidos por la reacción. </a:t>
            </a:r>
          </a:p>
          <a:p>
            <a:pPr lvl="1"/>
            <a:r>
              <a:rPr lang="es-MX" sz="1300" dirty="0"/>
              <a:t>Si no se producen gases, entonces la energía permanecerá en los productos sólidos o líquidos como calor, y no habrá una transferencia efectiva de energía al objetivo.</a:t>
            </a:r>
            <a:endParaRPr lang="es-CL" sz="1300" dirty="0"/>
          </a:p>
        </p:txBody>
      </p:sp>
      <p:sp>
        <p:nvSpPr>
          <p:cNvPr id="4" name="Marcador de fecha 3">
            <a:extLst>
              <a:ext uri="{FF2B5EF4-FFF2-40B4-BE49-F238E27FC236}">
                <a16:creationId xmlns:a16="http://schemas.microsoft.com/office/drawing/2014/main" id="{F921905B-EEE2-AF35-F678-830C6EF50389}"/>
              </a:ext>
            </a:extLst>
          </p:cNvPr>
          <p:cNvSpPr>
            <a:spLocks noGrp="1"/>
          </p:cNvSpPr>
          <p:nvPr>
            <p:ph type="dt" sz="half" idx="10"/>
          </p:nvPr>
        </p:nvSpPr>
        <p:spPr>
          <a:xfrm>
            <a:off x="838200" y="6356350"/>
            <a:ext cx="1639957"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pic>
        <p:nvPicPr>
          <p:cNvPr id="6" name="Imagen 5">
            <a:extLst>
              <a:ext uri="{FF2B5EF4-FFF2-40B4-BE49-F238E27FC236}">
                <a16:creationId xmlns:a16="http://schemas.microsoft.com/office/drawing/2014/main" id="{A5B38175-E307-CAD8-BCB2-2B9B7FE4BB6A}"/>
              </a:ext>
            </a:extLst>
          </p:cNvPr>
          <p:cNvPicPr>
            <a:picLocks noChangeAspect="1"/>
          </p:cNvPicPr>
          <p:nvPr/>
        </p:nvPicPr>
        <p:blipFill>
          <a:blip r:embed="rId2"/>
          <a:stretch>
            <a:fillRect/>
          </a:stretch>
        </p:blipFill>
        <p:spPr>
          <a:xfrm>
            <a:off x="6376820" y="2291997"/>
            <a:ext cx="2347163" cy="2274005"/>
          </a:xfrm>
          <a:prstGeom prst="rect">
            <a:avLst/>
          </a:prstGeom>
        </p:spPr>
      </p:pic>
      <p:pic>
        <p:nvPicPr>
          <p:cNvPr id="8" name="Imagen 7">
            <a:extLst>
              <a:ext uri="{FF2B5EF4-FFF2-40B4-BE49-F238E27FC236}">
                <a16:creationId xmlns:a16="http://schemas.microsoft.com/office/drawing/2014/main" id="{ADB7F848-6A14-2F6D-AD34-82B3990F6B14}"/>
              </a:ext>
            </a:extLst>
          </p:cNvPr>
          <p:cNvPicPr>
            <a:picLocks noChangeAspect="1"/>
          </p:cNvPicPr>
          <p:nvPr/>
        </p:nvPicPr>
        <p:blipFill>
          <a:blip r:embed="rId3"/>
          <a:srcRect l="3035" r="5380" b="18872"/>
          <a:stretch>
            <a:fillRect/>
          </a:stretch>
        </p:blipFill>
        <p:spPr>
          <a:xfrm>
            <a:off x="5245517" y="3428999"/>
            <a:ext cx="5868237" cy="3239593"/>
          </a:xfrm>
          <a:prstGeom prst="rect">
            <a:avLst/>
          </a:prstGeom>
        </p:spPr>
      </p:pic>
    </p:spTree>
    <p:extLst>
      <p:ext uri="{BB962C8B-B14F-4D97-AF65-F5344CB8AC3E}">
        <p14:creationId xmlns:p14="http://schemas.microsoft.com/office/powerpoint/2010/main" val="4292351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par>
                                <p:cTn id="17" presetID="10" presetClass="exit" presetSubtype="0" fill="hold" nodeType="with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par>
                                <p:cTn id="20" presetID="1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par>
                                <p:cTn id="28" presetID="10" presetClass="exit" presetSubtype="0" fill="hold"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500"/>
                                        <p:tgtEl>
                                          <p:spTgt spid="3">
                                            <p:txEl>
                                              <p:pRg st="4" end="4"/>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B244E5-DA38-5779-82B1-B6E0CE375131}"/>
              </a:ext>
            </a:extLst>
          </p:cNvPr>
          <p:cNvSpPr>
            <a:spLocks noGrp="1"/>
          </p:cNvSpPr>
          <p:nvPr>
            <p:ph type="title"/>
          </p:nvPr>
        </p:nvSpPr>
        <p:spPr>
          <a:xfrm>
            <a:off x="481013" y="3752849"/>
            <a:ext cx="3290887" cy="2452687"/>
          </a:xfrm>
        </p:spPr>
        <p:txBody>
          <a:bodyPr anchor="ctr">
            <a:normAutofit/>
          </a:bodyPr>
          <a:lstStyle/>
          <a:p>
            <a:r>
              <a:rPr lang="es-MX" sz="3600"/>
              <a:t>Fuerza de los explosivos</a:t>
            </a:r>
            <a:endParaRPr lang="es-CL" sz="3600"/>
          </a:p>
        </p:txBody>
      </p:sp>
      <p:pic>
        <p:nvPicPr>
          <p:cNvPr id="6" name="Imagen 5">
            <a:extLst>
              <a:ext uri="{FF2B5EF4-FFF2-40B4-BE49-F238E27FC236}">
                <a16:creationId xmlns:a16="http://schemas.microsoft.com/office/drawing/2014/main" id="{0B222340-D13B-DE0D-ECA1-2929101D90D3}"/>
              </a:ext>
            </a:extLst>
          </p:cNvPr>
          <p:cNvPicPr>
            <a:picLocks noChangeAspect="1"/>
          </p:cNvPicPr>
          <p:nvPr/>
        </p:nvPicPr>
        <p:blipFill>
          <a:blip r:embed="rId2"/>
          <a:srcRect t="36824" b="23392"/>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Marcador de contenido 2">
            <a:extLst>
              <a:ext uri="{FF2B5EF4-FFF2-40B4-BE49-F238E27FC236}">
                <a16:creationId xmlns:a16="http://schemas.microsoft.com/office/drawing/2014/main" id="{3D1A38BC-6BFF-D193-4D9E-DC824AD05B1A}"/>
              </a:ext>
            </a:extLst>
          </p:cNvPr>
          <p:cNvSpPr>
            <a:spLocks noGrp="1"/>
          </p:cNvSpPr>
          <p:nvPr>
            <p:ph idx="1"/>
          </p:nvPr>
        </p:nvSpPr>
        <p:spPr>
          <a:xfrm>
            <a:off x="4223982" y="3752850"/>
            <a:ext cx="7485413" cy="2452687"/>
          </a:xfrm>
        </p:spPr>
        <p:txBody>
          <a:bodyPr anchor="ctr">
            <a:normAutofit/>
          </a:bodyPr>
          <a:lstStyle/>
          <a:p>
            <a:r>
              <a:rPr lang="es-MX" sz="1800" dirty="0"/>
              <a:t>El factor determinante en la conversión del calor de explosión en trabajo mecánico es la cantidad de gases producto disponibles para la expansión. </a:t>
            </a:r>
          </a:p>
          <a:p>
            <a:pPr lvl="1"/>
            <a:r>
              <a:rPr lang="es-MX" sz="1800" dirty="0"/>
              <a:t>En el caso del TNT, se producen 10 moles de gas por cada mol de explosivo. </a:t>
            </a:r>
          </a:p>
          <a:p>
            <a:pPr lvl="1"/>
            <a:r>
              <a:rPr lang="es-MX" sz="1800" dirty="0"/>
              <a:t>Podemos aprovechar este hecho para hacer predicciones sobre la fuerza explosiva real de otros productos químicos; por ejemplo, la explosión nuclear de 1 megatón de energía equivale a la energía de 1 millón de toneladas de TNT (trinitrotolueno). </a:t>
            </a:r>
            <a:endParaRPr lang="es-CL" sz="1800" dirty="0"/>
          </a:p>
        </p:txBody>
      </p:sp>
      <p:sp>
        <p:nvSpPr>
          <p:cNvPr id="4" name="Marcador de fecha 3">
            <a:extLst>
              <a:ext uri="{FF2B5EF4-FFF2-40B4-BE49-F238E27FC236}">
                <a16:creationId xmlns:a16="http://schemas.microsoft.com/office/drawing/2014/main" id="{5409DD23-4394-B0DF-930A-D938A99A7172}"/>
              </a:ext>
            </a:extLst>
          </p:cNvPr>
          <p:cNvSpPr>
            <a:spLocks noGrp="1"/>
          </p:cNvSpPr>
          <p:nvPr>
            <p:ph type="dt" sz="half" idx="10"/>
          </p:nvPr>
        </p:nvSpPr>
        <p:spPr>
          <a:xfrm>
            <a:off x="481013" y="6356350"/>
            <a:ext cx="2743200" cy="365125"/>
          </a:xfrm>
        </p:spPr>
        <p:txBody>
          <a:bodyPr>
            <a:normAutofit/>
          </a:bodyPr>
          <a:lstStyle/>
          <a:p>
            <a:pPr>
              <a:spcAft>
                <a:spcPts val="600"/>
              </a:spcAft>
            </a:pPr>
            <a:fld id="{824FC831-A136-4E19-B2C0-CF8C734EEC26}" type="datetime1">
              <a:rPr lang="es-CL">
                <a:solidFill>
                  <a:schemeClr val="tx1">
                    <a:lumMod val="75000"/>
                    <a:lumOff val="25000"/>
                  </a:schemeClr>
                </a:solidFill>
              </a:rPr>
              <a:pPr>
                <a:spcAft>
                  <a:spcPts val="600"/>
                </a:spcAft>
              </a:pPr>
              <a:t>27-07-2026</a:t>
            </a:fld>
            <a:endParaRPr lang="es-CL">
              <a:solidFill>
                <a:schemeClr val="tx1">
                  <a:lumMod val="75000"/>
                  <a:lumOff val="25000"/>
                </a:schemeClr>
              </a:solidFill>
            </a:endParaRPr>
          </a:p>
        </p:txBody>
      </p:sp>
    </p:spTree>
    <p:extLst>
      <p:ext uri="{BB962C8B-B14F-4D97-AF65-F5344CB8AC3E}">
        <p14:creationId xmlns:p14="http://schemas.microsoft.com/office/powerpoint/2010/main" val="2633037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386D84CD-981F-62E1-D731-AE463BA4C1BF}"/>
              </a:ext>
            </a:extLst>
          </p:cNvPr>
          <p:cNvSpPr>
            <a:spLocks noGrp="1"/>
          </p:cNvSpPr>
          <p:nvPr>
            <p:ph type="title"/>
          </p:nvPr>
        </p:nvSpPr>
        <p:spPr>
          <a:xfrm>
            <a:off x="761800" y="762001"/>
            <a:ext cx="5334197" cy="1708242"/>
          </a:xfrm>
        </p:spPr>
        <p:txBody>
          <a:bodyPr anchor="ctr">
            <a:normAutofit/>
          </a:bodyPr>
          <a:lstStyle/>
          <a:p>
            <a:r>
              <a:rPr lang="es-MX" sz="4000"/>
              <a:t>Categorías de explosivos</a:t>
            </a:r>
            <a:endParaRPr lang="es-CL" sz="4000"/>
          </a:p>
        </p:txBody>
      </p:sp>
      <p:sp>
        <p:nvSpPr>
          <p:cNvPr id="3" name="Marcador de contenido 2">
            <a:extLst>
              <a:ext uri="{FF2B5EF4-FFF2-40B4-BE49-F238E27FC236}">
                <a16:creationId xmlns:a16="http://schemas.microsoft.com/office/drawing/2014/main" id="{855D82D0-84B6-5BCD-2F8A-69310D2438E5}"/>
              </a:ext>
            </a:extLst>
          </p:cNvPr>
          <p:cNvSpPr>
            <a:spLocks noGrp="1"/>
          </p:cNvSpPr>
          <p:nvPr>
            <p:ph idx="1"/>
          </p:nvPr>
        </p:nvSpPr>
        <p:spPr>
          <a:xfrm>
            <a:off x="555172" y="2002972"/>
            <a:ext cx="5540826" cy="4615542"/>
          </a:xfrm>
        </p:spPr>
        <p:txBody>
          <a:bodyPr anchor="ctr">
            <a:normAutofit/>
          </a:bodyPr>
          <a:lstStyle/>
          <a:p>
            <a:r>
              <a:rPr lang="es-MX" sz="1300" dirty="0"/>
              <a:t>Los materiales explosivos no sólo deben ser altamente energéticos, sino que también deben reaccionar violentamente. </a:t>
            </a:r>
          </a:p>
          <a:p>
            <a:r>
              <a:rPr lang="es-MX" sz="1300" dirty="0"/>
              <a:t>La velocidad de la reacción es vital para acumular una gran cantidad de energía en un pequeño volumen. </a:t>
            </a:r>
          </a:p>
          <a:p>
            <a:r>
              <a:rPr lang="es-MX" sz="1300" dirty="0"/>
              <a:t>Una explosión creará una onda de choque, arrojará fragmentos hacia su periferia o ambas cosas. </a:t>
            </a:r>
          </a:p>
          <a:p>
            <a:pPr lvl="1"/>
            <a:r>
              <a:rPr lang="es-MX" sz="1300" dirty="0"/>
              <a:t>Si la liberación de energía es lenta, la onda de choque será gradual y extendida, y la velocidad del fragmento será baja. </a:t>
            </a:r>
          </a:p>
          <a:p>
            <a:pPr lvl="1"/>
            <a:r>
              <a:rPr lang="es-MX" sz="1300" dirty="0"/>
              <a:t>Una reacción violenta se caracterizará por una onda de choque muy aguda (corta duración, alta presión) y altas velocidades de fragmento. Esta rapidez de reacción se llama la </a:t>
            </a:r>
            <a:r>
              <a:rPr lang="es-MX" sz="1300" dirty="0" err="1"/>
              <a:t>brisanza</a:t>
            </a:r>
            <a:r>
              <a:rPr lang="es-MX" sz="1300" dirty="0"/>
              <a:t>, onda expansiva o potencial de ruptura de la explosión. Es una propiedad del material y el grado de confinamiento.</a:t>
            </a:r>
          </a:p>
          <a:p>
            <a:r>
              <a:rPr lang="es-MX" sz="1300" dirty="0"/>
              <a:t>Si una explosión se retiene inicialmente, puede acumular una gran presión y lograr el mismo efecto. La rapidez de la reacción se utiliza como método de clasificación de materiales explosivos.</a:t>
            </a:r>
            <a:endParaRPr lang="es-CL" sz="1300" dirty="0"/>
          </a:p>
        </p:txBody>
      </p:sp>
      <p:sp>
        <p:nvSpPr>
          <p:cNvPr id="4" name="Marcador de fecha 3">
            <a:extLst>
              <a:ext uri="{FF2B5EF4-FFF2-40B4-BE49-F238E27FC236}">
                <a16:creationId xmlns:a16="http://schemas.microsoft.com/office/drawing/2014/main" id="{B9235C7F-D909-2462-6489-7A2E30EEDB1A}"/>
              </a:ext>
            </a:extLst>
          </p:cNvPr>
          <p:cNvSpPr>
            <a:spLocks noGrp="1"/>
          </p:cNvSpPr>
          <p:nvPr>
            <p:ph type="dt" sz="half" idx="10"/>
          </p:nvPr>
        </p:nvSpPr>
        <p:spPr>
          <a:xfrm>
            <a:off x="761800" y="6356350"/>
            <a:ext cx="2743200" cy="365125"/>
          </a:xfrm>
        </p:spPr>
        <p:txBody>
          <a:bodyPr>
            <a:normAutofit/>
          </a:bodyPr>
          <a:lstStyle/>
          <a:p>
            <a:pPr>
              <a:spcAft>
                <a:spcPts val="600"/>
              </a:spcAft>
            </a:pPr>
            <a:fld id="{824FC831-A136-4E19-B2C0-CF8C734EEC26}" type="datetime1">
              <a:rPr lang="es-CL">
                <a:solidFill>
                  <a:schemeClr val="tx1"/>
                </a:solidFill>
              </a:rPr>
              <a:pPr>
                <a:spcAft>
                  <a:spcPts val="600"/>
                </a:spcAft>
              </a:pPr>
              <a:t>27-07-2026</a:t>
            </a:fld>
            <a:endParaRPr lang="es-CL">
              <a:solidFill>
                <a:schemeClr val="tx1"/>
              </a:solidFill>
            </a:endParaRPr>
          </a:p>
        </p:txBody>
      </p:sp>
      <p:pic>
        <p:nvPicPr>
          <p:cNvPr id="15" name="Picture 5" descr="Humo verde">
            <a:extLst>
              <a:ext uri="{FF2B5EF4-FFF2-40B4-BE49-F238E27FC236}">
                <a16:creationId xmlns:a16="http://schemas.microsoft.com/office/drawing/2014/main" id="{325BAB12-9B87-E955-3067-AD1AB8DC348D}"/>
              </a:ext>
            </a:extLst>
          </p:cNvPr>
          <p:cNvPicPr>
            <a:picLocks noChangeAspect="1"/>
          </p:cNvPicPr>
          <p:nvPr/>
        </p:nvPicPr>
        <p:blipFill>
          <a:blip r:embed="rId2"/>
          <a:srcRect l="14023" r="34140"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703707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5DF43D-BD31-B016-2958-84F0034053A9}"/>
              </a:ext>
            </a:extLst>
          </p:cNvPr>
          <p:cNvSpPr>
            <a:spLocks noGrp="1"/>
          </p:cNvSpPr>
          <p:nvPr>
            <p:ph type="title"/>
          </p:nvPr>
        </p:nvSpPr>
        <p:spPr>
          <a:xfrm>
            <a:off x="5868557" y="1138036"/>
            <a:ext cx="5444382" cy="1402470"/>
          </a:xfrm>
        </p:spPr>
        <p:txBody>
          <a:bodyPr anchor="t">
            <a:normAutofit/>
          </a:bodyPr>
          <a:lstStyle/>
          <a:p>
            <a:r>
              <a:rPr lang="es-CL" sz="3200"/>
              <a:t>Categorías de explosivos</a:t>
            </a:r>
          </a:p>
        </p:txBody>
      </p:sp>
      <p:pic>
        <p:nvPicPr>
          <p:cNvPr id="14" name="Picture 5" descr="Humo verde">
            <a:extLst>
              <a:ext uri="{FF2B5EF4-FFF2-40B4-BE49-F238E27FC236}">
                <a16:creationId xmlns:a16="http://schemas.microsoft.com/office/drawing/2014/main" id="{CBCB8ACA-5E9F-B9B0-0717-1034DB88FC62}"/>
              </a:ext>
            </a:extLst>
          </p:cNvPr>
          <p:cNvPicPr>
            <a:picLocks noChangeAspect="1"/>
          </p:cNvPicPr>
          <p:nvPr/>
        </p:nvPicPr>
        <p:blipFill>
          <a:blip r:embed="rId2"/>
          <a:srcRect l="14873" r="34989" b="-1"/>
          <a:stretch>
            <a:fillRect/>
          </a:stretch>
        </p:blipFill>
        <p:spPr>
          <a:xfrm>
            <a:off x="-1" y="10"/>
            <a:ext cx="5151179" cy="6857990"/>
          </a:xfrm>
          <a:prstGeom prst="rect">
            <a:avLst/>
          </a:prstGeom>
        </p:spPr>
      </p:pic>
      <p:cxnSp>
        <p:nvCxnSpPr>
          <p:cNvPr id="15" name="Straight Connector 9">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Marcador de contenido 2">
            <a:extLst>
              <a:ext uri="{FF2B5EF4-FFF2-40B4-BE49-F238E27FC236}">
                <a16:creationId xmlns:a16="http://schemas.microsoft.com/office/drawing/2014/main" id="{0FF34C05-F33E-BFDE-FE9C-AB40BE884F19}"/>
              </a:ext>
            </a:extLst>
          </p:cNvPr>
          <p:cNvSpPr>
            <a:spLocks noGrp="1"/>
          </p:cNvSpPr>
          <p:nvPr>
            <p:ph idx="1"/>
          </p:nvPr>
        </p:nvSpPr>
        <p:spPr>
          <a:xfrm>
            <a:off x="5649686" y="1850571"/>
            <a:ext cx="6052457" cy="4870903"/>
          </a:xfrm>
        </p:spPr>
        <p:txBody>
          <a:bodyPr>
            <a:normAutofit/>
          </a:bodyPr>
          <a:lstStyle/>
          <a:p>
            <a:r>
              <a:rPr lang="es-MX" sz="1800" dirty="0"/>
              <a:t>Los materiales explosivos que reaccionan muy violentamente, son explosivos y se conocen como alto explosivo. </a:t>
            </a:r>
          </a:p>
          <a:p>
            <a:pPr lvl="1"/>
            <a:r>
              <a:rPr lang="es-MX" sz="1800" dirty="0"/>
              <a:t>Se utilizan únicamente por su poder destructivo. </a:t>
            </a:r>
          </a:p>
          <a:p>
            <a:r>
              <a:rPr lang="es-MX" sz="1800" dirty="0"/>
              <a:t>Por el contrario, hay otros que reaccionan más lentamente. </a:t>
            </a:r>
          </a:p>
          <a:p>
            <a:pPr lvl="1"/>
            <a:r>
              <a:rPr lang="es-MX" sz="1800" dirty="0"/>
              <a:t>Estos se conocen como explosivos de baja potencia. </a:t>
            </a:r>
          </a:p>
          <a:p>
            <a:pPr lvl="1"/>
            <a:r>
              <a:rPr lang="es-MX" sz="1800" dirty="0"/>
              <a:t>Liberan una gran cantidad de energía, pero a tasas relativamente lentas de reacción. Se pueden utilizar como propulsores donde la expansión de los gases se utiliza para mover proyectiles. </a:t>
            </a:r>
          </a:p>
          <a:p>
            <a:pPr lvl="1"/>
            <a:r>
              <a:rPr lang="es-MX" sz="1800" dirty="0"/>
              <a:t>Un ejemplo sería la pólvora, que aunque es bastante energética, se clasifica como un explosivo bajo y se utiliza principalmente como propulsor. </a:t>
            </a:r>
          </a:p>
          <a:p>
            <a:pPr lvl="2"/>
            <a:r>
              <a:rPr lang="es-MX" sz="1200" dirty="0"/>
              <a:t>Es cierto que el confinamiento aumentará la velocidad de la pólvora, pero hay una amplia variedad de materiales que reaccionan mucho más rápida y violentamente que la pólvora.</a:t>
            </a:r>
            <a:endParaRPr lang="es-CL" sz="1200" dirty="0"/>
          </a:p>
        </p:txBody>
      </p:sp>
      <p:sp>
        <p:nvSpPr>
          <p:cNvPr id="4" name="Marcador de fecha 3">
            <a:extLst>
              <a:ext uri="{FF2B5EF4-FFF2-40B4-BE49-F238E27FC236}">
                <a16:creationId xmlns:a16="http://schemas.microsoft.com/office/drawing/2014/main" id="{64B53732-8E83-0476-8E78-A4AA0F8A7C75}"/>
              </a:ext>
            </a:extLst>
          </p:cNvPr>
          <p:cNvSpPr>
            <a:spLocks noGrp="1"/>
          </p:cNvSpPr>
          <p:nvPr>
            <p:ph type="dt" sz="half" idx="10"/>
          </p:nvPr>
        </p:nvSpPr>
        <p:spPr>
          <a:xfrm>
            <a:off x="838200" y="6356350"/>
            <a:ext cx="2743200"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42014986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BA56DF5-40DD-ED0E-976B-D6F760DAE877}"/>
              </a:ext>
            </a:extLst>
          </p:cNvPr>
          <p:cNvSpPr>
            <a:spLocks noGrp="1"/>
          </p:cNvSpPr>
          <p:nvPr>
            <p:ph type="title"/>
          </p:nvPr>
        </p:nvSpPr>
        <p:spPr>
          <a:xfrm>
            <a:off x="686834" y="1153572"/>
            <a:ext cx="3200400" cy="4461163"/>
          </a:xfrm>
        </p:spPr>
        <p:txBody>
          <a:bodyPr>
            <a:normAutofit/>
          </a:bodyPr>
          <a:lstStyle/>
          <a:p>
            <a:r>
              <a:rPr lang="es-CL" sz="3700">
                <a:solidFill>
                  <a:srgbClr val="FFFFFF"/>
                </a:solidFill>
              </a:rPr>
              <a:t>Características de los Explosivos Militares</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Marcador de contenido 2">
            <a:extLst>
              <a:ext uri="{FF2B5EF4-FFF2-40B4-BE49-F238E27FC236}">
                <a16:creationId xmlns:a16="http://schemas.microsoft.com/office/drawing/2014/main" id="{96B4781B-C5DC-02FD-D899-A1A7C30154AD}"/>
              </a:ext>
            </a:extLst>
          </p:cNvPr>
          <p:cNvSpPr>
            <a:spLocks noGrp="1"/>
          </p:cNvSpPr>
          <p:nvPr>
            <p:ph idx="1"/>
          </p:nvPr>
        </p:nvSpPr>
        <p:spPr>
          <a:xfrm>
            <a:off x="4447308" y="591344"/>
            <a:ext cx="6906491" cy="5585619"/>
          </a:xfrm>
        </p:spPr>
        <p:txBody>
          <a:bodyPr anchor="ctr">
            <a:normAutofit/>
          </a:bodyPr>
          <a:lstStyle/>
          <a:p>
            <a:r>
              <a:rPr lang="es-MX" dirty="0"/>
              <a:t>Deben cumplir con los siguientes requisitos:</a:t>
            </a:r>
          </a:p>
          <a:p>
            <a:pPr marL="914400" lvl="1" indent="-457200">
              <a:buFont typeface="+mj-lt"/>
              <a:buAutoNum type="arabicPeriod"/>
            </a:pPr>
            <a:r>
              <a:rPr lang="es-MX" dirty="0"/>
              <a:t>Alta disponibilidad y Bajo Costo.</a:t>
            </a:r>
          </a:p>
          <a:p>
            <a:pPr marL="914400" lvl="1" indent="-457200">
              <a:buFont typeface="+mj-lt"/>
              <a:buAutoNum type="arabicPeriod"/>
            </a:pPr>
            <a:r>
              <a:rPr lang="es-MX" dirty="0"/>
              <a:t>Sensibilidad: facilidad de detonar ante un estímulo de calor o golpe y ser adecuado al uso que se le dé al explosivo.</a:t>
            </a:r>
          </a:p>
          <a:p>
            <a:pPr marL="914400" lvl="1" indent="-457200">
              <a:buFont typeface="+mj-lt"/>
              <a:buAutoNum type="arabicPeriod"/>
            </a:pPr>
            <a:r>
              <a:rPr lang="es-MX" dirty="0"/>
              <a:t>Estabilidad: Capacidad del explosivo de mantener sus características en el tiempo durante su almacenamiento.</a:t>
            </a:r>
          </a:p>
          <a:p>
            <a:pPr marL="914400" lvl="1" indent="-457200">
              <a:buFont typeface="+mj-lt"/>
              <a:buAutoNum type="arabicPeriod"/>
            </a:pPr>
            <a:r>
              <a:rPr lang="es-MX" dirty="0"/>
              <a:t>Potencia: Capacidad del explosivo de entregar la energía requerida por diseño.</a:t>
            </a:r>
          </a:p>
          <a:p>
            <a:pPr marL="914400" lvl="1" indent="-457200">
              <a:buFont typeface="+mj-lt"/>
              <a:buAutoNum type="arabicPeriod"/>
            </a:pPr>
            <a:endParaRPr lang="es-CL" dirty="0"/>
          </a:p>
        </p:txBody>
      </p:sp>
      <p:sp>
        <p:nvSpPr>
          <p:cNvPr id="4" name="Marcador de fecha 3">
            <a:extLst>
              <a:ext uri="{FF2B5EF4-FFF2-40B4-BE49-F238E27FC236}">
                <a16:creationId xmlns:a16="http://schemas.microsoft.com/office/drawing/2014/main" id="{B8ACEDB2-B9CD-01D2-F4AF-8FA2BA693312}"/>
              </a:ext>
            </a:extLst>
          </p:cNvPr>
          <p:cNvSpPr>
            <a:spLocks noGrp="1"/>
          </p:cNvSpPr>
          <p:nvPr>
            <p:ph type="dt" sz="half" idx="10"/>
          </p:nvPr>
        </p:nvSpPr>
        <p:spPr>
          <a:xfrm>
            <a:off x="838200" y="6356350"/>
            <a:ext cx="1639957"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31060859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01240E3-C9C5-AA19-D10F-FA6B5ED0332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068228-B877-E966-DE28-D1A41123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781A7833-936D-6148-916C-31189E419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435A142-E960-B5DD-FF30-3403D8473F3D}"/>
              </a:ext>
            </a:extLst>
          </p:cNvPr>
          <p:cNvSpPr>
            <a:spLocks noGrp="1"/>
          </p:cNvSpPr>
          <p:nvPr>
            <p:ph type="title"/>
          </p:nvPr>
        </p:nvSpPr>
        <p:spPr>
          <a:xfrm>
            <a:off x="686834" y="1153572"/>
            <a:ext cx="3200400" cy="4461163"/>
          </a:xfrm>
        </p:spPr>
        <p:txBody>
          <a:bodyPr>
            <a:normAutofit/>
          </a:bodyPr>
          <a:lstStyle/>
          <a:p>
            <a:r>
              <a:rPr lang="es-CL" sz="3700" dirty="0">
                <a:solidFill>
                  <a:srgbClr val="FFFFFF"/>
                </a:solidFill>
              </a:rPr>
              <a:t>Características de los Explosivos Militares</a:t>
            </a:r>
          </a:p>
        </p:txBody>
      </p:sp>
      <p:sp>
        <p:nvSpPr>
          <p:cNvPr id="13" name="Arc 12">
            <a:extLst>
              <a:ext uri="{FF2B5EF4-FFF2-40B4-BE49-F238E27FC236}">
                <a16:creationId xmlns:a16="http://schemas.microsoft.com/office/drawing/2014/main" id="{87D780CF-CFE1-6455-6DE1-0712DB668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Marcador de contenido 2">
            <a:extLst>
              <a:ext uri="{FF2B5EF4-FFF2-40B4-BE49-F238E27FC236}">
                <a16:creationId xmlns:a16="http://schemas.microsoft.com/office/drawing/2014/main" id="{31BD911A-D5C4-55A0-AE64-BDB8DF699E1C}"/>
              </a:ext>
            </a:extLst>
          </p:cNvPr>
          <p:cNvSpPr>
            <a:spLocks noGrp="1"/>
          </p:cNvSpPr>
          <p:nvPr>
            <p:ph idx="1"/>
          </p:nvPr>
        </p:nvSpPr>
        <p:spPr>
          <a:xfrm>
            <a:off x="4447308" y="591344"/>
            <a:ext cx="6906491" cy="5585619"/>
          </a:xfrm>
        </p:spPr>
        <p:txBody>
          <a:bodyPr anchor="ctr">
            <a:normAutofit/>
          </a:bodyPr>
          <a:lstStyle/>
          <a:p>
            <a:r>
              <a:rPr lang="es-MX" dirty="0"/>
              <a:t>Algunas características:</a:t>
            </a:r>
          </a:p>
          <a:p>
            <a:pPr marL="914400" lvl="1" indent="-457200">
              <a:buFont typeface="+mj-lt"/>
              <a:buAutoNum type="arabicPeriod"/>
            </a:pPr>
            <a:r>
              <a:rPr lang="es-MX" dirty="0"/>
              <a:t>Poder de Ruptura; Capacidad total de trabajo, se mide por la rapidez con que alcanza su máxima presión.</a:t>
            </a:r>
          </a:p>
          <a:p>
            <a:pPr marL="914400" lvl="1" indent="-457200">
              <a:buFont typeface="+mj-lt"/>
              <a:buAutoNum type="arabicPeriod"/>
            </a:pPr>
            <a:r>
              <a:rPr lang="es-MX" dirty="0"/>
              <a:t>Densidad; Peso de explosivo por unidad de volumen. A mayor densidad, mayor potencia de la cabeza de combate. </a:t>
            </a:r>
          </a:p>
          <a:p>
            <a:pPr marL="914400" lvl="1" indent="-457200">
              <a:buFont typeface="+mj-lt"/>
              <a:buAutoNum type="arabicPeriod"/>
            </a:pPr>
            <a:r>
              <a:rPr lang="es-MX" dirty="0"/>
              <a:t>Volatilidad; Factibilidad de vaporización del explosivo. </a:t>
            </a:r>
          </a:p>
          <a:p>
            <a:pPr marL="914400" lvl="1" indent="-457200">
              <a:buFont typeface="+mj-lt"/>
              <a:buAutoNum type="arabicPeriod"/>
            </a:pPr>
            <a:r>
              <a:rPr lang="es-MX" dirty="0"/>
              <a:t>Higroscopicidad; Capacidad del explosivo de absorber humedad.</a:t>
            </a:r>
          </a:p>
          <a:p>
            <a:pPr marL="914400" lvl="1" indent="-457200">
              <a:buFont typeface="+mj-lt"/>
              <a:buAutoNum type="arabicPeriod"/>
            </a:pPr>
            <a:r>
              <a:rPr lang="es-MX" dirty="0"/>
              <a:t>Toxicidad; Nivel de peligrosidad para la salud humana, asociada al contacto o inhalación de vapores tóxicos emanados del explosivo.</a:t>
            </a:r>
          </a:p>
          <a:p>
            <a:pPr marL="914400" lvl="1" indent="-457200">
              <a:buFont typeface="+mj-lt"/>
              <a:buAutoNum type="arabicPeriod"/>
            </a:pPr>
            <a:endParaRPr lang="es-CL" dirty="0"/>
          </a:p>
        </p:txBody>
      </p:sp>
      <p:sp>
        <p:nvSpPr>
          <p:cNvPr id="4" name="Marcador de fecha 3">
            <a:extLst>
              <a:ext uri="{FF2B5EF4-FFF2-40B4-BE49-F238E27FC236}">
                <a16:creationId xmlns:a16="http://schemas.microsoft.com/office/drawing/2014/main" id="{072D6DE6-D0E4-D53A-43F2-83E9E797F70A}"/>
              </a:ext>
            </a:extLst>
          </p:cNvPr>
          <p:cNvSpPr>
            <a:spLocks noGrp="1"/>
          </p:cNvSpPr>
          <p:nvPr>
            <p:ph type="dt" sz="half" idx="10"/>
          </p:nvPr>
        </p:nvSpPr>
        <p:spPr>
          <a:xfrm>
            <a:off x="838200" y="6356350"/>
            <a:ext cx="1639957" cy="365125"/>
          </a:xfrm>
        </p:spPr>
        <p:txBody>
          <a:bodyPr>
            <a:normAutofit/>
          </a:bodyPr>
          <a:lstStyle/>
          <a:p>
            <a:pPr>
              <a:spcAft>
                <a:spcPts val="600"/>
              </a:spcAft>
            </a:pPr>
            <a:fld id="{824FC831-A136-4E19-B2C0-CF8C734EEC26}" type="datetime1">
              <a:rPr lang="es-CL" smtClean="0">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36143882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13"/>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271" name="Google Shape;271;p13"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272" name="Google Shape;272;p13"/>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273" name="Google Shape;273;p13"/>
          <p:cNvPicPr preferRelativeResize="0"/>
          <p:nvPr/>
        </p:nvPicPr>
        <p:blipFill rotWithShape="1">
          <a:blip r:embed="rId4">
            <a:alphaModFix/>
          </a:blip>
          <a:srcRect/>
          <a:stretch/>
        </p:blipFill>
        <p:spPr>
          <a:xfrm>
            <a:off x="-10633" y="0"/>
            <a:ext cx="4795284" cy="1435395"/>
          </a:xfrm>
          <a:prstGeom prst="rect">
            <a:avLst/>
          </a:prstGeom>
          <a:noFill/>
          <a:ln>
            <a:noFill/>
          </a:ln>
        </p:spPr>
      </p:pic>
      <p:pic>
        <p:nvPicPr>
          <p:cNvPr id="274" name="Google Shape;274;p13"/>
          <p:cNvPicPr preferRelativeResize="0"/>
          <p:nvPr/>
        </p:nvPicPr>
        <p:blipFill rotWithShape="1">
          <a:blip r:embed="rId5">
            <a:alphaModFix/>
          </a:blip>
          <a:srcRect/>
          <a:stretch/>
        </p:blipFill>
        <p:spPr>
          <a:xfrm>
            <a:off x="1347" y="1435394"/>
            <a:ext cx="12192000" cy="5464367"/>
          </a:xfrm>
          <a:prstGeom prst="rect">
            <a:avLst/>
          </a:prstGeom>
          <a:gradFill>
            <a:gsLst>
              <a:gs pos="0">
                <a:srgbClr val="BBD6EE"/>
              </a:gs>
              <a:gs pos="38000">
                <a:srgbClr val="629FD6"/>
              </a:gs>
              <a:gs pos="84000">
                <a:srgbClr val="002060">
                  <a:alpha val="72941"/>
                </a:srgbClr>
              </a:gs>
              <a:gs pos="100000">
                <a:srgbClr val="002060">
                  <a:alpha val="72941"/>
                </a:srgbClr>
              </a:gs>
            </a:gsLst>
            <a:lin ang="2700000" scaled="0"/>
          </a:gradFill>
          <a:ln w="9525" cap="flat" cmpd="sng">
            <a:solidFill>
              <a:srgbClr val="FFFFFF"/>
            </a:solidFill>
            <a:prstDash val="solid"/>
            <a:round/>
            <a:headEnd type="none" w="sm" len="sm"/>
            <a:tailEnd type="none" w="sm" len="sm"/>
          </a:ln>
        </p:spPr>
      </p:pic>
      <p:sp>
        <p:nvSpPr>
          <p:cNvPr id="275" name="Google Shape;275;p13"/>
          <p:cNvSpPr/>
          <p:nvPr/>
        </p:nvSpPr>
        <p:spPr>
          <a:xfrm>
            <a:off x="4211790" y="1500247"/>
            <a:ext cx="4285437" cy="540000"/>
          </a:xfrm>
          <a:prstGeom prst="roundRect">
            <a:avLst>
              <a:gd name="adj" fmla="val 16667"/>
            </a:avLst>
          </a:prstGeom>
          <a:solidFill>
            <a:srgbClr val="AEABAB">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a:solidFill>
                  <a:srgbClr val="1D1B10"/>
                </a:solidFill>
                <a:latin typeface="Calibri"/>
                <a:ea typeface="Calibri"/>
                <a:cs typeface="Calibri"/>
                <a:sym typeface="Calibri"/>
              </a:rPr>
              <a:t>Clasificación de Explosivos</a:t>
            </a:r>
            <a:endParaRPr/>
          </a:p>
        </p:txBody>
      </p:sp>
      <p:sp>
        <p:nvSpPr>
          <p:cNvPr id="276" name="Google Shape;276;p13"/>
          <p:cNvSpPr/>
          <p:nvPr/>
        </p:nvSpPr>
        <p:spPr>
          <a:xfrm>
            <a:off x="5540302" y="2289628"/>
            <a:ext cx="1600013" cy="575999"/>
          </a:xfrm>
          <a:prstGeom prst="rect">
            <a:avLst/>
          </a:prstGeom>
          <a:solidFill>
            <a:srgbClr val="E46C0A"/>
          </a:solidFill>
          <a:ln w="38100" cap="flat" cmpd="sng">
            <a:solidFill>
              <a:srgbClr val="FFFFFF"/>
            </a:solidFill>
            <a:prstDash val="solid"/>
            <a:miter lim="800000"/>
            <a:headEnd type="none" w="sm" len="sm"/>
            <a:tailEnd type="none" w="sm" len="sm"/>
          </a:ln>
          <a:effectLst>
            <a:outerShdw blurRad="635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a:solidFill>
                  <a:srgbClr val="FFFFFF"/>
                </a:solidFill>
                <a:latin typeface="Calibri"/>
                <a:ea typeface="Calibri"/>
                <a:cs typeface="Calibri"/>
                <a:sym typeface="Calibri"/>
              </a:rPr>
              <a:t>Tipos</a:t>
            </a:r>
            <a:endParaRPr/>
          </a:p>
        </p:txBody>
      </p:sp>
      <p:cxnSp>
        <p:nvCxnSpPr>
          <p:cNvPr id="277" name="Google Shape;277;p13"/>
          <p:cNvCxnSpPr/>
          <p:nvPr/>
        </p:nvCxnSpPr>
        <p:spPr>
          <a:xfrm>
            <a:off x="2290035" y="3198067"/>
            <a:ext cx="7848000" cy="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pic>
        <p:nvPicPr>
          <p:cNvPr id="278" name="Google Shape;278;p13"/>
          <p:cNvPicPr preferRelativeResize="0"/>
          <p:nvPr/>
        </p:nvPicPr>
        <p:blipFill rotWithShape="1">
          <a:blip r:embed="rId6">
            <a:alphaModFix/>
          </a:blip>
          <a:srcRect/>
          <a:stretch/>
        </p:blipFill>
        <p:spPr>
          <a:xfrm>
            <a:off x="1375004" y="3520663"/>
            <a:ext cx="1927165" cy="466786"/>
          </a:xfrm>
          <a:prstGeom prst="rect">
            <a:avLst/>
          </a:prstGeom>
          <a:noFill/>
          <a:ln w="28575" cap="flat" cmpd="sng">
            <a:solidFill>
              <a:schemeClr val="lt1"/>
            </a:solidFill>
            <a:prstDash val="solid"/>
            <a:miter lim="800000"/>
            <a:headEnd type="none" w="sm" len="sm"/>
            <a:tailEnd type="none" w="sm" len="sm"/>
          </a:ln>
        </p:spPr>
      </p:pic>
      <p:sp>
        <p:nvSpPr>
          <p:cNvPr id="279" name="Google Shape;279;p13"/>
          <p:cNvSpPr txBox="1"/>
          <p:nvPr/>
        </p:nvSpPr>
        <p:spPr>
          <a:xfrm>
            <a:off x="1664337" y="3558821"/>
            <a:ext cx="1371317"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Detonadores</a:t>
            </a:r>
            <a:endParaRPr/>
          </a:p>
        </p:txBody>
      </p:sp>
      <p:pic>
        <p:nvPicPr>
          <p:cNvPr id="280" name="Google Shape;280;p13"/>
          <p:cNvPicPr preferRelativeResize="0"/>
          <p:nvPr/>
        </p:nvPicPr>
        <p:blipFill rotWithShape="1">
          <a:blip r:embed="rId7">
            <a:alphaModFix/>
          </a:blip>
          <a:srcRect/>
          <a:stretch/>
        </p:blipFill>
        <p:spPr>
          <a:xfrm>
            <a:off x="5316634" y="3535596"/>
            <a:ext cx="2086778" cy="466785"/>
          </a:xfrm>
          <a:prstGeom prst="rect">
            <a:avLst/>
          </a:prstGeom>
          <a:noFill/>
          <a:ln w="28575" cap="flat" cmpd="sng">
            <a:solidFill>
              <a:schemeClr val="lt1"/>
            </a:solidFill>
            <a:prstDash val="solid"/>
            <a:miter lim="800000"/>
            <a:headEnd type="none" w="sm" len="sm"/>
            <a:tailEnd type="none" w="sm" len="sm"/>
          </a:ln>
        </p:spPr>
      </p:pic>
      <p:sp>
        <p:nvSpPr>
          <p:cNvPr id="281" name="Google Shape;281;p13"/>
          <p:cNvSpPr txBox="1"/>
          <p:nvPr/>
        </p:nvSpPr>
        <p:spPr>
          <a:xfrm>
            <a:off x="5540303" y="3577084"/>
            <a:ext cx="1723506"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Propelentes</a:t>
            </a:r>
            <a:endParaRPr/>
          </a:p>
        </p:txBody>
      </p:sp>
      <p:pic>
        <p:nvPicPr>
          <p:cNvPr id="282" name="Google Shape;282;p13"/>
          <p:cNvPicPr preferRelativeResize="0"/>
          <p:nvPr/>
        </p:nvPicPr>
        <p:blipFill rotWithShape="1">
          <a:blip r:embed="rId8">
            <a:alphaModFix/>
          </a:blip>
          <a:srcRect/>
          <a:stretch/>
        </p:blipFill>
        <p:spPr>
          <a:xfrm>
            <a:off x="8399166" y="3532480"/>
            <a:ext cx="3564000" cy="478097"/>
          </a:xfrm>
          <a:prstGeom prst="rect">
            <a:avLst/>
          </a:prstGeom>
          <a:noFill/>
          <a:ln w="28575" cap="flat" cmpd="sng">
            <a:solidFill>
              <a:schemeClr val="lt1"/>
            </a:solidFill>
            <a:prstDash val="solid"/>
            <a:miter lim="800000"/>
            <a:headEnd type="none" w="sm" len="sm"/>
            <a:tailEnd type="none" w="sm" len="sm"/>
          </a:ln>
        </p:spPr>
      </p:pic>
      <p:sp>
        <p:nvSpPr>
          <p:cNvPr id="283" name="Google Shape;283;p13"/>
          <p:cNvSpPr txBox="1"/>
          <p:nvPr/>
        </p:nvSpPr>
        <p:spPr>
          <a:xfrm>
            <a:off x="8944834" y="3581089"/>
            <a:ext cx="2585528"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FFFF00"/>
                </a:solidFill>
                <a:latin typeface="Calibri"/>
                <a:ea typeface="Calibri"/>
                <a:cs typeface="Calibri"/>
                <a:sym typeface="Calibri"/>
              </a:rPr>
              <a:t>Composiciones Pirotécnicas</a:t>
            </a:r>
            <a:endParaRPr/>
          </a:p>
        </p:txBody>
      </p:sp>
      <p:cxnSp>
        <p:nvCxnSpPr>
          <p:cNvPr id="284" name="Google Shape;284;p13"/>
          <p:cNvCxnSpPr/>
          <p:nvPr/>
        </p:nvCxnSpPr>
        <p:spPr>
          <a:xfrm>
            <a:off x="2312690" y="3214504"/>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cxnSp>
        <p:nvCxnSpPr>
          <p:cNvPr id="285" name="Google Shape;285;p13"/>
          <p:cNvCxnSpPr/>
          <p:nvPr/>
        </p:nvCxnSpPr>
        <p:spPr>
          <a:xfrm>
            <a:off x="6347075" y="2868416"/>
            <a:ext cx="7434" cy="612000"/>
          </a:xfrm>
          <a:prstGeom prst="straightConnector1">
            <a:avLst/>
          </a:prstGeom>
          <a:noFill/>
          <a:ln w="38100" cap="flat" cmpd="sng">
            <a:solidFill>
              <a:srgbClr val="002060"/>
            </a:solidFill>
            <a:prstDash val="solid"/>
            <a:miter lim="800000"/>
            <a:headEnd type="none" w="sm" len="sm"/>
            <a:tailEnd type="none" w="sm" len="sm"/>
          </a:ln>
        </p:spPr>
      </p:cxnSp>
      <p:cxnSp>
        <p:nvCxnSpPr>
          <p:cNvPr id="286" name="Google Shape;286;p13"/>
          <p:cNvCxnSpPr/>
          <p:nvPr/>
        </p:nvCxnSpPr>
        <p:spPr>
          <a:xfrm>
            <a:off x="10129654" y="3188488"/>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sp>
        <p:nvSpPr>
          <p:cNvPr id="287" name="Google Shape;287;p13"/>
          <p:cNvSpPr txBox="1"/>
          <p:nvPr/>
        </p:nvSpPr>
        <p:spPr>
          <a:xfrm>
            <a:off x="1283832" y="438049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00"/>
              </a:buClr>
              <a:buSzPts val="1600"/>
              <a:buFont typeface="Calibri"/>
              <a:buNone/>
            </a:pPr>
            <a:r>
              <a:rPr lang="en-US" sz="1600" b="1" i="1" u="sng" strike="noStrike" cap="none">
                <a:solidFill>
                  <a:srgbClr val="FFFF00"/>
                </a:solidFill>
                <a:latin typeface="Calibri"/>
                <a:ea typeface="Calibri"/>
                <a:cs typeface="Calibri"/>
                <a:sym typeface="Calibri"/>
              </a:rPr>
              <a:t>Explosivos Rompedores</a:t>
            </a:r>
            <a:endParaRPr sz="1400" b="1" i="1" u="sng" strike="noStrike" cap="none">
              <a:solidFill>
                <a:srgbClr val="FFFF00"/>
              </a:solidFill>
              <a:latin typeface="Calibri"/>
              <a:ea typeface="Calibri"/>
              <a:cs typeface="Calibri"/>
              <a:sym typeface="Calibri"/>
            </a:endParaRPr>
          </a:p>
        </p:txBody>
      </p:sp>
      <p:grpSp>
        <p:nvGrpSpPr>
          <p:cNvPr id="288" name="Google Shape;288;p13"/>
          <p:cNvGrpSpPr/>
          <p:nvPr/>
        </p:nvGrpSpPr>
        <p:grpSpPr>
          <a:xfrm>
            <a:off x="1147482" y="4877407"/>
            <a:ext cx="2643466" cy="338554"/>
            <a:chOff x="258654" y="5719304"/>
            <a:chExt cx="2264611" cy="338554"/>
          </a:xfrm>
        </p:grpSpPr>
        <p:pic>
          <p:nvPicPr>
            <p:cNvPr id="289" name="Google Shape;289;p13"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290" name="Google Shape;290;p13"/>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Primarios o Iniciadores</a:t>
              </a:r>
              <a:endParaRPr sz="1400" b="1" u="none" strike="noStrike" cap="none">
                <a:solidFill>
                  <a:schemeClr val="lt1"/>
                </a:solidFill>
                <a:latin typeface="Calibri"/>
                <a:ea typeface="Calibri"/>
                <a:cs typeface="Calibri"/>
                <a:sym typeface="Calibri"/>
              </a:endParaRPr>
            </a:p>
          </p:txBody>
        </p:sp>
      </p:grpSp>
      <p:grpSp>
        <p:nvGrpSpPr>
          <p:cNvPr id="291" name="Google Shape;291;p13"/>
          <p:cNvGrpSpPr/>
          <p:nvPr/>
        </p:nvGrpSpPr>
        <p:grpSpPr>
          <a:xfrm>
            <a:off x="1147479" y="5190676"/>
            <a:ext cx="2332289" cy="338554"/>
            <a:chOff x="258654" y="5719304"/>
            <a:chExt cx="2264611" cy="338554"/>
          </a:xfrm>
        </p:grpSpPr>
        <p:pic>
          <p:nvPicPr>
            <p:cNvPr id="292" name="Google Shape;292;p13"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293" name="Google Shape;293;p13"/>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Secundarios</a:t>
              </a:r>
              <a:endParaRPr sz="1400" b="1" u="none" strike="noStrike" cap="none">
                <a:solidFill>
                  <a:schemeClr val="lt1"/>
                </a:solidFill>
                <a:latin typeface="Calibri"/>
                <a:ea typeface="Calibri"/>
                <a:cs typeface="Calibri"/>
                <a:sym typeface="Calibri"/>
              </a:endParaRPr>
            </a:p>
          </p:txBody>
        </p:sp>
      </p:grpSp>
      <p:grpSp>
        <p:nvGrpSpPr>
          <p:cNvPr id="294" name="Google Shape;294;p13"/>
          <p:cNvGrpSpPr/>
          <p:nvPr/>
        </p:nvGrpSpPr>
        <p:grpSpPr>
          <a:xfrm>
            <a:off x="1158791" y="5529230"/>
            <a:ext cx="2456752" cy="338554"/>
            <a:chOff x="269638" y="5714659"/>
            <a:chExt cx="2456752" cy="338554"/>
          </a:xfrm>
        </p:grpSpPr>
        <p:pic>
          <p:nvPicPr>
            <p:cNvPr id="295" name="Google Shape;295;p13"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296" name="Google Shape;296;p13"/>
            <p:cNvSpPr txBox="1"/>
            <p:nvPr/>
          </p:nvSpPr>
          <p:spPr>
            <a:xfrm>
              <a:off x="461779" y="571465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Mezclas Explosivas (FAE)</a:t>
              </a:r>
              <a:endParaRPr sz="1400" b="1" u="none" strike="noStrike" cap="none">
                <a:solidFill>
                  <a:schemeClr val="lt1"/>
                </a:solidFill>
                <a:latin typeface="Calibri"/>
                <a:ea typeface="Calibri"/>
                <a:cs typeface="Calibri"/>
                <a:sym typeface="Calibri"/>
              </a:endParaRPr>
            </a:p>
          </p:txBody>
        </p:sp>
      </p:grpSp>
      <p:sp>
        <p:nvSpPr>
          <p:cNvPr id="297" name="Google Shape;297;p13"/>
          <p:cNvSpPr/>
          <p:nvPr/>
        </p:nvSpPr>
        <p:spPr>
          <a:xfrm>
            <a:off x="758344" y="4280811"/>
            <a:ext cx="3211416" cy="2383460"/>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298" name="Google Shape;298;p13"/>
          <p:cNvGrpSpPr/>
          <p:nvPr/>
        </p:nvGrpSpPr>
        <p:grpSpPr>
          <a:xfrm>
            <a:off x="4649300" y="4267629"/>
            <a:ext cx="3211416" cy="2396641"/>
            <a:chOff x="4484797" y="3918072"/>
            <a:chExt cx="3211416" cy="2289096"/>
          </a:xfrm>
        </p:grpSpPr>
        <p:grpSp>
          <p:nvGrpSpPr>
            <p:cNvPr id="299" name="Google Shape;299;p13"/>
            <p:cNvGrpSpPr/>
            <p:nvPr/>
          </p:nvGrpSpPr>
          <p:grpSpPr>
            <a:xfrm>
              <a:off x="4637105" y="4108750"/>
              <a:ext cx="1468359" cy="1896623"/>
              <a:chOff x="4692763" y="4108750"/>
              <a:chExt cx="1468359" cy="1896623"/>
            </a:xfrm>
          </p:grpSpPr>
          <p:grpSp>
            <p:nvGrpSpPr>
              <p:cNvPr id="300" name="Google Shape;300;p13"/>
              <p:cNvGrpSpPr/>
              <p:nvPr/>
            </p:nvGrpSpPr>
            <p:grpSpPr>
              <a:xfrm>
                <a:off x="4692763" y="4108750"/>
                <a:ext cx="1468359" cy="338554"/>
                <a:chOff x="-23447" y="5633489"/>
                <a:chExt cx="1468359" cy="338554"/>
              </a:xfrm>
            </p:grpSpPr>
            <p:pic>
              <p:nvPicPr>
                <p:cNvPr id="301" name="Google Shape;301;p13" descr="C:\Users\Usuario\Desktop\Imagenes 3D\3D_CArt_11.jpg"/>
                <p:cNvPicPr preferRelativeResize="0"/>
                <p:nvPr/>
              </p:nvPicPr>
              <p:blipFill rotWithShape="1">
                <a:blip r:embed="rId9">
                  <a:alphaModFix/>
                </a:blip>
                <a:srcRect r="15625"/>
                <a:stretch/>
              </p:blipFill>
              <p:spPr>
                <a:xfrm>
                  <a:off x="-23447" y="5706691"/>
                  <a:ext cx="185915" cy="183688"/>
                </a:xfrm>
                <a:prstGeom prst="rect">
                  <a:avLst/>
                </a:prstGeom>
                <a:noFill/>
                <a:ln>
                  <a:noFill/>
                </a:ln>
              </p:spPr>
            </p:pic>
            <p:sp>
              <p:nvSpPr>
                <p:cNvPr id="302" name="Google Shape;302;p13"/>
                <p:cNvSpPr txBox="1"/>
                <p:nvPr/>
              </p:nvSpPr>
              <p:spPr>
                <a:xfrm>
                  <a:off x="89540" y="5633489"/>
                  <a:ext cx="1355372"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cañones</a:t>
                  </a:r>
                  <a:endParaRPr sz="1400" b="0" i="1" u="none" strike="noStrike" cap="none">
                    <a:solidFill>
                      <a:srgbClr val="0F243E"/>
                    </a:solidFill>
                    <a:latin typeface="Calibri"/>
                    <a:ea typeface="Calibri"/>
                    <a:cs typeface="Calibri"/>
                    <a:sym typeface="Calibri"/>
                  </a:endParaRPr>
                </a:p>
              </p:txBody>
            </p:sp>
          </p:grpSp>
          <p:sp>
            <p:nvSpPr>
              <p:cNvPr id="303" name="Google Shape;303;p13"/>
              <p:cNvSpPr txBox="1"/>
              <p:nvPr/>
            </p:nvSpPr>
            <p:spPr>
              <a:xfrm>
                <a:off x="4982834" y="5666819"/>
                <a:ext cx="1163329"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Misiles</a:t>
                </a:r>
                <a:endParaRPr sz="1400" b="0" i="1" u="none" strike="noStrike" cap="none">
                  <a:solidFill>
                    <a:srgbClr val="0F243E"/>
                  </a:solidFill>
                  <a:latin typeface="Calibri"/>
                  <a:ea typeface="Calibri"/>
                  <a:cs typeface="Calibri"/>
                  <a:sym typeface="Calibri"/>
                </a:endParaRPr>
              </a:p>
            </p:txBody>
          </p:sp>
          <p:pic>
            <p:nvPicPr>
              <p:cNvPr id="304" name="Google Shape;304;p13" descr="C:\Users\Usuario\Desktop\Imagenes 3D\3D_CArt_11.jpg"/>
              <p:cNvPicPr preferRelativeResize="0"/>
              <p:nvPr/>
            </p:nvPicPr>
            <p:blipFill rotWithShape="1">
              <a:blip r:embed="rId9">
                <a:alphaModFix/>
              </a:blip>
              <a:srcRect r="15625"/>
              <a:stretch/>
            </p:blipFill>
            <p:spPr>
              <a:xfrm>
                <a:off x="4741474" y="5799931"/>
                <a:ext cx="165272" cy="163292"/>
              </a:xfrm>
              <a:prstGeom prst="rect">
                <a:avLst/>
              </a:prstGeom>
              <a:noFill/>
              <a:ln>
                <a:noFill/>
              </a:ln>
            </p:spPr>
          </p:pic>
        </p:grpSp>
        <p:sp>
          <p:nvSpPr>
            <p:cNvPr id="305" name="Google Shape;305;p13"/>
            <p:cNvSpPr/>
            <p:nvPr/>
          </p:nvSpPr>
          <p:spPr>
            <a:xfrm>
              <a:off x="4484797" y="3918072"/>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306" name="Google Shape;306;p13"/>
          <p:cNvSpPr/>
          <p:nvPr/>
        </p:nvSpPr>
        <p:spPr>
          <a:xfrm>
            <a:off x="6179387" y="4601024"/>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07" name="Google Shape;307;p13"/>
          <p:cNvCxnSpPr/>
          <p:nvPr/>
        </p:nvCxnSpPr>
        <p:spPr>
          <a:xfrm rot="10800000" flipH="1">
            <a:off x="6251206" y="4380174"/>
            <a:ext cx="453469" cy="243181"/>
          </a:xfrm>
          <a:prstGeom prst="straightConnector1">
            <a:avLst/>
          </a:prstGeom>
          <a:noFill/>
          <a:ln w="28575" cap="flat" cmpd="sng">
            <a:solidFill>
              <a:srgbClr val="C00000"/>
            </a:solidFill>
            <a:prstDash val="solid"/>
            <a:miter lim="800000"/>
            <a:headEnd type="none" w="sm" len="sm"/>
            <a:tailEnd type="triangle" w="med" len="med"/>
          </a:ln>
        </p:spPr>
      </p:cxnSp>
      <p:cxnSp>
        <p:nvCxnSpPr>
          <p:cNvPr id="308" name="Google Shape;308;p13"/>
          <p:cNvCxnSpPr/>
          <p:nvPr/>
        </p:nvCxnSpPr>
        <p:spPr>
          <a:xfrm rot="10800000" flipH="1">
            <a:off x="6247665" y="4645639"/>
            <a:ext cx="398462" cy="4248"/>
          </a:xfrm>
          <a:prstGeom prst="straightConnector1">
            <a:avLst/>
          </a:prstGeom>
          <a:noFill/>
          <a:ln w="28575" cap="flat" cmpd="sng">
            <a:solidFill>
              <a:srgbClr val="C00000"/>
            </a:solidFill>
            <a:prstDash val="solid"/>
            <a:miter lim="800000"/>
            <a:headEnd type="none" w="sm" len="sm"/>
            <a:tailEnd type="triangle" w="med" len="med"/>
          </a:ln>
        </p:spPr>
      </p:cxnSp>
      <p:cxnSp>
        <p:nvCxnSpPr>
          <p:cNvPr id="309" name="Google Shape;309;p13"/>
          <p:cNvCxnSpPr>
            <a:stCxn id="306" idx="5"/>
          </p:cNvCxnSpPr>
          <p:nvPr/>
        </p:nvCxnSpPr>
        <p:spPr>
          <a:xfrm>
            <a:off x="6240688" y="4662480"/>
            <a:ext cx="464100" cy="290100"/>
          </a:xfrm>
          <a:prstGeom prst="straightConnector1">
            <a:avLst/>
          </a:prstGeom>
          <a:noFill/>
          <a:ln w="28575" cap="flat" cmpd="sng">
            <a:solidFill>
              <a:srgbClr val="C00000"/>
            </a:solidFill>
            <a:prstDash val="solid"/>
            <a:miter lim="800000"/>
            <a:headEnd type="none" w="sm" len="sm"/>
            <a:tailEnd type="triangle" w="med" len="med"/>
          </a:ln>
        </p:spPr>
      </p:cxnSp>
      <p:cxnSp>
        <p:nvCxnSpPr>
          <p:cNvPr id="310" name="Google Shape;310;p13"/>
          <p:cNvCxnSpPr/>
          <p:nvPr/>
        </p:nvCxnSpPr>
        <p:spPr>
          <a:xfrm>
            <a:off x="6255008" y="6297010"/>
            <a:ext cx="577363" cy="151743"/>
          </a:xfrm>
          <a:prstGeom prst="straightConnector1">
            <a:avLst/>
          </a:prstGeom>
          <a:noFill/>
          <a:ln w="28575" cap="flat" cmpd="sng">
            <a:solidFill>
              <a:srgbClr val="C00000"/>
            </a:solidFill>
            <a:prstDash val="solid"/>
            <a:miter lim="800000"/>
            <a:headEnd type="none" w="sm" len="sm"/>
            <a:tailEnd type="triangle" w="med" len="med"/>
          </a:ln>
        </p:spPr>
      </p:cxnSp>
      <p:cxnSp>
        <p:nvCxnSpPr>
          <p:cNvPr id="311" name="Google Shape;311;p13"/>
          <p:cNvCxnSpPr>
            <a:endCxn id="312" idx="1"/>
          </p:cNvCxnSpPr>
          <p:nvPr/>
        </p:nvCxnSpPr>
        <p:spPr>
          <a:xfrm rot="10800000" flipH="1">
            <a:off x="6240820" y="6042736"/>
            <a:ext cx="604500" cy="251700"/>
          </a:xfrm>
          <a:prstGeom prst="straightConnector1">
            <a:avLst/>
          </a:prstGeom>
          <a:noFill/>
          <a:ln w="28575" cap="flat" cmpd="sng">
            <a:solidFill>
              <a:srgbClr val="C00000"/>
            </a:solidFill>
            <a:prstDash val="solid"/>
            <a:miter lim="800000"/>
            <a:headEnd type="none" w="sm" len="sm"/>
            <a:tailEnd type="triangle" w="med" len="med"/>
          </a:ln>
        </p:spPr>
      </p:cxnSp>
      <p:sp>
        <p:nvSpPr>
          <p:cNvPr id="313" name="Google Shape;313;p13"/>
          <p:cNvSpPr/>
          <p:nvPr/>
        </p:nvSpPr>
        <p:spPr>
          <a:xfrm>
            <a:off x="6190740" y="6254329"/>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4" name="Google Shape;314;p13"/>
          <p:cNvSpPr txBox="1"/>
          <p:nvPr/>
        </p:nvSpPr>
        <p:spPr>
          <a:xfrm>
            <a:off x="6586880" y="4260034"/>
            <a:ext cx="1255714"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Simple</a:t>
            </a:r>
            <a:endParaRPr sz="1400" b="0" i="1" u="none" strike="noStrike" cap="none">
              <a:solidFill>
                <a:srgbClr val="0F243E"/>
              </a:solidFill>
              <a:latin typeface="Calibri"/>
              <a:ea typeface="Calibri"/>
              <a:cs typeface="Calibri"/>
              <a:sym typeface="Calibri"/>
            </a:endParaRPr>
          </a:p>
        </p:txBody>
      </p:sp>
      <p:sp>
        <p:nvSpPr>
          <p:cNvPr id="315" name="Google Shape;315;p13"/>
          <p:cNvSpPr txBox="1"/>
          <p:nvPr/>
        </p:nvSpPr>
        <p:spPr>
          <a:xfrm>
            <a:off x="6530097" y="4492573"/>
            <a:ext cx="1201129"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Doble</a:t>
            </a:r>
            <a:endParaRPr sz="1400" b="0" i="1" u="none" strike="noStrike" cap="none">
              <a:solidFill>
                <a:srgbClr val="0F243E"/>
              </a:solidFill>
              <a:latin typeface="Calibri"/>
              <a:ea typeface="Calibri"/>
              <a:cs typeface="Calibri"/>
              <a:sym typeface="Calibri"/>
            </a:endParaRPr>
          </a:p>
        </p:txBody>
      </p:sp>
      <p:sp>
        <p:nvSpPr>
          <p:cNvPr id="316" name="Google Shape;316;p13"/>
          <p:cNvSpPr txBox="1"/>
          <p:nvPr/>
        </p:nvSpPr>
        <p:spPr>
          <a:xfrm>
            <a:off x="6611373" y="4738821"/>
            <a:ext cx="1150503"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Triple</a:t>
            </a:r>
            <a:endParaRPr sz="1400" b="0" i="1" u="none" strike="noStrike" cap="none">
              <a:solidFill>
                <a:srgbClr val="0F243E"/>
              </a:solidFill>
              <a:latin typeface="Calibri"/>
              <a:ea typeface="Calibri"/>
              <a:cs typeface="Calibri"/>
              <a:sym typeface="Calibri"/>
            </a:endParaRPr>
          </a:p>
        </p:txBody>
      </p:sp>
      <p:sp>
        <p:nvSpPr>
          <p:cNvPr id="312" name="Google Shape;312;p13"/>
          <p:cNvSpPr txBox="1"/>
          <p:nvPr/>
        </p:nvSpPr>
        <p:spPr>
          <a:xfrm>
            <a:off x="6845320" y="5873459"/>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Sólidos</a:t>
            </a:r>
            <a:endParaRPr sz="1400" b="0" i="1" u="none" strike="noStrike" cap="none">
              <a:solidFill>
                <a:srgbClr val="0F243E"/>
              </a:solidFill>
              <a:latin typeface="Calibri"/>
              <a:ea typeface="Calibri"/>
              <a:cs typeface="Calibri"/>
              <a:sym typeface="Calibri"/>
            </a:endParaRPr>
          </a:p>
        </p:txBody>
      </p:sp>
      <p:sp>
        <p:nvSpPr>
          <p:cNvPr id="317" name="Google Shape;317;p13"/>
          <p:cNvSpPr txBox="1"/>
          <p:nvPr/>
        </p:nvSpPr>
        <p:spPr>
          <a:xfrm>
            <a:off x="6874812" y="6242215"/>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Líquidos</a:t>
            </a:r>
            <a:endParaRPr sz="1400" b="0" i="1" u="none" strike="noStrike" cap="none">
              <a:solidFill>
                <a:srgbClr val="0F243E"/>
              </a:solidFill>
              <a:latin typeface="Calibri"/>
              <a:ea typeface="Calibri"/>
              <a:cs typeface="Calibri"/>
              <a:sym typeface="Calibri"/>
            </a:endParaRPr>
          </a:p>
        </p:txBody>
      </p:sp>
      <p:grpSp>
        <p:nvGrpSpPr>
          <p:cNvPr id="318" name="Google Shape;318;p13"/>
          <p:cNvGrpSpPr/>
          <p:nvPr/>
        </p:nvGrpSpPr>
        <p:grpSpPr>
          <a:xfrm>
            <a:off x="8562590" y="4280811"/>
            <a:ext cx="3211416" cy="2289096"/>
            <a:chOff x="8324319" y="3919396"/>
            <a:chExt cx="3211416" cy="2289096"/>
          </a:xfrm>
        </p:grpSpPr>
        <p:sp>
          <p:nvSpPr>
            <p:cNvPr id="319" name="Google Shape;319;p13"/>
            <p:cNvSpPr/>
            <p:nvPr/>
          </p:nvSpPr>
          <p:spPr>
            <a:xfrm>
              <a:off x="8486150" y="4085439"/>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 óptico Acústico</a:t>
              </a:r>
              <a:endParaRPr/>
            </a:p>
          </p:txBody>
        </p:sp>
        <p:sp>
          <p:nvSpPr>
            <p:cNvPr id="320" name="Google Shape;320;p13"/>
            <p:cNvSpPr/>
            <p:nvPr/>
          </p:nvSpPr>
          <p:spPr>
            <a:xfrm>
              <a:off x="8324319" y="3919396"/>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321" name="Google Shape;321;p13"/>
          <p:cNvSpPr/>
          <p:nvPr/>
        </p:nvSpPr>
        <p:spPr>
          <a:xfrm>
            <a:off x="9909029" y="5376070"/>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Efectos Incendiarios</a:t>
            </a:r>
            <a:endParaRPr/>
          </a:p>
        </p:txBody>
      </p:sp>
      <p:pic>
        <p:nvPicPr>
          <p:cNvPr id="323" name="Google Shape;323;p13"/>
          <p:cNvPicPr preferRelativeResize="0"/>
          <p:nvPr/>
        </p:nvPicPr>
        <p:blipFill rotWithShape="1">
          <a:blip r:embed="rId10">
            <a:alphaModFix/>
          </a:blip>
          <a:srcRect/>
          <a:stretch/>
        </p:blipFill>
        <p:spPr>
          <a:xfrm>
            <a:off x="4870801" y="5089116"/>
            <a:ext cx="1483707" cy="788068"/>
          </a:xfrm>
          <a:prstGeom prst="roundRect">
            <a:avLst>
              <a:gd name="adj" fmla="val 16667"/>
            </a:avLst>
          </a:prstGeom>
          <a:noFill/>
          <a:ln>
            <a:noFill/>
          </a:ln>
          <a:effectLst>
            <a:outerShdw blurRad="76200" dist="38100" dir="7800000" algn="tl"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5"/>
                                        </p:tgtEl>
                                        <p:attrNameLst>
                                          <p:attrName>style.visibility</p:attrName>
                                        </p:attrNameLst>
                                      </p:cBhvr>
                                      <p:to>
                                        <p:strVal val="visible"/>
                                      </p:to>
                                    </p:set>
                                    <p:animEffect transition="in" filter="fade">
                                      <p:cBhvr>
                                        <p:cTn id="7" dur="2000"/>
                                        <p:tgtEl>
                                          <p:spTgt spid="285"/>
                                        </p:tgtEl>
                                      </p:cBhvr>
                                    </p:animEffect>
                                  </p:childTnLst>
                                </p:cTn>
                              </p:par>
                              <p:par>
                                <p:cTn id="8" presetID="10" presetClass="entr" presetSubtype="0" fill="hold" nodeType="withEffect">
                                  <p:stCondLst>
                                    <p:cond delay="0"/>
                                  </p:stCondLst>
                                  <p:childTnLst>
                                    <p:set>
                                      <p:cBhvr>
                                        <p:cTn id="9" dur="1" fill="hold">
                                          <p:stCondLst>
                                            <p:cond delay="0"/>
                                          </p:stCondLst>
                                        </p:cTn>
                                        <p:tgtEl>
                                          <p:spTgt spid="276"/>
                                        </p:tgtEl>
                                        <p:attrNameLst>
                                          <p:attrName>style.visibility</p:attrName>
                                        </p:attrNameLst>
                                      </p:cBhvr>
                                      <p:to>
                                        <p:strVal val="visible"/>
                                      </p:to>
                                    </p:set>
                                    <p:animEffect transition="in" filter="fade">
                                      <p:cBhvr>
                                        <p:cTn id="10" dur="2000"/>
                                        <p:tgtEl>
                                          <p:spTgt spid="276"/>
                                        </p:tgtEl>
                                      </p:cBhvr>
                                    </p:animEffect>
                                  </p:childTnLst>
                                </p:cTn>
                              </p:par>
                              <p:par>
                                <p:cTn id="11" presetID="10" presetClass="entr" presetSubtype="0" fill="hold" nodeType="withEffect">
                                  <p:stCondLst>
                                    <p:cond delay="0"/>
                                  </p:stCondLst>
                                  <p:childTnLst>
                                    <p:set>
                                      <p:cBhvr>
                                        <p:cTn id="12" dur="1" fill="hold">
                                          <p:stCondLst>
                                            <p:cond delay="0"/>
                                          </p:stCondLst>
                                        </p:cTn>
                                        <p:tgtEl>
                                          <p:spTgt spid="277"/>
                                        </p:tgtEl>
                                        <p:attrNameLst>
                                          <p:attrName>style.visibility</p:attrName>
                                        </p:attrNameLst>
                                      </p:cBhvr>
                                      <p:to>
                                        <p:strVal val="visible"/>
                                      </p:to>
                                    </p:set>
                                    <p:animEffect transition="in" filter="fade">
                                      <p:cBhvr>
                                        <p:cTn id="13" dur="2000"/>
                                        <p:tgtEl>
                                          <p:spTgt spid="277"/>
                                        </p:tgtEl>
                                      </p:cBhvr>
                                    </p:animEffect>
                                  </p:childTnLst>
                                </p:cTn>
                              </p:par>
                              <p:par>
                                <p:cTn id="14" presetID="10" presetClass="entr" presetSubtype="0" fill="hold" nodeType="withEffect">
                                  <p:stCondLst>
                                    <p:cond delay="0"/>
                                  </p:stCondLst>
                                  <p:childTnLst>
                                    <p:set>
                                      <p:cBhvr>
                                        <p:cTn id="15" dur="1" fill="hold">
                                          <p:stCondLst>
                                            <p:cond delay="0"/>
                                          </p:stCondLst>
                                        </p:cTn>
                                        <p:tgtEl>
                                          <p:spTgt spid="278"/>
                                        </p:tgtEl>
                                        <p:attrNameLst>
                                          <p:attrName>style.visibility</p:attrName>
                                        </p:attrNameLst>
                                      </p:cBhvr>
                                      <p:to>
                                        <p:strVal val="visible"/>
                                      </p:to>
                                    </p:set>
                                    <p:animEffect transition="in" filter="fade">
                                      <p:cBhvr>
                                        <p:cTn id="16" dur="2000"/>
                                        <p:tgtEl>
                                          <p:spTgt spid="278"/>
                                        </p:tgtEl>
                                      </p:cBhvr>
                                    </p:animEffect>
                                  </p:childTnLst>
                                </p:cTn>
                              </p:par>
                              <p:par>
                                <p:cTn id="17" presetID="10" presetClass="entr" presetSubtype="0" fill="hold" nodeType="withEffect">
                                  <p:stCondLst>
                                    <p:cond delay="0"/>
                                  </p:stCondLst>
                                  <p:childTnLst>
                                    <p:set>
                                      <p:cBhvr>
                                        <p:cTn id="18" dur="1" fill="hold">
                                          <p:stCondLst>
                                            <p:cond delay="0"/>
                                          </p:stCondLst>
                                        </p:cTn>
                                        <p:tgtEl>
                                          <p:spTgt spid="279"/>
                                        </p:tgtEl>
                                        <p:attrNameLst>
                                          <p:attrName>style.visibility</p:attrName>
                                        </p:attrNameLst>
                                      </p:cBhvr>
                                      <p:to>
                                        <p:strVal val="visible"/>
                                      </p:to>
                                    </p:set>
                                    <p:animEffect transition="in" filter="fade">
                                      <p:cBhvr>
                                        <p:cTn id="19" dur="2000"/>
                                        <p:tgtEl>
                                          <p:spTgt spid="279"/>
                                        </p:tgtEl>
                                      </p:cBhvr>
                                    </p:animEffect>
                                  </p:childTnLst>
                                </p:cTn>
                              </p:par>
                              <p:par>
                                <p:cTn id="20" presetID="10" presetClass="entr" presetSubtype="0" fill="hold" nodeType="withEffect">
                                  <p:stCondLst>
                                    <p:cond delay="0"/>
                                  </p:stCondLst>
                                  <p:childTnLst>
                                    <p:set>
                                      <p:cBhvr>
                                        <p:cTn id="21" dur="1" fill="hold">
                                          <p:stCondLst>
                                            <p:cond delay="0"/>
                                          </p:stCondLst>
                                        </p:cTn>
                                        <p:tgtEl>
                                          <p:spTgt spid="280"/>
                                        </p:tgtEl>
                                        <p:attrNameLst>
                                          <p:attrName>style.visibility</p:attrName>
                                        </p:attrNameLst>
                                      </p:cBhvr>
                                      <p:to>
                                        <p:strVal val="visible"/>
                                      </p:to>
                                    </p:set>
                                    <p:animEffect transition="in" filter="fade">
                                      <p:cBhvr>
                                        <p:cTn id="22" dur="2000"/>
                                        <p:tgtEl>
                                          <p:spTgt spid="280"/>
                                        </p:tgtEl>
                                      </p:cBhvr>
                                    </p:animEffect>
                                  </p:childTnLst>
                                </p:cTn>
                              </p:par>
                              <p:par>
                                <p:cTn id="23" presetID="10" presetClass="entr" presetSubtype="0" fill="hold" nodeType="withEffect">
                                  <p:stCondLst>
                                    <p:cond delay="0"/>
                                  </p:stCondLst>
                                  <p:childTnLst>
                                    <p:set>
                                      <p:cBhvr>
                                        <p:cTn id="24" dur="1" fill="hold">
                                          <p:stCondLst>
                                            <p:cond delay="0"/>
                                          </p:stCondLst>
                                        </p:cTn>
                                        <p:tgtEl>
                                          <p:spTgt spid="281"/>
                                        </p:tgtEl>
                                        <p:attrNameLst>
                                          <p:attrName>style.visibility</p:attrName>
                                        </p:attrNameLst>
                                      </p:cBhvr>
                                      <p:to>
                                        <p:strVal val="visible"/>
                                      </p:to>
                                    </p:set>
                                    <p:animEffect transition="in" filter="fade">
                                      <p:cBhvr>
                                        <p:cTn id="25" dur="2000"/>
                                        <p:tgtEl>
                                          <p:spTgt spid="281"/>
                                        </p:tgtEl>
                                      </p:cBhvr>
                                    </p:animEffect>
                                  </p:childTnLst>
                                </p:cTn>
                              </p:par>
                              <p:par>
                                <p:cTn id="26" presetID="10" presetClass="entr" presetSubtype="0" fill="hold" nodeType="withEffect">
                                  <p:stCondLst>
                                    <p:cond delay="0"/>
                                  </p:stCondLst>
                                  <p:childTnLst>
                                    <p:set>
                                      <p:cBhvr>
                                        <p:cTn id="27" dur="1" fill="hold">
                                          <p:stCondLst>
                                            <p:cond delay="0"/>
                                          </p:stCondLst>
                                        </p:cTn>
                                        <p:tgtEl>
                                          <p:spTgt spid="282"/>
                                        </p:tgtEl>
                                        <p:attrNameLst>
                                          <p:attrName>style.visibility</p:attrName>
                                        </p:attrNameLst>
                                      </p:cBhvr>
                                      <p:to>
                                        <p:strVal val="visible"/>
                                      </p:to>
                                    </p:set>
                                    <p:animEffect transition="in" filter="fade">
                                      <p:cBhvr>
                                        <p:cTn id="28" dur="2000"/>
                                        <p:tgtEl>
                                          <p:spTgt spid="282"/>
                                        </p:tgtEl>
                                      </p:cBhvr>
                                    </p:animEffect>
                                  </p:childTnLst>
                                </p:cTn>
                              </p:par>
                              <p:par>
                                <p:cTn id="29" presetID="10" presetClass="entr" presetSubtype="0" fill="hold" nodeType="withEffect">
                                  <p:stCondLst>
                                    <p:cond delay="0"/>
                                  </p:stCondLst>
                                  <p:childTnLst>
                                    <p:set>
                                      <p:cBhvr>
                                        <p:cTn id="30" dur="1" fill="hold">
                                          <p:stCondLst>
                                            <p:cond delay="0"/>
                                          </p:stCondLst>
                                        </p:cTn>
                                        <p:tgtEl>
                                          <p:spTgt spid="283"/>
                                        </p:tgtEl>
                                        <p:attrNameLst>
                                          <p:attrName>style.visibility</p:attrName>
                                        </p:attrNameLst>
                                      </p:cBhvr>
                                      <p:to>
                                        <p:strVal val="visible"/>
                                      </p:to>
                                    </p:set>
                                    <p:animEffect transition="in" filter="fade">
                                      <p:cBhvr>
                                        <p:cTn id="31" dur="2000"/>
                                        <p:tgtEl>
                                          <p:spTgt spid="283"/>
                                        </p:tgtEl>
                                      </p:cBhvr>
                                    </p:animEffect>
                                  </p:childTnLst>
                                </p:cTn>
                              </p:par>
                              <p:par>
                                <p:cTn id="32" presetID="10" presetClass="entr" presetSubtype="0" fill="hold" nodeType="withEffect">
                                  <p:stCondLst>
                                    <p:cond delay="0"/>
                                  </p:stCondLst>
                                  <p:childTnLst>
                                    <p:set>
                                      <p:cBhvr>
                                        <p:cTn id="33" dur="1" fill="hold">
                                          <p:stCondLst>
                                            <p:cond delay="0"/>
                                          </p:stCondLst>
                                        </p:cTn>
                                        <p:tgtEl>
                                          <p:spTgt spid="284"/>
                                        </p:tgtEl>
                                        <p:attrNameLst>
                                          <p:attrName>style.visibility</p:attrName>
                                        </p:attrNameLst>
                                      </p:cBhvr>
                                      <p:to>
                                        <p:strVal val="visible"/>
                                      </p:to>
                                    </p:set>
                                    <p:animEffect transition="in" filter="fade">
                                      <p:cBhvr>
                                        <p:cTn id="34" dur="2000"/>
                                        <p:tgtEl>
                                          <p:spTgt spid="284"/>
                                        </p:tgtEl>
                                      </p:cBhvr>
                                    </p:animEffect>
                                  </p:childTnLst>
                                </p:cTn>
                              </p:par>
                              <p:par>
                                <p:cTn id="35" presetID="10" presetClass="entr" presetSubtype="0" fill="hold" nodeType="withEffect">
                                  <p:stCondLst>
                                    <p:cond delay="0"/>
                                  </p:stCondLst>
                                  <p:childTnLst>
                                    <p:set>
                                      <p:cBhvr>
                                        <p:cTn id="36" dur="1" fill="hold">
                                          <p:stCondLst>
                                            <p:cond delay="0"/>
                                          </p:stCondLst>
                                        </p:cTn>
                                        <p:tgtEl>
                                          <p:spTgt spid="286"/>
                                        </p:tgtEl>
                                        <p:attrNameLst>
                                          <p:attrName>style.visibility</p:attrName>
                                        </p:attrNameLst>
                                      </p:cBhvr>
                                      <p:to>
                                        <p:strVal val="visible"/>
                                      </p:to>
                                    </p:set>
                                    <p:animEffect transition="in" filter="fade">
                                      <p:cBhvr>
                                        <p:cTn id="37" dur="2000"/>
                                        <p:tgtEl>
                                          <p:spTgt spid="28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87"/>
                                        </p:tgtEl>
                                        <p:attrNameLst>
                                          <p:attrName>style.visibility</p:attrName>
                                        </p:attrNameLst>
                                      </p:cBhvr>
                                      <p:to>
                                        <p:strVal val="visible"/>
                                      </p:to>
                                    </p:set>
                                    <p:animEffect transition="in" filter="fade">
                                      <p:cBhvr>
                                        <p:cTn id="42" dur="2000"/>
                                        <p:tgtEl>
                                          <p:spTgt spid="287"/>
                                        </p:tgtEl>
                                      </p:cBhvr>
                                    </p:animEffect>
                                  </p:childTnLst>
                                </p:cTn>
                              </p:par>
                              <p:par>
                                <p:cTn id="43" presetID="10" presetClass="entr" presetSubtype="0" fill="hold" nodeType="withEffect">
                                  <p:stCondLst>
                                    <p:cond delay="0"/>
                                  </p:stCondLst>
                                  <p:childTnLst>
                                    <p:set>
                                      <p:cBhvr>
                                        <p:cTn id="44" dur="1" fill="hold">
                                          <p:stCondLst>
                                            <p:cond delay="0"/>
                                          </p:stCondLst>
                                        </p:cTn>
                                        <p:tgtEl>
                                          <p:spTgt spid="288"/>
                                        </p:tgtEl>
                                        <p:attrNameLst>
                                          <p:attrName>style.visibility</p:attrName>
                                        </p:attrNameLst>
                                      </p:cBhvr>
                                      <p:to>
                                        <p:strVal val="visible"/>
                                      </p:to>
                                    </p:set>
                                    <p:animEffect transition="in" filter="fade">
                                      <p:cBhvr>
                                        <p:cTn id="45" dur="2000"/>
                                        <p:tgtEl>
                                          <p:spTgt spid="288"/>
                                        </p:tgtEl>
                                      </p:cBhvr>
                                    </p:animEffect>
                                  </p:childTnLst>
                                </p:cTn>
                              </p:par>
                              <p:par>
                                <p:cTn id="46" presetID="10" presetClass="entr" presetSubtype="0" fill="hold" nodeType="withEffect">
                                  <p:stCondLst>
                                    <p:cond delay="0"/>
                                  </p:stCondLst>
                                  <p:childTnLst>
                                    <p:set>
                                      <p:cBhvr>
                                        <p:cTn id="47" dur="1" fill="hold">
                                          <p:stCondLst>
                                            <p:cond delay="0"/>
                                          </p:stCondLst>
                                        </p:cTn>
                                        <p:tgtEl>
                                          <p:spTgt spid="291"/>
                                        </p:tgtEl>
                                        <p:attrNameLst>
                                          <p:attrName>style.visibility</p:attrName>
                                        </p:attrNameLst>
                                      </p:cBhvr>
                                      <p:to>
                                        <p:strVal val="visible"/>
                                      </p:to>
                                    </p:set>
                                    <p:animEffect transition="in" filter="fade">
                                      <p:cBhvr>
                                        <p:cTn id="48" dur="2000"/>
                                        <p:tgtEl>
                                          <p:spTgt spid="291"/>
                                        </p:tgtEl>
                                      </p:cBhvr>
                                    </p:animEffect>
                                  </p:childTnLst>
                                </p:cTn>
                              </p:par>
                              <p:par>
                                <p:cTn id="49" presetID="10" presetClass="entr" presetSubtype="0" fill="hold" nodeType="withEffect">
                                  <p:stCondLst>
                                    <p:cond delay="0"/>
                                  </p:stCondLst>
                                  <p:childTnLst>
                                    <p:set>
                                      <p:cBhvr>
                                        <p:cTn id="50" dur="1" fill="hold">
                                          <p:stCondLst>
                                            <p:cond delay="0"/>
                                          </p:stCondLst>
                                        </p:cTn>
                                        <p:tgtEl>
                                          <p:spTgt spid="294"/>
                                        </p:tgtEl>
                                        <p:attrNameLst>
                                          <p:attrName>style.visibility</p:attrName>
                                        </p:attrNameLst>
                                      </p:cBhvr>
                                      <p:to>
                                        <p:strVal val="visible"/>
                                      </p:to>
                                    </p:set>
                                    <p:animEffect transition="in" filter="fade">
                                      <p:cBhvr>
                                        <p:cTn id="51" dur="2000"/>
                                        <p:tgtEl>
                                          <p:spTgt spid="294"/>
                                        </p:tgtEl>
                                      </p:cBhvr>
                                    </p:animEffect>
                                  </p:childTnLst>
                                </p:cTn>
                              </p:par>
                              <p:par>
                                <p:cTn id="52" presetID="10" presetClass="entr" presetSubtype="0" fill="hold" nodeType="withEffect">
                                  <p:stCondLst>
                                    <p:cond delay="0"/>
                                  </p:stCondLst>
                                  <p:childTnLst>
                                    <p:set>
                                      <p:cBhvr>
                                        <p:cTn id="53" dur="1" fill="hold">
                                          <p:stCondLst>
                                            <p:cond delay="0"/>
                                          </p:stCondLst>
                                        </p:cTn>
                                        <p:tgtEl>
                                          <p:spTgt spid="297"/>
                                        </p:tgtEl>
                                        <p:attrNameLst>
                                          <p:attrName>style.visibility</p:attrName>
                                        </p:attrNameLst>
                                      </p:cBhvr>
                                      <p:to>
                                        <p:strVal val="visible"/>
                                      </p:to>
                                    </p:set>
                                    <p:animEffect transition="in" filter="fade">
                                      <p:cBhvr>
                                        <p:cTn id="54" dur="2000"/>
                                        <p:tgtEl>
                                          <p:spTgt spid="297"/>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98"/>
                                        </p:tgtEl>
                                        <p:attrNameLst>
                                          <p:attrName>style.visibility</p:attrName>
                                        </p:attrNameLst>
                                      </p:cBhvr>
                                      <p:to>
                                        <p:strVal val="visible"/>
                                      </p:to>
                                    </p:set>
                                    <p:animEffect transition="in" filter="fade">
                                      <p:cBhvr>
                                        <p:cTn id="59" dur="2000"/>
                                        <p:tgtEl>
                                          <p:spTgt spid="298"/>
                                        </p:tgtEl>
                                      </p:cBhvr>
                                    </p:animEffect>
                                  </p:childTnLst>
                                </p:cTn>
                              </p:par>
                              <p:par>
                                <p:cTn id="60" presetID="10" presetClass="entr" presetSubtype="0" fill="hold" nodeType="withEffect">
                                  <p:stCondLst>
                                    <p:cond delay="0"/>
                                  </p:stCondLst>
                                  <p:childTnLst>
                                    <p:set>
                                      <p:cBhvr>
                                        <p:cTn id="61" dur="1" fill="hold">
                                          <p:stCondLst>
                                            <p:cond delay="0"/>
                                          </p:stCondLst>
                                        </p:cTn>
                                        <p:tgtEl>
                                          <p:spTgt spid="306"/>
                                        </p:tgtEl>
                                        <p:attrNameLst>
                                          <p:attrName>style.visibility</p:attrName>
                                        </p:attrNameLst>
                                      </p:cBhvr>
                                      <p:to>
                                        <p:strVal val="visible"/>
                                      </p:to>
                                    </p:set>
                                    <p:animEffect transition="in" filter="fade">
                                      <p:cBhvr>
                                        <p:cTn id="62" dur="2000"/>
                                        <p:tgtEl>
                                          <p:spTgt spid="306"/>
                                        </p:tgtEl>
                                      </p:cBhvr>
                                    </p:animEffect>
                                  </p:childTnLst>
                                </p:cTn>
                              </p:par>
                              <p:par>
                                <p:cTn id="63" presetID="10" presetClass="entr" presetSubtype="0" fill="hold" nodeType="withEffect">
                                  <p:stCondLst>
                                    <p:cond delay="0"/>
                                  </p:stCondLst>
                                  <p:childTnLst>
                                    <p:set>
                                      <p:cBhvr>
                                        <p:cTn id="64" dur="1" fill="hold">
                                          <p:stCondLst>
                                            <p:cond delay="0"/>
                                          </p:stCondLst>
                                        </p:cTn>
                                        <p:tgtEl>
                                          <p:spTgt spid="307"/>
                                        </p:tgtEl>
                                        <p:attrNameLst>
                                          <p:attrName>style.visibility</p:attrName>
                                        </p:attrNameLst>
                                      </p:cBhvr>
                                      <p:to>
                                        <p:strVal val="visible"/>
                                      </p:to>
                                    </p:set>
                                    <p:animEffect transition="in" filter="fade">
                                      <p:cBhvr>
                                        <p:cTn id="65" dur="2000"/>
                                        <p:tgtEl>
                                          <p:spTgt spid="307"/>
                                        </p:tgtEl>
                                      </p:cBhvr>
                                    </p:animEffect>
                                  </p:childTnLst>
                                </p:cTn>
                              </p:par>
                              <p:par>
                                <p:cTn id="66" presetID="10" presetClass="entr" presetSubtype="0" fill="hold" nodeType="withEffect">
                                  <p:stCondLst>
                                    <p:cond delay="0"/>
                                  </p:stCondLst>
                                  <p:childTnLst>
                                    <p:set>
                                      <p:cBhvr>
                                        <p:cTn id="67" dur="1" fill="hold">
                                          <p:stCondLst>
                                            <p:cond delay="0"/>
                                          </p:stCondLst>
                                        </p:cTn>
                                        <p:tgtEl>
                                          <p:spTgt spid="308"/>
                                        </p:tgtEl>
                                        <p:attrNameLst>
                                          <p:attrName>style.visibility</p:attrName>
                                        </p:attrNameLst>
                                      </p:cBhvr>
                                      <p:to>
                                        <p:strVal val="visible"/>
                                      </p:to>
                                    </p:set>
                                    <p:animEffect transition="in" filter="fade">
                                      <p:cBhvr>
                                        <p:cTn id="68" dur="2000"/>
                                        <p:tgtEl>
                                          <p:spTgt spid="308"/>
                                        </p:tgtEl>
                                      </p:cBhvr>
                                    </p:animEffect>
                                  </p:childTnLst>
                                </p:cTn>
                              </p:par>
                              <p:par>
                                <p:cTn id="69" presetID="10" presetClass="entr" presetSubtype="0" fill="hold" nodeType="withEffect">
                                  <p:stCondLst>
                                    <p:cond delay="0"/>
                                  </p:stCondLst>
                                  <p:childTnLst>
                                    <p:set>
                                      <p:cBhvr>
                                        <p:cTn id="70" dur="1" fill="hold">
                                          <p:stCondLst>
                                            <p:cond delay="0"/>
                                          </p:stCondLst>
                                        </p:cTn>
                                        <p:tgtEl>
                                          <p:spTgt spid="309"/>
                                        </p:tgtEl>
                                        <p:attrNameLst>
                                          <p:attrName>style.visibility</p:attrName>
                                        </p:attrNameLst>
                                      </p:cBhvr>
                                      <p:to>
                                        <p:strVal val="visible"/>
                                      </p:to>
                                    </p:set>
                                    <p:animEffect transition="in" filter="fade">
                                      <p:cBhvr>
                                        <p:cTn id="71" dur="2000"/>
                                        <p:tgtEl>
                                          <p:spTgt spid="309"/>
                                        </p:tgtEl>
                                      </p:cBhvr>
                                    </p:animEffect>
                                  </p:childTnLst>
                                </p:cTn>
                              </p:par>
                              <p:par>
                                <p:cTn id="72" presetID="10" presetClass="entr" presetSubtype="0" fill="hold" nodeType="withEffect">
                                  <p:stCondLst>
                                    <p:cond delay="0"/>
                                  </p:stCondLst>
                                  <p:childTnLst>
                                    <p:set>
                                      <p:cBhvr>
                                        <p:cTn id="73" dur="1" fill="hold">
                                          <p:stCondLst>
                                            <p:cond delay="0"/>
                                          </p:stCondLst>
                                        </p:cTn>
                                        <p:tgtEl>
                                          <p:spTgt spid="310"/>
                                        </p:tgtEl>
                                        <p:attrNameLst>
                                          <p:attrName>style.visibility</p:attrName>
                                        </p:attrNameLst>
                                      </p:cBhvr>
                                      <p:to>
                                        <p:strVal val="visible"/>
                                      </p:to>
                                    </p:set>
                                    <p:animEffect transition="in" filter="fade">
                                      <p:cBhvr>
                                        <p:cTn id="74" dur="2000"/>
                                        <p:tgtEl>
                                          <p:spTgt spid="310"/>
                                        </p:tgtEl>
                                      </p:cBhvr>
                                    </p:animEffect>
                                  </p:childTnLst>
                                </p:cTn>
                              </p:par>
                              <p:par>
                                <p:cTn id="75" presetID="10" presetClass="entr" presetSubtype="0" fill="hold" nodeType="withEffect">
                                  <p:stCondLst>
                                    <p:cond delay="0"/>
                                  </p:stCondLst>
                                  <p:childTnLst>
                                    <p:set>
                                      <p:cBhvr>
                                        <p:cTn id="76" dur="1" fill="hold">
                                          <p:stCondLst>
                                            <p:cond delay="0"/>
                                          </p:stCondLst>
                                        </p:cTn>
                                        <p:tgtEl>
                                          <p:spTgt spid="311"/>
                                        </p:tgtEl>
                                        <p:attrNameLst>
                                          <p:attrName>style.visibility</p:attrName>
                                        </p:attrNameLst>
                                      </p:cBhvr>
                                      <p:to>
                                        <p:strVal val="visible"/>
                                      </p:to>
                                    </p:set>
                                    <p:animEffect transition="in" filter="fade">
                                      <p:cBhvr>
                                        <p:cTn id="77" dur="2000"/>
                                        <p:tgtEl>
                                          <p:spTgt spid="311"/>
                                        </p:tgtEl>
                                      </p:cBhvr>
                                    </p:animEffect>
                                  </p:childTnLst>
                                </p:cTn>
                              </p:par>
                              <p:par>
                                <p:cTn id="78" presetID="10" presetClass="entr" presetSubtype="0" fill="hold" nodeType="withEffect">
                                  <p:stCondLst>
                                    <p:cond delay="0"/>
                                  </p:stCondLst>
                                  <p:childTnLst>
                                    <p:set>
                                      <p:cBhvr>
                                        <p:cTn id="79" dur="1" fill="hold">
                                          <p:stCondLst>
                                            <p:cond delay="0"/>
                                          </p:stCondLst>
                                        </p:cTn>
                                        <p:tgtEl>
                                          <p:spTgt spid="313"/>
                                        </p:tgtEl>
                                        <p:attrNameLst>
                                          <p:attrName>style.visibility</p:attrName>
                                        </p:attrNameLst>
                                      </p:cBhvr>
                                      <p:to>
                                        <p:strVal val="visible"/>
                                      </p:to>
                                    </p:set>
                                    <p:animEffect transition="in" filter="fade">
                                      <p:cBhvr>
                                        <p:cTn id="80" dur="2000"/>
                                        <p:tgtEl>
                                          <p:spTgt spid="313"/>
                                        </p:tgtEl>
                                      </p:cBhvr>
                                    </p:animEffect>
                                  </p:childTnLst>
                                </p:cTn>
                              </p:par>
                              <p:par>
                                <p:cTn id="81" presetID="10" presetClass="entr" presetSubtype="0" fill="hold" nodeType="withEffect">
                                  <p:stCondLst>
                                    <p:cond delay="0"/>
                                  </p:stCondLst>
                                  <p:childTnLst>
                                    <p:set>
                                      <p:cBhvr>
                                        <p:cTn id="82" dur="1" fill="hold">
                                          <p:stCondLst>
                                            <p:cond delay="0"/>
                                          </p:stCondLst>
                                        </p:cTn>
                                        <p:tgtEl>
                                          <p:spTgt spid="314"/>
                                        </p:tgtEl>
                                        <p:attrNameLst>
                                          <p:attrName>style.visibility</p:attrName>
                                        </p:attrNameLst>
                                      </p:cBhvr>
                                      <p:to>
                                        <p:strVal val="visible"/>
                                      </p:to>
                                    </p:set>
                                    <p:animEffect transition="in" filter="fade">
                                      <p:cBhvr>
                                        <p:cTn id="83" dur="2000"/>
                                        <p:tgtEl>
                                          <p:spTgt spid="314"/>
                                        </p:tgtEl>
                                      </p:cBhvr>
                                    </p:animEffect>
                                  </p:childTnLst>
                                </p:cTn>
                              </p:par>
                              <p:par>
                                <p:cTn id="84" presetID="10" presetClass="entr" presetSubtype="0" fill="hold" nodeType="withEffect">
                                  <p:stCondLst>
                                    <p:cond delay="0"/>
                                  </p:stCondLst>
                                  <p:childTnLst>
                                    <p:set>
                                      <p:cBhvr>
                                        <p:cTn id="85" dur="1" fill="hold">
                                          <p:stCondLst>
                                            <p:cond delay="0"/>
                                          </p:stCondLst>
                                        </p:cTn>
                                        <p:tgtEl>
                                          <p:spTgt spid="315"/>
                                        </p:tgtEl>
                                        <p:attrNameLst>
                                          <p:attrName>style.visibility</p:attrName>
                                        </p:attrNameLst>
                                      </p:cBhvr>
                                      <p:to>
                                        <p:strVal val="visible"/>
                                      </p:to>
                                    </p:set>
                                    <p:animEffect transition="in" filter="fade">
                                      <p:cBhvr>
                                        <p:cTn id="86" dur="2000"/>
                                        <p:tgtEl>
                                          <p:spTgt spid="315"/>
                                        </p:tgtEl>
                                      </p:cBhvr>
                                    </p:animEffect>
                                  </p:childTnLst>
                                </p:cTn>
                              </p:par>
                              <p:par>
                                <p:cTn id="87" presetID="10" presetClass="entr" presetSubtype="0" fill="hold" nodeType="withEffect">
                                  <p:stCondLst>
                                    <p:cond delay="0"/>
                                  </p:stCondLst>
                                  <p:childTnLst>
                                    <p:set>
                                      <p:cBhvr>
                                        <p:cTn id="88" dur="1" fill="hold">
                                          <p:stCondLst>
                                            <p:cond delay="0"/>
                                          </p:stCondLst>
                                        </p:cTn>
                                        <p:tgtEl>
                                          <p:spTgt spid="316"/>
                                        </p:tgtEl>
                                        <p:attrNameLst>
                                          <p:attrName>style.visibility</p:attrName>
                                        </p:attrNameLst>
                                      </p:cBhvr>
                                      <p:to>
                                        <p:strVal val="visible"/>
                                      </p:to>
                                    </p:set>
                                    <p:animEffect transition="in" filter="fade">
                                      <p:cBhvr>
                                        <p:cTn id="89" dur="2000"/>
                                        <p:tgtEl>
                                          <p:spTgt spid="316"/>
                                        </p:tgtEl>
                                      </p:cBhvr>
                                    </p:animEffect>
                                  </p:childTnLst>
                                </p:cTn>
                              </p:par>
                              <p:par>
                                <p:cTn id="90" presetID="10" presetClass="entr" presetSubtype="0" fill="hold" nodeType="withEffect">
                                  <p:stCondLst>
                                    <p:cond delay="0"/>
                                  </p:stCondLst>
                                  <p:childTnLst>
                                    <p:set>
                                      <p:cBhvr>
                                        <p:cTn id="91" dur="1" fill="hold">
                                          <p:stCondLst>
                                            <p:cond delay="0"/>
                                          </p:stCondLst>
                                        </p:cTn>
                                        <p:tgtEl>
                                          <p:spTgt spid="312"/>
                                        </p:tgtEl>
                                        <p:attrNameLst>
                                          <p:attrName>style.visibility</p:attrName>
                                        </p:attrNameLst>
                                      </p:cBhvr>
                                      <p:to>
                                        <p:strVal val="visible"/>
                                      </p:to>
                                    </p:set>
                                    <p:animEffect transition="in" filter="fade">
                                      <p:cBhvr>
                                        <p:cTn id="92" dur="2000"/>
                                        <p:tgtEl>
                                          <p:spTgt spid="312"/>
                                        </p:tgtEl>
                                      </p:cBhvr>
                                    </p:animEffect>
                                  </p:childTnLst>
                                </p:cTn>
                              </p:par>
                              <p:par>
                                <p:cTn id="93" presetID="10" presetClass="entr" presetSubtype="0" fill="hold" nodeType="withEffect">
                                  <p:stCondLst>
                                    <p:cond delay="0"/>
                                  </p:stCondLst>
                                  <p:childTnLst>
                                    <p:set>
                                      <p:cBhvr>
                                        <p:cTn id="94" dur="1" fill="hold">
                                          <p:stCondLst>
                                            <p:cond delay="0"/>
                                          </p:stCondLst>
                                        </p:cTn>
                                        <p:tgtEl>
                                          <p:spTgt spid="317"/>
                                        </p:tgtEl>
                                        <p:attrNameLst>
                                          <p:attrName>style.visibility</p:attrName>
                                        </p:attrNameLst>
                                      </p:cBhvr>
                                      <p:to>
                                        <p:strVal val="visible"/>
                                      </p:to>
                                    </p:set>
                                    <p:animEffect transition="in" filter="fade">
                                      <p:cBhvr>
                                        <p:cTn id="95" dur="2000"/>
                                        <p:tgtEl>
                                          <p:spTgt spid="317"/>
                                        </p:tgtEl>
                                      </p:cBhvr>
                                    </p:animEffect>
                                  </p:childTnLst>
                                </p:cTn>
                              </p:par>
                              <p:par>
                                <p:cTn id="96" presetID="10" presetClass="entr" presetSubtype="0" fill="hold" nodeType="withEffect">
                                  <p:stCondLst>
                                    <p:cond delay="0"/>
                                  </p:stCondLst>
                                  <p:childTnLst>
                                    <p:set>
                                      <p:cBhvr>
                                        <p:cTn id="97" dur="1" fill="hold">
                                          <p:stCondLst>
                                            <p:cond delay="0"/>
                                          </p:stCondLst>
                                        </p:cTn>
                                        <p:tgtEl>
                                          <p:spTgt spid="323"/>
                                        </p:tgtEl>
                                        <p:attrNameLst>
                                          <p:attrName>style.visibility</p:attrName>
                                        </p:attrNameLst>
                                      </p:cBhvr>
                                      <p:to>
                                        <p:strVal val="visible"/>
                                      </p:to>
                                    </p:set>
                                    <p:animEffect transition="in" filter="fade">
                                      <p:cBhvr>
                                        <p:cTn id="98" dur="2000"/>
                                        <p:tgtEl>
                                          <p:spTgt spid="323"/>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nodeType="clickEffect">
                                  <p:stCondLst>
                                    <p:cond delay="0"/>
                                  </p:stCondLst>
                                  <p:childTnLst>
                                    <p:set>
                                      <p:cBhvr>
                                        <p:cTn id="102" dur="1" fill="hold">
                                          <p:stCondLst>
                                            <p:cond delay="0"/>
                                          </p:stCondLst>
                                        </p:cTn>
                                        <p:tgtEl>
                                          <p:spTgt spid="318"/>
                                        </p:tgtEl>
                                        <p:attrNameLst>
                                          <p:attrName>style.visibility</p:attrName>
                                        </p:attrNameLst>
                                      </p:cBhvr>
                                      <p:to>
                                        <p:strVal val="visible"/>
                                      </p:to>
                                    </p:set>
                                    <p:animEffect transition="in" filter="fade">
                                      <p:cBhvr>
                                        <p:cTn id="103" dur="2000"/>
                                        <p:tgtEl>
                                          <p:spTgt spid="318"/>
                                        </p:tgtEl>
                                      </p:cBhvr>
                                    </p:animEffect>
                                  </p:childTnLst>
                                </p:cTn>
                              </p:par>
                              <p:par>
                                <p:cTn id="104" presetID="10" presetClass="entr" presetSubtype="0" fill="hold" nodeType="withEffect">
                                  <p:stCondLst>
                                    <p:cond delay="0"/>
                                  </p:stCondLst>
                                  <p:childTnLst>
                                    <p:set>
                                      <p:cBhvr>
                                        <p:cTn id="105" dur="1" fill="hold">
                                          <p:stCondLst>
                                            <p:cond delay="0"/>
                                          </p:stCondLst>
                                        </p:cTn>
                                        <p:tgtEl>
                                          <p:spTgt spid="321"/>
                                        </p:tgtEl>
                                        <p:attrNameLst>
                                          <p:attrName>style.visibility</p:attrName>
                                        </p:attrNameLst>
                                      </p:cBhvr>
                                      <p:to>
                                        <p:strVal val="visible"/>
                                      </p:to>
                                    </p:set>
                                    <p:animEffect transition="in" filter="fade">
                                      <p:cBhvr>
                                        <p:cTn id="106" dur="2000"/>
                                        <p:tgtEl>
                                          <p:spTgt spid="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14"/>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329" name="Google Shape;329;p14"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330" name="Google Shape;330;p14"/>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331" name="Google Shape;331;p14"/>
          <p:cNvPicPr preferRelativeResize="0"/>
          <p:nvPr/>
        </p:nvPicPr>
        <p:blipFill rotWithShape="1">
          <a:blip r:embed="rId4">
            <a:alphaModFix/>
          </a:blip>
          <a:srcRect/>
          <a:stretch/>
        </p:blipFill>
        <p:spPr>
          <a:xfrm>
            <a:off x="-10633" y="0"/>
            <a:ext cx="4795284" cy="1435395"/>
          </a:xfrm>
          <a:prstGeom prst="rect">
            <a:avLst/>
          </a:prstGeom>
          <a:noFill/>
          <a:ln>
            <a:noFill/>
          </a:ln>
        </p:spPr>
      </p:pic>
      <p:pic>
        <p:nvPicPr>
          <p:cNvPr id="332" name="Google Shape;332;p14"/>
          <p:cNvPicPr preferRelativeResize="0"/>
          <p:nvPr/>
        </p:nvPicPr>
        <p:blipFill rotWithShape="1">
          <a:blip r:embed="rId5">
            <a:alphaModFix/>
          </a:blip>
          <a:srcRect/>
          <a:stretch/>
        </p:blipFill>
        <p:spPr>
          <a:xfrm>
            <a:off x="1347" y="1435394"/>
            <a:ext cx="12192000" cy="5464367"/>
          </a:xfrm>
          <a:prstGeom prst="rect">
            <a:avLst/>
          </a:prstGeom>
          <a:gradFill>
            <a:gsLst>
              <a:gs pos="0">
                <a:srgbClr val="BBD6EE"/>
              </a:gs>
              <a:gs pos="38000">
                <a:srgbClr val="629FD6"/>
              </a:gs>
              <a:gs pos="84000">
                <a:srgbClr val="002060">
                  <a:alpha val="72941"/>
                </a:srgbClr>
              </a:gs>
              <a:gs pos="100000">
                <a:srgbClr val="002060">
                  <a:alpha val="72941"/>
                </a:srgbClr>
              </a:gs>
            </a:gsLst>
            <a:lin ang="2700000" scaled="0"/>
          </a:gradFill>
          <a:ln w="9525" cap="flat" cmpd="sng">
            <a:solidFill>
              <a:srgbClr val="FFFFFF"/>
            </a:solidFill>
            <a:prstDash val="solid"/>
            <a:round/>
            <a:headEnd type="none" w="sm" len="sm"/>
            <a:tailEnd type="none" w="sm" len="sm"/>
          </a:ln>
        </p:spPr>
      </p:pic>
      <p:sp>
        <p:nvSpPr>
          <p:cNvPr id="333" name="Google Shape;333;p14"/>
          <p:cNvSpPr/>
          <p:nvPr/>
        </p:nvSpPr>
        <p:spPr>
          <a:xfrm>
            <a:off x="4211790" y="1500247"/>
            <a:ext cx="4285437" cy="540000"/>
          </a:xfrm>
          <a:prstGeom prst="roundRect">
            <a:avLst>
              <a:gd name="adj" fmla="val 16667"/>
            </a:avLst>
          </a:prstGeom>
          <a:solidFill>
            <a:srgbClr val="AEABAB">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a:solidFill>
                  <a:srgbClr val="1D1B10"/>
                </a:solidFill>
                <a:latin typeface="Calibri"/>
                <a:ea typeface="Calibri"/>
                <a:cs typeface="Calibri"/>
                <a:sym typeface="Calibri"/>
              </a:rPr>
              <a:t>Clasificación de Explosivos</a:t>
            </a:r>
            <a:endParaRPr/>
          </a:p>
        </p:txBody>
      </p:sp>
      <p:sp>
        <p:nvSpPr>
          <p:cNvPr id="334" name="Google Shape;334;p14"/>
          <p:cNvSpPr/>
          <p:nvPr/>
        </p:nvSpPr>
        <p:spPr>
          <a:xfrm>
            <a:off x="5540302" y="2289628"/>
            <a:ext cx="1600013" cy="575999"/>
          </a:xfrm>
          <a:prstGeom prst="rect">
            <a:avLst/>
          </a:prstGeom>
          <a:solidFill>
            <a:srgbClr val="E46C0A"/>
          </a:solidFill>
          <a:ln w="38100" cap="flat" cmpd="sng">
            <a:solidFill>
              <a:srgbClr val="FFFFFF"/>
            </a:solidFill>
            <a:prstDash val="solid"/>
            <a:miter lim="800000"/>
            <a:headEnd type="none" w="sm" len="sm"/>
            <a:tailEnd type="none" w="sm" len="sm"/>
          </a:ln>
          <a:effectLst>
            <a:outerShdw blurRad="635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a:solidFill>
                  <a:srgbClr val="FFFFFF"/>
                </a:solidFill>
                <a:latin typeface="Calibri"/>
                <a:ea typeface="Calibri"/>
                <a:cs typeface="Calibri"/>
                <a:sym typeface="Calibri"/>
              </a:rPr>
              <a:t>Tipos</a:t>
            </a:r>
            <a:endParaRPr/>
          </a:p>
        </p:txBody>
      </p:sp>
      <p:cxnSp>
        <p:nvCxnSpPr>
          <p:cNvPr id="335" name="Google Shape;335;p14"/>
          <p:cNvCxnSpPr/>
          <p:nvPr/>
        </p:nvCxnSpPr>
        <p:spPr>
          <a:xfrm>
            <a:off x="2290035" y="3198067"/>
            <a:ext cx="7848000" cy="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pic>
        <p:nvPicPr>
          <p:cNvPr id="336" name="Google Shape;336;p14"/>
          <p:cNvPicPr preferRelativeResize="0"/>
          <p:nvPr/>
        </p:nvPicPr>
        <p:blipFill rotWithShape="1">
          <a:blip r:embed="rId6">
            <a:alphaModFix/>
          </a:blip>
          <a:srcRect/>
          <a:stretch/>
        </p:blipFill>
        <p:spPr>
          <a:xfrm>
            <a:off x="1375004" y="3520663"/>
            <a:ext cx="1927165" cy="466786"/>
          </a:xfrm>
          <a:prstGeom prst="rect">
            <a:avLst/>
          </a:prstGeom>
          <a:noFill/>
          <a:ln w="28575" cap="flat" cmpd="sng">
            <a:solidFill>
              <a:schemeClr val="lt1"/>
            </a:solidFill>
            <a:prstDash val="solid"/>
            <a:miter lim="800000"/>
            <a:headEnd type="none" w="sm" len="sm"/>
            <a:tailEnd type="none" w="sm" len="sm"/>
          </a:ln>
        </p:spPr>
      </p:pic>
      <p:sp>
        <p:nvSpPr>
          <p:cNvPr id="337" name="Google Shape;337;p14"/>
          <p:cNvSpPr txBox="1"/>
          <p:nvPr/>
        </p:nvSpPr>
        <p:spPr>
          <a:xfrm>
            <a:off x="1664337" y="3558821"/>
            <a:ext cx="1371317"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Detonadores</a:t>
            </a:r>
            <a:endParaRPr/>
          </a:p>
        </p:txBody>
      </p:sp>
      <p:pic>
        <p:nvPicPr>
          <p:cNvPr id="338" name="Google Shape;338;p14"/>
          <p:cNvPicPr preferRelativeResize="0"/>
          <p:nvPr/>
        </p:nvPicPr>
        <p:blipFill rotWithShape="1">
          <a:blip r:embed="rId7">
            <a:alphaModFix/>
          </a:blip>
          <a:srcRect/>
          <a:stretch/>
        </p:blipFill>
        <p:spPr>
          <a:xfrm>
            <a:off x="5316634" y="3535596"/>
            <a:ext cx="2086778" cy="466785"/>
          </a:xfrm>
          <a:prstGeom prst="rect">
            <a:avLst/>
          </a:prstGeom>
          <a:noFill/>
          <a:ln w="28575" cap="flat" cmpd="sng">
            <a:solidFill>
              <a:schemeClr val="lt1"/>
            </a:solidFill>
            <a:prstDash val="solid"/>
            <a:miter lim="800000"/>
            <a:headEnd type="none" w="sm" len="sm"/>
            <a:tailEnd type="none" w="sm" len="sm"/>
          </a:ln>
        </p:spPr>
      </p:pic>
      <p:sp>
        <p:nvSpPr>
          <p:cNvPr id="339" name="Google Shape;339;p14"/>
          <p:cNvSpPr txBox="1"/>
          <p:nvPr/>
        </p:nvSpPr>
        <p:spPr>
          <a:xfrm>
            <a:off x="5540303" y="3577084"/>
            <a:ext cx="1723506"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Propelentes</a:t>
            </a:r>
            <a:endParaRPr/>
          </a:p>
        </p:txBody>
      </p:sp>
      <p:pic>
        <p:nvPicPr>
          <p:cNvPr id="340" name="Google Shape;340;p14"/>
          <p:cNvPicPr preferRelativeResize="0"/>
          <p:nvPr/>
        </p:nvPicPr>
        <p:blipFill rotWithShape="1">
          <a:blip r:embed="rId8">
            <a:alphaModFix/>
          </a:blip>
          <a:srcRect/>
          <a:stretch/>
        </p:blipFill>
        <p:spPr>
          <a:xfrm>
            <a:off x="8399166" y="3532480"/>
            <a:ext cx="3564000" cy="478097"/>
          </a:xfrm>
          <a:prstGeom prst="rect">
            <a:avLst/>
          </a:prstGeom>
          <a:noFill/>
          <a:ln w="28575" cap="flat" cmpd="sng">
            <a:solidFill>
              <a:schemeClr val="lt1"/>
            </a:solidFill>
            <a:prstDash val="solid"/>
            <a:miter lim="800000"/>
            <a:headEnd type="none" w="sm" len="sm"/>
            <a:tailEnd type="none" w="sm" len="sm"/>
          </a:ln>
        </p:spPr>
      </p:pic>
      <p:sp>
        <p:nvSpPr>
          <p:cNvPr id="341" name="Google Shape;341;p14"/>
          <p:cNvSpPr txBox="1"/>
          <p:nvPr/>
        </p:nvSpPr>
        <p:spPr>
          <a:xfrm>
            <a:off x="8944834" y="3581089"/>
            <a:ext cx="2585528"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FFFF00"/>
                </a:solidFill>
                <a:latin typeface="Calibri"/>
                <a:ea typeface="Calibri"/>
                <a:cs typeface="Calibri"/>
                <a:sym typeface="Calibri"/>
              </a:rPr>
              <a:t>Composiciones Pirotécnicas</a:t>
            </a:r>
            <a:endParaRPr/>
          </a:p>
        </p:txBody>
      </p:sp>
      <p:cxnSp>
        <p:nvCxnSpPr>
          <p:cNvPr id="342" name="Google Shape;342;p14"/>
          <p:cNvCxnSpPr/>
          <p:nvPr/>
        </p:nvCxnSpPr>
        <p:spPr>
          <a:xfrm>
            <a:off x="2312690" y="3214504"/>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cxnSp>
        <p:nvCxnSpPr>
          <p:cNvPr id="343" name="Google Shape;343;p14"/>
          <p:cNvCxnSpPr/>
          <p:nvPr/>
        </p:nvCxnSpPr>
        <p:spPr>
          <a:xfrm>
            <a:off x="6347075" y="2868416"/>
            <a:ext cx="7434" cy="612000"/>
          </a:xfrm>
          <a:prstGeom prst="straightConnector1">
            <a:avLst/>
          </a:prstGeom>
          <a:noFill/>
          <a:ln w="38100" cap="flat" cmpd="sng">
            <a:solidFill>
              <a:srgbClr val="002060"/>
            </a:solidFill>
            <a:prstDash val="solid"/>
            <a:miter lim="800000"/>
            <a:headEnd type="none" w="sm" len="sm"/>
            <a:tailEnd type="none" w="sm" len="sm"/>
          </a:ln>
        </p:spPr>
      </p:cxnSp>
      <p:cxnSp>
        <p:nvCxnSpPr>
          <p:cNvPr id="344" name="Google Shape;344;p14"/>
          <p:cNvCxnSpPr/>
          <p:nvPr/>
        </p:nvCxnSpPr>
        <p:spPr>
          <a:xfrm>
            <a:off x="10129654" y="3188488"/>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sp>
        <p:nvSpPr>
          <p:cNvPr id="345" name="Google Shape;345;p14"/>
          <p:cNvSpPr txBox="1"/>
          <p:nvPr/>
        </p:nvSpPr>
        <p:spPr>
          <a:xfrm>
            <a:off x="1283832" y="438049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00"/>
              </a:buClr>
              <a:buSzPts val="1600"/>
              <a:buFont typeface="Calibri"/>
              <a:buNone/>
            </a:pPr>
            <a:r>
              <a:rPr lang="en-US" sz="1600" b="1" i="1" u="sng" strike="noStrike" cap="none">
                <a:solidFill>
                  <a:srgbClr val="FFFF00"/>
                </a:solidFill>
                <a:latin typeface="Calibri"/>
                <a:ea typeface="Calibri"/>
                <a:cs typeface="Calibri"/>
                <a:sym typeface="Calibri"/>
              </a:rPr>
              <a:t>Explosivos Rompedores</a:t>
            </a:r>
            <a:endParaRPr sz="1400" b="1" i="1" u="sng" strike="noStrike" cap="none">
              <a:solidFill>
                <a:srgbClr val="FFFF00"/>
              </a:solidFill>
              <a:latin typeface="Calibri"/>
              <a:ea typeface="Calibri"/>
              <a:cs typeface="Calibri"/>
              <a:sym typeface="Calibri"/>
            </a:endParaRPr>
          </a:p>
        </p:txBody>
      </p:sp>
      <p:grpSp>
        <p:nvGrpSpPr>
          <p:cNvPr id="346" name="Google Shape;346;p14"/>
          <p:cNvGrpSpPr/>
          <p:nvPr/>
        </p:nvGrpSpPr>
        <p:grpSpPr>
          <a:xfrm>
            <a:off x="1147482" y="4877407"/>
            <a:ext cx="2643466" cy="338554"/>
            <a:chOff x="258654" y="5719304"/>
            <a:chExt cx="2264611" cy="338554"/>
          </a:xfrm>
        </p:grpSpPr>
        <p:pic>
          <p:nvPicPr>
            <p:cNvPr id="347" name="Google Shape;347;p14"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348" name="Google Shape;348;p14"/>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Primarios o Iniciadores</a:t>
              </a:r>
              <a:endParaRPr sz="1400" b="1" u="none" strike="noStrike" cap="none">
                <a:solidFill>
                  <a:schemeClr val="lt1"/>
                </a:solidFill>
                <a:latin typeface="Calibri"/>
                <a:ea typeface="Calibri"/>
                <a:cs typeface="Calibri"/>
                <a:sym typeface="Calibri"/>
              </a:endParaRPr>
            </a:p>
          </p:txBody>
        </p:sp>
      </p:grpSp>
      <p:grpSp>
        <p:nvGrpSpPr>
          <p:cNvPr id="349" name="Google Shape;349;p14"/>
          <p:cNvGrpSpPr/>
          <p:nvPr/>
        </p:nvGrpSpPr>
        <p:grpSpPr>
          <a:xfrm>
            <a:off x="1147479" y="5190676"/>
            <a:ext cx="2332289" cy="338554"/>
            <a:chOff x="258654" y="5719304"/>
            <a:chExt cx="2264611" cy="338554"/>
          </a:xfrm>
        </p:grpSpPr>
        <p:pic>
          <p:nvPicPr>
            <p:cNvPr id="350" name="Google Shape;350;p14"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351" name="Google Shape;351;p14"/>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Secundarios</a:t>
              </a:r>
              <a:endParaRPr sz="1400" b="1" u="none" strike="noStrike" cap="none">
                <a:solidFill>
                  <a:schemeClr val="lt1"/>
                </a:solidFill>
                <a:latin typeface="Calibri"/>
                <a:ea typeface="Calibri"/>
                <a:cs typeface="Calibri"/>
                <a:sym typeface="Calibri"/>
              </a:endParaRPr>
            </a:p>
          </p:txBody>
        </p:sp>
      </p:grpSp>
      <p:grpSp>
        <p:nvGrpSpPr>
          <p:cNvPr id="352" name="Google Shape;352;p14"/>
          <p:cNvGrpSpPr/>
          <p:nvPr/>
        </p:nvGrpSpPr>
        <p:grpSpPr>
          <a:xfrm>
            <a:off x="1158791" y="5529230"/>
            <a:ext cx="2456752" cy="338554"/>
            <a:chOff x="269638" y="5714659"/>
            <a:chExt cx="2456752" cy="338554"/>
          </a:xfrm>
        </p:grpSpPr>
        <p:pic>
          <p:nvPicPr>
            <p:cNvPr id="353" name="Google Shape;353;p14"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354" name="Google Shape;354;p14"/>
            <p:cNvSpPr txBox="1"/>
            <p:nvPr/>
          </p:nvSpPr>
          <p:spPr>
            <a:xfrm>
              <a:off x="461779" y="571465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Mezclas Explosivas (FAE)</a:t>
              </a:r>
              <a:endParaRPr sz="1400" b="1" u="none" strike="noStrike" cap="none">
                <a:solidFill>
                  <a:schemeClr val="lt1"/>
                </a:solidFill>
                <a:latin typeface="Calibri"/>
                <a:ea typeface="Calibri"/>
                <a:cs typeface="Calibri"/>
                <a:sym typeface="Calibri"/>
              </a:endParaRPr>
            </a:p>
          </p:txBody>
        </p:sp>
      </p:grpSp>
      <p:sp>
        <p:nvSpPr>
          <p:cNvPr id="355" name="Google Shape;355;p14"/>
          <p:cNvSpPr/>
          <p:nvPr/>
        </p:nvSpPr>
        <p:spPr>
          <a:xfrm>
            <a:off x="758344" y="4280811"/>
            <a:ext cx="3211416" cy="2383460"/>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356" name="Google Shape;356;p14"/>
          <p:cNvGrpSpPr/>
          <p:nvPr/>
        </p:nvGrpSpPr>
        <p:grpSpPr>
          <a:xfrm>
            <a:off x="4649300" y="4267629"/>
            <a:ext cx="3211416" cy="2396641"/>
            <a:chOff x="4484797" y="3918072"/>
            <a:chExt cx="3211416" cy="2289096"/>
          </a:xfrm>
        </p:grpSpPr>
        <p:grpSp>
          <p:nvGrpSpPr>
            <p:cNvPr id="357" name="Google Shape;357;p14"/>
            <p:cNvGrpSpPr/>
            <p:nvPr/>
          </p:nvGrpSpPr>
          <p:grpSpPr>
            <a:xfrm>
              <a:off x="4637105" y="4108750"/>
              <a:ext cx="1468359" cy="1935438"/>
              <a:chOff x="4692763" y="4108750"/>
              <a:chExt cx="1468359" cy="1935438"/>
            </a:xfrm>
          </p:grpSpPr>
          <p:grpSp>
            <p:nvGrpSpPr>
              <p:cNvPr id="358" name="Google Shape;358;p14"/>
              <p:cNvGrpSpPr/>
              <p:nvPr/>
            </p:nvGrpSpPr>
            <p:grpSpPr>
              <a:xfrm>
                <a:off x="4692763" y="4108750"/>
                <a:ext cx="1468359" cy="338554"/>
                <a:chOff x="-23447" y="5633489"/>
                <a:chExt cx="1468359" cy="338554"/>
              </a:xfrm>
            </p:grpSpPr>
            <p:pic>
              <p:nvPicPr>
                <p:cNvPr id="359" name="Google Shape;359;p14" descr="C:\Users\Usuario\Desktop\Imagenes 3D\3D_CArt_11.jpg"/>
                <p:cNvPicPr preferRelativeResize="0"/>
                <p:nvPr/>
              </p:nvPicPr>
              <p:blipFill rotWithShape="1">
                <a:blip r:embed="rId9">
                  <a:alphaModFix/>
                </a:blip>
                <a:srcRect r="15625"/>
                <a:stretch/>
              </p:blipFill>
              <p:spPr>
                <a:xfrm>
                  <a:off x="-23447" y="5706691"/>
                  <a:ext cx="185915" cy="183688"/>
                </a:xfrm>
                <a:prstGeom prst="rect">
                  <a:avLst/>
                </a:prstGeom>
                <a:noFill/>
                <a:ln>
                  <a:noFill/>
                </a:ln>
              </p:spPr>
            </p:pic>
            <p:sp>
              <p:nvSpPr>
                <p:cNvPr id="360" name="Google Shape;360;p14"/>
                <p:cNvSpPr txBox="1"/>
                <p:nvPr/>
              </p:nvSpPr>
              <p:spPr>
                <a:xfrm>
                  <a:off x="89540" y="5633489"/>
                  <a:ext cx="1355372"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cañones</a:t>
                  </a:r>
                  <a:endParaRPr sz="1400" b="0" i="1" u="none" strike="noStrike" cap="none">
                    <a:solidFill>
                      <a:srgbClr val="0F243E"/>
                    </a:solidFill>
                    <a:latin typeface="Calibri"/>
                    <a:ea typeface="Calibri"/>
                    <a:cs typeface="Calibri"/>
                    <a:sym typeface="Calibri"/>
                  </a:endParaRPr>
                </a:p>
              </p:txBody>
            </p:sp>
          </p:grpSp>
          <p:sp>
            <p:nvSpPr>
              <p:cNvPr id="361" name="Google Shape;361;p14"/>
              <p:cNvSpPr txBox="1"/>
              <p:nvPr/>
            </p:nvSpPr>
            <p:spPr>
              <a:xfrm>
                <a:off x="4982834" y="5705634"/>
                <a:ext cx="1163329"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Misiles</a:t>
                </a:r>
                <a:endParaRPr sz="1400" b="0" i="1" u="none" strike="noStrike" cap="none">
                  <a:solidFill>
                    <a:srgbClr val="0F243E"/>
                  </a:solidFill>
                  <a:latin typeface="Calibri"/>
                  <a:ea typeface="Calibri"/>
                  <a:cs typeface="Calibri"/>
                  <a:sym typeface="Calibri"/>
                </a:endParaRPr>
              </a:p>
            </p:txBody>
          </p:sp>
          <p:pic>
            <p:nvPicPr>
              <p:cNvPr id="362" name="Google Shape;362;p14" descr="C:\Users\Usuario\Desktop\Imagenes 3D\3D_CArt_11.jpg"/>
              <p:cNvPicPr preferRelativeResize="0"/>
              <p:nvPr/>
            </p:nvPicPr>
            <p:blipFill rotWithShape="1">
              <a:blip r:embed="rId9">
                <a:alphaModFix/>
              </a:blip>
              <a:srcRect r="15625"/>
              <a:stretch/>
            </p:blipFill>
            <p:spPr>
              <a:xfrm>
                <a:off x="4741474" y="5799931"/>
                <a:ext cx="165272" cy="163292"/>
              </a:xfrm>
              <a:prstGeom prst="rect">
                <a:avLst/>
              </a:prstGeom>
              <a:noFill/>
              <a:ln>
                <a:noFill/>
              </a:ln>
            </p:spPr>
          </p:pic>
        </p:grpSp>
        <p:sp>
          <p:nvSpPr>
            <p:cNvPr id="363" name="Google Shape;363;p14"/>
            <p:cNvSpPr/>
            <p:nvPr/>
          </p:nvSpPr>
          <p:spPr>
            <a:xfrm>
              <a:off x="4484797" y="3918072"/>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364" name="Google Shape;364;p14"/>
          <p:cNvSpPr/>
          <p:nvPr/>
        </p:nvSpPr>
        <p:spPr>
          <a:xfrm>
            <a:off x="6179387" y="4601024"/>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65" name="Google Shape;365;p14"/>
          <p:cNvCxnSpPr/>
          <p:nvPr/>
        </p:nvCxnSpPr>
        <p:spPr>
          <a:xfrm rot="10800000" flipH="1">
            <a:off x="6251206" y="4380174"/>
            <a:ext cx="453469" cy="243181"/>
          </a:xfrm>
          <a:prstGeom prst="straightConnector1">
            <a:avLst/>
          </a:prstGeom>
          <a:noFill/>
          <a:ln w="28575" cap="flat" cmpd="sng">
            <a:solidFill>
              <a:srgbClr val="C00000"/>
            </a:solidFill>
            <a:prstDash val="solid"/>
            <a:miter lim="800000"/>
            <a:headEnd type="none" w="sm" len="sm"/>
            <a:tailEnd type="triangle" w="med" len="med"/>
          </a:ln>
        </p:spPr>
      </p:cxnSp>
      <p:cxnSp>
        <p:nvCxnSpPr>
          <p:cNvPr id="366" name="Google Shape;366;p14"/>
          <p:cNvCxnSpPr/>
          <p:nvPr/>
        </p:nvCxnSpPr>
        <p:spPr>
          <a:xfrm rot="10800000" flipH="1">
            <a:off x="6247665" y="4645639"/>
            <a:ext cx="398462" cy="4248"/>
          </a:xfrm>
          <a:prstGeom prst="straightConnector1">
            <a:avLst/>
          </a:prstGeom>
          <a:noFill/>
          <a:ln w="28575" cap="flat" cmpd="sng">
            <a:solidFill>
              <a:srgbClr val="C00000"/>
            </a:solidFill>
            <a:prstDash val="solid"/>
            <a:miter lim="800000"/>
            <a:headEnd type="none" w="sm" len="sm"/>
            <a:tailEnd type="triangle" w="med" len="med"/>
          </a:ln>
        </p:spPr>
      </p:cxnSp>
      <p:cxnSp>
        <p:nvCxnSpPr>
          <p:cNvPr id="367" name="Google Shape;367;p14"/>
          <p:cNvCxnSpPr>
            <a:stCxn id="364" idx="5"/>
          </p:cNvCxnSpPr>
          <p:nvPr/>
        </p:nvCxnSpPr>
        <p:spPr>
          <a:xfrm>
            <a:off x="6240688" y="4662480"/>
            <a:ext cx="464100" cy="290100"/>
          </a:xfrm>
          <a:prstGeom prst="straightConnector1">
            <a:avLst/>
          </a:prstGeom>
          <a:noFill/>
          <a:ln w="28575" cap="flat" cmpd="sng">
            <a:solidFill>
              <a:srgbClr val="C00000"/>
            </a:solidFill>
            <a:prstDash val="solid"/>
            <a:miter lim="800000"/>
            <a:headEnd type="none" w="sm" len="sm"/>
            <a:tailEnd type="triangle" w="med" len="med"/>
          </a:ln>
        </p:spPr>
      </p:cxnSp>
      <p:cxnSp>
        <p:nvCxnSpPr>
          <p:cNvPr id="368" name="Google Shape;368;p14"/>
          <p:cNvCxnSpPr/>
          <p:nvPr/>
        </p:nvCxnSpPr>
        <p:spPr>
          <a:xfrm>
            <a:off x="6255008" y="6249599"/>
            <a:ext cx="577363" cy="151743"/>
          </a:xfrm>
          <a:prstGeom prst="straightConnector1">
            <a:avLst/>
          </a:prstGeom>
          <a:noFill/>
          <a:ln w="28575" cap="flat" cmpd="sng">
            <a:solidFill>
              <a:srgbClr val="C00000"/>
            </a:solidFill>
            <a:prstDash val="solid"/>
            <a:miter lim="800000"/>
            <a:headEnd type="none" w="sm" len="sm"/>
            <a:tailEnd type="triangle" w="med" len="med"/>
          </a:ln>
        </p:spPr>
      </p:cxnSp>
      <p:cxnSp>
        <p:nvCxnSpPr>
          <p:cNvPr id="369" name="Google Shape;369;p14"/>
          <p:cNvCxnSpPr>
            <a:endCxn id="370" idx="1"/>
          </p:cNvCxnSpPr>
          <p:nvPr/>
        </p:nvCxnSpPr>
        <p:spPr>
          <a:xfrm rot="10800000" flipH="1">
            <a:off x="6240820" y="5995325"/>
            <a:ext cx="604500" cy="251700"/>
          </a:xfrm>
          <a:prstGeom prst="straightConnector1">
            <a:avLst/>
          </a:prstGeom>
          <a:noFill/>
          <a:ln w="28575" cap="flat" cmpd="sng">
            <a:solidFill>
              <a:srgbClr val="C00000"/>
            </a:solidFill>
            <a:prstDash val="solid"/>
            <a:miter lim="800000"/>
            <a:headEnd type="none" w="sm" len="sm"/>
            <a:tailEnd type="triangle" w="med" len="med"/>
          </a:ln>
        </p:spPr>
      </p:cxnSp>
      <p:sp>
        <p:nvSpPr>
          <p:cNvPr id="371" name="Google Shape;371;p14"/>
          <p:cNvSpPr/>
          <p:nvPr/>
        </p:nvSpPr>
        <p:spPr>
          <a:xfrm>
            <a:off x="6190740" y="6206918"/>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2" name="Google Shape;372;p14"/>
          <p:cNvSpPr txBox="1"/>
          <p:nvPr/>
        </p:nvSpPr>
        <p:spPr>
          <a:xfrm>
            <a:off x="6586880" y="4260034"/>
            <a:ext cx="1273836"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Simple</a:t>
            </a:r>
            <a:endParaRPr sz="1400" b="0" i="1" u="none" strike="noStrike" cap="none">
              <a:solidFill>
                <a:srgbClr val="0F243E"/>
              </a:solidFill>
              <a:latin typeface="Calibri"/>
              <a:ea typeface="Calibri"/>
              <a:cs typeface="Calibri"/>
              <a:sym typeface="Calibri"/>
            </a:endParaRPr>
          </a:p>
        </p:txBody>
      </p:sp>
      <p:sp>
        <p:nvSpPr>
          <p:cNvPr id="373" name="Google Shape;373;p14"/>
          <p:cNvSpPr txBox="1"/>
          <p:nvPr/>
        </p:nvSpPr>
        <p:spPr>
          <a:xfrm>
            <a:off x="6530097" y="4492573"/>
            <a:ext cx="1201129"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Doble</a:t>
            </a:r>
            <a:endParaRPr sz="1400" b="0" i="1" u="none" strike="noStrike" cap="none">
              <a:solidFill>
                <a:srgbClr val="0F243E"/>
              </a:solidFill>
              <a:latin typeface="Calibri"/>
              <a:ea typeface="Calibri"/>
              <a:cs typeface="Calibri"/>
              <a:sym typeface="Calibri"/>
            </a:endParaRPr>
          </a:p>
        </p:txBody>
      </p:sp>
      <p:sp>
        <p:nvSpPr>
          <p:cNvPr id="374" name="Google Shape;374;p14"/>
          <p:cNvSpPr txBox="1"/>
          <p:nvPr/>
        </p:nvSpPr>
        <p:spPr>
          <a:xfrm>
            <a:off x="6577509" y="4738821"/>
            <a:ext cx="121310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Triple</a:t>
            </a:r>
            <a:endParaRPr sz="1400" b="0" i="1" u="none" strike="noStrike" cap="none">
              <a:solidFill>
                <a:srgbClr val="0F243E"/>
              </a:solidFill>
              <a:latin typeface="Calibri"/>
              <a:ea typeface="Calibri"/>
              <a:cs typeface="Calibri"/>
              <a:sym typeface="Calibri"/>
            </a:endParaRPr>
          </a:p>
        </p:txBody>
      </p:sp>
      <p:sp>
        <p:nvSpPr>
          <p:cNvPr id="370" name="Google Shape;370;p14"/>
          <p:cNvSpPr txBox="1"/>
          <p:nvPr/>
        </p:nvSpPr>
        <p:spPr>
          <a:xfrm>
            <a:off x="6845320" y="5826048"/>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Sólidos</a:t>
            </a:r>
            <a:endParaRPr sz="1400" b="0" i="1" u="none" strike="noStrike" cap="none">
              <a:solidFill>
                <a:srgbClr val="0F243E"/>
              </a:solidFill>
              <a:latin typeface="Calibri"/>
              <a:ea typeface="Calibri"/>
              <a:cs typeface="Calibri"/>
              <a:sym typeface="Calibri"/>
            </a:endParaRPr>
          </a:p>
        </p:txBody>
      </p:sp>
      <p:sp>
        <p:nvSpPr>
          <p:cNvPr id="375" name="Google Shape;375;p14"/>
          <p:cNvSpPr txBox="1"/>
          <p:nvPr/>
        </p:nvSpPr>
        <p:spPr>
          <a:xfrm>
            <a:off x="6874812" y="6194804"/>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Líquidos</a:t>
            </a:r>
            <a:endParaRPr sz="1400" b="0" i="1" u="none" strike="noStrike" cap="none">
              <a:solidFill>
                <a:srgbClr val="0F243E"/>
              </a:solidFill>
              <a:latin typeface="Calibri"/>
              <a:ea typeface="Calibri"/>
              <a:cs typeface="Calibri"/>
              <a:sym typeface="Calibri"/>
            </a:endParaRPr>
          </a:p>
        </p:txBody>
      </p:sp>
      <p:grpSp>
        <p:nvGrpSpPr>
          <p:cNvPr id="376" name="Google Shape;376;p14"/>
          <p:cNvGrpSpPr/>
          <p:nvPr/>
        </p:nvGrpSpPr>
        <p:grpSpPr>
          <a:xfrm>
            <a:off x="8562590" y="4280811"/>
            <a:ext cx="3211416" cy="2289096"/>
            <a:chOff x="8324319" y="3919396"/>
            <a:chExt cx="3211416" cy="2289096"/>
          </a:xfrm>
        </p:grpSpPr>
        <p:sp>
          <p:nvSpPr>
            <p:cNvPr id="377" name="Google Shape;377;p14"/>
            <p:cNvSpPr/>
            <p:nvPr/>
          </p:nvSpPr>
          <p:spPr>
            <a:xfrm>
              <a:off x="8486150" y="4085439"/>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 óptico Acústico</a:t>
              </a:r>
              <a:endParaRPr/>
            </a:p>
          </p:txBody>
        </p:sp>
        <p:sp>
          <p:nvSpPr>
            <p:cNvPr id="378" name="Google Shape;378;p14"/>
            <p:cNvSpPr/>
            <p:nvPr/>
          </p:nvSpPr>
          <p:spPr>
            <a:xfrm>
              <a:off x="8324319" y="3919396"/>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379" name="Google Shape;379;p14"/>
          <p:cNvSpPr/>
          <p:nvPr/>
        </p:nvSpPr>
        <p:spPr>
          <a:xfrm>
            <a:off x="9909029" y="5376070"/>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Efectos Incendiarios</a:t>
            </a:r>
            <a:endParaRPr/>
          </a:p>
        </p:txBody>
      </p:sp>
      <p:pic>
        <p:nvPicPr>
          <p:cNvPr id="381" name="Google Shape;381;p14"/>
          <p:cNvPicPr preferRelativeResize="0"/>
          <p:nvPr/>
        </p:nvPicPr>
        <p:blipFill rotWithShape="1">
          <a:blip r:embed="rId10">
            <a:alphaModFix/>
          </a:blip>
          <a:srcRect/>
          <a:stretch/>
        </p:blipFill>
        <p:spPr>
          <a:xfrm>
            <a:off x="4870801" y="5089116"/>
            <a:ext cx="1483707" cy="788068"/>
          </a:xfrm>
          <a:prstGeom prst="roundRect">
            <a:avLst>
              <a:gd name="adj" fmla="val 16667"/>
            </a:avLst>
          </a:prstGeom>
          <a:noFill/>
          <a:ln>
            <a:noFill/>
          </a:ln>
          <a:effectLst>
            <a:outerShdw blurRad="76200" dist="38100" dir="7800000" algn="tl" rotWithShape="0">
              <a:srgbClr val="000000">
                <a:alpha val="40000"/>
              </a:srgbClr>
            </a:outerShdw>
          </a:effectLst>
        </p:spPr>
      </p:pic>
      <p:sp>
        <p:nvSpPr>
          <p:cNvPr id="382" name="Google Shape;382;p14"/>
          <p:cNvSpPr/>
          <p:nvPr/>
        </p:nvSpPr>
        <p:spPr>
          <a:xfrm>
            <a:off x="434107" y="3324386"/>
            <a:ext cx="3781587" cy="3513553"/>
          </a:xfrm>
          <a:prstGeom prst="rect">
            <a:avLst/>
          </a:prstGeom>
          <a:noFill/>
          <a:ln w="76200" cap="flat" cmpd="sng">
            <a:solidFill>
              <a:srgbClr val="C00000"/>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15"/>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388" name="Google Shape;388;p15"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389" name="Google Shape;389;p15"/>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390" name="Google Shape;390;p15"/>
          <p:cNvPicPr preferRelativeResize="0"/>
          <p:nvPr/>
        </p:nvPicPr>
        <p:blipFill rotWithShape="1">
          <a:blip r:embed="rId4">
            <a:alphaModFix/>
          </a:blip>
          <a:srcRect/>
          <a:stretch/>
        </p:blipFill>
        <p:spPr>
          <a:xfrm>
            <a:off x="-10633" y="0"/>
            <a:ext cx="4795284" cy="1435395"/>
          </a:xfrm>
          <a:prstGeom prst="rect">
            <a:avLst/>
          </a:prstGeom>
          <a:noFill/>
          <a:ln>
            <a:noFill/>
          </a:ln>
        </p:spPr>
      </p:pic>
      <p:cxnSp>
        <p:nvCxnSpPr>
          <p:cNvPr id="391" name="Google Shape;391;p15"/>
          <p:cNvCxnSpPr/>
          <p:nvPr/>
        </p:nvCxnSpPr>
        <p:spPr>
          <a:xfrm>
            <a:off x="6590689" y="2798581"/>
            <a:ext cx="0" cy="3780000"/>
          </a:xfrm>
          <a:prstGeom prst="straightConnector1">
            <a:avLst/>
          </a:prstGeom>
          <a:noFill/>
          <a:ln w="76200" cap="flat" cmpd="sng">
            <a:solidFill>
              <a:srgbClr val="002060"/>
            </a:solidFill>
            <a:prstDash val="solid"/>
            <a:miter lim="800000"/>
            <a:headEnd type="none" w="sm" len="sm"/>
            <a:tailEnd type="none" w="sm" len="sm"/>
          </a:ln>
        </p:spPr>
      </p:cxnSp>
      <p:sp>
        <p:nvSpPr>
          <p:cNvPr id="392" name="Google Shape;392;p15"/>
          <p:cNvSpPr/>
          <p:nvPr/>
        </p:nvSpPr>
        <p:spPr>
          <a:xfrm>
            <a:off x="783918" y="3116990"/>
            <a:ext cx="5264210" cy="2714190"/>
          </a:xfrm>
          <a:prstGeom prst="roundRect">
            <a:avLst>
              <a:gd name="adj" fmla="val 1711"/>
            </a:avLst>
          </a:prstGeom>
          <a:solidFill>
            <a:srgbClr val="548135">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93" name="Google Shape;393;p15"/>
          <p:cNvSpPr txBox="1"/>
          <p:nvPr/>
        </p:nvSpPr>
        <p:spPr>
          <a:xfrm>
            <a:off x="1308902" y="3266660"/>
            <a:ext cx="4392621" cy="27699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u="sng">
                <a:solidFill>
                  <a:srgbClr val="002060"/>
                </a:solidFill>
                <a:latin typeface="Calibri"/>
                <a:ea typeface="Calibri"/>
                <a:cs typeface="Calibri"/>
                <a:sym typeface="Calibri"/>
              </a:rPr>
              <a:t>DETONANTES </a:t>
            </a:r>
            <a:endParaRPr sz="1800" b="1" u="sng">
              <a:solidFill>
                <a:srgbClr val="002060"/>
              </a:solidFill>
              <a:latin typeface="Calibri"/>
              <a:ea typeface="Calibri"/>
              <a:cs typeface="Calibri"/>
              <a:sym typeface="Calibri"/>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(Explosivos o rompedores)</a:t>
            </a:r>
            <a:endParaRPr/>
          </a:p>
          <a:p>
            <a:pPr marL="0" marR="0" lvl="0" indent="0" algn="ctr" rtl="0">
              <a:spcBef>
                <a:spcPts val="0"/>
              </a:spcBef>
              <a:spcAft>
                <a:spcPts val="0"/>
              </a:spcAft>
              <a:buNone/>
            </a:pPr>
            <a:r>
              <a:rPr lang="en-US" sz="1400">
                <a:solidFill>
                  <a:srgbClr val="002060"/>
                </a:solidFill>
                <a:latin typeface="Calibri"/>
                <a:ea typeface="Calibri"/>
                <a:cs typeface="Calibri"/>
                <a:sym typeface="Calibri"/>
              </a:rPr>
              <a:t>  </a:t>
            </a:r>
            <a:endParaRPr/>
          </a:p>
          <a:p>
            <a:pPr marL="0" marR="0" lvl="0" indent="0" algn="just" rtl="0">
              <a:spcBef>
                <a:spcPts val="0"/>
              </a:spcBef>
              <a:spcAft>
                <a:spcPts val="0"/>
              </a:spcAft>
              <a:buNone/>
            </a:pPr>
            <a:r>
              <a:rPr lang="en-US" sz="1800" b="1">
                <a:solidFill>
                  <a:srgbClr val="002060"/>
                </a:solidFill>
                <a:latin typeface="Calibri"/>
                <a:ea typeface="Calibri"/>
                <a:cs typeface="Calibri"/>
                <a:sym typeface="Calibri"/>
              </a:rPr>
              <a:t>PRIMARIOS O INICIADORES</a:t>
            </a:r>
            <a:endParaRPr/>
          </a:p>
          <a:p>
            <a:pPr marL="0" marR="0" lvl="0" indent="0" algn="just" rtl="0">
              <a:spcBef>
                <a:spcPts val="0"/>
              </a:spcBef>
              <a:spcAft>
                <a:spcPts val="0"/>
              </a:spcAft>
              <a:buNone/>
            </a:pPr>
            <a:endParaRPr sz="1800">
              <a:solidFill>
                <a:srgbClr val="002060"/>
              </a:solidFill>
              <a:latin typeface="Calibri"/>
              <a:ea typeface="Calibri"/>
              <a:cs typeface="Calibri"/>
              <a:sym typeface="Calibri"/>
            </a:endParaRPr>
          </a:p>
          <a:p>
            <a:pPr marL="0" marR="0" lvl="0" indent="0" algn="just" rtl="0">
              <a:spcBef>
                <a:spcPts val="0"/>
              </a:spcBef>
              <a:spcAft>
                <a:spcPts val="0"/>
              </a:spcAft>
              <a:buNone/>
            </a:pPr>
            <a:r>
              <a:rPr lang="en-US" sz="1800">
                <a:solidFill>
                  <a:srgbClr val="002060"/>
                </a:solidFill>
                <a:latin typeface="Calibri"/>
                <a:ea typeface="Calibri"/>
                <a:cs typeface="Calibri"/>
                <a:sym typeface="Calibri"/>
              </a:rPr>
              <a:t>De alta  sensibilidad, reaccionan a pequeños estímulos de calor o golpe, se usan para </a:t>
            </a:r>
            <a:r>
              <a:rPr lang="en-US" sz="1800" i="1" u="sng">
                <a:solidFill>
                  <a:srgbClr val="C00000"/>
                </a:solidFill>
                <a:latin typeface="Calibri"/>
                <a:ea typeface="Calibri"/>
                <a:cs typeface="Calibri"/>
                <a:sym typeface="Calibri"/>
              </a:rPr>
              <a:t>iniciar</a:t>
            </a:r>
            <a:r>
              <a:rPr lang="en-US" sz="1800" i="1">
                <a:solidFill>
                  <a:srgbClr val="C00000"/>
                </a:solidFill>
                <a:latin typeface="Calibri"/>
                <a:ea typeface="Calibri"/>
                <a:cs typeface="Calibri"/>
                <a:sym typeface="Calibri"/>
              </a:rPr>
              <a:t> </a:t>
            </a:r>
            <a:r>
              <a:rPr lang="en-US" sz="1800">
                <a:solidFill>
                  <a:srgbClr val="002060"/>
                </a:solidFill>
                <a:latin typeface="Calibri"/>
                <a:ea typeface="Calibri"/>
                <a:cs typeface="Calibri"/>
                <a:sym typeface="Calibri"/>
              </a:rPr>
              <a:t>a los explosivos secundarios en una cadena explosiva. </a:t>
            </a:r>
            <a:endParaRPr/>
          </a:p>
          <a:p>
            <a:pPr marL="0" marR="0" lvl="0" indent="0" algn="just" rtl="0">
              <a:spcBef>
                <a:spcPts val="0"/>
              </a:spcBef>
              <a:spcAft>
                <a:spcPts val="0"/>
              </a:spcAft>
              <a:buNone/>
            </a:pPr>
            <a:endParaRPr sz="1800">
              <a:solidFill>
                <a:srgbClr val="002060"/>
              </a:solidFill>
              <a:latin typeface="Calibri"/>
              <a:ea typeface="Calibri"/>
              <a:cs typeface="Calibri"/>
              <a:sym typeface="Calibri"/>
            </a:endParaRPr>
          </a:p>
        </p:txBody>
      </p:sp>
      <p:grpSp>
        <p:nvGrpSpPr>
          <p:cNvPr id="394" name="Google Shape;394;p15"/>
          <p:cNvGrpSpPr/>
          <p:nvPr/>
        </p:nvGrpSpPr>
        <p:grpSpPr>
          <a:xfrm>
            <a:off x="883183" y="4008535"/>
            <a:ext cx="326454" cy="315380"/>
            <a:chOff x="3310481" y="3574157"/>
            <a:chExt cx="450166" cy="478301"/>
          </a:xfrm>
        </p:grpSpPr>
        <p:sp>
          <p:nvSpPr>
            <p:cNvPr id="395" name="Google Shape;395;p15"/>
            <p:cNvSpPr/>
            <p:nvPr/>
          </p:nvSpPr>
          <p:spPr>
            <a:xfrm>
              <a:off x="3310481" y="3574157"/>
              <a:ext cx="450166" cy="478301"/>
            </a:xfrm>
            <a:prstGeom prst="ellipse">
              <a:avLst/>
            </a:prstGeom>
            <a:solidFill>
              <a:schemeClr val="lt1"/>
            </a:solidFill>
            <a:ln w="28575"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6" name="Google Shape;396;p15"/>
            <p:cNvSpPr txBox="1"/>
            <p:nvPr/>
          </p:nvSpPr>
          <p:spPr>
            <a:xfrm>
              <a:off x="3357080" y="3579923"/>
              <a:ext cx="351692" cy="4667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C00000"/>
                  </a:solidFill>
                  <a:latin typeface="Calibri"/>
                  <a:ea typeface="Calibri"/>
                  <a:cs typeface="Calibri"/>
                  <a:sym typeface="Calibri"/>
                </a:rPr>
                <a:t>1</a:t>
              </a:r>
              <a:endParaRPr/>
            </a:p>
          </p:txBody>
        </p:sp>
      </p:grpSp>
      <p:sp>
        <p:nvSpPr>
          <p:cNvPr id="397" name="Google Shape;397;p15"/>
          <p:cNvSpPr txBox="1"/>
          <p:nvPr/>
        </p:nvSpPr>
        <p:spPr>
          <a:xfrm>
            <a:off x="7081924" y="2691151"/>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1</a:t>
            </a:r>
            <a:endParaRPr sz="4500" b="1">
              <a:solidFill>
                <a:srgbClr val="002060"/>
              </a:solidFill>
              <a:latin typeface="Arial Black"/>
              <a:ea typeface="Arial Black"/>
              <a:cs typeface="Arial Black"/>
              <a:sym typeface="Arial Black"/>
            </a:endParaRPr>
          </a:p>
        </p:txBody>
      </p:sp>
      <p:sp>
        <p:nvSpPr>
          <p:cNvPr id="398" name="Google Shape;398;p15"/>
          <p:cNvSpPr txBox="1"/>
          <p:nvPr/>
        </p:nvSpPr>
        <p:spPr>
          <a:xfrm>
            <a:off x="7694892" y="2898900"/>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Azoturo de Plomo</a:t>
            </a:r>
            <a:endParaRPr sz="1800" b="1">
              <a:solidFill>
                <a:srgbClr val="1E4E79"/>
              </a:solidFill>
              <a:latin typeface="Avenir"/>
              <a:ea typeface="Avenir"/>
              <a:cs typeface="Avenir"/>
              <a:sym typeface="Avenir"/>
            </a:endParaRPr>
          </a:p>
        </p:txBody>
      </p:sp>
      <p:sp>
        <p:nvSpPr>
          <p:cNvPr id="399" name="Google Shape;399;p15"/>
          <p:cNvSpPr txBox="1"/>
          <p:nvPr/>
        </p:nvSpPr>
        <p:spPr>
          <a:xfrm>
            <a:off x="7090395" y="3439317"/>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2</a:t>
            </a:r>
            <a:endParaRPr sz="4500" b="1">
              <a:solidFill>
                <a:srgbClr val="002060"/>
              </a:solidFill>
              <a:latin typeface="Arial Black"/>
              <a:ea typeface="Arial Black"/>
              <a:cs typeface="Arial Black"/>
              <a:sym typeface="Arial Black"/>
            </a:endParaRPr>
          </a:p>
        </p:txBody>
      </p:sp>
      <p:sp>
        <p:nvSpPr>
          <p:cNvPr id="400" name="Google Shape;400;p15"/>
          <p:cNvSpPr txBox="1"/>
          <p:nvPr/>
        </p:nvSpPr>
        <p:spPr>
          <a:xfrm>
            <a:off x="7128030" y="5048806"/>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4</a:t>
            </a:r>
            <a:endParaRPr sz="4500" b="1">
              <a:solidFill>
                <a:srgbClr val="002060"/>
              </a:solidFill>
              <a:latin typeface="Arial Black"/>
              <a:ea typeface="Arial Black"/>
              <a:cs typeface="Arial Black"/>
              <a:sym typeface="Arial Black"/>
            </a:endParaRPr>
          </a:p>
        </p:txBody>
      </p:sp>
      <p:sp>
        <p:nvSpPr>
          <p:cNvPr id="401" name="Google Shape;401;p15"/>
          <p:cNvSpPr txBox="1"/>
          <p:nvPr/>
        </p:nvSpPr>
        <p:spPr>
          <a:xfrm>
            <a:off x="7128030" y="4250079"/>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3</a:t>
            </a:r>
            <a:endParaRPr sz="4500" b="1">
              <a:solidFill>
                <a:srgbClr val="002060"/>
              </a:solidFill>
              <a:latin typeface="Arial Black"/>
              <a:ea typeface="Arial Black"/>
              <a:cs typeface="Arial Black"/>
              <a:sym typeface="Arial Black"/>
            </a:endParaRPr>
          </a:p>
        </p:txBody>
      </p:sp>
      <p:sp>
        <p:nvSpPr>
          <p:cNvPr id="402" name="Google Shape;402;p15"/>
          <p:cNvSpPr txBox="1"/>
          <p:nvPr/>
        </p:nvSpPr>
        <p:spPr>
          <a:xfrm>
            <a:off x="7128030" y="5911303"/>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5</a:t>
            </a:r>
            <a:endParaRPr sz="4500" b="1">
              <a:solidFill>
                <a:srgbClr val="002060"/>
              </a:solidFill>
              <a:latin typeface="Arial Black"/>
              <a:ea typeface="Arial Black"/>
              <a:cs typeface="Arial Black"/>
              <a:sym typeface="Arial Black"/>
            </a:endParaRPr>
          </a:p>
        </p:txBody>
      </p:sp>
      <p:sp>
        <p:nvSpPr>
          <p:cNvPr id="403" name="Google Shape;403;p15"/>
          <p:cNvSpPr txBox="1"/>
          <p:nvPr/>
        </p:nvSpPr>
        <p:spPr>
          <a:xfrm>
            <a:off x="7694892" y="3632421"/>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DDPN</a:t>
            </a:r>
            <a:endParaRPr sz="1800" b="1">
              <a:solidFill>
                <a:srgbClr val="1E4E79"/>
              </a:solidFill>
              <a:latin typeface="Avenir"/>
              <a:ea typeface="Avenir"/>
              <a:cs typeface="Avenir"/>
              <a:sym typeface="Avenir"/>
            </a:endParaRPr>
          </a:p>
        </p:txBody>
      </p:sp>
      <p:sp>
        <p:nvSpPr>
          <p:cNvPr id="404" name="Google Shape;404;p15"/>
          <p:cNvSpPr txBox="1"/>
          <p:nvPr/>
        </p:nvSpPr>
        <p:spPr>
          <a:xfrm>
            <a:off x="7769801" y="4457828"/>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Azoturo de Plata</a:t>
            </a:r>
            <a:endParaRPr sz="1800" b="1">
              <a:solidFill>
                <a:srgbClr val="1E4E79"/>
              </a:solidFill>
              <a:latin typeface="Avenir"/>
              <a:ea typeface="Avenir"/>
              <a:cs typeface="Avenir"/>
              <a:sym typeface="Avenir"/>
            </a:endParaRPr>
          </a:p>
        </p:txBody>
      </p:sp>
      <p:sp>
        <p:nvSpPr>
          <p:cNvPr id="405" name="Google Shape;405;p15"/>
          <p:cNvSpPr txBox="1"/>
          <p:nvPr/>
        </p:nvSpPr>
        <p:spPr>
          <a:xfrm>
            <a:off x="7769800" y="5256555"/>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Fulminato de Mercurio</a:t>
            </a:r>
            <a:endParaRPr sz="1800" b="1">
              <a:solidFill>
                <a:srgbClr val="1E4E79"/>
              </a:solidFill>
              <a:latin typeface="Avenir"/>
              <a:ea typeface="Avenir"/>
              <a:cs typeface="Avenir"/>
              <a:sym typeface="Avenir"/>
            </a:endParaRPr>
          </a:p>
        </p:txBody>
      </p:sp>
      <p:sp>
        <p:nvSpPr>
          <p:cNvPr id="406" name="Google Shape;406;p15"/>
          <p:cNvSpPr txBox="1"/>
          <p:nvPr/>
        </p:nvSpPr>
        <p:spPr>
          <a:xfrm>
            <a:off x="7831793" y="6103251"/>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Nitroglicerina</a:t>
            </a:r>
            <a:endParaRPr sz="1800" b="1">
              <a:solidFill>
                <a:srgbClr val="1E4E79"/>
              </a:solidFill>
              <a:latin typeface="Avenir"/>
              <a:ea typeface="Avenir"/>
              <a:cs typeface="Avenir"/>
              <a:sym typeface="Avenir"/>
            </a:endParaRPr>
          </a:p>
        </p:txBody>
      </p:sp>
      <p:sp>
        <p:nvSpPr>
          <p:cNvPr id="407" name="Google Shape;407;p15"/>
          <p:cNvSpPr txBox="1"/>
          <p:nvPr/>
        </p:nvSpPr>
        <p:spPr>
          <a:xfrm>
            <a:off x="3946923" y="1375375"/>
            <a:ext cx="4085700" cy="510300"/>
          </a:xfrm>
          <a:prstGeom prst="rect">
            <a:avLst/>
          </a:prstGeom>
          <a:noFill/>
          <a:ln>
            <a:noFill/>
          </a:ln>
        </p:spPr>
        <p:txBody>
          <a:bodyPr spcFirstLastPara="1" wrap="square" lIns="91425" tIns="45700" rIns="91425" bIns="45700" anchor="t" anchorCtr="0">
            <a:noAutofit/>
          </a:bodyPr>
          <a:lstStyle/>
          <a:p>
            <a:pPr marL="365760" marR="0" lvl="1" indent="0" algn="just" rtl="0">
              <a:lnSpc>
                <a:spcPct val="90000"/>
              </a:lnSpc>
              <a:spcBef>
                <a:spcPts val="0"/>
              </a:spcBef>
              <a:spcAft>
                <a:spcPts val="0"/>
              </a:spcAft>
              <a:buClr>
                <a:srgbClr val="C00000"/>
              </a:buClr>
              <a:buSzPts val="3200"/>
              <a:buFont typeface="Arial"/>
              <a:buNone/>
            </a:pPr>
            <a:r>
              <a:rPr lang="en-US" sz="3200" b="1" i="0" u="sng" strike="noStrike" cap="none">
                <a:solidFill>
                  <a:srgbClr val="C00000"/>
                </a:solidFill>
                <a:latin typeface="Federo"/>
                <a:ea typeface="Federo"/>
                <a:cs typeface="Federo"/>
                <a:sym typeface="Federo"/>
              </a:rPr>
              <a:t>DETONADORES</a:t>
            </a:r>
            <a:endParaRPr/>
          </a:p>
        </p:txBody>
      </p:sp>
      <p:sp>
        <p:nvSpPr>
          <p:cNvPr id="408" name="Google Shape;408;p15"/>
          <p:cNvSpPr/>
          <p:nvPr/>
        </p:nvSpPr>
        <p:spPr>
          <a:xfrm>
            <a:off x="8032635" y="1972535"/>
            <a:ext cx="2038109" cy="433225"/>
          </a:xfrm>
          <a:prstGeom prst="roundRect">
            <a:avLst>
              <a:gd name="adj" fmla="val 16667"/>
            </a:avLst>
          </a:prstGeom>
          <a:solidFill>
            <a:srgbClr val="C4BD97">
              <a:alpha val="49803"/>
            </a:srgbClr>
          </a:solidFill>
          <a:ln w="25400" cap="flat" cmpd="sng">
            <a:solidFill>
              <a:srgbClr val="93895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2060"/>
              </a:buClr>
              <a:buSzPts val="1800"/>
              <a:buFont typeface="Calibri"/>
              <a:buNone/>
            </a:pPr>
            <a:r>
              <a:rPr lang="en-US" sz="1800">
                <a:solidFill>
                  <a:srgbClr val="002060"/>
                </a:solidFill>
                <a:latin typeface="Calibri"/>
                <a:ea typeface="Calibri"/>
                <a:cs typeface="Calibri"/>
                <a:sym typeface="Calibri"/>
              </a:rPr>
              <a:t>Ejemplos</a:t>
            </a:r>
            <a:endParaRPr sz="1800">
              <a:solidFill>
                <a:srgbClr val="002060"/>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16"/>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414" name="Google Shape;414;p16"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415" name="Google Shape;415;p16"/>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416" name="Google Shape;416;p16"/>
          <p:cNvPicPr preferRelativeResize="0"/>
          <p:nvPr/>
        </p:nvPicPr>
        <p:blipFill rotWithShape="1">
          <a:blip r:embed="rId4">
            <a:alphaModFix/>
          </a:blip>
          <a:srcRect/>
          <a:stretch/>
        </p:blipFill>
        <p:spPr>
          <a:xfrm>
            <a:off x="-10633" y="0"/>
            <a:ext cx="4795284" cy="1435395"/>
          </a:xfrm>
          <a:prstGeom prst="rect">
            <a:avLst/>
          </a:prstGeom>
          <a:noFill/>
          <a:ln>
            <a:noFill/>
          </a:ln>
        </p:spPr>
      </p:pic>
      <p:cxnSp>
        <p:nvCxnSpPr>
          <p:cNvPr id="417" name="Google Shape;417;p16"/>
          <p:cNvCxnSpPr/>
          <p:nvPr/>
        </p:nvCxnSpPr>
        <p:spPr>
          <a:xfrm>
            <a:off x="6590689" y="2558185"/>
            <a:ext cx="0" cy="3384000"/>
          </a:xfrm>
          <a:prstGeom prst="straightConnector1">
            <a:avLst/>
          </a:prstGeom>
          <a:noFill/>
          <a:ln w="76200" cap="flat" cmpd="sng">
            <a:solidFill>
              <a:srgbClr val="002060"/>
            </a:solidFill>
            <a:prstDash val="solid"/>
            <a:miter lim="800000"/>
            <a:headEnd type="none" w="sm" len="sm"/>
            <a:tailEnd type="none" w="sm" len="sm"/>
          </a:ln>
        </p:spPr>
      </p:cxnSp>
      <p:sp>
        <p:nvSpPr>
          <p:cNvPr id="418" name="Google Shape;418;p16"/>
          <p:cNvSpPr/>
          <p:nvPr/>
        </p:nvSpPr>
        <p:spPr>
          <a:xfrm>
            <a:off x="749704" y="2296031"/>
            <a:ext cx="5264210" cy="3829694"/>
          </a:xfrm>
          <a:prstGeom prst="roundRect">
            <a:avLst>
              <a:gd name="adj" fmla="val 1711"/>
            </a:avLst>
          </a:prstGeom>
          <a:solidFill>
            <a:srgbClr val="548135">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19" name="Google Shape;419;p16"/>
          <p:cNvSpPr txBox="1"/>
          <p:nvPr/>
        </p:nvSpPr>
        <p:spPr>
          <a:xfrm>
            <a:off x="1274688" y="2445701"/>
            <a:ext cx="4392621" cy="30469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u="sng">
                <a:solidFill>
                  <a:srgbClr val="002060"/>
                </a:solidFill>
                <a:latin typeface="Calibri"/>
                <a:ea typeface="Calibri"/>
                <a:cs typeface="Calibri"/>
                <a:sym typeface="Calibri"/>
              </a:rPr>
              <a:t>DETONANTES </a:t>
            </a:r>
            <a:endParaRPr sz="1800" b="1" u="sng">
              <a:solidFill>
                <a:srgbClr val="002060"/>
              </a:solidFill>
              <a:latin typeface="Calibri"/>
              <a:ea typeface="Calibri"/>
              <a:cs typeface="Calibri"/>
              <a:sym typeface="Calibri"/>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(Explosivos o rompedores)</a:t>
            </a:r>
            <a:endParaRPr/>
          </a:p>
          <a:p>
            <a:pPr marL="0" marR="0" lvl="0" indent="0" algn="ctr" rtl="0">
              <a:spcBef>
                <a:spcPts val="0"/>
              </a:spcBef>
              <a:spcAft>
                <a:spcPts val="0"/>
              </a:spcAft>
              <a:buNone/>
            </a:pPr>
            <a:r>
              <a:rPr lang="en-US" sz="1400">
                <a:solidFill>
                  <a:srgbClr val="002060"/>
                </a:solidFill>
                <a:latin typeface="Calibri"/>
                <a:ea typeface="Calibri"/>
                <a:cs typeface="Calibri"/>
                <a:sym typeface="Calibri"/>
              </a:rPr>
              <a:t>  </a:t>
            </a:r>
            <a:endParaRPr/>
          </a:p>
          <a:p>
            <a:pPr marL="0" marR="0" lvl="0" indent="0" algn="just" rtl="0">
              <a:spcBef>
                <a:spcPts val="0"/>
              </a:spcBef>
              <a:spcAft>
                <a:spcPts val="0"/>
              </a:spcAft>
              <a:buNone/>
            </a:pPr>
            <a:r>
              <a:rPr lang="en-US" sz="1800" b="1">
                <a:solidFill>
                  <a:srgbClr val="002060"/>
                </a:solidFill>
                <a:latin typeface="Calibri"/>
                <a:ea typeface="Calibri"/>
                <a:cs typeface="Calibri"/>
                <a:sym typeface="Calibri"/>
              </a:rPr>
              <a:t>SECUNDARIOS</a:t>
            </a:r>
            <a:endParaRPr/>
          </a:p>
          <a:p>
            <a:pPr marL="0" marR="0" lvl="0" indent="0" algn="just" rtl="0">
              <a:spcBef>
                <a:spcPts val="0"/>
              </a:spcBef>
              <a:spcAft>
                <a:spcPts val="0"/>
              </a:spcAft>
              <a:buNone/>
            </a:pPr>
            <a:endParaRPr sz="1800">
              <a:solidFill>
                <a:srgbClr val="002060"/>
              </a:solidFill>
              <a:latin typeface="Calibri"/>
              <a:ea typeface="Calibri"/>
              <a:cs typeface="Calibri"/>
              <a:sym typeface="Calibri"/>
            </a:endParaRPr>
          </a:p>
          <a:p>
            <a:pPr marL="0" marR="0" lvl="0" indent="0" algn="just" rtl="0">
              <a:spcBef>
                <a:spcPts val="0"/>
              </a:spcBef>
              <a:spcAft>
                <a:spcPts val="0"/>
              </a:spcAft>
              <a:buNone/>
            </a:pPr>
            <a:r>
              <a:rPr lang="en-US" sz="1800">
                <a:solidFill>
                  <a:srgbClr val="002060"/>
                </a:solidFill>
                <a:latin typeface="Calibri"/>
                <a:ea typeface="Calibri"/>
                <a:cs typeface="Calibri"/>
                <a:sym typeface="Calibri"/>
              </a:rPr>
              <a:t>De baja sensibilidad, aportan la mayor parte de la energía en una detonación, de alta velocidad de reacción. sus compuestos químicos contienen pequeñas porciones de explosivos primarios y aumentan su sensibilidad si se descomponen.</a:t>
            </a:r>
            <a:endParaRPr/>
          </a:p>
        </p:txBody>
      </p:sp>
      <p:grpSp>
        <p:nvGrpSpPr>
          <p:cNvPr id="420" name="Google Shape;420;p16"/>
          <p:cNvGrpSpPr/>
          <p:nvPr/>
        </p:nvGrpSpPr>
        <p:grpSpPr>
          <a:xfrm>
            <a:off x="848969" y="3187576"/>
            <a:ext cx="326454" cy="315380"/>
            <a:chOff x="3310481" y="3574157"/>
            <a:chExt cx="450166" cy="478301"/>
          </a:xfrm>
        </p:grpSpPr>
        <p:sp>
          <p:nvSpPr>
            <p:cNvPr id="421" name="Google Shape;421;p16"/>
            <p:cNvSpPr/>
            <p:nvPr/>
          </p:nvSpPr>
          <p:spPr>
            <a:xfrm>
              <a:off x="3310481" y="3574157"/>
              <a:ext cx="450166" cy="478301"/>
            </a:xfrm>
            <a:prstGeom prst="ellipse">
              <a:avLst/>
            </a:prstGeom>
            <a:solidFill>
              <a:schemeClr val="lt1"/>
            </a:solidFill>
            <a:ln w="28575"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2" name="Google Shape;422;p16"/>
            <p:cNvSpPr txBox="1"/>
            <p:nvPr/>
          </p:nvSpPr>
          <p:spPr>
            <a:xfrm>
              <a:off x="3357080" y="3579923"/>
              <a:ext cx="351692" cy="4667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C00000"/>
                  </a:solidFill>
                  <a:latin typeface="Calibri"/>
                  <a:ea typeface="Calibri"/>
                  <a:cs typeface="Calibri"/>
                  <a:sym typeface="Calibri"/>
                </a:rPr>
                <a:t>2</a:t>
              </a:r>
              <a:endParaRPr/>
            </a:p>
          </p:txBody>
        </p:sp>
      </p:grpSp>
      <p:sp>
        <p:nvSpPr>
          <p:cNvPr id="423" name="Google Shape;423;p16"/>
          <p:cNvSpPr txBox="1"/>
          <p:nvPr/>
        </p:nvSpPr>
        <p:spPr>
          <a:xfrm>
            <a:off x="7081924" y="2744248"/>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1</a:t>
            </a:r>
            <a:endParaRPr sz="4500" b="1">
              <a:solidFill>
                <a:srgbClr val="002060"/>
              </a:solidFill>
              <a:latin typeface="Arial Black"/>
              <a:ea typeface="Arial Black"/>
              <a:cs typeface="Arial Black"/>
              <a:sym typeface="Arial Black"/>
            </a:endParaRPr>
          </a:p>
        </p:txBody>
      </p:sp>
      <p:sp>
        <p:nvSpPr>
          <p:cNvPr id="424" name="Google Shape;424;p16"/>
          <p:cNvSpPr txBox="1"/>
          <p:nvPr/>
        </p:nvSpPr>
        <p:spPr>
          <a:xfrm>
            <a:off x="7686420" y="2951997"/>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u="sng">
                <a:solidFill>
                  <a:srgbClr val="1E4E79"/>
                </a:solidFill>
                <a:latin typeface="Avenir"/>
                <a:ea typeface="Avenir"/>
                <a:cs typeface="Avenir"/>
                <a:sym typeface="Avenir"/>
              </a:rPr>
              <a:t>SIMPLES</a:t>
            </a:r>
            <a:endParaRPr sz="1800" b="1" u="sng">
              <a:solidFill>
                <a:srgbClr val="1E4E79"/>
              </a:solidFill>
              <a:latin typeface="Avenir"/>
              <a:ea typeface="Avenir"/>
              <a:cs typeface="Avenir"/>
              <a:sym typeface="Avenir"/>
            </a:endParaRPr>
          </a:p>
        </p:txBody>
      </p:sp>
      <p:sp>
        <p:nvSpPr>
          <p:cNvPr id="425" name="Google Shape;425;p16"/>
          <p:cNvSpPr txBox="1"/>
          <p:nvPr/>
        </p:nvSpPr>
        <p:spPr>
          <a:xfrm>
            <a:off x="7081924" y="4342434"/>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2</a:t>
            </a:r>
            <a:endParaRPr sz="4500" b="1">
              <a:solidFill>
                <a:srgbClr val="002060"/>
              </a:solidFill>
              <a:latin typeface="Arial Black"/>
              <a:ea typeface="Arial Black"/>
              <a:cs typeface="Arial Black"/>
              <a:sym typeface="Arial Black"/>
            </a:endParaRPr>
          </a:p>
        </p:txBody>
      </p:sp>
      <p:sp>
        <p:nvSpPr>
          <p:cNvPr id="426" name="Google Shape;426;p16"/>
          <p:cNvSpPr txBox="1"/>
          <p:nvPr/>
        </p:nvSpPr>
        <p:spPr>
          <a:xfrm>
            <a:off x="7686421" y="4535538"/>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u="sng">
                <a:solidFill>
                  <a:srgbClr val="1E4E79"/>
                </a:solidFill>
                <a:latin typeface="Avenir"/>
                <a:ea typeface="Avenir"/>
                <a:cs typeface="Avenir"/>
                <a:sym typeface="Avenir"/>
              </a:rPr>
              <a:t>COMPUESTOS</a:t>
            </a:r>
            <a:endParaRPr sz="1800" b="1" u="sng">
              <a:solidFill>
                <a:srgbClr val="1E4E79"/>
              </a:solidFill>
              <a:latin typeface="Avenir"/>
              <a:ea typeface="Avenir"/>
              <a:cs typeface="Avenir"/>
              <a:sym typeface="Avenir"/>
            </a:endParaRPr>
          </a:p>
        </p:txBody>
      </p:sp>
      <p:sp>
        <p:nvSpPr>
          <p:cNvPr id="427" name="Google Shape;427;p16"/>
          <p:cNvSpPr/>
          <p:nvPr/>
        </p:nvSpPr>
        <p:spPr>
          <a:xfrm>
            <a:off x="7469989" y="2087013"/>
            <a:ext cx="3495373" cy="433225"/>
          </a:xfrm>
          <a:prstGeom prst="roundRect">
            <a:avLst>
              <a:gd name="adj" fmla="val 16667"/>
            </a:avLst>
          </a:prstGeom>
          <a:solidFill>
            <a:srgbClr val="C4BD97">
              <a:alpha val="49803"/>
            </a:srgbClr>
          </a:solidFill>
          <a:ln w="25400" cap="flat" cmpd="sng">
            <a:solidFill>
              <a:srgbClr val="93895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2060"/>
              </a:buClr>
              <a:buSzPts val="1800"/>
              <a:buFont typeface="Calibri"/>
              <a:buNone/>
            </a:pPr>
            <a:r>
              <a:rPr lang="en-US" sz="1800">
                <a:solidFill>
                  <a:srgbClr val="002060"/>
                </a:solidFill>
                <a:latin typeface="Calibri"/>
                <a:ea typeface="Calibri"/>
                <a:cs typeface="Calibri"/>
                <a:sym typeface="Calibri"/>
              </a:rPr>
              <a:t>Se clasifican en:</a:t>
            </a:r>
            <a:endParaRPr/>
          </a:p>
        </p:txBody>
      </p:sp>
      <p:pic>
        <p:nvPicPr>
          <p:cNvPr id="428" name="Google Shape;428;p16" descr="C:\Users\Usuario\Desktop\Imagenes 3D\3D_CArt_11.jpg"/>
          <p:cNvPicPr preferRelativeResize="0"/>
          <p:nvPr/>
        </p:nvPicPr>
        <p:blipFill rotWithShape="1">
          <a:blip r:embed="rId5">
            <a:alphaModFix/>
          </a:blip>
          <a:srcRect r="15625"/>
          <a:stretch/>
        </p:blipFill>
        <p:spPr>
          <a:xfrm>
            <a:off x="7744241" y="3611639"/>
            <a:ext cx="234207" cy="231401"/>
          </a:xfrm>
          <a:prstGeom prst="rect">
            <a:avLst/>
          </a:prstGeom>
          <a:noFill/>
          <a:ln>
            <a:noFill/>
          </a:ln>
        </p:spPr>
      </p:pic>
      <p:sp>
        <p:nvSpPr>
          <p:cNvPr id="429" name="Google Shape;429;p16"/>
          <p:cNvSpPr txBox="1"/>
          <p:nvPr/>
        </p:nvSpPr>
        <p:spPr>
          <a:xfrm>
            <a:off x="8125539" y="3522596"/>
            <a:ext cx="421886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TNT, TETRYL, RDX, HMX, PETN</a:t>
            </a:r>
            <a:endParaRPr sz="1800" b="1">
              <a:solidFill>
                <a:srgbClr val="1E4E79"/>
              </a:solidFill>
              <a:latin typeface="Avenir"/>
              <a:ea typeface="Avenir"/>
              <a:cs typeface="Avenir"/>
              <a:sym typeface="Avenir"/>
            </a:endParaRPr>
          </a:p>
        </p:txBody>
      </p:sp>
      <p:pic>
        <p:nvPicPr>
          <p:cNvPr id="430" name="Google Shape;430;p16" descr="C:\Users\Usuario\Desktop\Imagenes 3D\3D_CArt_11.jpg"/>
          <p:cNvPicPr preferRelativeResize="0"/>
          <p:nvPr/>
        </p:nvPicPr>
        <p:blipFill rotWithShape="1">
          <a:blip r:embed="rId5">
            <a:alphaModFix/>
          </a:blip>
          <a:srcRect r="15625"/>
          <a:stretch/>
        </p:blipFill>
        <p:spPr>
          <a:xfrm>
            <a:off x="7749409" y="5151136"/>
            <a:ext cx="234207" cy="231401"/>
          </a:xfrm>
          <a:prstGeom prst="rect">
            <a:avLst/>
          </a:prstGeom>
          <a:noFill/>
          <a:ln>
            <a:noFill/>
          </a:ln>
        </p:spPr>
      </p:pic>
      <p:sp>
        <p:nvSpPr>
          <p:cNvPr id="431" name="Google Shape;431;p16"/>
          <p:cNvSpPr txBox="1"/>
          <p:nvPr/>
        </p:nvSpPr>
        <p:spPr>
          <a:xfrm>
            <a:off x="8130707" y="5062093"/>
            <a:ext cx="342327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TORPEX - C4 – AMATOL - </a:t>
            </a:r>
            <a:endParaRPr/>
          </a:p>
          <a:p>
            <a:pPr marL="0" marR="0" lvl="0" indent="0" algn="l" rtl="0">
              <a:spcBef>
                <a:spcPts val="0"/>
              </a:spcBef>
              <a:spcAft>
                <a:spcPts val="0"/>
              </a:spcAft>
              <a:buNone/>
            </a:pPr>
            <a:r>
              <a:rPr lang="en-US" sz="1800" b="1">
                <a:solidFill>
                  <a:srgbClr val="1E4E79"/>
                </a:solidFill>
                <a:latin typeface="Avenir"/>
                <a:ea typeface="Avenir"/>
                <a:cs typeface="Avenir"/>
                <a:sym typeface="Avenir"/>
              </a:rPr>
              <a:t>HEXOTONAL - OCTOL</a:t>
            </a:r>
            <a:endParaRPr sz="1800" b="1">
              <a:solidFill>
                <a:srgbClr val="1E4E79"/>
              </a:solidFill>
              <a:latin typeface="Avenir"/>
              <a:ea typeface="Avenir"/>
              <a:cs typeface="Avenir"/>
              <a:sym typeface="Avenir"/>
            </a:endParaRPr>
          </a:p>
        </p:txBody>
      </p:sp>
      <p:sp>
        <p:nvSpPr>
          <p:cNvPr id="432" name="Google Shape;432;p16"/>
          <p:cNvSpPr txBox="1"/>
          <p:nvPr/>
        </p:nvSpPr>
        <p:spPr>
          <a:xfrm>
            <a:off x="3946935" y="1375383"/>
            <a:ext cx="3509176" cy="510314"/>
          </a:xfrm>
          <a:prstGeom prst="rect">
            <a:avLst/>
          </a:prstGeom>
          <a:noFill/>
          <a:ln>
            <a:noFill/>
          </a:ln>
        </p:spPr>
        <p:txBody>
          <a:bodyPr spcFirstLastPara="1" wrap="square" lIns="91425" tIns="45700" rIns="91425" bIns="45700" anchor="t" anchorCtr="0">
            <a:noAutofit/>
          </a:bodyPr>
          <a:lstStyle/>
          <a:p>
            <a:pPr marL="365760" marR="0" lvl="1" indent="0" algn="just" rtl="0">
              <a:lnSpc>
                <a:spcPct val="90000"/>
              </a:lnSpc>
              <a:spcBef>
                <a:spcPts val="0"/>
              </a:spcBef>
              <a:spcAft>
                <a:spcPts val="0"/>
              </a:spcAft>
              <a:buClr>
                <a:srgbClr val="C00000"/>
              </a:buClr>
              <a:buSzPts val="3200"/>
              <a:buFont typeface="Arial"/>
              <a:buNone/>
            </a:pPr>
            <a:r>
              <a:rPr lang="en-US" sz="3200" b="1" i="0" u="sng" strike="noStrike" cap="none">
                <a:solidFill>
                  <a:srgbClr val="C00000"/>
                </a:solidFill>
                <a:latin typeface="Federo"/>
                <a:ea typeface="Federo"/>
                <a:cs typeface="Federo"/>
                <a:sym typeface="Federo"/>
              </a:rPr>
              <a:t>DETONANTES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17"/>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438" name="Google Shape;438;p17"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439" name="Google Shape;439;p17"/>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440" name="Google Shape;440;p17"/>
          <p:cNvPicPr preferRelativeResize="0"/>
          <p:nvPr/>
        </p:nvPicPr>
        <p:blipFill rotWithShape="1">
          <a:blip r:embed="rId4">
            <a:alphaModFix/>
          </a:blip>
          <a:srcRect/>
          <a:stretch/>
        </p:blipFill>
        <p:spPr>
          <a:xfrm>
            <a:off x="0" y="-40318"/>
            <a:ext cx="4795284" cy="1435395"/>
          </a:xfrm>
          <a:prstGeom prst="rect">
            <a:avLst/>
          </a:prstGeom>
          <a:noFill/>
          <a:ln>
            <a:noFill/>
          </a:ln>
        </p:spPr>
      </p:pic>
      <p:cxnSp>
        <p:nvCxnSpPr>
          <p:cNvPr id="441" name="Google Shape;441;p17"/>
          <p:cNvCxnSpPr/>
          <p:nvPr/>
        </p:nvCxnSpPr>
        <p:spPr>
          <a:xfrm>
            <a:off x="6590689" y="2558185"/>
            <a:ext cx="0" cy="3384000"/>
          </a:xfrm>
          <a:prstGeom prst="straightConnector1">
            <a:avLst/>
          </a:prstGeom>
          <a:noFill/>
          <a:ln w="76200" cap="flat" cmpd="sng">
            <a:solidFill>
              <a:srgbClr val="002060"/>
            </a:solidFill>
            <a:prstDash val="solid"/>
            <a:miter lim="800000"/>
            <a:headEnd type="none" w="sm" len="sm"/>
            <a:tailEnd type="none" w="sm" len="sm"/>
          </a:ln>
        </p:spPr>
      </p:cxnSp>
      <p:sp>
        <p:nvSpPr>
          <p:cNvPr id="442" name="Google Shape;442;p17"/>
          <p:cNvSpPr/>
          <p:nvPr/>
        </p:nvSpPr>
        <p:spPr>
          <a:xfrm>
            <a:off x="749704" y="2296031"/>
            <a:ext cx="5264210" cy="3829694"/>
          </a:xfrm>
          <a:prstGeom prst="roundRect">
            <a:avLst>
              <a:gd name="adj" fmla="val 1711"/>
            </a:avLst>
          </a:prstGeom>
          <a:solidFill>
            <a:srgbClr val="548135">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43" name="Google Shape;443;p17"/>
          <p:cNvSpPr txBox="1"/>
          <p:nvPr/>
        </p:nvSpPr>
        <p:spPr>
          <a:xfrm>
            <a:off x="1274688" y="2445701"/>
            <a:ext cx="4392621" cy="33239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u="sng">
                <a:solidFill>
                  <a:srgbClr val="002060"/>
                </a:solidFill>
                <a:latin typeface="Calibri"/>
                <a:ea typeface="Calibri"/>
                <a:cs typeface="Calibri"/>
                <a:sym typeface="Calibri"/>
              </a:rPr>
              <a:t>DETONANTES </a:t>
            </a:r>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(Explosivos o rompedores)</a:t>
            </a:r>
            <a:endParaRPr/>
          </a:p>
          <a:p>
            <a:pPr marL="0" marR="0" lvl="0" indent="0" algn="ctr" rtl="0">
              <a:spcBef>
                <a:spcPts val="0"/>
              </a:spcBef>
              <a:spcAft>
                <a:spcPts val="0"/>
              </a:spcAft>
              <a:buNone/>
            </a:pPr>
            <a:r>
              <a:rPr lang="en-US" sz="1400">
                <a:solidFill>
                  <a:srgbClr val="002060"/>
                </a:solidFill>
                <a:latin typeface="Calibri"/>
                <a:ea typeface="Calibri"/>
                <a:cs typeface="Calibri"/>
                <a:sym typeface="Calibri"/>
              </a:rPr>
              <a:t>  </a:t>
            </a:r>
            <a:endParaRPr/>
          </a:p>
          <a:p>
            <a:pPr marL="0" marR="0" lvl="0" indent="0" algn="just" rtl="0">
              <a:spcBef>
                <a:spcPts val="0"/>
              </a:spcBef>
              <a:spcAft>
                <a:spcPts val="0"/>
              </a:spcAft>
              <a:buNone/>
            </a:pPr>
            <a:r>
              <a:rPr lang="en-US" sz="1800" b="1">
                <a:solidFill>
                  <a:srgbClr val="002060"/>
                </a:solidFill>
                <a:latin typeface="Calibri"/>
                <a:ea typeface="Calibri"/>
                <a:cs typeface="Calibri"/>
                <a:sym typeface="Calibri"/>
              </a:rPr>
              <a:t>MEZCLAS EXPLOSIVAS (</a:t>
            </a:r>
            <a:r>
              <a:rPr lang="en-US" sz="1600" b="1">
                <a:solidFill>
                  <a:srgbClr val="002060"/>
                </a:solidFill>
                <a:latin typeface="Calibri"/>
                <a:ea typeface="Calibri"/>
                <a:cs typeface="Calibri"/>
                <a:sym typeface="Calibri"/>
              </a:rPr>
              <a:t>FAE: Fuel air explosive</a:t>
            </a:r>
            <a:r>
              <a:rPr lang="en-US" sz="1800" b="1">
                <a:solidFill>
                  <a:srgbClr val="002060"/>
                </a:solidFill>
                <a:latin typeface="Calibri"/>
                <a:ea typeface="Calibri"/>
                <a:cs typeface="Calibri"/>
                <a:sym typeface="Calibri"/>
              </a:rPr>
              <a:t>) o bomba termobárica.</a:t>
            </a:r>
            <a:endParaRPr/>
          </a:p>
          <a:p>
            <a:pPr marL="0" marR="0" lvl="0" indent="0" algn="just" rtl="0">
              <a:spcBef>
                <a:spcPts val="0"/>
              </a:spcBef>
              <a:spcAft>
                <a:spcPts val="0"/>
              </a:spcAft>
              <a:buNone/>
            </a:pPr>
            <a:endParaRPr sz="1800">
              <a:solidFill>
                <a:srgbClr val="002060"/>
              </a:solidFill>
              <a:latin typeface="Calibri"/>
              <a:ea typeface="Calibri"/>
              <a:cs typeface="Calibri"/>
              <a:sym typeface="Calibri"/>
            </a:endParaRPr>
          </a:p>
          <a:p>
            <a:pPr marL="0" marR="0" lvl="0" indent="0" algn="just" rtl="0">
              <a:spcBef>
                <a:spcPts val="0"/>
              </a:spcBef>
              <a:spcAft>
                <a:spcPts val="0"/>
              </a:spcAft>
              <a:buNone/>
            </a:pPr>
            <a:r>
              <a:rPr lang="en-US" sz="1800">
                <a:solidFill>
                  <a:srgbClr val="002060"/>
                </a:solidFill>
                <a:latin typeface="Calibri"/>
                <a:ea typeface="Calibri"/>
                <a:cs typeface="Calibri"/>
                <a:sym typeface="Calibri"/>
              </a:rPr>
              <a:t>Fueron desarrollados para generar altas temperaturas y abarcar mayor área, en blancos de poca accesibilidad. Emplean gas o líquidos en aerosol los que luego de un tiempo de despliegue, son detonados con una espoleta de retardo</a:t>
            </a:r>
            <a:endParaRPr/>
          </a:p>
        </p:txBody>
      </p:sp>
      <p:grpSp>
        <p:nvGrpSpPr>
          <p:cNvPr id="444" name="Google Shape;444;p17"/>
          <p:cNvGrpSpPr/>
          <p:nvPr/>
        </p:nvGrpSpPr>
        <p:grpSpPr>
          <a:xfrm>
            <a:off x="848969" y="3187576"/>
            <a:ext cx="326454" cy="315380"/>
            <a:chOff x="3310481" y="3574157"/>
            <a:chExt cx="450166" cy="478301"/>
          </a:xfrm>
        </p:grpSpPr>
        <p:sp>
          <p:nvSpPr>
            <p:cNvPr id="445" name="Google Shape;445;p17"/>
            <p:cNvSpPr/>
            <p:nvPr/>
          </p:nvSpPr>
          <p:spPr>
            <a:xfrm>
              <a:off x="3310481" y="3574157"/>
              <a:ext cx="450166" cy="478301"/>
            </a:xfrm>
            <a:prstGeom prst="ellipse">
              <a:avLst/>
            </a:prstGeom>
            <a:solidFill>
              <a:schemeClr val="lt1"/>
            </a:solidFill>
            <a:ln w="28575"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46" name="Google Shape;446;p17"/>
            <p:cNvSpPr txBox="1"/>
            <p:nvPr/>
          </p:nvSpPr>
          <p:spPr>
            <a:xfrm>
              <a:off x="3357080" y="3579923"/>
              <a:ext cx="351692" cy="4667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C00000"/>
                  </a:solidFill>
                  <a:latin typeface="Calibri"/>
                  <a:ea typeface="Calibri"/>
                  <a:cs typeface="Calibri"/>
                  <a:sym typeface="Calibri"/>
                </a:rPr>
                <a:t>3</a:t>
              </a:r>
              <a:endParaRPr/>
            </a:p>
          </p:txBody>
        </p:sp>
      </p:grpSp>
      <p:sp>
        <p:nvSpPr>
          <p:cNvPr id="447" name="Google Shape;447;p17"/>
          <p:cNvSpPr txBox="1"/>
          <p:nvPr/>
        </p:nvSpPr>
        <p:spPr>
          <a:xfrm>
            <a:off x="6802956" y="2767495"/>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1</a:t>
            </a:r>
            <a:endParaRPr sz="4500" b="1">
              <a:solidFill>
                <a:srgbClr val="002060"/>
              </a:solidFill>
              <a:latin typeface="Arial Black"/>
              <a:ea typeface="Arial Black"/>
              <a:cs typeface="Arial Black"/>
              <a:sym typeface="Arial Black"/>
            </a:endParaRPr>
          </a:p>
        </p:txBody>
      </p:sp>
      <p:sp>
        <p:nvSpPr>
          <p:cNvPr id="448" name="Google Shape;448;p17"/>
          <p:cNvSpPr txBox="1"/>
          <p:nvPr/>
        </p:nvSpPr>
        <p:spPr>
          <a:xfrm>
            <a:off x="7407452" y="2975244"/>
            <a:ext cx="496019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u="sng">
                <a:solidFill>
                  <a:srgbClr val="1E4E79"/>
                </a:solidFill>
                <a:latin typeface="Avenir"/>
                <a:ea typeface="Avenir"/>
                <a:cs typeface="Avenir"/>
                <a:sym typeface="Avenir"/>
              </a:rPr>
              <a:t>GAS BUTANO</a:t>
            </a:r>
            <a:r>
              <a:rPr lang="en-US" sz="1800">
                <a:solidFill>
                  <a:srgbClr val="1E4E79"/>
                </a:solidFill>
                <a:latin typeface="Avenir"/>
                <a:ea typeface="Avenir"/>
                <a:cs typeface="Avenir"/>
                <a:sym typeface="Avenir"/>
              </a:rPr>
              <a:t> (Poca resistencia en el área)</a:t>
            </a:r>
            <a:endParaRPr sz="1800" b="1" u="sng">
              <a:solidFill>
                <a:srgbClr val="1E4E79"/>
              </a:solidFill>
              <a:latin typeface="Avenir"/>
              <a:ea typeface="Avenir"/>
              <a:cs typeface="Avenir"/>
              <a:sym typeface="Avenir"/>
            </a:endParaRPr>
          </a:p>
        </p:txBody>
      </p:sp>
      <p:sp>
        <p:nvSpPr>
          <p:cNvPr id="449" name="Google Shape;449;p17"/>
          <p:cNvSpPr txBox="1"/>
          <p:nvPr/>
        </p:nvSpPr>
        <p:spPr>
          <a:xfrm>
            <a:off x="6901367" y="3715279"/>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2</a:t>
            </a:r>
            <a:endParaRPr sz="4500" b="1">
              <a:solidFill>
                <a:srgbClr val="002060"/>
              </a:solidFill>
              <a:latin typeface="Arial Black"/>
              <a:ea typeface="Arial Black"/>
              <a:cs typeface="Arial Black"/>
              <a:sym typeface="Arial Black"/>
            </a:endParaRPr>
          </a:p>
        </p:txBody>
      </p:sp>
      <p:sp>
        <p:nvSpPr>
          <p:cNvPr id="450" name="Google Shape;450;p17"/>
          <p:cNvSpPr txBox="1"/>
          <p:nvPr/>
        </p:nvSpPr>
        <p:spPr>
          <a:xfrm>
            <a:off x="7469989" y="3974147"/>
            <a:ext cx="349537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u="sng">
                <a:solidFill>
                  <a:srgbClr val="1E4E79"/>
                </a:solidFill>
                <a:latin typeface="Avenir"/>
                <a:ea typeface="Avenir"/>
                <a:cs typeface="Avenir"/>
                <a:sym typeface="Avenir"/>
              </a:rPr>
              <a:t>BENCENO</a:t>
            </a:r>
            <a:endParaRPr sz="1800" b="1" u="sng">
              <a:solidFill>
                <a:srgbClr val="1E4E79"/>
              </a:solidFill>
              <a:latin typeface="Avenir"/>
              <a:ea typeface="Avenir"/>
              <a:cs typeface="Avenir"/>
              <a:sym typeface="Avenir"/>
            </a:endParaRPr>
          </a:p>
        </p:txBody>
      </p:sp>
      <p:sp>
        <p:nvSpPr>
          <p:cNvPr id="451" name="Google Shape;451;p17"/>
          <p:cNvSpPr/>
          <p:nvPr/>
        </p:nvSpPr>
        <p:spPr>
          <a:xfrm>
            <a:off x="7469989" y="2087013"/>
            <a:ext cx="3495373" cy="433225"/>
          </a:xfrm>
          <a:prstGeom prst="roundRect">
            <a:avLst>
              <a:gd name="adj" fmla="val 16667"/>
            </a:avLst>
          </a:prstGeom>
          <a:solidFill>
            <a:srgbClr val="C4BD97">
              <a:alpha val="49803"/>
            </a:srgbClr>
          </a:solidFill>
          <a:ln w="25400" cap="flat" cmpd="sng">
            <a:solidFill>
              <a:srgbClr val="93895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2060"/>
              </a:buClr>
              <a:buSzPts val="1800"/>
              <a:buFont typeface="Calibri"/>
              <a:buNone/>
            </a:pPr>
            <a:r>
              <a:rPr lang="en-US" sz="1800">
                <a:solidFill>
                  <a:srgbClr val="002060"/>
                </a:solidFill>
                <a:latin typeface="Calibri"/>
                <a:ea typeface="Calibri"/>
                <a:cs typeface="Calibri"/>
                <a:sym typeface="Calibri"/>
              </a:rPr>
              <a:t>Ejemplo</a:t>
            </a:r>
            <a:endParaRPr/>
          </a:p>
        </p:txBody>
      </p:sp>
      <p:sp>
        <p:nvSpPr>
          <p:cNvPr id="452" name="Google Shape;452;p17"/>
          <p:cNvSpPr txBox="1"/>
          <p:nvPr/>
        </p:nvSpPr>
        <p:spPr>
          <a:xfrm>
            <a:off x="6774840" y="4774424"/>
            <a:ext cx="541716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1E4E79"/>
                </a:solidFill>
                <a:latin typeface="Avenir"/>
                <a:ea typeface="Avenir"/>
                <a:cs typeface="Avenir"/>
                <a:sym typeface="Avenir"/>
              </a:rPr>
              <a:t>Este tipo de detonantes es usado preferentemente en bombas de aviación.</a:t>
            </a:r>
            <a:endParaRPr sz="1800">
              <a:solidFill>
                <a:srgbClr val="1E4E79"/>
              </a:solidFill>
              <a:latin typeface="Avenir"/>
              <a:ea typeface="Avenir"/>
              <a:cs typeface="Avenir"/>
              <a:sym typeface="Avenir"/>
            </a:endParaRPr>
          </a:p>
        </p:txBody>
      </p:sp>
      <p:pic>
        <p:nvPicPr>
          <p:cNvPr id="453" name="Google Shape;453;p17"/>
          <p:cNvPicPr preferRelativeResize="0"/>
          <p:nvPr/>
        </p:nvPicPr>
        <p:blipFill rotWithShape="1">
          <a:blip r:embed="rId5">
            <a:alphaModFix/>
          </a:blip>
          <a:srcRect/>
          <a:stretch/>
        </p:blipFill>
        <p:spPr>
          <a:xfrm>
            <a:off x="7679410" y="5531372"/>
            <a:ext cx="2672104" cy="1111482"/>
          </a:xfrm>
          <a:prstGeom prst="rect">
            <a:avLst/>
          </a:prstGeom>
          <a:noFill/>
          <a:ln>
            <a:noFill/>
          </a:ln>
        </p:spPr>
      </p:pic>
      <p:sp>
        <p:nvSpPr>
          <p:cNvPr id="454" name="Google Shape;454;p17"/>
          <p:cNvSpPr txBox="1"/>
          <p:nvPr/>
        </p:nvSpPr>
        <p:spPr>
          <a:xfrm>
            <a:off x="3946935" y="1375383"/>
            <a:ext cx="3509176" cy="510314"/>
          </a:xfrm>
          <a:prstGeom prst="rect">
            <a:avLst/>
          </a:prstGeom>
          <a:noFill/>
          <a:ln>
            <a:noFill/>
          </a:ln>
        </p:spPr>
        <p:txBody>
          <a:bodyPr spcFirstLastPara="1" wrap="square" lIns="91425" tIns="45700" rIns="91425" bIns="45700" anchor="t" anchorCtr="0">
            <a:noAutofit/>
          </a:bodyPr>
          <a:lstStyle/>
          <a:p>
            <a:pPr marL="365760" marR="0" lvl="1" indent="0" algn="just" rtl="0">
              <a:lnSpc>
                <a:spcPct val="90000"/>
              </a:lnSpc>
              <a:spcBef>
                <a:spcPts val="0"/>
              </a:spcBef>
              <a:spcAft>
                <a:spcPts val="0"/>
              </a:spcAft>
              <a:buClr>
                <a:srgbClr val="C00000"/>
              </a:buClr>
              <a:buSzPts val="3200"/>
              <a:buFont typeface="Arial"/>
              <a:buNone/>
            </a:pPr>
            <a:r>
              <a:rPr lang="en-US" sz="3200" b="1" i="0" u="sng" strike="noStrike" cap="none">
                <a:solidFill>
                  <a:srgbClr val="C00000"/>
                </a:solidFill>
                <a:latin typeface="Federo"/>
                <a:ea typeface="Federo"/>
                <a:cs typeface="Federo"/>
                <a:sym typeface="Federo"/>
              </a:rPr>
              <a:t>DETONANTES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18"/>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460" name="Google Shape;460;p18"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461" name="Google Shape;461;p18"/>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462" name="Google Shape;462;p18"/>
          <p:cNvPicPr preferRelativeResize="0"/>
          <p:nvPr/>
        </p:nvPicPr>
        <p:blipFill rotWithShape="1">
          <a:blip r:embed="rId4">
            <a:alphaModFix/>
          </a:blip>
          <a:srcRect/>
          <a:stretch/>
        </p:blipFill>
        <p:spPr>
          <a:xfrm>
            <a:off x="-10633" y="0"/>
            <a:ext cx="4795284" cy="1435395"/>
          </a:xfrm>
          <a:prstGeom prst="rect">
            <a:avLst/>
          </a:prstGeom>
          <a:noFill/>
          <a:ln>
            <a:noFill/>
          </a:ln>
        </p:spPr>
      </p:pic>
      <p:pic>
        <p:nvPicPr>
          <p:cNvPr id="463" name="Google Shape;463;p18"/>
          <p:cNvPicPr preferRelativeResize="0"/>
          <p:nvPr/>
        </p:nvPicPr>
        <p:blipFill rotWithShape="1">
          <a:blip r:embed="rId5">
            <a:alphaModFix/>
          </a:blip>
          <a:srcRect/>
          <a:stretch/>
        </p:blipFill>
        <p:spPr>
          <a:xfrm>
            <a:off x="1347" y="1435394"/>
            <a:ext cx="12192000" cy="5464367"/>
          </a:xfrm>
          <a:prstGeom prst="rect">
            <a:avLst/>
          </a:prstGeom>
          <a:gradFill>
            <a:gsLst>
              <a:gs pos="0">
                <a:srgbClr val="BBD6EE"/>
              </a:gs>
              <a:gs pos="38000">
                <a:srgbClr val="629FD6"/>
              </a:gs>
              <a:gs pos="84000">
                <a:srgbClr val="002060">
                  <a:alpha val="72941"/>
                </a:srgbClr>
              </a:gs>
              <a:gs pos="100000">
                <a:srgbClr val="002060">
                  <a:alpha val="72941"/>
                </a:srgbClr>
              </a:gs>
            </a:gsLst>
            <a:lin ang="2700000" scaled="0"/>
          </a:gradFill>
          <a:ln w="9525" cap="flat" cmpd="sng">
            <a:solidFill>
              <a:srgbClr val="FFFFFF"/>
            </a:solidFill>
            <a:prstDash val="solid"/>
            <a:round/>
            <a:headEnd type="none" w="sm" len="sm"/>
            <a:tailEnd type="none" w="sm" len="sm"/>
          </a:ln>
        </p:spPr>
      </p:pic>
      <p:sp>
        <p:nvSpPr>
          <p:cNvPr id="464" name="Google Shape;464;p18"/>
          <p:cNvSpPr/>
          <p:nvPr/>
        </p:nvSpPr>
        <p:spPr>
          <a:xfrm>
            <a:off x="4211790" y="1500247"/>
            <a:ext cx="4285437" cy="540000"/>
          </a:xfrm>
          <a:prstGeom prst="roundRect">
            <a:avLst>
              <a:gd name="adj" fmla="val 16667"/>
            </a:avLst>
          </a:prstGeom>
          <a:solidFill>
            <a:srgbClr val="AEABAB">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a:solidFill>
                  <a:srgbClr val="1D1B10"/>
                </a:solidFill>
                <a:latin typeface="Calibri"/>
                <a:ea typeface="Calibri"/>
                <a:cs typeface="Calibri"/>
                <a:sym typeface="Calibri"/>
              </a:rPr>
              <a:t>Clasificación de Explosivos</a:t>
            </a:r>
            <a:endParaRPr/>
          </a:p>
        </p:txBody>
      </p:sp>
      <p:sp>
        <p:nvSpPr>
          <p:cNvPr id="465" name="Google Shape;465;p18"/>
          <p:cNvSpPr/>
          <p:nvPr/>
        </p:nvSpPr>
        <p:spPr>
          <a:xfrm>
            <a:off x="5540302" y="2289628"/>
            <a:ext cx="1600013" cy="575999"/>
          </a:xfrm>
          <a:prstGeom prst="rect">
            <a:avLst/>
          </a:prstGeom>
          <a:solidFill>
            <a:srgbClr val="E46C0A"/>
          </a:solidFill>
          <a:ln w="38100" cap="flat" cmpd="sng">
            <a:solidFill>
              <a:srgbClr val="FFFFFF"/>
            </a:solidFill>
            <a:prstDash val="solid"/>
            <a:miter lim="800000"/>
            <a:headEnd type="none" w="sm" len="sm"/>
            <a:tailEnd type="none" w="sm" len="sm"/>
          </a:ln>
          <a:effectLst>
            <a:outerShdw blurRad="635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a:solidFill>
                  <a:srgbClr val="FFFFFF"/>
                </a:solidFill>
                <a:latin typeface="Calibri"/>
                <a:ea typeface="Calibri"/>
                <a:cs typeface="Calibri"/>
                <a:sym typeface="Calibri"/>
              </a:rPr>
              <a:t>Tipos</a:t>
            </a:r>
            <a:endParaRPr/>
          </a:p>
        </p:txBody>
      </p:sp>
      <p:cxnSp>
        <p:nvCxnSpPr>
          <p:cNvPr id="466" name="Google Shape;466;p18"/>
          <p:cNvCxnSpPr/>
          <p:nvPr/>
        </p:nvCxnSpPr>
        <p:spPr>
          <a:xfrm>
            <a:off x="2290035" y="3198067"/>
            <a:ext cx="7848000" cy="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pic>
        <p:nvPicPr>
          <p:cNvPr id="467" name="Google Shape;467;p18"/>
          <p:cNvPicPr preferRelativeResize="0"/>
          <p:nvPr/>
        </p:nvPicPr>
        <p:blipFill rotWithShape="1">
          <a:blip r:embed="rId6">
            <a:alphaModFix/>
          </a:blip>
          <a:srcRect/>
          <a:stretch/>
        </p:blipFill>
        <p:spPr>
          <a:xfrm>
            <a:off x="1375004" y="3520663"/>
            <a:ext cx="1927165" cy="466786"/>
          </a:xfrm>
          <a:prstGeom prst="rect">
            <a:avLst/>
          </a:prstGeom>
          <a:noFill/>
          <a:ln w="28575" cap="flat" cmpd="sng">
            <a:solidFill>
              <a:schemeClr val="lt1"/>
            </a:solidFill>
            <a:prstDash val="solid"/>
            <a:miter lim="800000"/>
            <a:headEnd type="none" w="sm" len="sm"/>
            <a:tailEnd type="none" w="sm" len="sm"/>
          </a:ln>
        </p:spPr>
      </p:pic>
      <p:sp>
        <p:nvSpPr>
          <p:cNvPr id="468" name="Google Shape;468;p18"/>
          <p:cNvSpPr txBox="1"/>
          <p:nvPr/>
        </p:nvSpPr>
        <p:spPr>
          <a:xfrm>
            <a:off x="1664337" y="3558821"/>
            <a:ext cx="1371317"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Detonadores</a:t>
            </a:r>
            <a:endParaRPr/>
          </a:p>
        </p:txBody>
      </p:sp>
      <p:pic>
        <p:nvPicPr>
          <p:cNvPr id="469" name="Google Shape;469;p18"/>
          <p:cNvPicPr preferRelativeResize="0"/>
          <p:nvPr/>
        </p:nvPicPr>
        <p:blipFill rotWithShape="1">
          <a:blip r:embed="rId7">
            <a:alphaModFix/>
          </a:blip>
          <a:srcRect/>
          <a:stretch/>
        </p:blipFill>
        <p:spPr>
          <a:xfrm>
            <a:off x="5316634" y="3535596"/>
            <a:ext cx="2086778" cy="466785"/>
          </a:xfrm>
          <a:prstGeom prst="rect">
            <a:avLst/>
          </a:prstGeom>
          <a:noFill/>
          <a:ln w="28575" cap="flat" cmpd="sng">
            <a:solidFill>
              <a:schemeClr val="lt1"/>
            </a:solidFill>
            <a:prstDash val="solid"/>
            <a:miter lim="800000"/>
            <a:headEnd type="none" w="sm" len="sm"/>
            <a:tailEnd type="none" w="sm" len="sm"/>
          </a:ln>
        </p:spPr>
      </p:pic>
      <p:sp>
        <p:nvSpPr>
          <p:cNvPr id="470" name="Google Shape;470;p18"/>
          <p:cNvSpPr txBox="1"/>
          <p:nvPr/>
        </p:nvSpPr>
        <p:spPr>
          <a:xfrm>
            <a:off x="5540303" y="3577084"/>
            <a:ext cx="1723506"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Propelentes</a:t>
            </a:r>
            <a:endParaRPr/>
          </a:p>
        </p:txBody>
      </p:sp>
      <p:pic>
        <p:nvPicPr>
          <p:cNvPr id="471" name="Google Shape;471;p18"/>
          <p:cNvPicPr preferRelativeResize="0"/>
          <p:nvPr/>
        </p:nvPicPr>
        <p:blipFill rotWithShape="1">
          <a:blip r:embed="rId8">
            <a:alphaModFix/>
          </a:blip>
          <a:srcRect/>
          <a:stretch/>
        </p:blipFill>
        <p:spPr>
          <a:xfrm>
            <a:off x="8399166" y="3532480"/>
            <a:ext cx="3564000" cy="478097"/>
          </a:xfrm>
          <a:prstGeom prst="rect">
            <a:avLst/>
          </a:prstGeom>
          <a:noFill/>
          <a:ln w="28575" cap="flat" cmpd="sng">
            <a:solidFill>
              <a:schemeClr val="lt1"/>
            </a:solidFill>
            <a:prstDash val="solid"/>
            <a:miter lim="800000"/>
            <a:headEnd type="none" w="sm" len="sm"/>
            <a:tailEnd type="none" w="sm" len="sm"/>
          </a:ln>
        </p:spPr>
      </p:pic>
      <p:sp>
        <p:nvSpPr>
          <p:cNvPr id="472" name="Google Shape;472;p18"/>
          <p:cNvSpPr txBox="1"/>
          <p:nvPr/>
        </p:nvSpPr>
        <p:spPr>
          <a:xfrm>
            <a:off x="8944834" y="3581089"/>
            <a:ext cx="2585528"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FFFF00"/>
                </a:solidFill>
                <a:latin typeface="Calibri"/>
                <a:ea typeface="Calibri"/>
                <a:cs typeface="Calibri"/>
                <a:sym typeface="Calibri"/>
              </a:rPr>
              <a:t>Composiciones Pirotécnicas</a:t>
            </a:r>
            <a:endParaRPr/>
          </a:p>
        </p:txBody>
      </p:sp>
      <p:cxnSp>
        <p:nvCxnSpPr>
          <p:cNvPr id="473" name="Google Shape;473;p18"/>
          <p:cNvCxnSpPr/>
          <p:nvPr/>
        </p:nvCxnSpPr>
        <p:spPr>
          <a:xfrm>
            <a:off x="2312690" y="3214504"/>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cxnSp>
        <p:nvCxnSpPr>
          <p:cNvPr id="474" name="Google Shape;474;p18"/>
          <p:cNvCxnSpPr/>
          <p:nvPr/>
        </p:nvCxnSpPr>
        <p:spPr>
          <a:xfrm>
            <a:off x="6347075" y="2868416"/>
            <a:ext cx="7434" cy="612000"/>
          </a:xfrm>
          <a:prstGeom prst="straightConnector1">
            <a:avLst/>
          </a:prstGeom>
          <a:noFill/>
          <a:ln w="38100" cap="flat" cmpd="sng">
            <a:solidFill>
              <a:srgbClr val="002060"/>
            </a:solidFill>
            <a:prstDash val="solid"/>
            <a:miter lim="800000"/>
            <a:headEnd type="none" w="sm" len="sm"/>
            <a:tailEnd type="none" w="sm" len="sm"/>
          </a:ln>
        </p:spPr>
      </p:cxnSp>
      <p:cxnSp>
        <p:nvCxnSpPr>
          <p:cNvPr id="475" name="Google Shape;475;p18"/>
          <p:cNvCxnSpPr/>
          <p:nvPr/>
        </p:nvCxnSpPr>
        <p:spPr>
          <a:xfrm>
            <a:off x="10129654" y="3188488"/>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sp>
        <p:nvSpPr>
          <p:cNvPr id="476" name="Google Shape;476;p18"/>
          <p:cNvSpPr txBox="1"/>
          <p:nvPr/>
        </p:nvSpPr>
        <p:spPr>
          <a:xfrm>
            <a:off x="1283832" y="438049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00"/>
              </a:buClr>
              <a:buSzPts val="1600"/>
              <a:buFont typeface="Calibri"/>
              <a:buNone/>
            </a:pPr>
            <a:r>
              <a:rPr lang="en-US" sz="1600" b="1" i="1" u="sng" strike="noStrike" cap="none">
                <a:solidFill>
                  <a:srgbClr val="FFFF00"/>
                </a:solidFill>
                <a:latin typeface="Calibri"/>
                <a:ea typeface="Calibri"/>
                <a:cs typeface="Calibri"/>
                <a:sym typeface="Calibri"/>
              </a:rPr>
              <a:t>Explosivos Rompedores</a:t>
            </a:r>
            <a:endParaRPr sz="1400" b="1" i="1" u="sng" strike="noStrike" cap="none">
              <a:solidFill>
                <a:srgbClr val="FFFF00"/>
              </a:solidFill>
              <a:latin typeface="Calibri"/>
              <a:ea typeface="Calibri"/>
              <a:cs typeface="Calibri"/>
              <a:sym typeface="Calibri"/>
            </a:endParaRPr>
          </a:p>
        </p:txBody>
      </p:sp>
      <p:grpSp>
        <p:nvGrpSpPr>
          <p:cNvPr id="477" name="Google Shape;477;p18"/>
          <p:cNvGrpSpPr/>
          <p:nvPr/>
        </p:nvGrpSpPr>
        <p:grpSpPr>
          <a:xfrm>
            <a:off x="1147482" y="4877407"/>
            <a:ext cx="2643466" cy="338554"/>
            <a:chOff x="258654" y="5719304"/>
            <a:chExt cx="2264611" cy="338554"/>
          </a:xfrm>
        </p:grpSpPr>
        <p:pic>
          <p:nvPicPr>
            <p:cNvPr id="478" name="Google Shape;478;p18"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479" name="Google Shape;479;p18"/>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Primarios o Iniciadores</a:t>
              </a:r>
              <a:endParaRPr sz="1400" b="1" u="none" strike="noStrike" cap="none">
                <a:solidFill>
                  <a:schemeClr val="lt1"/>
                </a:solidFill>
                <a:latin typeface="Calibri"/>
                <a:ea typeface="Calibri"/>
                <a:cs typeface="Calibri"/>
                <a:sym typeface="Calibri"/>
              </a:endParaRPr>
            </a:p>
          </p:txBody>
        </p:sp>
      </p:grpSp>
      <p:grpSp>
        <p:nvGrpSpPr>
          <p:cNvPr id="480" name="Google Shape;480;p18"/>
          <p:cNvGrpSpPr/>
          <p:nvPr/>
        </p:nvGrpSpPr>
        <p:grpSpPr>
          <a:xfrm>
            <a:off x="1147479" y="5190676"/>
            <a:ext cx="2332289" cy="338554"/>
            <a:chOff x="258654" y="5719304"/>
            <a:chExt cx="2264611" cy="338554"/>
          </a:xfrm>
        </p:grpSpPr>
        <p:pic>
          <p:nvPicPr>
            <p:cNvPr id="481" name="Google Shape;481;p18"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482" name="Google Shape;482;p18"/>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Secundarios</a:t>
              </a:r>
              <a:endParaRPr sz="1400" b="1" u="none" strike="noStrike" cap="none">
                <a:solidFill>
                  <a:schemeClr val="lt1"/>
                </a:solidFill>
                <a:latin typeface="Calibri"/>
                <a:ea typeface="Calibri"/>
                <a:cs typeface="Calibri"/>
                <a:sym typeface="Calibri"/>
              </a:endParaRPr>
            </a:p>
          </p:txBody>
        </p:sp>
      </p:grpSp>
      <p:grpSp>
        <p:nvGrpSpPr>
          <p:cNvPr id="483" name="Google Shape;483;p18"/>
          <p:cNvGrpSpPr/>
          <p:nvPr/>
        </p:nvGrpSpPr>
        <p:grpSpPr>
          <a:xfrm>
            <a:off x="1158791" y="5529230"/>
            <a:ext cx="2456752" cy="338554"/>
            <a:chOff x="269638" y="5714659"/>
            <a:chExt cx="2456752" cy="338554"/>
          </a:xfrm>
        </p:grpSpPr>
        <p:pic>
          <p:nvPicPr>
            <p:cNvPr id="484" name="Google Shape;484;p18"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485" name="Google Shape;485;p18"/>
            <p:cNvSpPr txBox="1"/>
            <p:nvPr/>
          </p:nvSpPr>
          <p:spPr>
            <a:xfrm>
              <a:off x="461779" y="571465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Mezclas Explosivas (FAE)</a:t>
              </a:r>
              <a:endParaRPr sz="1400" b="1" u="none" strike="noStrike" cap="none">
                <a:solidFill>
                  <a:schemeClr val="lt1"/>
                </a:solidFill>
                <a:latin typeface="Calibri"/>
                <a:ea typeface="Calibri"/>
                <a:cs typeface="Calibri"/>
                <a:sym typeface="Calibri"/>
              </a:endParaRPr>
            </a:p>
          </p:txBody>
        </p:sp>
      </p:grpSp>
      <p:sp>
        <p:nvSpPr>
          <p:cNvPr id="486" name="Google Shape;486;p18"/>
          <p:cNvSpPr/>
          <p:nvPr/>
        </p:nvSpPr>
        <p:spPr>
          <a:xfrm>
            <a:off x="758344" y="4280811"/>
            <a:ext cx="3211416" cy="2383460"/>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487" name="Google Shape;487;p18"/>
          <p:cNvGrpSpPr/>
          <p:nvPr/>
        </p:nvGrpSpPr>
        <p:grpSpPr>
          <a:xfrm>
            <a:off x="4649300" y="4267629"/>
            <a:ext cx="3211416" cy="2396641"/>
            <a:chOff x="4484797" y="3918072"/>
            <a:chExt cx="3211416" cy="2289096"/>
          </a:xfrm>
        </p:grpSpPr>
        <p:grpSp>
          <p:nvGrpSpPr>
            <p:cNvPr id="488" name="Google Shape;488;p18"/>
            <p:cNvGrpSpPr/>
            <p:nvPr/>
          </p:nvGrpSpPr>
          <p:grpSpPr>
            <a:xfrm>
              <a:off x="4637105" y="4108750"/>
              <a:ext cx="1468359" cy="1935438"/>
              <a:chOff x="4692763" y="4108750"/>
              <a:chExt cx="1468359" cy="1935438"/>
            </a:xfrm>
          </p:grpSpPr>
          <p:grpSp>
            <p:nvGrpSpPr>
              <p:cNvPr id="489" name="Google Shape;489;p18"/>
              <p:cNvGrpSpPr/>
              <p:nvPr/>
            </p:nvGrpSpPr>
            <p:grpSpPr>
              <a:xfrm>
                <a:off x="4692763" y="4108750"/>
                <a:ext cx="1468359" cy="338554"/>
                <a:chOff x="-23447" y="5633489"/>
                <a:chExt cx="1468359" cy="338554"/>
              </a:xfrm>
            </p:grpSpPr>
            <p:pic>
              <p:nvPicPr>
                <p:cNvPr id="490" name="Google Shape;490;p18" descr="C:\Users\Usuario\Desktop\Imagenes 3D\3D_CArt_11.jpg"/>
                <p:cNvPicPr preferRelativeResize="0"/>
                <p:nvPr/>
              </p:nvPicPr>
              <p:blipFill rotWithShape="1">
                <a:blip r:embed="rId9">
                  <a:alphaModFix/>
                </a:blip>
                <a:srcRect r="15625"/>
                <a:stretch/>
              </p:blipFill>
              <p:spPr>
                <a:xfrm>
                  <a:off x="-23447" y="5706691"/>
                  <a:ext cx="185915" cy="183688"/>
                </a:xfrm>
                <a:prstGeom prst="rect">
                  <a:avLst/>
                </a:prstGeom>
                <a:noFill/>
                <a:ln>
                  <a:noFill/>
                </a:ln>
              </p:spPr>
            </p:pic>
            <p:sp>
              <p:nvSpPr>
                <p:cNvPr id="491" name="Google Shape;491;p18"/>
                <p:cNvSpPr txBox="1"/>
                <p:nvPr/>
              </p:nvSpPr>
              <p:spPr>
                <a:xfrm>
                  <a:off x="89540" y="5633489"/>
                  <a:ext cx="1355372"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cañones</a:t>
                  </a:r>
                  <a:endParaRPr sz="1400" b="0" i="1" u="none" strike="noStrike" cap="none">
                    <a:solidFill>
                      <a:srgbClr val="0F243E"/>
                    </a:solidFill>
                    <a:latin typeface="Calibri"/>
                    <a:ea typeface="Calibri"/>
                    <a:cs typeface="Calibri"/>
                    <a:sym typeface="Calibri"/>
                  </a:endParaRPr>
                </a:p>
              </p:txBody>
            </p:sp>
          </p:grpSp>
          <p:sp>
            <p:nvSpPr>
              <p:cNvPr id="492" name="Google Shape;492;p18"/>
              <p:cNvSpPr txBox="1"/>
              <p:nvPr/>
            </p:nvSpPr>
            <p:spPr>
              <a:xfrm>
                <a:off x="4982834" y="5705634"/>
                <a:ext cx="1163329"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Misiles</a:t>
                </a:r>
                <a:endParaRPr sz="1400" b="0" i="1" u="none" strike="noStrike" cap="none">
                  <a:solidFill>
                    <a:srgbClr val="0F243E"/>
                  </a:solidFill>
                  <a:latin typeface="Calibri"/>
                  <a:ea typeface="Calibri"/>
                  <a:cs typeface="Calibri"/>
                  <a:sym typeface="Calibri"/>
                </a:endParaRPr>
              </a:p>
            </p:txBody>
          </p:sp>
          <p:pic>
            <p:nvPicPr>
              <p:cNvPr id="493" name="Google Shape;493;p18" descr="C:\Users\Usuario\Desktop\Imagenes 3D\3D_CArt_11.jpg"/>
              <p:cNvPicPr preferRelativeResize="0"/>
              <p:nvPr/>
            </p:nvPicPr>
            <p:blipFill rotWithShape="1">
              <a:blip r:embed="rId9">
                <a:alphaModFix/>
              </a:blip>
              <a:srcRect r="15625"/>
              <a:stretch/>
            </p:blipFill>
            <p:spPr>
              <a:xfrm>
                <a:off x="4741474" y="5799931"/>
                <a:ext cx="165272" cy="163292"/>
              </a:xfrm>
              <a:prstGeom prst="rect">
                <a:avLst/>
              </a:prstGeom>
              <a:noFill/>
              <a:ln>
                <a:noFill/>
              </a:ln>
            </p:spPr>
          </p:pic>
        </p:grpSp>
        <p:sp>
          <p:nvSpPr>
            <p:cNvPr id="494" name="Google Shape;494;p18"/>
            <p:cNvSpPr/>
            <p:nvPr/>
          </p:nvSpPr>
          <p:spPr>
            <a:xfrm>
              <a:off x="4484797" y="3918072"/>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495" name="Google Shape;495;p18"/>
          <p:cNvSpPr/>
          <p:nvPr/>
        </p:nvSpPr>
        <p:spPr>
          <a:xfrm>
            <a:off x="6179387" y="4601024"/>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96" name="Google Shape;496;p18"/>
          <p:cNvCxnSpPr/>
          <p:nvPr/>
        </p:nvCxnSpPr>
        <p:spPr>
          <a:xfrm rot="10800000" flipH="1">
            <a:off x="6251206" y="4380174"/>
            <a:ext cx="453469" cy="243181"/>
          </a:xfrm>
          <a:prstGeom prst="straightConnector1">
            <a:avLst/>
          </a:prstGeom>
          <a:noFill/>
          <a:ln w="28575" cap="flat" cmpd="sng">
            <a:solidFill>
              <a:srgbClr val="C00000"/>
            </a:solidFill>
            <a:prstDash val="solid"/>
            <a:miter lim="800000"/>
            <a:headEnd type="none" w="sm" len="sm"/>
            <a:tailEnd type="triangle" w="med" len="med"/>
          </a:ln>
        </p:spPr>
      </p:cxnSp>
      <p:cxnSp>
        <p:nvCxnSpPr>
          <p:cNvPr id="497" name="Google Shape;497;p18"/>
          <p:cNvCxnSpPr/>
          <p:nvPr/>
        </p:nvCxnSpPr>
        <p:spPr>
          <a:xfrm rot="10800000" flipH="1">
            <a:off x="6247665" y="4645639"/>
            <a:ext cx="398462" cy="4248"/>
          </a:xfrm>
          <a:prstGeom prst="straightConnector1">
            <a:avLst/>
          </a:prstGeom>
          <a:noFill/>
          <a:ln w="28575" cap="flat" cmpd="sng">
            <a:solidFill>
              <a:srgbClr val="C00000"/>
            </a:solidFill>
            <a:prstDash val="solid"/>
            <a:miter lim="800000"/>
            <a:headEnd type="none" w="sm" len="sm"/>
            <a:tailEnd type="triangle" w="med" len="med"/>
          </a:ln>
        </p:spPr>
      </p:cxnSp>
      <p:cxnSp>
        <p:nvCxnSpPr>
          <p:cNvPr id="498" name="Google Shape;498;p18"/>
          <p:cNvCxnSpPr>
            <a:stCxn id="495" idx="5"/>
          </p:cNvCxnSpPr>
          <p:nvPr/>
        </p:nvCxnSpPr>
        <p:spPr>
          <a:xfrm>
            <a:off x="6240688" y="4662480"/>
            <a:ext cx="464100" cy="290100"/>
          </a:xfrm>
          <a:prstGeom prst="straightConnector1">
            <a:avLst/>
          </a:prstGeom>
          <a:noFill/>
          <a:ln w="28575" cap="flat" cmpd="sng">
            <a:solidFill>
              <a:srgbClr val="C00000"/>
            </a:solidFill>
            <a:prstDash val="solid"/>
            <a:miter lim="800000"/>
            <a:headEnd type="none" w="sm" len="sm"/>
            <a:tailEnd type="triangle" w="med" len="med"/>
          </a:ln>
        </p:spPr>
      </p:cxnSp>
      <p:cxnSp>
        <p:nvCxnSpPr>
          <p:cNvPr id="499" name="Google Shape;499;p18"/>
          <p:cNvCxnSpPr/>
          <p:nvPr/>
        </p:nvCxnSpPr>
        <p:spPr>
          <a:xfrm>
            <a:off x="6255008" y="6249599"/>
            <a:ext cx="577363" cy="151743"/>
          </a:xfrm>
          <a:prstGeom prst="straightConnector1">
            <a:avLst/>
          </a:prstGeom>
          <a:noFill/>
          <a:ln w="28575" cap="flat" cmpd="sng">
            <a:solidFill>
              <a:srgbClr val="C00000"/>
            </a:solidFill>
            <a:prstDash val="solid"/>
            <a:miter lim="800000"/>
            <a:headEnd type="none" w="sm" len="sm"/>
            <a:tailEnd type="triangle" w="med" len="med"/>
          </a:ln>
        </p:spPr>
      </p:cxnSp>
      <p:cxnSp>
        <p:nvCxnSpPr>
          <p:cNvPr id="500" name="Google Shape;500;p18"/>
          <p:cNvCxnSpPr>
            <a:endCxn id="501" idx="1"/>
          </p:cNvCxnSpPr>
          <p:nvPr/>
        </p:nvCxnSpPr>
        <p:spPr>
          <a:xfrm rot="10800000" flipH="1">
            <a:off x="6240820" y="5995325"/>
            <a:ext cx="604500" cy="251700"/>
          </a:xfrm>
          <a:prstGeom prst="straightConnector1">
            <a:avLst/>
          </a:prstGeom>
          <a:noFill/>
          <a:ln w="28575" cap="flat" cmpd="sng">
            <a:solidFill>
              <a:srgbClr val="C00000"/>
            </a:solidFill>
            <a:prstDash val="solid"/>
            <a:miter lim="800000"/>
            <a:headEnd type="none" w="sm" len="sm"/>
            <a:tailEnd type="triangle" w="med" len="med"/>
          </a:ln>
        </p:spPr>
      </p:cxnSp>
      <p:sp>
        <p:nvSpPr>
          <p:cNvPr id="502" name="Google Shape;502;p18"/>
          <p:cNvSpPr/>
          <p:nvPr/>
        </p:nvSpPr>
        <p:spPr>
          <a:xfrm>
            <a:off x="6190740" y="6206918"/>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3" name="Google Shape;503;p18"/>
          <p:cNvSpPr txBox="1"/>
          <p:nvPr/>
        </p:nvSpPr>
        <p:spPr>
          <a:xfrm>
            <a:off x="6627518" y="4260034"/>
            <a:ext cx="1173626"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Simple</a:t>
            </a:r>
            <a:endParaRPr sz="1400" b="0" i="1" u="none" strike="noStrike" cap="none">
              <a:solidFill>
                <a:srgbClr val="0F243E"/>
              </a:solidFill>
              <a:latin typeface="Calibri"/>
              <a:ea typeface="Calibri"/>
              <a:cs typeface="Calibri"/>
              <a:sym typeface="Calibri"/>
            </a:endParaRPr>
          </a:p>
        </p:txBody>
      </p:sp>
      <p:sp>
        <p:nvSpPr>
          <p:cNvPr id="504" name="Google Shape;504;p18"/>
          <p:cNvSpPr txBox="1"/>
          <p:nvPr/>
        </p:nvSpPr>
        <p:spPr>
          <a:xfrm>
            <a:off x="6530098" y="4492573"/>
            <a:ext cx="133061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Doble</a:t>
            </a:r>
            <a:endParaRPr sz="1400" b="0" i="1" u="none" strike="noStrike" cap="none">
              <a:solidFill>
                <a:srgbClr val="0F243E"/>
              </a:solidFill>
              <a:latin typeface="Calibri"/>
              <a:ea typeface="Calibri"/>
              <a:cs typeface="Calibri"/>
              <a:sym typeface="Calibri"/>
            </a:endParaRPr>
          </a:p>
        </p:txBody>
      </p:sp>
      <p:sp>
        <p:nvSpPr>
          <p:cNvPr id="505" name="Google Shape;505;p18"/>
          <p:cNvSpPr txBox="1"/>
          <p:nvPr/>
        </p:nvSpPr>
        <p:spPr>
          <a:xfrm>
            <a:off x="6570736" y="4738821"/>
            <a:ext cx="1204352"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Triple</a:t>
            </a:r>
            <a:endParaRPr sz="1400" b="0" i="1" u="none" strike="noStrike" cap="none">
              <a:solidFill>
                <a:srgbClr val="0F243E"/>
              </a:solidFill>
              <a:latin typeface="Calibri"/>
              <a:ea typeface="Calibri"/>
              <a:cs typeface="Calibri"/>
              <a:sym typeface="Calibri"/>
            </a:endParaRPr>
          </a:p>
        </p:txBody>
      </p:sp>
      <p:sp>
        <p:nvSpPr>
          <p:cNvPr id="501" name="Google Shape;501;p18"/>
          <p:cNvSpPr txBox="1"/>
          <p:nvPr/>
        </p:nvSpPr>
        <p:spPr>
          <a:xfrm>
            <a:off x="6845320" y="5826048"/>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Sólidos</a:t>
            </a:r>
            <a:endParaRPr sz="1400" b="0" i="1" u="none" strike="noStrike" cap="none">
              <a:solidFill>
                <a:srgbClr val="0F243E"/>
              </a:solidFill>
              <a:latin typeface="Calibri"/>
              <a:ea typeface="Calibri"/>
              <a:cs typeface="Calibri"/>
              <a:sym typeface="Calibri"/>
            </a:endParaRPr>
          </a:p>
        </p:txBody>
      </p:sp>
      <p:sp>
        <p:nvSpPr>
          <p:cNvPr id="506" name="Google Shape;506;p18"/>
          <p:cNvSpPr txBox="1"/>
          <p:nvPr/>
        </p:nvSpPr>
        <p:spPr>
          <a:xfrm>
            <a:off x="6874812" y="6194804"/>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Líquidos</a:t>
            </a:r>
            <a:endParaRPr sz="1400" b="0" i="1" u="none" strike="noStrike" cap="none">
              <a:solidFill>
                <a:srgbClr val="0F243E"/>
              </a:solidFill>
              <a:latin typeface="Calibri"/>
              <a:ea typeface="Calibri"/>
              <a:cs typeface="Calibri"/>
              <a:sym typeface="Calibri"/>
            </a:endParaRPr>
          </a:p>
        </p:txBody>
      </p:sp>
      <p:grpSp>
        <p:nvGrpSpPr>
          <p:cNvPr id="507" name="Google Shape;507;p18"/>
          <p:cNvGrpSpPr/>
          <p:nvPr/>
        </p:nvGrpSpPr>
        <p:grpSpPr>
          <a:xfrm>
            <a:off x="8562590" y="4280811"/>
            <a:ext cx="3211416" cy="2289096"/>
            <a:chOff x="8324319" y="3919396"/>
            <a:chExt cx="3211416" cy="2289096"/>
          </a:xfrm>
        </p:grpSpPr>
        <p:sp>
          <p:nvSpPr>
            <p:cNvPr id="508" name="Google Shape;508;p18"/>
            <p:cNvSpPr/>
            <p:nvPr/>
          </p:nvSpPr>
          <p:spPr>
            <a:xfrm>
              <a:off x="8486150" y="4085439"/>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 óptico Acústico</a:t>
              </a:r>
              <a:endParaRPr/>
            </a:p>
          </p:txBody>
        </p:sp>
        <p:sp>
          <p:nvSpPr>
            <p:cNvPr id="509" name="Google Shape;509;p18"/>
            <p:cNvSpPr/>
            <p:nvPr/>
          </p:nvSpPr>
          <p:spPr>
            <a:xfrm>
              <a:off x="8324319" y="3919396"/>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510" name="Google Shape;510;p18"/>
          <p:cNvSpPr/>
          <p:nvPr/>
        </p:nvSpPr>
        <p:spPr>
          <a:xfrm>
            <a:off x="9909029" y="5376070"/>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Efectos Incendiarios</a:t>
            </a:r>
            <a:endParaRPr/>
          </a:p>
        </p:txBody>
      </p:sp>
      <p:pic>
        <p:nvPicPr>
          <p:cNvPr id="512" name="Google Shape;512;p18"/>
          <p:cNvPicPr preferRelativeResize="0"/>
          <p:nvPr/>
        </p:nvPicPr>
        <p:blipFill rotWithShape="1">
          <a:blip r:embed="rId10">
            <a:alphaModFix/>
          </a:blip>
          <a:srcRect/>
          <a:stretch/>
        </p:blipFill>
        <p:spPr>
          <a:xfrm>
            <a:off x="4870801" y="5089116"/>
            <a:ext cx="1483707" cy="788068"/>
          </a:xfrm>
          <a:prstGeom prst="roundRect">
            <a:avLst>
              <a:gd name="adj" fmla="val 16667"/>
            </a:avLst>
          </a:prstGeom>
          <a:noFill/>
          <a:ln>
            <a:noFill/>
          </a:ln>
          <a:effectLst>
            <a:outerShdw blurRad="76200" dist="38100" dir="7800000" algn="tl" rotWithShape="0">
              <a:srgbClr val="000000">
                <a:alpha val="40000"/>
              </a:srgbClr>
            </a:outerShdw>
          </a:effectLst>
        </p:spPr>
      </p:pic>
      <p:sp>
        <p:nvSpPr>
          <p:cNvPr id="513" name="Google Shape;513;p18"/>
          <p:cNvSpPr/>
          <p:nvPr/>
        </p:nvSpPr>
        <p:spPr>
          <a:xfrm>
            <a:off x="4331944" y="3324386"/>
            <a:ext cx="3781587" cy="3513553"/>
          </a:xfrm>
          <a:prstGeom prst="rect">
            <a:avLst/>
          </a:prstGeom>
          <a:noFill/>
          <a:ln w="76200" cap="flat" cmpd="sng">
            <a:solidFill>
              <a:srgbClr val="C00000"/>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19"/>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519" name="Google Shape;519;p19"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520" name="Google Shape;520;p19"/>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521" name="Google Shape;521;p19"/>
          <p:cNvPicPr preferRelativeResize="0"/>
          <p:nvPr/>
        </p:nvPicPr>
        <p:blipFill rotWithShape="1">
          <a:blip r:embed="rId4">
            <a:alphaModFix/>
          </a:blip>
          <a:srcRect/>
          <a:stretch/>
        </p:blipFill>
        <p:spPr>
          <a:xfrm>
            <a:off x="-10633" y="0"/>
            <a:ext cx="4795284" cy="1435395"/>
          </a:xfrm>
          <a:prstGeom prst="rect">
            <a:avLst/>
          </a:prstGeom>
          <a:noFill/>
          <a:ln>
            <a:noFill/>
          </a:ln>
        </p:spPr>
      </p:pic>
      <p:sp>
        <p:nvSpPr>
          <p:cNvPr id="522" name="Google Shape;522;p19"/>
          <p:cNvSpPr txBox="1">
            <a:spLocks noGrp="1"/>
          </p:cNvSpPr>
          <p:nvPr>
            <p:ph type="subTitle" idx="1"/>
          </p:nvPr>
        </p:nvSpPr>
        <p:spPr>
          <a:xfrm>
            <a:off x="1044497" y="1615486"/>
            <a:ext cx="9454455" cy="62161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C00000"/>
              </a:buClr>
              <a:buSzPts val="4000"/>
              <a:buNone/>
            </a:pPr>
            <a:r>
              <a:rPr lang="en-US" sz="4000" b="1">
                <a:solidFill>
                  <a:srgbClr val="C00000"/>
                </a:solidFill>
                <a:latin typeface="Arial"/>
                <a:ea typeface="Arial"/>
                <a:cs typeface="Arial"/>
                <a:sym typeface="Arial"/>
              </a:rPr>
              <a:t>EXPLOSIVOS PROPELENTES</a:t>
            </a:r>
            <a:endParaRPr/>
          </a:p>
          <a:p>
            <a:pPr marL="0" lvl="0" indent="0" algn="ctr" rtl="0">
              <a:lnSpc>
                <a:spcPct val="90000"/>
              </a:lnSpc>
              <a:spcBef>
                <a:spcPts val="1000"/>
              </a:spcBef>
              <a:spcAft>
                <a:spcPts val="0"/>
              </a:spcAft>
              <a:buClr>
                <a:srgbClr val="C00000"/>
              </a:buClr>
              <a:buSzPts val="4000"/>
              <a:buNone/>
            </a:pPr>
            <a:r>
              <a:rPr lang="en-US" sz="4000" b="1">
                <a:solidFill>
                  <a:srgbClr val="C00000"/>
                </a:solidFill>
                <a:latin typeface="Arial"/>
                <a:ea typeface="Arial"/>
                <a:cs typeface="Arial"/>
                <a:sym typeface="Arial"/>
              </a:rPr>
              <a:t>(</a:t>
            </a:r>
            <a:r>
              <a:rPr lang="en-US" sz="4000" b="1" u="sng">
                <a:solidFill>
                  <a:srgbClr val="C00000"/>
                </a:solidFill>
                <a:latin typeface="Arial"/>
                <a:ea typeface="Arial"/>
                <a:cs typeface="Arial"/>
                <a:sym typeface="Arial"/>
              </a:rPr>
              <a:t>pólvoras</a:t>
            </a:r>
            <a:r>
              <a:rPr lang="en-US" sz="4000" b="1">
                <a:solidFill>
                  <a:srgbClr val="C00000"/>
                </a:solidFill>
                <a:latin typeface="Arial"/>
                <a:ea typeface="Arial"/>
                <a:cs typeface="Arial"/>
                <a:sym typeface="Arial"/>
              </a:rPr>
              <a:t>)</a:t>
            </a:r>
            <a:endParaRPr/>
          </a:p>
        </p:txBody>
      </p:sp>
      <p:sp>
        <p:nvSpPr>
          <p:cNvPr id="523" name="Google Shape;523;p19"/>
          <p:cNvSpPr txBox="1"/>
          <p:nvPr/>
        </p:nvSpPr>
        <p:spPr>
          <a:xfrm>
            <a:off x="-10632" y="4661267"/>
            <a:ext cx="3582992"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BASE SIMPLE </a:t>
            </a:r>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(Nitrocelulosa)</a:t>
            </a:r>
            <a:endParaRPr/>
          </a:p>
          <a:p>
            <a:pPr marL="0" marR="0" lvl="0" indent="0" algn="ctr" rtl="0">
              <a:spcBef>
                <a:spcPts val="0"/>
              </a:spcBef>
              <a:spcAft>
                <a:spcPts val="0"/>
              </a:spcAft>
              <a:buNone/>
            </a:pPr>
            <a:r>
              <a:rPr lang="en-US" sz="1400">
                <a:solidFill>
                  <a:srgbClr val="002060"/>
                </a:solidFill>
                <a:latin typeface="Calibri"/>
                <a:ea typeface="Calibri"/>
                <a:cs typeface="Calibri"/>
                <a:sym typeface="Calibri"/>
              </a:rPr>
              <a:t>  </a:t>
            </a:r>
            <a:endParaRPr/>
          </a:p>
          <a:p>
            <a:pPr marL="0" marR="0" lvl="0" indent="0" algn="ctr" rtl="0">
              <a:spcBef>
                <a:spcPts val="0"/>
              </a:spcBef>
              <a:spcAft>
                <a:spcPts val="0"/>
              </a:spcAft>
              <a:buNone/>
            </a:pPr>
            <a:r>
              <a:rPr lang="en-US" sz="1800">
                <a:solidFill>
                  <a:srgbClr val="002060"/>
                </a:solidFill>
                <a:latin typeface="Calibri"/>
                <a:ea typeface="Calibri"/>
                <a:cs typeface="Calibri"/>
                <a:sym typeface="Calibri"/>
              </a:rPr>
              <a:t>Regula potencia, mucho residuo</a:t>
            </a:r>
            <a:endParaRPr/>
          </a:p>
        </p:txBody>
      </p:sp>
      <p:sp>
        <p:nvSpPr>
          <p:cNvPr id="524" name="Google Shape;524;p19"/>
          <p:cNvSpPr txBox="1"/>
          <p:nvPr/>
        </p:nvSpPr>
        <p:spPr>
          <a:xfrm>
            <a:off x="3811277" y="4677451"/>
            <a:ext cx="4100610" cy="193283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BASE DOBLE </a:t>
            </a:r>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(Nitrocelulosa + Nitroglicerina)</a:t>
            </a:r>
            <a:endParaRPr/>
          </a:p>
          <a:p>
            <a:pPr marL="0" marR="0" lvl="0" indent="0" algn="ctr" rtl="0">
              <a:spcBef>
                <a:spcPts val="0"/>
              </a:spcBef>
              <a:spcAft>
                <a:spcPts val="0"/>
              </a:spcAft>
              <a:buNone/>
            </a:pPr>
            <a:r>
              <a:rPr lang="en-US" sz="1400">
                <a:solidFill>
                  <a:srgbClr val="002060"/>
                </a:solidFill>
                <a:latin typeface="Calibri"/>
                <a:ea typeface="Calibri"/>
                <a:cs typeface="Calibri"/>
                <a:sym typeface="Calibri"/>
              </a:rPr>
              <a:t>  </a:t>
            </a:r>
            <a:endParaRPr/>
          </a:p>
          <a:p>
            <a:pPr marL="0" marR="0" lvl="0" indent="0" algn="just" rtl="0">
              <a:lnSpc>
                <a:spcPct val="80000"/>
              </a:lnSpc>
              <a:spcBef>
                <a:spcPts val="0"/>
              </a:spcBef>
              <a:spcAft>
                <a:spcPts val="0"/>
              </a:spcAft>
              <a:buNone/>
            </a:pPr>
            <a:r>
              <a:rPr lang="en-US" sz="1800">
                <a:solidFill>
                  <a:srgbClr val="002060"/>
                </a:solidFill>
                <a:latin typeface="Calibri"/>
                <a:ea typeface="Calibri"/>
                <a:cs typeface="Calibri"/>
                <a:sym typeface="Calibri"/>
              </a:rPr>
              <a:t>Mayor potencia, mayor temperatura que aumenta el desgaste de las ánimas, disminuye vida útil. Es más cara que la anterior.</a:t>
            </a:r>
            <a:endParaRPr/>
          </a:p>
        </p:txBody>
      </p:sp>
      <p:sp>
        <p:nvSpPr>
          <p:cNvPr id="525" name="Google Shape;525;p19"/>
          <p:cNvSpPr txBox="1"/>
          <p:nvPr/>
        </p:nvSpPr>
        <p:spPr>
          <a:xfrm>
            <a:off x="8150804" y="4618508"/>
            <a:ext cx="3653885" cy="21852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BASE TRIPLE</a:t>
            </a:r>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(Nitrocelulosa + Nitroglicerina + Nitroguanidina)  </a:t>
            </a:r>
            <a:endParaRPr/>
          </a:p>
          <a:p>
            <a:pPr marL="0" marR="0" lvl="0" indent="0" algn="just" rtl="0">
              <a:lnSpc>
                <a:spcPct val="80000"/>
              </a:lnSpc>
              <a:spcBef>
                <a:spcPts val="0"/>
              </a:spcBef>
              <a:spcAft>
                <a:spcPts val="0"/>
              </a:spcAft>
              <a:buNone/>
            </a:pPr>
            <a:r>
              <a:rPr lang="en-US" sz="1800">
                <a:solidFill>
                  <a:srgbClr val="002060"/>
                </a:solidFill>
                <a:latin typeface="Calibri"/>
                <a:ea typeface="Calibri"/>
                <a:cs typeface="Calibri"/>
                <a:sym typeface="Calibri"/>
              </a:rPr>
              <a:t>  </a:t>
            </a:r>
            <a:endParaRPr/>
          </a:p>
          <a:p>
            <a:pPr marL="0" marR="0" lvl="0" indent="0" algn="just" rtl="0">
              <a:lnSpc>
                <a:spcPct val="80000"/>
              </a:lnSpc>
              <a:spcBef>
                <a:spcPts val="0"/>
              </a:spcBef>
              <a:spcAft>
                <a:spcPts val="0"/>
              </a:spcAft>
              <a:buNone/>
            </a:pPr>
            <a:r>
              <a:rPr lang="en-US" sz="1800">
                <a:solidFill>
                  <a:srgbClr val="002060"/>
                </a:solidFill>
                <a:latin typeface="Calibri"/>
                <a:ea typeface="Calibri"/>
                <a:cs typeface="Calibri"/>
                <a:sym typeface="Calibri"/>
              </a:rPr>
              <a:t>Igual potencia a la Base Doble pero con menor temperatura, aumenta la vida útil del cañón. Es más cara que las anteriores.</a:t>
            </a:r>
            <a:endParaRPr/>
          </a:p>
        </p:txBody>
      </p:sp>
      <p:sp>
        <p:nvSpPr>
          <p:cNvPr id="526" name="Google Shape;526;p19"/>
          <p:cNvSpPr/>
          <p:nvPr/>
        </p:nvSpPr>
        <p:spPr>
          <a:xfrm>
            <a:off x="2224005" y="3253644"/>
            <a:ext cx="7601267" cy="830997"/>
          </a:xfrm>
          <a:prstGeom prst="rect">
            <a:avLst/>
          </a:prstGeom>
          <a:solidFill>
            <a:srgbClr val="C00000"/>
          </a:solidFill>
          <a:ln>
            <a:noFill/>
          </a:ln>
          <a:effectLst>
            <a:outerShdw blurRad="50800" dist="38100" dir="5400000" algn="t"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lt1"/>
                </a:solidFill>
                <a:latin typeface="Calibri"/>
                <a:ea typeface="Calibri"/>
                <a:cs typeface="Calibri"/>
                <a:sym typeface="Calibri"/>
              </a:rPr>
              <a:t>“Empleadas principalmente para propulsar proyectiles, </a:t>
            </a:r>
            <a:endParaRPr/>
          </a:p>
          <a:p>
            <a:pPr marL="0" marR="0" lvl="0" indent="0" algn="ctr" rtl="0">
              <a:spcBef>
                <a:spcPts val="0"/>
              </a:spcBef>
              <a:spcAft>
                <a:spcPts val="0"/>
              </a:spcAft>
              <a:buNone/>
            </a:pPr>
            <a:r>
              <a:rPr lang="en-US" sz="2400">
                <a:solidFill>
                  <a:schemeClr val="lt1"/>
                </a:solidFill>
                <a:latin typeface="Calibri"/>
                <a:ea typeface="Calibri"/>
                <a:cs typeface="Calibri"/>
                <a:sym typeface="Calibri"/>
              </a:rPr>
              <a:t>tienen características de explosivos deflagrantes</a:t>
            </a:r>
            <a:r>
              <a:rPr lang="en-US" sz="1600">
                <a:solidFill>
                  <a:schemeClr val="lt1"/>
                </a:solidFill>
                <a:latin typeface="Calibri"/>
                <a:ea typeface="Calibri"/>
                <a:cs typeface="Calibri"/>
                <a:sym typeface="Calibri"/>
              </a:rPr>
              <a:t>.</a:t>
            </a:r>
            <a:endParaRPr sz="16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3"/>
                                        </p:tgtEl>
                                        <p:attrNameLst>
                                          <p:attrName>style.visibility</p:attrName>
                                        </p:attrNameLst>
                                      </p:cBhvr>
                                      <p:to>
                                        <p:strVal val="visible"/>
                                      </p:to>
                                    </p:set>
                                    <p:animEffect transition="in" filter="fade">
                                      <p:cBhvr>
                                        <p:cTn id="7" dur="500"/>
                                        <p:tgtEl>
                                          <p:spTgt spid="5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24"/>
                                        </p:tgtEl>
                                        <p:attrNameLst>
                                          <p:attrName>style.visibility</p:attrName>
                                        </p:attrNameLst>
                                      </p:cBhvr>
                                      <p:to>
                                        <p:strVal val="visible"/>
                                      </p:to>
                                    </p:set>
                                    <p:animEffect transition="in" filter="fade">
                                      <p:cBhvr>
                                        <p:cTn id="12" dur="500"/>
                                        <p:tgtEl>
                                          <p:spTgt spid="5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5"/>
                                        </p:tgtEl>
                                        <p:attrNameLst>
                                          <p:attrName>style.visibility</p:attrName>
                                        </p:attrNameLst>
                                      </p:cBhvr>
                                      <p:to>
                                        <p:strVal val="visible"/>
                                      </p:to>
                                    </p:set>
                                    <p:animEffect transition="in" filter="fade">
                                      <p:cBhvr>
                                        <p:cTn id="17" dur="500"/>
                                        <p:tgtEl>
                                          <p:spTgt spid="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20"/>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532" name="Google Shape;532;p20"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533" name="Google Shape;533;p20"/>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534" name="Google Shape;534;p20"/>
          <p:cNvPicPr preferRelativeResize="0"/>
          <p:nvPr/>
        </p:nvPicPr>
        <p:blipFill rotWithShape="1">
          <a:blip r:embed="rId4">
            <a:alphaModFix/>
          </a:blip>
          <a:srcRect/>
          <a:stretch/>
        </p:blipFill>
        <p:spPr>
          <a:xfrm>
            <a:off x="-10633" y="0"/>
            <a:ext cx="4795284" cy="1435395"/>
          </a:xfrm>
          <a:prstGeom prst="rect">
            <a:avLst/>
          </a:prstGeom>
          <a:noFill/>
          <a:ln>
            <a:noFill/>
          </a:ln>
        </p:spPr>
      </p:pic>
      <p:pic>
        <p:nvPicPr>
          <p:cNvPr id="535" name="Google Shape;535;p20"/>
          <p:cNvPicPr preferRelativeResize="0"/>
          <p:nvPr/>
        </p:nvPicPr>
        <p:blipFill rotWithShape="1">
          <a:blip r:embed="rId5">
            <a:alphaModFix/>
          </a:blip>
          <a:srcRect/>
          <a:stretch/>
        </p:blipFill>
        <p:spPr>
          <a:xfrm>
            <a:off x="60903" y="4982976"/>
            <a:ext cx="3436793" cy="1791628"/>
          </a:xfrm>
          <a:prstGeom prst="rect">
            <a:avLst/>
          </a:prstGeom>
          <a:noFill/>
          <a:ln>
            <a:noFill/>
          </a:ln>
        </p:spPr>
      </p:pic>
      <p:sp>
        <p:nvSpPr>
          <p:cNvPr id="536" name="Google Shape;536;p20"/>
          <p:cNvSpPr txBox="1"/>
          <p:nvPr/>
        </p:nvSpPr>
        <p:spPr>
          <a:xfrm>
            <a:off x="152289" y="2474530"/>
            <a:ext cx="3582992"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u="sng">
                <a:solidFill>
                  <a:srgbClr val="C00000"/>
                </a:solidFill>
                <a:latin typeface="Federo"/>
                <a:ea typeface="Federo"/>
                <a:cs typeface="Federo"/>
                <a:sym typeface="Federo"/>
              </a:rPr>
              <a:t>PROPIEDADES</a:t>
            </a:r>
            <a:r>
              <a:rPr lang="en-US" sz="3200" b="1">
                <a:solidFill>
                  <a:srgbClr val="002060"/>
                </a:solidFill>
                <a:latin typeface="Federo"/>
                <a:ea typeface="Federo"/>
                <a:cs typeface="Federo"/>
                <a:sym typeface="Federo"/>
              </a:rPr>
              <a:t> </a:t>
            </a:r>
            <a:endParaRPr/>
          </a:p>
          <a:p>
            <a:pPr marL="0" marR="0" lvl="0" indent="0" algn="ctr" rtl="0">
              <a:spcBef>
                <a:spcPts val="0"/>
              </a:spcBef>
              <a:spcAft>
                <a:spcPts val="0"/>
              </a:spcAft>
              <a:buNone/>
            </a:pPr>
            <a:r>
              <a:rPr lang="en-US" sz="1800" b="1">
                <a:solidFill>
                  <a:srgbClr val="002060"/>
                </a:solidFill>
                <a:latin typeface="Federo"/>
                <a:ea typeface="Federo"/>
                <a:cs typeface="Federo"/>
                <a:sym typeface="Federo"/>
              </a:rPr>
              <a:t>DE LAS </a:t>
            </a:r>
            <a:r>
              <a:rPr lang="en-US" sz="3200" b="1">
                <a:solidFill>
                  <a:srgbClr val="002060"/>
                </a:solidFill>
                <a:latin typeface="Federo"/>
                <a:ea typeface="Federo"/>
                <a:cs typeface="Federo"/>
                <a:sym typeface="Federo"/>
              </a:rPr>
              <a:t>PÓLVORAS PROPELENTES</a:t>
            </a:r>
            <a:endParaRPr sz="1800">
              <a:solidFill>
                <a:srgbClr val="002060"/>
              </a:solidFill>
              <a:latin typeface="Calibri"/>
              <a:ea typeface="Calibri"/>
              <a:cs typeface="Calibri"/>
              <a:sym typeface="Calibri"/>
            </a:endParaRPr>
          </a:p>
        </p:txBody>
      </p:sp>
      <p:sp>
        <p:nvSpPr>
          <p:cNvPr id="537" name="Google Shape;537;p20"/>
          <p:cNvSpPr txBox="1"/>
          <p:nvPr/>
        </p:nvSpPr>
        <p:spPr>
          <a:xfrm>
            <a:off x="6921926" y="2474530"/>
            <a:ext cx="131737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Presión </a:t>
            </a:r>
            <a:endParaRPr sz="1800" b="1">
              <a:solidFill>
                <a:srgbClr val="1E4E79"/>
              </a:solidFill>
              <a:latin typeface="Avenir"/>
              <a:ea typeface="Avenir"/>
              <a:cs typeface="Avenir"/>
              <a:sym typeface="Avenir"/>
            </a:endParaRPr>
          </a:p>
        </p:txBody>
      </p:sp>
      <p:sp>
        <p:nvSpPr>
          <p:cNvPr id="538" name="Google Shape;538;p20"/>
          <p:cNvSpPr txBox="1"/>
          <p:nvPr/>
        </p:nvSpPr>
        <p:spPr>
          <a:xfrm>
            <a:off x="6667991" y="2899348"/>
            <a:ext cx="183139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Temperatura</a:t>
            </a:r>
            <a:endParaRPr sz="1800" b="1">
              <a:solidFill>
                <a:srgbClr val="1E4E79"/>
              </a:solidFill>
              <a:latin typeface="Avenir"/>
              <a:ea typeface="Avenir"/>
              <a:cs typeface="Avenir"/>
              <a:sym typeface="Avenir"/>
            </a:endParaRPr>
          </a:p>
        </p:txBody>
      </p:sp>
      <p:sp>
        <p:nvSpPr>
          <p:cNvPr id="539" name="Google Shape;539;p20"/>
          <p:cNvSpPr txBox="1"/>
          <p:nvPr/>
        </p:nvSpPr>
        <p:spPr>
          <a:xfrm>
            <a:off x="4178505" y="1413479"/>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1</a:t>
            </a:r>
            <a:endParaRPr sz="4500" b="1">
              <a:solidFill>
                <a:srgbClr val="002060"/>
              </a:solidFill>
              <a:latin typeface="Arial Black"/>
              <a:ea typeface="Arial Black"/>
              <a:cs typeface="Arial Black"/>
              <a:sym typeface="Arial Black"/>
            </a:endParaRPr>
          </a:p>
        </p:txBody>
      </p:sp>
      <p:sp>
        <p:nvSpPr>
          <p:cNvPr id="540" name="Google Shape;540;p20"/>
          <p:cNvSpPr txBox="1"/>
          <p:nvPr/>
        </p:nvSpPr>
        <p:spPr>
          <a:xfrm>
            <a:off x="5028588" y="1631223"/>
            <a:ext cx="319871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1E4E79"/>
                </a:solidFill>
                <a:latin typeface="Avenir"/>
                <a:ea typeface="Avenir"/>
                <a:cs typeface="Avenir"/>
                <a:sym typeface="Avenir"/>
              </a:rPr>
              <a:t>Explosivos Deflagrantes</a:t>
            </a:r>
            <a:endParaRPr sz="1800" b="1">
              <a:solidFill>
                <a:srgbClr val="1E4E79"/>
              </a:solidFill>
              <a:latin typeface="Avenir"/>
              <a:ea typeface="Avenir"/>
              <a:cs typeface="Avenir"/>
              <a:sym typeface="Avenir"/>
            </a:endParaRPr>
          </a:p>
        </p:txBody>
      </p:sp>
      <p:sp>
        <p:nvSpPr>
          <p:cNvPr id="541" name="Google Shape;541;p20"/>
          <p:cNvSpPr/>
          <p:nvPr/>
        </p:nvSpPr>
        <p:spPr>
          <a:xfrm>
            <a:off x="8239298" y="2414701"/>
            <a:ext cx="278969" cy="1121080"/>
          </a:xfrm>
          <a:prstGeom prst="rightBrace">
            <a:avLst>
              <a:gd name="adj1" fmla="val 8333"/>
              <a:gd name="adj2" fmla="val 50000"/>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542" name="Google Shape;542;p20"/>
          <p:cNvSpPr txBox="1"/>
          <p:nvPr/>
        </p:nvSpPr>
        <p:spPr>
          <a:xfrm>
            <a:off x="8854545" y="2790575"/>
            <a:ext cx="1746754"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1E4E79"/>
                </a:solidFill>
                <a:latin typeface="Avenir"/>
                <a:ea typeface="Avenir"/>
                <a:cs typeface="Avenir"/>
                <a:sym typeface="Avenir"/>
              </a:rPr>
              <a:t>Combustión</a:t>
            </a:r>
            <a:endParaRPr sz="1800" b="1">
              <a:solidFill>
                <a:srgbClr val="1E4E79"/>
              </a:solidFill>
              <a:latin typeface="Avenir"/>
              <a:ea typeface="Avenir"/>
              <a:cs typeface="Avenir"/>
              <a:sym typeface="Avenir"/>
            </a:endParaRPr>
          </a:p>
        </p:txBody>
      </p:sp>
      <p:sp>
        <p:nvSpPr>
          <p:cNvPr id="543" name="Google Shape;543;p20"/>
          <p:cNvSpPr txBox="1"/>
          <p:nvPr/>
        </p:nvSpPr>
        <p:spPr>
          <a:xfrm>
            <a:off x="5777861" y="4109134"/>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B050"/>
                </a:solidFill>
                <a:latin typeface="Arial Black"/>
                <a:ea typeface="Arial Black"/>
                <a:cs typeface="Arial Black"/>
                <a:sym typeface="Arial Black"/>
              </a:rPr>
              <a:t>2</a:t>
            </a:r>
            <a:endParaRPr sz="4500" b="1">
              <a:solidFill>
                <a:srgbClr val="00B050"/>
              </a:solidFill>
              <a:latin typeface="Arial Black"/>
              <a:ea typeface="Arial Black"/>
              <a:cs typeface="Arial Black"/>
              <a:sym typeface="Arial Black"/>
            </a:endParaRPr>
          </a:p>
        </p:txBody>
      </p:sp>
      <p:sp>
        <p:nvSpPr>
          <p:cNvPr id="544" name="Google Shape;544;p20"/>
          <p:cNvSpPr txBox="1"/>
          <p:nvPr/>
        </p:nvSpPr>
        <p:spPr>
          <a:xfrm>
            <a:off x="6627944" y="3926345"/>
            <a:ext cx="4918293"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1E4E79"/>
                </a:solidFill>
                <a:latin typeface="Avenir"/>
                <a:ea typeface="Avenir"/>
                <a:cs typeface="Avenir"/>
                <a:sym typeface="Avenir"/>
              </a:rPr>
              <a:t>Las </a:t>
            </a:r>
            <a:r>
              <a:rPr lang="en-US" sz="1800" u="sng">
                <a:solidFill>
                  <a:srgbClr val="00B050"/>
                </a:solidFill>
                <a:latin typeface="Avenir"/>
                <a:ea typeface="Avenir"/>
                <a:cs typeface="Avenir"/>
                <a:sym typeface="Avenir"/>
              </a:rPr>
              <a:t>pólvoras</a:t>
            </a:r>
            <a:r>
              <a:rPr lang="en-US" sz="1800">
                <a:solidFill>
                  <a:srgbClr val="1E4E79"/>
                </a:solidFill>
                <a:latin typeface="Avenir"/>
                <a:ea typeface="Avenir"/>
                <a:cs typeface="Avenir"/>
                <a:sym typeface="Avenir"/>
              </a:rPr>
              <a:t> se queman en forma superficial y su velocidad de quema depende de la </a:t>
            </a:r>
            <a:r>
              <a:rPr lang="en-US" sz="1800" u="sng">
                <a:solidFill>
                  <a:srgbClr val="00B050"/>
                </a:solidFill>
                <a:latin typeface="Avenir"/>
                <a:ea typeface="Avenir"/>
                <a:cs typeface="Avenir"/>
                <a:sym typeface="Avenir"/>
              </a:rPr>
              <a:t>superficie de contacto entre la pólvora y la fuente de calor</a:t>
            </a:r>
            <a:r>
              <a:rPr lang="en-US" sz="1800">
                <a:solidFill>
                  <a:srgbClr val="1E4E79"/>
                </a:solidFill>
                <a:latin typeface="Avenir"/>
                <a:ea typeface="Avenir"/>
                <a:cs typeface="Avenir"/>
                <a:sym typeface="Avenir"/>
              </a:rPr>
              <a:t>.</a:t>
            </a:r>
            <a:endParaRPr sz="1800">
              <a:solidFill>
                <a:srgbClr val="1E4E79"/>
              </a:solidFill>
              <a:latin typeface="Avenir"/>
              <a:ea typeface="Avenir"/>
              <a:cs typeface="Avenir"/>
              <a:sym typeface="Avenir"/>
            </a:endParaRPr>
          </a:p>
        </p:txBody>
      </p:sp>
      <p:sp>
        <p:nvSpPr>
          <p:cNvPr id="545" name="Google Shape;545;p20"/>
          <p:cNvSpPr txBox="1"/>
          <p:nvPr/>
        </p:nvSpPr>
        <p:spPr>
          <a:xfrm>
            <a:off x="3617764" y="5650447"/>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C00000"/>
                </a:solidFill>
                <a:latin typeface="Arial Black"/>
                <a:ea typeface="Arial Black"/>
                <a:cs typeface="Arial Black"/>
                <a:sym typeface="Arial Black"/>
              </a:rPr>
              <a:t>3</a:t>
            </a:r>
            <a:endParaRPr sz="4500" b="1">
              <a:solidFill>
                <a:srgbClr val="C00000"/>
              </a:solidFill>
              <a:latin typeface="Arial Black"/>
              <a:ea typeface="Arial Black"/>
              <a:cs typeface="Arial Black"/>
              <a:sym typeface="Arial Black"/>
            </a:endParaRPr>
          </a:p>
        </p:txBody>
      </p:sp>
      <p:pic>
        <p:nvPicPr>
          <p:cNvPr id="546" name="Google Shape;546;p20"/>
          <p:cNvPicPr preferRelativeResize="0"/>
          <p:nvPr/>
        </p:nvPicPr>
        <p:blipFill rotWithShape="1">
          <a:blip r:embed="rId6">
            <a:alphaModFix/>
          </a:blip>
          <a:srcRect l="24518" t="27462" r="31432" b="14427"/>
          <a:stretch/>
        </p:blipFill>
        <p:spPr>
          <a:xfrm>
            <a:off x="4332214" y="5430416"/>
            <a:ext cx="1392748" cy="1224892"/>
          </a:xfrm>
          <a:prstGeom prst="rect">
            <a:avLst/>
          </a:prstGeom>
          <a:noFill/>
          <a:ln>
            <a:noFill/>
          </a:ln>
          <a:effectLst>
            <a:outerShdw blurRad="292100" dist="139700" dir="2700000" algn="tl" rotWithShape="0">
              <a:srgbClr val="333333">
                <a:alpha val="64705"/>
              </a:srgbClr>
            </a:outerShdw>
          </a:effectLst>
        </p:spPr>
      </p:pic>
      <p:sp>
        <p:nvSpPr>
          <p:cNvPr id="547" name="Google Shape;547;p20"/>
          <p:cNvSpPr txBox="1"/>
          <p:nvPr/>
        </p:nvSpPr>
        <p:spPr>
          <a:xfrm>
            <a:off x="7758392" y="5394663"/>
            <a:ext cx="4168221" cy="147732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1E4E79"/>
                </a:solidFill>
                <a:latin typeface="Avenir"/>
                <a:ea typeface="Avenir"/>
                <a:cs typeface="Avenir"/>
                <a:sym typeface="Avenir"/>
              </a:rPr>
              <a:t>Influye en la cantidad de </a:t>
            </a:r>
            <a:r>
              <a:rPr lang="en-US" sz="1800" b="1" u="sng">
                <a:solidFill>
                  <a:srgbClr val="C00000"/>
                </a:solidFill>
                <a:latin typeface="Arial Black"/>
                <a:ea typeface="Arial Black"/>
                <a:cs typeface="Arial Black"/>
                <a:sym typeface="Arial Black"/>
              </a:rPr>
              <a:t>gases</a:t>
            </a:r>
            <a:r>
              <a:rPr lang="en-US" sz="1800">
                <a:solidFill>
                  <a:srgbClr val="1E4E79"/>
                </a:solidFill>
                <a:latin typeface="Avenir"/>
                <a:ea typeface="Avenir"/>
                <a:cs typeface="Avenir"/>
                <a:sym typeface="Avenir"/>
              </a:rPr>
              <a:t> que genere por unidad de tiempo, y por lo tanto, en la forma en que aumente la presión dentro de una vainilla o contenedor.</a:t>
            </a:r>
            <a:endParaRPr sz="1800">
              <a:solidFill>
                <a:srgbClr val="1E4E79"/>
              </a:solidFill>
              <a:latin typeface="Avenir"/>
              <a:ea typeface="Avenir"/>
              <a:cs typeface="Avenir"/>
              <a:sym typeface="Avenir"/>
            </a:endParaRPr>
          </a:p>
        </p:txBody>
      </p:sp>
      <p:sp>
        <p:nvSpPr>
          <p:cNvPr id="548" name="Google Shape;548;p20"/>
          <p:cNvSpPr txBox="1"/>
          <p:nvPr/>
        </p:nvSpPr>
        <p:spPr>
          <a:xfrm>
            <a:off x="5868300" y="5662089"/>
            <a:ext cx="1746754"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C00000"/>
                </a:solidFill>
                <a:latin typeface="Arial Black"/>
                <a:ea typeface="Arial Black"/>
                <a:cs typeface="Arial Black"/>
                <a:sym typeface="Arial Black"/>
              </a:rPr>
              <a:t>Velocidad</a:t>
            </a:r>
            <a:endParaRPr/>
          </a:p>
          <a:p>
            <a:pPr marL="0" marR="0" lvl="0" indent="0" algn="ctr" rtl="0">
              <a:spcBef>
                <a:spcPts val="0"/>
              </a:spcBef>
              <a:spcAft>
                <a:spcPts val="0"/>
              </a:spcAft>
              <a:buNone/>
            </a:pPr>
            <a:r>
              <a:rPr lang="en-US" sz="1800" b="1">
                <a:solidFill>
                  <a:srgbClr val="C00000"/>
                </a:solidFill>
                <a:latin typeface="Arial Black"/>
                <a:ea typeface="Arial Black"/>
                <a:cs typeface="Arial Black"/>
                <a:sym typeface="Arial Black"/>
              </a:rPr>
              <a:t>de </a:t>
            </a:r>
            <a:endParaRPr/>
          </a:p>
          <a:p>
            <a:pPr marL="0" marR="0" lvl="0" indent="0" algn="ctr" rtl="0">
              <a:spcBef>
                <a:spcPts val="0"/>
              </a:spcBef>
              <a:spcAft>
                <a:spcPts val="0"/>
              </a:spcAft>
              <a:buNone/>
            </a:pPr>
            <a:r>
              <a:rPr lang="en-US" sz="1800" b="1">
                <a:solidFill>
                  <a:srgbClr val="C00000"/>
                </a:solidFill>
                <a:latin typeface="Arial Black"/>
                <a:ea typeface="Arial Black"/>
                <a:cs typeface="Arial Black"/>
                <a:sym typeface="Arial Black"/>
              </a:rPr>
              <a:t>quemado</a:t>
            </a:r>
            <a:endParaRPr sz="1800" b="1">
              <a:solidFill>
                <a:srgbClr val="C00000"/>
              </a:solidFill>
              <a:latin typeface="Arial Black"/>
              <a:ea typeface="Arial Black"/>
              <a:cs typeface="Arial Black"/>
              <a:sym typeface="Arial Black"/>
            </a:endParaRPr>
          </a:p>
        </p:txBody>
      </p:sp>
      <p:pic>
        <p:nvPicPr>
          <p:cNvPr id="549" name="Google Shape;549;p20"/>
          <p:cNvPicPr preferRelativeResize="0"/>
          <p:nvPr/>
        </p:nvPicPr>
        <p:blipFill rotWithShape="1">
          <a:blip r:embed="rId7">
            <a:alphaModFix/>
          </a:blip>
          <a:srcRect/>
          <a:stretch/>
        </p:blipFill>
        <p:spPr>
          <a:xfrm>
            <a:off x="4020307" y="2119501"/>
            <a:ext cx="2560479" cy="1416280"/>
          </a:xfrm>
          <a:prstGeom prst="roundRect">
            <a:avLst>
              <a:gd name="adj" fmla="val 16667"/>
            </a:avLst>
          </a:prstGeom>
          <a:noFill/>
          <a:ln>
            <a:noFill/>
          </a:ln>
          <a:effectLst>
            <a:outerShdw blurRad="152400" dist="12000" dir="900000" sy="98000" kx="110000" ky="200000" algn="tl" rotWithShape="0">
              <a:srgbClr val="000000">
                <a:alpha val="29803"/>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9"/>
                                        </p:tgtEl>
                                        <p:attrNameLst>
                                          <p:attrName>style.visibility</p:attrName>
                                        </p:attrNameLst>
                                      </p:cBhvr>
                                      <p:to>
                                        <p:strVal val="visible"/>
                                      </p:to>
                                    </p:set>
                                    <p:animEffect transition="in" filter="fade">
                                      <p:cBhvr>
                                        <p:cTn id="7" dur="500"/>
                                        <p:tgtEl>
                                          <p:spTgt spid="539"/>
                                        </p:tgtEl>
                                      </p:cBhvr>
                                    </p:animEffect>
                                  </p:childTnLst>
                                </p:cTn>
                              </p:par>
                              <p:par>
                                <p:cTn id="8" presetID="10" presetClass="entr" presetSubtype="0" fill="hold" nodeType="withEffect">
                                  <p:stCondLst>
                                    <p:cond delay="0"/>
                                  </p:stCondLst>
                                  <p:childTnLst>
                                    <p:set>
                                      <p:cBhvr>
                                        <p:cTn id="9" dur="1" fill="hold">
                                          <p:stCondLst>
                                            <p:cond delay="0"/>
                                          </p:stCondLst>
                                        </p:cTn>
                                        <p:tgtEl>
                                          <p:spTgt spid="540"/>
                                        </p:tgtEl>
                                        <p:attrNameLst>
                                          <p:attrName>style.visibility</p:attrName>
                                        </p:attrNameLst>
                                      </p:cBhvr>
                                      <p:to>
                                        <p:strVal val="visible"/>
                                      </p:to>
                                    </p:set>
                                    <p:animEffect transition="in" filter="fade">
                                      <p:cBhvr>
                                        <p:cTn id="10" dur="500"/>
                                        <p:tgtEl>
                                          <p:spTgt spid="540"/>
                                        </p:tgtEl>
                                      </p:cBhvr>
                                    </p:animEffect>
                                  </p:childTnLst>
                                </p:cTn>
                              </p:par>
                              <p:par>
                                <p:cTn id="11" presetID="10" presetClass="entr" presetSubtype="0" fill="hold" nodeType="withEffect">
                                  <p:stCondLst>
                                    <p:cond delay="0"/>
                                  </p:stCondLst>
                                  <p:childTnLst>
                                    <p:set>
                                      <p:cBhvr>
                                        <p:cTn id="12" dur="1" fill="hold">
                                          <p:stCondLst>
                                            <p:cond delay="0"/>
                                          </p:stCondLst>
                                        </p:cTn>
                                        <p:tgtEl>
                                          <p:spTgt spid="538"/>
                                        </p:tgtEl>
                                        <p:attrNameLst>
                                          <p:attrName>style.visibility</p:attrName>
                                        </p:attrNameLst>
                                      </p:cBhvr>
                                      <p:to>
                                        <p:strVal val="visible"/>
                                      </p:to>
                                    </p:set>
                                    <p:animEffect transition="in" filter="fade">
                                      <p:cBhvr>
                                        <p:cTn id="13" dur="500"/>
                                        <p:tgtEl>
                                          <p:spTgt spid="538"/>
                                        </p:tgtEl>
                                      </p:cBhvr>
                                    </p:animEffect>
                                  </p:childTnLst>
                                </p:cTn>
                              </p:par>
                              <p:par>
                                <p:cTn id="14" presetID="10" presetClass="entr" presetSubtype="0" fill="hold" nodeType="withEffect">
                                  <p:stCondLst>
                                    <p:cond delay="0"/>
                                  </p:stCondLst>
                                  <p:childTnLst>
                                    <p:set>
                                      <p:cBhvr>
                                        <p:cTn id="15" dur="1" fill="hold">
                                          <p:stCondLst>
                                            <p:cond delay="0"/>
                                          </p:stCondLst>
                                        </p:cTn>
                                        <p:tgtEl>
                                          <p:spTgt spid="537"/>
                                        </p:tgtEl>
                                        <p:attrNameLst>
                                          <p:attrName>style.visibility</p:attrName>
                                        </p:attrNameLst>
                                      </p:cBhvr>
                                      <p:to>
                                        <p:strVal val="visible"/>
                                      </p:to>
                                    </p:set>
                                    <p:animEffect transition="in" filter="fade">
                                      <p:cBhvr>
                                        <p:cTn id="16" dur="500"/>
                                        <p:tgtEl>
                                          <p:spTgt spid="537"/>
                                        </p:tgtEl>
                                      </p:cBhvr>
                                    </p:animEffect>
                                  </p:childTnLst>
                                </p:cTn>
                              </p:par>
                              <p:par>
                                <p:cTn id="17" presetID="10" presetClass="entr" presetSubtype="0" fill="hold" nodeType="withEffect">
                                  <p:stCondLst>
                                    <p:cond delay="0"/>
                                  </p:stCondLst>
                                  <p:childTnLst>
                                    <p:set>
                                      <p:cBhvr>
                                        <p:cTn id="18" dur="1" fill="hold">
                                          <p:stCondLst>
                                            <p:cond delay="0"/>
                                          </p:stCondLst>
                                        </p:cTn>
                                        <p:tgtEl>
                                          <p:spTgt spid="541"/>
                                        </p:tgtEl>
                                        <p:attrNameLst>
                                          <p:attrName>style.visibility</p:attrName>
                                        </p:attrNameLst>
                                      </p:cBhvr>
                                      <p:to>
                                        <p:strVal val="visible"/>
                                      </p:to>
                                    </p:set>
                                    <p:animEffect transition="in" filter="fade">
                                      <p:cBhvr>
                                        <p:cTn id="19" dur="500"/>
                                        <p:tgtEl>
                                          <p:spTgt spid="541"/>
                                        </p:tgtEl>
                                      </p:cBhvr>
                                    </p:animEffect>
                                  </p:childTnLst>
                                </p:cTn>
                              </p:par>
                              <p:par>
                                <p:cTn id="20" presetID="10" presetClass="entr" presetSubtype="0" fill="hold" nodeType="withEffect">
                                  <p:stCondLst>
                                    <p:cond delay="0"/>
                                  </p:stCondLst>
                                  <p:childTnLst>
                                    <p:set>
                                      <p:cBhvr>
                                        <p:cTn id="21" dur="1" fill="hold">
                                          <p:stCondLst>
                                            <p:cond delay="0"/>
                                          </p:stCondLst>
                                        </p:cTn>
                                        <p:tgtEl>
                                          <p:spTgt spid="542"/>
                                        </p:tgtEl>
                                        <p:attrNameLst>
                                          <p:attrName>style.visibility</p:attrName>
                                        </p:attrNameLst>
                                      </p:cBhvr>
                                      <p:to>
                                        <p:strVal val="visible"/>
                                      </p:to>
                                    </p:set>
                                    <p:animEffect transition="in" filter="fade">
                                      <p:cBhvr>
                                        <p:cTn id="22" dur="500"/>
                                        <p:tgtEl>
                                          <p:spTgt spid="542"/>
                                        </p:tgtEl>
                                      </p:cBhvr>
                                    </p:animEffect>
                                  </p:childTnLst>
                                </p:cTn>
                              </p:par>
                              <p:par>
                                <p:cTn id="23" presetID="10" presetClass="entr" presetSubtype="0" fill="hold" nodeType="withEffect">
                                  <p:stCondLst>
                                    <p:cond delay="0"/>
                                  </p:stCondLst>
                                  <p:childTnLst>
                                    <p:set>
                                      <p:cBhvr>
                                        <p:cTn id="24" dur="1" fill="hold">
                                          <p:stCondLst>
                                            <p:cond delay="0"/>
                                          </p:stCondLst>
                                        </p:cTn>
                                        <p:tgtEl>
                                          <p:spTgt spid="549"/>
                                        </p:tgtEl>
                                        <p:attrNameLst>
                                          <p:attrName>style.visibility</p:attrName>
                                        </p:attrNameLst>
                                      </p:cBhvr>
                                      <p:to>
                                        <p:strVal val="visible"/>
                                      </p:to>
                                    </p:set>
                                    <p:animEffect transition="in" filter="fade">
                                      <p:cBhvr>
                                        <p:cTn id="25" dur="500"/>
                                        <p:tgtEl>
                                          <p:spTgt spid="54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543"/>
                                        </p:tgtEl>
                                        <p:attrNameLst>
                                          <p:attrName>style.visibility</p:attrName>
                                        </p:attrNameLst>
                                      </p:cBhvr>
                                      <p:to>
                                        <p:strVal val="visible"/>
                                      </p:to>
                                    </p:set>
                                    <p:animEffect transition="in" filter="fade">
                                      <p:cBhvr>
                                        <p:cTn id="30" dur="2000"/>
                                        <p:tgtEl>
                                          <p:spTgt spid="543"/>
                                        </p:tgtEl>
                                      </p:cBhvr>
                                    </p:animEffect>
                                  </p:childTnLst>
                                </p:cTn>
                              </p:par>
                              <p:par>
                                <p:cTn id="31" presetID="10" presetClass="entr" presetSubtype="0" fill="hold" nodeType="withEffect">
                                  <p:stCondLst>
                                    <p:cond delay="0"/>
                                  </p:stCondLst>
                                  <p:childTnLst>
                                    <p:set>
                                      <p:cBhvr>
                                        <p:cTn id="32" dur="1" fill="hold">
                                          <p:stCondLst>
                                            <p:cond delay="0"/>
                                          </p:stCondLst>
                                        </p:cTn>
                                        <p:tgtEl>
                                          <p:spTgt spid="544"/>
                                        </p:tgtEl>
                                        <p:attrNameLst>
                                          <p:attrName>style.visibility</p:attrName>
                                        </p:attrNameLst>
                                      </p:cBhvr>
                                      <p:to>
                                        <p:strVal val="visible"/>
                                      </p:to>
                                    </p:set>
                                    <p:animEffect transition="in" filter="fade">
                                      <p:cBhvr>
                                        <p:cTn id="33" dur="2000"/>
                                        <p:tgtEl>
                                          <p:spTgt spid="54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545"/>
                                        </p:tgtEl>
                                        <p:attrNameLst>
                                          <p:attrName>style.visibility</p:attrName>
                                        </p:attrNameLst>
                                      </p:cBhvr>
                                      <p:to>
                                        <p:strVal val="visible"/>
                                      </p:to>
                                    </p:set>
                                    <p:animEffect transition="in" filter="fade">
                                      <p:cBhvr>
                                        <p:cTn id="38" dur="500"/>
                                        <p:tgtEl>
                                          <p:spTgt spid="545"/>
                                        </p:tgtEl>
                                      </p:cBhvr>
                                    </p:animEffect>
                                  </p:childTnLst>
                                </p:cTn>
                              </p:par>
                              <p:par>
                                <p:cTn id="39" presetID="10" presetClass="entr" presetSubtype="0" fill="hold" nodeType="withEffect">
                                  <p:stCondLst>
                                    <p:cond delay="0"/>
                                  </p:stCondLst>
                                  <p:childTnLst>
                                    <p:set>
                                      <p:cBhvr>
                                        <p:cTn id="40" dur="1" fill="hold">
                                          <p:stCondLst>
                                            <p:cond delay="0"/>
                                          </p:stCondLst>
                                        </p:cTn>
                                        <p:tgtEl>
                                          <p:spTgt spid="546"/>
                                        </p:tgtEl>
                                        <p:attrNameLst>
                                          <p:attrName>style.visibility</p:attrName>
                                        </p:attrNameLst>
                                      </p:cBhvr>
                                      <p:to>
                                        <p:strVal val="visible"/>
                                      </p:to>
                                    </p:set>
                                    <p:animEffect transition="in" filter="fade">
                                      <p:cBhvr>
                                        <p:cTn id="41" dur="500"/>
                                        <p:tgtEl>
                                          <p:spTgt spid="546"/>
                                        </p:tgtEl>
                                      </p:cBhvr>
                                    </p:animEffect>
                                  </p:childTnLst>
                                </p:cTn>
                              </p:par>
                              <p:par>
                                <p:cTn id="42" presetID="10" presetClass="entr" presetSubtype="0" fill="hold" nodeType="withEffect">
                                  <p:stCondLst>
                                    <p:cond delay="0"/>
                                  </p:stCondLst>
                                  <p:childTnLst>
                                    <p:set>
                                      <p:cBhvr>
                                        <p:cTn id="43" dur="1" fill="hold">
                                          <p:stCondLst>
                                            <p:cond delay="0"/>
                                          </p:stCondLst>
                                        </p:cTn>
                                        <p:tgtEl>
                                          <p:spTgt spid="548"/>
                                        </p:tgtEl>
                                        <p:attrNameLst>
                                          <p:attrName>style.visibility</p:attrName>
                                        </p:attrNameLst>
                                      </p:cBhvr>
                                      <p:to>
                                        <p:strVal val="visible"/>
                                      </p:to>
                                    </p:set>
                                    <p:animEffect transition="in" filter="fade">
                                      <p:cBhvr>
                                        <p:cTn id="44" dur="500"/>
                                        <p:tgtEl>
                                          <p:spTgt spid="548"/>
                                        </p:tgtEl>
                                      </p:cBhvr>
                                    </p:animEffect>
                                  </p:childTnLst>
                                </p:cTn>
                              </p:par>
                              <p:par>
                                <p:cTn id="45" presetID="10" presetClass="entr" presetSubtype="0" fill="hold" nodeType="withEffect">
                                  <p:stCondLst>
                                    <p:cond delay="0"/>
                                  </p:stCondLst>
                                  <p:childTnLst>
                                    <p:set>
                                      <p:cBhvr>
                                        <p:cTn id="46" dur="1" fill="hold">
                                          <p:stCondLst>
                                            <p:cond delay="0"/>
                                          </p:stCondLst>
                                        </p:cTn>
                                        <p:tgtEl>
                                          <p:spTgt spid="547"/>
                                        </p:tgtEl>
                                        <p:attrNameLst>
                                          <p:attrName>style.visibility</p:attrName>
                                        </p:attrNameLst>
                                      </p:cBhvr>
                                      <p:to>
                                        <p:strVal val="visible"/>
                                      </p:to>
                                    </p:set>
                                    <p:animEffect transition="in" filter="fade">
                                      <p:cBhvr>
                                        <p:cTn id="47" dur="500"/>
                                        <p:tgtEl>
                                          <p:spTgt spid="5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sp>
        <p:nvSpPr>
          <p:cNvPr id="554" name="Google Shape;554;p21"/>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555" name="Google Shape;555;p21"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556" name="Google Shape;556;p21"/>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557" name="Google Shape;557;p21"/>
          <p:cNvPicPr preferRelativeResize="0"/>
          <p:nvPr/>
        </p:nvPicPr>
        <p:blipFill rotWithShape="1">
          <a:blip r:embed="rId4">
            <a:alphaModFix/>
          </a:blip>
          <a:srcRect/>
          <a:stretch/>
        </p:blipFill>
        <p:spPr>
          <a:xfrm>
            <a:off x="-10633" y="0"/>
            <a:ext cx="4795284" cy="1435395"/>
          </a:xfrm>
          <a:prstGeom prst="rect">
            <a:avLst/>
          </a:prstGeom>
          <a:noFill/>
          <a:ln>
            <a:noFill/>
          </a:ln>
        </p:spPr>
      </p:pic>
      <p:pic>
        <p:nvPicPr>
          <p:cNvPr id="558" name="Google Shape;558;p21"/>
          <p:cNvPicPr preferRelativeResize="0"/>
          <p:nvPr/>
        </p:nvPicPr>
        <p:blipFill rotWithShape="1">
          <a:blip r:embed="rId5">
            <a:alphaModFix/>
          </a:blip>
          <a:srcRect/>
          <a:stretch/>
        </p:blipFill>
        <p:spPr>
          <a:xfrm>
            <a:off x="60903" y="4982976"/>
            <a:ext cx="3436793" cy="1791628"/>
          </a:xfrm>
          <a:prstGeom prst="rect">
            <a:avLst/>
          </a:prstGeom>
          <a:noFill/>
          <a:ln>
            <a:noFill/>
          </a:ln>
        </p:spPr>
      </p:pic>
      <p:sp>
        <p:nvSpPr>
          <p:cNvPr id="559" name="Google Shape;559;p21"/>
          <p:cNvSpPr txBox="1"/>
          <p:nvPr/>
        </p:nvSpPr>
        <p:spPr>
          <a:xfrm>
            <a:off x="152289" y="2474530"/>
            <a:ext cx="3582992"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PROPIEDADES </a:t>
            </a:r>
            <a:endParaRPr/>
          </a:p>
          <a:p>
            <a:pPr marL="0" marR="0" lvl="0" indent="0" algn="ctr" rtl="0">
              <a:spcBef>
                <a:spcPts val="0"/>
              </a:spcBef>
              <a:spcAft>
                <a:spcPts val="0"/>
              </a:spcAft>
              <a:buNone/>
            </a:pPr>
            <a:r>
              <a:rPr lang="en-US" sz="1800" b="1">
                <a:solidFill>
                  <a:srgbClr val="002060"/>
                </a:solidFill>
                <a:latin typeface="Federo"/>
                <a:ea typeface="Federo"/>
                <a:cs typeface="Federo"/>
                <a:sym typeface="Federo"/>
              </a:rPr>
              <a:t>DE LAS </a:t>
            </a:r>
            <a:r>
              <a:rPr lang="en-US" sz="3200" b="1" u="sng">
                <a:solidFill>
                  <a:srgbClr val="C00000"/>
                </a:solidFill>
                <a:latin typeface="Federo"/>
                <a:ea typeface="Federo"/>
                <a:cs typeface="Federo"/>
                <a:sym typeface="Federo"/>
              </a:rPr>
              <a:t>PÓLVORAS</a:t>
            </a:r>
            <a:r>
              <a:rPr lang="en-US" sz="3200" b="1">
                <a:solidFill>
                  <a:srgbClr val="002060"/>
                </a:solidFill>
                <a:latin typeface="Federo"/>
                <a:ea typeface="Federo"/>
                <a:cs typeface="Federo"/>
                <a:sym typeface="Federo"/>
              </a:rPr>
              <a:t> PROPELENTES</a:t>
            </a:r>
            <a:endParaRPr sz="1800">
              <a:solidFill>
                <a:srgbClr val="002060"/>
              </a:solidFill>
              <a:latin typeface="Calibri"/>
              <a:ea typeface="Calibri"/>
              <a:cs typeface="Calibri"/>
              <a:sym typeface="Calibri"/>
            </a:endParaRPr>
          </a:p>
        </p:txBody>
      </p:sp>
      <p:sp>
        <p:nvSpPr>
          <p:cNvPr id="560" name="Google Shape;560;p21"/>
          <p:cNvSpPr txBox="1">
            <a:spLocks noGrp="1"/>
          </p:cNvSpPr>
          <p:nvPr>
            <p:ph type="subTitle" idx="1"/>
          </p:nvPr>
        </p:nvSpPr>
        <p:spPr>
          <a:xfrm>
            <a:off x="4140821" y="1797267"/>
            <a:ext cx="8051179" cy="62161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C00000"/>
              </a:buClr>
              <a:buSzPts val="4000"/>
              <a:buNone/>
            </a:pPr>
            <a:r>
              <a:rPr lang="en-US" sz="4000" b="1" u="sng">
                <a:solidFill>
                  <a:srgbClr val="C00000"/>
                </a:solidFill>
                <a:latin typeface="Arial"/>
                <a:ea typeface="Arial"/>
                <a:cs typeface="Arial"/>
                <a:sym typeface="Arial"/>
              </a:rPr>
              <a:t>Velocidad de Quemado </a:t>
            </a:r>
            <a:endParaRPr/>
          </a:p>
        </p:txBody>
      </p:sp>
      <p:sp>
        <p:nvSpPr>
          <p:cNvPr id="561" name="Google Shape;561;p21"/>
          <p:cNvSpPr/>
          <p:nvPr/>
        </p:nvSpPr>
        <p:spPr>
          <a:xfrm>
            <a:off x="4489184" y="3149726"/>
            <a:ext cx="3166540" cy="646331"/>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2060"/>
              </a:buClr>
              <a:buSzPts val="1800"/>
              <a:buFont typeface="Noto Sans Symbols"/>
              <a:buChar char="❖"/>
            </a:pPr>
            <a:r>
              <a:rPr lang="en-US" sz="1800">
                <a:solidFill>
                  <a:srgbClr val="002060"/>
                </a:solidFill>
                <a:latin typeface="Calibri"/>
                <a:ea typeface="Calibri"/>
                <a:cs typeface="Calibri"/>
                <a:sym typeface="Calibri"/>
              </a:rPr>
              <a:t>Tamaño del grado de pólvora</a:t>
            </a:r>
            <a:endParaRPr/>
          </a:p>
        </p:txBody>
      </p:sp>
      <p:sp>
        <p:nvSpPr>
          <p:cNvPr id="562" name="Google Shape;562;p21"/>
          <p:cNvSpPr/>
          <p:nvPr/>
        </p:nvSpPr>
        <p:spPr>
          <a:xfrm>
            <a:off x="4270918" y="4655496"/>
            <a:ext cx="3166540" cy="369332"/>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2060"/>
              </a:buClr>
              <a:buSzPts val="1800"/>
              <a:buFont typeface="Noto Sans Symbols"/>
              <a:buChar char="❖"/>
            </a:pPr>
            <a:r>
              <a:rPr lang="en-US" sz="1800">
                <a:solidFill>
                  <a:srgbClr val="002060"/>
                </a:solidFill>
                <a:latin typeface="Calibri"/>
                <a:ea typeface="Calibri"/>
                <a:cs typeface="Calibri"/>
                <a:sym typeface="Calibri"/>
              </a:rPr>
              <a:t>Forma del grano</a:t>
            </a:r>
            <a:endParaRPr/>
          </a:p>
        </p:txBody>
      </p:sp>
      <p:sp>
        <p:nvSpPr>
          <p:cNvPr id="563" name="Google Shape;563;p21"/>
          <p:cNvSpPr/>
          <p:nvPr/>
        </p:nvSpPr>
        <p:spPr>
          <a:xfrm>
            <a:off x="4731286" y="5990343"/>
            <a:ext cx="3166540" cy="369332"/>
          </a:xfrm>
          <a:prstGeom prst="rect">
            <a:avLst/>
          </a:prstGeom>
          <a:noFill/>
          <a:ln>
            <a:noFill/>
          </a:ln>
        </p:spPr>
        <p:txBody>
          <a:bodyPr spcFirstLastPara="1" wrap="square" lIns="91425" tIns="45700" rIns="91425" bIns="45700" anchor="t" anchorCtr="0">
            <a:spAutoFit/>
          </a:bodyPr>
          <a:lstStyle/>
          <a:p>
            <a:pPr marL="342900" marR="0" lvl="0" indent="-342900" algn="ctr" rtl="0">
              <a:spcBef>
                <a:spcPts val="0"/>
              </a:spcBef>
              <a:spcAft>
                <a:spcPts val="0"/>
              </a:spcAft>
              <a:buClr>
                <a:srgbClr val="002060"/>
              </a:buClr>
              <a:buSzPts val="1800"/>
              <a:buFont typeface="Noto Sans Symbols"/>
              <a:buChar char="❖"/>
            </a:pPr>
            <a:r>
              <a:rPr lang="en-US" sz="1800">
                <a:solidFill>
                  <a:srgbClr val="002060"/>
                </a:solidFill>
                <a:latin typeface="Calibri"/>
                <a:ea typeface="Calibri"/>
                <a:cs typeface="Calibri"/>
                <a:sym typeface="Calibri"/>
              </a:rPr>
              <a:t>Temperatura de quemado</a:t>
            </a:r>
            <a:endParaRPr/>
          </a:p>
        </p:txBody>
      </p:sp>
      <p:pic>
        <p:nvPicPr>
          <p:cNvPr id="564" name="Google Shape;564;p21"/>
          <p:cNvPicPr preferRelativeResize="0"/>
          <p:nvPr/>
        </p:nvPicPr>
        <p:blipFill rotWithShape="1">
          <a:blip r:embed="rId6">
            <a:alphaModFix/>
          </a:blip>
          <a:srcRect/>
          <a:stretch/>
        </p:blipFill>
        <p:spPr>
          <a:xfrm>
            <a:off x="7457021" y="4425351"/>
            <a:ext cx="1406124" cy="1044725"/>
          </a:xfrm>
          <a:prstGeom prst="rect">
            <a:avLst/>
          </a:prstGeom>
          <a:noFill/>
          <a:ln>
            <a:noFill/>
          </a:ln>
        </p:spPr>
      </p:pic>
      <p:pic>
        <p:nvPicPr>
          <p:cNvPr id="565" name="Google Shape;565;p21"/>
          <p:cNvPicPr preferRelativeResize="0"/>
          <p:nvPr/>
        </p:nvPicPr>
        <p:blipFill rotWithShape="1">
          <a:blip r:embed="rId7">
            <a:alphaModFix/>
          </a:blip>
          <a:srcRect/>
          <a:stretch/>
        </p:blipFill>
        <p:spPr>
          <a:xfrm>
            <a:off x="7601480" y="2817702"/>
            <a:ext cx="1067142" cy="1350840"/>
          </a:xfrm>
          <a:prstGeom prst="rect">
            <a:avLst/>
          </a:prstGeom>
          <a:noFill/>
          <a:ln>
            <a:noFill/>
          </a:ln>
        </p:spPr>
      </p:pic>
      <p:pic>
        <p:nvPicPr>
          <p:cNvPr id="566" name="Google Shape;566;p21"/>
          <p:cNvPicPr preferRelativeResize="0"/>
          <p:nvPr/>
        </p:nvPicPr>
        <p:blipFill rotWithShape="1">
          <a:blip r:embed="rId8">
            <a:alphaModFix/>
          </a:blip>
          <a:srcRect/>
          <a:stretch/>
        </p:blipFill>
        <p:spPr>
          <a:xfrm>
            <a:off x="8000962" y="5694292"/>
            <a:ext cx="616254" cy="961434"/>
          </a:xfrm>
          <a:prstGeom prst="rect">
            <a:avLst/>
          </a:prstGeom>
          <a:noFill/>
          <a:ln>
            <a:noFill/>
          </a:ln>
        </p:spPr>
      </p:pic>
      <p:sp>
        <p:nvSpPr>
          <p:cNvPr id="567" name="Google Shape;567;p21"/>
          <p:cNvSpPr/>
          <p:nvPr/>
        </p:nvSpPr>
        <p:spPr>
          <a:xfrm>
            <a:off x="8927253" y="3110911"/>
            <a:ext cx="2512907" cy="61555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rgbClr val="002060"/>
                </a:solidFill>
                <a:latin typeface="Calibri"/>
                <a:ea typeface="Calibri"/>
                <a:cs typeface="Calibri"/>
                <a:sym typeface="Calibri"/>
              </a:rPr>
              <a:t> </a:t>
            </a:r>
            <a:r>
              <a:rPr lang="en-US" sz="1600">
                <a:solidFill>
                  <a:srgbClr val="002060"/>
                </a:solidFill>
                <a:latin typeface="Calibri"/>
                <a:ea typeface="Calibri"/>
                <a:cs typeface="Calibri"/>
                <a:sym typeface="Calibri"/>
              </a:rPr>
              <a:t>A menor tamaño mayor velocidad de quemado</a:t>
            </a:r>
            <a:endParaRPr sz="1800">
              <a:solidFill>
                <a:srgbClr val="002060"/>
              </a:solidFill>
              <a:latin typeface="Calibri"/>
              <a:ea typeface="Calibri"/>
              <a:cs typeface="Calibri"/>
              <a:sym typeface="Calibri"/>
            </a:endParaRPr>
          </a:p>
        </p:txBody>
      </p:sp>
      <p:sp>
        <p:nvSpPr>
          <p:cNvPr id="568" name="Google Shape;568;p21"/>
          <p:cNvSpPr/>
          <p:nvPr/>
        </p:nvSpPr>
        <p:spPr>
          <a:xfrm>
            <a:off x="8949115" y="4614829"/>
            <a:ext cx="2596674" cy="61555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rgbClr val="002060"/>
                </a:solidFill>
                <a:latin typeface="Calibri"/>
                <a:ea typeface="Calibri"/>
                <a:cs typeface="Calibri"/>
                <a:sym typeface="Calibri"/>
              </a:rPr>
              <a:t> </a:t>
            </a:r>
            <a:r>
              <a:rPr lang="en-US" sz="1600">
                <a:solidFill>
                  <a:srgbClr val="002060"/>
                </a:solidFill>
                <a:latin typeface="Calibri"/>
                <a:ea typeface="Calibri"/>
                <a:cs typeface="Calibri"/>
                <a:sym typeface="Calibri"/>
              </a:rPr>
              <a:t>A mayor superficie, mayor velocidad de quemado</a:t>
            </a:r>
            <a:endParaRPr sz="1800">
              <a:solidFill>
                <a:srgbClr val="002060"/>
              </a:solidFill>
              <a:latin typeface="Calibri"/>
              <a:ea typeface="Calibri"/>
              <a:cs typeface="Calibri"/>
              <a:sym typeface="Calibri"/>
            </a:endParaRPr>
          </a:p>
        </p:txBody>
      </p:sp>
      <p:sp>
        <p:nvSpPr>
          <p:cNvPr id="569" name="Google Shape;569;p21"/>
          <p:cNvSpPr/>
          <p:nvPr/>
        </p:nvSpPr>
        <p:spPr>
          <a:xfrm>
            <a:off x="9012151" y="5895053"/>
            <a:ext cx="2682044" cy="61555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rgbClr val="002060"/>
                </a:solidFill>
                <a:latin typeface="Calibri"/>
                <a:ea typeface="Calibri"/>
                <a:cs typeface="Calibri"/>
                <a:sym typeface="Calibri"/>
              </a:rPr>
              <a:t> </a:t>
            </a:r>
            <a:r>
              <a:rPr lang="en-US" sz="1600">
                <a:solidFill>
                  <a:srgbClr val="002060"/>
                </a:solidFill>
                <a:latin typeface="Calibri"/>
                <a:ea typeface="Calibri"/>
                <a:cs typeface="Calibri"/>
                <a:sym typeface="Calibri"/>
              </a:rPr>
              <a:t>A mayor temperatura, mayor velocidad de quemado</a:t>
            </a:r>
            <a:endParaRPr sz="1800">
              <a:solidFill>
                <a:srgbClr val="002060"/>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61"/>
                                        </p:tgtEl>
                                        <p:attrNameLst>
                                          <p:attrName>style.visibility</p:attrName>
                                        </p:attrNameLst>
                                      </p:cBhvr>
                                      <p:to>
                                        <p:strVal val="visible"/>
                                      </p:to>
                                    </p:set>
                                    <p:animEffect transition="in" filter="fade">
                                      <p:cBhvr>
                                        <p:cTn id="7" dur="2000"/>
                                        <p:tgtEl>
                                          <p:spTgt spid="561"/>
                                        </p:tgtEl>
                                      </p:cBhvr>
                                    </p:animEffect>
                                  </p:childTnLst>
                                </p:cTn>
                              </p:par>
                              <p:par>
                                <p:cTn id="8" presetID="10" presetClass="entr" presetSubtype="0" fill="hold" nodeType="withEffect">
                                  <p:stCondLst>
                                    <p:cond delay="0"/>
                                  </p:stCondLst>
                                  <p:childTnLst>
                                    <p:set>
                                      <p:cBhvr>
                                        <p:cTn id="9" dur="1" fill="hold">
                                          <p:stCondLst>
                                            <p:cond delay="0"/>
                                          </p:stCondLst>
                                        </p:cTn>
                                        <p:tgtEl>
                                          <p:spTgt spid="565"/>
                                        </p:tgtEl>
                                        <p:attrNameLst>
                                          <p:attrName>style.visibility</p:attrName>
                                        </p:attrNameLst>
                                      </p:cBhvr>
                                      <p:to>
                                        <p:strVal val="visible"/>
                                      </p:to>
                                    </p:set>
                                    <p:animEffect transition="in" filter="fade">
                                      <p:cBhvr>
                                        <p:cTn id="10" dur="2000"/>
                                        <p:tgtEl>
                                          <p:spTgt spid="565"/>
                                        </p:tgtEl>
                                      </p:cBhvr>
                                    </p:animEffect>
                                  </p:childTnLst>
                                </p:cTn>
                              </p:par>
                              <p:par>
                                <p:cTn id="11" presetID="10" presetClass="entr" presetSubtype="0" fill="hold" nodeType="withEffect">
                                  <p:stCondLst>
                                    <p:cond delay="0"/>
                                  </p:stCondLst>
                                  <p:childTnLst>
                                    <p:set>
                                      <p:cBhvr>
                                        <p:cTn id="12" dur="1" fill="hold">
                                          <p:stCondLst>
                                            <p:cond delay="0"/>
                                          </p:stCondLst>
                                        </p:cTn>
                                        <p:tgtEl>
                                          <p:spTgt spid="567"/>
                                        </p:tgtEl>
                                        <p:attrNameLst>
                                          <p:attrName>style.visibility</p:attrName>
                                        </p:attrNameLst>
                                      </p:cBhvr>
                                      <p:to>
                                        <p:strVal val="visible"/>
                                      </p:to>
                                    </p:set>
                                    <p:animEffect transition="in" filter="fade">
                                      <p:cBhvr>
                                        <p:cTn id="13" dur="2000"/>
                                        <p:tgtEl>
                                          <p:spTgt spid="56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62"/>
                                        </p:tgtEl>
                                        <p:attrNameLst>
                                          <p:attrName>style.visibility</p:attrName>
                                        </p:attrNameLst>
                                      </p:cBhvr>
                                      <p:to>
                                        <p:strVal val="visible"/>
                                      </p:to>
                                    </p:set>
                                    <p:animEffect transition="in" filter="fade">
                                      <p:cBhvr>
                                        <p:cTn id="18" dur="2000"/>
                                        <p:tgtEl>
                                          <p:spTgt spid="562"/>
                                        </p:tgtEl>
                                      </p:cBhvr>
                                    </p:animEffect>
                                  </p:childTnLst>
                                </p:cTn>
                              </p:par>
                              <p:par>
                                <p:cTn id="19" presetID="10" presetClass="entr" presetSubtype="0" fill="hold" nodeType="withEffect">
                                  <p:stCondLst>
                                    <p:cond delay="0"/>
                                  </p:stCondLst>
                                  <p:childTnLst>
                                    <p:set>
                                      <p:cBhvr>
                                        <p:cTn id="20" dur="1" fill="hold">
                                          <p:stCondLst>
                                            <p:cond delay="0"/>
                                          </p:stCondLst>
                                        </p:cTn>
                                        <p:tgtEl>
                                          <p:spTgt spid="564"/>
                                        </p:tgtEl>
                                        <p:attrNameLst>
                                          <p:attrName>style.visibility</p:attrName>
                                        </p:attrNameLst>
                                      </p:cBhvr>
                                      <p:to>
                                        <p:strVal val="visible"/>
                                      </p:to>
                                    </p:set>
                                    <p:animEffect transition="in" filter="fade">
                                      <p:cBhvr>
                                        <p:cTn id="21" dur="2000"/>
                                        <p:tgtEl>
                                          <p:spTgt spid="564"/>
                                        </p:tgtEl>
                                      </p:cBhvr>
                                    </p:animEffect>
                                  </p:childTnLst>
                                </p:cTn>
                              </p:par>
                              <p:par>
                                <p:cTn id="22" presetID="10" presetClass="entr" presetSubtype="0" fill="hold" nodeType="withEffect">
                                  <p:stCondLst>
                                    <p:cond delay="0"/>
                                  </p:stCondLst>
                                  <p:childTnLst>
                                    <p:set>
                                      <p:cBhvr>
                                        <p:cTn id="23" dur="1" fill="hold">
                                          <p:stCondLst>
                                            <p:cond delay="0"/>
                                          </p:stCondLst>
                                        </p:cTn>
                                        <p:tgtEl>
                                          <p:spTgt spid="568"/>
                                        </p:tgtEl>
                                        <p:attrNameLst>
                                          <p:attrName>style.visibility</p:attrName>
                                        </p:attrNameLst>
                                      </p:cBhvr>
                                      <p:to>
                                        <p:strVal val="visible"/>
                                      </p:to>
                                    </p:set>
                                    <p:animEffect transition="in" filter="fade">
                                      <p:cBhvr>
                                        <p:cTn id="24" dur="2000"/>
                                        <p:tgtEl>
                                          <p:spTgt spid="56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63"/>
                                        </p:tgtEl>
                                        <p:attrNameLst>
                                          <p:attrName>style.visibility</p:attrName>
                                        </p:attrNameLst>
                                      </p:cBhvr>
                                      <p:to>
                                        <p:strVal val="visible"/>
                                      </p:to>
                                    </p:set>
                                    <p:animEffect transition="in" filter="fade">
                                      <p:cBhvr>
                                        <p:cTn id="29" dur="2000"/>
                                        <p:tgtEl>
                                          <p:spTgt spid="563"/>
                                        </p:tgtEl>
                                      </p:cBhvr>
                                    </p:animEffect>
                                  </p:childTnLst>
                                </p:cTn>
                              </p:par>
                              <p:par>
                                <p:cTn id="30" presetID="10" presetClass="entr" presetSubtype="0" fill="hold" nodeType="withEffect">
                                  <p:stCondLst>
                                    <p:cond delay="0"/>
                                  </p:stCondLst>
                                  <p:childTnLst>
                                    <p:set>
                                      <p:cBhvr>
                                        <p:cTn id="31" dur="1" fill="hold">
                                          <p:stCondLst>
                                            <p:cond delay="0"/>
                                          </p:stCondLst>
                                        </p:cTn>
                                        <p:tgtEl>
                                          <p:spTgt spid="566"/>
                                        </p:tgtEl>
                                        <p:attrNameLst>
                                          <p:attrName>style.visibility</p:attrName>
                                        </p:attrNameLst>
                                      </p:cBhvr>
                                      <p:to>
                                        <p:strVal val="visible"/>
                                      </p:to>
                                    </p:set>
                                    <p:animEffect transition="in" filter="fade">
                                      <p:cBhvr>
                                        <p:cTn id="32" dur="2000"/>
                                        <p:tgtEl>
                                          <p:spTgt spid="566"/>
                                        </p:tgtEl>
                                      </p:cBhvr>
                                    </p:animEffect>
                                  </p:childTnLst>
                                </p:cTn>
                              </p:par>
                              <p:par>
                                <p:cTn id="33" presetID="10" presetClass="entr" presetSubtype="0" fill="hold" nodeType="withEffect">
                                  <p:stCondLst>
                                    <p:cond delay="0"/>
                                  </p:stCondLst>
                                  <p:childTnLst>
                                    <p:set>
                                      <p:cBhvr>
                                        <p:cTn id="34" dur="1" fill="hold">
                                          <p:stCondLst>
                                            <p:cond delay="0"/>
                                          </p:stCondLst>
                                        </p:cTn>
                                        <p:tgtEl>
                                          <p:spTgt spid="569"/>
                                        </p:tgtEl>
                                        <p:attrNameLst>
                                          <p:attrName>style.visibility</p:attrName>
                                        </p:attrNameLst>
                                      </p:cBhvr>
                                      <p:to>
                                        <p:strVal val="visible"/>
                                      </p:to>
                                    </p:set>
                                    <p:animEffect transition="in" filter="fade">
                                      <p:cBhvr>
                                        <p:cTn id="35" dur="2000"/>
                                        <p:tgtEl>
                                          <p:spTgt spid="5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22"/>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575" name="Google Shape;575;p22"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576" name="Google Shape;576;p22"/>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577" name="Google Shape;577;p22"/>
          <p:cNvPicPr preferRelativeResize="0"/>
          <p:nvPr/>
        </p:nvPicPr>
        <p:blipFill rotWithShape="1">
          <a:blip r:embed="rId4">
            <a:alphaModFix/>
          </a:blip>
          <a:srcRect/>
          <a:stretch/>
        </p:blipFill>
        <p:spPr>
          <a:xfrm>
            <a:off x="-10633" y="0"/>
            <a:ext cx="4795284" cy="1435395"/>
          </a:xfrm>
          <a:prstGeom prst="rect">
            <a:avLst/>
          </a:prstGeom>
          <a:noFill/>
          <a:ln>
            <a:noFill/>
          </a:ln>
        </p:spPr>
      </p:pic>
      <p:sp>
        <p:nvSpPr>
          <p:cNvPr id="578" name="Google Shape;578;p22"/>
          <p:cNvSpPr txBox="1"/>
          <p:nvPr/>
        </p:nvSpPr>
        <p:spPr>
          <a:xfrm>
            <a:off x="152289" y="2474530"/>
            <a:ext cx="3582992" cy="135417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solidFill>
                  <a:srgbClr val="002060"/>
                </a:solidFill>
                <a:latin typeface="Federo"/>
                <a:ea typeface="Federo"/>
                <a:cs typeface="Federo"/>
                <a:sym typeface="Federo"/>
              </a:rPr>
              <a:t>PROPIEDADES </a:t>
            </a:r>
            <a:endParaRPr dirty="0"/>
          </a:p>
          <a:p>
            <a:pPr marL="0" marR="0" lvl="0" indent="0" algn="ctr" rtl="0">
              <a:spcBef>
                <a:spcPts val="0"/>
              </a:spcBef>
              <a:spcAft>
                <a:spcPts val="0"/>
              </a:spcAft>
              <a:buNone/>
            </a:pPr>
            <a:r>
              <a:rPr lang="en-US" sz="1800" b="1" dirty="0">
                <a:solidFill>
                  <a:srgbClr val="002060"/>
                </a:solidFill>
                <a:latin typeface="Federo"/>
                <a:ea typeface="Federo"/>
                <a:cs typeface="Federo"/>
                <a:sym typeface="Federo"/>
              </a:rPr>
              <a:t>DE LOS EXPLOSIVOS </a:t>
            </a:r>
            <a:r>
              <a:rPr lang="en-US" sz="3200" b="1" u="sng" dirty="0">
                <a:solidFill>
                  <a:srgbClr val="C00000"/>
                </a:solidFill>
                <a:latin typeface="Federo"/>
                <a:ea typeface="Federo"/>
                <a:cs typeface="Federo"/>
                <a:sym typeface="Federo"/>
              </a:rPr>
              <a:t>PROPELENTES</a:t>
            </a:r>
            <a:endParaRPr sz="1800" u="sng" dirty="0">
              <a:solidFill>
                <a:srgbClr val="C00000"/>
              </a:solidFill>
              <a:latin typeface="Calibri"/>
              <a:ea typeface="Calibri"/>
              <a:cs typeface="Calibri"/>
              <a:sym typeface="Calibri"/>
            </a:endParaRPr>
          </a:p>
        </p:txBody>
      </p:sp>
      <p:sp>
        <p:nvSpPr>
          <p:cNvPr id="579" name="Google Shape;579;p22"/>
          <p:cNvSpPr/>
          <p:nvPr/>
        </p:nvSpPr>
        <p:spPr>
          <a:xfrm>
            <a:off x="4100976" y="2824716"/>
            <a:ext cx="3766088" cy="2901902"/>
          </a:xfrm>
          <a:prstGeom prst="roundRect">
            <a:avLst>
              <a:gd name="adj" fmla="val 1711"/>
            </a:avLst>
          </a:prstGeom>
          <a:solidFill>
            <a:srgbClr val="548135">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80" name="Google Shape;580;p22"/>
          <p:cNvSpPr txBox="1"/>
          <p:nvPr/>
        </p:nvSpPr>
        <p:spPr>
          <a:xfrm>
            <a:off x="4335618" y="2903425"/>
            <a:ext cx="3080321"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u="sng">
                <a:solidFill>
                  <a:srgbClr val="002060"/>
                </a:solidFill>
                <a:latin typeface="Calibri"/>
                <a:ea typeface="Calibri"/>
                <a:cs typeface="Calibri"/>
                <a:sym typeface="Calibri"/>
              </a:rPr>
              <a:t>COMBURENTE </a:t>
            </a:r>
            <a:endParaRPr/>
          </a:p>
          <a:p>
            <a:pPr marL="0" marR="0" lvl="0" indent="0" algn="ctr" rtl="0">
              <a:spcBef>
                <a:spcPts val="0"/>
              </a:spcBef>
              <a:spcAft>
                <a:spcPts val="0"/>
              </a:spcAft>
              <a:buNone/>
            </a:pPr>
            <a:r>
              <a:rPr lang="en-US" sz="1400">
                <a:solidFill>
                  <a:srgbClr val="002060"/>
                </a:solidFill>
                <a:latin typeface="Calibri"/>
                <a:ea typeface="Calibri"/>
                <a:cs typeface="Calibri"/>
                <a:sym typeface="Calibri"/>
              </a:rPr>
              <a:t>  </a:t>
            </a:r>
            <a:endParaRPr/>
          </a:p>
        </p:txBody>
      </p:sp>
      <p:sp>
        <p:nvSpPr>
          <p:cNvPr id="581" name="Google Shape;581;p22"/>
          <p:cNvSpPr/>
          <p:nvPr/>
        </p:nvSpPr>
        <p:spPr>
          <a:xfrm>
            <a:off x="8160525" y="2824716"/>
            <a:ext cx="3766088" cy="2901902"/>
          </a:xfrm>
          <a:prstGeom prst="roundRect">
            <a:avLst>
              <a:gd name="adj" fmla="val 1711"/>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82" name="Google Shape;582;p22" descr="C:\Users\Usuario\Desktop\Imagenes 3D\3D_CArt_11.jpg"/>
          <p:cNvPicPr preferRelativeResize="0"/>
          <p:nvPr/>
        </p:nvPicPr>
        <p:blipFill rotWithShape="1">
          <a:blip r:embed="rId5">
            <a:alphaModFix/>
          </a:blip>
          <a:srcRect r="15625"/>
          <a:stretch/>
        </p:blipFill>
        <p:spPr>
          <a:xfrm>
            <a:off x="4189392" y="3454028"/>
            <a:ext cx="274119" cy="270835"/>
          </a:xfrm>
          <a:prstGeom prst="rect">
            <a:avLst/>
          </a:prstGeom>
          <a:noFill/>
          <a:ln>
            <a:noFill/>
          </a:ln>
        </p:spPr>
      </p:pic>
      <p:sp>
        <p:nvSpPr>
          <p:cNvPr id="583" name="Google Shape;583;p22"/>
          <p:cNvSpPr txBox="1"/>
          <p:nvPr/>
        </p:nvSpPr>
        <p:spPr>
          <a:xfrm>
            <a:off x="4605931" y="3376905"/>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Oxigeno Líquido</a:t>
            </a:r>
            <a:endParaRPr/>
          </a:p>
        </p:txBody>
      </p:sp>
      <p:pic>
        <p:nvPicPr>
          <p:cNvPr id="584" name="Google Shape;584;p22" descr="C:\Users\Usuario\Desktop\Imagenes 3D\3D_CArt_11.jpg"/>
          <p:cNvPicPr preferRelativeResize="0"/>
          <p:nvPr/>
        </p:nvPicPr>
        <p:blipFill rotWithShape="1">
          <a:blip r:embed="rId5">
            <a:alphaModFix/>
          </a:blip>
          <a:srcRect r="15625"/>
          <a:stretch/>
        </p:blipFill>
        <p:spPr>
          <a:xfrm>
            <a:off x="4194561" y="3823401"/>
            <a:ext cx="274119" cy="270835"/>
          </a:xfrm>
          <a:prstGeom prst="rect">
            <a:avLst/>
          </a:prstGeom>
          <a:noFill/>
          <a:ln>
            <a:noFill/>
          </a:ln>
        </p:spPr>
      </p:pic>
      <p:sp>
        <p:nvSpPr>
          <p:cNvPr id="585" name="Google Shape;585;p22"/>
          <p:cNvSpPr txBox="1"/>
          <p:nvPr/>
        </p:nvSpPr>
        <p:spPr>
          <a:xfrm>
            <a:off x="4611100" y="3746278"/>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Oxigeno Líquido</a:t>
            </a:r>
            <a:endParaRPr/>
          </a:p>
        </p:txBody>
      </p:sp>
      <p:pic>
        <p:nvPicPr>
          <p:cNvPr id="586" name="Google Shape;586;p22" descr="C:\Users\Usuario\Desktop\Imagenes 3D\3D_CArt_11.jpg"/>
          <p:cNvPicPr preferRelativeResize="0"/>
          <p:nvPr/>
        </p:nvPicPr>
        <p:blipFill rotWithShape="1">
          <a:blip r:embed="rId5">
            <a:alphaModFix/>
          </a:blip>
          <a:srcRect r="15625"/>
          <a:stretch/>
        </p:blipFill>
        <p:spPr>
          <a:xfrm>
            <a:off x="4184232" y="4208274"/>
            <a:ext cx="274119" cy="270835"/>
          </a:xfrm>
          <a:prstGeom prst="rect">
            <a:avLst/>
          </a:prstGeom>
          <a:noFill/>
          <a:ln>
            <a:noFill/>
          </a:ln>
        </p:spPr>
      </p:pic>
      <p:sp>
        <p:nvSpPr>
          <p:cNvPr id="587" name="Google Shape;587;p22"/>
          <p:cNvSpPr txBox="1"/>
          <p:nvPr/>
        </p:nvSpPr>
        <p:spPr>
          <a:xfrm>
            <a:off x="4600771" y="4131151"/>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Oxigeno Líquido</a:t>
            </a:r>
            <a:endParaRPr/>
          </a:p>
        </p:txBody>
      </p:sp>
      <p:pic>
        <p:nvPicPr>
          <p:cNvPr id="588" name="Google Shape;588;p22" descr="C:\Users\Usuario\Desktop\Imagenes 3D\3D_CArt_11.jpg"/>
          <p:cNvPicPr preferRelativeResize="0"/>
          <p:nvPr/>
        </p:nvPicPr>
        <p:blipFill rotWithShape="1">
          <a:blip r:embed="rId5">
            <a:alphaModFix/>
          </a:blip>
          <a:srcRect r="15625"/>
          <a:stretch/>
        </p:blipFill>
        <p:spPr>
          <a:xfrm>
            <a:off x="4181649" y="4546655"/>
            <a:ext cx="274119" cy="270835"/>
          </a:xfrm>
          <a:prstGeom prst="rect">
            <a:avLst/>
          </a:prstGeom>
          <a:noFill/>
          <a:ln>
            <a:noFill/>
          </a:ln>
        </p:spPr>
      </p:pic>
      <p:sp>
        <p:nvSpPr>
          <p:cNvPr id="589" name="Google Shape;589;p22"/>
          <p:cNvSpPr txBox="1"/>
          <p:nvPr/>
        </p:nvSpPr>
        <p:spPr>
          <a:xfrm>
            <a:off x="4598188" y="4469532"/>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Fluorine (F</a:t>
            </a:r>
            <a:r>
              <a:rPr lang="en-US" sz="1800" baseline="-25000">
                <a:solidFill>
                  <a:srgbClr val="002060"/>
                </a:solidFill>
                <a:latin typeface="Calibri"/>
                <a:ea typeface="Calibri"/>
                <a:cs typeface="Calibri"/>
                <a:sym typeface="Calibri"/>
              </a:rPr>
              <a:t>2</a:t>
            </a:r>
            <a:r>
              <a:rPr lang="en-US" sz="1800">
                <a:solidFill>
                  <a:srgbClr val="002060"/>
                </a:solidFill>
                <a:latin typeface="Calibri"/>
                <a:ea typeface="Calibri"/>
                <a:cs typeface="Calibri"/>
                <a:sym typeface="Calibri"/>
              </a:rPr>
              <a:t>)</a:t>
            </a:r>
            <a:endParaRPr/>
          </a:p>
        </p:txBody>
      </p:sp>
      <p:pic>
        <p:nvPicPr>
          <p:cNvPr id="590" name="Google Shape;590;p22" descr="C:\Users\Usuario\Desktop\Imagenes 3D\3D_CArt_11.jpg"/>
          <p:cNvPicPr preferRelativeResize="0"/>
          <p:nvPr/>
        </p:nvPicPr>
        <p:blipFill rotWithShape="1">
          <a:blip r:embed="rId5">
            <a:alphaModFix/>
          </a:blip>
          <a:srcRect r="15625"/>
          <a:stretch/>
        </p:blipFill>
        <p:spPr>
          <a:xfrm>
            <a:off x="4186818" y="4939274"/>
            <a:ext cx="274119" cy="270835"/>
          </a:xfrm>
          <a:prstGeom prst="rect">
            <a:avLst/>
          </a:prstGeom>
          <a:noFill/>
          <a:ln>
            <a:noFill/>
          </a:ln>
        </p:spPr>
      </p:pic>
      <p:sp>
        <p:nvSpPr>
          <p:cNvPr id="591" name="Google Shape;591;p22"/>
          <p:cNvSpPr txBox="1"/>
          <p:nvPr/>
        </p:nvSpPr>
        <p:spPr>
          <a:xfrm>
            <a:off x="4603357" y="4871190"/>
            <a:ext cx="3626828" cy="33575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dirty="0" err="1">
                <a:solidFill>
                  <a:srgbClr val="002060"/>
                </a:solidFill>
                <a:latin typeface="Calibri"/>
                <a:ea typeface="Calibri"/>
                <a:cs typeface="Calibri"/>
                <a:sym typeface="Calibri"/>
              </a:rPr>
              <a:t>Ácido</a:t>
            </a:r>
            <a:r>
              <a:rPr lang="en-US" sz="1800" dirty="0">
                <a:solidFill>
                  <a:srgbClr val="002060"/>
                </a:solidFill>
                <a:latin typeface="Calibri"/>
                <a:ea typeface="Calibri"/>
                <a:cs typeface="Calibri"/>
                <a:sym typeface="Calibri"/>
              </a:rPr>
              <a:t> </a:t>
            </a:r>
            <a:r>
              <a:rPr lang="en-US" sz="1800" dirty="0" err="1">
                <a:solidFill>
                  <a:srgbClr val="002060"/>
                </a:solidFill>
                <a:latin typeface="Calibri"/>
                <a:ea typeface="Calibri"/>
                <a:cs typeface="Calibri"/>
                <a:sym typeface="Calibri"/>
              </a:rPr>
              <a:t>Nítrico</a:t>
            </a:r>
            <a:endParaRPr dirty="0"/>
          </a:p>
        </p:txBody>
      </p:sp>
      <p:pic>
        <p:nvPicPr>
          <p:cNvPr id="592" name="Google Shape;592;p22" descr="C:\Users\Usuario\Desktop\Imagenes 3D\3D_CArt_11.jpg"/>
          <p:cNvPicPr preferRelativeResize="0"/>
          <p:nvPr/>
        </p:nvPicPr>
        <p:blipFill rotWithShape="1">
          <a:blip r:embed="rId5">
            <a:alphaModFix/>
          </a:blip>
          <a:srcRect r="15625"/>
          <a:stretch/>
        </p:blipFill>
        <p:spPr>
          <a:xfrm>
            <a:off x="4191984" y="5308646"/>
            <a:ext cx="274119" cy="270835"/>
          </a:xfrm>
          <a:prstGeom prst="rect">
            <a:avLst/>
          </a:prstGeom>
          <a:noFill/>
          <a:ln>
            <a:noFill/>
          </a:ln>
        </p:spPr>
      </p:pic>
      <p:sp>
        <p:nvSpPr>
          <p:cNvPr id="593" name="Google Shape;593;p22"/>
          <p:cNvSpPr txBox="1"/>
          <p:nvPr/>
        </p:nvSpPr>
        <p:spPr>
          <a:xfrm>
            <a:off x="4608523" y="5231523"/>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Oxigeno Líquido</a:t>
            </a:r>
            <a:endParaRPr/>
          </a:p>
        </p:txBody>
      </p:sp>
      <p:sp>
        <p:nvSpPr>
          <p:cNvPr id="594" name="Google Shape;594;p22"/>
          <p:cNvSpPr txBox="1"/>
          <p:nvPr/>
        </p:nvSpPr>
        <p:spPr>
          <a:xfrm>
            <a:off x="8595069" y="2903425"/>
            <a:ext cx="3080321"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u="sng">
                <a:solidFill>
                  <a:srgbClr val="002060"/>
                </a:solidFill>
                <a:latin typeface="Calibri"/>
                <a:ea typeface="Calibri"/>
                <a:cs typeface="Calibri"/>
                <a:sym typeface="Calibri"/>
              </a:rPr>
              <a:t>COMBUSTIBLE</a:t>
            </a:r>
            <a:endParaRPr sz="1400">
              <a:solidFill>
                <a:srgbClr val="002060"/>
              </a:solidFill>
              <a:latin typeface="Calibri"/>
              <a:ea typeface="Calibri"/>
              <a:cs typeface="Calibri"/>
              <a:sym typeface="Calibri"/>
            </a:endParaRPr>
          </a:p>
        </p:txBody>
      </p:sp>
      <p:pic>
        <p:nvPicPr>
          <p:cNvPr id="595" name="Google Shape;595;p22" descr="C:\Users\Usuario\Desktop\Imagenes 3D\3D_CArt_11.jpg"/>
          <p:cNvPicPr preferRelativeResize="0"/>
          <p:nvPr/>
        </p:nvPicPr>
        <p:blipFill rotWithShape="1">
          <a:blip r:embed="rId5">
            <a:alphaModFix/>
          </a:blip>
          <a:srcRect r="15625"/>
          <a:stretch/>
        </p:blipFill>
        <p:spPr>
          <a:xfrm>
            <a:off x="8286136" y="3466946"/>
            <a:ext cx="274119" cy="270835"/>
          </a:xfrm>
          <a:prstGeom prst="rect">
            <a:avLst/>
          </a:prstGeom>
          <a:noFill/>
          <a:ln>
            <a:noFill/>
          </a:ln>
        </p:spPr>
      </p:pic>
      <p:sp>
        <p:nvSpPr>
          <p:cNvPr id="596" name="Google Shape;596;p22"/>
          <p:cNvSpPr txBox="1"/>
          <p:nvPr/>
        </p:nvSpPr>
        <p:spPr>
          <a:xfrm>
            <a:off x="8702675" y="3389823"/>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Alcohol (V-2)</a:t>
            </a:r>
            <a:endParaRPr/>
          </a:p>
        </p:txBody>
      </p:sp>
      <p:pic>
        <p:nvPicPr>
          <p:cNvPr id="597" name="Google Shape;597;p22" descr="C:\Users\Usuario\Desktop\Imagenes 3D\3D_CArt_11.jpg"/>
          <p:cNvPicPr preferRelativeResize="0"/>
          <p:nvPr/>
        </p:nvPicPr>
        <p:blipFill rotWithShape="1">
          <a:blip r:embed="rId5">
            <a:alphaModFix/>
          </a:blip>
          <a:srcRect r="15625"/>
          <a:stretch/>
        </p:blipFill>
        <p:spPr>
          <a:xfrm>
            <a:off x="8291305" y="3836319"/>
            <a:ext cx="274119" cy="270835"/>
          </a:xfrm>
          <a:prstGeom prst="rect">
            <a:avLst/>
          </a:prstGeom>
          <a:noFill/>
          <a:ln>
            <a:noFill/>
          </a:ln>
        </p:spPr>
      </p:pic>
      <p:sp>
        <p:nvSpPr>
          <p:cNvPr id="598" name="Google Shape;598;p22"/>
          <p:cNvSpPr txBox="1"/>
          <p:nvPr/>
        </p:nvSpPr>
        <p:spPr>
          <a:xfrm>
            <a:off x="8707844" y="3759196"/>
            <a:ext cx="3626828" cy="36929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s-CL" sz="1800" noProof="0" dirty="0">
                <a:solidFill>
                  <a:srgbClr val="002060"/>
                </a:solidFill>
                <a:latin typeface="Calibri"/>
                <a:ea typeface="Calibri"/>
                <a:cs typeface="Calibri"/>
                <a:sym typeface="Calibri"/>
              </a:rPr>
              <a:t>Hidrógeno (LOX o criogénico)</a:t>
            </a:r>
            <a:endParaRPr lang="es-CL" noProof="0" dirty="0"/>
          </a:p>
        </p:txBody>
      </p:sp>
      <p:pic>
        <p:nvPicPr>
          <p:cNvPr id="599" name="Google Shape;599;p22" descr="C:\Users\Usuario\Desktop\Imagenes 3D\3D_CArt_11.jpg"/>
          <p:cNvPicPr preferRelativeResize="0"/>
          <p:nvPr/>
        </p:nvPicPr>
        <p:blipFill rotWithShape="1">
          <a:blip r:embed="rId5">
            <a:alphaModFix/>
          </a:blip>
          <a:srcRect r="15625"/>
          <a:stretch/>
        </p:blipFill>
        <p:spPr>
          <a:xfrm>
            <a:off x="8280976" y="4221192"/>
            <a:ext cx="274119" cy="270835"/>
          </a:xfrm>
          <a:prstGeom prst="rect">
            <a:avLst/>
          </a:prstGeom>
          <a:noFill/>
          <a:ln>
            <a:noFill/>
          </a:ln>
        </p:spPr>
      </p:pic>
      <p:sp>
        <p:nvSpPr>
          <p:cNvPr id="600" name="Google Shape;600;p22"/>
          <p:cNvSpPr txBox="1"/>
          <p:nvPr/>
        </p:nvSpPr>
        <p:spPr>
          <a:xfrm>
            <a:off x="8697515" y="4144069"/>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Ergoles</a:t>
            </a:r>
            <a:endParaRPr/>
          </a:p>
        </p:txBody>
      </p:sp>
      <p:pic>
        <p:nvPicPr>
          <p:cNvPr id="601" name="Google Shape;601;p22" descr="C:\Users\Usuario\Desktop\Imagenes 3D\3D_CArt_11.jpg"/>
          <p:cNvPicPr preferRelativeResize="0"/>
          <p:nvPr/>
        </p:nvPicPr>
        <p:blipFill rotWithShape="1">
          <a:blip r:embed="rId5">
            <a:alphaModFix/>
          </a:blip>
          <a:srcRect r="15625"/>
          <a:stretch/>
        </p:blipFill>
        <p:spPr>
          <a:xfrm>
            <a:off x="8278393" y="4559573"/>
            <a:ext cx="274119" cy="270835"/>
          </a:xfrm>
          <a:prstGeom prst="rect">
            <a:avLst/>
          </a:prstGeom>
          <a:noFill/>
          <a:ln>
            <a:noFill/>
          </a:ln>
        </p:spPr>
      </p:pic>
      <p:sp>
        <p:nvSpPr>
          <p:cNvPr id="602" name="Google Shape;602;p22"/>
          <p:cNvSpPr txBox="1"/>
          <p:nvPr/>
        </p:nvSpPr>
        <p:spPr>
          <a:xfrm>
            <a:off x="8694932" y="4482450"/>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Hidrocarburos</a:t>
            </a:r>
            <a:endParaRPr/>
          </a:p>
        </p:txBody>
      </p:sp>
      <p:pic>
        <p:nvPicPr>
          <p:cNvPr id="603" name="Google Shape;603;p22" descr="C:\Users\Usuario\Desktop\Imagenes 3D\3D_CArt_11.jpg"/>
          <p:cNvPicPr preferRelativeResize="0"/>
          <p:nvPr/>
        </p:nvPicPr>
        <p:blipFill rotWithShape="1">
          <a:blip r:embed="rId5">
            <a:alphaModFix/>
          </a:blip>
          <a:srcRect r="15625"/>
          <a:stretch/>
        </p:blipFill>
        <p:spPr>
          <a:xfrm>
            <a:off x="8283562" y="4952192"/>
            <a:ext cx="274119" cy="270835"/>
          </a:xfrm>
          <a:prstGeom prst="rect">
            <a:avLst/>
          </a:prstGeom>
          <a:noFill/>
          <a:ln>
            <a:noFill/>
          </a:ln>
        </p:spPr>
      </p:pic>
      <p:sp>
        <p:nvSpPr>
          <p:cNvPr id="604" name="Google Shape;604;p22"/>
          <p:cNvSpPr txBox="1"/>
          <p:nvPr/>
        </p:nvSpPr>
        <p:spPr>
          <a:xfrm>
            <a:off x="8700101" y="4884108"/>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Amoniaco</a:t>
            </a:r>
            <a:endParaRPr/>
          </a:p>
        </p:txBody>
      </p:sp>
      <p:pic>
        <p:nvPicPr>
          <p:cNvPr id="605" name="Google Shape;605;p22" descr="C:\Users\Usuario\Desktop\Imagenes 3D\3D_CArt_11.jpg"/>
          <p:cNvPicPr preferRelativeResize="0"/>
          <p:nvPr/>
        </p:nvPicPr>
        <p:blipFill rotWithShape="1">
          <a:blip r:embed="rId5">
            <a:alphaModFix/>
          </a:blip>
          <a:srcRect r="15625"/>
          <a:stretch/>
        </p:blipFill>
        <p:spPr>
          <a:xfrm>
            <a:off x="8288728" y="5321564"/>
            <a:ext cx="274119" cy="270835"/>
          </a:xfrm>
          <a:prstGeom prst="rect">
            <a:avLst/>
          </a:prstGeom>
          <a:noFill/>
          <a:ln>
            <a:noFill/>
          </a:ln>
        </p:spPr>
      </p:pic>
      <p:sp>
        <p:nvSpPr>
          <p:cNvPr id="606" name="Google Shape;606;p22"/>
          <p:cNvSpPr txBox="1"/>
          <p:nvPr/>
        </p:nvSpPr>
        <p:spPr>
          <a:xfrm>
            <a:off x="8705267" y="5244441"/>
            <a:ext cx="362682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Hidrazine (M. Crucero)</a:t>
            </a:r>
            <a:endParaRPr/>
          </a:p>
        </p:txBody>
      </p:sp>
      <p:sp>
        <p:nvSpPr>
          <p:cNvPr id="607" name="Google Shape;607;p22"/>
          <p:cNvSpPr txBox="1">
            <a:spLocks noGrp="1"/>
          </p:cNvSpPr>
          <p:nvPr>
            <p:ph type="subTitle" idx="1"/>
          </p:nvPr>
        </p:nvSpPr>
        <p:spPr>
          <a:xfrm>
            <a:off x="3952858" y="1676895"/>
            <a:ext cx="8051179" cy="62161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C00000"/>
              </a:buClr>
              <a:buSzPts val="3200"/>
              <a:buNone/>
            </a:pPr>
            <a:r>
              <a:rPr lang="en-US" sz="3200" b="1">
                <a:solidFill>
                  <a:srgbClr val="C00000"/>
                </a:solidFill>
                <a:latin typeface="Arial"/>
                <a:ea typeface="Arial"/>
                <a:cs typeface="Arial"/>
                <a:sym typeface="Arial"/>
              </a:rPr>
              <a:t>Compuestos de Propelentes Líquidos</a:t>
            </a:r>
            <a:endParaRPr/>
          </a:p>
          <a:p>
            <a:pPr marL="0" lvl="0" indent="0" algn="ctr" rtl="0">
              <a:lnSpc>
                <a:spcPct val="90000"/>
              </a:lnSpc>
              <a:spcBef>
                <a:spcPts val="0"/>
              </a:spcBef>
              <a:spcAft>
                <a:spcPts val="0"/>
              </a:spcAft>
              <a:buClr>
                <a:srgbClr val="C00000"/>
              </a:buClr>
              <a:buSzPts val="2400"/>
              <a:buNone/>
            </a:pPr>
            <a:r>
              <a:rPr lang="en-US" b="1">
                <a:solidFill>
                  <a:srgbClr val="C00000"/>
                </a:solidFill>
                <a:latin typeface="Arial"/>
                <a:ea typeface="Arial"/>
                <a:cs typeface="Arial"/>
                <a:sym typeface="Arial"/>
              </a:rPr>
              <a:t>(Usados en Misiles)</a:t>
            </a:r>
            <a:endParaRPr/>
          </a:p>
        </p:txBody>
      </p:sp>
      <p:sp>
        <p:nvSpPr>
          <p:cNvPr id="608" name="Google Shape;608;p22"/>
          <p:cNvSpPr/>
          <p:nvPr/>
        </p:nvSpPr>
        <p:spPr>
          <a:xfrm>
            <a:off x="5112525" y="5842498"/>
            <a:ext cx="6096000"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rgbClr val="FF6600"/>
                </a:solidFill>
                <a:latin typeface="Calibri"/>
                <a:ea typeface="Calibri"/>
                <a:cs typeface="Calibri"/>
                <a:sym typeface="Calibri"/>
              </a:rPr>
              <a:t>El propelente se conforma con una mezcla del comburente y combustible, genera gran cantidad de gases, empleados en la propulsión de un misil o cohete por impulso - reacción</a:t>
            </a:r>
            <a:endParaRPr sz="1800">
              <a:solidFill>
                <a:srgbClr val="FF6600"/>
              </a:solidFill>
              <a:latin typeface="Calibri"/>
              <a:ea typeface="Calibri"/>
              <a:cs typeface="Calibri"/>
              <a:sym typeface="Calibri"/>
            </a:endParaRPr>
          </a:p>
        </p:txBody>
      </p:sp>
      <p:pic>
        <p:nvPicPr>
          <p:cNvPr id="8" name="Imagen 7" descr="V-2 rocket | History, Inventor, &amp; Facts | Britannica">
            <a:extLst>
              <a:ext uri="{FF2B5EF4-FFF2-40B4-BE49-F238E27FC236}">
                <a16:creationId xmlns:a16="http://schemas.microsoft.com/office/drawing/2014/main" id="{3C6194FA-78A8-5191-E4A8-098F85FBF49C}"/>
              </a:ext>
            </a:extLst>
          </p:cNvPr>
          <p:cNvPicPr>
            <a:picLocks noChangeAspect="1"/>
          </p:cNvPicPr>
          <p:nvPr/>
        </p:nvPicPr>
        <p:blipFill>
          <a:blip r:embed="rId6"/>
          <a:stretch>
            <a:fillRect/>
          </a:stretch>
        </p:blipFill>
        <p:spPr>
          <a:xfrm>
            <a:off x="596660" y="3823401"/>
            <a:ext cx="3045267" cy="2512346"/>
          </a:xfrm>
          <a:prstGeom prst="rect">
            <a:avLst/>
          </a:prstGeom>
        </p:spPr>
      </p:pic>
      <p:pic>
        <p:nvPicPr>
          <p:cNvPr id="609" name="Google Shape;609;p22"/>
          <p:cNvPicPr preferRelativeResize="0"/>
          <p:nvPr/>
        </p:nvPicPr>
        <p:blipFill rotWithShape="1">
          <a:blip r:embed="rId7">
            <a:alphaModFix/>
          </a:blip>
          <a:srcRect/>
          <a:stretch/>
        </p:blipFill>
        <p:spPr>
          <a:xfrm>
            <a:off x="760442" y="4513401"/>
            <a:ext cx="2292819" cy="1525767"/>
          </a:xfrm>
          <a:prstGeom prst="roundRect">
            <a:avLst>
              <a:gd name="adj" fmla="val 8594"/>
            </a:avLst>
          </a:prstGeom>
          <a:solidFill>
            <a:srgbClr val="ECECEC"/>
          </a:solidFill>
          <a:ln>
            <a:noFill/>
          </a:ln>
          <a:effectLst>
            <a:reflection stA="38000" endPos="28000" dist="5000" dir="5400000" sy="-100000" algn="bl" rotWithShape="0"/>
          </a:effectLst>
        </p:spPr>
      </p:pic>
      <p:pic>
        <p:nvPicPr>
          <p:cNvPr id="10" name="Imagen 9">
            <a:extLst>
              <a:ext uri="{FF2B5EF4-FFF2-40B4-BE49-F238E27FC236}">
                <a16:creationId xmlns:a16="http://schemas.microsoft.com/office/drawing/2014/main" id="{CB060B2D-A8BA-C44D-4D8F-725E8C10F344}"/>
              </a:ext>
            </a:extLst>
          </p:cNvPr>
          <p:cNvPicPr>
            <a:picLocks noChangeAspect="1"/>
          </p:cNvPicPr>
          <p:nvPr/>
        </p:nvPicPr>
        <p:blipFill>
          <a:blip r:embed="rId8"/>
          <a:stretch>
            <a:fillRect/>
          </a:stretch>
        </p:blipFill>
        <p:spPr>
          <a:xfrm>
            <a:off x="771726" y="3749020"/>
            <a:ext cx="2358412" cy="2948014"/>
          </a:xfrm>
          <a:prstGeom prst="rect">
            <a:avLst/>
          </a:prstGeom>
        </p:spPr>
      </p:pic>
      <p:pic>
        <p:nvPicPr>
          <p:cNvPr id="3" name="Imagen 2">
            <a:extLst>
              <a:ext uri="{FF2B5EF4-FFF2-40B4-BE49-F238E27FC236}">
                <a16:creationId xmlns:a16="http://schemas.microsoft.com/office/drawing/2014/main" id="{4AF6B94A-8108-3614-35B8-C47DC5C20D2C}"/>
              </a:ext>
            </a:extLst>
          </p:cNvPr>
          <p:cNvPicPr>
            <a:picLocks noChangeAspect="1"/>
          </p:cNvPicPr>
          <p:nvPr/>
        </p:nvPicPr>
        <p:blipFill>
          <a:blip r:embed="rId9"/>
          <a:stretch>
            <a:fillRect/>
          </a:stretch>
        </p:blipFill>
        <p:spPr>
          <a:xfrm>
            <a:off x="592369" y="2244267"/>
            <a:ext cx="2941074" cy="4604775"/>
          </a:xfrm>
          <a:prstGeom prst="rect">
            <a:avLst/>
          </a:prstGeom>
        </p:spPr>
      </p:pic>
      <p:pic>
        <p:nvPicPr>
          <p:cNvPr id="5" name="Imagen 4">
            <a:extLst>
              <a:ext uri="{FF2B5EF4-FFF2-40B4-BE49-F238E27FC236}">
                <a16:creationId xmlns:a16="http://schemas.microsoft.com/office/drawing/2014/main" id="{0EE8E3B2-6A16-8251-8EE4-A869B9307F4D}"/>
              </a:ext>
            </a:extLst>
          </p:cNvPr>
          <p:cNvPicPr>
            <a:picLocks noChangeAspect="1"/>
          </p:cNvPicPr>
          <p:nvPr/>
        </p:nvPicPr>
        <p:blipFill>
          <a:blip r:embed="rId10"/>
          <a:stretch>
            <a:fillRect/>
          </a:stretch>
        </p:blipFill>
        <p:spPr>
          <a:xfrm>
            <a:off x="220786" y="4189126"/>
            <a:ext cx="3552804" cy="217431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84"/>
                                        </p:tgtEl>
                                        <p:attrNameLst>
                                          <p:attrName>style.visibility</p:attrName>
                                        </p:attrNameLst>
                                      </p:cBhvr>
                                      <p:to>
                                        <p:strVal val="visible"/>
                                      </p:to>
                                    </p:set>
                                    <p:animEffect transition="in" filter="fade">
                                      <p:cBhvr>
                                        <p:cTn id="7" dur="500"/>
                                        <p:tgtEl>
                                          <p:spTgt spid="58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5"/>
                                        </p:tgtEl>
                                        <p:attrNameLst>
                                          <p:attrName>style.visibility</p:attrName>
                                        </p:attrNameLst>
                                      </p:cBhvr>
                                      <p:to>
                                        <p:strVal val="visible"/>
                                      </p:to>
                                    </p:set>
                                    <p:animEffect transition="in" filter="fade">
                                      <p:cBhvr>
                                        <p:cTn id="10" dur="500"/>
                                        <p:tgtEl>
                                          <p:spTgt spid="585"/>
                                        </p:tgtEl>
                                      </p:cBhvr>
                                    </p:animEffect>
                                  </p:childTnLst>
                                </p:cTn>
                              </p:par>
                              <p:par>
                                <p:cTn id="11" presetID="10" presetClass="entr" presetSubtype="0" fill="hold" nodeType="withEffect">
                                  <p:stCondLst>
                                    <p:cond delay="0"/>
                                  </p:stCondLst>
                                  <p:childTnLst>
                                    <p:set>
                                      <p:cBhvr>
                                        <p:cTn id="12" dur="1" fill="hold">
                                          <p:stCondLst>
                                            <p:cond delay="0"/>
                                          </p:stCondLst>
                                        </p:cTn>
                                        <p:tgtEl>
                                          <p:spTgt spid="597"/>
                                        </p:tgtEl>
                                        <p:attrNameLst>
                                          <p:attrName>style.visibility</p:attrName>
                                        </p:attrNameLst>
                                      </p:cBhvr>
                                      <p:to>
                                        <p:strVal val="visible"/>
                                      </p:to>
                                    </p:set>
                                    <p:animEffect transition="in" filter="fade">
                                      <p:cBhvr>
                                        <p:cTn id="13" dur="500"/>
                                        <p:tgtEl>
                                          <p:spTgt spid="59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98"/>
                                        </p:tgtEl>
                                        <p:attrNameLst>
                                          <p:attrName>style.visibility</p:attrName>
                                        </p:attrNameLst>
                                      </p:cBhvr>
                                      <p:to>
                                        <p:strVal val="visible"/>
                                      </p:to>
                                    </p:set>
                                    <p:animEffect transition="in" filter="fade">
                                      <p:cBhvr>
                                        <p:cTn id="16" dur="500"/>
                                        <p:tgtEl>
                                          <p:spTgt spid="598"/>
                                        </p:tgtEl>
                                      </p:cBhvr>
                                    </p:animEffect>
                                  </p:childTnLst>
                                </p:cTn>
                              </p:par>
                              <p:par>
                                <p:cTn id="17" presetID="10"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xit" presetSubtype="0" fill="hold" nodeType="with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86"/>
                                        </p:tgtEl>
                                        <p:attrNameLst>
                                          <p:attrName>style.visibility</p:attrName>
                                        </p:attrNameLst>
                                      </p:cBhvr>
                                      <p:to>
                                        <p:strVal val="visible"/>
                                      </p:to>
                                    </p:set>
                                    <p:animEffect transition="in" filter="fade">
                                      <p:cBhvr>
                                        <p:cTn id="32" dur="500"/>
                                        <p:tgtEl>
                                          <p:spTgt spid="58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87"/>
                                        </p:tgtEl>
                                        <p:attrNameLst>
                                          <p:attrName>style.visibility</p:attrName>
                                        </p:attrNameLst>
                                      </p:cBhvr>
                                      <p:to>
                                        <p:strVal val="visible"/>
                                      </p:to>
                                    </p:set>
                                    <p:animEffect transition="in" filter="fade">
                                      <p:cBhvr>
                                        <p:cTn id="35" dur="500"/>
                                        <p:tgtEl>
                                          <p:spTgt spid="587"/>
                                        </p:tgtEl>
                                      </p:cBhvr>
                                    </p:animEffect>
                                  </p:childTnLst>
                                </p:cTn>
                              </p:par>
                              <p:par>
                                <p:cTn id="36" presetID="10" presetClass="entr" presetSubtype="0" fill="hold" nodeType="withEffect">
                                  <p:stCondLst>
                                    <p:cond delay="0"/>
                                  </p:stCondLst>
                                  <p:childTnLst>
                                    <p:set>
                                      <p:cBhvr>
                                        <p:cTn id="37" dur="1" fill="hold">
                                          <p:stCondLst>
                                            <p:cond delay="0"/>
                                          </p:stCondLst>
                                        </p:cTn>
                                        <p:tgtEl>
                                          <p:spTgt spid="599"/>
                                        </p:tgtEl>
                                        <p:attrNameLst>
                                          <p:attrName>style.visibility</p:attrName>
                                        </p:attrNameLst>
                                      </p:cBhvr>
                                      <p:to>
                                        <p:strVal val="visible"/>
                                      </p:to>
                                    </p:set>
                                    <p:animEffect transition="in" filter="fade">
                                      <p:cBhvr>
                                        <p:cTn id="38" dur="500"/>
                                        <p:tgtEl>
                                          <p:spTgt spid="59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00"/>
                                        </p:tgtEl>
                                        <p:attrNameLst>
                                          <p:attrName>style.visibility</p:attrName>
                                        </p:attrNameLst>
                                      </p:cBhvr>
                                      <p:to>
                                        <p:strVal val="visible"/>
                                      </p:to>
                                    </p:set>
                                    <p:animEffect transition="in" filter="fade">
                                      <p:cBhvr>
                                        <p:cTn id="41" dur="500"/>
                                        <p:tgtEl>
                                          <p:spTgt spid="600"/>
                                        </p:tgtEl>
                                      </p:cBhvr>
                                    </p:animEffect>
                                  </p:childTnLst>
                                </p:cTn>
                              </p:par>
                              <p:par>
                                <p:cTn id="42" presetID="10" presetClass="entr" presetSubtype="0"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500"/>
                                        <p:tgtEl>
                                          <p:spTgt spid="5"/>
                                        </p:tgtEl>
                                      </p:cBhvr>
                                    </p:animEffect>
                                  </p:childTnLst>
                                </p:cTn>
                              </p:par>
                              <p:par>
                                <p:cTn id="45" presetID="10" presetClass="exit" presetSubtype="0" fill="hold" nodeType="withEffect">
                                  <p:stCondLst>
                                    <p:cond delay="0"/>
                                  </p:stCondLst>
                                  <p:childTnLst>
                                    <p:animEffect transition="out" filter="fade">
                                      <p:cBhvr>
                                        <p:cTn id="46" dur="500"/>
                                        <p:tgtEl>
                                          <p:spTgt spid="3"/>
                                        </p:tgtEl>
                                      </p:cBhvr>
                                    </p:animEffect>
                                    <p:set>
                                      <p:cBhvr>
                                        <p:cTn id="47" dur="1" fill="hold">
                                          <p:stCondLst>
                                            <p:cond delay="499"/>
                                          </p:stCondLst>
                                        </p:cTn>
                                        <p:tgtEl>
                                          <p:spTgt spid="3"/>
                                        </p:tgtEl>
                                        <p:attrNameLst>
                                          <p:attrName>style.visibility</p:attrName>
                                        </p:attrNameLst>
                                      </p:cBhvr>
                                      <p:to>
                                        <p:strVal val="hidden"/>
                                      </p:to>
                                    </p:set>
                                  </p:childTnLst>
                                </p:cTn>
                              </p:par>
                              <p:par>
                                <p:cTn id="48" presetID="10" presetClass="exit" presetSubtype="0" fill="hold" nodeType="withEffect">
                                  <p:stCondLst>
                                    <p:cond delay="0"/>
                                  </p:stCondLst>
                                  <p:childTnLst>
                                    <p:animEffect transition="out" filter="fade">
                                      <p:cBhvr>
                                        <p:cTn id="49" dur="500"/>
                                        <p:tgtEl>
                                          <p:spTgt spid="10"/>
                                        </p:tgtEl>
                                      </p:cBhvr>
                                    </p:animEffect>
                                    <p:set>
                                      <p:cBhvr>
                                        <p:cTn id="50" dur="1" fill="hold">
                                          <p:stCondLst>
                                            <p:cond delay="499"/>
                                          </p:stCondLst>
                                        </p:cTn>
                                        <p:tgtEl>
                                          <p:spTgt spid="10"/>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588"/>
                                        </p:tgtEl>
                                        <p:attrNameLst>
                                          <p:attrName>style.visibility</p:attrName>
                                        </p:attrNameLst>
                                      </p:cBhvr>
                                      <p:to>
                                        <p:strVal val="visible"/>
                                      </p:to>
                                    </p:set>
                                    <p:animEffect transition="in" filter="fade">
                                      <p:cBhvr>
                                        <p:cTn id="55" dur="500"/>
                                        <p:tgtEl>
                                          <p:spTgt spid="58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89"/>
                                        </p:tgtEl>
                                        <p:attrNameLst>
                                          <p:attrName>style.visibility</p:attrName>
                                        </p:attrNameLst>
                                      </p:cBhvr>
                                      <p:to>
                                        <p:strVal val="visible"/>
                                      </p:to>
                                    </p:set>
                                    <p:animEffect transition="in" filter="fade">
                                      <p:cBhvr>
                                        <p:cTn id="58" dur="500"/>
                                        <p:tgtEl>
                                          <p:spTgt spid="589"/>
                                        </p:tgtEl>
                                      </p:cBhvr>
                                    </p:animEffect>
                                  </p:childTnLst>
                                </p:cTn>
                              </p:par>
                              <p:par>
                                <p:cTn id="59" presetID="10" presetClass="entr" presetSubtype="0" fill="hold" nodeType="withEffect">
                                  <p:stCondLst>
                                    <p:cond delay="0"/>
                                  </p:stCondLst>
                                  <p:childTnLst>
                                    <p:set>
                                      <p:cBhvr>
                                        <p:cTn id="60" dur="1" fill="hold">
                                          <p:stCondLst>
                                            <p:cond delay="0"/>
                                          </p:stCondLst>
                                        </p:cTn>
                                        <p:tgtEl>
                                          <p:spTgt spid="601"/>
                                        </p:tgtEl>
                                        <p:attrNameLst>
                                          <p:attrName>style.visibility</p:attrName>
                                        </p:attrNameLst>
                                      </p:cBhvr>
                                      <p:to>
                                        <p:strVal val="visible"/>
                                      </p:to>
                                    </p:set>
                                    <p:animEffect transition="in" filter="fade">
                                      <p:cBhvr>
                                        <p:cTn id="61" dur="500"/>
                                        <p:tgtEl>
                                          <p:spTgt spid="60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02"/>
                                        </p:tgtEl>
                                        <p:attrNameLst>
                                          <p:attrName>style.visibility</p:attrName>
                                        </p:attrNameLst>
                                      </p:cBhvr>
                                      <p:to>
                                        <p:strVal val="visible"/>
                                      </p:to>
                                    </p:set>
                                    <p:animEffect transition="in" filter="fade">
                                      <p:cBhvr>
                                        <p:cTn id="64" dur="500"/>
                                        <p:tgtEl>
                                          <p:spTgt spid="602"/>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590"/>
                                        </p:tgtEl>
                                        <p:attrNameLst>
                                          <p:attrName>style.visibility</p:attrName>
                                        </p:attrNameLst>
                                      </p:cBhvr>
                                      <p:to>
                                        <p:strVal val="visible"/>
                                      </p:to>
                                    </p:set>
                                    <p:animEffect transition="in" filter="fade">
                                      <p:cBhvr>
                                        <p:cTn id="69" dur="500"/>
                                        <p:tgtEl>
                                          <p:spTgt spid="59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591"/>
                                        </p:tgtEl>
                                        <p:attrNameLst>
                                          <p:attrName>style.visibility</p:attrName>
                                        </p:attrNameLst>
                                      </p:cBhvr>
                                      <p:to>
                                        <p:strVal val="visible"/>
                                      </p:to>
                                    </p:set>
                                    <p:animEffect transition="in" filter="fade">
                                      <p:cBhvr>
                                        <p:cTn id="72" dur="500"/>
                                        <p:tgtEl>
                                          <p:spTgt spid="591"/>
                                        </p:tgtEl>
                                      </p:cBhvr>
                                    </p:animEffect>
                                  </p:childTnLst>
                                </p:cTn>
                              </p:par>
                              <p:par>
                                <p:cTn id="73" presetID="10" presetClass="entr" presetSubtype="0" fill="hold" nodeType="withEffect">
                                  <p:stCondLst>
                                    <p:cond delay="0"/>
                                  </p:stCondLst>
                                  <p:childTnLst>
                                    <p:set>
                                      <p:cBhvr>
                                        <p:cTn id="74" dur="1" fill="hold">
                                          <p:stCondLst>
                                            <p:cond delay="0"/>
                                          </p:stCondLst>
                                        </p:cTn>
                                        <p:tgtEl>
                                          <p:spTgt spid="603"/>
                                        </p:tgtEl>
                                        <p:attrNameLst>
                                          <p:attrName>style.visibility</p:attrName>
                                        </p:attrNameLst>
                                      </p:cBhvr>
                                      <p:to>
                                        <p:strVal val="visible"/>
                                      </p:to>
                                    </p:set>
                                    <p:animEffect transition="in" filter="fade">
                                      <p:cBhvr>
                                        <p:cTn id="75" dur="500"/>
                                        <p:tgtEl>
                                          <p:spTgt spid="60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604"/>
                                        </p:tgtEl>
                                        <p:attrNameLst>
                                          <p:attrName>style.visibility</p:attrName>
                                        </p:attrNameLst>
                                      </p:cBhvr>
                                      <p:to>
                                        <p:strVal val="visible"/>
                                      </p:to>
                                    </p:set>
                                    <p:animEffect transition="in" filter="fade">
                                      <p:cBhvr>
                                        <p:cTn id="78" dur="500"/>
                                        <p:tgtEl>
                                          <p:spTgt spid="604"/>
                                        </p:tgtEl>
                                      </p:cBhvr>
                                    </p:animEffect>
                                  </p:childTnLst>
                                </p:cTn>
                              </p:par>
                              <p:par>
                                <p:cTn id="79" presetID="10" presetClass="exit" presetSubtype="0" fill="hold" nodeType="withEffect">
                                  <p:stCondLst>
                                    <p:cond delay="0"/>
                                  </p:stCondLst>
                                  <p:childTnLst>
                                    <p:animEffect transition="out" filter="fade">
                                      <p:cBhvr>
                                        <p:cTn id="80" dur="500"/>
                                        <p:tgtEl>
                                          <p:spTgt spid="5"/>
                                        </p:tgtEl>
                                      </p:cBhvr>
                                    </p:animEffect>
                                    <p:set>
                                      <p:cBhvr>
                                        <p:cTn id="81" dur="1" fill="hold">
                                          <p:stCondLst>
                                            <p:cond delay="499"/>
                                          </p:stCondLst>
                                        </p:cTn>
                                        <p:tgtEl>
                                          <p:spTgt spid="5"/>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9" presetClass="emph" presetSubtype="0" nodeType="clickEffect">
                                  <p:stCondLst>
                                    <p:cond delay="0"/>
                                  </p:stCondLst>
                                  <p:childTnLst>
                                    <p:set>
                                      <p:cBhvr>
                                        <p:cTn id="85" dur="indefinite"/>
                                        <p:tgtEl>
                                          <p:spTgt spid="590"/>
                                        </p:tgtEl>
                                        <p:attrNameLst>
                                          <p:attrName>style.opacity</p:attrName>
                                        </p:attrNameLst>
                                      </p:cBhvr>
                                      <p:to>
                                        <p:strVal val="0.5"/>
                                      </p:to>
                                    </p:set>
                                    <p:animEffect filter="image" prLst="opacity: 0.5">
                                      <p:cBhvr rctx="IE">
                                        <p:cTn id="86" dur="indefinite"/>
                                        <p:tgtEl>
                                          <p:spTgt spid="590"/>
                                        </p:tgtEl>
                                      </p:cBhvr>
                                    </p:animEffect>
                                  </p:childTnLst>
                                </p:cTn>
                              </p:par>
                              <p:par>
                                <p:cTn id="87" presetID="9" presetClass="emph" presetSubtype="0" grpId="1" nodeType="withEffect">
                                  <p:stCondLst>
                                    <p:cond delay="0"/>
                                  </p:stCondLst>
                                  <p:childTnLst>
                                    <p:set>
                                      <p:cBhvr>
                                        <p:cTn id="88" dur="indefinite"/>
                                        <p:tgtEl>
                                          <p:spTgt spid="591"/>
                                        </p:tgtEl>
                                        <p:attrNameLst>
                                          <p:attrName>style.opacity</p:attrName>
                                        </p:attrNameLst>
                                      </p:cBhvr>
                                      <p:to>
                                        <p:strVal val="0.5"/>
                                      </p:to>
                                    </p:set>
                                    <p:animEffect filter="image" prLst="opacity: 0.5">
                                      <p:cBhvr rctx="IE">
                                        <p:cTn id="89" dur="indefinite"/>
                                        <p:tgtEl>
                                          <p:spTgt spid="591"/>
                                        </p:tgtEl>
                                      </p:cBhvr>
                                    </p:animEffect>
                                  </p:childTnLst>
                                </p:cTn>
                              </p:par>
                              <p:par>
                                <p:cTn id="90" presetID="9" presetClass="emph" presetSubtype="0" nodeType="withEffect">
                                  <p:stCondLst>
                                    <p:cond delay="0"/>
                                  </p:stCondLst>
                                  <p:childTnLst>
                                    <p:set>
                                      <p:cBhvr>
                                        <p:cTn id="91" dur="indefinite"/>
                                        <p:tgtEl>
                                          <p:spTgt spid="603"/>
                                        </p:tgtEl>
                                        <p:attrNameLst>
                                          <p:attrName>style.opacity</p:attrName>
                                        </p:attrNameLst>
                                      </p:cBhvr>
                                      <p:to>
                                        <p:strVal val="0.5"/>
                                      </p:to>
                                    </p:set>
                                    <p:animEffect filter="image" prLst="opacity: 0.5">
                                      <p:cBhvr rctx="IE">
                                        <p:cTn id="92" dur="indefinite"/>
                                        <p:tgtEl>
                                          <p:spTgt spid="603"/>
                                        </p:tgtEl>
                                      </p:cBhvr>
                                    </p:animEffect>
                                  </p:childTnLst>
                                </p:cTn>
                              </p:par>
                              <p:par>
                                <p:cTn id="93" presetID="9" presetClass="emph" presetSubtype="0" grpId="1" nodeType="withEffect">
                                  <p:stCondLst>
                                    <p:cond delay="0"/>
                                  </p:stCondLst>
                                  <p:childTnLst>
                                    <p:set>
                                      <p:cBhvr>
                                        <p:cTn id="94" dur="indefinite"/>
                                        <p:tgtEl>
                                          <p:spTgt spid="604"/>
                                        </p:tgtEl>
                                        <p:attrNameLst>
                                          <p:attrName>style.opacity</p:attrName>
                                        </p:attrNameLst>
                                      </p:cBhvr>
                                      <p:to>
                                        <p:strVal val="0.5"/>
                                      </p:to>
                                    </p:set>
                                    <p:animEffect filter="image" prLst="opacity: 0.5">
                                      <p:cBhvr rctx="IE">
                                        <p:cTn id="95" dur="indefinite"/>
                                        <p:tgtEl>
                                          <p:spTgt spid="604"/>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nodeType="clickEffect">
                                  <p:stCondLst>
                                    <p:cond delay="0"/>
                                  </p:stCondLst>
                                  <p:childTnLst>
                                    <p:set>
                                      <p:cBhvr>
                                        <p:cTn id="99" dur="1" fill="hold">
                                          <p:stCondLst>
                                            <p:cond delay="0"/>
                                          </p:stCondLst>
                                        </p:cTn>
                                        <p:tgtEl>
                                          <p:spTgt spid="592"/>
                                        </p:tgtEl>
                                        <p:attrNameLst>
                                          <p:attrName>style.visibility</p:attrName>
                                        </p:attrNameLst>
                                      </p:cBhvr>
                                      <p:to>
                                        <p:strVal val="visible"/>
                                      </p:to>
                                    </p:set>
                                    <p:animEffect transition="in" filter="fade">
                                      <p:cBhvr>
                                        <p:cTn id="100" dur="500"/>
                                        <p:tgtEl>
                                          <p:spTgt spid="592"/>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593"/>
                                        </p:tgtEl>
                                        <p:attrNameLst>
                                          <p:attrName>style.visibility</p:attrName>
                                        </p:attrNameLst>
                                      </p:cBhvr>
                                      <p:to>
                                        <p:strVal val="visible"/>
                                      </p:to>
                                    </p:set>
                                    <p:animEffect transition="in" filter="fade">
                                      <p:cBhvr>
                                        <p:cTn id="103" dur="500"/>
                                        <p:tgtEl>
                                          <p:spTgt spid="593"/>
                                        </p:tgtEl>
                                      </p:cBhvr>
                                    </p:animEffect>
                                  </p:childTnLst>
                                </p:cTn>
                              </p:par>
                              <p:par>
                                <p:cTn id="104" presetID="10" presetClass="entr" presetSubtype="0" fill="hold" nodeType="withEffect">
                                  <p:stCondLst>
                                    <p:cond delay="0"/>
                                  </p:stCondLst>
                                  <p:childTnLst>
                                    <p:set>
                                      <p:cBhvr>
                                        <p:cTn id="105" dur="1" fill="hold">
                                          <p:stCondLst>
                                            <p:cond delay="0"/>
                                          </p:stCondLst>
                                        </p:cTn>
                                        <p:tgtEl>
                                          <p:spTgt spid="605"/>
                                        </p:tgtEl>
                                        <p:attrNameLst>
                                          <p:attrName>style.visibility</p:attrName>
                                        </p:attrNameLst>
                                      </p:cBhvr>
                                      <p:to>
                                        <p:strVal val="visible"/>
                                      </p:to>
                                    </p:set>
                                    <p:animEffect transition="in" filter="fade">
                                      <p:cBhvr>
                                        <p:cTn id="106" dur="500"/>
                                        <p:tgtEl>
                                          <p:spTgt spid="605"/>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606"/>
                                        </p:tgtEl>
                                        <p:attrNameLst>
                                          <p:attrName>style.visibility</p:attrName>
                                        </p:attrNameLst>
                                      </p:cBhvr>
                                      <p:to>
                                        <p:strVal val="visible"/>
                                      </p:to>
                                    </p:set>
                                    <p:animEffect transition="in" filter="fade">
                                      <p:cBhvr>
                                        <p:cTn id="109" dur="500"/>
                                        <p:tgtEl>
                                          <p:spTgt spid="606"/>
                                        </p:tgtEl>
                                      </p:cBhvr>
                                    </p:animEffect>
                                  </p:childTnLst>
                                </p:cTn>
                              </p:par>
                              <p:par>
                                <p:cTn id="110" presetID="10" presetClass="entr" presetSubtype="0" fill="hold" nodeType="withEffect">
                                  <p:stCondLst>
                                    <p:cond delay="0"/>
                                  </p:stCondLst>
                                  <p:childTnLst>
                                    <p:set>
                                      <p:cBhvr>
                                        <p:cTn id="111" dur="1" fill="hold">
                                          <p:stCondLst>
                                            <p:cond delay="0"/>
                                          </p:stCondLst>
                                        </p:cTn>
                                        <p:tgtEl>
                                          <p:spTgt spid="609"/>
                                        </p:tgtEl>
                                        <p:attrNameLst>
                                          <p:attrName>style.visibility</p:attrName>
                                        </p:attrNameLst>
                                      </p:cBhvr>
                                      <p:to>
                                        <p:strVal val="visible"/>
                                      </p:to>
                                    </p:set>
                                    <p:animEffect transition="in" filter="fade">
                                      <p:cBhvr>
                                        <p:cTn id="112" dur="500"/>
                                        <p:tgtEl>
                                          <p:spTgt spid="6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5" grpId="0"/>
      <p:bldP spid="587" grpId="0"/>
      <p:bldP spid="589" grpId="0"/>
      <p:bldP spid="591" grpId="0"/>
      <p:bldP spid="591" grpId="1"/>
      <p:bldP spid="593" grpId="0"/>
      <p:bldP spid="598" grpId="0"/>
      <p:bldP spid="600" grpId="0"/>
      <p:bldP spid="602" grpId="0"/>
      <p:bldP spid="604" grpId="0"/>
      <p:bldP spid="604" grpId="1"/>
      <p:bldP spid="60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13"/>
        <p:cNvGrpSpPr/>
        <p:nvPr/>
      </p:nvGrpSpPr>
      <p:grpSpPr>
        <a:xfrm>
          <a:off x="0" y="0"/>
          <a:ext cx="0" cy="0"/>
          <a:chOff x="0" y="0"/>
          <a:chExt cx="0" cy="0"/>
        </a:xfrm>
      </p:grpSpPr>
      <p:sp>
        <p:nvSpPr>
          <p:cNvPr id="614" name="Google Shape;614;p23"/>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615" name="Google Shape;615;p23"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616" name="Google Shape;616;p23"/>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617" name="Google Shape;617;p23"/>
          <p:cNvPicPr preferRelativeResize="0"/>
          <p:nvPr/>
        </p:nvPicPr>
        <p:blipFill rotWithShape="1">
          <a:blip r:embed="rId4">
            <a:alphaModFix/>
          </a:blip>
          <a:srcRect/>
          <a:stretch/>
        </p:blipFill>
        <p:spPr>
          <a:xfrm>
            <a:off x="-10633" y="0"/>
            <a:ext cx="4795284" cy="1435395"/>
          </a:xfrm>
          <a:prstGeom prst="rect">
            <a:avLst/>
          </a:prstGeom>
          <a:noFill/>
          <a:ln>
            <a:noFill/>
          </a:ln>
        </p:spPr>
      </p:pic>
      <p:pic>
        <p:nvPicPr>
          <p:cNvPr id="618" name="Google Shape;618;p23"/>
          <p:cNvPicPr preferRelativeResize="0"/>
          <p:nvPr/>
        </p:nvPicPr>
        <p:blipFill rotWithShape="1">
          <a:blip r:embed="rId5">
            <a:alphaModFix/>
          </a:blip>
          <a:srcRect/>
          <a:stretch/>
        </p:blipFill>
        <p:spPr>
          <a:xfrm>
            <a:off x="1347" y="1435394"/>
            <a:ext cx="12192000" cy="5464367"/>
          </a:xfrm>
          <a:prstGeom prst="rect">
            <a:avLst/>
          </a:prstGeom>
          <a:gradFill>
            <a:gsLst>
              <a:gs pos="0">
                <a:srgbClr val="BBD6EE"/>
              </a:gs>
              <a:gs pos="38000">
                <a:srgbClr val="629FD6"/>
              </a:gs>
              <a:gs pos="84000">
                <a:srgbClr val="002060">
                  <a:alpha val="72941"/>
                </a:srgbClr>
              </a:gs>
              <a:gs pos="100000">
                <a:srgbClr val="002060">
                  <a:alpha val="72941"/>
                </a:srgbClr>
              </a:gs>
            </a:gsLst>
            <a:lin ang="2700000" scaled="0"/>
          </a:gradFill>
          <a:ln w="9525" cap="flat" cmpd="sng">
            <a:solidFill>
              <a:srgbClr val="FFFFFF"/>
            </a:solidFill>
            <a:prstDash val="solid"/>
            <a:round/>
            <a:headEnd type="none" w="sm" len="sm"/>
            <a:tailEnd type="none" w="sm" len="sm"/>
          </a:ln>
        </p:spPr>
      </p:pic>
      <p:sp>
        <p:nvSpPr>
          <p:cNvPr id="619" name="Google Shape;619;p23"/>
          <p:cNvSpPr/>
          <p:nvPr/>
        </p:nvSpPr>
        <p:spPr>
          <a:xfrm>
            <a:off x="4211790" y="1500247"/>
            <a:ext cx="4285437" cy="540000"/>
          </a:xfrm>
          <a:prstGeom prst="roundRect">
            <a:avLst>
              <a:gd name="adj" fmla="val 16667"/>
            </a:avLst>
          </a:prstGeom>
          <a:solidFill>
            <a:srgbClr val="AEABAB">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a:solidFill>
                  <a:srgbClr val="1D1B10"/>
                </a:solidFill>
                <a:latin typeface="Calibri"/>
                <a:ea typeface="Calibri"/>
                <a:cs typeface="Calibri"/>
                <a:sym typeface="Calibri"/>
              </a:rPr>
              <a:t>Clasificación de Explosivos</a:t>
            </a:r>
            <a:endParaRPr/>
          </a:p>
        </p:txBody>
      </p:sp>
      <p:sp>
        <p:nvSpPr>
          <p:cNvPr id="620" name="Google Shape;620;p23"/>
          <p:cNvSpPr/>
          <p:nvPr/>
        </p:nvSpPr>
        <p:spPr>
          <a:xfrm>
            <a:off x="5540302" y="2289628"/>
            <a:ext cx="1600013" cy="575999"/>
          </a:xfrm>
          <a:prstGeom prst="rect">
            <a:avLst/>
          </a:prstGeom>
          <a:solidFill>
            <a:srgbClr val="E46C0A"/>
          </a:solidFill>
          <a:ln w="38100" cap="flat" cmpd="sng">
            <a:solidFill>
              <a:srgbClr val="FFFFFF"/>
            </a:solidFill>
            <a:prstDash val="solid"/>
            <a:miter lim="800000"/>
            <a:headEnd type="none" w="sm" len="sm"/>
            <a:tailEnd type="none" w="sm" len="sm"/>
          </a:ln>
          <a:effectLst>
            <a:outerShdw blurRad="635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a:solidFill>
                  <a:srgbClr val="FFFFFF"/>
                </a:solidFill>
                <a:latin typeface="Calibri"/>
                <a:ea typeface="Calibri"/>
                <a:cs typeface="Calibri"/>
                <a:sym typeface="Calibri"/>
              </a:rPr>
              <a:t>Tipos</a:t>
            </a:r>
            <a:endParaRPr/>
          </a:p>
        </p:txBody>
      </p:sp>
      <p:cxnSp>
        <p:nvCxnSpPr>
          <p:cNvPr id="621" name="Google Shape;621;p23"/>
          <p:cNvCxnSpPr/>
          <p:nvPr/>
        </p:nvCxnSpPr>
        <p:spPr>
          <a:xfrm>
            <a:off x="2290035" y="3198067"/>
            <a:ext cx="7848000" cy="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pic>
        <p:nvPicPr>
          <p:cNvPr id="622" name="Google Shape;622;p23"/>
          <p:cNvPicPr preferRelativeResize="0"/>
          <p:nvPr/>
        </p:nvPicPr>
        <p:blipFill rotWithShape="1">
          <a:blip r:embed="rId6">
            <a:alphaModFix/>
          </a:blip>
          <a:srcRect/>
          <a:stretch/>
        </p:blipFill>
        <p:spPr>
          <a:xfrm>
            <a:off x="1375004" y="3520663"/>
            <a:ext cx="1927165" cy="466786"/>
          </a:xfrm>
          <a:prstGeom prst="rect">
            <a:avLst/>
          </a:prstGeom>
          <a:noFill/>
          <a:ln w="28575" cap="flat" cmpd="sng">
            <a:solidFill>
              <a:schemeClr val="lt1"/>
            </a:solidFill>
            <a:prstDash val="solid"/>
            <a:miter lim="800000"/>
            <a:headEnd type="none" w="sm" len="sm"/>
            <a:tailEnd type="none" w="sm" len="sm"/>
          </a:ln>
        </p:spPr>
      </p:pic>
      <p:sp>
        <p:nvSpPr>
          <p:cNvPr id="623" name="Google Shape;623;p23"/>
          <p:cNvSpPr txBox="1"/>
          <p:nvPr/>
        </p:nvSpPr>
        <p:spPr>
          <a:xfrm>
            <a:off x="1664337" y="3558821"/>
            <a:ext cx="1371317"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Detonadores</a:t>
            </a:r>
            <a:endParaRPr/>
          </a:p>
        </p:txBody>
      </p:sp>
      <p:pic>
        <p:nvPicPr>
          <p:cNvPr id="624" name="Google Shape;624;p23"/>
          <p:cNvPicPr preferRelativeResize="0"/>
          <p:nvPr/>
        </p:nvPicPr>
        <p:blipFill rotWithShape="1">
          <a:blip r:embed="rId7">
            <a:alphaModFix/>
          </a:blip>
          <a:srcRect/>
          <a:stretch/>
        </p:blipFill>
        <p:spPr>
          <a:xfrm>
            <a:off x="5316634" y="3535596"/>
            <a:ext cx="2086778" cy="466785"/>
          </a:xfrm>
          <a:prstGeom prst="rect">
            <a:avLst/>
          </a:prstGeom>
          <a:noFill/>
          <a:ln w="28575" cap="flat" cmpd="sng">
            <a:solidFill>
              <a:schemeClr val="lt1"/>
            </a:solidFill>
            <a:prstDash val="solid"/>
            <a:miter lim="800000"/>
            <a:headEnd type="none" w="sm" len="sm"/>
            <a:tailEnd type="none" w="sm" len="sm"/>
          </a:ln>
        </p:spPr>
      </p:pic>
      <p:sp>
        <p:nvSpPr>
          <p:cNvPr id="625" name="Google Shape;625;p23"/>
          <p:cNvSpPr txBox="1"/>
          <p:nvPr/>
        </p:nvSpPr>
        <p:spPr>
          <a:xfrm>
            <a:off x="5540303" y="3577084"/>
            <a:ext cx="1723506" cy="3539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700" b="1">
                <a:solidFill>
                  <a:schemeClr val="dk1"/>
                </a:solidFill>
                <a:latin typeface="Calibri"/>
                <a:ea typeface="Calibri"/>
                <a:cs typeface="Calibri"/>
                <a:sym typeface="Calibri"/>
              </a:rPr>
              <a:t>Propelentes</a:t>
            </a:r>
            <a:endParaRPr/>
          </a:p>
        </p:txBody>
      </p:sp>
      <p:pic>
        <p:nvPicPr>
          <p:cNvPr id="626" name="Google Shape;626;p23"/>
          <p:cNvPicPr preferRelativeResize="0"/>
          <p:nvPr/>
        </p:nvPicPr>
        <p:blipFill rotWithShape="1">
          <a:blip r:embed="rId8">
            <a:alphaModFix/>
          </a:blip>
          <a:srcRect/>
          <a:stretch/>
        </p:blipFill>
        <p:spPr>
          <a:xfrm>
            <a:off x="8399166" y="3532480"/>
            <a:ext cx="3564000" cy="478097"/>
          </a:xfrm>
          <a:prstGeom prst="rect">
            <a:avLst/>
          </a:prstGeom>
          <a:noFill/>
          <a:ln w="28575" cap="flat" cmpd="sng">
            <a:solidFill>
              <a:schemeClr val="lt1"/>
            </a:solidFill>
            <a:prstDash val="solid"/>
            <a:miter lim="800000"/>
            <a:headEnd type="none" w="sm" len="sm"/>
            <a:tailEnd type="none" w="sm" len="sm"/>
          </a:ln>
        </p:spPr>
      </p:pic>
      <p:sp>
        <p:nvSpPr>
          <p:cNvPr id="627" name="Google Shape;627;p23"/>
          <p:cNvSpPr txBox="1"/>
          <p:nvPr/>
        </p:nvSpPr>
        <p:spPr>
          <a:xfrm>
            <a:off x="8944834" y="3581089"/>
            <a:ext cx="2585528"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FFFF00"/>
                </a:solidFill>
                <a:latin typeface="Calibri"/>
                <a:ea typeface="Calibri"/>
                <a:cs typeface="Calibri"/>
                <a:sym typeface="Calibri"/>
              </a:rPr>
              <a:t>Composiciones Pirotécnicas</a:t>
            </a:r>
            <a:endParaRPr/>
          </a:p>
        </p:txBody>
      </p:sp>
      <p:cxnSp>
        <p:nvCxnSpPr>
          <p:cNvPr id="628" name="Google Shape;628;p23"/>
          <p:cNvCxnSpPr/>
          <p:nvPr/>
        </p:nvCxnSpPr>
        <p:spPr>
          <a:xfrm>
            <a:off x="2312690" y="3214504"/>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cxnSp>
        <p:nvCxnSpPr>
          <p:cNvPr id="629" name="Google Shape;629;p23"/>
          <p:cNvCxnSpPr/>
          <p:nvPr/>
        </p:nvCxnSpPr>
        <p:spPr>
          <a:xfrm>
            <a:off x="6347075" y="2868416"/>
            <a:ext cx="7434" cy="612000"/>
          </a:xfrm>
          <a:prstGeom prst="straightConnector1">
            <a:avLst/>
          </a:prstGeom>
          <a:noFill/>
          <a:ln w="38100" cap="flat" cmpd="sng">
            <a:solidFill>
              <a:srgbClr val="002060"/>
            </a:solidFill>
            <a:prstDash val="solid"/>
            <a:miter lim="800000"/>
            <a:headEnd type="none" w="sm" len="sm"/>
            <a:tailEnd type="none" w="sm" len="sm"/>
          </a:ln>
        </p:spPr>
      </p:cxnSp>
      <p:cxnSp>
        <p:nvCxnSpPr>
          <p:cNvPr id="630" name="Google Shape;630;p23"/>
          <p:cNvCxnSpPr/>
          <p:nvPr/>
        </p:nvCxnSpPr>
        <p:spPr>
          <a:xfrm>
            <a:off x="10129654" y="3188488"/>
            <a:ext cx="7421" cy="252000"/>
          </a:xfrm>
          <a:prstGeom prst="straightConnector1">
            <a:avLst/>
          </a:prstGeom>
          <a:noFill/>
          <a:ln w="38100" cap="flat" cmpd="sng">
            <a:solidFill>
              <a:srgbClr val="002060"/>
            </a:solidFill>
            <a:prstDash val="solid"/>
            <a:round/>
            <a:headEnd type="none" w="med" len="med"/>
            <a:tailEnd type="none" w="med" len="med"/>
          </a:ln>
          <a:effectLst>
            <a:outerShdw blurRad="63500" dist="20000" dir="5400000" rotWithShape="0">
              <a:srgbClr val="000000">
                <a:alpha val="37647"/>
              </a:srgbClr>
            </a:outerShdw>
          </a:effectLst>
        </p:spPr>
      </p:cxnSp>
      <p:sp>
        <p:nvSpPr>
          <p:cNvPr id="631" name="Google Shape;631;p23"/>
          <p:cNvSpPr txBox="1"/>
          <p:nvPr/>
        </p:nvSpPr>
        <p:spPr>
          <a:xfrm>
            <a:off x="1283832" y="438049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00"/>
              </a:buClr>
              <a:buSzPts val="1600"/>
              <a:buFont typeface="Calibri"/>
              <a:buNone/>
            </a:pPr>
            <a:r>
              <a:rPr lang="en-US" sz="1600" b="1" i="1" u="sng" strike="noStrike" cap="none">
                <a:solidFill>
                  <a:srgbClr val="FFFF00"/>
                </a:solidFill>
                <a:latin typeface="Calibri"/>
                <a:ea typeface="Calibri"/>
                <a:cs typeface="Calibri"/>
                <a:sym typeface="Calibri"/>
              </a:rPr>
              <a:t>Explosivos Rompedores</a:t>
            </a:r>
            <a:endParaRPr sz="1400" b="1" i="1" u="sng" strike="noStrike" cap="none">
              <a:solidFill>
                <a:srgbClr val="FFFF00"/>
              </a:solidFill>
              <a:latin typeface="Calibri"/>
              <a:ea typeface="Calibri"/>
              <a:cs typeface="Calibri"/>
              <a:sym typeface="Calibri"/>
            </a:endParaRPr>
          </a:p>
        </p:txBody>
      </p:sp>
      <p:grpSp>
        <p:nvGrpSpPr>
          <p:cNvPr id="632" name="Google Shape;632;p23"/>
          <p:cNvGrpSpPr/>
          <p:nvPr/>
        </p:nvGrpSpPr>
        <p:grpSpPr>
          <a:xfrm>
            <a:off x="1147482" y="4877407"/>
            <a:ext cx="2643466" cy="338554"/>
            <a:chOff x="258654" y="5719304"/>
            <a:chExt cx="2264611" cy="338554"/>
          </a:xfrm>
        </p:grpSpPr>
        <p:pic>
          <p:nvPicPr>
            <p:cNvPr id="633" name="Google Shape;633;p23"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634" name="Google Shape;634;p23"/>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Primarios o Iniciadores</a:t>
              </a:r>
              <a:endParaRPr sz="1400" b="1" u="none" strike="noStrike" cap="none">
                <a:solidFill>
                  <a:schemeClr val="lt1"/>
                </a:solidFill>
                <a:latin typeface="Calibri"/>
                <a:ea typeface="Calibri"/>
                <a:cs typeface="Calibri"/>
                <a:sym typeface="Calibri"/>
              </a:endParaRPr>
            </a:p>
          </p:txBody>
        </p:sp>
      </p:grpSp>
      <p:grpSp>
        <p:nvGrpSpPr>
          <p:cNvPr id="635" name="Google Shape;635;p23"/>
          <p:cNvGrpSpPr/>
          <p:nvPr/>
        </p:nvGrpSpPr>
        <p:grpSpPr>
          <a:xfrm>
            <a:off x="1147479" y="5190676"/>
            <a:ext cx="2332289" cy="338554"/>
            <a:chOff x="258654" y="5719304"/>
            <a:chExt cx="2264611" cy="338554"/>
          </a:xfrm>
        </p:grpSpPr>
        <p:pic>
          <p:nvPicPr>
            <p:cNvPr id="636" name="Google Shape;636;p23"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637" name="Google Shape;637;p23"/>
            <p:cNvSpPr txBox="1"/>
            <p:nvPr/>
          </p:nvSpPr>
          <p:spPr>
            <a:xfrm>
              <a:off x="258654" y="5719304"/>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Secundarios</a:t>
              </a:r>
              <a:endParaRPr sz="1400" b="1" u="none" strike="noStrike" cap="none">
                <a:solidFill>
                  <a:schemeClr val="lt1"/>
                </a:solidFill>
                <a:latin typeface="Calibri"/>
                <a:ea typeface="Calibri"/>
                <a:cs typeface="Calibri"/>
                <a:sym typeface="Calibri"/>
              </a:endParaRPr>
            </a:p>
          </p:txBody>
        </p:sp>
      </p:grpSp>
      <p:grpSp>
        <p:nvGrpSpPr>
          <p:cNvPr id="638" name="Google Shape;638;p23"/>
          <p:cNvGrpSpPr/>
          <p:nvPr/>
        </p:nvGrpSpPr>
        <p:grpSpPr>
          <a:xfrm>
            <a:off x="1158791" y="5529230"/>
            <a:ext cx="2456752" cy="338554"/>
            <a:chOff x="269638" y="5714659"/>
            <a:chExt cx="2456752" cy="338554"/>
          </a:xfrm>
        </p:grpSpPr>
        <p:pic>
          <p:nvPicPr>
            <p:cNvPr id="639" name="Google Shape;639;p23" descr="C:\Users\Usuario\Desktop\Imagenes 3D\3D_CArt_11.jpg"/>
            <p:cNvPicPr preferRelativeResize="0"/>
            <p:nvPr/>
          </p:nvPicPr>
          <p:blipFill rotWithShape="1">
            <a:blip r:embed="rId9">
              <a:alphaModFix/>
            </a:blip>
            <a:srcRect r="15625"/>
            <a:stretch/>
          </p:blipFill>
          <p:spPr>
            <a:xfrm>
              <a:off x="269638" y="5803660"/>
              <a:ext cx="185915" cy="183688"/>
            </a:xfrm>
            <a:prstGeom prst="rect">
              <a:avLst/>
            </a:prstGeom>
            <a:noFill/>
            <a:ln>
              <a:noFill/>
            </a:ln>
          </p:spPr>
        </p:pic>
        <p:sp>
          <p:nvSpPr>
            <p:cNvPr id="640" name="Google Shape;640;p23"/>
            <p:cNvSpPr txBox="1"/>
            <p:nvPr/>
          </p:nvSpPr>
          <p:spPr>
            <a:xfrm>
              <a:off x="461779" y="5714659"/>
              <a:ext cx="226461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Calibri"/>
                <a:buNone/>
              </a:pPr>
              <a:r>
                <a:rPr lang="en-US" sz="1600" b="1" u="none" strike="noStrike" cap="none">
                  <a:solidFill>
                    <a:schemeClr val="lt1"/>
                  </a:solidFill>
                  <a:latin typeface="Calibri"/>
                  <a:ea typeface="Calibri"/>
                  <a:cs typeface="Calibri"/>
                  <a:sym typeface="Calibri"/>
                </a:rPr>
                <a:t>Mezclas Explosivas (FAE)</a:t>
              </a:r>
              <a:endParaRPr sz="1400" b="1" u="none" strike="noStrike" cap="none">
                <a:solidFill>
                  <a:schemeClr val="lt1"/>
                </a:solidFill>
                <a:latin typeface="Calibri"/>
                <a:ea typeface="Calibri"/>
                <a:cs typeface="Calibri"/>
                <a:sym typeface="Calibri"/>
              </a:endParaRPr>
            </a:p>
          </p:txBody>
        </p:sp>
      </p:grpSp>
      <p:sp>
        <p:nvSpPr>
          <p:cNvPr id="641" name="Google Shape;641;p23"/>
          <p:cNvSpPr/>
          <p:nvPr/>
        </p:nvSpPr>
        <p:spPr>
          <a:xfrm>
            <a:off x="758344" y="4280811"/>
            <a:ext cx="3211416" cy="2383460"/>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642" name="Google Shape;642;p23"/>
          <p:cNvGrpSpPr/>
          <p:nvPr/>
        </p:nvGrpSpPr>
        <p:grpSpPr>
          <a:xfrm>
            <a:off x="4649300" y="4267629"/>
            <a:ext cx="3211416" cy="2396641"/>
            <a:chOff x="4484797" y="3918072"/>
            <a:chExt cx="3211416" cy="2289096"/>
          </a:xfrm>
        </p:grpSpPr>
        <p:grpSp>
          <p:nvGrpSpPr>
            <p:cNvPr id="643" name="Google Shape;643;p23"/>
            <p:cNvGrpSpPr/>
            <p:nvPr/>
          </p:nvGrpSpPr>
          <p:grpSpPr>
            <a:xfrm>
              <a:off x="4637105" y="4108750"/>
              <a:ext cx="1468359" cy="1935438"/>
              <a:chOff x="4692763" y="4108750"/>
              <a:chExt cx="1468359" cy="1935438"/>
            </a:xfrm>
          </p:grpSpPr>
          <p:grpSp>
            <p:nvGrpSpPr>
              <p:cNvPr id="644" name="Google Shape;644;p23"/>
              <p:cNvGrpSpPr/>
              <p:nvPr/>
            </p:nvGrpSpPr>
            <p:grpSpPr>
              <a:xfrm>
                <a:off x="4692763" y="4108750"/>
                <a:ext cx="1468359" cy="338554"/>
                <a:chOff x="-23447" y="5633489"/>
                <a:chExt cx="1468359" cy="338554"/>
              </a:xfrm>
            </p:grpSpPr>
            <p:pic>
              <p:nvPicPr>
                <p:cNvPr id="645" name="Google Shape;645;p23" descr="C:\Users\Usuario\Desktop\Imagenes 3D\3D_CArt_11.jpg"/>
                <p:cNvPicPr preferRelativeResize="0"/>
                <p:nvPr/>
              </p:nvPicPr>
              <p:blipFill rotWithShape="1">
                <a:blip r:embed="rId9">
                  <a:alphaModFix/>
                </a:blip>
                <a:srcRect r="15625"/>
                <a:stretch/>
              </p:blipFill>
              <p:spPr>
                <a:xfrm>
                  <a:off x="-23447" y="5706691"/>
                  <a:ext cx="185915" cy="183688"/>
                </a:xfrm>
                <a:prstGeom prst="rect">
                  <a:avLst/>
                </a:prstGeom>
                <a:noFill/>
                <a:ln>
                  <a:noFill/>
                </a:ln>
              </p:spPr>
            </p:pic>
            <p:sp>
              <p:nvSpPr>
                <p:cNvPr id="646" name="Google Shape;646;p23"/>
                <p:cNvSpPr txBox="1"/>
                <p:nvPr/>
              </p:nvSpPr>
              <p:spPr>
                <a:xfrm>
                  <a:off x="89540" y="5633489"/>
                  <a:ext cx="1355372"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cañones</a:t>
                  </a:r>
                  <a:endParaRPr sz="1400" b="0" i="1" u="none" strike="noStrike" cap="none">
                    <a:solidFill>
                      <a:srgbClr val="0F243E"/>
                    </a:solidFill>
                    <a:latin typeface="Calibri"/>
                    <a:ea typeface="Calibri"/>
                    <a:cs typeface="Calibri"/>
                    <a:sym typeface="Calibri"/>
                  </a:endParaRPr>
                </a:p>
              </p:txBody>
            </p:sp>
          </p:grpSp>
          <p:sp>
            <p:nvSpPr>
              <p:cNvPr id="647" name="Google Shape;647;p23"/>
              <p:cNvSpPr txBox="1"/>
              <p:nvPr/>
            </p:nvSpPr>
            <p:spPr>
              <a:xfrm>
                <a:off x="4982834" y="5705634"/>
                <a:ext cx="1163329"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De Misiles</a:t>
                </a:r>
                <a:endParaRPr sz="1400" b="0" i="1" u="none" strike="noStrike" cap="none">
                  <a:solidFill>
                    <a:srgbClr val="0F243E"/>
                  </a:solidFill>
                  <a:latin typeface="Calibri"/>
                  <a:ea typeface="Calibri"/>
                  <a:cs typeface="Calibri"/>
                  <a:sym typeface="Calibri"/>
                </a:endParaRPr>
              </a:p>
            </p:txBody>
          </p:sp>
          <p:pic>
            <p:nvPicPr>
              <p:cNvPr id="648" name="Google Shape;648;p23" descr="C:\Users\Usuario\Desktop\Imagenes 3D\3D_CArt_11.jpg"/>
              <p:cNvPicPr preferRelativeResize="0"/>
              <p:nvPr/>
            </p:nvPicPr>
            <p:blipFill rotWithShape="1">
              <a:blip r:embed="rId9">
                <a:alphaModFix/>
              </a:blip>
              <a:srcRect r="15625"/>
              <a:stretch/>
            </p:blipFill>
            <p:spPr>
              <a:xfrm>
                <a:off x="4741474" y="5799931"/>
                <a:ext cx="165272" cy="163292"/>
              </a:xfrm>
              <a:prstGeom prst="rect">
                <a:avLst/>
              </a:prstGeom>
              <a:noFill/>
              <a:ln>
                <a:noFill/>
              </a:ln>
            </p:spPr>
          </p:pic>
        </p:grpSp>
        <p:sp>
          <p:nvSpPr>
            <p:cNvPr id="649" name="Google Shape;649;p23"/>
            <p:cNvSpPr/>
            <p:nvPr/>
          </p:nvSpPr>
          <p:spPr>
            <a:xfrm>
              <a:off x="4484797" y="3918072"/>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650" name="Google Shape;650;p23"/>
          <p:cNvSpPr/>
          <p:nvPr/>
        </p:nvSpPr>
        <p:spPr>
          <a:xfrm>
            <a:off x="6179387" y="4601024"/>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51" name="Google Shape;651;p23"/>
          <p:cNvCxnSpPr/>
          <p:nvPr/>
        </p:nvCxnSpPr>
        <p:spPr>
          <a:xfrm rot="10800000" flipH="1">
            <a:off x="6251206" y="4380174"/>
            <a:ext cx="453469" cy="243181"/>
          </a:xfrm>
          <a:prstGeom prst="straightConnector1">
            <a:avLst/>
          </a:prstGeom>
          <a:noFill/>
          <a:ln w="28575" cap="flat" cmpd="sng">
            <a:solidFill>
              <a:srgbClr val="C00000"/>
            </a:solidFill>
            <a:prstDash val="solid"/>
            <a:miter lim="800000"/>
            <a:headEnd type="none" w="sm" len="sm"/>
            <a:tailEnd type="triangle" w="med" len="med"/>
          </a:ln>
        </p:spPr>
      </p:cxnSp>
      <p:cxnSp>
        <p:nvCxnSpPr>
          <p:cNvPr id="652" name="Google Shape;652;p23"/>
          <p:cNvCxnSpPr/>
          <p:nvPr/>
        </p:nvCxnSpPr>
        <p:spPr>
          <a:xfrm rot="10800000" flipH="1">
            <a:off x="6247665" y="4645639"/>
            <a:ext cx="398462" cy="4248"/>
          </a:xfrm>
          <a:prstGeom prst="straightConnector1">
            <a:avLst/>
          </a:prstGeom>
          <a:noFill/>
          <a:ln w="28575" cap="flat" cmpd="sng">
            <a:solidFill>
              <a:srgbClr val="C00000"/>
            </a:solidFill>
            <a:prstDash val="solid"/>
            <a:miter lim="800000"/>
            <a:headEnd type="none" w="sm" len="sm"/>
            <a:tailEnd type="triangle" w="med" len="med"/>
          </a:ln>
        </p:spPr>
      </p:cxnSp>
      <p:cxnSp>
        <p:nvCxnSpPr>
          <p:cNvPr id="653" name="Google Shape;653;p23"/>
          <p:cNvCxnSpPr>
            <a:stCxn id="650" idx="5"/>
          </p:cNvCxnSpPr>
          <p:nvPr/>
        </p:nvCxnSpPr>
        <p:spPr>
          <a:xfrm>
            <a:off x="6240688" y="4662480"/>
            <a:ext cx="464100" cy="290100"/>
          </a:xfrm>
          <a:prstGeom prst="straightConnector1">
            <a:avLst/>
          </a:prstGeom>
          <a:noFill/>
          <a:ln w="28575" cap="flat" cmpd="sng">
            <a:solidFill>
              <a:srgbClr val="C00000"/>
            </a:solidFill>
            <a:prstDash val="solid"/>
            <a:miter lim="800000"/>
            <a:headEnd type="none" w="sm" len="sm"/>
            <a:tailEnd type="triangle" w="med" len="med"/>
          </a:ln>
        </p:spPr>
      </p:cxnSp>
      <p:cxnSp>
        <p:nvCxnSpPr>
          <p:cNvPr id="654" name="Google Shape;654;p23"/>
          <p:cNvCxnSpPr/>
          <p:nvPr/>
        </p:nvCxnSpPr>
        <p:spPr>
          <a:xfrm>
            <a:off x="6255008" y="6249599"/>
            <a:ext cx="577363" cy="151743"/>
          </a:xfrm>
          <a:prstGeom prst="straightConnector1">
            <a:avLst/>
          </a:prstGeom>
          <a:noFill/>
          <a:ln w="28575" cap="flat" cmpd="sng">
            <a:solidFill>
              <a:srgbClr val="C00000"/>
            </a:solidFill>
            <a:prstDash val="solid"/>
            <a:miter lim="800000"/>
            <a:headEnd type="none" w="sm" len="sm"/>
            <a:tailEnd type="triangle" w="med" len="med"/>
          </a:ln>
        </p:spPr>
      </p:cxnSp>
      <p:cxnSp>
        <p:nvCxnSpPr>
          <p:cNvPr id="655" name="Google Shape;655;p23"/>
          <p:cNvCxnSpPr>
            <a:endCxn id="656" idx="1"/>
          </p:cNvCxnSpPr>
          <p:nvPr/>
        </p:nvCxnSpPr>
        <p:spPr>
          <a:xfrm rot="10800000" flipH="1">
            <a:off x="6240820" y="5995325"/>
            <a:ext cx="604500" cy="251700"/>
          </a:xfrm>
          <a:prstGeom prst="straightConnector1">
            <a:avLst/>
          </a:prstGeom>
          <a:noFill/>
          <a:ln w="28575" cap="flat" cmpd="sng">
            <a:solidFill>
              <a:srgbClr val="C00000"/>
            </a:solidFill>
            <a:prstDash val="solid"/>
            <a:miter lim="800000"/>
            <a:headEnd type="none" w="sm" len="sm"/>
            <a:tailEnd type="triangle" w="med" len="med"/>
          </a:ln>
        </p:spPr>
      </p:cxnSp>
      <p:sp>
        <p:nvSpPr>
          <p:cNvPr id="657" name="Google Shape;657;p23"/>
          <p:cNvSpPr/>
          <p:nvPr/>
        </p:nvSpPr>
        <p:spPr>
          <a:xfrm>
            <a:off x="6190740" y="6206918"/>
            <a:ext cx="71819" cy="72000"/>
          </a:xfrm>
          <a:prstGeom prst="ellipse">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8" name="Google Shape;658;p23"/>
          <p:cNvSpPr txBox="1"/>
          <p:nvPr/>
        </p:nvSpPr>
        <p:spPr>
          <a:xfrm>
            <a:off x="6598824" y="4259855"/>
            <a:ext cx="1266913"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Simple</a:t>
            </a:r>
            <a:endParaRPr sz="1400" b="0" i="1" u="none" strike="noStrike" cap="none">
              <a:solidFill>
                <a:srgbClr val="0F243E"/>
              </a:solidFill>
              <a:latin typeface="Calibri"/>
              <a:ea typeface="Calibri"/>
              <a:cs typeface="Calibri"/>
              <a:sym typeface="Calibri"/>
            </a:endParaRPr>
          </a:p>
        </p:txBody>
      </p:sp>
      <p:sp>
        <p:nvSpPr>
          <p:cNvPr id="659" name="Google Shape;659;p23"/>
          <p:cNvSpPr txBox="1"/>
          <p:nvPr/>
        </p:nvSpPr>
        <p:spPr>
          <a:xfrm>
            <a:off x="6530098" y="4492573"/>
            <a:ext cx="1285712"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Doble</a:t>
            </a:r>
            <a:endParaRPr sz="1400" b="0" i="1" u="none" strike="noStrike" cap="none">
              <a:solidFill>
                <a:srgbClr val="0F243E"/>
              </a:solidFill>
              <a:latin typeface="Calibri"/>
              <a:ea typeface="Calibri"/>
              <a:cs typeface="Calibri"/>
              <a:sym typeface="Calibri"/>
            </a:endParaRPr>
          </a:p>
        </p:txBody>
      </p:sp>
      <p:sp>
        <p:nvSpPr>
          <p:cNvPr id="660" name="Google Shape;660;p23"/>
          <p:cNvSpPr txBox="1"/>
          <p:nvPr/>
        </p:nvSpPr>
        <p:spPr>
          <a:xfrm>
            <a:off x="6584282" y="4738821"/>
            <a:ext cx="1201934"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Base Triple</a:t>
            </a:r>
            <a:endParaRPr sz="1400" b="0" i="1" u="none" strike="noStrike" cap="none">
              <a:solidFill>
                <a:srgbClr val="0F243E"/>
              </a:solidFill>
              <a:latin typeface="Calibri"/>
              <a:ea typeface="Calibri"/>
              <a:cs typeface="Calibri"/>
              <a:sym typeface="Calibri"/>
            </a:endParaRPr>
          </a:p>
        </p:txBody>
      </p:sp>
      <p:sp>
        <p:nvSpPr>
          <p:cNvPr id="656" name="Google Shape;656;p23"/>
          <p:cNvSpPr txBox="1"/>
          <p:nvPr/>
        </p:nvSpPr>
        <p:spPr>
          <a:xfrm>
            <a:off x="6845320" y="5826048"/>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Sólidos</a:t>
            </a:r>
            <a:endParaRPr sz="1400" b="0" i="1" u="none" strike="noStrike" cap="none">
              <a:solidFill>
                <a:srgbClr val="0F243E"/>
              </a:solidFill>
              <a:latin typeface="Calibri"/>
              <a:ea typeface="Calibri"/>
              <a:cs typeface="Calibri"/>
              <a:sym typeface="Calibri"/>
            </a:endParaRPr>
          </a:p>
        </p:txBody>
      </p:sp>
      <p:sp>
        <p:nvSpPr>
          <p:cNvPr id="661" name="Google Shape;661;p23"/>
          <p:cNvSpPr txBox="1"/>
          <p:nvPr/>
        </p:nvSpPr>
        <p:spPr>
          <a:xfrm>
            <a:off x="6874812" y="6194804"/>
            <a:ext cx="940998"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F243E"/>
              </a:buClr>
              <a:buSzPts val="1600"/>
              <a:buFont typeface="Calibri"/>
              <a:buNone/>
            </a:pPr>
            <a:r>
              <a:rPr lang="en-US" sz="1600" b="0" i="1" u="none" strike="noStrike" cap="none">
                <a:solidFill>
                  <a:srgbClr val="0F243E"/>
                </a:solidFill>
                <a:latin typeface="Calibri"/>
                <a:ea typeface="Calibri"/>
                <a:cs typeface="Calibri"/>
                <a:sym typeface="Calibri"/>
              </a:rPr>
              <a:t>Líquidos</a:t>
            </a:r>
            <a:endParaRPr sz="1400" b="0" i="1" u="none" strike="noStrike" cap="none">
              <a:solidFill>
                <a:srgbClr val="0F243E"/>
              </a:solidFill>
              <a:latin typeface="Calibri"/>
              <a:ea typeface="Calibri"/>
              <a:cs typeface="Calibri"/>
              <a:sym typeface="Calibri"/>
            </a:endParaRPr>
          </a:p>
        </p:txBody>
      </p:sp>
      <p:grpSp>
        <p:nvGrpSpPr>
          <p:cNvPr id="662" name="Google Shape;662;p23"/>
          <p:cNvGrpSpPr/>
          <p:nvPr/>
        </p:nvGrpSpPr>
        <p:grpSpPr>
          <a:xfrm>
            <a:off x="8562590" y="4280811"/>
            <a:ext cx="3211416" cy="2289096"/>
            <a:chOff x="8324319" y="3919396"/>
            <a:chExt cx="3211416" cy="2289096"/>
          </a:xfrm>
        </p:grpSpPr>
        <p:sp>
          <p:nvSpPr>
            <p:cNvPr id="663" name="Google Shape;663;p23"/>
            <p:cNvSpPr/>
            <p:nvPr/>
          </p:nvSpPr>
          <p:spPr>
            <a:xfrm>
              <a:off x="8486150" y="4085439"/>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 óptico Acústico</a:t>
              </a:r>
              <a:endParaRPr/>
            </a:p>
          </p:txBody>
        </p:sp>
        <p:sp>
          <p:nvSpPr>
            <p:cNvPr id="664" name="Google Shape;664;p23"/>
            <p:cNvSpPr/>
            <p:nvPr/>
          </p:nvSpPr>
          <p:spPr>
            <a:xfrm>
              <a:off x="8324319" y="3919396"/>
              <a:ext cx="3211416" cy="2289096"/>
            </a:xfrm>
            <a:prstGeom prst="rect">
              <a:avLst/>
            </a:prstGeom>
            <a:noFill/>
            <a:ln w="28575"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665" name="Google Shape;665;p23"/>
          <p:cNvSpPr/>
          <p:nvPr/>
        </p:nvSpPr>
        <p:spPr>
          <a:xfrm>
            <a:off x="9909029" y="5376070"/>
            <a:ext cx="1739689" cy="1029818"/>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Efectos Incendiarios</a:t>
            </a:r>
            <a:endParaRPr/>
          </a:p>
        </p:txBody>
      </p:sp>
      <p:pic>
        <p:nvPicPr>
          <p:cNvPr id="667" name="Google Shape;667;p23"/>
          <p:cNvPicPr preferRelativeResize="0"/>
          <p:nvPr/>
        </p:nvPicPr>
        <p:blipFill rotWithShape="1">
          <a:blip r:embed="rId10">
            <a:alphaModFix/>
          </a:blip>
          <a:srcRect/>
          <a:stretch/>
        </p:blipFill>
        <p:spPr>
          <a:xfrm>
            <a:off x="4870801" y="5089116"/>
            <a:ext cx="1483707" cy="788068"/>
          </a:xfrm>
          <a:prstGeom prst="roundRect">
            <a:avLst>
              <a:gd name="adj" fmla="val 16667"/>
            </a:avLst>
          </a:prstGeom>
          <a:noFill/>
          <a:ln>
            <a:noFill/>
          </a:ln>
          <a:effectLst>
            <a:outerShdw blurRad="76200" dist="38100" dir="7800000" algn="tl" rotWithShape="0">
              <a:srgbClr val="000000">
                <a:alpha val="40000"/>
              </a:srgbClr>
            </a:outerShdw>
          </a:effectLst>
        </p:spPr>
      </p:pic>
      <p:sp>
        <p:nvSpPr>
          <p:cNvPr id="668" name="Google Shape;668;p23"/>
          <p:cNvSpPr/>
          <p:nvPr/>
        </p:nvSpPr>
        <p:spPr>
          <a:xfrm>
            <a:off x="8222024" y="3324386"/>
            <a:ext cx="3874403" cy="3513553"/>
          </a:xfrm>
          <a:prstGeom prst="rect">
            <a:avLst/>
          </a:prstGeom>
          <a:noFill/>
          <a:ln w="76200" cap="flat" cmpd="sng">
            <a:solidFill>
              <a:srgbClr val="C00000"/>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sp>
        <p:nvSpPr>
          <p:cNvPr id="673" name="Google Shape;673;p24"/>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674" name="Google Shape;674;p24"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675" name="Google Shape;675;p24"/>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676" name="Google Shape;676;p24"/>
          <p:cNvPicPr preferRelativeResize="0"/>
          <p:nvPr/>
        </p:nvPicPr>
        <p:blipFill rotWithShape="1">
          <a:blip r:embed="rId4">
            <a:alphaModFix/>
          </a:blip>
          <a:srcRect/>
          <a:stretch/>
        </p:blipFill>
        <p:spPr>
          <a:xfrm>
            <a:off x="-10633" y="0"/>
            <a:ext cx="4795284" cy="1435395"/>
          </a:xfrm>
          <a:prstGeom prst="rect">
            <a:avLst/>
          </a:prstGeom>
          <a:noFill/>
          <a:ln>
            <a:noFill/>
          </a:ln>
        </p:spPr>
      </p:pic>
      <p:sp>
        <p:nvSpPr>
          <p:cNvPr id="677" name="Google Shape;677;p24"/>
          <p:cNvSpPr/>
          <p:nvPr/>
        </p:nvSpPr>
        <p:spPr>
          <a:xfrm>
            <a:off x="1455717" y="2722528"/>
            <a:ext cx="2333620" cy="1210027"/>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 </a:t>
            </a:r>
            <a:endParaRPr/>
          </a:p>
          <a:p>
            <a:pPr marL="0" marR="0" lvl="0" indent="0" algn="ctr" rtl="0">
              <a:spcBef>
                <a:spcPts val="0"/>
              </a:spcBef>
              <a:spcAft>
                <a:spcPts val="0"/>
              </a:spcAft>
              <a:buNone/>
            </a:pPr>
            <a:r>
              <a:rPr lang="en-US" sz="1600" b="1" i="1">
                <a:solidFill>
                  <a:schemeClr val="lt1"/>
                </a:solidFill>
                <a:latin typeface="Calibri"/>
                <a:ea typeface="Calibri"/>
                <a:cs typeface="Calibri"/>
                <a:sym typeface="Calibri"/>
              </a:rPr>
              <a:t>Óptico - Acústico</a:t>
            </a:r>
            <a:endParaRPr/>
          </a:p>
        </p:txBody>
      </p:sp>
      <p:sp>
        <p:nvSpPr>
          <p:cNvPr id="678" name="Google Shape;678;p24"/>
          <p:cNvSpPr txBox="1">
            <a:spLocks noGrp="1"/>
          </p:cNvSpPr>
          <p:nvPr>
            <p:ph type="subTitle" idx="1"/>
          </p:nvPr>
        </p:nvSpPr>
        <p:spPr>
          <a:xfrm>
            <a:off x="1067744" y="1685229"/>
            <a:ext cx="9454455" cy="62161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C00000"/>
              </a:buClr>
              <a:buSzPts val="3600"/>
              <a:buNone/>
            </a:pPr>
            <a:r>
              <a:rPr lang="en-US" sz="3600" b="1" i="1" u="sng">
                <a:solidFill>
                  <a:srgbClr val="C00000"/>
                </a:solidFill>
                <a:latin typeface="Arial"/>
                <a:ea typeface="Arial"/>
                <a:cs typeface="Arial"/>
                <a:sym typeface="Arial"/>
              </a:rPr>
              <a:t>COMPOSICIONES PIROTÉCNICAS</a:t>
            </a:r>
            <a:endParaRPr/>
          </a:p>
        </p:txBody>
      </p:sp>
      <p:sp>
        <p:nvSpPr>
          <p:cNvPr id="679" name="Google Shape;679;p24"/>
          <p:cNvSpPr txBox="1"/>
          <p:nvPr/>
        </p:nvSpPr>
        <p:spPr>
          <a:xfrm>
            <a:off x="4413095" y="2865876"/>
            <a:ext cx="6768932" cy="64633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Empleadas para maximizar la generación de luz y ruido, usados en       armas antiterroristas (ceguera o aturdimiento) </a:t>
            </a:r>
            <a:endParaRPr/>
          </a:p>
        </p:txBody>
      </p:sp>
      <p:sp>
        <p:nvSpPr>
          <p:cNvPr id="680" name="Google Shape;680;p24"/>
          <p:cNvSpPr txBox="1"/>
          <p:nvPr/>
        </p:nvSpPr>
        <p:spPr>
          <a:xfrm>
            <a:off x="4413095" y="3583325"/>
            <a:ext cx="6768932" cy="64633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 Ejemplos: - Pólvora Negra      	-  Aluminio en Polvo</a:t>
            </a:r>
            <a:endParaRPr/>
          </a:p>
          <a:p>
            <a:pPr marL="984250" marR="0" lvl="0" indent="0" algn="just" rtl="0">
              <a:spcBef>
                <a:spcPts val="0"/>
              </a:spcBef>
              <a:spcAft>
                <a:spcPts val="0"/>
              </a:spcAft>
              <a:buNone/>
            </a:pPr>
            <a:r>
              <a:rPr lang="en-US" sz="1800">
                <a:solidFill>
                  <a:srgbClr val="002060"/>
                </a:solidFill>
                <a:latin typeface="Calibri"/>
                <a:ea typeface="Calibri"/>
                <a:cs typeface="Calibri"/>
                <a:sym typeface="Calibri"/>
              </a:rPr>
              <a:t> - Magnesio		- Clorato de Potasio</a:t>
            </a:r>
            <a:endParaRPr/>
          </a:p>
        </p:txBody>
      </p:sp>
      <p:sp>
        <p:nvSpPr>
          <p:cNvPr id="681" name="Google Shape;681;p24"/>
          <p:cNvSpPr/>
          <p:nvPr/>
        </p:nvSpPr>
        <p:spPr>
          <a:xfrm>
            <a:off x="1536775" y="4742482"/>
            <a:ext cx="2171504" cy="1221705"/>
          </a:xfrm>
          <a:prstGeom prst="ellipse">
            <a:avLst/>
          </a:prstGeom>
          <a:solidFill>
            <a:srgbClr val="7030A0"/>
          </a:solidFill>
          <a:ln>
            <a:noFill/>
          </a:ln>
          <a:effectLst>
            <a:outerShdw blurRad="107950" dist="12700" dir="5400000" algn="ctr">
              <a:srgbClr val="000000"/>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1">
                <a:solidFill>
                  <a:schemeClr val="lt1"/>
                </a:solidFill>
                <a:latin typeface="Calibri"/>
                <a:ea typeface="Calibri"/>
                <a:cs typeface="Calibri"/>
                <a:sym typeface="Calibri"/>
              </a:rPr>
              <a:t>Efectos Incendiarios</a:t>
            </a:r>
            <a:endParaRPr/>
          </a:p>
        </p:txBody>
      </p:sp>
      <p:sp>
        <p:nvSpPr>
          <p:cNvPr id="682" name="Google Shape;682;p24"/>
          <p:cNvSpPr txBox="1"/>
          <p:nvPr/>
        </p:nvSpPr>
        <p:spPr>
          <a:xfrm>
            <a:off x="4413095" y="4914190"/>
            <a:ext cx="6768932" cy="64633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Se busca encender e incendiar el blanco, mediante un explosivo que potencie la generación de calor y su adherencia al blanco.</a:t>
            </a:r>
            <a:endParaRPr/>
          </a:p>
        </p:txBody>
      </p:sp>
      <p:sp>
        <p:nvSpPr>
          <p:cNvPr id="683" name="Google Shape;683;p24"/>
          <p:cNvSpPr txBox="1"/>
          <p:nvPr/>
        </p:nvSpPr>
        <p:spPr>
          <a:xfrm>
            <a:off x="4413095" y="5835745"/>
            <a:ext cx="6768932" cy="92333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 Ejemplos: - Titanio en Polvo      	-  Aluminio en Polvo</a:t>
            </a:r>
            <a:endParaRPr/>
          </a:p>
          <a:p>
            <a:pPr marL="984250" marR="0" lvl="0" indent="0" algn="just" rtl="0">
              <a:spcBef>
                <a:spcPts val="0"/>
              </a:spcBef>
              <a:spcAft>
                <a:spcPts val="0"/>
              </a:spcAft>
              <a:buNone/>
            </a:pPr>
            <a:r>
              <a:rPr lang="en-US" sz="1800">
                <a:solidFill>
                  <a:srgbClr val="002060"/>
                </a:solidFill>
                <a:latin typeface="Calibri"/>
                <a:ea typeface="Calibri"/>
                <a:cs typeface="Calibri"/>
                <a:sym typeface="Calibri"/>
              </a:rPr>
              <a:t> - Fósforo Blanco		- Fósforo Rojo</a:t>
            </a:r>
            <a:endParaRPr/>
          </a:p>
          <a:p>
            <a:pPr marL="984250" marR="0" lvl="0" indent="0" algn="just" rtl="0">
              <a:spcBef>
                <a:spcPts val="0"/>
              </a:spcBef>
              <a:spcAft>
                <a:spcPts val="0"/>
              </a:spcAft>
              <a:buNone/>
            </a:pPr>
            <a:r>
              <a:rPr lang="en-US" sz="1800">
                <a:solidFill>
                  <a:srgbClr val="002060"/>
                </a:solidFill>
                <a:latin typeface="Calibri"/>
                <a:ea typeface="Calibri"/>
                <a:cs typeface="Calibri"/>
                <a:sym typeface="Calibri"/>
              </a:rPr>
              <a:t> - Thermite		- NAPALM </a:t>
            </a:r>
            <a:endParaRPr/>
          </a:p>
        </p:txBody>
      </p:sp>
      <p:sp>
        <p:nvSpPr>
          <p:cNvPr id="685" name="Google Shape;685;p24"/>
          <p:cNvSpPr txBox="1"/>
          <p:nvPr/>
        </p:nvSpPr>
        <p:spPr>
          <a:xfrm>
            <a:off x="502141" y="2935126"/>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7030A0"/>
                </a:solidFill>
                <a:latin typeface="Arial Black"/>
                <a:ea typeface="Arial Black"/>
                <a:cs typeface="Arial Black"/>
                <a:sym typeface="Arial Black"/>
              </a:rPr>
              <a:t>1</a:t>
            </a:r>
            <a:endParaRPr sz="4500" b="1">
              <a:solidFill>
                <a:srgbClr val="7030A0"/>
              </a:solidFill>
              <a:latin typeface="Arial Black"/>
              <a:ea typeface="Arial Black"/>
              <a:cs typeface="Arial Black"/>
              <a:sym typeface="Arial Black"/>
            </a:endParaRPr>
          </a:p>
        </p:txBody>
      </p:sp>
      <p:sp>
        <p:nvSpPr>
          <p:cNvPr id="686" name="Google Shape;686;p24"/>
          <p:cNvSpPr txBox="1"/>
          <p:nvPr/>
        </p:nvSpPr>
        <p:spPr>
          <a:xfrm>
            <a:off x="555056" y="5069512"/>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7030A0"/>
                </a:solidFill>
                <a:latin typeface="Arial Black"/>
                <a:ea typeface="Arial Black"/>
                <a:cs typeface="Arial Black"/>
                <a:sym typeface="Arial Black"/>
              </a:rPr>
              <a:t>2</a:t>
            </a:r>
            <a:endParaRPr sz="4500" b="1">
              <a:solidFill>
                <a:srgbClr val="7030A0"/>
              </a:solidFill>
              <a:latin typeface="Arial Black"/>
              <a:ea typeface="Arial Black"/>
              <a:cs typeface="Arial Black"/>
              <a:sym typeface="Arial Black"/>
            </a:endParaRPr>
          </a:p>
        </p:txBody>
      </p:sp>
      <p:cxnSp>
        <p:nvCxnSpPr>
          <p:cNvPr id="687" name="Google Shape;687;p24"/>
          <p:cNvCxnSpPr/>
          <p:nvPr/>
        </p:nvCxnSpPr>
        <p:spPr>
          <a:xfrm>
            <a:off x="556325" y="3646803"/>
            <a:ext cx="480713" cy="0"/>
          </a:xfrm>
          <a:prstGeom prst="straightConnector1">
            <a:avLst/>
          </a:prstGeom>
          <a:noFill/>
          <a:ln w="57150" cap="flat" cmpd="sng">
            <a:solidFill>
              <a:srgbClr val="7030A0"/>
            </a:solidFill>
            <a:prstDash val="solid"/>
            <a:miter lim="800000"/>
            <a:headEnd type="none" w="sm" len="sm"/>
            <a:tailEnd type="none" w="sm" len="sm"/>
          </a:ln>
        </p:spPr>
      </p:cxnSp>
      <p:cxnSp>
        <p:nvCxnSpPr>
          <p:cNvPr id="688" name="Google Shape;688;p24"/>
          <p:cNvCxnSpPr/>
          <p:nvPr/>
        </p:nvCxnSpPr>
        <p:spPr>
          <a:xfrm>
            <a:off x="587031" y="5763469"/>
            <a:ext cx="480713" cy="0"/>
          </a:xfrm>
          <a:prstGeom prst="straightConnector1">
            <a:avLst/>
          </a:prstGeom>
          <a:noFill/>
          <a:ln w="57150" cap="flat" cmpd="sng">
            <a:solidFill>
              <a:srgbClr val="7030A0"/>
            </a:solidFill>
            <a:prstDash val="solid"/>
            <a:miter lim="800000"/>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77"/>
                                        </p:tgtEl>
                                        <p:attrNameLst>
                                          <p:attrName>style.visibility</p:attrName>
                                        </p:attrNameLst>
                                      </p:cBhvr>
                                      <p:to>
                                        <p:strVal val="visible"/>
                                      </p:to>
                                    </p:set>
                                    <p:animEffect transition="in" filter="fade">
                                      <p:cBhvr>
                                        <p:cTn id="7" dur="500"/>
                                        <p:tgtEl>
                                          <p:spTgt spid="677"/>
                                        </p:tgtEl>
                                      </p:cBhvr>
                                    </p:animEffect>
                                  </p:childTnLst>
                                </p:cTn>
                              </p:par>
                              <p:par>
                                <p:cTn id="8" presetID="10" presetClass="entr" presetSubtype="0" fill="hold" nodeType="withEffect">
                                  <p:stCondLst>
                                    <p:cond delay="0"/>
                                  </p:stCondLst>
                                  <p:childTnLst>
                                    <p:set>
                                      <p:cBhvr>
                                        <p:cTn id="9" dur="1" fill="hold">
                                          <p:stCondLst>
                                            <p:cond delay="0"/>
                                          </p:stCondLst>
                                        </p:cTn>
                                        <p:tgtEl>
                                          <p:spTgt spid="679"/>
                                        </p:tgtEl>
                                        <p:attrNameLst>
                                          <p:attrName>style.visibility</p:attrName>
                                        </p:attrNameLst>
                                      </p:cBhvr>
                                      <p:to>
                                        <p:strVal val="visible"/>
                                      </p:to>
                                    </p:set>
                                    <p:animEffect transition="in" filter="fade">
                                      <p:cBhvr>
                                        <p:cTn id="10" dur="500"/>
                                        <p:tgtEl>
                                          <p:spTgt spid="679"/>
                                        </p:tgtEl>
                                      </p:cBhvr>
                                    </p:animEffect>
                                  </p:childTnLst>
                                </p:cTn>
                              </p:par>
                              <p:par>
                                <p:cTn id="11" presetID="10" presetClass="entr" presetSubtype="0" fill="hold" nodeType="withEffect">
                                  <p:stCondLst>
                                    <p:cond delay="0"/>
                                  </p:stCondLst>
                                  <p:childTnLst>
                                    <p:set>
                                      <p:cBhvr>
                                        <p:cTn id="12" dur="1" fill="hold">
                                          <p:stCondLst>
                                            <p:cond delay="0"/>
                                          </p:stCondLst>
                                        </p:cTn>
                                        <p:tgtEl>
                                          <p:spTgt spid="680"/>
                                        </p:tgtEl>
                                        <p:attrNameLst>
                                          <p:attrName>style.visibility</p:attrName>
                                        </p:attrNameLst>
                                      </p:cBhvr>
                                      <p:to>
                                        <p:strVal val="visible"/>
                                      </p:to>
                                    </p:set>
                                    <p:animEffect transition="in" filter="fade">
                                      <p:cBhvr>
                                        <p:cTn id="13" dur="500"/>
                                        <p:tgtEl>
                                          <p:spTgt spid="680"/>
                                        </p:tgtEl>
                                      </p:cBhvr>
                                    </p:animEffect>
                                  </p:childTnLst>
                                </p:cTn>
                              </p:par>
                              <p:par>
                                <p:cTn id="14" presetID="10" presetClass="entr" presetSubtype="0" fill="hold" nodeType="withEffect">
                                  <p:stCondLst>
                                    <p:cond delay="0"/>
                                  </p:stCondLst>
                                  <p:childTnLst>
                                    <p:set>
                                      <p:cBhvr>
                                        <p:cTn id="15" dur="1" fill="hold">
                                          <p:stCondLst>
                                            <p:cond delay="0"/>
                                          </p:stCondLst>
                                        </p:cTn>
                                        <p:tgtEl>
                                          <p:spTgt spid="685"/>
                                        </p:tgtEl>
                                        <p:attrNameLst>
                                          <p:attrName>style.visibility</p:attrName>
                                        </p:attrNameLst>
                                      </p:cBhvr>
                                      <p:to>
                                        <p:strVal val="visible"/>
                                      </p:to>
                                    </p:set>
                                    <p:animEffect transition="in" filter="fade">
                                      <p:cBhvr>
                                        <p:cTn id="16" dur="500"/>
                                        <p:tgtEl>
                                          <p:spTgt spid="685"/>
                                        </p:tgtEl>
                                      </p:cBhvr>
                                    </p:animEffect>
                                  </p:childTnLst>
                                </p:cTn>
                              </p:par>
                              <p:par>
                                <p:cTn id="17" presetID="10" presetClass="entr" presetSubtype="0" fill="hold" nodeType="withEffect">
                                  <p:stCondLst>
                                    <p:cond delay="0"/>
                                  </p:stCondLst>
                                  <p:childTnLst>
                                    <p:set>
                                      <p:cBhvr>
                                        <p:cTn id="18" dur="1" fill="hold">
                                          <p:stCondLst>
                                            <p:cond delay="0"/>
                                          </p:stCondLst>
                                        </p:cTn>
                                        <p:tgtEl>
                                          <p:spTgt spid="687"/>
                                        </p:tgtEl>
                                        <p:attrNameLst>
                                          <p:attrName>style.visibility</p:attrName>
                                        </p:attrNameLst>
                                      </p:cBhvr>
                                      <p:to>
                                        <p:strVal val="visible"/>
                                      </p:to>
                                    </p:set>
                                    <p:animEffect transition="in" filter="fade">
                                      <p:cBhvr>
                                        <p:cTn id="19" dur="500"/>
                                        <p:tgtEl>
                                          <p:spTgt spid="68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81"/>
                                        </p:tgtEl>
                                        <p:attrNameLst>
                                          <p:attrName>style.visibility</p:attrName>
                                        </p:attrNameLst>
                                      </p:cBhvr>
                                      <p:to>
                                        <p:strVal val="visible"/>
                                      </p:to>
                                    </p:set>
                                    <p:animEffect transition="in" filter="fade">
                                      <p:cBhvr>
                                        <p:cTn id="24" dur="500"/>
                                        <p:tgtEl>
                                          <p:spTgt spid="681"/>
                                        </p:tgtEl>
                                      </p:cBhvr>
                                    </p:animEffect>
                                  </p:childTnLst>
                                </p:cTn>
                              </p:par>
                              <p:par>
                                <p:cTn id="25" presetID="10" presetClass="entr" presetSubtype="0" fill="hold" nodeType="withEffect">
                                  <p:stCondLst>
                                    <p:cond delay="0"/>
                                  </p:stCondLst>
                                  <p:childTnLst>
                                    <p:set>
                                      <p:cBhvr>
                                        <p:cTn id="26" dur="1" fill="hold">
                                          <p:stCondLst>
                                            <p:cond delay="0"/>
                                          </p:stCondLst>
                                        </p:cTn>
                                        <p:tgtEl>
                                          <p:spTgt spid="682"/>
                                        </p:tgtEl>
                                        <p:attrNameLst>
                                          <p:attrName>style.visibility</p:attrName>
                                        </p:attrNameLst>
                                      </p:cBhvr>
                                      <p:to>
                                        <p:strVal val="visible"/>
                                      </p:to>
                                    </p:set>
                                    <p:animEffect transition="in" filter="fade">
                                      <p:cBhvr>
                                        <p:cTn id="27" dur="500"/>
                                        <p:tgtEl>
                                          <p:spTgt spid="682"/>
                                        </p:tgtEl>
                                      </p:cBhvr>
                                    </p:animEffect>
                                  </p:childTnLst>
                                </p:cTn>
                              </p:par>
                              <p:par>
                                <p:cTn id="28" presetID="10" presetClass="entr" presetSubtype="0" fill="hold" nodeType="withEffect">
                                  <p:stCondLst>
                                    <p:cond delay="0"/>
                                  </p:stCondLst>
                                  <p:childTnLst>
                                    <p:set>
                                      <p:cBhvr>
                                        <p:cTn id="29" dur="1" fill="hold">
                                          <p:stCondLst>
                                            <p:cond delay="0"/>
                                          </p:stCondLst>
                                        </p:cTn>
                                        <p:tgtEl>
                                          <p:spTgt spid="683"/>
                                        </p:tgtEl>
                                        <p:attrNameLst>
                                          <p:attrName>style.visibility</p:attrName>
                                        </p:attrNameLst>
                                      </p:cBhvr>
                                      <p:to>
                                        <p:strVal val="visible"/>
                                      </p:to>
                                    </p:set>
                                    <p:animEffect transition="in" filter="fade">
                                      <p:cBhvr>
                                        <p:cTn id="30" dur="500"/>
                                        <p:tgtEl>
                                          <p:spTgt spid="683"/>
                                        </p:tgtEl>
                                      </p:cBhvr>
                                    </p:animEffect>
                                  </p:childTnLst>
                                </p:cTn>
                              </p:par>
                              <p:par>
                                <p:cTn id="31" presetID="10" presetClass="entr" presetSubtype="0" fill="hold" nodeType="withEffect">
                                  <p:stCondLst>
                                    <p:cond delay="0"/>
                                  </p:stCondLst>
                                  <p:childTnLst>
                                    <p:set>
                                      <p:cBhvr>
                                        <p:cTn id="32" dur="1" fill="hold">
                                          <p:stCondLst>
                                            <p:cond delay="0"/>
                                          </p:stCondLst>
                                        </p:cTn>
                                        <p:tgtEl>
                                          <p:spTgt spid="686"/>
                                        </p:tgtEl>
                                        <p:attrNameLst>
                                          <p:attrName>style.visibility</p:attrName>
                                        </p:attrNameLst>
                                      </p:cBhvr>
                                      <p:to>
                                        <p:strVal val="visible"/>
                                      </p:to>
                                    </p:set>
                                    <p:animEffect transition="in" filter="fade">
                                      <p:cBhvr>
                                        <p:cTn id="33" dur="500"/>
                                        <p:tgtEl>
                                          <p:spTgt spid="686"/>
                                        </p:tgtEl>
                                      </p:cBhvr>
                                    </p:animEffect>
                                  </p:childTnLst>
                                </p:cTn>
                              </p:par>
                              <p:par>
                                <p:cTn id="34" presetID="10" presetClass="entr" presetSubtype="0" fill="hold" nodeType="withEffect">
                                  <p:stCondLst>
                                    <p:cond delay="0"/>
                                  </p:stCondLst>
                                  <p:childTnLst>
                                    <p:set>
                                      <p:cBhvr>
                                        <p:cTn id="35" dur="1" fill="hold">
                                          <p:stCondLst>
                                            <p:cond delay="0"/>
                                          </p:stCondLst>
                                        </p:cTn>
                                        <p:tgtEl>
                                          <p:spTgt spid="688"/>
                                        </p:tgtEl>
                                        <p:attrNameLst>
                                          <p:attrName>style.visibility</p:attrName>
                                        </p:attrNameLst>
                                      </p:cBhvr>
                                      <p:to>
                                        <p:strVal val="visible"/>
                                      </p:to>
                                    </p:set>
                                    <p:animEffect transition="in" filter="fade">
                                      <p:cBhvr>
                                        <p:cTn id="36" dur="500"/>
                                        <p:tgtEl>
                                          <p:spTgt spid="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25"/>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694" name="Google Shape;694;p25"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695" name="Google Shape;695;p25"/>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696" name="Google Shape;696;p25"/>
          <p:cNvPicPr preferRelativeResize="0"/>
          <p:nvPr/>
        </p:nvPicPr>
        <p:blipFill rotWithShape="1">
          <a:blip r:embed="rId4">
            <a:alphaModFix/>
          </a:blip>
          <a:srcRect/>
          <a:stretch/>
        </p:blipFill>
        <p:spPr>
          <a:xfrm>
            <a:off x="-10633" y="0"/>
            <a:ext cx="4795284" cy="1435395"/>
          </a:xfrm>
          <a:prstGeom prst="rect">
            <a:avLst/>
          </a:prstGeom>
          <a:noFill/>
          <a:ln>
            <a:noFill/>
          </a:ln>
        </p:spPr>
      </p:pic>
      <p:sp>
        <p:nvSpPr>
          <p:cNvPr id="697" name="Google Shape;697;p25"/>
          <p:cNvSpPr txBox="1">
            <a:spLocks noGrp="1"/>
          </p:cNvSpPr>
          <p:nvPr>
            <p:ph type="subTitle" idx="1"/>
          </p:nvPr>
        </p:nvSpPr>
        <p:spPr>
          <a:xfrm>
            <a:off x="1067744" y="1685229"/>
            <a:ext cx="9454455" cy="62161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C00000"/>
              </a:buClr>
              <a:buSzPts val="3600"/>
              <a:buNone/>
            </a:pPr>
            <a:r>
              <a:rPr lang="en-US" sz="3600" b="1" i="1" u="sng">
                <a:solidFill>
                  <a:srgbClr val="C00000"/>
                </a:solidFill>
                <a:latin typeface="Arial"/>
                <a:ea typeface="Arial"/>
                <a:cs typeface="Arial"/>
                <a:sym typeface="Arial"/>
              </a:rPr>
              <a:t>COMPOSICIONES PIROTÉCNICAS</a:t>
            </a:r>
            <a:endParaRPr/>
          </a:p>
        </p:txBody>
      </p:sp>
      <p:pic>
        <p:nvPicPr>
          <p:cNvPr id="698" name="Google Shape;698;p25"/>
          <p:cNvPicPr preferRelativeResize="0"/>
          <p:nvPr/>
        </p:nvPicPr>
        <p:blipFill rotWithShape="1">
          <a:blip r:embed="rId5">
            <a:alphaModFix/>
          </a:blip>
          <a:srcRect/>
          <a:stretch/>
        </p:blipFill>
        <p:spPr>
          <a:xfrm>
            <a:off x="653500" y="2637348"/>
            <a:ext cx="5208602" cy="3563990"/>
          </a:xfrm>
          <a:prstGeom prst="rect">
            <a:avLst/>
          </a:prstGeom>
          <a:noFill/>
          <a:ln w="88900" cap="sq" cmpd="thickThin">
            <a:solidFill>
              <a:srgbClr val="000000"/>
            </a:solidFill>
            <a:prstDash val="solid"/>
            <a:miter lim="800000"/>
            <a:headEnd type="none" w="sm" len="sm"/>
            <a:tailEnd type="none" w="sm" len="sm"/>
          </a:ln>
        </p:spPr>
      </p:pic>
      <p:sp>
        <p:nvSpPr>
          <p:cNvPr id="699" name="Google Shape;699;p25"/>
          <p:cNvSpPr txBox="1"/>
          <p:nvPr/>
        </p:nvSpPr>
        <p:spPr>
          <a:xfrm>
            <a:off x="6422805" y="2924580"/>
            <a:ext cx="5913119" cy="510314"/>
          </a:xfrm>
          <a:prstGeom prst="rect">
            <a:avLst/>
          </a:prstGeom>
          <a:noFill/>
          <a:ln>
            <a:noFill/>
          </a:ln>
        </p:spPr>
        <p:txBody>
          <a:bodyPr spcFirstLastPara="1" wrap="square" lIns="91425" tIns="45700" rIns="91425" bIns="45700" anchor="t" anchorCtr="0">
            <a:noAutofit/>
          </a:bodyPr>
          <a:lstStyle/>
          <a:p>
            <a:pPr marL="365760" marR="0" lvl="1" indent="0" algn="just" rtl="0">
              <a:lnSpc>
                <a:spcPct val="90000"/>
              </a:lnSpc>
              <a:spcBef>
                <a:spcPts val="0"/>
              </a:spcBef>
              <a:spcAft>
                <a:spcPts val="0"/>
              </a:spcAft>
              <a:buClr>
                <a:srgbClr val="002060"/>
              </a:buClr>
              <a:buSzPts val="3200"/>
              <a:buFont typeface="Arial"/>
              <a:buNone/>
            </a:pPr>
            <a:r>
              <a:rPr lang="en-US" sz="3200" b="1" i="0" u="none" strike="noStrike" cap="none">
                <a:solidFill>
                  <a:srgbClr val="002060"/>
                </a:solidFill>
                <a:latin typeface="Federo"/>
                <a:ea typeface="Federo"/>
                <a:cs typeface="Federo"/>
                <a:sym typeface="Federo"/>
              </a:rPr>
              <a:t>BOMBA FÓSFORO BLANCO</a:t>
            </a:r>
            <a:endParaRPr/>
          </a:p>
        </p:txBody>
      </p:sp>
      <p:sp>
        <p:nvSpPr>
          <p:cNvPr id="700" name="Google Shape;700;p25"/>
          <p:cNvSpPr/>
          <p:nvPr/>
        </p:nvSpPr>
        <p:spPr>
          <a:xfrm>
            <a:off x="6470218" y="3849027"/>
            <a:ext cx="5293911" cy="2062103"/>
          </a:xfrm>
          <a:prstGeom prst="rect">
            <a:avLst/>
          </a:prstGeom>
          <a:solidFill>
            <a:srgbClr val="C00000"/>
          </a:solidFill>
          <a:ln>
            <a:noFill/>
          </a:ln>
          <a:effectLst>
            <a:outerShdw blurRad="50800" dist="38100" dir="5400000" algn="t"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chemeClr val="lt1"/>
                </a:solidFill>
                <a:latin typeface="Federo"/>
                <a:ea typeface="Federo"/>
                <a:cs typeface="Federo"/>
                <a:sym typeface="Federo"/>
              </a:rPr>
              <a:t>THERMITE: </a:t>
            </a:r>
            <a:endParaRPr/>
          </a:p>
          <a:p>
            <a:pPr marL="0" marR="0" lvl="0" indent="0" algn="ctr" rtl="0">
              <a:spcBef>
                <a:spcPts val="0"/>
              </a:spcBef>
              <a:spcAft>
                <a:spcPts val="0"/>
              </a:spcAft>
              <a:buNone/>
            </a:pPr>
            <a:r>
              <a:rPr lang="en-US" sz="2400">
                <a:solidFill>
                  <a:schemeClr val="lt1"/>
                </a:solidFill>
                <a:latin typeface="Calibri"/>
                <a:ea typeface="Calibri"/>
                <a:cs typeface="Calibri"/>
                <a:sym typeface="Calibri"/>
              </a:rPr>
              <a:t>Explosivo incendiario compuesto por Al en polvo y Óxido de metal (aporta O) Genera temperaturas sobre los 3.000 °C Se investiga THERMITE nanométrico.</a:t>
            </a:r>
            <a:endParaRPr sz="1600">
              <a:solidFill>
                <a:schemeClr val="lt1"/>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04"/>
        <p:cNvGrpSpPr/>
        <p:nvPr/>
      </p:nvGrpSpPr>
      <p:grpSpPr>
        <a:xfrm>
          <a:off x="0" y="0"/>
          <a:ext cx="0" cy="0"/>
          <a:chOff x="0" y="0"/>
          <a:chExt cx="0" cy="0"/>
        </a:xfrm>
      </p:grpSpPr>
      <p:sp>
        <p:nvSpPr>
          <p:cNvPr id="705" name="Google Shape;705;p26"/>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706" name="Google Shape;706;p26"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707" name="Google Shape;707;p26"/>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708" name="Google Shape;708;p26"/>
          <p:cNvPicPr preferRelativeResize="0"/>
          <p:nvPr/>
        </p:nvPicPr>
        <p:blipFill rotWithShape="1">
          <a:blip r:embed="rId4">
            <a:alphaModFix/>
          </a:blip>
          <a:srcRect/>
          <a:stretch/>
        </p:blipFill>
        <p:spPr>
          <a:xfrm>
            <a:off x="-10633" y="0"/>
            <a:ext cx="4795284" cy="1435395"/>
          </a:xfrm>
          <a:prstGeom prst="rect">
            <a:avLst/>
          </a:prstGeom>
          <a:noFill/>
          <a:ln>
            <a:noFill/>
          </a:ln>
        </p:spPr>
      </p:pic>
      <p:grpSp>
        <p:nvGrpSpPr>
          <p:cNvPr id="709" name="Google Shape;709;p26"/>
          <p:cNvGrpSpPr/>
          <p:nvPr/>
        </p:nvGrpSpPr>
        <p:grpSpPr>
          <a:xfrm>
            <a:off x="615690" y="2773703"/>
            <a:ext cx="2286016" cy="1285765"/>
            <a:chOff x="3673" y="2500307"/>
            <a:chExt cx="2286016" cy="1285765"/>
          </a:xfrm>
        </p:grpSpPr>
        <p:sp>
          <p:nvSpPr>
            <p:cNvPr id="710" name="Google Shape;710;p26"/>
            <p:cNvSpPr txBox="1"/>
            <p:nvPr/>
          </p:nvSpPr>
          <p:spPr>
            <a:xfrm>
              <a:off x="3673" y="2500307"/>
              <a:ext cx="228601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400"/>
                <a:buFont typeface="Federo"/>
                <a:buNone/>
              </a:pPr>
              <a:r>
                <a:rPr lang="en-US" sz="2400" b="1">
                  <a:solidFill>
                    <a:schemeClr val="lt1"/>
                  </a:solidFill>
                  <a:latin typeface="Federo"/>
                  <a:ea typeface="Federo"/>
                  <a:cs typeface="Federo"/>
                  <a:sym typeface="Federo"/>
                </a:rPr>
                <a:t>Avión lanzador</a:t>
              </a:r>
              <a:endParaRPr/>
            </a:p>
          </p:txBody>
        </p:sp>
        <p:cxnSp>
          <p:nvCxnSpPr>
            <p:cNvPr id="711" name="Google Shape;711;p26"/>
            <p:cNvCxnSpPr>
              <a:stCxn id="710" idx="2"/>
            </p:cNvCxnSpPr>
            <p:nvPr/>
          </p:nvCxnSpPr>
          <p:spPr>
            <a:xfrm flipH="1">
              <a:off x="646581" y="2961972"/>
              <a:ext cx="500100" cy="824100"/>
            </a:xfrm>
            <a:prstGeom prst="straightConnector1">
              <a:avLst/>
            </a:prstGeom>
            <a:solidFill>
              <a:srgbClr val="00CC99"/>
            </a:solidFill>
            <a:ln w="38100" cap="flat" cmpd="sng">
              <a:solidFill>
                <a:srgbClr val="FFFFFF"/>
              </a:solidFill>
              <a:prstDash val="solid"/>
              <a:round/>
              <a:headEnd type="none" w="sm" len="sm"/>
              <a:tailEnd type="stealth" w="med" len="med"/>
            </a:ln>
          </p:spPr>
        </p:cxnSp>
      </p:grpSp>
      <p:sp>
        <p:nvSpPr>
          <p:cNvPr id="712" name="Google Shape;712;p26"/>
          <p:cNvSpPr/>
          <p:nvPr/>
        </p:nvSpPr>
        <p:spPr>
          <a:xfrm>
            <a:off x="-60335" y="4059586"/>
            <a:ext cx="2235200" cy="1117600"/>
          </a:xfrm>
          <a:prstGeom prst="ellipse">
            <a:avLst/>
          </a:prstGeom>
          <a:noFill/>
          <a:ln w="19050" cap="flat" cmpd="sng">
            <a:solidFill>
              <a:schemeClr val="lt1"/>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713" name="Google Shape;713;p26"/>
          <p:cNvPicPr preferRelativeResize="0"/>
          <p:nvPr/>
        </p:nvPicPr>
        <p:blipFill rotWithShape="1">
          <a:blip r:embed="rId5">
            <a:alphaModFix/>
          </a:blip>
          <a:srcRect l="3198" t="29856" r="16387" b="11187"/>
          <a:stretch/>
        </p:blipFill>
        <p:spPr>
          <a:xfrm>
            <a:off x="420624" y="2701542"/>
            <a:ext cx="6360679" cy="3108961"/>
          </a:xfrm>
          <a:prstGeom prst="roundRect">
            <a:avLst>
              <a:gd name="adj" fmla="val 8594"/>
            </a:avLst>
          </a:prstGeom>
          <a:solidFill>
            <a:srgbClr val="ECECEC"/>
          </a:solidFill>
          <a:ln>
            <a:noFill/>
          </a:ln>
          <a:effectLst>
            <a:reflection stA="38000" endPos="28000" dist="5000" dir="5400000" sy="-100000" algn="bl" rotWithShape="0"/>
          </a:effectLst>
        </p:spPr>
      </p:pic>
      <p:sp>
        <p:nvSpPr>
          <p:cNvPr id="714" name="Google Shape;714;p26"/>
          <p:cNvSpPr txBox="1"/>
          <p:nvPr/>
        </p:nvSpPr>
        <p:spPr>
          <a:xfrm>
            <a:off x="2387009" y="1440274"/>
            <a:ext cx="7108472" cy="89255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LANZAMIENTO BOMBA DE </a:t>
            </a:r>
            <a:r>
              <a:rPr lang="en-US" sz="3200" b="1" u="sng">
                <a:solidFill>
                  <a:srgbClr val="C00000"/>
                </a:solidFill>
                <a:latin typeface="Federo"/>
                <a:ea typeface="Federo"/>
                <a:cs typeface="Federo"/>
                <a:sym typeface="Federo"/>
              </a:rPr>
              <a:t>NAPALM</a:t>
            </a:r>
            <a:r>
              <a:rPr lang="en-US" sz="3200" b="1">
                <a:solidFill>
                  <a:srgbClr val="C00000"/>
                </a:solidFill>
                <a:latin typeface="Federo"/>
                <a:ea typeface="Federo"/>
                <a:cs typeface="Federo"/>
                <a:sym typeface="Federo"/>
              </a:rPr>
              <a:t> </a:t>
            </a:r>
            <a:endParaRPr/>
          </a:p>
          <a:p>
            <a:pPr marL="0" marR="0" lvl="0" indent="0" algn="ctr" rtl="0">
              <a:spcBef>
                <a:spcPts val="0"/>
              </a:spcBef>
              <a:spcAft>
                <a:spcPts val="0"/>
              </a:spcAft>
              <a:buNone/>
            </a:pPr>
            <a:r>
              <a:rPr lang="en-US" sz="1800" b="1">
                <a:solidFill>
                  <a:srgbClr val="002060"/>
                </a:solidFill>
                <a:latin typeface="Calibri"/>
                <a:ea typeface="Calibri"/>
                <a:cs typeface="Calibri"/>
                <a:sym typeface="Calibri"/>
              </a:rPr>
              <a:t>(Gasolina + Retardante)</a:t>
            </a:r>
            <a:r>
              <a:rPr lang="en-US" sz="1800" b="1">
                <a:solidFill>
                  <a:srgbClr val="002060"/>
                </a:solidFill>
                <a:latin typeface="Federo"/>
                <a:ea typeface="Federo"/>
                <a:cs typeface="Federo"/>
                <a:sym typeface="Federo"/>
              </a:rPr>
              <a:t> </a:t>
            </a:r>
            <a:endParaRPr/>
          </a:p>
        </p:txBody>
      </p:sp>
      <p:sp>
        <p:nvSpPr>
          <p:cNvPr id="715" name="Google Shape;715;p26"/>
          <p:cNvSpPr/>
          <p:nvPr/>
        </p:nvSpPr>
        <p:spPr>
          <a:xfrm>
            <a:off x="7555957" y="2810499"/>
            <a:ext cx="3879047" cy="2891046"/>
          </a:xfrm>
          <a:prstGeom prst="rect">
            <a:avLst/>
          </a:prstGeom>
          <a:solidFill>
            <a:srgbClr val="C00000"/>
          </a:solidFill>
          <a:ln>
            <a:noFill/>
          </a:ln>
          <a:effectLst>
            <a:outerShdw blurRad="50800" dist="38100" dir="5400000" algn="t"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chemeClr val="lt1"/>
                </a:solidFill>
                <a:latin typeface="Federo"/>
                <a:ea typeface="Federo"/>
                <a:cs typeface="Federo"/>
                <a:sym typeface="Federo"/>
              </a:rPr>
              <a:t>GENERA 1200 °C </a:t>
            </a:r>
            <a:r>
              <a:rPr lang="en-US" sz="2400">
                <a:solidFill>
                  <a:schemeClr val="lt1"/>
                </a:solidFill>
                <a:latin typeface="Calibri"/>
                <a:ea typeface="Calibri"/>
                <a:cs typeface="Calibri"/>
                <a:sym typeface="Calibri"/>
              </a:rPr>
              <a:t>sobre el blanco y se adhiere a las construcciones. Solo se extingue al sumergirlo totalmente en agua y arde en combustión lenta lo que retarda su extinción.</a:t>
            </a:r>
            <a:endParaRPr sz="1600">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09"/>
                                        </p:tgtEl>
                                        <p:attrNameLst>
                                          <p:attrName>style.visibility</p:attrName>
                                        </p:attrNameLst>
                                      </p:cBhvr>
                                      <p:to>
                                        <p:strVal val="visible"/>
                                      </p:to>
                                    </p:set>
                                    <p:animEffect transition="in" filter="fade">
                                      <p:cBhvr>
                                        <p:cTn id="7" dur="500"/>
                                        <p:tgtEl>
                                          <p:spTgt spid="7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94AF3E3-6C02-051E-1FAD-ECF117A7BB8F}"/>
              </a:ext>
            </a:extLst>
          </p:cNvPr>
          <p:cNvSpPr>
            <a:spLocks noGrp="1"/>
          </p:cNvSpPr>
          <p:nvPr>
            <p:ph type="title"/>
          </p:nvPr>
        </p:nvSpPr>
        <p:spPr>
          <a:xfrm>
            <a:off x="841248" y="548640"/>
            <a:ext cx="3600860" cy="5431536"/>
          </a:xfrm>
        </p:spPr>
        <p:txBody>
          <a:bodyPr>
            <a:normAutofit/>
          </a:bodyPr>
          <a:lstStyle/>
          <a:p>
            <a:r>
              <a:rPr lang="es-MX" sz="5400"/>
              <a:t>Iniciación de la reacción explosiva</a:t>
            </a:r>
            <a:endParaRPr lang="es-CL" sz="5400"/>
          </a:p>
        </p:txBody>
      </p:sp>
      <p:sp>
        <p:nvSpPr>
          <p:cNvPr id="11"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6F2AE169-77C7-DD61-856B-4351ADE27817}"/>
              </a:ext>
            </a:extLst>
          </p:cNvPr>
          <p:cNvSpPr>
            <a:spLocks noGrp="1"/>
          </p:cNvSpPr>
          <p:nvPr>
            <p:ph idx="1"/>
          </p:nvPr>
        </p:nvSpPr>
        <p:spPr>
          <a:xfrm>
            <a:off x="5126418" y="552091"/>
            <a:ext cx="6224335" cy="5431536"/>
          </a:xfrm>
        </p:spPr>
        <p:txBody>
          <a:bodyPr anchor="ctr">
            <a:normAutofit/>
          </a:bodyPr>
          <a:lstStyle/>
          <a:p>
            <a:r>
              <a:rPr lang="es-MX" sz="1400"/>
              <a:t>Las reacciones de oxidación que liberan energía en reacciones explosivas son posibles energéticamente, pero normalmente no ocurren espontáneamente. </a:t>
            </a:r>
          </a:p>
          <a:p>
            <a:r>
              <a:rPr lang="es-MX" sz="1400"/>
              <a:t>Normalmente hay una barrera que debe ser superada mediante la inyección de energía para iniciar la reacción, que luego seguirá por sí misma hasta su finalización. </a:t>
            </a:r>
          </a:p>
          <a:p>
            <a:r>
              <a:rPr lang="es-MX" sz="1400"/>
              <a:t>La inyección de energía para superar esta barrera se conoce como iniciador o detonador. </a:t>
            </a:r>
          </a:p>
          <a:p>
            <a:pPr lvl="1"/>
            <a:r>
              <a:rPr lang="es-MX" sz="1400"/>
              <a:t>Algunas veces solo se requiere fuerza mecánica, como en el caso de la nitroglicerina. </a:t>
            </a:r>
          </a:p>
          <a:p>
            <a:pPr lvl="1"/>
            <a:r>
              <a:rPr lang="es-MX" sz="1400"/>
              <a:t>En otras se requiere calor el generador por la ignición de un fósforo o mediante electricidad. </a:t>
            </a:r>
          </a:p>
          <a:p>
            <a:r>
              <a:rPr lang="es-MX" sz="1400"/>
              <a:t>La facilidad con que un explosivo puede detonarse se conoce como su sensibilidad. </a:t>
            </a:r>
          </a:p>
          <a:p>
            <a:r>
              <a:rPr lang="es-MX" sz="1400"/>
              <a:t>Por razones de seguridad, los materiales explosivos se dividen en tres categorías: </a:t>
            </a:r>
          </a:p>
          <a:p>
            <a:pPr marL="914400" lvl="1" indent="-457200">
              <a:buFont typeface="+mj-lt"/>
              <a:buAutoNum type="arabicPeriod"/>
            </a:pPr>
            <a:r>
              <a:rPr lang="es-MX" sz="1400"/>
              <a:t>Los que detonan fácilmente, llamados explosivos sensibles o primarios; </a:t>
            </a:r>
          </a:p>
          <a:p>
            <a:pPr marL="914400" lvl="1" indent="-457200">
              <a:buFont typeface="+mj-lt"/>
              <a:buAutoNum type="arabicPeriod"/>
            </a:pPr>
            <a:r>
              <a:rPr lang="es-MX" sz="1400"/>
              <a:t>Los que requieren un poco más de energía para detonar, llamados explosivos intermedios; </a:t>
            </a:r>
          </a:p>
          <a:p>
            <a:pPr marL="914400" lvl="1" indent="-457200">
              <a:buFont typeface="+mj-lt"/>
              <a:buAutoNum type="arabicPeriod"/>
            </a:pPr>
            <a:r>
              <a:rPr lang="es-MX" sz="1400"/>
              <a:t>y aquellos que requieren relativamente más energía para detonar, llamados explosivos insensibles o </a:t>
            </a:r>
            <a:r>
              <a:rPr lang="es-MX" sz="1400" i="1"/>
              <a:t>explosivos secundarios</a:t>
            </a:r>
            <a:r>
              <a:rPr lang="es-MX" sz="1400"/>
              <a:t>. </a:t>
            </a:r>
          </a:p>
        </p:txBody>
      </p:sp>
      <p:sp>
        <p:nvSpPr>
          <p:cNvPr id="4" name="Marcador de fecha 3">
            <a:extLst>
              <a:ext uri="{FF2B5EF4-FFF2-40B4-BE49-F238E27FC236}">
                <a16:creationId xmlns:a16="http://schemas.microsoft.com/office/drawing/2014/main" id="{4D702606-5AD5-0CD2-CEB1-C422EE7CF347}"/>
              </a:ext>
            </a:extLst>
          </p:cNvPr>
          <p:cNvSpPr>
            <a:spLocks noGrp="1"/>
          </p:cNvSpPr>
          <p:nvPr>
            <p:ph type="dt" sz="half" idx="10"/>
          </p:nvPr>
        </p:nvSpPr>
        <p:spPr>
          <a:xfrm>
            <a:off x="838200" y="6356350"/>
            <a:ext cx="2743200" cy="365125"/>
          </a:xfrm>
        </p:spPr>
        <p:txBody>
          <a:bodyPr>
            <a:normAutofit/>
          </a:bodyPr>
          <a:lstStyle/>
          <a:p>
            <a:pPr>
              <a:spcAft>
                <a:spcPts val="600"/>
              </a:spcAft>
            </a:pPr>
            <a:fld id="{824FC831-A136-4E19-B2C0-CF8C734EEC26}" type="datetime1">
              <a:rPr lang="es-CL" smtClean="0"/>
              <a:pPr>
                <a:spcAft>
                  <a:spcPts val="600"/>
                </a:spcAft>
              </a:pPr>
              <a:t>27-07-2026</a:t>
            </a:fld>
            <a:endParaRPr lang="es-CL"/>
          </a:p>
        </p:txBody>
      </p:sp>
    </p:spTree>
    <p:extLst>
      <p:ext uri="{BB962C8B-B14F-4D97-AF65-F5344CB8AC3E}">
        <p14:creationId xmlns:p14="http://schemas.microsoft.com/office/powerpoint/2010/main" val="4112748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500"/>
                                        <p:tgtEl>
                                          <p:spTgt spid="3">
                                            <p:txEl>
                                              <p:pRg st="6" end="6"/>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500"/>
                                        <p:tgtEl>
                                          <p:spTgt spid="3">
                                            <p:txEl>
                                              <p:pRg st="7" end="7"/>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xEl>
                                              <p:pRg st="8" end="8"/>
                                            </p:txEl>
                                          </p:spTgt>
                                        </p:tgtEl>
                                        <p:attrNameLst>
                                          <p:attrName>style.visibility</p:attrName>
                                        </p:attrNameLst>
                                      </p:cBhvr>
                                      <p:to>
                                        <p:strVal val="visible"/>
                                      </p:to>
                                    </p:set>
                                    <p:animEffect transition="in" filter="fade">
                                      <p:cBhvr>
                                        <p:cTn id="20" dur="500"/>
                                        <p:tgtEl>
                                          <p:spTgt spid="3">
                                            <p:txEl>
                                              <p:pRg st="8" end="8"/>
                                            </p:txEl>
                                          </p:spTgt>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3">
                                            <p:txEl>
                                              <p:pRg st="9" end="9"/>
                                            </p:txEl>
                                          </p:spTgt>
                                        </p:tgtEl>
                                        <p:attrNameLst>
                                          <p:attrName>style.visibility</p:attrName>
                                        </p:attrNameLst>
                                      </p:cBhvr>
                                      <p:to>
                                        <p:strVal val="visible"/>
                                      </p:to>
                                    </p:set>
                                    <p:animEffect transition="in" filter="fade">
                                      <p:cBhvr>
                                        <p:cTn id="2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0A167-5DC0-B978-FF55-3DA77176B0A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78CAB5B-558F-ADC1-798B-46EBD0EDB912}"/>
              </a:ext>
            </a:extLst>
          </p:cNvPr>
          <p:cNvSpPr>
            <a:spLocks noGrp="1"/>
          </p:cNvSpPr>
          <p:nvPr>
            <p:ph type="title"/>
          </p:nvPr>
        </p:nvSpPr>
        <p:spPr/>
        <p:txBody>
          <a:bodyPr/>
          <a:lstStyle/>
          <a:p>
            <a:r>
              <a:rPr lang="es-MX" dirty="0"/>
              <a:t>Iniciación de la reacción explosiva</a:t>
            </a:r>
            <a:endParaRPr lang="es-CL" dirty="0"/>
          </a:p>
        </p:txBody>
      </p:sp>
      <p:sp>
        <p:nvSpPr>
          <p:cNvPr id="3" name="Marcador de contenido 2">
            <a:extLst>
              <a:ext uri="{FF2B5EF4-FFF2-40B4-BE49-F238E27FC236}">
                <a16:creationId xmlns:a16="http://schemas.microsoft.com/office/drawing/2014/main" id="{7834025E-FAE0-9772-36DE-A61E3DFFE08D}"/>
              </a:ext>
            </a:extLst>
          </p:cNvPr>
          <p:cNvSpPr>
            <a:spLocks noGrp="1"/>
          </p:cNvSpPr>
          <p:nvPr>
            <p:ph idx="1"/>
          </p:nvPr>
        </p:nvSpPr>
        <p:spPr>
          <a:xfrm>
            <a:off x="838200" y="1788636"/>
            <a:ext cx="10515600" cy="4351338"/>
          </a:xfrm>
        </p:spPr>
        <p:txBody>
          <a:bodyPr>
            <a:normAutofit/>
          </a:bodyPr>
          <a:lstStyle/>
          <a:p>
            <a:r>
              <a:rPr lang="es-MX" dirty="0"/>
              <a:t>Los términos se refieren a cómo los diferentes materiales se configuran físicamente en un tren explosivo.</a:t>
            </a:r>
            <a:endParaRPr lang="es-CL" dirty="0"/>
          </a:p>
        </p:txBody>
      </p:sp>
      <p:sp>
        <p:nvSpPr>
          <p:cNvPr id="4" name="Marcador de fecha 3">
            <a:extLst>
              <a:ext uri="{FF2B5EF4-FFF2-40B4-BE49-F238E27FC236}">
                <a16:creationId xmlns:a16="http://schemas.microsoft.com/office/drawing/2014/main" id="{5B0A0B7E-A5A6-C614-A095-F75273075DE3}"/>
              </a:ext>
            </a:extLst>
          </p:cNvPr>
          <p:cNvSpPr>
            <a:spLocks noGrp="1"/>
          </p:cNvSpPr>
          <p:nvPr>
            <p:ph type="dt" sz="half" idx="10"/>
          </p:nvPr>
        </p:nvSpPr>
        <p:spPr/>
        <p:txBody>
          <a:bodyPr/>
          <a:lstStyle/>
          <a:p>
            <a:fld id="{824FC831-A136-4E19-B2C0-CF8C734EEC26}" type="datetime1">
              <a:rPr lang="es-CL" smtClean="0"/>
              <a:t>27-07-2026</a:t>
            </a:fld>
            <a:endParaRPr lang="es-CL"/>
          </a:p>
        </p:txBody>
      </p:sp>
      <p:graphicFrame>
        <p:nvGraphicFramePr>
          <p:cNvPr id="5" name="Tabla 4">
            <a:extLst>
              <a:ext uri="{FF2B5EF4-FFF2-40B4-BE49-F238E27FC236}">
                <a16:creationId xmlns:a16="http://schemas.microsoft.com/office/drawing/2014/main" id="{4CA05749-E000-AA16-67A2-3E6B9328FA4E}"/>
              </a:ext>
            </a:extLst>
          </p:cNvPr>
          <p:cNvGraphicFramePr>
            <a:graphicFrameLocks noGrp="1"/>
          </p:cNvGraphicFramePr>
          <p:nvPr>
            <p:extLst>
              <p:ext uri="{D42A27DB-BD31-4B8C-83A1-F6EECF244321}">
                <p14:modId xmlns:p14="http://schemas.microsoft.com/office/powerpoint/2010/main" val="3486801006"/>
              </p:ext>
            </p:extLst>
          </p:nvPr>
        </p:nvGraphicFramePr>
        <p:xfrm>
          <a:off x="1943509" y="2633135"/>
          <a:ext cx="8127999" cy="3159760"/>
        </p:xfrm>
        <a:graphic>
          <a:graphicData uri="http://schemas.openxmlformats.org/drawingml/2006/table">
            <a:tbl>
              <a:tblPr firstRow="1" bandRow="1">
                <a:tableStyleId>{5C22544A-7EE6-4342-B048-85BDC9FD1C3A}</a:tableStyleId>
              </a:tblPr>
              <a:tblGrid>
                <a:gridCol w="2589161">
                  <a:extLst>
                    <a:ext uri="{9D8B030D-6E8A-4147-A177-3AD203B41FA5}">
                      <a16:colId xmlns:a16="http://schemas.microsoft.com/office/drawing/2014/main" val="460465077"/>
                    </a:ext>
                  </a:extLst>
                </a:gridCol>
                <a:gridCol w="2753032">
                  <a:extLst>
                    <a:ext uri="{9D8B030D-6E8A-4147-A177-3AD203B41FA5}">
                      <a16:colId xmlns:a16="http://schemas.microsoft.com/office/drawing/2014/main" val="1908795558"/>
                    </a:ext>
                  </a:extLst>
                </a:gridCol>
                <a:gridCol w="2785806">
                  <a:extLst>
                    <a:ext uri="{9D8B030D-6E8A-4147-A177-3AD203B41FA5}">
                      <a16:colId xmlns:a16="http://schemas.microsoft.com/office/drawing/2014/main" val="638658401"/>
                    </a:ext>
                  </a:extLst>
                </a:gridCol>
              </a:tblGrid>
              <a:tr h="370840">
                <a:tc>
                  <a:txBody>
                    <a:bodyPr/>
                    <a:lstStyle/>
                    <a:p>
                      <a:pPr algn="ctr"/>
                      <a:r>
                        <a:rPr lang="es-CL" sz="1600" dirty="0"/>
                        <a:t>Alto explosivo primario</a:t>
                      </a:r>
                    </a:p>
                    <a:p>
                      <a:pPr algn="ctr"/>
                      <a:r>
                        <a:rPr lang="es-CL" sz="1600" dirty="0"/>
                        <a:t>(detonadores)</a:t>
                      </a:r>
                    </a:p>
                  </a:txBody>
                  <a:tcPr/>
                </a:tc>
                <a:tc>
                  <a:txBody>
                    <a:bodyPr/>
                    <a:lstStyle/>
                    <a:p>
                      <a:pPr algn="ctr"/>
                      <a:r>
                        <a:rPr lang="es-CL" sz="1600" dirty="0"/>
                        <a:t>Alto explosivo intermedio</a:t>
                      </a:r>
                    </a:p>
                    <a:p>
                      <a:pPr algn="ctr"/>
                      <a:r>
                        <a:rPr lang="es-CL" sz="1600" dirty="0"/>
                        <a:t>(</a:t>
                      </a:r>
                      <a:r>
                        <a:rPr lang="es-CL" sz="1600" dirty="0" err="1"/>
                        <a:t>Boosters</a:t>
                      </a:r>
                      <a:r>
                        <a:rPr lang="es-CL" sz="1600" dirty="0"/>
                        <a:t>) </a:t>
                      </a:r>
                    </a:p>
                  </a:txBody>
                  <a:tcPr/>
                </a:tc>
                <a:tc>
                  <a:txBody>
                    <a:bodyPr/>
                    <a:lstStyle/>
                    <a:p>
                      <a:pPr algn="ctr"/>
                      <a:r>
                        <a:rPr lang="es-CL" sz="1600" dirty="0"/>
                        <a:t>Alto Explosivo secundario</a:t>
                      </a:r>
                    </a:p>
                    <a:p>
                      <a:pPr algn="ctr"/>
                      <a:r>
                        <a:rPr lang="es-CL" sz="1600" dirty="0"/>
                        <a:t>(Cargas principales)</a:t>
                      </a:r>
                    </a:p>
                  </a:txBody>
                  <a:tcPr/>
                </a:tc>
                <a:extLst>
                  <a:ext uri="{0D108BD9-81ED-4DB2-BD59-A6C34878D82A}">
                    <a16:rowId xmlns:a16="http://schemas.microsoft.com/office/drawing/2014/main" val="699686224"/>
                  </a:ext>
                </a:extLst>
              </a:tr>
              <a:tr h="370840">
                <a:tc>
                  <a:txBody>
                    <a:bodyPr/>
                    <a:lstStyle/>
                    <a:p>
                      <a:r>
                        <a:rPr lang="es-CL" dirty="0"/>
                        <a:t>Fulminato de Mercurio</a:t>
                      </a:r>
                    </a:p>
                  </a:txBody>
                  <a:tcPr/>
                </a:tc>
                <a:tc>
                  <a:txBody>
                    <a:bodyPr/>
                    <a:lstStyle/>
                    <a:p>
                      <a:r>
                        <a:rPr lang="es-CL" dirty="0" err="1"/>
                        <a:t>Tetritol</a:t>
                      </a:r>
                      <a:endParaRPr lang="es-CL" dirty="0"/>
                    </a:p>
                  </a:txBody>
                  <a:tcPr/>
                </a:tc>
                <a:tc>
                  <a:txBody>
                    <a:bodyPr/>
                    <a:lstStyle/>
                    <a:p>
                      <a:r>
                        <a:rPr lang="es-CL" dirty="0"/>
                        <a:t>RDX</a:t>
                      </a:r>
                    </a:p>
                  </a:txBody>
                  <a:tcPr/>
                </a:tc>
                <a:extLst>
                  <a:ext uri="{0D108BD9-81ED-4DB2-BD59-A6C34878D82A}">
                    <a16:rowId xmlns:a16="http://schemas.microsoft.com/office/drawing/2014/main" val="4111221384"/>
                  </a:ext>
                </a:extLst>
              </a:tr>
              <a:tr h="370840">
                <a:tc>
                  <a:txBody>
                    <a:bodyPr/>
                    <a:lstStyle/>
                    <a:p>
                      <a:r>
                        <a:rPr lang="es-CL" dirty="0" err="1"/>
                        <a:t>Azoturo</a:t>
                      </a:r>
                      <a:r>
                        <a:rPr lang="es-CL" dirty="0"/>
                        <a:t> de plomo</a:t>
                      </a:r>
                    </a:p>
                  </a:txBody>
                  <a:tcPr/>
                </a:tc>
                <a:tc>
                  <a:txBody>
                    <a:bodyPr/>
                    <a:lstStyle/>
                    <a:p>
                      <a:r>
                        <a:rPr lang="es-CL" dirty="0"/>
                        <a:t>PETN</a:t>
                      </a:r>
                    </a:p>
                  </a:txBody>
                  <a:tcPr/>
                </a:tc>
                <a:tc>
                  <a:txBody>
                    <a:bodyPr/>
                    <a:lstStyle/>
                    <a:p>
                      <a:r>
                        <a:rPr lang="es-CL" dirty="0"/>
                        <a:t>Comp-A, B, C</a:t>
                      </a:r>
                    </a:p>
                  </a:txBody>
                  <a:tcPr/>
                </a:tc>
                <a:extLst>
                  <a:ext uri="{0D108BD9-81ED-4DB2-BD59-A6C34878D82A}">
                    <a16:rowId xmlns:a16="http://schemas.microsoft.com/office/drawing/2014/main" val="2534198401"/>
                  </a:ext>
                </a:extLst>
              </a:tr>
              <a:tr h="370840">
                <a:tc>
                  <a:txBody>
                    <a:bodyPr/>
                    <a:lstStyle/>
                    <a:p>
                      <a:r>
                        <a:rPr lang="es-CL" dirty="0" err="1"/>
                        <a:t>Estifnato</a:t>
                      </a:r>
                      <a:r>
                        <a:rPr lang="es-CL" dirty="0"/>
                        <a:t> de plomo</a:t>
                      </a:r>
                    </a:p>
                  </a:txBody>
                  <a:tcPr/>
                </a:tc>
                <a:tc>
                  <a:txBody>
                    <a:bodyPr/>
                    <a:lstStyle/>
                    <a:p>
                      <a:r>
                        <a:rPr lang="es-CL" dirty="0" err="1"/>
                        <a:t>Tetril</a:t>
                      </a:r>
                      <a:endParaRPr lang="es-CL" dirty="0"/>
                    </a:p>
                  </a:txBody>
                  <a:tcPr/>
                </a:tc>
                <a:tc>
                  <a:txBody>
                    <a:bodyPr/>
                    <a:lstStyle/>
                    <a:p>
                      <a:r>
                        <a:rPr lang="es-CL" dirty="0" err="1"/>
                        <a:t>ciclotol</a:t>
                      </a:r>
                      <a:endParaRPr lang="es-CL" dirty="0"/>
                    </a:p>
                  </a:txBody>
                  <a:tcPr/>
                </a:tc>
                <a:extLst>
                  <a:ext uri="{0D108BD9-81ED-4DB2-BD59-A6C34878D82A}">
                    <a16:rowId xmlns:a16="http://schemas.microsoft.com/office/drawing/2014/main" val="745681605"/>
                  </a:ext>
                </a:extLst>
              </a:tr>
              <a:tr h="370840">
                <a:tc>
                  <a:txBody>
                    <a:bodyPr/>
                    <a:lstStyle/>
                    <a:p>
                      <a:r>
                        <a:rPr lang="es-CL" dirty="0" err="1"/>
                        <a:t>Tetraceno</a:t>
                      </a:r>
                      <a:endParaRPr lang="es-CL" dirty="0"/>
                    </a:p>
                  </a:txBody>
                  <a:tcPr/>
                </a:tc>
                <a:tc>
                  <a:txBody>
                    <a:bodyPr/>
                    <a:lstStyle/>
                    <a:p>
                      <a:r>
                        <a:rPr lang="es-CL" dirty="0"/>
                        <a:t> TNT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a:t>HBX-1,3</a:t>
                      </a:r>
                    </a:p>
                  </a:txBody>
                  <a:tcPr/>
                </a:tc>
                <a:extLst>
                  <a:ext uri="{0D108BD9-81ED-4DB2-BD59-A6C34878D82A}">
                    <a16:rowId xmlns:a16="http://schemas.microsoft.com/office/drawing/2014/main" val="988780756"/>
                  </a:ext>
                </a:extLst>
              </a:tr>
              <a:tr h="304800">
                <a:tc>
                  <a:txBody>
                    <a:bodyPr/>
                    <a:lstStyle/>
                    <a:p>
                      <a:r>
                        <a:rPr lang="es-CL" dirty="0"/>
                        <a:t>DDNP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a:t>H-6</a:t>
                      </a:r>
                    </a:p>
                  </a:txBody>
                  <a:tcPr/>
                </a:tc>
                <a:extLst>
                  <a:ext uri="{0D108BD9-81ED-4DB2-BD59-A6C34878D82A}">
                    <a16:rowId xmlns:a16="http://schemas.microsoft.com/office/drawing/2014/main" val="2819709636"/>
                  </a:ext>
                </a:extLst>
              </a:tr>
              <a:tr h="304800">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a:t>MINOL 2</a:t>
                      </a:r>
                    </a:p>
                  </a:txBody>
                  <a:tcPr/>
                </a:tc>
                <a:extLst>
                  <a:ext uri="{0D108BD9-81ED-4DB2-BD59-A6C34878D82A}">
                    <a16:rowId xmlns:a16="http://schemas.microsoft.com/office/drawing/2014/main" val="1198449358"/>
                  </a:ext>
                </a:extLst>
              </a:tr>
              <a:tr h="304800">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a:t>Picrato de amonio</a:t>
                      </a:r>
                    </a:p>
                  </a:txBody>
                  <a:tcPr/>
                </a:tc>
                <a:extLst>
                  <a:ext uri="{0D108BD9-81ED-4DB2-BD59-A6C34878D82A}">
                    <a16:rowId xmlns:a16="http://schemas.microsoft.com/office/drawing/2014/main" val="1153561644"/>
                  </a:ext>
                </a:extLst>
              </a:tr>
            </a:tbl>
          </a:graphicData>
        </a:graphic>
      </p:graphicFrame>
      <p:sp>
        <p:nvSpPr>
          <p:cNvPr id="6" name="CuadroTexto 5">
            <a:extLst>
              <a:ext uri="{FF2B5EF4-FFF2-40B4-BE49-F238E27FC236}">
                <a16:creationId xmlns:a16="http://schemas.microsoft.com/office/drawing/2014/main" id="{053781FE-D149-6E0F-C49B-950B13B736A6}"/>
              </a:ext>
            </a:extLst>
          </p:cNvPr>
          <p:cNvSpPr txBox="1"/>
          <p:nvPr/>
        </p:nvSpPr>
        <p:spPr>
          <a:xfrm>
            <a:off x="3776814" y="5878830"/>
            <a:ext cx="4461387" cy="369332"/>
          </a:xfrm>
          <a:prstGeom prst="rect">
            <a:avLst/>
          </a:prstGeom>
          <a:noFill/>
        </p:spPr>
        <p:txBody>
          <a:bodyPr wrap="square" rtlCol="0">
            <a:spAutoFit/>
          </a:bodyPr>
          <a:lstStyle/>
          <a:p>
            <a:r>
              <a:rPr lang="es-CL" dirty="0"/>
              <a:t>Explosivos comunes y sus usos</a:t>
            </a:r>
          </a:p>
        </p:txBody>
      </p:sp>
    </p:spTree>
    <p:extLst>
      <p:ext uri="{BB962C8B-B14F-4D97-AF65-F5344CB8AC3E}">
        <p14:creationId xmlns:p14="http://schemas.microsoft.com/office/powerpoint/2010/main" val="11920831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0B44A8-F7BD-4543-413A-E60B3CA5B48D}"/>
              </a:ext>
            </a:extLst>
          </p:cNvPr>
          <p:cNvSpPr>
            <a:spLocks noGrp="1"/>
          </p:cNvSpPr>
          <p:nvPr>
            <p:ph type="title"/>
          </p:nvPr>
        </p:nvSpPr>
        <p:spPr/>
        <p:txBody>
          <a:bodyPr/>
          <a:lstStyle/>
          <a:p>
            <a:r>
              <a:rPr lang="es-CL" dirty="0"/>
              <a:t>Tren explosivo</a:t>
            </a:r>
          </a:p>
        </p:txBody>
      </p:sp>
      <p:sp>
        <p:nvSpPr>
          <p:cNvPr id="3" name="Marcador de contenido 2">
            <a:extLst>
              <a:ext uri="{FF2B5EF4-FFF2-40B4-BE49-F238E27FC236}">
                <a16:creationId xmlns:a16="http://schemas.microsoft.com/office/drawing/2014/main" id="{60FAD26D-693A-31E1-AC11-CB7401732899}"/>
              </a:ext>
            </a:extLst>
          </p:cNvPr>
          <p:cNvSpPr>
            <a:spLocks noGrp="1"/>
          </p:cNvSpPr>
          <p:nvPr>
            <p:ph idx="1"/>
          </p:nvPr>
        </p:nvSpPr>
        <p:spPr/>
        <p:txBody>
          <a:bodyPr>
            <a:normAutofit fontScale="70000" lnSpcReduction="20000"/>
          </a:bodyPr>
          <a:lstStyle/>
          <a:p>
            <a:r>
              <a:rPr lang="es-MX" dirty="0"/>
              <a:t>Se utilizan materiales explosivos primarios para detonar todo el artefacto explosivo. </a:t>
            </a:r>
          </a:p>
          <a:p>
            <a:pPr lvl="1"/>
            <a:r>
              <a:rPr lang="es-MX" dirty="0"/>
              <a:t>Por lo general están conectados a algún dispositivo externo, que inicia la detonación. </a:t>
            </a:r>
          </a:p>
          <a:p>
            <a:pPr lvl="1"/>
            <a:r>
              <a:rPr lang="es-MX" dirty="0"/>
              <a:t>Este explosivo primario se llama detonador. </a:t>
            </a:r>
          </a:p>
          <a:p>
            <a:pPr lvl="1"/>
            <a:r>
              <a:rPr lang="es-MX" dirty="0"/>
              <a:t>El explosivo primario se utiliza para activar un impulsor. </a:t>
            </a:r>
          </a:p>
          <a:p>
            <a:pPr lvl="1"/>
            <a:r>
              <a:rPr lang="es-MX" dirty="0"/>
              <a:t>Se requiere un impulsor porque el material primario no crea una onda de choque lo suficientemente potente como para activar la carga principal. </a:t>
            </a:r>
          </a:p>
          <a:p>
            <a:r>
              <a:rPr lang="es-MX" dirty="0"/>
              <a:t>El impulsor activa la carga principal que está compuesto por un explosivo secundario (insensible). </a:t>
            </a:r>
          </a:p>
          <a:p>
            <a:r>
              <a:rPr lang="es-MX" dirty="0"/>
              <a:t>Esta combinación de una pequeña cantidad de material sensible utilizado para detonar una gran cantidad de material secundario se conoce como el tren explosivo. </a:t>
            </a:r>
          </a:p>
          <a:p>
            <a:pPr lvl="1"/>
            <a:r>
              <a:rPr lang="es-MX" dirty="0"/>
              <a:t>Se llama tren, porque los eventos ocurren en secuencia. </a:t>
            </a:r>
          </a:p>
          <a:p>
            <a:pPr lvl="1"/>
            <a:r>
              <a:rPr lang="es-MX" dirty="0"/>
              <a:t>La carga principal debe estar hecha de material insensible para la seguridad de quienes manejan el dispositivo. </a:t>
            </a:r>
          </a:p>
          <a:p>
            <a:pPr lvl="1"/>
            <a:r>
              <a:rPr lang="es-MX" dirty="0"/>
              <a:t>En la práctica, el detonador está contenido dentro del mecanismo de fusibles y rara vez se almacena con el dispositivo hasta que es necesario para su uso. </a:t>
            </a:r>
          </a:p>
          <a:p>
            <a:pPr lvl="1"/>
            <a:r>
              <a:rPr lang="es-MX" dirty="0"/>
              <a:t>De esta manera, el dispositivo sigue siendo relativamente seguro,  ya que solo está hecho de material secundario (insensible) y no puede ser detonado.</a:t>
            </a:r>
            <a:endParaRPr lang="es-CL" dirty="0"/>
          </a:p>
        </p:txBody>
      </p:sp>
      <p:sp>
        <p:nvSpPr>
          <p:cNvPr id="4" name="Marcador de fecha 3">
            <a:extLst>
              <a:ext uri="{FF2B5EF4-FFF2-40B4-BE49-F238E27FC236}">
                <a16:creationId xmlns:a16="http://schemas.microsoft.com/office/drawing/2014/main" id="{59287F21-CC13-2EC7-6BDA-EFA61A726733}"/>
              </a:ext>
            </a:extLst>
          </p:cNvPr>
          <p:cNvSpPr>
            <a:spLocks noGrp="1"/>
          </p:cNvSpPr>
          <p:nvPr>
            <p:ph type="dt" sz="half" idx="10"/>
          </p:nvPr>
        </p:nvSpPr>
        <p:spPr/>
        <p:txBody>
          <a:bodyPr/>
          <a:lstStyle/>
          <a:p>
            <a:fld id="{824FC831-A136-4E19-B2C0-CF8C734EEC26}" type="datetime1">
              <a:rPr lang="es-CL" smtClean="0"/>
              <a:t>27-07-2026</a:t>
            </a:fld>
            <a:endParaRPr lang="es-CL"/>
          </a:p>
        </p:txBody>
      </p:sp>
      <p:grpSp>
        <p:nvGrpSpPr>
          <p:cNvPr id="26" name="Grupo 25">
            <a:extLst>
              <a:ext uri="{FF2B5EF4-FFF2-40B4-BE49-F238E27FC236}">
                <a16:creationId xmlns:a16="http://schemas.microsoft.com/office/drawing/2014/main" id="{9508448F-8C32-0870-ACF5-E583DEC1766D}"/>
              </a:ext>
            </a:extLst>
          </p:cNvPr>
          <p:cNvGrpSpPr/>
          <p:nvPr/>
        </p:nvGrpSpPr>
        <p:grpSpPr>
          <a:xfrm>
            <a:off x="2009172" y="1634304"/>
            <a:ext cx="7162026" cy="4904608"/>
            <a:chOff x="2268416" y="1451742"/>
            <a:chExt cx="7162026" cy="4904608"/>
          </a:xfrm>
        </p:grpSpPr>
        <p:pic>
          <p:nvPicPr>
            <p:cNvPr id="6" name="Imagen 5">
              <a:extLst>
                <a:ext uri="{FF2B5EF4-FFF2-40B4-BE49-F238E27FC236}">
                  <a16:creationId xmlns:a16="http://schemas.microsoft.com/office/drawing/2014/main" id="{FDD03360-C2E4-852A-4B1E-55E948FC213C}"/>
                </a:ext>
              </a:extLst>
            </p:cNvPr>
            <p:cNvPicPr>
              <a:picLocks noChangeAspect="1"/>
            </p:cNvPicPr>
            <p:nvPr/>
          </p:nvPicPr>
          <p:blipFill>
            <a:blip r:embed="rId2"/>
            <a:stretch>
              <a:fillRect/>
            </a:stretch>
          </p:blipFill>
          <p:spPr>
            <a:xfrm>
              <a:off x="2268416" y="1451742"/>
              <a:ext cx="7162026" cy="4904608"/>
            </a:xfrm>
            <a:prstGeom prst="rect">
              <a:avLst/>
            </a:prstGeom>
          </p:spPr>
        </p:pic>
        <p:sp>
          <p:nvSpPr>
            <p:cNvPr id="7" name="CuadroTexto 6">
              <a:extLst>
                <a:ext uri="{FF2B5EF4-FFF2-40B4-BE49-F238E27FC236}">
                  <a16:creationId xmlns:a16="http://schemas.microsoft.com/office/drawing/2014/main" id="{BCD832C3-8D1D-90F3-8991-73195EEBCDBA}"/>
                </a:ext>
              </a:extLst>
            </p:cNvPr>
            <p:cNvSpPr txBox="1"/>
            <p:nvPr/>
          </p:nvSpPr>
          <p:spPr>
            <a:xfrm>
              <a:off x="5222632" y="2119695"/>
              <a:ext cx="1889090" cy="369332"/>
            </a:xfrm>
            <a:prstGeom prst="rect">
              <a:avLst/>
            </a:prstGeom>
            <a:solidFill>
              <a:schemeClr val="bg1"/>
            </a:solidFill>
          </p:spPr>
          <p:txBody>
            <a:bodyPr wrap="square" rtlCol="0">
              <a:spAutoFit/>
            </a:bodyPr>
            <a:lstStyle/>
            <a:p>
              <a:r>
                <a:rPr lang="es-CL" dirty="0"/>
                <a:t>Esquema físico</a:t>
              </a:r>
            </a:p>
          </p:txBody>
        </p:sp>
        <p:sp>
          <p:nvSpPr>
            <p:cNvPr id="8" name="CuadroTexto 7">
              <a:extLst>
                <a:ext uri="{FF2B5EF4-FFF2-40B4-BE49-F238E27FC236}">
                  <a16:creationId xmlns:a16="http://schemas.microsoft.com/office/drawing/2014/main" id="{B0012C86-0D58-49B9-7F86-FEA3013079EB}"/>
                </a:ext>
              </a:extLst>
            </p:cNvPr>
            <p:cNvSpPr txBox="1"/>
            <p:nvPr/>
          </p:nvSpPr>
          <p:spPr>
            <a:xfrm>
              <a:off x="2410607" y="1965807"/>
              <a:ext cx="1475595" cy="523220"/>
            </a:xfrm>
            <a:prstGeom prst="rect">
              <a:avLst/>
            </a:prstGeom>
            <a:solidFill>
              <a:schemeClr val="bg1"/>
            </a:solidFill>
          </p:spPr>
          <p:txBody>
            <a:bodyPr wrap="square" rtlCol="0">
              <a:spAutoFit/>
            </a:bodyPr>
            <a:lstStyle/>
            <a:p>
              <a:r>
                <a:rPr lang="es-CL" sz="1400" dirty="0"/>
                <a:t>Impulsor o </a:t>
              </a:r>
              <a:r>
                <a:rPr lang="es-CL" sz="1400" dirty="0" err="1"/>
                <a:t>booster</a:t>
              </a:r>
              <a:endParaRPr lang="es-CL" sz="1400" dirty="0"/>
            </a:p>
          </p:txBody>
        </p:sp>
        <p:sp>
          <p:nvSpPr>
            <p:cNvPr id="9" name="CuadroTexto 8">
              <a:extLst>
                <a:ext uri="{FF2B5EF4-FFF2-40B4-BE49-F238E27FC236}">
                  <a16:creationId xmlns:a16="http://schemas.microsoft.com/office/drawing/2014/main" id="{9454A10A-9181-9392-389C-1ED35D4BDA80}"/>
                </a:ext>
              </a:extLst>
            </p:cNvPr>
            <p:cNvSpPr txBox="1"/>
            <p:nvPr/>
          </p:nvSpPr>
          <p:spPr>
            <a:xfrm>
              <a:off x="2268416" y="4179498"/>
              <a:ext cx="1475595" cy="307777"/>
            </a:xfrm>
            <a:prstGeom prst="rect">
              <a:avLst/>
            </a:prstGeom>
            <a:solidFill>
              <a:schemeClr val="bg1"/>
            </a:solidFill>
          </p:spPr>
          <p:txBody>
            <a:bodyPr wrap="square" rtlCol="0">
              <a:spAutoFit/>
            </a:bodyPr>
            <a:lstStyle/>
            <a:p>
              <a:r>
                <a:rPr lang="es-CL" sz="1400" dirty="0"/>
                <a:t>Detonador</a:t>
              </a:r>
            </a:p>
          </p:txBody>
        </p:sp>
        <p:sp>
          <p:nvSpPr>
            <p:cNvPr id="10" name="CuadroTexto 9">
              <a:extLst>
                <a:ext uri="{FF2B5EF4-FFF2-40B4-BE49-F238E27FC236}">
                  <a16:creationId xmlns:a16="http://schemas.microsoft.com/office/drawing/2014/main" id="{48DF9FC9-626C-47BF-7083-AA6FD63C9A26}"/>
                </a:ext>
              </a:extLst>
            </p:cNvPr>
            <p:cNvSpPr txBox="1"/>
            <p:nvPr/>
          </p:nvSpPr>
          <p:spPr>
            <a:xfrm>
              <a:off x="8121995" y="2909364"/>
              <a:ext cx="1200292" cy="523220"/>
            </a:xfrm>
            <a:prstGeom prst="rect">
              <a:avLst/>
            </a:prstGeom>
            <a:solidFill>
              <a:schemeClr val="bg1"/>
            </a:solidFill>
          </p:spPr>
          <p:txBody>
            <a:bodyPr wrap="square" rtlCol="0">
              <a:spAutoFit/>
            </a:bodyPr>
            <a:lstStyle/>
            <a:p>
              <a:r>
                <a:rPr lang="es-CL" sz="1400" dirty="0"/>
                <a:t>Carga Principal</a:t>
              </a:r>
            </a:p>
          </p:txBody>
        </p:sp>
        <p:sp>
          <p:nvSpPr>
            <p:cNvPr id="11" name="CuadroTexto 10">
              <a:extLst>
                <a:ext uri="{FF2B5EF4-FFF2-40B4-BE49-F238E27FC236}">
                  <a16:creationId xmlns:a16="http://schemas.microsoft.com/office/drawing/2014/main" id="{99DDC190-1BF5-70CF-57EF-7121AD949BEC}"/>
                </a:ext>
              </a:extLst>
            </p:cNvPr>
            <p:cNvSpPr txBox="1"/>
            <p:nvPr/>
          </p:nvSpPr>
          <p:spPr>
            <a:xfrm>
              <a:off x="7256756" y="5602182"/>
              <a:ext cx="865239" cy="430887"/>
            </a:xfrm>
            <a:prstGeom prst="rect">
              <a:avLst/>
            </a:prstGeom>
            <a:solidFill>
              <a:schemeClr val="bg1"/>
            </a:solidFill>
          </p:spPr>
          <p:txBody>
            <a:bodyPr wrap="square" rtlCol="0">
              <a:spAutoFit/>
            </a:bodyPr>
            <a:lstStyle/>
            <a:p>
              <a:r>
                <a:rPr lang="es-CL" sz="1100" dirty="0"/>
                <a:t>Carga Principal</a:t>
              </a:r>
            </a:p>
          </p:txBody>
        </p:sp>
        <p:sp>
          <p:nvSpPr>
            <p:cNvPr id="12" name="CuadroTexto 11">
              <a:extLst>
                <a:ext uri="{FF2B5EF4-FFF2-40B4-BE49-F238E27FC236}">
                  <a16:creationId xmlns:a16="http://schemas.microsoft.com/office/drawing/2014/main" id="{AFEF7FDF-A629-3928-BD5F-67F3BD9C3EB6}"/>
                </a:ext>
              </a:extLst>
            </p:cNvPr>
            <p:cNvSpPr txBox="1"/>
            <p:nvPr/>
          </p:nvSpPr>
          <p:spPr>
            <a:xfrm>
              <a:off x="5655793" y="5689384"/>
              <a:ext cx="784335" cy="261610"/>
            </a:xfrm>
            <a:prstGeom prst="rect">
              <a:avLst/>
            </a:prstGeom>
            <a:solidFill>
              <a:schemeClr val="bg1"/>
            </a:solidFill>
          </p:spPr>
          <p:txBody>
            <a:bodyPr wrap="square" rtlCol="0">
              <a:spAutoFit/>
            </a:bodyPr>
            <a:lstStyle/>
            <a:p>
              <a:r>
                <a:rPr lang="es-CL" sz="1100" dirty="0" err="1"/>
                <a:t>Booster</a:t>
              </a:r>
              <a:endParaRPr lang="es-CL" sz="1100" dirty="0"/>
            </a:p>
          </p:txBody>
        </p:sp>
        <p:sp>
          <p:nvSpPr>
            <p:cNvPr id="13" name="CuadroTexto 12">
              <a:extLst>
                <a:ext uri="{FF2B5EF4-FFF2-40B4-BE49-F238E27FC236}">
                  <a16:creationId xmlns:a16="http://schemas.microsoft.com/office/drawing/2014/main" id="{06D9BB40-68F4-4F60-9011-8208A5803627}"/>
                </a:ext>
              </a:extLst>
            </p:cNvPr>
            <p:cNvSpPr txBox="1"/>
            <p:nvPr/>
          </p:nvSpPr>
          <p:spPr>
            <a:xfrm>
              <a:off x="3956510" y="5664163"/>
              <a:ext cx="865240" cy="261610"/>
            </a:xfrm>
            <a:prstGeom prst="rect">
              <a:avLst/>
            </a:prstGeom>
            <a:solidFill>
              <a:schemeClr val="bg1"/>
            </a:solidFill>
          </p:spPr>
          <p:txBody>
            <a:bodyPr wrap="square" rtlCol="0">
              <a:spAutoFit/>
            </a:bodyPr>
            <a:lstStyle/>
            <a:p>
              <a:r>
                <a:rPr lang="es-CL" sz="1100" dirty="0"/>
                <a:t>Detonador</a:t>
              </a:r>
            </a:p>
          </p:txBody>
        </p:sp>
      </p:grpSp>
    </p:spTree>
    <p:extLst>
      <p:ext uri="{BB962C8B-B14F-4D97-AF65-F5344CB8AC3E}">
        <p14:creationId xmlns:p14="http://schemas.microsoft.com/office/powerpoint/2010/main" val="81694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95E3BCB-E0A7-ED28-A333-BCD9BE449C75}"/>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632EB5F-2996-C29F-DE1A-1DCB4042AFF9}"/>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kern="1200">
                <a:solidFill>
                  <a:schemeClr val="tx1"/>
                </a:solidFill>
                <a:latin typeface="+mj-lt"/>
                <a:ea typeface="+mj-ea"/>
                <a:cs typeface="+mj-cs"/>
              </a:rPr>
              <a:t>Tren explosivo</a:t>
            </a:r>
          </a:p>
        </p:txBody>
      </p:sp>
      <p:sp>
        <p:nvSpPr>
          <p:cNvPr id="35" name="Rectangle 34">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8896EC5E-449A-50D5-E14E-CE70B58793E3}"/>
              </a:ext>
            </a:extLst>
          </p:cNvPr>
          <p:cNvSpPr>
            <a:spLocks noGrp="1"/>
          </p:cNvSpPr>
          <p:nvPr>
            <p:ph sz="half" idx="1"/>
          </p:nvPr>
        </p:nvSpPr>
        <p:spPr>
          <a:xfrm>
            <a:off x="793661" y="2599509"/>
            <a:ext cx="4530898" cy="3639450"/>
          </a:xfrm>
        </p:spPr>
        <p:txBody>
          <a:bodyPr vert="horz" lIns="91440" tIns="45720" rIns="91440" bIns="45720" rtlCol="0" anchor="ctr">
            <a:normAutofit/>
          </a:bodyPr>
          <a:lstStyle/>
          <a:p>
            <a:r>
              <a:rPr lang="en-US" sz="1100"/>
              <a:t>Una vez instalado el fusible, todo el dispositivo requiere un gran cuidado en su manejo para evitar la detonación accidental. </a:t>
            </a:r>
          </a:p>
          <a:p>
            <a:pPr lvl="1"/>
            <a:r>
              <a:rPr lang="en-US" sz="1100"/>
              <a:t>Con frecuencia, el dispositivo está configurado de modo que el tren explosivo debe pasar por un seguro físico que conecta el detonador a la carga principal. Este seguro puede bloquearse hasta que se utilice el dispositivo. </a:t>
            </a:r>
          </a:p>
          <a:p>
            <a:pPr lvl="1"/>
            <a:r>
              <a:rPr lang="en-US" sz="1100"/>
              <a:t>El seguro puede consistir en dos placas giratorias con orificios fuera del centro. </a:t>
            </a:r>
          </a:p>
          <a:p>
            <a:pPr lvl="1"/>
            <a:r>
              <a:rPr lang="en-US" sz="1100"/>
              <a:t>Cuando las placas estén alineadas, los dos agujeros se alinearán y permitirán la operación. </a:t>
            </a:r>
          </a:p>
          <a:p>
            <a:pPr lvl="1"/>
            <a:r>
              <a:rPr lang="en-US" sz="1100"/>
              <a:t>Esto se llama armar el dispositivo. </a:t>
            </a:r>
          </a:p>
          <a:p>
            <a:pPr lvl="1"/>
            <a:r>
              <a:rPr lang="en-US" sz="1100"/>
              <a:t>En el caso contrario, los agujeros no estarán alineados y el dispositivo será seguro. </a:t>
            </a:r>
          </a:p>
          <a:p>
            <a:r>
              <a:rPr lang="en-US" sz="1100"/>
              <a:t>El mecanismo con placas se llama dispositivo de seguridad y armamento. </a:t>
            </a:r>
          </a:p>
          <a:p>
            <a:r>
              <a:rPr lang="en-US" sz="1100"/>
              <a:t>Existen otras configuraciones, pero todas cumplen la misma función, para prevenir la detonación accidental y permitir la detonación cuando se autorice.</a:t>
            </a:r>
          </a:p>
        </p:txBody>
      </p:sp>
      <p:pic>
        <p:nvPicPr>
          <p:cNvPr id="28" name="Marcador de contenido 27">
            <a:extLst>
              <a:ext uri="{FF2B5EF4-FFF2-40B4-BE49-F238E27FC236}">
                <a16:creationId xmlns:a16="http://schemas.microsoft.com/office/drawing/2014/main" id="{2B9F5C3C-17F6-1B4F-5EFD-79154F35AFC2}"/>
              </a:ext>
            </a:extLst>
          </p:cNvPr>
          <p:cNvPicPr>
            <a:picLocks noGrp="1" noChangeAspect="1"/>
          </p:cNvPicPr>
          <p:nvPr>
            <p:ph sz="half" idx="2"/>
          </p:nvPr>
        </p:nvPicPr>
        <p:blipFill>
          <a:blip r:embed="rId2"/>
          <a:stretch>
            <a:fillRect/>
          </a:stretch>
        </p:blipFill>
        <p:spPr>
          <a:xfrm>
            <a:off x="5911532" y="2783418"/>
            <a:ext cx="5150277" cy="3115918"/>
          </a:xfrm>
          <a:prstGeom prst="rect">
            <a:avLst/>
          </a:prstGeom>
        </p:spPr>
      </p:pic>
      <p:sp>
        <p:nvSpPr>
          <p:cNvPr id="39" name="Rectangle 38">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Marcador de fecha 3">
            <a:extLst>
              <a:ext uri="{FF2B5EF4-FFF2-40B4-BE49-F238E27FC236}">
                <a16:creationId xmlns:a16="http://schemas.microsoft.com/office/drawing/2014/main" id="{7BAC13D3-7E2C-2CA0-E764-3C967700599A}"/>
              </a:ext>
            </a:extLst>
          </p:cNvPr>
          <p:cNvSpPr>
            <a:spLocks noGrp="1"/>
          </p:cNvSpPr>
          <p:nvPr>
            <p:ph type="dt" sz="half" idx="10"/>
          </p:nvPr>
        </p:nvSpPr>
        <p:spPr>
          <a:xfrm>
            <a:off x="838200" y="6492240"/>
            <a:ext cx="2743200" cy="365125"/>
          </a:xfrm>
        </p:spPr>
        <p:txBody>
          <a:bodyPr vert="horz" lIns="91440" tIns="45720" rIns="91440" bIns="45720" rtlCol="0" anchor="ctr">
            <a:normAutofit/>
          </a:bodyPr>
          <a:lstStyle/>
          <a:p>
            <a:pPr>
              <a:spcAft>
                <a:spcPts val="600"/>
              </a:spcAft>
            </a:pPr>
            <a:fld id="{824FC831-A136-4E19-B2C0-CF8C734EEC26}" type="datetime1">
              <a:rPr lang="en-US" smtClean="0">
                <a:solidFill>
                  <a:schemeClr val="tx1">
                    <a:tint val="75000"/>
                  </a:schemeClr>
                </a:solidFill>
              </a:rPr>
              <a:pPr>
                <a:spcAft>
                  <a:spcPts val="600"/>
                </a:spcAft>
              </a:pPr>
              <a:t>7/27/2026</a:t>
            </a:fld>
            <a:endParaRPr lang="en-US">
              <a:solidFill>
                <a:schemeClr val="tx1">
                  <a:tint val="75000"/>
                </a:schemeClr>
              </a:solidFill>
            </a:endParaRPr>
          </a:p>
        </p:txBody>
      </p:sp>
      <p:grpSp>
        <p:nvGrpSpPr>
          <p:cNvPr id="27" name="12 Grupo">
            <a:extLst>
              <a:ext uri="{FF2B5EF4-FFF2-40B4-BE49-F238E27FC236}">
                <a16:creationId xmlns:a16="http://schemas.microsoft.com/office/drawing/2014/main" id="{DE2F37D8-98A9-9DB3-B104-8ED4838406AB}"/>
              </a:ext>
            </a:extLst>
          </p:cNvPr>
          <p:cNvGrpSpPr/>
          <p:nvPr/>
        </p:nvGrpSpPr>
        <p:grpSpPr>
          <a:xfrm>
            <a:off x="1697498" y="1769806"/>
            <a:ext cx="8521700" cy="4178300"/>
            <a:chOff x="311150" y="1371600"/>
            <a:chExt cx="8521700" cy="4178300"/>
          </a:xfrm>
          <a:solidFill>
            <a:schemeClr val="accent1">
              <a:lumMod val="60000"/>
              <a:lumOff val="40000"/>
            </a:schemeClr>
          </a:solidFill>
        </p:grpSpPr>
        <p:sp>
          <p:nvSpPr>
            <p:cNvPr id="5" name="Rectangle 3" descr="Wide upward diagonal">
              <a:extLst>
                <a:ext uri="{FF2B5EF4-FFF2-40B4-BE49-F238E27FC236}">
                  <a16:creationId xmlns:a16="http://schemas.microsoft.com/office/drawing/2014/main" id="{E7A68FC4-5D6A-5F55-C0F2-20039B9D2133}"/>
                </a:ext>
              </a:extLst>
            </p:cNvPr>
            <p:cNvSpPr>
              <a:spLocks noChangeArrowheads="1"/>
            </p:cNvSpPr>
            <p:nvPr/>
          </p:nvSpPr>
          <p:spPr bwMode="auto">
            <a:xfrm>
              <a:off x="311150" y="1371600"/>
              <a:ext cx="8521700" cy="4178300"/>
            </a:xfrm>
            <a:prstGeom prst="rect">
              <a:avLst/>
            </a:prstGeom>
            <a:solidFill>
              <a:schemeClr val="bg1"/>
            </a:solidFill>
            <a:ln w="38100">
              <a:solidFill>
                <a:schemeClr val="tx1"/>
              </a:solidFill>
              <a:miter lim="800000"/>
              <a:headEnd/>
              <a:tailEnd/>
            </a:ln>
            <a:effectLst/>
          </p:spPr>
          <p:txBody>
            <a:bodyPr wrap="none" anchor="ctr"/>
            <a:lstStyle/>
            <a:p>
              <a:pPr algn="ctr"/>
              <a:endParaRPr lang="es-CL"/>
            </a:p>
          </p:txBody>
        </p:sp>
        <p:sp>
          <p:nvSpPr>
            <p:cNvPr id="29" name="Rectangle 21">
              <a:extLst>
                <a:ext uri="{FF2B5EF4-FFF2-40B4-BE49-F238E27FC236}">
                  <a16:creationId xmlns:a16="http://schemas.microsoft.com/office/drawing/2014/main" id="{050E364E-639A-0011-D038-0752A615D91F}"/>
                </a:ext>
              </a:extLst>
            </p:cNvPr>
            <p:cNvSpPr>
              <a:spLocks noChangeArrowheads="1"/>
            </p:cNvSpPr>
            <p:nvPr/>
          </p:nvSpPr>
          <p:spPr bwMode="auto">
            <a:xfrm>
              <a:off x="4846320" y="2895600"/>
              <a:ext cx="1539240" cy="1066800"/>
            </a:xfrm>
            <a:prstGeom prst="rect">
              <a:avLst/>
            </a:prstGeom>
            <a:grpFill/>
            <a:ln w="38100">
              <a:solidFill>
                <a:schemeClr val="tx1"/>
              </a:solidFill>
              <a:miter lim="800000"/>
              <a:headEnd/>
              <a:tailEnd/>
            </a:ln>
            <a:effectLst/>
          </p:spPr>
          <p:txBody>
            <a:bodyPr wrap="none" anchor="ctr"/>
            <a:lstStyle/>
            <a:p>
              <a:pPr algn="ctr"/>
              <a:r>
                <a:rPr lang="es-CL" b="1" i="1" dirty="0">
                  <a:solidFill>
                    <a:srgbClr val="FF3300"/>
                  </a:solidFill>
                  <a:effectLst>
                    <a:outerShdw blurRad="38100" dist="38100" dir="2700000" algn="tl">
                      <a:srgbClr val="000000">
                        <a:alpha val="43137"/>
                      </a:srgbClr>
                    </a:outerShdw>
                  </a:effectLst>
                </a:rPr>
                <a:t>EXPLOSOR</a:t>
              </a:r>
            </a:p>
          </p:txBody>
        </p:sp>
        <p:sp>
          <p:nvSpPr>
            <p:cNvPr id="30" name="Rectangle 22">
              <a:extLst>
                <a:ext uri="{FF2B5EF4-FFF2-40B4-BE49-F238E27FC236}">
                  <a16:creationId xmlns:a16="http://schemas.microsoft.com/office/drawing/2014/main" id="{7F435E2F-2102-76C4-5EEA-9862AF204204}"/>
                </a:ext>
              </a:extLst>
            </p:cNvPr>
            <p:cNvSpPr>
              <a:spLocks noChangeArrowheads="1"/>
            </p:cNvSpPr>
            <p:nvPr/>
          </p:nvSpPr>
          <p:spPr bwMode="auto">
            <a:xfrm>
              <a:off x="7086600" y="2895600"/>
              <a:ext cx="1554480" cy="1066800"/>
            </a:xfrm>
            <a:prstGeom prst="rect">
              <a:avLst/>
            </a:prstGeom>
            <a:grpFill/>
            <a:ln w="38100">
              <a:solidFill>
                <a:schemeClr val="tx1"/>
              </a:solidFill>
              <a:miter lim="800000"/>
              <a:headEnd/>
              <a:tailEnd/>
            </a:ln>
            <a:effectLst/>
          </p:spPr>
          <p:txBody>
            <a:bodyPr wrap="none" anchor="ctr"/>
            <a:lstStyle/>
            <a:p>
              <a:pPr algn="ctr"/>
              <a:r>
                <a:rPr lang="es-CL" b="1" i="1" dirty="0">
                  <a:solidFill>
                    <a:srgbClr val="FF0000"/>
                  </a:solidFill>
                  <a:effectLst>
                    <a:outerShdw blurRad="38100" dist="38100" dir="2700000" algn="tl">
                      <a:srgbClr val="000000">
                        <a:alpha val="43137"/>
                      </a:srgbClr>
                    </a:outerShdw>
                  </a:effectLst>
                </a:rPr>
                <a:t>CARGA </a:t>
              </a:r>
            </a:p>
            <a:p>
              <a:pPr algn="ctr"/>
              <a:r>
                <a:rPr lang="es-CL" b="1" dirty="0">
                  <a:solidFill>
                    <a:srgbClr val="FF0000"/>
                  </a:solidFill>
                  <a:effectLst>
                    <a:outerShdw blurRad="38100" dist="38100" dir="2700000" algn="tl">
                      <a:srgbClr val="000000">
                        <a:alpha val="43137"/>
                      </a:srgbClr>
                    </a:outerShdw>
                  </a:effectLst>
                </a:rPr>
                <a:t>DETONANTE</a:t>
              </a:r>
            </a:p>
          </p:txBody>
        </p:sp>
        <p:sp>
          <p:nvSpPr>
            <p:cNvPr id="31" name="Rectangle 28">
              <a:extLst>
                <a:ext uri="{FF2B5EF4-FFF2-40B4-BE49-F238E27FC236}">
                  <a16:creationId xmlns:a16="http://schemas.microsoft.com/office/drawing/2014/main" id="{92D8D8F6-644E-E171-7CBC-BA3E2C0B93EB}"/>
                </a:ext>
              </a:extLst>
            </p:cNvPr>
            <p:cNvSpPr>
              <a:spLocks noChangeArrowheads="1"/>
            </p:cNvSpPr>
            <p:nvPr/>
          </p:nvSpPr>
          <p:spPr bwMode="auto">
            <a:xfrm>
              <a:off x="472440" y="2301240"/>
              <a:ext cx="1752600" cy="2407920"/>
            </a:xfrm>
            <a:prstGeom prst="rect">
              <a:avLst/>
            </a:prstGeom>
            <a:grpFill/>
            <a:ln w="38100">
              <a:solidFill>
                <a:schemeClr val="tx1"/>
              </a:solidFill>
              <a:miter lim="800000"/>
              <a:headEnd/>
              <a:tailEnd/>
            </a:ln>
            <a:effectLst/>
          </p:spPr>
          <p:txBody>
            <a:bodyPr wrap="none" anchor="ctr"/>
            <a:lstStyle/>
            <a:p>
              <a:endParaRPr lang="es-CL" dirty="0">
                <a:solidFill>
                  <a:sysClr val="windowText" lastClr="000000"/>
                </a:solidFill>
              </a:endParaRPr>
            </a:p>
          </p:txBody>
        </p:sp>
      </p:grpSp>
      <p:sp>
        <p:nvSpPr>
          <p:cNvPr id="32" name="22 CuadroTexto">
            <a:extLst>
              <a:ext uri="{FF2B5EF4-FFF2-40B4-BE49-F238E27FC236}">
                <a16:creationId xmlns:a16="http://schemas.microsoft.com/office/drawing/2014/main" id="{449A1D36-0FA4-6718-E3FD-988AE0810AC9}"/>
              </a:ext>
            </a:extLst>
          </p:cNvPr>
          <p:cNvSpPr txBox="1"/>
          <p:nvPr/>
        </p:nvSpPr>
        <p:spPr>
          <a:xfrm>
            <a:off x="1858788" y="3720526"/>
            <a:ext cx="1600200" cy="369332"/>
          </a:xfrm>
          <a:prstGeom prst="rect">
            <a:avLst/>
          </a:prstGeom>
          <a:noFill/>
        </p:spPr>
        <p:txBody>
          <a:bodyPr wrap="square" rtlCol="0">
            <a:spAutoFit/>
          </a:bodyPr>
          <a:lstStyle/>
          <a:p>
            <a:r>
              <a:rPr lang="es-CL" b="1" dirty="0">
                <a:solidFill>
                  <a:srgbClr val="FF0000"/>
                </a:solidFill>
                <a:effectLst>
                  <a:outerShdw blurRad="38100" dist="38100" dir="2700000" algn="tl">
                    <a:srgbClr val="000000">
                      <a:alpha val="43137"/>
                    </a:srgbClr>
                  </a:outerShdw>
                </a:effectLst>
              </a:rPr>
              <a:t>DETONADOR</a:t>
            </a:r>
          </a:p>
        </p:txBody>
      </p:sp>
      <p:sp>
        <p:nvSpPr>
          <p:cNvPr id="6" name="Line 26">
            <a:extLst>
              <a:ext uri="{FF2B5EF4-FFF2-40B4-BE49-F238E27FC236}">
                <a16:creationId xmlns:a16="http://schemas.microsoft.com/office/drawing/2014/main" id="{BAF890C9-0A5F-A9F3-57C6-FF17F4ECDAE7}"/>
              </a:ext>
            </a:extLst>
          </p:cNvPr>
          <p:cNvSpPr>
            <a:spLocks noChangeShapeType="1"/>
          </p:cNvSpPr>
          <p:nvPr/>
        </p:nvSpPr>
        <p:spPr bwMode="auto">
          <a:xfrm>
            <a:off x="7771908" y="3811966"/>
            <a:ext cx="720000" cy="0"/>
          </a:xfrm>
          <a:prstGeom prst="line">
            <a:avLst/>
          </a:prstGeom>
          <a:solidFill>
            <a:schemeClr val="accent1">
              <a:lumMod val="60000"/>
              <a:lumOff val="40000"/>
            </a:schemeClr>
          </a:solidFill>
          <a:ln w="38100">
            <a:solidFill>
              <a:schemeClr val="hlink"/>
            </a:solidFill>
            <a:round/>
            <a:headEnd/>
            <a:tailEnd type="triangle" w="med" len="med"/>
          </a:ln>
          <a:effectLst/>
        </p:spPr>
        <p:txBody>
          <a:bodyPr wrap="none"/>
          <a:lstStyle/>
          <a:p>
            <a:endParaRPr lang="es-CL"/>
          </a:p>
        </p:txBody>
      </p:sp>
      <p:sp>
        <p:nvSpPr>
          <p:cNvPr id="34" name="Line 26">
            <a:extLst>
              <a:ext uri="{FF2B5EF4-FFF2-40B4-BE49-F238E27FC236}">
                <a16:creationId xmlns:a16="http://schemas.microsoft.com/office/drawing/2014/main" id="{2E8758AD-5178-8768-A82A-7FC1993955A6}"/>
              </a:ext>
            </a:extLst>
          </p:cNvPr>
          <p:cNvSpPr>
            <a:spLocks noChangeShapeType="1"/>
          </p:cNvSpPr>
          <p:nvPr/>
        </p:nvSpPr>
        <p:spPr bwMode="auto">
          <a:xfrm rot="-60000">
            <a:off x="3641868" y="3903408"/>
            <a:ext cx="2514600" cy="45719"/>
          </a:xfrm>
          <a:prstGeom prst="line">
            <a:avLst/>
          </a:prstGeom>
          <a:solidFill>
            <a:schemeClr val="accent1">
              <a:lumMod val="60000"/>
              <a:lumOff val="40000"/>
            </a:schemeClr>
          </a:solidFill>
          <a:ln w="38100">
            <a:solidFill>
              <a:schemeClr val="hlink"/>
            </a:solidFill>
            <a:round/>
            <a:headEnd/>
            <a:tailEnd type="triangle" w="med" len="med"/>
          </a:ln>
          <a:effectLst/>
        </p:spPr>
        <p:txBody>
          <a:bodyPr wrap="none"/>
          <a:lstStyle/>
          <a:p>
            <a:endParaRPr lang="es-CL"/>
          </a:p>
        </p:txBody>
      </p:sp>
      <p:sp>
        <p:nvSpPr>
          <p:cNvPr id="7" name="Rectangle 21">
            <a:extLst>
              <a:ext uri="{FF2B5EF4-FFF2-40B4-BE49-F238E27FC236}">
                <a16:creationId xmlns:a16="http://schemas.microsoft.com/office/drawing/2014/main" id="{42C112E8-6C7C-A400-080B-8574C84C24E4}"/>
              </a:ext>
            </a:extLst>
          </p:cNvPr>
          <p:cNvSpPr>
            <a:spLocks noChangeArrowheads="1"/>
          </p:cNvSpPr>
          <p:nvPr/>
        </p:nvSpPr>
        <p:spPr bwMode="auto">
          <a:xfrm>
            <a:off x="3916188" y="2760406"/>
            <a:ext cx="1752600" cy="2103120"/>
          </a:xfrm>
          <a:prstGeom prst="rect">
            <a:avLst/>
          </a:prstGeom>
          <a:ln w="28575">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es-CL" b="1" i="1" dirty="0">
                <a:solidFill>
                  <a:srgbClr val="FF3300"/>
                </a:solidFill>
                <a:effectLst>
                  <a:outerShdw blurRad="38100" dist="38100" dir="2700000" algn="tl">
                    <a:srgbClr val="000000">
                      <a:alpha val="43137"/>
                    </a:srgbClr>
                  </a:outerShdw>
                </a:effectLst>
              </a:rPr>
              <a:t>DISPOSITIVO DE</a:t>
            </a:r>
          </a:p>
          <a:p>
            <a:pPr algn="ctr"/>
            <a:r>
              <a:rPr lang="es-CL" b="1" i="1" dirty="0">
                <a:solidFill>
                  <a:srgbClr val="FF3300"/>
                </a:solidFill>
                <a:effectLst>
                  <a:outerShdw blurRad="38100" dist="38100" dir="2700000" algn="tl">
                    <a:srgbClr val="000000">
                      <a:alpha val="43137"/>
                    </a:srgbClr>
                  </a:outerShdw>
                </a:effectLst>
              </a:rPr>
              <a:t> SEGURO Y</a:t>
            </a:r>
          </a:p>
          <a:p>
            <a:pPr algn="ctr"/>
            <a:r>
              <a:rPr lang="es-CL" b="1" i="1" dirty="0">
                <a:solidFill>
                  <a:srgbClr val="FF3300"/>
                </a:solidFill>
                <a:effectLst>
                  <a:outerShdw blurRad="38100" dist="38100" dir="2700000" algn="tl">
                    <a:srgbClr val="000000">
                      <a:alpha val="43137"/>
                    </a:srgbClr>
                  </a:outerShdw>
                </a:effectLst>
              </a:rPr>
              <a:t> ARMADO</a:t>
            </a:r>
          </a:p>
        </p:txBody>
      </p:sp>
      <p:grpSp>
        <p:nvGrpSpPr>
          <p:cNvPr id="36" name="30 Grupo">
            <a:extLst>
              <a:ext uri="{FF2B5EF4-FFF2-40B4-BE49-F238E27FC236}">
                <a16:creationId xmlns:a16="http://schemas.microsoft.com/office/drawing/2014/main" id="{074BEF40-19B3-0745-5EE9-0D3AA3221F2F}"/>
              </a:ext>
            </a:extLst>
          </p:cNvPr>
          <p:cNvGrpSpPr/>
          <p:nvPr/>
        </p:nvGrpSpPr>
        <p:grpSpPr>
          <a:xfrm>
            <a:off x="1752108" y="1906966"/>
            <a:ext cx="4114800" cy="3474720"/>
            <a:chOff x="365760" y="1508760"/>
            <a:chExt cx="4114800" cy="3474720"/>
          </a:xfrm>
        </p:grpSpPr>
        <p:sp>
          <p:nvSpPr>
            <p:cNvPr id="8" name="28 Rectángulo redondeado">
              <a:extLst>
                <a:ext uri="{FF2B5EF4-FFF2-40B4-BE49-F238E27FC236}">
                  <a16:creationId xmlns:a16="http://schemas.microsoft.com/office/drawing/2014/main" id="{1A1E2EF7-080F-B9A9-2410-A50E0C8AE9EB}"/>
                </a:ext>
              </a:extLst>
            </p:cNvPr>
            <p:cNvSpPr/>
            <p:nvPr/>
          </p:nvSpPr>
          <p:spPr>
            <a:xfrm>
              <a:off x="365760" y="1508760"/>
              <a:ext cx="4114800" cy="3474720"/>
            </a:xfrm>
            <a:prstGeom prst="roundRect">
              <a:avLst/>
            </a:prstGeom>
            <a:noFill/>
            <a:ln w="38100">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8" name="29 Rectángulo">
              <a:extLst>
                <a:ext uri="{FF2B5EF4-FFF2-40B4-BE49-F238E27FC236}">
                  <a16:creationId xmlns:a16="http://schemas.microsoft.com/office/drawing/2014/main" id="{94D912C1-75BB-49B6-41E9-0964266A755B}"/>
                </a:ext>
              </a:extLst>
            </p:cNvPr>
            <p:cNvSpPr/>
            <p:nvPr/>
          </p:nvSpPr>
          <p:spPr>
            <a:xfrm>
              <a:off x="1485900" y="1737360"/>
              <a:ext cx="2011680" cy="320040"/>
            </a:xfrm>
            <a:prstGeom prst="rect">
              <a:avLst/>
            </a:prstGeom>
            <a:solidFill>
              <a:schemeClr val="bg2">
                <a:lumMod val="2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effectLst>
                    <a:outerShdw blurRad="38100" dist="38100" dir="2700000" algn="tl">
                      <a:srgbClr val="000000">
                        <a:alpha val="43137"/>
                      </a:srgbClr>
                    </a:outerShdw>
                  </a:effectLst>
                </a:rPr>
                <a:t>ESPOLETA</a:t>
              </a:r>
              <a:endParaRPr lang="es-CL" b="1" dirty="0">
                <a:effectLst>
                  <a:outerShdw blurRad="38100" dist="38100" dir="2700000" algn="tl">
                    <a:srgbClr val="000000">
                      <a:alpha val="43137"/>
                    </a:srgbClr>
                  </a:outerShdw>
                </a:effectLst>
              </a:endParaRPr>
            </a:p>
          </p:txBody>
        </p:sp>
      </p:grpSp>
      <p:pic>
        <p:nvPicPr>
          <p:cNvPr id="10" name="Imagen 9">
            <a:extLst>
              <a:ext uri="{FF2B5EF4-FFF2-40B4-BE49-F238E27FC236}">
                <a16:creationId xmlns:a16="http://schemas.microsoft.com/office/drawing/2014/main" id="{2DCD9186-3D14-4119-7AD6-7B65223339BA}"/>
              </a:ext>
            </a:extLst>
          </p:cNvPr>
          <p:cNvPicPr>
            <a:picLocks noChangeAspect="1"/>
          </p:cNvPicPr>
          <p:nvPr/>
        </p:nvPicPr>
        <p:blipFill rotWithShape="1">
          <a:blip r:embed="rId3"/>
          <a:srcRect l="23392" t="57603" r="37064" b="15158"/>
          <a:stretch/>
        </p:blipFill>
        <p:spPr>
          <a:xfrm>
            <a:off x="4954137" y="354841"/>
            <a:ext cx="5145207" cy="1992573"/>
          </a:xfrm>
          <a:prstGeom prst="rect">
            <a:avLst/>
          </a:prstGeom>
        </p:spPr>
      </p:pic>
      <p:pic>
        <p:nvPicPr>
          <p:cNvPr id="12" name="Imagen 11">
            <a:extLst>
              <a:ext uri="{FF2B5EF4-FFF2-40B4-BE49-F238E27FC236}">
                <a16:creationId xmlns:a16="http://schemas.microsoft.com/office/drawing/2014/main" id="{3B46F074-B934-F674-E199-FA193F38C332}"/>
              </a:ext>
            </a:extLst>
          </p:cNvPr>
          <p:cNvPicPr>
            <a:picLocks noChangeAspect="1"/>
          </p:cNvPicPr>
          <p:nvPr/>
        </p:nvPicPr>
        <p:blipFill rotWithShape="1">
          <a:blip r:embed="rId4"/>
          <a:srcRect l="23392" t="48274" r="28777" b="22621"/>
          <a:stretch/>
        </p:blipFill>
        <p:spPr>
          <a:xfrm>
            <a:off x="4954137" y="4074483"/>
            <a:ext cx="6223380" cy="2129051"/>
          </a:xfrm>
          <a:prstGeom prst="rect">
            <a:avLst/>
          </a:prstGeom>
        </p:spPr>
      </p:pic>
      <p:pic>
        <p:nvPicPr>
          <p:cNvPr id="14" name="Imagen 13">
            <a:extLst>
              <a:ext uri="{FF2B5EF4-FFF2-40B4-BE49-F238E27FC236}">
                <a16:creationId xmlns:a16="http://schemas.microsoft.com/office/drawing/2014/main" id="{4344774C-12FA-700F-4758-8F2329D15602}"/>
              </a:ext>
            </a:extLst>
          </p:cNvPr>
          <p:cNvPicPr>
            <a:picLocks noChangeAspect="1"/>
          </p:cNvPicPr>
          <p:nvPr/>
        </p:nvPicPr>
        <p:blipFill rotWithShape="1">
          <a:blip r:embed="rId5"/>
          <a:srcRect l="23287" t="47528" r="30665" b="30271"/>
          <a:stretch/>
        </p:blipFill>
        <p:spPr>
          <a:xfrm>
            <a:off x="4954137" y="2510332"/>
            <a:ext cx="5991368" cy="1624084"/>
          </a:xfrm>
          <a:prstGeom prst="rect">
            <a:avLst/>
          </a:prstGeom>
        </p:spPr>
      </p:pic>
      <p:pic>
        <p:nvPicPr>
          <p:cNvPr id="16" name="Imagen 15">
            <a:extLst>
              <a:ext uri="{FF2B5EF4-FFF2-40B4-BE49-F238E27FC236}">
                <a16:creationId xmlns:a16="http://schemas.microsoft.com/office/drawing/2014/main" id="{F61DDABA-E005-9847-5B34-1E17967A9AB1}"/>
              </a:ext>
            </a:extLst>
          </p:cNvPr>
          <p:cNvPicPr>
            <a:picLocks noChangeAspect="1"/>
          </p:cNvPicPr>
          <p:nvPr/>
        </p:nvPicPr>
        <p:blipFill>
          <a:blip r:embed="rId6"/>
          <a:stretch>
            <a:fillRect/>
          </a:stretch>
        </p:blipFill>
        <p:spPr>
          <a:xfrm>
            <a:off x="1308295" y="2081440"/>
            <a:ext cx="3696676" cy="3696676"/>
          </a:xfrm>
          <a:prstGeom prst="rect">
            <a:avLst/>
          </a:prstGeom>
        </p:spPr>
      </p:pic>
    </p:spTree>
    <p:extLst>
      <p:ext uri="{BB962C8B-B14F-4D97-AF65-F5344CB8AC3E}">
        <p14:creationId xmlns:p14="http://schemas.microsoft.com/office/powerpoint/2010/main" val="268173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500"/>
                                        <p:tgtEl>
                                          <p:spTgt spid="27"/>
                                        </p:tgtEl>
                                      </p:cBhvr>
                                    </p:animEffect>
                                  </p:childTnLst>
                                </p:cTn>
                              </p:par>
                              <p:par>
                                <p:cTn id="22" presetID="10" presetClass="exit" presetSubtype="0" fill="hold" nodeType="withEffect">
                                  <p:stCondLst>
                                    <p:cond delay="0"/>
                                  </p:stCondLst>
                                  <p:childTnLst>
                                    <p:animEffect transition="out" filter="fade">
                                      <p:cBhvr>
                                        <p:cTn id="23" dur="500"/>
                                        <p:tgtEl>
                                          <p:spTgt spid="16"/>
                                        </p:tgtEl>
                                      </p:cBhvr>
                                    </p:animEffect>
                                    <p:set>
                                      <p:cBhvr>
                                        <p:cTn id="24" dur="1" fill="hold">
                                          <p:stCondLst>
                                            <p:cond delay="499"/>
                                          </p:stCondLst>
                                        </p:cTn>
                                        <p:tgtEl>
                                          <p:spTgt spid="16"/>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14"/>
                                        </p:tgtEl>
                                      </p:cBhvr>
                                    </p:animEffect>
                                    <p:set>
                                      <p:cBhvr>
                                        <p:cTn id="30" dur="1" fill="hold">
                                          <p:stCondLst>
                                            <p:cond delay="499"/>
                                          </p:stCondLst>
                                        </p:cTn>
                                        <p:tgtEl>
                                          <p:spTgt spid="14"/>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12"/>
                                        </p:tgtEl>
                                      </p:cBhvr>
                                    </p:animEffect>
                                    <p:set>
                                      <p:cBhvr>
                                        <p:cTn id="33" dur="1" fill="hold">
                                          <p:stCondLst>
                                            <p:cond delay="499"/>
                                          </p:stCondLst>
                                        </p:cTn>
                                        <p:tgtEl>
                                          <p:spTgt spid="12"/>
                                        </p:tgtEl>
                                        <p:attrNameLst>
                                          <p:attrName>style.visibility</p:attrName>
                                        </p:attrNameLst>
                                      </p:cBhvr>
                                      <p:to>
                                        <p:strVal val="hidden"/>
                                      </p:to>
                                    </p:se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checkerboard(across)">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nodeType="click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box(in)">
                                      <p:cBhvr>
                                        <p:cTn id="52" dur="500"/>
                                        <p:tgtEl>
                                          <p:spTgt spid="3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27"/>
                                        </p:tgtEl>
                                      </p:cBhvr>
                                    </p:animEffect>
                                    <p:set>
                                      <p:cBhvr>
                                        <p:cTn id="57" dur="1" fill="hold">
                                          <p:stCondLst>
                                            <p:cond delay="499"/>
                                          </p:stCondLst>
                                        </p:cTn>
                                        <p:tgtEl>
                                          <p:spTgt spid="27"/>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32"/>
                                        </p:tgtEl>
                                      </p:cBhvr>
                                    </p:animEffect>
                                    <p:set>
                                      <p:cBhvr>
                                        <p:cTn id="60" dur="1" fill="hold">
                                          <p:stCondLst>
                                            <p:cond delay="499"/>
                                          </p:stCondLst>
                                        </p:cTn>
                                        <p:tgtEl>
                                          <p:spTgt spid="32"/>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34"/>
                                        </p:tgtEl>
                                      </p:cBhvr>
                                    </p:animEffect>
                                    <p:set>
                                      <p:cBhvr>
                                        <p:cTn id="63" dur="1" fill="hold">
                                          <p:stCondLst>
                                            <p:cond delay="499"/>
                                          </p:stCondLst>
                                        </p:cTn>
                                        <p:tgtEl>
                                          <p:spTgt spid="34"/>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6"/>
                                        </p:tgtEl>
                                      </p:cBhvr>
                                    </p:animEffect>
                                    <p:set>
                                      <p:cBhvr>
                                        <p:cTn id="66" dur="1" fill="hold">
                                          <p:stCondLst>
                                            <p:cond delay="499"/>
                                          </p:stCondLst>
                                        </p:cTn>
                                        <p:tgtEl>
                                          <p:spTgt spid="6"/>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7"/>
                                        </p:tgtEl>
                                      </p:cBhvr>
                                    </p:animEffect>
                                    <p:set>
                                      <p:cBhvr>
                                        <p:cTn id="69" dur="1" fill="hold">
                                          <p:stCondLst>
                                            <p:cond delay="499"/>
                                          </p:stCondLst>
                                        </p:cTn>
                                        <p:tgtEl>
                                          <p:spTgt spid="7"/>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36"/>
                                        </p:tgtEl>
                                      </p:cBhvr>
                                    </p:animEffect>
                                    <p:set>
                                      <p:cBhvr>
                                        <p:cTn id="72" dur="1" fill="hold">
                                          <p:stCondLst>
                                            <p:cond delay="4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2" grpId="1"/>
      <p:bldP spid="6" grpId="0" animBg="1"/>
      <p:bldP spid="6" grpId="1" animBg="1"/>
      <p:bldP spid="34" grpId="0" animBg="1"/>
      <p:bldP spid="34" grpId="1" animBg="1"/>
      <p:bldP spid="7" grpId="0" animBg="1"/>
      <p:bldP spid="7"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F8AEE7B-E372-30E4-2647-4FC65DCA6EFD}"/>
              </a:ext>
            </a:extLst>
          </p:cNvPr>
          <p:cNvSpPr>
            <a:spLocks noGrp="1"/>
          </p:cNvSpPr>
          <p:nvPr>
            <p:ph type="title"/>
          </p:nvPr>
        </p:nvSpPr>
        <p:spPr>
          <a:xfrm>
            <a:off x="686834" y="1153572"/>
            <a:ext cx="3200400" cy="4461163"/>
          </a:xfrm>
        </p:spPr>
        <p:txBody>
          <a:bodyPr>
            <a:normAutofit/>
          </a:bodyPr>
          <a:lstStyle/>
          <a:p>
            <a:r>
              <a:rPr lang="es-CL">
                <a:solidFill>
                  <a:srgbClr val="FFFFFF"/>
                </a:solidFill>
              </a:rPr>
              <a:t>Espoletas</a:t>
            </a:r>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Marcador de contenido 5">
            <a:extLst>
              <a:ext uri="{FF2B5EF4-FFF2-40B4-BE49-F238E27FC236}">
                <a16:creationId xmlns:a16="http://schemas.microsoft.com/office/drawing/2014/main" id="{0E10394C-B996-BB98-148A-2DB61D8503E7}"/>
              </a:ext>
            </a:extLst>
          </p:cNvPr>
          <p:cNvSpPr>
            <a:spLocks noGrp="1"/>
          </p:cNvSpPr>
          <p:nvPr>
            <p:ph idx="1"/>
          </p:nvPr>
        </p:nvSpPr>
        <p:spPr>
          <a:xfrm>
            <a:off x="4447308" y="591344"/>
            <a:ext cx="6906491" cy="5585619"/>
          </a:xfrm>
        </p:spPr>
        <p:txBody>
          <a:bodyPr anchor="ctr">
            <a:normAutofit/>
          </a:bodyPr>
          <a:lstStyle/>
          <a:p>
            <a:r>
              <a:rPr lang="es-MX" sz="2000"/>
              <a:t>Dispositivos o mecanismos diseñados para activar la cadena detonante de toda arma o munición en el instante en que se cause el mayor daño esperado sobre el blanco a destruir/afectar, o en el momento en que se desee.</a:t>
            </a:r>
          </a:p>
          <a:p>
            <a:r>
              <a:rPr lang="es-MX" sz="2000"/>
              <a:t>Para su activación se requiere que el blanco entregue alguna señal que sea captada por la espoleta, indicándole la proximidad o tenga contacto directo con éste.</a:t>
            </a:r>
          </a:p>
          <a:p>
            <a:r>
              <a:rPr lang="es-MX" sz="2000"/>
              <a:t>Las espoletas activas, emiten señales para detectar el blanco, las pasivas, sólo captan las señales que emite o provoca el blanco, las semi activas usan señales de iluminación del blanco emitidas por una fuente externa.</a:t>
            </a:r>
          </a:p>
          <a:p>
            <a:r>
              <a:rPr lang="es-MX" sz="2000"/>
              <a:t>Poseen mecanismos de seguridad y armado para evitar que se activen accidentalmente o en las proximidades de la plataforma lanzadora dentro del radio letal del arma.</a:t>
            </a:r>
          </a:p>
          <a:p>
            <a:r>
              <a:rPr lang="es-MX" sz="2000"/>
              <a:t>El proceso de ARMADO de una espoleta es irreversible en algunos casos.</a:t>
            </a:r>
          </a:p>
          <a:p>
            <a:endParaRPr lang="es-CL" sz="2000"/>
          </a:p>
        </p:txBody>
      </p:sp>
      <p:sp>
        <p:nvSpPr>
          <p:cNvPr id="5" name="Marcador de fecha 4">
            <a:extLst>
              <a:ext uri="{FF2B5EF4-FFF2-40B4-BE49-F238E27FC236}">
                <a16:creationId xmlns:a16="http://schemas.microsoft.com/office/drawing/2014/main" id="{BAD44207-DCEF-412B-C21D-C14B99210D3A}"/>
              </a:ext>
            </a:extLst>
          </p:cNvPr>
          <p:cNvSpPr>
            <a:spLocks noGrp="1"/>
          </p:cNvSpPr>
          <p:nvPr>
            <p:ph type="dt" sz="half" idx="10"/>
          </p:nvPr>
        </p:nvSpPr>
        <p:spPr>
          <a:xfrm>
            <a:off x="838200" y="6356350"/>
            <a:ext cx="1639957" cy="365125"/>
          </a:xfrm>
        </p:spPr>
        <p:txBody>
          <a:bodyPr>
            <a:normAutofit/>
          </a:bodyPr>
          <a:lstStyle/>
          <a:p>
            <a:pPr>
              <a:spcAft>
                <a:spcPts val="600"/>
              </a:spcAft>
            </a:pPr>
            <a:fld id="{51424F34-C200-4CBA-A4E4-8EE977FDF5E5}"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30536576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55ADD757-9FA8-D8E2-7B72-0CA42CBAFA1C}"/>
              </a:ext>
            </a:extLst>
          </p:cNvPr>
          <p:cNvSpPr>
            <a:spLocks noGrp="1"/>
          </p:cNvSpPr>
          <p:nvPr>
            <p:ph type="title"/>
          </p:nvPr>
        </p:nvSpPr>
        <p:spPr>
          <a:xfrm>
            <a:off x="466722" y="586855"/>
            <a:ext cx="3201366" cy="3387497"/>
          </a:xfrm>
        </p:spPr>
        <p:txBody>
          <a:bodyPr anchor="b">
            <a:normAutofit/>
          </a:bodyPr>
          <a:lstStyle/>
          <a:p>
            <a:pPr algn="r"/>
            <a:r>
              <a:rPr lang="es-CL" sz="4000">
                <a:solidFill>
                  <a:srgbClr val="FFFFFF"/>
                </a:solidFill>
              </a:rPr>
              <a:t>Clasificación de espoletas</a:t>
            </a:r>
          </a:p>
        </p:txBody>
      </p:sp>
      <p:sp>
        <p:nvSpPr>
          <p:cNvPr id="3" name="Marcador de contenido 2">
            <a:extLst>
              <a:ext uri="{FF2B5EF4-FFF2-40B4-BE49-F238E27FC236}">
                <a16:creationId xmlns:a16="http://schemas.microsoft.com/office/drawing/2014/main" id="{BED95B76-2AAD-373A-E1F9-E37B7B98CB6D}"/>
              </a:ext>
            </a:extLst>
          </p:cNvPr>
          <p:cNvSpPr>
            <a:spLocks noGrp="1"/>
          </p:cNvSpPr>
          <p:nvPr>
            <p:ph idx="1"/>
          </p:nvPr>
        </p:nvSpPr>
        <p:spPr>
          <a:xfrm>
            <a:off x="4810259" y="649480"/>
            <a:ext cx="6555347" cy="5546047"/>
          </a:xfrm>
        </p:spPr>
        <p:txBody>
          <a:bodyPr anchor="ctr">
            <a:normAutofit/>
          </a:bodyPr>
          <a:lstStyle/>
          <a:p>
            <a:pPr marL="514350" indent="-514350">
              <a:buFont typeface="+mj-lt"/>
              <a:buAutoNum type="arabicPeriod"/>
            </a:pPr>
            <a:r>
              <a:rPr lang="es-MX" sz="2000"/>
              <a:t>De Percusión o Impacto (Contacto) : Se activan al chocar físicamente con el blanco</a:t>
            </a:r>
          </a:p>
          <a:p>
            <a:pPr marL="514350" indent="-514350">
              <a:buFont typeface="+mj-lt"/>
              <a:buAutoNum type="arabicPeriod"/>
            </a:pPr>
            <a:r>
              <a:rPr lang="es-MX" sz="2000"/>
              <a:t>De Tiempo: Se activan al cumplir un tiempo de funcionamiento preajustado por el fabricante o el buque.</a:t>
            </a:r>
          </a:p>
          <a:p>
            <a:pPr lvl="1"/>
            <a:r>
              <a:rPr lang="es-MX" sz="2000"/>
              <a:t>Mecánica (Mecanismo de relojería)</a:t>
            </a:r>
          </a:p>
          <a:p>
            <a:pPr lvl="1"/>
            <a:r>
              <a:rPr lang="es-MX" sz="2000"/>
              <a:t>Electrónica (Micro chip)</a:t>
            </a:r>
          </a:p>
          <a:p>
            <a:pPr lvl="1"/>
            <a:r>
              <a:rPr lang="es-MX" sz="2000"/>
              <a:t>Pirotécnicas</a:t>
            </a:r>
          </a:p>
          <a:p>
            <a:pPr marL="514350" indent="-514350">
              <a:buFont typeface="+mj-lt"/>
              <a:buAutoNum type="arabicPeriod"/>
            </a:pPr>
            <a:r>
              <a:rPr lang="es-MX" sz="2000"/>
              <a:t>De proximidad: Se activan al detectar  la presencia física del blanco.</a:t>
            </a:r>
          </a:p>
          <a:p>
            <a:pPr lvl="1"/>
            <a:r>
              <a:rPr lang="es-MX" sz="2000"/>
              <a:t>Radio frecuencia (VT- variable time o de proximidad)</a:t>
            </a:r>
          </a:p>
          <a:p>
            <a:pPr lvl="1"/>
            <a:r>
              <a:rPr lang="es-MX" sz="2000"/>
              <a:t>Infrarroja (IR) </a:t>
            </a:r>
          </a:p>
          <a:p>
            <a:pPr lvl="1"/>
            <a:r>
              <a:rPr lang="es-MX" sz="2000"/>
              <a:t>Magnética</a:t>
            </a:r>
          </a:p>
          <a:p>
            <a:pPr lvl="1"/>
            <a:r>
              <a:rPr lang="es-MX" sz="2000"/>
              <a:t>Presión</a:t>
            </a:r>
          </a:p>
          <a:p>
            <a:pPr lvl="1"/>
            <a:r>
              <a:rPr lang="es-MX" sz="2000"/>
              <a:t>Ruido (Acústicas)</a:t>
            </a:r>
          </a:p>
          <a:p>
            <a:pPr lvl="1"/>
            <a:r>
              <a:rPr lang="es-MX" sz="2000"/>
              <a:t>Potencial eléctrico Submarino</a:t>
            </a:r>
            <a:endParaRPr lang="es-CL" sz="2000"/>
          </a:p>
        </p:txBody>
      </p:sp>
      <p:sp>
        <p:nvSpPr>
          <p:cNvPr id="4" name="Marcador de fecha 3">
            <a:extLst>
              <a:ext uri="{FF2B5EF4-FFF2-40B4-BE49-F238E27FC236}">
                <a16:creationId xmlns:a16="http://schemas.microsoft.com/office/drawing/2014/main" id="{C63E0173-235C-DBB6-AB38-140A4B2F0C49}"/>
              </a:ext>
            </a:extLst>
          </p:cNvPr>
          <p:cNvSpPr>
            <a:spLocks noGrp="1"/>
          </p:cNvSpPr>
          <p:nvPr>
            <p:ph type="dt" sz="half" idx="10"/>
          </p:nvPr>
        </p:nvSpPr>
        <p:spPr>
          <a:xfrm>
            <a:off x="8970264" y="6455664"/>
            <a:ext cx="2743200" cy="365125"/>
          </a:xfrm>
        </p:spPr>
        <p:txBody>
          <a:bodyPr>
            <a:normAutofit/>
          </a:bodyPr>
          <a:lstStyle/>
          <a:p>
            <a:pPr algn="r">
              <a:spcAft>
                <a:spcPts val="600"/>
              </a:spcAft>
            </a:pPr>
            <a:fld id="{824FC831-A136-4E19-B2C0-CF8C734EEC26}" type="datetime1">
              <a:rPr lang="es-CL" sz="1100">
                <a:solidFill>
                  <a:schemeClr val="tx1">
                    <a:lumMod val="50000"/>
                    <a:lumOff val="50000"/>
                  </a:schemeClr>
                </a:solidFill>
              </a:rPr>
              <a:pPr algn="r">
                <a:spcAft>
                  <a:spcPts val="600"/>
                </a:spcAft>
              </a:pPr>
              <a:t>27-07-2026</a:t>
            </a:fld>
            <a:endParaRPr lang="es-CL" sz="1100">
              <a:solidFill>
                <a:schemeClr val="tx1">
                  <a:lumMod val="50000"/>
                  <a:lumOff val="50000"/>
                </a:schemeClr>
              </a:solidFill>
            </a:endParaRPr>
          </a:p>
        </p:txBody>
      </p:sp>
    </p:spTree>
    <p:extLst>
      <p:ext uri="{BB962C8B-B14F-4D97-AF65-F5344CB8AC3E}">
        <p14:creationId xmlns:p14="http://schemas.microsoft.com/office/powerpoint/2010/main" val="24569621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Freeform: Shape 11">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09ABFF76-5365-0860-0D87-399E6C90B485}"/>
              </a:ext>
            </a:extLst>
          </p:cNvPr>
          <p:cNvSpPr>
            <a:spLocks noGrp="1"/>
          </p:cNvSpPr>
          <p:nvPr>
            <p:ph type="title"/>
          </p:nvPr>
        </p:nvSpPr>
        <p:spPr>
          <a:xfrm>
            <a:off x="621792" y="1161288"/>
            <a:ext cx="3602736" cy="4526280"/>
          </a:xfrm>
        </p:spPr>
        <p:txBody>
          <a:bodyPr>
            <a:normAutofit/>
          </a:bodyPr>
          <a:lstStyle/>
          <a:p>
            <a:r>
              <a:rPr lang="es-CL" sz="4000"/>
              <a:t>Función de las espoletas</a:t>
            </a:r>
          </a:p>
        </p:txBody>
      </p:sp>
      <p:sp>
        <p:nvSpPr>
          <p:cNvPr id="16" name="Rectangle 15">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Marcador de fecha 3">
            <a:extLst>
              <a:ext uri="{FF2B5EF4-FFF2-40B4-BE49-F238E27FC236}">
                <a16:creationId xmlns:a16="http://schemas.microsoft.com/office/drawing/2014/main" id="{82EF1B5D-AFD6-2904-2896-B360E5C37D94}"/>
              </a:ext>
            </a:extLst>
          </p:cNvPr>
          <p:cNvSpPr>
            <a:spLocks noGrp="1"/>
          </p:cNvSpPr>
          <p:nvPr>
            <p:ph type="dt" sz="half" idx="10"/>
          </p:nvPr>
        </p:nvSpPr>
        <p:spPr>
          <a:xfrm>
            <a:off x="621792" y="6356350"/>
            <a:ext cx="2743200" cy="365125"/>
          </a:xfrm>
        </p:spPr>
        <p:txBody>
          <a:bodyPr>
            <a:normAutofit/>
          </a:bodyPr>
          <a:lstStyle/>
          <a:p>
            <a:pPr>
              <a:spcAft>
                <a:spcPts val="600"/>
              </a:spcAft>
            </a:pPr>
            <a:fld id="{824FC831-A136-4E19-B2C0-CF8C734EEC26}" type="datetime1">
              <a:rPr lang="es-CL">
                <a:solidFill>
                  <a:schemeClr val="tx1">
                    <a:lumMod val="50000"/>
                    <a:lumOff val="50000"/>
                  </a:schemeClr>
                </a:solidFill>
              </a:rPr>
              <a:pPr>
                <a:spcAft>
                  <a:spcPts val="600"/>
                </a:spcAft>
              </a:pPr>
              <a:t>27-07-2026</a:t>
            </a:fld>
            <a:endParaRPr lang="es-CL">
              <a:solidFill>
                <a:schemeClr val="tx1">
                  <a:lumMod val="50000"/>
                  <a:lumOff val="50000"/>
                </a:schemeClr>
              </a:solidFill>
            </a:endParaRPr>
          </a:p>
        </p:txBody>
      </p:sp>
      <p:graphicFrame>
        <p:nvGraphicFramePr>
          <p:cNvPr id="6" name="Marcador de contenido 2">
            <a:extLst>
              <a:ext uri="{FF2B5EF4-FFF2-40B4-BE49-F238E27FC236}">
                <a16:creationId xmlns:a16="http://schemas.microsoft.com/office/drawing/2014/main" id="{8CE608CF-9FFE-11C5-3751-F9F1E2F7DFFA}"/>
              </a:ext>
            </a:extLst>
          </p:cNvPr>
          <p:cNvGraphicFramePr>
            <a:graphicFrameLocks noGrp="1"/>
          </p:cNvGraphicFramePr>
          <p:nvPr>
            <p:ph idx="1"/>
            <p:extLst>
              <p:ext uri="{D42A27DB-BD31-4B8C-83A1-F6EECF244321}">
                <p14:modId xmlns:p14="http://schemas.microsoft.com/office/powerpoint/2010/main" val="2257501920"/>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01078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8C1D63-816E-8FA4-A864-E17B15DA898F}"/>
              </a:ext>
            </a:extLst>
          </p:cNvPr>
          <p:cNvSpPr>
            <a:spLocks noGrp="1"/>
          </p:cNvSpPr>
          <p:nvPr>
            <p:ph type="title"/>
          </p:nvPr>
        </p:nvSpPr>
        <p:spPr/>
        <p:txBody>
          <a:bodyPr/>
          <a:lstStyle/>
          <a:p>
            <a:r>
              <a:rPr lang="es-CL" dirty="0"/>
              <a:t>Recordatorio; Tren explosivo </a:t>
            </a:r>
          </a:p>
        </p:txBody>
      </p:sp>
      <p:sp>
        <p:nvSpPr>
          <p:cNvPr id="4" name="Marcador de fecha 3">
            <a:extLst>
              <a:ext uri="{FF2B5EF4-FFF2-40B4-BE49-F238E27FC236}">
                <a16:creationId xmlns:a16="http://schemas.microsoft.com/office/drawing/2014/main" id="{2168E98D-05CB-966C-0D93-D4716F7D4293}"/>
              </a:ext>
            </a:extLst>
          </p:cNvPr>
          <p:cNvSpPr>
            <a:spLocks noGrp="1"/>
          </p:cNvSpPr>
          <p:nvPr>
            <p:ph type="dt" sz="half" idx="10"/>
          </p:nvPr>
        </p:nvSpPr>
        <p:spPr/>
        <p:txBody>
          <a:bodyPr/>
          <a:lstStyle/>
          <a:p>
            <a:fld id="{824FC831-A136-4E19-B2C0-CF8C734EEC26}" type="datetime1">
              <a:rPr lang="es-CL" smtClean="0"/>
              <a:t>27-07-2026</a:t>
            </a:fld>
            <a:endParaRPr lang="es-CL"/>
          </a:p>
        </p:txBody>
      </p:sp>
      <p:grpSp>
        <p:nvGrpSpPr>
          <p:cNvPr id="5" name="12 Grupo">
            <a:extLst>
              <a:ext uri="{FF2B5EF4-FFF2-40B4-BE49-F238E27FC236}">
                <a16:creationId xmlns:a16="http://schemas.microsoft.com/office/drawing/2014/main" id="{E78E06DC-0B0E-6B14-D512-8426AD5AF3CF}"/>
              </a:ext>
            </a:extLst>
          </p:cNvPr>
          <p:cNvGrpSpPr/>
          <p:nvPr/>
        </p:nvGrpSpPr>
        <p:grpSpPr>
          <a:xfrm>
            <a:off x="1628322" y="1870075"/>
            <a:ext cx="8521700" cy="4178300"/>
            <a:chOff x="311150" y="1371600"/>
            <a:chExt cx="8521700" cy="4178300"/>
          </a:xfrm>
          <a:solidFill>
            <a:schemeClr val="accent1">
              <a:lumMod val="60000"/>
              <a:lumOff val="40000"/>
            </a:schemeClr>
          </a:solidFill>
        </p:grpSpPr>
        <p:sp>
          <p:nvSpPr>
            <p:cNvPr id="6" name="Rectangle 3" descr="Wide upward diagonal">
              <a:extLst>
                <a:ext uri="{FF2B5EF4-FFF2-40B4-BE49-F238E27FC236}">
                  <a16:creationId xmlns:a16="http://schemas.microsoft.com/office/drawing/2014/main" id="{A71C64EF-108B-0D61-B6E2-95808782E434}"/>
                </a:ext>
              </a:extLst>
            </p:cNvPr>
            <p:cNvSpPr>
              <a:spLocks noChangeArrowheads="1"/>
            </p:cNvSpPr>
            <p:nvPr/>
          </p:nvSpPr>
          <p:spPr bwMode="auto">
            <a:xfrm>
              <a:off x="311150" y="1371600"/>
              <a:ext cx="8521700" cy="4178300"/>
            </a:xfrm>
            <a:prstGeom prst="rect">
              <a:avLst/>
            </a:prstGeom>
            <a:noFill/>
            <a:ln w="38100">
              <a:solidFill>
                <a:schemeClr val="tx1"/>
              </a:solidFill>
              <a:miter lim="800000"/>
              <a:headEnd/>
              <a:tailEnd/>
            </a:ln>
            <a:effectLst/>
          </p:spPr>
          <p:txBody>
            <a:bodyPr wrap="none" anchor="ctr"/>
            <a:lstStyle/>
            <a:p>
              <a:pPr algn="ctr"/>
              <a:endParaRPr lang="es-CL"/>
            </a:p>
          </p:txBody>
        </p:sp>
        <p:sp>
          <p:nvSpPr>
            <p:cNvPr id="7" name="Rectangle 21">
              <a:extLst>
                <a:ext uri="{FF2B5EF4-FFF2-40B4-BE49-F238E27FC236}">
                  <a16:creationId xmlns:a16="http://schemas.microsoft.com/office/drawing/2014/main" id="{83F23644-5AE4-B105-CDEB-7076D96DEA78}"/>
                </a:ext>
              </a:extLst>
            </p:cNvPr>
            <p:cNvSpPr>
              <a:spLocks noChangeArrowheads="1"/>
            </p:cNvSpPr>
            <p:nvPr/>
          </p:nvSpPr>
          <p:spPr bwMode="auto">
            <a:xfrm>
              <a:off x="4846320" y="2895600"/>
              <a:ext cx="1539240" cy="1066800"/>
            </a:xfrm>
            <a:prstGeom prst="rect">
              <a:avLst/>
            </a:prstGeom>
            <a:grpFill/>
            <a:ln w="38100">
              <a:solidFill>
                <a:schemeClr val="tx1"/>
              </a:solidFill>
              <a:miter lim="800000"/>
              <a:headEnd/>
              <a:tailEnd/>
            </a:ln>
            <a:effectLst/>
          </p:spPr>
          <p:txBody>
            <a:bodyPr wrap="none" anchor="ctr"/>
            <a:lstStyle/>
            <a:p>
              <a:pPr algn="ctr"/>
              <a:r>
                <a:rPr lang="es-CL" b="1" i="1" dirty="0">
                  <a:solidFill>
                    <a:srgbClr val="FF3300"/>
                  </a:solidFill>
                  <a:effectLst>
                    <a:outerShdw blurRad="38100" dist="38100" dir="2700000" algn="tl">
                      <a:srgbClr val="000000">
                        <a:alpha val="43137"/>
                      </a:srgbClr>
                    </a:outerShdw>
                  </a:effectLst>
                </a:rPr>
                <a:t>EXPLOSOR</a:t>
              </a:r>
            </a:p>
          </p:txBody>
        </p:sp>
        <p:sp>
          <p:nvSpPr>
            <p:cNvPr id="8" name="Rectangle 22">
              <a:extLst>
                <a:ext uri="{FF2B5EF4-FFF2-40B4-BE49-F238E27FC236}">
                  <a16:creationId xmlns:a16="http://schemas.microsoft.com/office/drawing/2014/main" id="{B353F7EE-83D2-392D-56E8-4A4C138DC8DF}"/>
                </a:ext>
              </a:extLst>
            </p:cNvPr>
            <p:cNvSpPr>
              <a:spLocks noChangeArrowheads="1"/>
            </p:cNvSpPr>
            <p:nvPr/>
          </p:nvSpPr>
          <p:spPr bwMode="auto">
            <a:xfrm>
              <a:off x="7086600" y="2895600"/>
              <a:ext cx="1554480" cy="1066800"/>
            </a:xfrm>
            <a:prstGeom prst="rect">
              <a:avLst/>
            </a:prstGeom>
            <a:grpFill/>
            <a:ln w="38100">
              <a:solidFill>
                <a:schemeClr val="tx1"/>
              </a:solidFill>
              <a:miter lim="800000"/>
              <a:headEnd/>
              <a:tailEnd/>
            </a:ln>
            <a:effectLst/>
          </p:spPr>
          <p:txBody>
            <a:bodyPr wrap="none" anchor="ctr"/>
            <a:lstStyle/>
            <a:p>
              <a:pPr algn="ctr"/>
              <a:r>
                <a:rPr lang="es-CL" b="1" i="1" dirty="0">
                  <a:solidFill>
                    <a:srgbClr val="FF0000"/>
                  </a:solidFill>
                  <a:effectLst>
                    <a:outerShdw blurRad="38100" dist="38100" dir="2700000" algn="tl">
                      <a:srgbClr val="000000">
                        <a:alpha val="43137"/>
                      </a:srgbClr>
                    </a:outerShdw>
                  </a:effectLst>
                </a:rPr>
                <a:t>CARGA </a:t>
              </a:r>
            </a:p>
            <a:p>
              <a:pPr algn="ctr"/>
              <a:r>
                <a:rPr lang="es-CL" b="1" dirty="0">
                  <a:solidFill>
                    <a:srgbClr val="FF0000"/>
                  </a:solidFill>
                  <a:effectLst>
                    <a:outerShdw blurRad="38100" dist="38100" dir="2700000" algn="tl">
                      <a:srgbClr val="000000">
                        <a:alpha val="43137"/>
                      </a:srgbClr>
                    </a:outerShdw>
                  </a:effectLst>
                </a:rPr>
                <a:t>DETONANTE</a:t>
              </a:r>
            </a:p>
          </p:txBody>
        </p:sp>
        <p:sp>
          <p:nvSpPr>
            <p:cNvPr id="9" name="Rectangle 28">
              <a:extLst>
                <a:ext uri="{FF2B5EF4-FFF2-40B4-BE49-F238E27FC236}">
                  <a16:creationId xmlns:a16="http://schemas.microsoft.com/office/drawing/2014/main" id="{E82B4816-23F1-E596-E3D8-497998F1694B}"/>
                </a:ext>
              </a:extLst>
            </p:cNvPr>
            <p:cNvSpPr>
              <a:spLocks noChangeArrowheads="1"/>
            </p:cNvSpPr>
            <p:nvPr/>
          </p:nvSpPr>
          <p:spPr bwMode="auto">
            <a:xfrm>
              <a:off x="472440" y="2301240"/>
              <a:ext cx="1752600" cy="2407920"/>
            </a:xfrm>
            <a:prstGeom prst="rect">
              <a:avLst/>
            </a:prstGeom>
            <a:grpFill/>
            <a:ln w="38100">
              <a:solidFill>
                <a:schemeClr val="tx1"/>
              </a:solidFill>
              <a:miter lim="800000"/>
              <a:headEnd/>
              <a:tailEnd/>
            </a:ln>
            <a:effectLst/>
          </p:spPr>
          <p:txBody>
            <a:bodyPr wrap="none" anchor="ctr"/>
            <a:lstStyle/>
            <a:p>
              <a:endParaRPr lang="es-CL" dirty="0">
                <a:solidFill>
                  <a:sysClr val="windowText" lastClr="000000"/>
                </a:solidFill>
              </a:endParaRPr>
            </a:p>
          </p:txBody>
        </p:sp>
      </p:grpSp>
      <p:sp>
        <p:nvSpPr>
          <p:cNvPr id="10" name="22 CuadroTexto">
            <a:extLst>
              <a:ext uri="{FF2B5EF4-FFF2-40B4-BE49-F238E27FC236}">
                <a16:creationId xmlns:a16="http://schemas.microsoft.com/office/drawing/2014/main" id="{3AE9B0A5-C6C6-1CB5-29BA-BB1B8E2BF9EC}"/>
              </a:ext>
            </a:extLst>
          </p:cNvPr>
          <p:cNvSpPr txBox="1"/>
          <p:nvPr/>
        </p:nvSpPr>
        <p:spPr>
          <a:xfrm>
            <a:off x="1896292" y="3820796"/>
            <a:ext cx="1493520" cy="646331"/>
          </a:xfrm>
          <a:prstGeom prst="rect">
            <a:avLst/>
          </a:prstGeom>
          <a:noFill/>
        </p:spPr>
        <p:txBody>
          <a:bodyPr wrap="square" rtlCol="0">
            <a:spAutoFit/>
          </a:bodyPr>
          <a:lstStyle/>
          <a:p>
            <a:r>
              <a:rPr lang="es-CL" b="1" dirty="0">
                <a:solidFill>
                  <a:srgbClr val="FF0000"/>
                </a:solidFill>
                <a:effectLst>
                  <a:outerShdw blurRad="38100" dist="38100" dir="2700000" algn="tl">
                    <a:srgbClr val="000000">
                      <a:alpha val="43137"/>
                    </a:srgbClr>
                  </a:outerShdw>
                </a:effectLst>
              </a:rPr>
              <a:t>DETONADOR</a:t>
            </a:r>
          </a:p>
        </p:txBody>
      </p:sp>
      <p:sp>
        <p:nvSpPr>
          <p:cNvPr id="11" name="Line 26">
            <a:extLst>
              <a:ext uri="{FF2B5EF4-FFF2-40B4-BE49-F238E27FC236}">
                <a16:creationId xmlns:a16="http://schemas.microsoft.com/office/drawing/2014/main" id="{9C49C42E-7723-BA4D-CB80-79ABDF0FF3BB}"/>
              </a:ext>
            </a:extLst>
          </p:cNvPr>
          <p:cNvSpPr>
            <a:spLocks noChangeShapeType="1"/>
          </p:cNvSpPr>
          <p:nvPr/>
        </p:nvSpPr>
        <p:spPr bwMode="auto">
          <a:xfrm>
            <a:off x="7702732" y="3912235"/>
            <a:ext cx="720000" cy="0"/>
          </a:xfrm>
          <a:prstGeom prst="line">
            <a:avLst/>
          </a:prstGeom>
          <a:solidFill>
            <a:schemeClr val="accent1">
              <a:lumMod val="60000"/>
              <a:lumOff val="40000"/>
            </a:schemeClr>
          </a:solidFill>
          <a:ln w="38100">
            <a:solidFill>
              <a:schemeClr val="hlink"/>
            </a:solidFill>
            <a:round/>
            <a:headEnd/>
            <a:tailEnd type="triangle" w="med" len="med"/>
          </a:ln>
          <a:effectLst/>
        </p:spPr>
        <p:txBody>
          <a:bodyPr wrap="none"/>
          <a:lstStyle/>
          <a:p>
            <a:endParaRPr lang="es-CL"/>
          </a:p>
        </p:txBody>
      </p:sp>
      <p:sp>
        <p:nvSpPr>
          <p:cNvPr id="12" name="Line 26">
            <a:extLst>
              <a:ext uri="{FF2B5EF4-FFF2-40B4-BE49-F238E27FC236}">
                <a16:creationId xmlns:a16="http://schemas.microsoft.com/office/drawing/2014/main" id="{692E9BA5-AB06-A9FD-677E-6F5E28F1342B}"/>
              </a:ext>
            </a:extLst>
          </p:cNvPr>
          <p:cNvSpPr>
            <a:spLocks noChangeShapeType="1"/>
          </p:cNvSpPr>
          <p:nvPr/>
        </p:nvSpPr>
        <p:spPr bwMode="auto">
          <a:xfrm rot="-60000">
            <a:off x="3572692" y="4003678"/>
            <a:ext cx="2514600" cy="45719"/>
          </a:xfrm>
          <a:prstGeom prst="line">
            <a:avLst/>
          </a:prstGeom>
          <a:solidFill>
            <a:schemeClr val="accent1">
              <a:lumMod val="60000"/>
              <a:lumOff val="40000"/>
            </a:schemeClr>
          </a:solidFill>
          <a:ln w="38100">
            <a:solidFill>
              <a:schemeClr val="hlink"/>
            </a:solidFill>
            <a:round/>
            <a:headEnd/>
            <a:tailEnd type="triangle" w="med" len="med"/>
          </a:ln>
          <a:effectLst/>
        </p:spPr>
        <p:txBody>
          <a:bodyPr wrap="none"/>
          <a:lstStyle/>
          <a:p>
            <a:endParaRPr lang="es-CL"/>
          </a:p>
        </p:txBody>
      </p:sp>
      <p:sp>
        <p:nvSpPr>
          <p:cNvPr id="13" name="Rectangle 21">
            <a:extLst>
              <a:ext uri="{FF2B5EF4-FFF2-40B4-BE49-F238E27FC236}">
                <a16:creationId xmlns:a16="http://schemas.microsoft.com/office/drawing/2014/main" id="{79E27C44-BFDF-3846-5DBB-487A2D9F6451}"/>
              </a:ext>
            </a:extLst>
          </p:cNvPr>
          <p:cNvSpPr>
            <a:spLocks noChangeArrowheads="1"/>
          </p:cNvSpPr>
          <p:nvPr/>
        </p:nvSpPr>
        <p:spPr bwMode="auto">
          <a:xfrm>
            <a:off x="3847012" y="2860675"/>
            <a:ext cx="1752600" cy="2103120"/>
          </a:xfrm>
          <a:prstGeom prst="rect">
            <a:avLst/>
          </a:prstGeom>
          <a:ln w="28575">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r>
              <a:rPr lang="es-CL" b="1" i="1" dirty="0">
                <a:solidFill>
                  <a:srgbClr val="FF3300"/>
                </a:solidFill>
                <a:effectLst>
                  <a:outerShdw blurRad="38100" dist="38100" dir="2700000" algn="tl">
                    <a:srgbClr val="000000">
                      <a:alpha val="43137"/>
                    </a:srgbClr>
                  </a:outerShdw>
                </a:effectLst>
              </a:rPr>
              <a:t>DISPOSITIVO DE</a:t>
            </a:r>
          </a:p>
          <a:p>
            <a:pPr algn="ctr"/>
            <a:r>
              <a:rPr lang="es-CL" b="1" i="1" dirty="0">
                <a:solidFill>
                  <a:srgbClr val="FF3300"/>
                </a:solidFill>
                <a:effectLst>
                  <a:outerShdw blurRad="38100" dist="38100" dir="2700000" algn="tl">
                    <a:srgbClr val="000000">
                      <a:alpha val="43137"/>
                    </a:srgbClr>
                  </a:outerShdw>
                </a:effectLst>
              </a:rPr>
              <a:t> SEGURO Y</a:t>
            </a:r>
          </a:p>
          <a:p>
            <a:pPr algn="ctr"/>
            <a:r>
              <a:rPr lang="es-CL" b="1" i="1" dirty="0">
                <a:solidFill>
                  <a:srgbClr val="FF3300"/>
                </a:solidFill>
                <a:effectLst>
                  <a:outerShdw blurRad="38100" dist="38100" dir="2700000" algn="tl">
                    <a:srgbClr val="000000">
                      <a:alpha val="43137"/>
                    </a:srgbClr>
                  </a:outerShdw>
                </a:effectLst>
              </a:rPr>
              <a:t> ARMADO</a:t>
            </a:r>
          </a:p>
        </p:txBody>
      </p:sp>
      <p:grpSp>
        <p:nvGrpSpPr>
          <p:cNvPr id="14" name="30 Grupo">
            <a:extLst>
              <a:ext uri="{FF2B5EF4-FFF2-40B4-BE49-F238E27FC236}">
                <a16:creationId xmlns:a16="http://schemas.microsoft.com/office/drawing/2014/main" id="{4A03E7CF-08B3-C858-E241-DC777E89C309}"/>
              </a:ext>
            </a:extLst>
          </p:cNvPr>
          <p:cNvGrpSpPr/>
          <p:nvPr/>
        </p:nvGrpSpPr>
        <p:grpSpPr>
          <a:xfrm>
            <a:off x="1682932" y="2007235"/>
            <a:ext cx="4114800" cy="3474720"/>
            <a:chOff x="365760" y="1508760"/>
            <a:chExt cx="4114800" cy="3474720"/>
          </a:xfrm>
        </p:grpSpPr>
        <p:sp>
          <p:nvSpPr>
            <p:cNvPr id="15" name="28 Rectángulo redondeado">
              <a:extLst>
                <a:ext uri="{FF2B5EF4-FFF2-40B4-BE49-F238E27FC236}">
                  <a16:creationId xmlns:a16="http://schemas.microsoft.com/office/drawing/2014/main" id="{5417F901-9852-D56F-7FFC-1DDFDF3632C2}"/>
                </a:ext>
              </a:extLst>
            </p:cNvPr>
            <p:cNvSpPr/>
            <p:nvPr/>
          </p:nvSpPr>
          <p:spPr>
            <a:xfrm>
              <a:off x="365760" y="1508760"/>
              <a:ext cx="4114800" cy="3474720"/>
            </a:xfrm>
            <a:prstGeom prst="roundRect">
              <a:avLst/>
            </a:prstGeom>
            <a:noFill/>
            <a:ln w="38100">
              <a:solidFill>
                <a:schemeClr val="bg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29 Rectángulo">
              <a:extLst>
                <a:ext uri="{FF2B5EF4-FFF2-40B4-BE49-F238E27FC236}">
                  <a16:creationId xmlns:a16="http://schemas.microsoft.com/office/drawing/2014/main" id="{7511759C-C4A2-AC2D-FCDD-4B1F2FF58122}"/>
                </a:ext>
              </a:extLst>
            </p:cNvPr>
            <p:cNvSpPr/>
            <p:nvPr/>
          </p:nvSpPr>
          <p:spPr>
            <a:xfrm>
              <a:off x="1485900" y="1737360"/>
              <a:ext cx="2011680" cy="320040"/>
            </a:xfrm>
            <a:prstGeom prst="rect">
              <a:avLst/>
            </a:prstGeom>
            <a:solidFill>
              <a:schemeClr val="bg2">
                <a:lumMod val="2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effectLst>
                    <a:outerShdw blurRad="38100" dist="38100" dir="2700000" algn="tl">
                      <a:srgbClr val="000000">
                        <a:alpha val="43137"/>
                      </a:srgbClr>
                    </a:outerShdw>
                  </a:effectLst>
                </a:rPr>
                <a:t>ESPOLETA</a:t>
              </a:r>
              <a:endParaRPr lang="es-CL" b="1"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149870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ox(in)">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C2BFC2A-CE88-196A-7EF4-45CF96DDEF78}"/>
              </a:ext>
            </a:extLst>
          </p:cNvPr>
          <p:cNvSpPr>
            <a:spLocks noGrp="1"/>
          </p:cNvSpPr>
          <p:nvPr>
            <p:ph type="title"/>
          </p:nvPr>
        </p:nvSpPr>
        <p:spPr>
          <a:xfrm>
            <a:off x="466722" y="586855"/>
            <a:ext cx="3201366" cy="3387497"/>
          </a:xfrm>
        </p:spPr>
        <p:txBody>
          <a:bodyPr anchor="b">
            <a:normAutofit/>
          </a:bodyPr>
          <a:lstStyle/>
          <a:p>
            <a:pPr algn="r"/>
            <a:r>
              <a:rPr lang="es-MX" sz="4000">
                <a:solidFill>
                  <a:srgbClr val="FFFFFF"/>
                </a:solidFill>
              </a:rPr>
              <a:t>DISPOSITIVO DE SEGURO Y ARMADO</a:t>
            </a:r>
            <a:endParaRPr lang="es-CL" sz="4000">
              <a:solidFill>
                <a:srgbClr val="FFFFFF"/>
              </a:solidFill>
            </a:endParaRPr>
          </a:p>
        </p:txBody>
      </p:sp>
      <p:sp>
        <p:nvSpPr>
          <p:cNvPr id="3" name="Marcador de contenido 2">
            <a:extLst>
              <a:ext uri="{FF2B5EF4-FFF2-40B4-BE49-F238E27FC236}">
                <a16:creationId xmlns:a16="http://schemas.microsoft.com/office/drawing/2014/main" id="{2121963B-47CB-386A-9823-3759976F861D}"/>
              </a:ext>
            </a:extLst>
          </p:cNvPr>
          <p:cNvSpPr>
            <a:spLocks noGrp="1"/>
          </p:cNvSpPr>
          <p:nvPr>
            <p:ph idx="1"/>
          </p:nvPr>
        </p:nvSpPr>
        <p:spPr>
          <a:xfrm>
            <a:off x="4810259" y="649480"/>
            <a:ext cx="6555347" cy="5546047"/>
          </a:xfrm>
        </p:spPr>
        <p:txBody>
          <a:bodyPr anchor="ctr">
            <a:normAutofit fontScale="92500" lnSpcReduction="10000"/>
          </a:bodyPr>
          <a:lstStyle/>
          <a:p>
            <a:pPr marL="514350" indent="-514350">
              <a:buFont typeface="+mj-lt"/>
              <a:buAutoNum type="arabicPeriod"/>
            </a:pPr>
            <a:r>
              <a:rPr lang="es-MX" sz="2000" dirty="0"/>
              <a:t>Mantiene la cabeza de combate en modo de seguro mientras ésta  no sea disparada (manipulación y transporte). Aisla el detonador del resto de la cadena detonante.</a:t>
            </a:r>
          </a:p>
          <a:p>
            <a:pPr marL="514350" indent="-514350">
              <a:buFont typeface="+mj-lt"/>
              <a:buAutoNum type="arabicPeriod"/>
            </a:pPr>
            <a:r>
              <a:rPr lang="es-MX" sz="2000" dirty="0"/>
              <a:t>Al ser lanzadas o disparadas, retiran el mecanismo de seguro y arman la cadena explosiva a una distancia segura para el lanzador;  El lanzamiento se detecta por alguna de las siguientes situaciones:</a:t>
            </a:r>
          </a:p>
          <a:p>
            <a:pPr lvl="1"/>
            <a:r>
              <a:rPr lang="es-MX" sz="2000" dirty="0"/>
              <a:t>Aceleración (misiles, torpedos y munición)</a:t>
            </a:r>
          </a:p>
          <a:p>
            <a:pPr lvl="1"/>
            <a:r>
              <a:rPr lang="es-MX" sz="2000" dirty="0"/>
              <a:t>Tiempo después del lanzamiento</a:t>
            </a:r>
          </a:p>
          <a:p>
            <a:pPr lvl="1"/>
            <a:r>
              <a:rPr lang="es-MX" sz="2000" dirty="0"/>
              <a:t>Rotación (proyectiles de artillería)</a:t>
            </a:r>
          </a:p>
          <a:p>
            <a:pPr lvl="1"/>
            <a:r>
              <a:rPr lang="es-MX" sz="2000" dirty="0"/>
              <a:t>Presión (torpedos, minas, armas lanzadas al espacio)</a:t>
            </a:r>
          </a:p>
          <a:p>
            <a:pPr lvl="1"/>
            <a:r>
              <a:rPr lang="es-MX" sz="2000" dirty="0"/>
              <a:t>Distancia  (misiles, torpedos)</a:t>
            </a:r>
          </a:p>
          <a:p>
            <a:pPr marL="514350" indent="-514350">
              <a:buFont typeface="+mj-lt"/>
              <a:buAutoNum type="arabicPeriod"/>
            </a:pPr>
            <a:r>
              <a:rPr lang="es-MX" sz="2000" dirty="0"/>
              <a:t>El armado se ejecuta entre otros por:</a:t>
            </a:r>
          </a:p>
          <a:p>
            <a:pPr lvl="1"/>
            <a:r>
              <a:rPr lang="es-MX" sz="2000" dirty="0"/>
              <a:t>Retiro de separadores mecánicos</a:t>
            </a:r>
          </a:p>
          <a:p>
            <a:pPr lvl="1"/>
            <a:r>
              <a:rPr lang="es-MX" sz="2000" dirty="0"/>
              <a:t>Compresión o liberación de resortes</a:t>
            </a:r>
          </a:p>
          <a:p>
            <a:pPr lvl="1"/>
            <a:r>
              <a:rPr lang="es-MX" sz="2000" dirty="0"/>
              <a:t>Alineamiento mecánico de conductos </a:t>
            </a:r>
          </a:p>
          <a:p>
            <a:pPr lvl="1"/>
            <a:r>
              <a:rPr lang="es-MX" sz="2000" dirty="0"/>
              <a:t>Mecanismos de tornillo (hélices)</a:t>
            </a:r>
          </a:p>
          <a:p>
            <a:pPr marL="514350" indent="-514350">
              <a:buFont typeface="+mj-lt"/>
              <a:buAutoNum type="arabicPeriod"/>
            </a:pPr>
            <a:endParaRPr lang="es-CL" sz="1700" dirty="0"/>
          </a:p>
        </p:txBody>
      </p:sp>
      <p:sp>
        <p:nvSpPr>
          <p:cNvPr id="4" name="Marcador de fecha 3">
            <a:extLst>
              <a:ext uri="{FF2B5EF4-FFF2-40B4-BE49-F238E27FC236}">
                <a16:creationId xmlns:a16="http://schemas.microsoft.com/office/drawing/2014/main" id="{85941279-C8BC-9224-362C-2A8D01B5C0CA}"/>
              </a:ext>
            </a:extLst>
          </p:cNvPr>
          <p:cNvSpPr>
            <a:spLocks noGrp="1"/>
          </p:cNvSpPr>
          <p:nvPr>
            <p:ph type="dt" sz="half" idx="10"/>
          </p:nvPr>
        </p:nvSpPr>
        <p:spPr>
          <a:xfrm>
            <a:off x="8970264" y="6455664"/>
            <a:ext cx="2743200" cy="365125"/>
          </a:xfrm>
        </p:spPr>
        <p:txBody>
          <a:bodyPr>
            <a:normAutofit/>
          </a:bodyPr>
          <a:lstStyle/>
          <a:p>
            <a:pPr algn="r">
              <a:spcAft>
                <a:spcPts val="600"/>
              </a:spcAft>
            </a:pPr>
            <a:fld id="{824FC831-A136-4E19-B2C0-CF8C734EEC26}" type="datetime1">
              <a:rPr lang="es-CL" sz="1100">
                <a:solidFill>
                  <a:schemeClr val="tx1">
                    <a:lumMod val="50000"/>
                    <a:lumOff val="50000"/>
                  </a:schemeClr>
                </a:solidFill>
              </a:rPr>
              <a:pPr algn="r">
                <a:spcAft>
                  <a:spcPts val="600"/>
                </a:spcAft>
              </a:pPr>
              <a:t>27-07-2026</a:t>
            </a:fld>
            <a:endParaRPr lang="es-CL" sz="1100">
              <a:solidFill>
                <a:schemeClr val="tx1">
                  <a:lumMod val="50000"/>
                  <a:lumOff val="50000"/>
                </a:schemeClr>
              </a:solidFill>
            </a:endParaRPr>
          </a:p>
        </p:txBody>
      </p:sp>
    </p:spTree>
    <p:extLst>
      <p:ext uri="{BB962C8B-B14F-4D97-AF65-F5344CB8AC3E}">
        <p14:creationId xmlns:p14="http://schemas.microsoft.com/office/powerpoint/2010/main" val="66600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fade">
                                      <p:cBhvr>
                                        <p:cTn id="33" dur="500"/>
                                        <p:tgtEl>
                                          <p:spTgt spid="3">
                                            <p:txEl>
                                              <p:pRg st="9" end="9"/>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10" end="10"/>
                                            </p:txEl>
                                          </p:spTgt>
                                        </p:tgtEl>
                                        <p:attrNameLst>
                                          <p:attrName>style.visibility</p:attrName>
                                        </p:attrNameLst>
                                      </p:cBhvr>
                                      <p:to>
                                        <p:strVal val="visible"/>
                                      </p:to>
                                    </p:set>
                                    <p:animEffect transition="in" filter="fade">
                                      <p:cBhvr>
                                        <p:cTn id="36" dur="500"/>
                                        <p:tgtEl>
                                          <p:spTgt spid="3">
                                            <p:txEl>
                                              <p:pRg st="10" end="10"/>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Effect transition="in" filter="fade">
                                      <p:cBhvr>
                                        <p:cTn id="39"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F804CA-0B62-3EC6-15DB-3A44532342FA}"/>
              </a:ext>
            </a:extLst>
          </p:cNvPr>
          <p:cNvSpPr>
            <a:spLocks noGrp="1"/>
          </p:cNvSpPr>
          <p:nvPr>
            <p:ph type="title"/>
          </p:nvPr>
        </p:nvSpPr>
        <p:spPr/>
        <p:txBody>
          <a:bodyPr/>
          <a:lstStyle/>
          <a:p>
            <a:r>
              <a:rPr lang="es-CL" dirty="0"/>
              <a:t>Mecanismos de armado de una espoleta</a:t>
            </a:r>
          </a:p>
        </p:txBody>
      </p:sp>
      <p:sp>
        <p:nvSpPr>
          <p:cNvPr id="3" name="Marcador de contenido 2">
            <a:extLst>
              <a:ext uri="{FF2B5EF4-FFF2-40B4-BE49-F238E27FC236}">
                <a16:creationId xmlns:a16="http://schemas.microsoft.com/office/drawing/2014/main" id="{1DB97A3D-9B99-D3AB-28C2-B3027F9C1381}"/>
              </a:ext>
            </a:extLst>
          </p:cNvPr>
          <p:cNvSpPr>
            <a:spLocks noGrp="1"/>
          </p:cNvSpPr>
          <p:nvPr>
            <p:ph idx="1"/>
          </p:nvPr>
        </p:nvSpPr>
        <p:spPr/>
        <p:txBody>
          <a:bodyPr/>
          <a:lstStyle/>
          <a:p>
            <a:r>
              <a:rPr lang="es-MX" dirty="0"/>
              <a:t>Las espoletas tienen varios mecanismos de armado redundantes, para aumentar su seguridad.</a:t>
            </a:r>
          </a:p>
          <a:p>
            <a:r>
              <a:rPr lang="es-MX" dirty="0"/>
              <a:t> Se conectan  en “serie”.</a:t>
            </a:r>
          </a:p>
          <a:p>
            <a:r>
              <a:rPr lang="es-MX" dirty="0"/>
              <a:t>Probabilidad de fallas por seguridad de espoletas normalmente inferior a 1/106.          (1 falla en 1 millón)</a:t>
            </a:r>
          </a:p>
          <a:p>
            <a:endParaRPr lang="es-CL" dirty="0"/>
          </a:p>
        </p:txBody>
      </p:sp>
      <p:sp>
        <p:nvSpPr>
          <p:cNvPr id="4" name="Marcador de fecha 3">
            <a:extLst>
              <a:ext uri="{FF2B5EF4-FFF2-40B4-BE49-F238E27FC236}">
                <a16:creationId xmlns:a16="http://schemas.microsoft.com/office/drawing/2014/main" id="{C6506F4D-9F95-CEEE-354B-25AEF38B08DB}"/>
              </a:ext>
            </a:extLst>
          </p:cNvPr>
          <p:cNvSpPr>
            <a:spLocks noGrp="1"/>
          </p:cNvSpPr>
          <p:nvPr>
            <p:ph type="dt" sz="half" idx="10"/>
          </p:nvPr>
        </p:nvSpPr>
        <p:spPr/>
        <p:txBody>
          <a:bodyPr/>
          <a:lstStyle/>
          <a:p>
            <a:fld id="{824FC831-A136-4E19-B2C0-CF8C734EEC26}" type="datetime1">
              <a:rPr lang="es-CL" smtClean="0"/>
              <a:t>27-07-2026</a:t>
            </a:fld>
            <a:endParaRPr lang="es-CL"/>
          </a:p>
        </p:txBody>
      </p:sp>
      <p:grpSp>
        <p:nvGrpSpPr>
          <p:cNvPr id="5" name="10 Grupo">
            <a:extLst>
              <a:ext uri="{FF2B5EF4-FFF2-40B4-BE49-F238E27FC236}">
                <a16:creationId xmlns:a16="http://schemas.microsoft.com/office/drawing/2014/main" id="{6348B2B0-A9D7-95CB-170A-51F187F59AD2}"/>
              </a:ext>
            </a:extLst>
          </p:cNvPr>
          <p:cNvGrpSpPr/>
          <p:nvPr/>
        </p:nvGrpSpPr>
        <p:grpSpPr>
          <a:xfrm>
            <a:off x="4057650" y="4575811"/>
            <a:ext cx="5695950" cy="665381"/>
            <a:chOff x="361950" y="5162550"/>
            <a:chExt cx="5695950" cy="665381"/>
          </a:xfrm>
        </p:grpSpPr>
        <p:sp>
          <p:nvSpPr>
            <p:cNvPr id="6" name="3 CuadroTexto">
              <a:extLst>
                <a:ext uri="{FF2B5EF4-FFF2-40B4-BE49-F238E27FC236}">
                  <a16:creationId xmlns:a16="http://schemas.microsoft.com/office/drawing/2014/main" id="{7DF9013C-270D-F985-34A6-EDC6B4EAE30E}"/>
                </a:ext>
              </a:extLst>
            </p:cNvPr>
            <p:cNvSpPr txBox="1"/>
            <p:nvPr/>
          </p:nvSpPr>
          <p:spPr>
            <a:xfrm>
              <a:off x="895350" y="5162550"/>
              <a:ext cx="1428750" cy="646331"/>
            </a:xfrm>
            <a:prstGeom prst="rect">
              <a:avLst/>
            </a:prstGeom>
            <a:solidFill>
              <a:schemeClr val="accent5">
                <a:lumMod val="75000"/>
              </a:schemeClr>
            </a:solidFill>
            <a:ln>
              <a:solidFill>
                <a:schemeClr val="tx1"/>
              </a:solidFill>
            </a:ln>
          </p:spPr>
          <p:txBody>
            <a:bodyPr wrap="square" rtlCol="0">
              <a:spAutoFit/>
            </a:bodyPr>
            <a:lstStyle/>
            <a:p>
              <a:pPr algn="ctr"/>
              <a:r>
                <a:rPr lang="es-MX" b="1" dirty="0">
                  <a:solidFill>
                    <a:schemeClr val="bg1"/>
                  </a:solidFill>
                  <a:effectLst>
                    <a:outerShdw blurRad="38100" dist="38100" dir="2700000" algn="tl">
                      <a:srgbClr val="000000">
                        <a:alpha val="43137"/>
                      </a:srgbClr>
                    </a:outerShdw>
                  </a:effectLst>
                </a:rPr>
                <a:t>Mecanismo 1</a:t>
              </a:r>
              <a:endParaRPr lang="es-CL" b="1" dirty="0">
                <a:solidFill>
                  <a:schemeClr val="bg1"/>
                </a:solidFill>
                <a:effectLst>
                  <a:outerShdw blurRad="38100" dist="38100" dir="2700000" algn="tl">
                    <a:srgbClr val="000000">
                      <a:alpha val="43137"/>
                    </a:srgbClr>
                  </a:outerShdw>
                </a:effectLst>
              </a:endParaRPr>
            </a:p>
          </p:txBody>
        </p:sp>
        <p:sp>
          <p:nvSpPr>
            <p:cNvPr id="7" name="4 CuadroTexto">
              <a:extLst>
                <a:ext uri="{FF2B5EF4-FFF2-40B4-BE49-F238E27FC236}">
                  <a16:creationId xmlns:a16="http://schemas.microsoft.com/office/drawing/2014/main" id="{0E285629-172F-C8F9-0221-56D23ED78DE1}"/>
                </a:ext>
              </a:extLst>
            </p:cNvPr>
            <p:cNvSpPr txBox="1"/>
            <p:nvPr/>
          </p:nvSpPr>
          <p:spPr>
            <a:xfrm>
              <a:off x="2800350" y="5162550"/>
              <a:ext cx="1428750" cy="646331"/>
            </a:xfrm>
            <a:prstGeom prst="rect">
              <a:avLst/>
            </a:prstGeom>
            <a:solidFill>
              <a:schemeClr val="accent5">
                <a:lumMod val="75000"/>
              </a:schemeClr>
            </a:solidFill>
            <a:ln>
              <a:solidFill>
                <a:schemeClr val="tx1"/>
              </a:solidFill>
            </a:ln>
          </p:spPr>
          <p:txBody>
            <a:bodyPr wrap="square" rtlCol="0">
              <a:spAutoFit/>
            </a:bodyPr>
            <a:lstStyle/>
            <a:p>
              <a:pPr algn="ctr"/>
              <a:r>
                <a:rPr lang="es-MX" b="1" dirty="0">
                  <a:solidFill>
                    <a:schemeClr val="bg1"/>
                  </a:solidFill>
                  <a:effectLst>
                    <a:outerShdw blurRad="38100" dist="38100" dir="2700000" algn="tl">
                      <a:srgbClr val="000000">
                        <a:alpha val="43137"/>
                      </a:srgbClr>
                    </a:outerShdw>
                  </a:effectLst>
                </a:rPr>
                <a:t>Mecanismo</a:t>
              </a:r>
              <a:r>
                <a:rPr lang="es-MX" b="1" dirty="0">
                  <a:solidFill>
                    <a:schemeClr val="bg1"/>
                  </a:solidFill>
                </a:rPr>
                <a:t> </a:t>
              </a:r>
              <a:r>
                <a:rPr lang="es-MX" b="1" dirty="0">
                  <a:solidFill>
                    <a:schemeClr val="bg1"/>
                  </a:solidFill>
                  <a:effectLst>
                    <a:outerShdw blurRad="38100" dist="38100" dir="2700000" algn="tl">
                      <a:srgbClr val="000000">
                        <a:alpha val="43137"/>
                      </a:srgbClr>
                    </a:outerShdw>
                  </a:effectLst>
                </a:rPr>
                <a:t>2</a:t>
              </a:r>
              <a:endParaRPr lang="es-CL" b="1" dirty="0">
                <a:solidFill>
                  <a:schemeClr val="bg1"/>
                </a:solidFill>
                <a:effectLst>
                  <a:outerShdw blurRad="38100" dist="38100" dir="2700000" algn="tl">
                    <a:srgbClr val="000000">
                      <a:alpha val="43137"/>
                    </a:srgbClr>
                  </a:outerShdw>
                </a:effectLst>
              </a:endParaRPr>
            </a:p>
          </p:txBody>
        </p:sp>
        <p:cxnSp>
          <p:nvCxnSpPr>
            <p:cNvPr id="8" name="6 Conector recto de flecha">
              <a:extLst>
                <a:ext uri="{FF2B5EF4-FFF2-40B4-BE49-F238E27FC236}">
                  <a16:creationId xmlns:a16="http://schemas.microsoft.com/office/drawing/2014/main" id="{405263AC-C81C-54B8-1CF3-D68825DE7F3B}"/>
                </a:ext>
              </a:extLst>
            </p:cNvPr>
            <p:cNvCxnSpPr/>
            <p:nvPr/>
          </p:nvCxnSpPr>
          <p:spPr>
            <a:xfrm>
              <a:off x="2247900" y="54549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9" name="7 Conector recto de flecha">
              <a:extLst>
                <a:ext uri="{FF2B5EF4-FFF2-40B4-BE49-F238E27FC236}">
                  <a16:creationId xmlns:a16="http://schemas.microsoft.com/office/drawing/2014/main" id="{FF944141-6CB3-32DA-9A32-0F8ED1ED6ACB}"/>
                </a:ext>
              </a:extLst>
            </p:cNvPr>
            <p:cNvCxnSpPr/>
            <p:nvPr/>
          </p:nvCxnSpPr>
          <p:spPr>
            <a:xfrm>
              <a:off x="361950" y="54549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sp>
          <p:nvSpPr>
            <p:cNvPr id="10" name="8 CuadroTexto">
              <a:extLst>
                <a:ext uri="{FF2B5EF4-FFF2-40B4-BE49-F238E27FC236}">
                  <a16:creationId xmlns:a16="http://schemas.microsoft.com/office/drawing/2014/main" id="{7FAE3DF3-AADA-B45C-6462-CA03C29089A7}"/>
                </a:ext>
              </a:extLst>
            </p:cNvPr>
            <p:cNvSpPr txBox="1"/>
            <p:nvPr/>
          </p:nvSpPr>
          <p:spPr>
            <a:xfrm>
              <a:off x="4724400" y="5181600"/>
              <a:ext cx="1333500" cy="646331"/>
            </a:xfrm>
            <a:prstGeom prst="rect">
              <a:avLst/>
            </a:prstGeom>
            <a:solidFill>
              <a:schemeClr val="accent5">
                <a:lumMod val="75000"/>
              </a:schemeClr>
            </a:solidFill>
            <a:ln>
              <a:solidFill>
                <a:schemeClr val="tx1"/>
              </a:solidFill>
            </a:ln>
          </p:spPr>
          <p:txBody>
            <a:bodyPr wrap="square" rtlCol="0">
              <a:spAutoFit/>
            </a:bodyPr>
            <a:lstStyle/>
            <a:p>
              <a:pPr algn="ctr"/>
              <a:r>
                <a:rPr lang="es-MX" b="1" dirty="0">
                  <a:solidFill>
                    <a:srgbClr val="FFFF00"/>
                  </a:solidFill>
                </a:rPr>
                <a:t>ESPOLETAARMADA</a:t>
              </a:r>
              <a:endParaRPr lang="es-CL" b="1" dirty="0">
                <a:solidFill>
                  <a:srgbClr val="FFFF00"/>
                </a:solidFill>
              </a:endParaRPr>
            </a:p>
          </p:txBody>
        </p:sp>
        <p:cxnSp>
          <p:nvCxnSpPr>
            <p:cNvPr id="11" name="9 Conector recto de flecha">
              <a:extLst>
                <a:ext uri="{FF2B5EF4-FFF2-40B4-BE49-F238E27FC236}">
                  <a16:creationId xmlns:a16="http://schemas.microsoft.com/office/drawing/2014/main" id="{51C9CB84-195F-1644-D406-6BDF99DE9FDE}"/>
                </a:ext>
              </a:extLst>
            </p:cNvPr>
            <p:cNvCxnSpPr/>
            <p:nvPr/>
          </p:nvCxnSpPr>
          <p:spPr>
            <a:xfrm>
              <a:off x="4171950" y="54549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grpSp>
      <p:sp>
        <p:nvSpPr>
          <p:cNvPr id="12" name="11 CuadroTexto">
            <a:extLst>
              <a:ext uri="{FF2B5EF4-FFF2-40B4-BE49-F238E27FC236}">
                <a16:creationId xmlns:a16="http://schemas.microsoft.com/office/drawing/2014/main" id="{CA73D9EF-EA9F-3AB6-9FDD-3E92928697AC}"/>
              </a:ext>
            </a:extLst>
          </p:cNvPr>
          <p:cNvSpPr txBox="1"/>
          <p:nvPr/>
        </p:nvSpPr>
        <p:spPr>
          <a:xfrm>
            <a:off x="2000250" y="4480560"/>
            <a:ext cx="2038350" cy="923330"/>
          </a:xfrm>
          <a:prstGeom prst="rect">
            <a:avLst/>
          </a:prstGeom>
          <a:solidFill>
            <a:srgbClr val="FFFF00"/>
          </a:solidFill>
          <a:ln>
            <a:solidFill>
              <a:srgbClr val="FF0000"/>
            </a:solidFill>
          </a:ln>
        </p:spPr>
        <p:txBody>
          <a:bodyPr wrap="square" rtlCol="0">
            <a:spAutoFit/>
          </a:bodyPr>
          <a:lstStyle/>
          <a:p>
            <a:pPr algn="ctr"/>
            <a:r>
              <a:rPr lang="es-MX" b="1" dirty="0">
                <a:solidFill>
                  <a:srgbClr val="FF0000"/>
                </a:solidFill>
              </a:rPr>
              <a:t>ARMA  DISPARADA O LANZADA </a:t>
            </a:r>
            <a:endParaRPr lang="es-CL" b="1" dirty="0">
              <a:solidFill>
                <a:srgbClr val="FF0000"/>
              </a:solidFill>
            </a:endParaRPr>
          </a:p>
        </p:txBody>
      </p:sp>
    </p:spTree>
    <p:extLst>
      <p:ext uri="{BB962C8B-B14F-4D97-AF65-F5344CB8AC3E}">
        <p14:creationId xmlns:p14="http://schemas.microsoft.com/office/powerpoint/2010/main" val="236567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561A04-49F1-D663-AFB0-484AEA2AD057}"/>
              </a:ext>
            </a:extLst>
          </p:cNvPr>
          <p:cNvSpPr>
            <a:spLocks noGrp="1"/>
          </p:cNvSpPr>
          <p:nvPr>
            <p:ph type="title"/>
          </p:nvPr>
        </p:nvSpPr>
        <p:spPr/>
        <p:txBody>
          <a:bodyPr>
            <a:normAutofit/>
          </a:bodyPr>
          <a:lstStyle/>
          <a:p>
            <a:r>
              <a:rPr lang="es-MX" dirty="0"/>
              <a:t>Espoleta con dispositivo de seguridad, armado y detector del blanco</a:t>
            </a:r>
            <a:endParaRPr lang="es-CL" dirty="0"/>
          </a:p>
        </p:txBody>
      </p:sp>
      <p:sp>
        <p:nvSpPr>
          <p:cNvPr id="4" name="Marcador de fecha 3">
            <a:extLst>
              <a:ext uri="{FF2B5EF4-FFF2-40B4-BE49-F238E27FC236}">
                <a16:creationId xmlns:a16="http://schemas.microsoft.com/office/drawing/2014/main" id="{08592C4D-D0BA-8F22-32DF-790543BD4FBF}"/>
              </a:ext>
            </a:extLst>
          </p:cNvPr>
          <p:cNvSpPr>
            <a:spLocks noGrp="1"/>
          </p:cNvSpPr>
          <p:nvPr>
            <p:ph type="dt" sz="half" idx="10"/>
          </p:nvPr>
        </p:nvSpPr>
        <p:spPr/>
        <p:txBody>
          <a:bodyPr/>
          <a:lstStyle/>
          <a:p>
            <a:fld id="{824FC831-A136-4E19-B2C0-CF8C734EEC26}" type="datetime1">
              <a:rPr lang="es-CL" smtClean="0"/>
              <a:t>27-07-2026</a:t>
            </a:fld>
            <a:endParaRPr lang="es-CL"/>
          </a:p>
        </p:txBody>
      </p:sp>
      <p:sp>
        <p:nvSpPr>
          <p:cNvPr id="7" name="Rectangle 3" descr="Wide upward diagonal">
            <a:extLst>
              <a:ext uri="{FF2B5EF4-FFF2-40B4-BE49-F238E27FC236}">
                <a16:creationId xmlns:a16="http://schemas.microsoft.com/office/drawing/2014/main" id="{33D71C52-FF0A-66B0-3FD9-8926D72CA180}"/>
              </a:ext>
            </a:extLst>
          </p:cNvPr>
          <p:cNvSpPr>
            <a:spLocks noChangeArrowheads="1"/>
          </p:cNvSpPr>
          <p:nvPr/>
        </p:nvSpPr>
        <p:spPr bwMode="auto">
          <a:xfrm>
            <a:off x="1733550" y="2333756"/>
            <a:ext cx="8521700" cy="4178300"/>
          </a:xfrm>
          <a:prstGeom prst="rect">
            <a:avLst/>
          </a:prstGeom>
          <a:solidFill>
            <a:schemeClr val="bg1"/>
          </a:solidFill>
          <a:ln w="12700">
            <a:solidFill>
              <a:schemeClr val="tx1"/>
            </a:solidFill>
            <a:miter lim="800000"/>
            <a:headEnd/>
            <a:tailEnd/>
          </a:ln>
          <a:effectLst/>
        </p:spPr>
        <p:txBody>
          <a:bodyPr wrap="none" anchor="ctr"/>
          <a:lstStyle/>
          <a:p>
            <a:pPr algn="ctr"/>
            <a:endParaRPr lang="es-CL" dirty="0">
              <a:solidFill>
                <a:srgbClr val="FF3300"/>
              </a:solidFill>
            </a:endParaRPr>
          </a:p>
        </p:txBody>
      </p:sp>
      <p:sp>
        <p:nvSpPr>
          <p:cNvPr id="8" name="Rectangle 20">
            <a:extLst>
              <a:ext uri="{FF2B5EF4-FFF2-40B4-BE49-F238E27FC236}">
                <a16:creationId xmlns:a16="http://schemas.microsoft.com/office/drawing/2014/main" id="{CD6ED131-F239-F29D-E46B-6E64623220C7}"/>
              </a:ext>
            </a:extLst>
          </p:cNvPr>
          <p:cNvSpPr>
            <a:spLocks noChangeArrowheads="1"/>
          </p:cNvSpPr>
          <p:nvPr/>
        </p:nvSpPr>
        <p:spPr bwMode="auto">
          <a:xfrm>
            <a:off x="3657600" y="3867150"/>
            <a:ext cx="1028700" cy="1009650"/>
          </a:xfrm>
          <a:prstGeom prst="rect">
            <a:avLst/>
          </a:prstGeom>
          <a:solidFill>
            <a:schemeClr val="accent1"/>
          </a:solidFill>
          <a:ln w="12700">
            <a:solidFill>
              <a:schemeClr val="bg2"/>
            </a:solidFill>
            <a:miter lim="800000"/>
            <a:headEnd/>
            <a:tailEnd/>
          </a:ln>
          <a:effectLst/>
        </p:spPr>
        <p:txBody>
          <a:bodyPr wrap="none" anchor="ctr"/>
          <a:lstStyle/>
          <a:p>
            <a:pPr algn="ctr"/>
            <a:r>
              <a:rPr lang="es-CL" sz="1400" b="1" dirty="0">
                <a:solidFill>
                  <a:schemeClr val="bg1"/>
                </a:solidFill>
              </a:rPr>
              <a:t>Detonador</a:t>
            </a:r>
            <a:endParaRPr lang="es-CL" b="1" dirty="0">
              <a:solidFill>
                <a:schemeClr val="bg1"/>
              </a:solidFill>
            </a:endParaRPr>
          </a:p>
        </p:txBody>
      </p:sp>
      <p:sp>
        <p:nvSpPr>
          <p:cNvPr id="9" name="Rectangle 21">
            <a:extLst>
              <a:ext uri="{FF2B5EF4-FFF2-40B4-BE49-F238E27FC236}">
                <a16:creationId xmlns:a16="http://schemas.microsoft.com/office/drawing/2014/main" id="{708472E1-3B40-21F7-8D63-511B0DE11FC8}"/>
              </a:ext>
            </a:extLst>
          </p:cNvPr>
          <p:cNvSpPr>
            <a:spLocks noChangeArrowheads="1"/>
          </p:cNvSpPr>
          <p:nvPr/>
        </p:nvSpPr>
        <p:spPr bwMode="auto">
          <a:xfrm>
            <a:off x="6572250" y="3867150"/>
            <a:ext cx="1276350" cy="1066800"/>
          </a:xfrm>
          <a:prstGeom prst="rect">
            <a:avLst/>
          </a:prstGeom>
          <a:solidFill>
            <a:schemeClr val="accent1"/>
          </a:solidFill>
          <a:ln w="12700">
            <a:solidFill>
              <a:schemeClr val="bg2"/>
            </a:solidFill>
            <a:miter lim="800000"/>
            <a:headEnd/>
            <a:tailEnd/>
          </a:ln>
          <a:effectLst/>
        </p:spPr>
        <p:txBody>
          <a:bodyPr wrap="none" anchor="ctr"/>
          <a:lstStyle/>
          <a:p>
            <a:pPr algn="ctr"/>
            <a:r>
              <a:rPr lang="es-CL" b="1" dirty="0">
                <a:solidFill>
                  <a:schemeClr val="bg1"/>
                </a:solidFill>
              </a:rPr>
              <a:t>Explosor</a:t>
            </a:r>
          </a:p>
        </p:txBody>
      </p:sp>
      <p:sp>
        <p:nvSpPr>
          <p:cNvPr id="10" name="Rectangle 22">
            <a:extLst>
              <a:ext uri="{FF2B5EF4-FFF2-40B4-BE49-F238E27FC236}">
                <a16:creationId xmlns:a16="http://schemas.microsoft.com/office/drawing/2014/main" id="{FFDB80E4-18CA-E336-3114-53A7E2165EED}"/>
              </a:ext>
            </a:extLst>
          </p:cNvPr>
          <p:cNvSpPr>
            <a:spLocks noChangeArrowheads="1"/>
          </p:cNvSpPr>
          <p:nvPr/>
        </p:nvSpPr>
        <p:spPr bwMode="auto">
          <a:xfrm>
            <a:off x="8324850" y="3867150"/>
            <a:ext cx="1752600" cy="1066800"/>
          </a:xfrm>
          <a:prstGeom prst="rect">
            <a:avLst/>
          </a:prstGeom>
          <a:solidFill>
            <a:schemeClr val="accent1"/>
          </a:solidFill>
          <a:ln w="12700">
            <a:solidFill>
              <a:schemeClr val="bg2"/>
            </a:solidFill>
            <a:miter lim="800000"/>
            <a:headEnd/>
            <a:tailEnd/>
          </a:ln>
          <a:effectLst/>
        </p:spPr>
        <p:txBody>
          <a:bodyPr wrap="none" anchor="ctr"/>
          <a:lstStyle/>
          <a:p>
            <a:pPr algn="ctr"/>
            <a:r>
              <a:rPr lang="es-CL" b="1" dirty="0">
                <a:solidFill>
                  <a:schemeClr val="bg1"/>
                </a:solidFill>
              </a:rPr>
              <a:t>Carga </a:t>
            </a:r>
          </a:p>
          <a:p>
            <a:pPr algn="ctr"/>
            <a:r>
              <a:rPr lang="es-CL" b="1" dirty="0">
                <a:solidFill>
                  <a:schemeClr val="bg1"/>
                </a:solidFill>
              </a:rPr>
              <a:t>Detonante</a:t>
            </a:r>
          </a:p>
        </p:txBody>
      </p:sp>
      <p:sp>
        <p:nvSpPr>
          <p:cNvPr id="11" name="Line 27">
            <a:extLst>
              <a:ext uri="{FF2B5EF4-FFF2-40B4-BE49-F238E27FC236}">
                <a16:creationId xmlns:a16="http://schemas.microsoft.com/office/drawing/2014/main" id="{C9C10979-96ED-F877-3FA2-44228918A7AF}"/>
              </a:ext>
            </a:extLst>
          </p:cNvPr>
          <p:cNvSpPr>
            <a:spLocks noChangeShapeType="1"/>
          </p:cNvSpPr>
          <p:nvPr/>
        </p:nvSpPr>
        <p:spPr bwMode="auto">
          <a:xfrm>
            <a:off x="7886700" y="4400550"/>
            <a:ext cx="457200" cy="0"/>
          </a:xfrm>
          <a:prstGeom prst="line">
            <a:avLst/>
          </a:prstGeom>
          <a:noFill/>
          <a:ln w="38100">
            <a:solidFill>
              <a:schemeClr val="hlink"/>
            </a:solidFill>
            <a:round/>
            <a:headEnd/>
            <a:tailEnd type="triangle" w="med" len="med"/>
          </a:ln>
          <a:effectLst/>
        </p:spPr>
        <p:txBody>
          <a:bodyPr wrap="none"/>
          <a:lstStyle/>
          <a:p>
            <a:endParaRPr lang="es-CL"/>
          </a:p>
        </p:txBody>
      </p:sp>
      <p:sp>
        <p:nvSpPr>
          <p:cNvPr id="12" name="Rectangle 20">
            <a:extLst>
              <a:ext uri="{FF2B5EF4-FFF2-40B4-BE49-F238E27FC236}">
                <a16:creationId xmlns:a16="http://schemas.microsoft.com/office/drawing/2014/main" id="{FF03C65A-C1DE-FC16-550A-D45738B1D35E}"/>
              </a:ext>
            </a:extLst>
          </p:cNvPr>
          <p:cNvSpPr>
            <a:spLocks noChangeArrowheads="1"/>
          </p:cNvSpPr>
          <p:nvPr/>
        </p:nvSpPr>
        <p:spPr bwMode="auto">
          <a:xfrm>
            <a:off x="5048250" y="3600450"/>
            <a:ext cx="1104900" cy="1504950"/>
          </a:xfrm>
          <a:prstGeom prst="rect">
            <a:avLst/>
          </a:prstGeom>
          <a:solidFill>
            <a:schemeClr val="accent1"/>
          </a:solidFill>
          <a:ln w="12700">
            <a:solidFill>
              <a:schemeClr val="bg2"/>
            </a:solidFill>
            <a:miter lim="800000"/>
            <a:headEnd/>
            <a:tailEnd/>
          </a:ln>
          <a:effectLst/>
        </p:spPr>
        <p:txBody>
          <a:bodyPr wrap="none" anchor="ctr"/>
          <a:lstStyle/>
          <a:p>
            <a:pPr algn="ctr"/>
            <a:r>
              <a:rPr lang="es-MX" sz="1400" b="1" dirty="0">
                <a:solidFill>
                  <a:schemeClr val="bg1"/>
                </a:solidFill>
              </a:rPr>
              <a:t>Dispositivo</a:t>
            </a:r>
          </a:p>
          <a:p>
            <a:pPr algn="ctr"/>
            <a:r>
              <a:rPr lang="es-MX" sz="1400" b="1" dirty="0">
                <a:solidFill>
                  <a:schemeClr val="bg1"/>
                </a:solidFill>
              </a:rPr>
              <a:t>de</a:t>
            </a:r>
          </a:p>
          <a:p>
            <a:pPr algn="ctr"/>
            <a:r>
              <a:rPr lang="es-MX" sz="1400" b="1" dirty="0">
                <a:solidFill>
                  <a:schemeClr val="bg1"/>
                </a:solidFill>
              </a:rPr>
              <a:t>Seguridad</a:t>
            </a:r>
          </a:p>
          <a:p>
            <a:pPr algn="ctr"/>
            <a:r>
              <a:rPr lang="es-MX" sz="1400" b="1" dirty="0" err="1">
                <a:solidFill>
                  <a:schemeClr val="bg1"/>
                </a:solidFill>
              </a:rPr>
              <a:t>yArmado</a:t>
            </a:r>
            <a:endParaRPr lang="es-CL" sz="1400" b="1" dirty="0">
              <a:solidFill>
                <a:schemeClr val="bg1"/>
              </a:solidFill>
            </a:endParaRPr>
          </a:p>
        </p:txBody>
      </p:sp>
      <p:sp>
        <p:nvSpPr>
          <p:cNvPr id="13" name="Line 26">
            <a:extLst>
              <a:ext uri="{FF2B5EF4-FFF2-40B4-BE49-F238E27FC236}">
                <a16:creationId xmlns:a16="http://schemas.microsoft.com/office/drawing/2014/main" id="{1FA21019-DCDC-1664-62AB-1B5147054157}"/>
              </a:ext>
            </a:extLst>
          </p:cNvPr>
          <p:cNvSpPr>
            <a:spLocks noChangeShapeType="1"/>
          </p:cNvSpPr>
          <p:nvPr/>
        </p:nvSpPr>
        <p:spPr bwMode="auto">
          <a:xfrm flipV="1">
            <a:off x="4724400" y="4362450"/>
            <a:ext cx="323850" cy="0"/>
          </a:xfrm>
          <a:prstGeom prst="line">
            <a:avLst/>
          </a:prstGeom>
          <a:noFill/>
          <a:ln w="38100">
            <a:solidFill>
              <a:schemeClr val="hlink"/>
            </a:solidFill>
            <a:round/>
            <a:headEnd/>
            <a:tailEnd type="triangle" w="med" len="med"/>
          </a:ln>
          <a:effectLst/>
        </p:spPr>
        <p:txBody>
          <a:bodyPr wrap="none"/>
          <a:lstStyle/>
          <a:p>
            <a:endParaRPr lang="es-CL"/>
          </a:p>
        </p:txBody>
      </p:sp>
      <p:sp>
        <p:nvSpPr>
          <p:cNvPr id="14" name="Line 26">
            <a:extLst>
              <a:ext uri="{FF2B5EF4-FFF2-40B4-BE49-F238E27FC236}">
                <a16:creationId xmlns:a16="http://schemas.microsoft.com/office/drawing/2014/main" id="{4A4517D7-3C68-C858-2A52-17347202BB8A}"/>
              </a:ext>
            </a:extLst>
          </p:cNvPr>
          <p:cNvSpPr>
            <a:spLocks noChangeShapeType="1"/>
          </p:cNvSpPr>
          <p:nvPr/>
        </p:nvSpPr>
        <p:spPr bwMode="auto">
          <a:xfrm flipV="1">
            <a:off x="6153150" y="4362450"/>
            <a:ext cx="457200" cy="19050"/>
          </a:xfrm>
          <a:prstGeom prst="line">
            <a:avLst/>
          </a:prstGeom>
          <a:noFill/>
          <a:ln w="38100">
            <a:solidFill>
              <a:schemeClr val="hlink"/>
            </a:solidFill>
            <a:round/>
            <a:headEnd/>
            <a:tailEnd type="triangle" w="med" len="med"/>
          </a:ln>
          <a:effectLst/>
        </p:spPr>
        <p:txBody>
          <a:bodyPr wrap="none"/>
          <a:lstStyle/>
          <a:p>
            <a:endParaRPr lang="es-CL"/>
          </a:p>
        </p:txBody>
      </p:sp>
      <p:sp>
        <p:nvSpPr>
          <p:cNvPr id="15" name="Rectangle 20">
            <a:extLst>
              <a:ext uri="{FF2B5EF4-FFF2-40B4-BE49-F238E27FC236}">
                <a16:creationId xmlns:a16="http://schemas.microsoft.com/office/drawing/2014/main" id="{D1A4A779-F80A-85B8-4095-786BFF073AF3}"/>
              </a:ext>
            </a:extLst>
          </p:cNvPr>
          <p:cNvSpPr>
            <a:spLocks noChangeArrowheads="1"/>
          </p:cNvSpPr>
          <p:nvPr/>
        </p:nvSpPr>
        <p:spPr bwMode="auto">
          <a:xfrm>
            <a:off x="2247900" y="3600450"/>
            <a:ext cx="1104900" cy="1504950"/>
          </a:xfrm>
          <a:prstGeom prst="rect">
            <a:avLst/>
          </a:prstGeom>
          <a:solidFill>
            <a:schemeClr val="accent1"/>
          </a:solidFill>
          <a:ln w="12700">
            <a:solidFill>
              <a:schemeClr val="bg2"/>
            </a:solidFill>
            <a:miter lim="800000"/>
            <a:headEnd/>
            <a:tailEnd/>
          </a:ln>
          <a:effectLst/>
        </p:spPr>
        <p:txBody>
          <a:bodyPr wrap="none" anchor="ctr"/>
          <a:lstStyle/>
          <a:p>
            <a:pPr algn="ctr"/>
            <a:r>
              <a:rPr lang="es-MX" sz="1400" b="1" dirty="0">
                <a:solidFill>
                  <a:schemeClr val="bg1"/>
                </a:solidFill>
              </a:rPr>
              <a:t>Dispositivo</a:t>
            </a:r>
          </a:p>
          <a:p>
            <a:pPr algn="ctr"/>
            <a:r>
              <a:rPr lang="es-MX" sz="1400" b="1" dirty="0">
                <a:solidFill>
                  <a:schemeClr val="bg1"/>
                </a:solidFill>
              </a:rPr>
              <a:t>Detector</a:t>
            </a:r>
          </a:p>
          <a:p>
            <a:pPr algn="ctr"/>
            <a:r>
              <a:rPr lang="es-MX" sz="1400" b="1" dirty="0">
                <a:solidFill>
                  <a:schemeClr val="bg1"/>
                </a:solidFill>
              </a:rPr>
              <a:t>Del</a:t>
            </a:r>
          </a:p>
          <a:p>
            <a:pPr algn="ctr"/>
            <a:r>
              <a:rPr lang="es-MX" sz="1400" b="1" dirty="0">
                <a:solidFill>
                  <a:schemeClr val="bg1"/>
                </a:solidFill>
              </a:rPr>
              <a:t>Blanco</a:t>
            </a:r>
            <a:endParaRPr lang="es-CL" sz="1400" b="1" dirty="0">
              <a:solidFill>
                <a:schemeClr val="bg1"/>
              </a:solidFill>
            </a:endParaRPr>
          </a:p>
        </p:txBody>
      </p:sp>
      <p:sp>
        <p:nvSpPr>
          <p:cNvPr id="16" name="Line 26">
            <a:extLst>
              <a:ext uri="{FF2B5EF4-FFF2-40B4-BE49-F238E27FC236}">
                <a16:creationId xmlns:a16="http://schemas.microsoft.com/office/drawing/2014/main" id="{165317B1-726F-DF5C-E43F-168803ACDC25}"/>
              </a:ext>
            </a:extLst>
          </p:cNvPr>
          <p:cNvSpPr>
            <a:spLocks noChangeShapeType="1"/>
          </p:cNvSpPr>
          <p:nvPr/>
        </p:nvSpPr>
        <p:spPr bwMode="auto">
          <a:xfrm flipV="1">
            <a:off x="3333750" y="4400550"/>
            <a:ext cx="323850" cy="0"/>
          </a:xfrm>
          <a:prstGeom prst="line">
            <a:avLst/>
          </a:prstGeom>
          <a:noFill/>
          <a:ln w="38100">
            <a:solidFill>
              <a:schemeClr val="hlink"/>
            </a:solidFill>
            <a:round/>
            <a:headEnd/>
            <a:tailEnd type="triangle" w="med" len="med"/>
          </a:ln>
          <a:effectLst/>
        </p:spPr>
        <p:txBody>
          <a:bodyPr wrap="none"/>
          <a:lstStyle/>
          <a:p>
            <a:endParaRPr lang="es-CL"/>
          </a:p>
        </p:txBody>
      </p:sp>
      <p:grpSp>
        <p:nvGrpSpPr>
          <p:cNvPr id="17" name="25 Grupo">
            <a:extLst>
              <a:ext uri="{FF2B5EF4-FFF2-40B4-BE49-F238E27FC236}">
                <a16:creationId xmlns:a16="http://schemas.microsoft.com/office/drawing/2014/main" id="{1DF40516-F380-277F-B43B-1FECA0492263}"/>
              </a:ext>
            </a:extLst>
          </p:cNvPr>
          <p:cNvGrpSpPr/>
          <p:nvPr/>
        </p:nvGrpSpPr>
        <p:grpSpPr>
          <a:xfrm>
            <a:off x="2047875" y="3034172"/>
            <a:ext cx="4267200" cy="2499360"/>
            <a:chOff x="563880" y="2895600"/>
            <a:chExt cx="4267200" cy="2499360"/>
          </a:xfrm>
        </p:grpSpPr>
        <p:sp>
          <p:nvSpPr>
            <p:cNvPr id="18" name="Text Box 30">
              <a:extLst>
                <a:ext uri="{FF2B5EF4-FFF2-40B4-BE49-F238E27FC236}">
                  <a16:creationId xmlns:a16="http://schemas.microsoft.com/office/drawing/2014/main" id="{BCED111E-2D76-8D78-7E83-66D84C3DB710}"/>
                </a:ext>
              </a:extLst>
            </p:cNvPr>
            <p:cNvSpPr txBox="1">
              <a:spLocks noChangeArrowheads="1"/>
            </p:cNvSpPr>
            <p:nvPr/>
          </p:nvSpPr>
          <p:spPr bwMode="auto">
            <a:xfrm>
              <a:off x="1316355" y="2994870"/>
              <a:ext cx="2863487" cy="369332"/>
            </a:xfrm>
            <a:prstGeom prst="rect">
              <a:avLst/>
            </a:prstGeom>
            <a:noFill/>
            <a:ln w="12700">
              <a:solidFill>
                <a:schemeClr val="tx1"/>
              </a:solidFill>
              <a:miter lim="800000"/>
              <a:headEnd/>
              <a:tailEnd/>
            </a:ln>
            <a:effectLst/>
          </p:spPr>
          <p:txBody>
            <a:bodyPr wrap="square">
              <a:spAutoFit/>
            </a:bodyPr>
            <a:lstStyle/>
            <a:p>
              <a:pPr algn="ctr"/>
              <a:r>
                <a:rPr lang="es-CL" b="1" dirty="0"/>
                <a:t>ESPOLETA</a:t>
              </a:r>
            </a:p>
          </p:txBody>
        </p:sp>
        <p:sp>
          <p:nvSpPr>
            <p:cNvPr id="19" name="24 Rectángulo redondeado">
              <a:extLst>
                <a:ext uri="{FF2B5EF4-FFF2-40B4-BE49-F238E27FC236}">
                  <a16:creationId xmlns:a16="http://schemas.microsoft.com/office/drawing/2014/main" id="{483C5E9E-05F2-82DF-3D95-B3269A3E59FA}"/>
                </a:ext>
              </a:extLst>
            </p:cNvPr>
            <p:cNvSpPr/>
            <p:nvPr/>
          </p:nvSpPr>
          <p:spPr>
            <a:xfrm>
              <a:off x="563880" y="2895600"/>
              <a:ext cx="4267200" cy="2499360"/>
            </a:xfrm>
            <a:prstGeom prst="roundRect">
              <a:avLst/>
            </a:prstGeom>
            <a:noFill/>
            <a:ln w="3810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212192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8E204F-7AA3-A361-9D29-BC01F2AA087E}"/>
              </a:ext>
            </a:extLst>
          </p:cNvPr>
          <p:cNvSpPr>
            <a:spLocks noGrp="1"/>
          </p:cNvSpPr>
          <p:nvPr>
            <p:ph type="title"/>
          </p:nvPr>
        </p:nvSpPr>
        <p:spPr/>
        <p:txBody>
          <a:bodyPr/>
          <a:lstStyle/>
          <a:p>
            <a:r>
              <a:rPr lang="es-CL" dirty="0"/>
              <a:t>Sistemas para asegurar que espoleta no falle</a:t>
            </a:r>
          </a:p>
        </p:txBody>
      </p:sp>
      <p:sp>
        <p:nvSpPr>
          <p:cNvPr id="3" name="Marcador de contenido 2">
            <a:extLst>
              <a:ext uri="{FF2B5EF4-FFF2-40B4-BE49-F238E27FC236}">
                <a16:creationId xmlns:a16="http://schemas.microsoft.com/office/drawing/2014/main" id="{83120A86-7325-7DAA-BB29-10FFEAD04468}"/>
              </a:ext>
            </a:extLst>
          </p:cNvPr>
          <p:cNvSpPr>
            <a:spLocks noGrp="1"/>
          </p:cNvSpPr>
          <p:nvPr>
            <p:ph idx="1"/>
          </p:nvPr>
        </p:nvSpPr>
        <p:spPr/>
        <p:txBody>
          <a:bodyPr/>
          <a:lstStyle/>
          <a:p>
            <a:r>
              <a:rPr lang="es-MX" dirty="0"/>
              <a:t>“Confiabilidad funcional”  es  la  probabilidad de que la espoleta funcione correctamente en el momento oportuno. Sus mecanismos detectores del blanco actúan en “paralelo”.</a:t>
            </a:r>
          </a:p>
          <a:p>
            <a:r>
              <a:rPr lang="es-MX" dirty="0"/>
              <a:t>La confiabilidad funcional debe ser mayor a 10</a:t>
            </a:r>
            <a:r>
              <a:rPr lang="es-MX" baseline="30000" dirty="0"/>
              <a:t>4</a:t>
            </a:r>
            <a:r>
              <a:rPr lang="es-MX" dirty="0"/>
              <a:t>. (1 falla en 10.000 tiros o lanzamientos.)</a:t>
            </a:r>
          </a:p>
          <a:p>
            <a:endParaRPr lang="es-MX" dirty="0"/>
          </a:p>
          <a:p>
            <a:endParaRPr lang="es-CL" dirty="0"/>
          </a:p>
        </p:txBody>
      </p:sp>
      <p:sp>
        <p:nvSpPr>
          <p:cNvPr id="4" name="Marcador de fecha 3">
            <a:extLst>
              <a:ext uri="{FF2B5EF4-FFF2-40B4-BE49-F238E27FC236}">
                <a16:creationId xmlns:a16="http://schemas.microsoft.com/office/drawing/2014/main" id="{F6D54435-7CE5-A8BB-6744-A5FE69304200}"/>
              </a:ext>
            </a:extLst>
          </p:cNvPr>
          <p:cNvSpPr>
            <a:spLocks noGrp="1"/>
          </p:cNvSpPr>
          <p:nvPr>
            <p:ph type="dt" sz="half" idx="10"/>
          </p:nvPr>
        </p:nvSpPr>
        <p:spPr/>
        <p:txBody>
          <a:bodyPr/>
          <a:lstStyle/>
          <a:p>
            <a:fld id="{824FC831-A136-4E19-B2C0-CF8C734EEC26}" type="datetime1">
              <a:rPr lang="es-CL" smtClean="0"/>
              <a:t>27-07-2026</a:t>
            </a:fld>
            <a:endParaRPr lang="es-CL"/>
          </a:p>
        </p:txBody>
      </p:sp>
      <p:grpSp>
        <p:nvGrpSpPr>
          <p:cNvPr id="7" name="20 Grupo">
            <a:extLst>
              <a:ext uri="{FF2B5EF4-FFF2-40B4-BE49-F238E27FC236}">
                <a16:creationId xmlns:a16="http://schemas.microsoft.com/office/drawing/2014/main" id="{2D2EFC70-B04D-8215-B9ED-BCDB7C702EC5}"/>
              </a:ext>
            </a:extLst>
          </p:cNvPr>
          <p:cNvGrpSpPr/>
          <p:nvPr/>
        </p:nvGrpSpPr>
        <p:grpSpPr>
          <a:xfrm>
            <a:off x="3829050" y="4419600"/>
            <a:ext cx="4566556" cy="1982555"/>
            <a:chOff x="361950" y="4419600"/>
            <a:chExt cx="4566556" cy="1982555"/>
          </a:xfrm>
        </p:grpSpPr>
        <p:sp>
          <p:nvSpPr>
            <p:cNvPr id="8" name="5 CuadroTexto">
              <a:extLst>
                <a:ext uri="{FF2B5EF4-FFF2-40B4-BE49-F238E27FC236}">
                  <a16:creationId xmlns:a16="http://schemas.microsoft.com/office/drawing/2014/main" id="{2C64B6BD-1B9C-E1AD-7FD2-0162D5B2ED70}"/>
                </a:ext>
              </a:extLst>
            </p:cNvPr>
            <p:cNvSpPr txBox="1"/>
            <p:nvPr/>
          </p:nvSpPr>
          <p:spPr>
            <a:xfrm>
              <a:off x="1113064" y="4419600"/>
              <a:ext cx="1428750" cy="646331"/>
            </a:xfrm>
            <a:prstGeom prst="rect">
              <a:avLst/>
            </a:prstGeom>
            <a:solidFill>
              <a:schemeClr val="accent5">
                <a:lumMod val="75000"/>
              </a:schemeClr>
            </a:solidFill>
            <a:ln>
              <a:solidFill>
                <a:schemeClr val="tx1"/>
              </a:solidFill>
            </a:ln>
          </p:spPr>
          <p:txBody>
            <a:bodyPr wrap="square" rtlCol="0">
              <a:spAutoFit/>
            </a:bodyPr>
            <a:lstStyle/>
            <a:p>
              <a:pPr algn="ctr"/>
              <a:r>
                <a:rPr lang="es-MX" b="1" dirty="0">
                  <a:latin typeface="Arial" panose="020B0604020202020204" pitchFamily="34" charset="0"/>
                  <a:cs typeface="Arial" panose="020B0604020202020204" pitchFamily="34" charset="0"/>
                </a:rPr>
                <a:t>Mecanismo 1</a:t>
              </a:r>
              <a:endParaRPr lang="es-CL" b="1" dirty="0">
                <a:latin typeface="Arial" panose="020B0604020202020204" pitchFamily="34" charset="0"/>
                <a:cs typeface="Arial" panose="020B0604020202020204" pitchFamily="34" charset="0"/>
              </a:endParaRPr>
            </a:p>
          </p:txBody>
        </p:sp>
        <p:sp>
          <p:nvSpPr>
            <p:cNvPr id="9" name="6 CuadroTexto">
              <a:extLst>
                <a:ext uri="{FF2B5EF4-FFF2-40B4-BE49-F238E27FC236}">
                  <a16:creationId xmlns:a16="http://schemas.microsoft.com/office/drawing/2014/main" id="{CFC071E4-F1CB-2813-FAD0-60AA143CDA78}"/>
                </a:ext>
              </a:extLst>
            </p:cNvPr>
            <p:cNvSpPr txBox="1"/>
            <p:nvPr/>
          </p:nvSpPr>
          <p:spPr>
            <a:xfrm>
              <a:off x="1113064" y="5755824"/>
              <a:ext cx="1428750" cy="646331"/>
            </a:xfrm>
            <a:prstGeom prst="rect">
              <a:avLst/>
            </a:prstGeom>
            <a:solidFill>
              <a:schemeClr val="accent5">
                <a:lumMod val="75000"/>
              </a:schemeClr>
            </a:solidFill>
            <a:ln>
              <a:solidFill>
                <a:schemeClr val="tx1"/>
              </a:solidFill>
            </a:ln>
          </p:spPr>
          <p:txBody>
            <a:bodyPr wrap="square" rtlCol="0">
              <a:spAutoFit/>
            </a:bodyPr>
            <a:lstStyle/>
            <a:p>
              <a:pPr algn="ctr"/>
              <a:r>
                <a:rPr lang="es-MX" b="1" dirty="0">
                  <a:latin typeface="Arial" panose="020B0604020202020204" pitchFamily="34" charset="0"/>
                  <a:cs typeface="Arial" panose="020B0604020202020204" pitchFamily="34" charset="0"/>
                </a:rPr>
                <a:t>Mecanismo 2</a:t>
              </a:r>
              <a:endParaRPr lang="es-CL" b="1" dirty="0">
                <a:latin typeface="Arial" panose="020B0604020202020204" pitchFamily="34" charset="0"/>
                <a:cs typeface="Arial" panose="020B0604020202020204" pitchFamily="34" charset="0"/>
              </a:endParaRPr>
            </a:p>
          </p:txBody>
        </p:sp>
        <p:cxnSp>
          <p:nvCxnSpPr>
            <p:cNvPr id="10" name="7 Conector recto de flecha">
              <a:extLst>
                <a:ext uri="{FF2B5EF4-FFF2-40B4-BE49-F238E27FC236}">
                  <a16:creationId xmlns:a16="http://schemas.microsoft.com/office/drawing/2014/main" id="{8AEB5C35-9F28-31D4-F957-6338FC97109F}"/>
                </a:ext>
              </a:extLst>
            </p:cNvPr>
            <p:cNvCxnSpPr/>
            <p:nvPr/>
          </p:nvCxnSpPr>
          <p:spPr>
            <a:xfrm>
              <a:off x="881742" y="605790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1" name="8 Conector recto de flecha">
              <a:extLst>
                <a:ext uri="{FF2B5EF4-FFF2-40B4-BE49-F238E27FC236}">
                  <a16:creationId xmlns:a16="http://schemas.microsoft.com/office/drawing/2014/main" id="{BB0D08F7-AE21-ADA7-F138-96EEDBC2343D}"/>
                </a:ext>
              </a:extLst>
            </p:cNvPr>
            <p:cNvCxnSpPr/>
            <p:nvPr/>
          </p:nvCxnSpPr>
          <p:spPr>
            <a:xfrm>
              <a:off x="361950" y="54168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sp>
          <p:nvSpPr>
            <p:cNvPr id="12" name="9 CuadroTexto">
              <a:extLst>
                <a:ext uri="{FF2B5EF4-FFF2-40B4-BE49-F238E27FC236}">
                  <a16:creationId xmlns:a16="http://schemas.microsoft.com/office/drawing/2014/main" id="{24608DB3-6F74-E403-E244-F6547EBA28AF}"/>
                </a:ext>
              </a:extLst>
            </p:cNvPr>
            <p:cNvSpPr txBox="1"/>
            <p:nvPr/>
          </p:nvSpPr>
          <p:spPr>
            <a:xfrm>
              <a:off x="3371850" y="4857750"/>
              <a:ext cx="1556656" cy="923330"/>
            </a:xfrm>
            <a:prstGeom prst="rect">
              <a:avLst/>
            </a:prstGeom>
            <a:solidFill>
              <a:schemeClr val="accent5">
                <a:lumMod val="75000"/>
              </a:schemeClr>
            </a:solidFill>
            <a:ln>
              <a:solidFill>
                <a:schemeClr val="tx1"/>
              </a:solidFill>
            </a:ln>
          </p:spPr>
          <p:txBody>
            <a:bodyPr wrap="square" rtlCol="0">
              <a:spAutoFit/>
            </a:bodyPr>
            <a:lstStyle/>
            <a:p>
              <a:pPr algn="ctr"/>
              <a:r>
                <a:rPr lang="es-MX" b="1" dirty="0">
                  <a:latin typeface="Arial" panose="020B0604020202020204" pitchFamily="34" charset="0"/>
                  <a:cs typeface="Arial" panose="020B0604020202020204" pitchFamily="34" charset="0"/>
                </a:rPr>
                <a:t>Activación de la cabeza de combate</a:t>
              </a:r>
              <a:endParaRPr lang="es-CL" b="1" dirty="0">
                <a:latin typeface="Arial" panose="020B0604020202020204" pitchFamily="34" charset="0"/>
                <a:cs typeface="Arial" panose="020B0604020202020204" pitchFamily="34" charset="0"/>
              </a:endParaRPr>
            </a:p>
          </p:txBody>
        </p:sp>
        <p:cxnSp>
          <p:nvCxnSpPr>
            <p:cNvPr id="13" name="10 Conector recto de flecha">
              <a:extLst>
                <a:ext uri="{FF2B5EF4-FFF2-40B4-BE49-F238E27FC236}">
                  <a16:creationId xmlns:a16="http://schemas.microsoft.com/office/drawing/2014/main" id="{905E5BD6-4098-7340-5610-9F6B34976B65}"/>
                </a:ext>
              </a:extLst>
            </p:cNvPr>
            <p:cNvCxnSpPr/>
            <p:nvPr/>
          </p:nvCxnSpPr>
          <p:spPr>
            <a:xfrm>
              <a:off x="2781300" y="5416838"/>
              <a:ext cx="571500" cy="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4" name="12 Conector recto">
              <a:extLst>
                <a:ext uri="{FF2B5EF4-FFF2-40B4-BE49-F238E27FC236}">
                  <a16:creationId xmlns:a16="http://schemas.microsoft.com/office/drawing/2014/main" id="{5518D3E3-D533-4688-FA7B-01206AE958F9}"/>
                </a:ext>
              </a:extLst>
            </p:cNvPr>
            <p:cNvCxnSpPr/>
            <p:nvPr/>
          </p:nvCxnSpPr>
          <p:spPr>
            <a:xfrm flipH="1" flipV="1">
              <a:off x="881742" y="4629150"/>
              <a:ext cx="19050" cy="1428750"/>
            </a:xfrm>
            <a:prstGeom prst="line">
              <a:avLst/>
            </a:prstGeom>
            <a:ln w="38100">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15" name="16 Conector recto de flecha">
              <a:extLst>
                <a:ext uri="{FF2B5EF4-FFF2-40B4-BE49-F238E27FC236}">
                  <a16:creationId xmlns:a16="http://schemas.microsoft.com/office/drawing/2014/main" id="{41CB29C7-435F-B226-FD76-B29207D57D8B}"/>
                </a:ext>
              </a:extLst>
            </p:cNvPr>
            <p:cNvCxnSpPr/>
            <p:nvPr/>
          </p:nvCxnSpPr>
          <p:spPr>
            <a:xfrm>
              <a:off x="881742" y="466725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6" name="17 Conector recto">
              <a:extLst>
                <a:ext uri="{FF2B5EF4-FFF2-40B4-BE49-F238E27FC236}">
                  <a16:creationId xmlns:a16="http://schemas.microsoft.com/office/drawing/2014/main" id="{8BD3415F-A13D-573C-0866-23E87DB5D75B}"/>
                </a:ext>
              </a:extLst>
            </p:cNvPr>
            <p:cNvCxnSpPr/>
            <p:nvPr/>
          </p:nvCxnSpPr>
          <p:spPr>
            <a:xfrm flipH="1" flipV="1">
              <a:off x="2781300" y="4667250"/>
              <a:ext cx="19050" cy="1428750"/>
            </a:xfrm>
            <a:prstGeom prst="line">
              <a:avLst/>
            </a:prstGeom>
            <a:ln w="38100">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17" name="18 Conector recto de flecha">
              <a:extLst>
                <a:ext uri="{FF2B5EF4-FFF2-40B4-BE49-F238E27FC236}">
                  <a16:creationId xmlns:a16="http://schemas.microsoft.com/office/drawing/2014/main" id="{863D29CB-FA13-EC62-C084-064F28E6E076}"/>
                </a:ext>
              </a:extLst>
            </p:cNvPr>
            <p:cNvCxnSpPr/>
            <p:nvPr/>
          </p:nvCxnSpPr>
          <p:spPr>
            <a:xfrm>
              <a:off x="2476500" y="605790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8" name="19 Conector recto de flecha">
              <a:extLst>
                <a:ext uri="{FF2B5EF4-FFF2-40B4-BE49-F238E27FC236}">
                  <a16:creationId xmlns:a16="http://schemas.microsoft.com/office/drawing/2014/main" id="{DF5CB457-E604-0178-74A3-2CF1E3F4566D}"/>
                </a:ext>
              </a:extLst>
            </p:cNvPr>
            <p:cNvCxnSpPr/>
            <p:nvPr/>
          </p:nvCxnSpPr>
          <p:spPr>
            <a:xfrm>
              <a:off x="2476500" y="4686300"/>
              <a:ext cx="304800" cy="6638"/>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grpSp>
      <p:sp>
        <p:nvSpPr>
          <p:cNvPr id="19" name="21 CuadroTexto">
            <a:extLst>
              <a:ext uri="{FF2B5EF4-FFF2-40B4-BE49-F238E27FC236}">
                <a16:creationId xmlns:a16="http://schemas.microsoft.com/office/drawing/2014/main" id="{06156128-889F-E29B-7276-A5A1C400E71A}"/>
              </a:ext>
            </a:extLst>
          </p:cNvPr>
          <p:cNvSpPr txBox="1"/>
          <p:nvPr/>
        </p:nvSpPr>
        <p:spPr>
          <a:xfrm>
            <a:off x="2228850" y="5105401"/>
            <a:ext cx="1600200" cy="646331"/>
          </a:xfrm>
          <a:prstGeom prst="rect">
            <a:avLst/>
          </a:prstGeom>
          <a:solidFill>
            <a:srgbClr val="FFFF00"/>
          </a:solidFill>
          <a:ln>
            <a:solidFill>
              <a:srgbClr val="FF0000"/>
            </a:solidFill>
          </a:ln>
        </p:spPr>
        <p:txBody>
          <a:bodyPr wrap="square" rtlCol="0">
            <a:spAutoFit/>
          </a:bodyPr>
          <a:lstStyle/>
          <a:p>
            <a:pPr algn="ctr"/>
            <a:r>
              <a:rPr lang="es-MX" b="1" dirty="0">
                <a:solidFill>
                  <a:srgbClr val="FF0000"/>
                </a:solidFill>
              </a:rPr>
              <a:t>SEÑAL DE FUEGO</a:t>
            </a:r>
            <a:endParaRPr lang="es-CL" b="1" dirty="0">
              <a:solidFill>
                <a:srgbClr val="FF0000"/>
              </a:solidFill>
            </a:endParaRPr>
          </a:p>
        </p:txBody>
      </p:sp>
    </p:spTree>
    <p:extLst>
      <p:ext uri="{BB962C8B-B14F-4D97-AF65-F5344CB8AC3E}">
        <p14:creationId xmlns:p14="http://schemas.microsoft.com/office/powerpoint/2010/main" val="61492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5442A65-F3C4-5C06-C4E5-D110EB3FF604}"/>
              </a:ext>
            </a:extLst>
          </p:cNvPr>
          <p:cNvSpPr>
            <a:spLocks noGrp="1"/>
          </p:cNvSpPr>
          <p:nvPr>
            <p:ph type="title"/>
          </p:nvPr>
        </p:nvSpPr>
        <p:spPr>
          <a:xfrm>
            <a:off x="686834" y="1153572"/>
            <a:ext cx="3200400" cy="4461163"/>
          </a:xfrm>
        </p:spPr>
        <p:txBody>
          <a:bodyPr>
            <a:normAutofit/>
          </a:bodyPr>
          <a:lstStyle/>
          <a:p>
            <a:r>
              <a:rPr lang="es-MX">
                <a:solidFill>
                  <a:srgbClr val="FFFFFF"/>
                </a:solidFill>
              </a:rPr>
              <a:t>Tipos de sistemas de detección del blanco</a:t>
            </a:r>
            <a:endParaRPr lang="es-CL">
              <a:solidFill>
                <a:srgbClr val="FFFFFF"/>
              </a:solidFill>
            </a:endParaRP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Marcador de contenido 2">
            <a:extLst>
              <a:ext uri="{FF2B5EF4-FFF2-40B4-BE49-F238E27FC236}">
                <a16:creationId xmlns:a16="http://schemas.microsoft.com/office/drawing/2014/main" id="{673DEA4B-DE34-813A-EB99-C39C0670FC85}"/>
              </a:ext>
            </a:extLst>
          </p:cNvPr>
          <p:cNvSpPr>
            <a:spLocks noGrp="1"/>
          </p:cNvSpPr>
          <p:nvPr>
            <p:ph idx="1"/>
          </p:nvPr>
        </p:nvSpPr>
        <p:spPr>
          <a:xfrm>
            <a:off x="4447308" y="591344"/>
            <a:ext cx="6906491" cy="5585619"/>
          </a:xfrm>
        </p:spPr>
        <p:txBody>
          <a:bodyPr anchor="ctr">
            <a:normAutofit/>
          </a:bodyPr>
          <a:lstStyle/>
          <a:p>
            <a:r>
              <a:rPr lang="es-MX" dirty="0"/>
              <a:t>Espoleta de impacto o contacto:</a:t>
            </a:r>
          </a:p>
          <a:p>
            <a:pPr lvl="1"/>
            <a:r>
              <a:rPr lang="es-MX" dirty="0"/>
              <a:t>Activa la cabeza de combate cuando se produce el impacto o roce físico  con el blanco, solo la activa el contacto directo.</a:t>
            </a:r>
          </a:p>
          <a:p>
            <a:pPr lvl="1"/>
            <a:r>
              <a:rPr lang="es-MX" dirty="0"/>
              <a:t>No discrimina el blanco que destruye.</a:t>
            </a:r>
          </a:p>
          <a:p>
            <a:pPr lvl="1"/>
            <a:r>
              <a:rPr lang="es-MX" dirty="0"/>
              <a:t>Casi todas las armas incluyen este tipo de espoleta por su simplicidad y efectividad. Pueden tener retardo para asegurar una mayor penetración en el blanco.</a:t>
            </a:r>
          </a:p>
          <a:p>
            <a:endParaRPr lang="es-CL" dirty="0"/>
          </a:p>
        </p:txBody>
      </p:sp>
      <p:sp>
        <p:nvSpPr>
          <p:cNvPr id="4" name="Marcador de fecha 3">
            <a:extLst>
              <a:ext uri="{FF2B5EF4-FFF2-40B4-BE49-F238E27FC236}">
                <a16:creationId xmlns:a16="http://schemas.microsoft.com/office/drawing/2014/main" id="{07E8C72D-7457-BFB7-F505-423DB28DC284}"/>
              </a:ext>
            </a:extLst>
          </p:cNvPr>
          <p:cNvSpPr>
            <a:spLocks noGrp="1"/>
          </p:cNvSpPr>
          <p:nvPr>
            <p:ph type="dt" sz="half" idx="10"/>
          </p:nvPr>
        </p:nvSpPr>
        <p:spPr>
          <a:xfrm>
            <a:off x="838200" y="6356350"/>
            <a:ext cx="1639957"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42489306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33818E2-C5C0-F1F2-0D72-9B17504A3E12}"/>
              </a:ext>
            </a:extLst>
          </p:cNvPr>
          <p:cNvSpPr>
            <a:spLocks noGrp="1"/>
          </p:cNvSpPr>
          <p:nvPr>
            <p:ph type="title"/>
          </p:nvPr>
        </p:nvSpPr>
        <p:spPr>
          <a:xfrm>
            <a:off x="466722" y="586855"/>
            <a:ext cx="3201366" cy="3387497"/>
          </a:xfrm>
        </p:spPr>
        <p:txBody>
          <a:bodyPr anchor="b">
            <a:normAutofit/>
          </a:bodyPr>
          <a:lstStyle/>
          <a:p>
            <a:pPr algn="r"/>
            <a:r>
              <a:rPr lang="es-MX" sz="4000">
                <a:solidFill>
                  <a:srgbClr val="FFFFFF"/>
                </a:solidFill>
              </a:rPr>
              <a:t>Espoleta de tiempo o con temporizador (pasiva)</a:t>
            </a:r>
            <a:endParaRPr lang="es-CL" sz="4000">
              <a:solidFill>
                <a:srgbClr val="FFFFFF"/>
              </a:solidFill>
            </a:endParaRPr>
          </a:p>
        </p:txBody>
      </p:sp>
      <p:sp>
        <p:nvSpPr>
          <p:cNvPr id="3" name="Marcador de contenido 2">
            <a:extLst>
              <a:ext uri="{FF2B5EF4-FFF2-40B4-BE49-F238E27FC236}">
                <a16:creationId xmlns:a16="http://schemas.microsoft.com/office/drawing/2014/main" id="{9AD58B88-7FB8-C2B0-0F6B-BFB04D618F7A}"/>
              </a:ext>
            </a:extLst>
          </p:cNvPr>
          <p:cNvSpPr>
            <a:spLocks noGrp="1"/>
          </p:cNvSpPr>
          <p:nvPr>
            <p:ph idx="1"/>
          </p:nvPr>
        </p:nvSpPr>
        <p:spPr>
          <a:xfrm>
            <a:off x="4810259" y="649480"/>
            <a:ext cx="6555347" cy="5546047"/>
          </a:xfrm>
        </p:spPr>
        <p:txBody>
          <a:bodyPr anchor="ctr">
            <a:normAutofit/>
          </a:bodyPr>
          <a:lstStyle/>
          <a:p>
            <a:r>
              <a:rPr lang="es-MX" sz="2000"/>
              <a:t>Activa  la carga de combate después de pasar un tiempo fijo o ajustable. (El tiempo se cuenta después de armar la espoleta).</a:t>
            </a:r>
          </a:p>
          <a:p>
            <a:pPr lvl="1"/>
            <a:r>
              <a:rPr lang="es-MX" sz="2000"/>
              <a:t>El tiempo es ajustado por el artillero basado en el cálculo del momento en que el blanco estará dentro del volumen de daños de  la cabeza de combate.</a:t>
            </a:r>
          </a:p>
          <a:p>
            <a:pPr lvl="1"/>
            <a:r>
              <a:rPr lang="es-MX" sz="2000"/>
              <a:t>(EJ.: Espoletas mecánicas de tiempo o cronómetro  digital, usadas en granadas iluminantes, Chaff,  bombas de aviación con retardo. La función de autodestrucción de alguna munición se activa por un pirotécnico asociado a tiempo de vuelo.)</a:t>
            </a:r>
          </a:p>
          <a:p>
            <a:endParaRPr lang="es-CL" sz="2000"/>
          </a:p>
        </p:txBody>
      </p:sp>
      <p:sp>
        <p:nvSpPr>
          <p:cNvPr id="4" name="Marcador de fecha 3">
            <a:extLst>
              <a:ext uri="{FF2B5EF4-FFF2-40B4-BE49-F238E27FC236}">
                <a16:creationId xmlns:a16="http://schemas.microsoft.com/office/drawing/2014/main" id="{D3BD7488-49B8-A254-BFBC-EA73A0C6AB8F}"/>
              </a:ext>
            </a:extLst>
          </p:cNvPr>
          <p:cNvSpPr>
            <a:spLocks noGrp="1"/>
          </p:cNvSpPr>
          <p:nvPr>
            <p:ph type="dt" sz="half" idx="10"/>
          </p:nvPr>
        </p:nvSpPr>
        <p:spPr>
          <a:xfrm>
            <a:off x="8970264" y="6455664"/>
            <a:ext cx="2743200" cy="365125"/>
          </a:xfrm>
        </p:spPr>
        <p:txBody>
          <a:bodyPr>
            <a:normAutofit/>
          </a:bodyPr>
          <a:lstStyle/>
          <a:p>
            <a:pPr algn="r">
              <a:spcAft>
                <a:spcPts val="600"/>
              </a:spcAft>
            </a:pPr>
            <a:fld id="{824FC831-A136-4E19-B2C0-CF8C734EEC26}" type="datetime1">
              <a:rPr lang="es-CL" sz="1100">
                <a:solidFill>
                  <a:schemeClr val="tx1">
                    <a:lumMod val="50000"/>
                    <a:lumOff val="50000"/>
                  </a:schemeClr>
                </a:solidFill>
              </a:rPr>
              <a:pPr algn="r">
                <a:spcAft>
                  <a:spcPts val="600"/>
                </a:spcAft>
              </a:pPr>
              <a:t>27-07-2026</a:t>
            </a:fld>
            <a:endParaRPr lang="es-CL" sz="1100">
              <a:solidFill>
                <a:schemeClr val="tx1">
                  <a:lumMod val="50000"/>
                  <a:lumOff val="50000"/>
                </a:schemeClr>
              </a:solidFill>
            </a:endParaRPr>
          </a:p>
        </p:txBody>
      </p:sp>
    </p:spTree>
    <p:extLst>
      <p:ext uri="{BB962C8B-B14F-4D97-AF65-F5344CB8AC3E}">
        <p14:creationId xmlns:p14="http://schemas.microsoft.com/office/powerpoint/2010/main" val="318338304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904517AE-2CF8-B102-3784-D5A06D46AE91}"/>
              </a:ext>
            </a:extLst>
          </p:cNvPr>
          <p:cNvSpPr>
            <a:spLocks noGrp="1"/>
          </p:cNvSpPr>
          <p:nvPr>
            <p:ph type="title"/>
          </p:nvPr>
        </p:nvSpPr>
        <p:spPr>
          <a:xfrm>
            <a:off x="686834" y="1153572"/>
            <a:ext cx="3200400" cy="4461163"/>
          </a:xfrm>
        </p:spPr>
        <p:txBody>
          <a:bodyPr>
            <a:normAutofit/>
          </a:bodyPr>
          <a:lstStyle/>
          <a:p>
            <a:r>
              <a:rPr lang="es-CL">
                <a:solidFill>
                  <a:srgbClr val="FFFFFF"/>
                </a:solidFill>
              </a:rPr>
              <a:t>Espoleta de proximidad: </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Marcador de contenido 2">
            <a:extLst>
              <a:ext uri="{FF2B5EF4-FFF2-40B4-BE49-F238E27FC236}">
                <a16:creationId xmlns:a16="http://schemas.microsoft.com/office/drawing/2014/main" id="{D9944386-6020-F5F7-C92A-9FF529174BFF}"/>
              </a:ext>
            </a:extLst>
          </p:cNvPr>
          <p:cNvSpPr>
            <a:spLocks noGrp="1"/>
          </p:cNvSpPr>
          <p:nvPr>
            <p:ph idx="1"/>
          </p:nvPr>
        </p:nvSpPr>
        <p:spPr>
          <a:xfrm>
            <a:off x="4447308" y="591344"/>
            <a:ext cx="6906491" cy="5585619"/>
          </a:xfrm>
        </p:spPr>
        <p:txBody>
          <a:bodyPr anchor="ctr">
            <a:normAutofit/>
          </a:bodyPr>
          <a:lstStyle/>
          <a:p>
            <a:r>
              <a:rPr lang="es-MX" dirty="0"/>
              <a:t>Se activa por cercanía con el blanco. Al detectar alguna de sus características físicas o señales que indican la presencia cercana del blanco y activa la espoleta. ( Activa o pasiva)</a:t>
            </a:r>
          </a:p>
          <a:p>
            <a:pPr lvl="1"/>
            <a:r>
              <a:rPr lang="es-MX" dirty="0"/>
              <a:t>No requiere contacto físico con el blanco.  </a:t>
            </a:r>
          </a:p>
          <a:p>
            <a:pPr lvl="1"/>
            <a:r>
              <a:rPr lang="es-MX" dirty="0"/>
              <a:t>EJ: </a:t>
            </a:r>
          </a:p>
          <a:p>
            <a:pPr lvl="2"/>
            <a:r>
              <a:rPr lang="es-MX" dirty="0"/>
              <a:t>Espoleta VT., </a:t>
            </a:r>
          </a:p>
          <a:p>
            <a:pPr lvl="2"/>
            <a:r>
              <a:rPr lang="es-MX" dirty="0"/>
              <a:t>Espoleta con sensor infrarrojo (térmica)</a:t>
            </a:r>
          </a:p>
          <a:p>
            <a:pPr lvl="2"/>
            <a:r>
              <a:rPr lang="es-MX" dirty="0"/>
              <a:t>Espoleta acústica activa y pasiva.</a:t>
            </a:r>
          </a:p>
          <a:p>
            <a:pPr lvl="2"/>
            <a:r>
              <a:rPr lang="es-MX" dirty="0"/>
              <a:t>Espoleta de influencia magnética</a:t>
            </a:r>
          </a:p>
          <a:p>
            <a:pPr lvl="2"/>
            <a:r>
              <a:rPr lang="es-MX" dirty="0"/>
              <a:t>Espoleta hidrostática (presión)</a:t>
            </a:r>
          </a:p>
          <a:p>
            <a:endParaRPr lang="es-CL" dirty="0"/>
          </a:p>
        </p:txBody>
      </p:sp>
      <p:sp>
        <p:nvSpPr>
          <p:cNvPr id="4" name="Marcador de fecha 3">
            <a:extLst>
              <a:ext uri="{FF2B5EF4-FFF2-40B4-BE49-F238E27FC236}">
                <a16:creationId xmlns:a16="http://schemas.microsoft.com/office/drawing/2014/main" id="{3485098F-B6E8-0B32-6A19-4C38B828E0DB}"/>
              </a:ext>
            </a:extLst>
          </p:cNvPr>
          <p:cNvSpPr>
            <a:spLocks noGrp="1"/>
          </p:cNvSpPr>
          <p:nvPr>
            <p:ph type="dt" sz="half" idx="10"/>
          </p:nvPr>
        </p:nvSpPr>
        <p:spPr>
          <a:xfrm>
            <a:off x="838200" y="6356350"/>
            <a:ext cx="1639957"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35052255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1D8CBA8-3C4A-6D7D-4736-DB455EEA838D}"/>
              </a:ext>
            </a:extLst>
          </p:cNvPr>
          <p:cNvSpPr>
            <a:spLocks noGrp="1"/>
          </p:cNvSpPr>
          <p:nvPr>
            <p:ph type="title"/>
          </p:nvPr>
        </p:nvSpPr>
        <p:spPr>
          <a:xfrm>
            <a:off x="686834" y="1153572"/>
            <a:ext cx="3200400" cy="4461163"/>
          </a:xfrm>
        </p:spPr>
        <p:txBody>
          <a:bodyPr>
            <a:normAutofit/>
          </a:bodyPr>
          <a:lstStyle/>
          <a:p>
            <a:r>
              <a:rPr lang="es-CL">
                <a:solidFill>
                  <a:srgbClr val="FFFFFF"/>
                </a:solidFill>
              </a:rPr>
              <a:t>Espoleta  ambiental: </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Marcador de contenido 2">
            <a:extLst>
              <a:ext uri="{FF2B5EF4-FFF2-40B4-BE49-F238E27FC236}">
                <a16:creationId xmlns:a16="http://schemas.microsoft.com/office/drawing/2014/main" id="{842599AA-BDB6-6626-CD90-0D5823F29CE7}"/>
              </a:ext>
            </a:extLst>
          </p:cNvPr>
          <p:cNvSpPr>
            <a:spLocks noGrp="1"/>
          </p:cNvSpPr>
          <p:nvPr>
            <p:ph idx="1"/>
          </p:nvPr>
        </p:nvSpPr>
        <p:spPr>
          <a:xfrm>
            <a:off x="4447308" y="591344"/>
            <a:ext cx="6906491" cy="5585619"/>
          </a:xfrm>
        </p:spPr>
        <p:txBody>
          <a:bodyPr anchor="ctr">
            <a:normAutofit/>
          </a:bodyPr>
          <a:lstStyle/>
          <a:p>
            <a:r>
              <a:rPr lang="es-MX" dirty="0"/>
              <a:t>Activa la cabeza de combate al detectar cambios en el medio ambiente que la rodea.  No detecta  el blanco objetivo.</a:t>
            </a:r>
          </a:p>
          <a:p>
            <a:r>
              <a:rPr lang="es-MX" dirty="0"/>
              <a:t>La magnitud o intensidad del cambio detectado, sirve para graduar el momento en que se active la cabeza de combate. </a:t>
            </a:r>
          </a:p>
          <a:p>
            <a:pPr lvl="1"/>
            <a:r>
              <a:rPr lang="es-MX" dirty="0"/>
              <a:t>EJ: </a:t>
            </a:r>
          </a:p>
          <a:p>
            <a:pPr lvl="2"/>
            <a:r>
              <a:rPr lang="es-MX" dirty="0"/>
              <a:t>Espoleta hidrostática de una carga de profundidad (1 atmósfera cada 10 metros)</a:t>
            </a:r>
          </a:p>
          <a:p>
            <a:pPr lvl="2"/>
            <a:r>
              <a:rPr lang="es-MX" dirty="0"/>
              <a:t>Espoleta  barométrica de bomba de aviación ( presión atmosférica)</a:t>
            </a:r>
          </a:p>
          <a:p>
            <a:endParaRPr lang="es-CL" dirty="0"/>
          </a:p>
        </p:txBody>
      </p:sp>
      <p:sp>
        <p:nvSpPr>
          <p:cNvPr id="4" name="Marcador de fecha 3">
            <a:extLst>
              <a:ext uri="{FF2B5EF4-FFF2-40B4-BE49-F238E27FC236}">
                <a16:creationId xmlns:a16="http://schemas.microsoft.com/office/drawing/2014/main" id="{7F3CBEC3-6C45-6166-6C0F-E588BFEBEC19}"/>
              </a:ext>
            </a:extLst>
          </p:cNvPr>
          <p:cNvSpPr>
            <a:spLocks noGrp="1"/>
          </p:cNvSpPr>
          <p:nvPr>
            <p:ph type="dt" sz="half" idx="10"/>
          </p:nvPr>
        </p:nvSpPr>
        <p:spPr>
          <a:xfrm>
            <a:off x="838200" y="6356350"/>
            <a:ext cx="1639957"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spTree>
    <p:extLst>
      <p:ext uri="{BB962C8B-B14F-4D97-AF65-F5344CB8AC3E}">
        <p14:creationId xmlns:p14="http://schemas.microsoft.com/office/powerpoint/2010/main" val="17039240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A30CC22-045B-C372-7C3F-75D40DB2F8A1}"/>
              </a:ext>
            </a:extLst>
          </p:cNvPr>
          <p:cNvSpPr>
            <a:spLocks noGrp="1"/>
          </p:cNvSpPr>
          <p:nvPr>
            <p:ph type="title"/>
          </p:nvPr>
        </p:nvSpPr>
        <p:spPr>
          <a:xfrm>
            <a:off x="466722" y="586855"/>
            <a:ext cx="3201366" cy="3387497"/>
          </a:xfrm>
        </p:spPr>
        <p:txBody>
          <a:bodyPr anchor="b">
            <a:normAutofit/>
          </a:bodyPr>
          <a:lstStyle/>
          <a:p>
            <a:pPr algn="r"/>
            <a:r>
              <a:rPr lang="es-CL" sz="4000">
                <a:solidFill>
                  <a:srgbClr val="FFFFFF"/>
                </a:solidFill>
              </a:rPr>
              <a:t>Espoletas  de  proximidad</a:t>
            </a:r>
          </a:p>
        </p:txBody>
      </p:sp>
      <p:sp>
        <p:nvSpPr>
          <p:cNvPr id="3" name="Marcador de contenido 2">
            <a:extLst>
              <a:ext uri="{FF2B5EF4-FFF2-40B4-BE49-F238E27FC236}">
                <a16:creationId xmlns:a16="http://schemas.microsoft.com/office/drawing/2014/main" id="{C066659A-8CD5-7254-3766-B40F992FC220}"/>
              </a:ext>
            </a:extLst>
          </p:cNvPr>
          <p:cNvSpPr>
            <a:spLocks noGrp="1"/>
          </p:cNvSpPr>
          <p:nvPr>
            <p:ph idx="1"/>
          </p:nvPr>
        </p:nvSpPr>
        <p:spPr>
          <a:xfrm>
            <a:off x="4810259" y="649480"/>
            <a:ext cx="6555347" cy="5546047"/>
          </a:xfrm>
        </p:spPr>
        <p:txBody>
          <a:bodyPr anchor="ctr">
            <a:normAutofit/>
          </a:bodyPr>
          <a:lstStyle/>
          <a:p>
            <a:r>
              <a:rPr lang="es-MX" sz="2000"/>
              <a:t>Son las de mayor empleo en las armas navales.</a:t>
            </a:r>
          </a:p>
          <a:p>
            <a:r>
              <a:rPr lang="es-MX" sz="2000"/>
              <a:t>Se activan por alguna señal  emitida por el blanco:</a:t>
            </a:r>
          </a:p>
          <a:p>
            <a:pPr lvl="1"/>
            <a:r>
              <a:rPr lang="es-MX" sz="2000"/>
              <a:t>Señal de radio reflejada en el  blanco.</a:t>
            </a:r>
          </a:p>
          <a:p>
            <a:pPr lvl="1"/>
            <a:r>
              <a:rPr lang="es-MX" sz="2000"/>
              <a:t>Campo magnético. (Perturbación magnética)</a:t>
            </a:r>
          </a:p>
          <a:p>
            <a:pPr lvl="1"/>
            <a:r>
              <a:rPr lang="es-MX" sz="2000"/>
              <a:t>Emisión IR.</a:t>
            </a:r>
          </a:p>
          <a:p>
            <a:pPr lvl="1"/>
            <a:r>
              <a:rPr lang="es-MX" sz="2000"/>
              <a:t>Cambio de presión. (Efecto Bernoulli)</a:t>
            </a:r>
          </a:p>
          <a:p>
            <a:pPr lvl="1"/>
            <a:r>
              <a:rPr lang="es-MX" sz="2000"/>
              <a:t>Impulso acústico.</a:t>
            </a:r>
          </a:p>
          <a:p>
            <a:endParaRPr lang="es-CL" sz="2000"/>
          </a:p>
        </p:txBody>
      </p:sp>
      <p:sp>
        <p:nvSpPr>
          <p:cNvPr id="4" name="Marcador de fecha 3">
            <a:extLst>
              <a:ext uri="{FF2B5EF4-FFF2-40B4-BE49-F238E27FC236}">
                <a16:creationId xmlns:a16="http://schemas.microsoft.com/office/drawing/2014/main" id="{C6D713D3-B89B-E00A-A07E-C707DE82E0E8}"/>
              </a:ext>
            </a:extLst>
          </p:cNvPr>
          <p:cNvSpPr>
            <a:spLocks noGrp="1"/>
          </p:cNvSpPr>
          <p:nvPr>
            <p:ph type="dt" sz="half" idx="10"/>
          </p:nvPr>
        </p:nvSpPr>
        <p:spPr>
          <a:xfrm>
            <a:off x="8970264" y="6455664"/>
            <a:ext cx="2743200" cy="365125"/>
          </a:xfrm>
        </p:spPr>
        <p:txBody>
          <a:bodyPr>
            <a:normAutofit/>
          </a:bodyPr>
          <a:lstStyle/>
          <a:p>
            <a:pPr algn="r">
              <a:spcAft>
                <a:spcPts val="600"/>
              </a:spcAft>
            </a:pPr>
            <a:fld id="{824FC831-A136-4E19-B2C0-CF8C734EEC26}" type="datetime1">
              <a:rPr lang="es-CL" sz="1100">
                <a:solidFill>
                  <a:schemeClr val="tx1">
                    <a:lumMod val="50000"/>
                    <a:lumOff val="50000"/>
                  </a:schemeClr>
                </a:solidFill>
              </a:rPr>
              <a:pPr algn="r">
                <a:spcAft>
                  <a:spcPts val="600"/>
                </a:spcAft>
              </a:pPr>
              <a:t>27-07-2026</a:t>
            </a:fld>
            <a:endParaRPr lang="es-CL" sz="1100">
              <a:solidFill>
                <a:schemeClr val="tx1">
                  <a:lumMod val="50000"/>
                  <a:lumOff val="50000"/>
                </a:schemeClr>
              </a:solidFill>
            </a:endParaRPr>
          </a:p>
        </p:txBody>
      </p:sp>
    </p:spTree>
    <p:extLst>
      <p:ext uri="{BB962C8B-B14F-4D97-AF65-F5344CB8AC3E}">
        <p14:creationId xmlns:p14="http://schemas.microsoft.com/office/powerpoint/2010/main" val="352281328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98882A-6A68-78C2-573E-31065582DE92}"/>
              </a:ext>
            </a:extLst>
          </p:cNvPr>
          <p:cNvSpPr>
            <a:spLocks noGrp="1"/>
          </p:cNvSpPr>
          <p:nvPr>
            <p:ph type="title"/>
          </p:nvPr>
        </p:nvSpPr>
        <p:spPr/>
        <p:txBody>
          <a:bodyPr>
            <a:normAutofit/>
          </a:bodyPr>
          <a:lstStyle/>
          <a:p>
            <a:r>
              <a:rPr lang="es-CL" dirty="0"/>
              <a:t>Espoletas de proximidad electromagnéticas o V.T.</a:t>
            </a:r>
          </a:p>
        </p:txBody>
      </p:sp>
      <p:sp>
        <p:nvSpPr>
          <p:cNvPr id="3" name="Marcador de contenido 2">
            <a:extLst>
              <a:ext uri="{FF2B5EF4-FFF2-40B4-BE49-F238E27FC236}">
                <a16:creationId xmlns:a16="http://schemas.microsoft.com/office/drawing/2014/main" id="{1A3EDE5A-7882-04AA-6DBF-8AF9CA194E57}"/>
              </a:ext>
            </a:extLst>
          </p:cNvPr>
          <p:cNvSpPr>
            <a:spLocks noGrp="1"/>
          </p:cNvSpPr>
          <p:nvPr>
            <p:ph idx="1"/>
          </p:nvPr>
        </p:nvSpPr>
        <p:spPr/>
        <p:txBody>
          <a:bodyPr/>
          <a:lstStyle/>
          <a:p>
            <a:r>
              <a:rPr lang="es-MX" dirty="0"/>
              <a:t>Desarrolladas en II G.M por UK. Y luego por EE.UU.</a:t>
            </a:r>
          </a:p>
          <a:p>
            <a:r>
              <a:rPr lang="es-MX" dirty="0"/>
              <a:t>Idea es aumentar tamaño virtual del blanco hasta 10 veces y no ser necesario un impacto directo para activar la cabeza de combate</a:t>
            </a:r>
          </a:p>
          <a:p>
            <a:endParaRPr lang="es-CL" dirty="0"/>
          </a:p>
        </p:txBody>
      </p:sp>
      <p:sp>
        <p:nvSpPr>
          <p:cNvPr id="4" name="Marcador de fecha 3">
            <a:extLst>
              <a:ext uri="{FF2B5EF4-FFF2-40B4-BE49-F238E27FC236}">
                <a16:creationId xmlns:a16="http://schemas.microsoft.com/office/drawing/2014/main" id="{2FA9C6A4-B5C2-4DEA-50C0-91C16B4B3718}"/>
              </a:ext>
            </a:extLst>
          </p:cNvPr>
          <p:cNvSpPr>
            <a:spLocks noGrp="1"/>
          </p:cNvSpPr>
          <p:nvPr>
            <p:ph type="dt" sz="half" idx="10"/>
          </p:nvPr>
        </p:nvSpPr>
        <p:spPr/>
        <p:txBody>
          <a:bodyPr/>
          <a:lstStyle/>
          <a:p>
            <a:fld id="{824FC831-A136-4E19-B2C0-CF8C734EEC26}" type="datetime1">
              <a:rPr lang="es-CL" smtClean="0"/>
              <a:t>27-07-2026</a:t>
            </a:fld>
            <a:endParaRPr lang="es-CL"/>
          </a:p>
        </p:txBody>
      </p:sp>
      <p:sp>
        <p:nvSpPr>
          <p:cNvPr id="6" name="Text Box 8">
            <a:extLst>
              <a:ext uri="{FF2B5EF4-FFF2-40B4-BE49-F238E27FC236}">
                <a16:creationId xmlns:a16="http://schemas.microsoft.com/office/drawing/2014/main" id="{80B01C54-39BC-469E-C5D3-37FA04D281B2}"/>
              </a:ext>
            </a:extLst>
          </p:cNvPr>
          <p:cNvSpPr txBox="1">
            <a:spLocks noChangeArrowheads="1"/>
          </p:cNvSpPr>
          <p:nvPr/>
        </p:nvSpPr>
        <p:spPr bwMode="auto">
          <a:xfrm>
            <a:off x="1885950" y="5274130"/>
            <a:ext cx="8420100" cy="369332"/>
          </a:xfrm>
          <a:prstGeom prst="rect">
            <a:avLst/>
          </a:prstGeom>
          <a:noFill/>
          <a:ln w="38100">
            <a:solidFill>
              <a:schemeClr val="tx2"/>
            </a:solidFill>
            <a:miter lim="800000"/>
            <a:headEnd/>
            <a:tailEnd/>
          </a:ln>
        </p:spPr>
        <p:txBody>
          <a:bodyPr>
            <a:spAutoFit/>
          </a:bodyPr>
          <a:lstStyle/>
          <a:p>
            <a:pPr algn="ctr">
              <a:spcBef>
                <a:spcPct val="50000"/>
              </a:spcBef>
            </a:pPr>
            <a:r>
              <a:rPr lang="es-MX" dirty="0">
                <a:solidFill>
                  <a:schemeClr val="tx2"/>
                </a:solidFill>
                <a:latin typeface="Arial" panose="020B0604020202020204" pitchFamily="34" charset="0"/>
                <a:cs typeface="Arial" panose="020B0604020202020204" pitchFamily="34" charset="0"/>
              </a:rPr>
              <a:t>V.T. = VARIABLE TIME</a:t>
            </a:r>
            <a:endParaRPr lang="es-ES"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261415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A98DE6-EF6C-E9E7-DCF1-6AFF3E7B6829}"/>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ítulo 1">
            <a:extLst>
              <a:ext uri="{FF2B5EF4-FFF2-40B4-BE49-F238E27FC236}">
                <a16:creationId xmlns:a16="http://schemas.microsoft.com/office/drawing/2014/main" id="{3335749F-8C77-81E7-580E-6F08F693B4A2}"/>
              </a:ext>
            </a:extLst>
          </p:cNvPr>
          <p:cNvSpPr>
            <a:spLocks noGrp="1"/>
          </p:cNvSpPr>
          <p:nvPr>
            <p:ph type="title"/>
          </p:nvPr>
        </p:nvSpPr>
        <p:spPr>
          <a:xfrm>
            <a:off x="838200" y="643467"/>
            <a:ext cx="2951205" cy="5571066"/>
          </a:xfrm>
        </p:spPr>
        <p:txBody>
          <a:bodyPr>
            <a:normAutofit/>
          </a:bodyPr>
          <a:lstStyle/>
          <a:p>
            <a:r>
              <a:rPr lang="es-CL" sz="2800">
                <a:solidFill>
                  <a:srgbClr val="FFFFFF"/>
                </a:solidFill>
              </a:rPr>
              <a:t>Espoletas de proximidad electromagnéticas o V.T.</a:t>
            </a:r>
          </a:p>
        </p:txBody>
      </p:sp>
      <p:sp>
        <p:nvSpPr>
          <p:cNvPr id="4" name="Marcador de fecha 3">
            <a:extLst>
              <a:ext uri="{FF2B5EF4-FFF2-40B4-BE49-F238E27FC236}">
                <a16:creationId xmlns:a16="http://schemas.microsoft.com/office/drawing/2014/main" id="{2F473627-F05B-B9BD-C536-631E47E842D7}"/>
              </a:ext>
            </a:extLst>
          </p:cNvPr>
          <p:cNvSpPr>
            <a:spLocks noGrp="1"/>
          </p:cNvSpPr>
          <p:nvPr>
            <p:ph type="dt" sz="half" idx="10"/>
          </p:nvPr>
        </p:nvSpPr>
        <p:spPr>
          <a:xfrm>
            <a:off x="838200" y="6356350"/>
            <a:ext cx="2743200" cy="365125"/>
          </a:xfrm>
        </p:spPr>
        <p:txBody>
          <a:bodyPr>
            <a:normAutofit/>
          </a:bodyPr>
          <a:lstStyle/>
          <a:p>
            <a:pPr>
              <a:spcAft>
                <a:spcPts val="600"/>
              </a:spcAft>
            </a:pPr>
            <a:fld id="{824FC831-A136-4E19-B2C0-CF8C734EEC26}" type="datetime1">
              <a:rPr lang="es-CL">
                <a:solidFill>
                  <a:srgbClr val="FFFFFF"/>
                </a:solidFill>
              </a:rPr>
              <a:pPr>
                <a:spcAft>
                  <a:spcPts val="600"/>
                </a:spcAft>
              </a:pPr>
              <a:t>27-07-2026</a:t>
            </a:fld>
            <a:endParaRPr lang="es-CL">
              <a:solidFill>
                <a:srgbClr val="FFFFFF"/>
              </a:solidFill>
            </a:endParaRPr>
          </a:p>
        </p:txBody>
      </p:sp>
      <p:graphicFrame>
        <p:nvGraphicFramePr>
          <p:cNvPr id="6" name="Marcador de contenido 2">
            <a:extLst>
              <a:ext uri="{FF2B5EF4-FFF2-40B4-BE49-F238E27FC236}">
                <a16:creationId xmlns:a16="http://schemas.microsoft.com/office/drawing/2014/main" id="{F10F2B6F-BF36-350B-7BF2-30D23B292E4D}"/>
              </a:ext>
            </a:extLst>
          </p:cNvPr>
          <p:cNvGraphicFramePr>
            <a:graphicFrameLocks noGrp="1"/>
          </p:cNvGraphicFramePr>
          <p:nvPr>
            <p:ph idx="1"/>
            <p:extLst>
              <p:ext uri="{D42A27DB-BD31-4B8C-83A1-F6EECF244321}">
                <p14:modId xmlns:p14="http://schemas.microsoft.com/office/powerpoint/2010/main" val="2804891367"/>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40100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A11AAB-CFAB-DE76-5AA2-290F00EF78AE}"/>
              </a:ext>
            </a:extLst>
          </p:cNvPr>
          <p:cNvSpPr>
            <a:spLocks noGrp="1"/>
          </p:cNvSpPr>
          <p:nvPr>
            <p:ph type="title"/>
          </p:nvPr>
        </p:nvSpPr>
        <p:spPr/>
        <p:txBody>
          <a:bodyPr/>
          <a:lstStyle/>
          <a:p>
            <a:r>
              <a:rPr lang="es-CL" dirty="0"/>
              <a:t>Espoletas magnetostáticas</a:t>
            </a:r>
          </a:p>
        </p:txBody>
      </p:sp>
      <p:sp>
        <p:nvSpPr>
          <p:cNvPr id="3" name="Marcador de contenido 2">
            <a:extLst>
              <a:ext uri="{FF2B5EF4-FFF2-40B4-BE49-F238E27FC236}">
                <a16:creationId xmlns:a16="http://schemas.microsoft.com/office/drawing/2014/main" id="{34C8537E-82F4-A645-FC1D-0B4C3F217348}"/>
              </a:ext>
            </a:extLst>
          </p:cNvPr>
          <p:cNvSpPr>
            <a:spLocks noGrp="1"/>
          </p:cNvSpPr>
          <p:nvPr>
            <p:ph idx="1"/>
          </p:nvPr>
        </p:nvSpPr>
        <p:spPr/>
        <p:txBody>
          <a:bodyPr/>
          <a:lstStyle/>
          <a:p>
            <a:r>
              <a:rPr lang="es-MX" dirty="0"/>
              <a:t>Miden variaciones magnéticas asociadas a los cascos de buques objetivos, (inducción eléctrica)</a:t>
            </a:r>
          </a:p>
          <a:p>
            <a:pPr lvl="1"/>
            <a:r>
              <a:rPr lang="es-MX" dirty="0"/>
              <a:t>Torpedos A/S.</a:t>
            </a:r>
          </a:p>
          <a:p>
            <a:pPr lvl="1"/>
            <a:r>
              <a:rPr lang="es-MX" dirty="0"/>
              <a:t>Torpedo antibuques.</a:t>
            </a:r>
          </a:p>
          <a:p>
            <a:pPr lvl="1"/>
            <a:r>
              <a:rPr lang="es-MX" dirty="0"/>
              <a:t>Minas.</a:t>
            </a:r>
          </a:p>
          <a:p>
            <a:endParaRPr lang="es-CL" dirty="0"/>
          </a:p>
        </p:txBody>
      </p:sp>
      <p:sp>
        <p:nvSpPr>
          <p:cNvPr id="4" name="Marcador de fecha 3">
            <a:extLst>
              <a:ext uri="{FF2B5EF4-FFF2-40B4-BE49-F238E27FC236}">
                <a16:creationId xmlns:a16="http://schemas.microsoft.com/office/drawing/2014/main" id="{1A56808E-C6E7-C418-F623-8CB42B05EBB9}"/>
              </a:ext>
            </a:extLst>
          </p:cNvPr>
          <p:cNvSpPr>
            <a:spLocks noGrp="1"/>
          </p:cNvSpPr>
          <p:nvPr>
            <p:ph type="dt" sz="half" idx="10"/>
          </p:nvPr>
        </p:nvSpPr>
        <p:spPr/>
        <p:txBody>
          <a:bodyPr/>
          <a:lstStyle/>
          <a:p>
            <a:fld id="{824FC831-A136-4E19-B2C0-CF8C734EEC26}" type="datetime1">
              <a:rPr lang="es-CL" smtClean="0"/>
              <a:t>27-07-2026</a:t>
            </a:fld>
            <a:endParaRPr lang="es-CL"/>
          </a:p>
        </p:txBody>
      </p:sp>
      <p:sp>
        <p:nvSpPr>
          <p:cNvPr id="6" name="Text Box 11">
            <a:extLst>
              <a:ext uri="{FF2B5EF4-FFF2-40B4-BE49-F238E27FC236}">
                <a16:creationId xmlns:a16="http://schemas.microsoft.com/office/drawing/2014/main" id="{EDF352DF-503A-10FF-63B4-FEB17DB3BDF4}"/>
              </a:ext>
            </a:extLst>
          </p:cNvPr>
          <p:cNvSpPr txBox="1">
            <a:spLocks noChangeArrowheads="1"/>
          </p:cNvSpPr>
          <p:nvPr/>
        </p:nvSpPr>
        <p:spPr bwMode="auto">
          <a:xfrm>
            <a:off x="2540000" y="4847771"/>
            <a:ext cx="7353300" cy="369332"/>
          </a:xfrm>
          <a:prstGeom prst="rect">
            <a:avLst/>
          </a:prstGeom>
          <a:noFill/>
          <a:ln w="38100">
            <a:solidFill>
              <a:schemeClr val="tx2"/>
            </a:solidFill>
            <a:miter lim="800000"/>
            <a:headEnd/>
            <a:tailEnd/>
          </a:ln>
        </p:spPr>
        <p:txBody>
          <a:bodyPr>
            <a:spAutoFit/>
          </a:bodyPr>
          <a:lstStyle/>
          <a:p>
            <a:pPr algn="ctr">
              <a:spcBef>
                <a:spcPct val="50000"/>
              </a:spcBef>
            </a:pPr>
            <a:r>
              <a:rPr lang="es-MX" dirty="0">
                <a:solidFill>
                  <a:schemeClr val="tx2"/>
                </a:solidFill>
                <a:latin typeface="Arial" panose="020B0604020202020204" pitchFamily="34" charset="0"/>
                <a:cs typeface="Arial" panose="020B0604020202020204" pitchFamily="34" charset="0"/>
              </a:rPr>
              <a:t>SON PASIVAS</a:t>
            </a:r>
            <a:endParaRPr lang="es-ES"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1491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DA2F9-C6E2-102D-2B8C-0C42FECBBF29}"/>
              </a:ext>
            </a:extLst>
          </p:cNvPr>
          <p:cNvSpPr>
            <a:spLocks noGrp="1"/>
          </p:cNvSpPr>
          <p:nvPr>
            <p:ph type="title"/>
          </p:nvPr>
        </p:nvSpPr>
        <p:spPr/>
        <p:txBody>
          <a:bodyPr/>
          <a:lstStyle/>
          <a:p>
            <a:r>
              <a:rPr lang="es-CL" dirty="0"/>
              <a:t>Espoletas   acústicas:</a:t>
            </a:r>
          </a:p>
        </p:txBody>
      </p:sp>
      <p:sp>
        <p:nvSpPr>
          <p:cNvPr id="3" name="Marcador de contenido 2">
            <a:extLst>
              <a:ext uri="{FF2B5EF4-FFF2-40B4-BE49-F238E27FC236}">
                <a16:creationId xmlns:a16="http://schemas.microsoft.com/office/drawing/2014/main" id="{17D38420-99B1-8B75-74A5-F3240A84E652}"/>
              </a:ext>
            </a:extLst>
          </p:cNvPr>
          <p:cNvSpPr>
            <a:spLocks noGrp="1"/>
          </p:cNvSpPr>
          <p:nvPr>
            <p:ph idx="1"/>
          </p:nvPr>
        </p:nvSpPr>
        <p:spPr/>
        <p:txBody>
          <a:bodyPr>
            <a:normAutofit/>
          </a:bodyPr>
          <a:lstStyle/>
          <a:p>
            <a:r>
              <a:rPr lang="es-MX" dirty="0"/>
              <a:t>Miden  variaciones acústicas (nivel de ruido) en el medio.</a:t>
            </a:r>
          </a:p>
          <a:p>
            <a:r>
              <a:rPr lang="es-MX" dirty="0"/>
              <a:t>Pueden comparar huella acústica de un contacto con información de inteligencia acústica guardada en una base de datos.</a:t>
            </a:r>
          </a:p>
          <a:p>
            <a:pPr lvl="1"/>
            <a:r>
              <a:rPr lang="es-MX" dirty="0"/>
              <a:t>Torpedos antibuques.</a:t>
            </a:r>
          </a:p>
          <a:p>
            <a:pPr lvl="1"/>
            <a:r>
              <a:rPr lang="es-MX" dirty="0"/>
              <a:t>Minas.</a:t>
            </a:r>
          </a:p>
          <a:p>
            <a:endParaRPr lang="es-CL" dirty="0"/>
          </a:p>
        </p:txBody>
      </p:sp>
      <p:sp>
        <p:nvSpPr>
          <p:cNvPr id="4" name="Marcador de fecha 3">
            <a:extLst>
              <a:ext uri="{FF2B5EF4-FFF2-40B4-BE49-F238E27FC236}">
                <a16:creationId xmlns:a16="http://schemas.microsoft.com/office/drawing/2014/main" id="{EE68F16C-5215-83FC-C5C9-0BEFA11692C6}"/>
              </a:ext>
            </a:extLst>
          </p:cNvPr>
          <p:cNvSpPr>
            <a:spLocks noGrp="1"/>
          </p:cNvSpPr>
          <p:nvPr>
            <p:ph type="dt" sz="half" idx="10"/>
          </p:nvPr>
        </p:nvSpPr>
        <p:spPr/>
        <p:txBody>
          <a:bodyPr/>
          <a:lstStyle/>
          <a:p>
            <a:fld id="{824FC831-A136-4E19-B2C0-CF8C734EEC26}" type="datetime1">
              <a:rPr lang="es-CL" smtClean="0"/>
              <a:t>27-07-2026</a:t>
            </a:fld>
            <a:endParaRPr lang="es-CL"/>
          </a:p>
        </p:txBody>
      </p:sp>
      <p:pic>
        <p:nvPicPr>
          <p:cNvPr id="6" name="Imagen 5">
            <a:extLst>
              <a:ext uri="{FF2B5EF4-FFF2-40B4-BE49-F238E27FC236}">
                <a16:creationId xmlns:a16="http://schemas.microsoft.com/office/drawing/2014/main" id="{E15FD7C3-080C-D1D1-2626-6629CE48848D}"/>
              </a:ext>
            </a:extLst>
          </p:cNvPr>
          <p:cNvPicPr>
            <a:picLocks noChangeAspect="1"/>
          </p:cNvPicPr>
          <p:nvPr/>
        </p:nvPicPr>
        <p:blipFill>
          <a:blip r:embed="rId2"/>
          <a:stretch>
            <a:fillRect/>
          </a:stretch>
        </p:blipFill>
        <p:spPr>
          <a:xfrm>
            <a:off x="2401504" y="5027873"/>
            <a:ext cx="7388992" cy="481626"/>
          </a:xfrm>
          <a:prstGeom prst="rect">
            <a:avLst/>
          </a:prstGeom>
        </p:spPr>
      </p:pic>
    </p:spTree>
    <p:extLst>
      <p:ext uri="{BB962C8B-B14F-4D97-AF65-F5344CB8AC3E}">
        <p14:creationId xmlns:p14="http://schemas.microsoft.com/office/powerpoint/2010/main" val="29377060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CE1291-8553-EFA8-9BCA-CF31CC94922A}"/>
              </a:ext>
            </a:extLst>
          </p:cNvPr>
          <p:cNvSpPr>
            <a:spLocks noGrp="1"/>
          </p:cNvSpPr>
          <p:nvPr>
            <p:ph type="title"/>
          </p:nvPr>
        </p:nvSpPr>
        <p:spPr/>
        <p:txBody>
          <a:bodyPr/>
          <a:lstStyle/>
          <a:p>
            <a:r>
              <a:rPr lang="es-CL" dirty="0"/>
              <a:t>Espoletas de proximidad</a:t>
            </a:r>
          </a:p>
        </p:txBody>
      </p:sp>
      <p:sp>
        <p:nvSpPr>
          <p:cNvPr id="3" name="Marcador de contenido 2">
            <a:extLst>
              <a:ext uri="{FF2B5EF4-FFF2-40B4-BE49-F238E27FC236}">
                <a16:creationId xmlns:a16="http://schemas.microsoft.com/office/drawing/2014/main" id="{D3001993-C933-47A3-2F0C-00251E6E0A3B}"/>
              </a:ext>
            </a:extLst>
          </p:cNvPr>
          <p:cNvSpPr>
            <a:spLocks noGrp="1"/>
          </p:cNvSpPr>
          <p:nvPr>
            <p:ph idx="1"/>
          </p:nvPr>
        </p:nvSpPr>
        <p:spPr/>
        <p:txBody>
          <a:bodyPr/>
          <a:lstStyle/>
          <a:p>
            <a:r>
              <a:rPr lang="es-MX" dirty="0"/>
              <a:t>Espoletas sísmicas (acústica en un rango de frecuencias más bajo lo que dificulta su barrido o contramedidas)</a:t>
            </a:r>
          </a:p>
          <a:p>
            <a:pPr lvl="1"/>
            <a:r>
              <a:rPr lang="es-MX" dirty="0"/>
              <a:t>EJ:  Minas; espoletas hidrostáticas (miden variaciones de presión)</a:t>
            </a:r>
          </a:p>
          <a:p>
            <a:pPr lvl="1"/>
            <a:r>
              <a:rPr lang="es-MX" dirty="0"/>
              <a:t>EJ:  Minas; espoletas combinadas (combinación de las anteriores)</a:t>
            </a:r>
          </a:p>
          <a:p>
            <a:endParaRPr lang="es-CL" dirty="0"/>
          </a:p>
        </p:txBody>
      </p:sp>
      <p:sp>
        <p:nvSpPr>
          <p:cNvPr id="4" name="Marcador de fecha 3">
            <a:extLst>
              <a:ext uri="{FF2B5EF4-FFF2-40B4-BE49-F238E27FC236}">
                <a16:creationId xmlns:a16="http://schemas.microsoft.com/office/drawing/2014/main" id="{586FF9B4-6FA4-17F3-B88E-4E906274135C}"/>
              </a:ext>
            </a:extLst>
          </p:cNvPr>
          <p:cNvSpPr>
            <a:spLocks noGrp="1"/>
          </p:cNvSpPr>
          <p:nvPr>
            <p:ph type="dt" sz="half" idx="10"/>
          </p:nvPr>
        </p:nvSpPr>
        <p:spPr/>
        <p:txBody>
          <a:bodyPr/>
          <a:lstStyle/>
          <a:p>
            <a:fld id="{824FC831-A136-4E19-B2C0-CF8C734EEC26}" type="datetime1">
              <a:rPr lang="es-CL" smtClean="0"/>
              <a:t>27-07-2026</a:t>
            </a:fld>
            <a:endParaRPr lang="es-CL"/>
          </a:p>
        </p:txBody>
      </p:sp>
      <p:pic>
        <p:nvPicPr>
          <p:cNvPr id="6" name="Imagen 5">
            <a:extLst>
              <a:ext uri="{FF2B5EF4-FFF2-40B4-BE49-F238E27FC236}">
                <a16:creationId xmlns:a16="http://schemas.microsoft.com/office/drawing/2014/main" id="{9ED5D9B0-F753-71F9-9A82-7F0C59EB841A}"/>
              </a:ext>
            </a:extLst>
          </p:cNvPr>
          <p:cNvPicPr>
            <a:picLocks noChangeAspect="1"/>
          </p:cNvPicPr>
          <p:nvPr/>
        </p:nvPicPr>
        <p:blipFill>
          <a:blip r:embed="rId2"/>
          <a:stretch>
            <a:fillRect/>
          </a:stretch>
        </p:blipFill>
        <p:spPr>
          <a:xfrm>
            <a:off x="2296886" y="3486717"/>
            <a:ext cx="7174082" cy="2869633"/>
          </a:xfrm>
          <a:prstGeom prst="rect">
            <a:avLst/>
          </a:prstGeom>
        </p:spPr>
      </p:pic>
    </p:spTree>
    <p:extLst>
      <p:ext uri="{BB962C8B-B14F-4D97-AF65-F5344CB8AC3E}">
        <p14:creationId xmlns:p14="http://schemas.microsoft.com/office/powerpoint/2010/main" val="1611899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6/68/Image-GBU-24_Missile_testmontage-gi_BLU-109_bomb.jpg"/>
          <p:cNvPicPr>
            <a:picLocks noChangeAspect="1" noChangeArrowheads="1"/>
          </p:cNvPicPr>
          <p:nvPr/>
        </p:nvPicPr>
        <p:blipFill>
          <a:blip r:embed="rId2"/>
          <a:srcRect/>
          <a:stretch>
            <a:fillRect/>
          </a:stretch>
        </p:blipFill>
        <p:spPr bwMode="auto">
          <a:xfrm>
            <a:off x="1738282" y="500066"/>
            <a:ext cx="2857521" cy="6000768"/>
          </a:xfrm>
          <a:prstGeom prst="rect">
            <a:avLst/>
          </a:prstGeom>
          <a:noFill/>
        </p:spPr>
      </p:pic>
      <p:sp>
        <p:nvSpPr>
          <p:cNvPr id="3" name="2 CuadroTexto"/>
          <p:cNvSpPr txBox="1"/>
          <p:nvPr/>
        </p:nvSpPr>
        <p:spPr>
          <a:xfrm>
            <a:off x="4903324" y="2094118"/>
            <a:ext cx="6722617" cy="2246769"/>
          </a:xfrm>
          <a:prstGeom prst="rect">
            <a:avLst/>
          </a:prstGeom>
          <a:noFill/>
        </p:spPr>
        <p:txBody>
          <a:bodyPr wrap="square" rtlCol="0">
            <a:spAutoFit/>
          </a:bodyPr>
          <a:lstStyle/>
          <a:p>
            <a:pPr algn="just"/>
            <a:r>
              <a:rPr lang="es-ES" sz="2000" dirty="0"/>
              <a:t>Penetración de hormigón armado: más de 6 m</a:t>
            </a:r>
          </a:p>
          <a:p>
            <a:pPr algn="just"/>
            <a:r>
              <a:rPr lang="es-ES" sz="2000" dirty="0">
                <a:hlinkClick r:id="rId3" tooltip="BLU-113 (aún no redactado)"/>
              </a:rPr>
              <a:t>BLU-113</a:t>
            </a:r>
            <a:r>
              <a:rPr lang="es-ES" sz="2000" dirty="0"/>
              <a:t> </a:t>
            </a:r>
            <a:r>
              <a:rPr lang="es-ES" sz="2000" dirty="0" err="1"/>
              <a:t>Super</a:t>
            </a:r>
            <a:r>
              <a:rPr lang="es-ES" sz="2000" dirty="0"/>
              <a:t> </a:t>
            </a:r>
            <a:r>
              <a:rPr lang="es-ES" sz="2000" dirty="0" err="1"/>
              <a:t>Penetrator</a:t>
            </a:r>
            <a:r>
              <a:rPr lang="es-ES" sz="2000" dirty="0"/>
              <a:t> (USAF)</a:t>
            </a:r>
          </a:p>
          <a:p>
            <a:pPr algn="just"/>
            <a:endParaRPr lang="es-ES" sz="2000" dirty="0"/>
          </a:p>
          <a:p>
            <a:pPr algn="just"/>
            <a:r>
              <a:rPr lang="es-ES" sz="2000" dirty="0"/>
              <a:t>Esta Bomba es guiada por Laser que ilumina el punto de impacto, desde un emisor externo.    ( Guiado </a:t>
            </a:r>
            <a:r>
              <a:rPr lang="es-ES" sz="2000" dirty="0" err="1"/>
              <a:t>semi</a:t>
            </a:r>
            <a:r>
              <a:rPr lang="es-ES" sz="2000" dirty="0"/>
              <a:t> activo)</a:t>
            </a:r>
          </a:p>
          <a:p>
            <a:pPr algn="just"/>
            <a:endParaRPr lang="es-ES" sz="2000" dirty="0"/>
          </a:p>
          <a:p>
            <a:pPr algn="just"/>
            <a:r>
              <a:rPr lang="es-ES" sz="2000" dirty="0"/>
              <a:t>Espoleta: IMPACTO CON RETARDO</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nti"/>
          <p:cNvPicPr>
            <a:picLocks noChangeAspect="1" noChangeArrowheads="1"/>
          </p:cNvPicPr>
          <p:nvPr/>
        </p:nvPicPr>
        <p:blipFill>
          <a:blip r:embed="rId2"/>
          <a:srcRect/>
          <a:stretch>
            <a:fillRect/>
          </a:stretch>
        </p:blipFill>
        <p:spPr bwMode="auto">
          <a:xfrm>
            <a:off x="2405090" y="214291"/>
            <a:ext cx="7620000" cy="4667251"/>
          </a:xfrm>
          <a:prstGeom prst="rect">
            <a:avLst/>
          </a:prstGeom>
          <a:noFill/>
        </p:spPr>
      </p:pic>
      <p:sp>
        <p:nvSpPr>
          <p:cNvPr id="3" name="2 CuadroTexto"/>
          <p:cNvSpPr txBox="1"/>
          <p:nvPr/>
        </p:nvSpPr>
        <p:spPr>
          <a:xfrm>
            <a:off x="2524100" y="5143512"/>
            <a:ext cx="7715304" cy="923330"/>
          </a:xfrm>
          <a:prstGeom prst="rect">
            <a:avLst/>
          </a:prstGeom>
          <a:noFill/>
          <a:ln>
            <a:solidFill>
              <a:srgbClr val="0070C0"/>
            </a:solidFill>
          </a:ln>
        </p:spPr>
        <p:txBody>
          <a:bodyPr wrap="square" rtlCol="0">
            <a:spAutoFit/>
          </a:bodyPr>
          <a:lstStyle/>
          <a:p>
            <a:r>
              <a:rPr lang="es-ES" b="1" dirty="0">
                <a:ln w="12700">
                  <a:solidFill>
                    <a:schemeClr val="tx2">
                      <a:satMod val="155000"/>
                    </a:schemeClr>
                  </a:solidFill>
                  <a:prstDash val="solid"/>
                </a:ln>
                <a:solidFill>
                  <a:schemeClr val="tx1">
                    <a:lumMod val="65000"/>
                    <a:lumOff val="35000"/>
                  </a:schemeClr>
                </a:solidFill>
              </a:rPr>
              <a:t>ESPOLETA LASER</a:t>
            </a:r>
            <a:r>
              <a:rPr lang="es-ES" dirty="0"/>
              <a:t>: Capta blancos laterales a 90° con el eje del misil y dentro del radio letal de la cabeza de combate de fragmentación. Usada en misil  RBS-70.</a:t>
            </a:r>
          </a:p>
        </p:txBody>
      </p:sp>
      <p:cxnSp>
        <p:nvCxnSpPr>
          <p:cNvPr id="5" name="4 Conector recto de flecha"/>
          <p:cNvCxnSpPr>
            <a:stCxn id="3" idx="0"/>
          </p:cNvCxnSpPr>
          <p:nvPr/>
        </p:nvCxnSpPr>
        <p:spPr>
          <a:xfrm flipH="1" flipV="1">
            <a:off x="4952992" y="2714620"/>
            <a:ext cx="1428760" cy="242889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detonacion"/>
          <p:cNvPicPr>
            <a:picLocks noChangeAspect="1" noChangeArrowheads="1"/>
          </p:cNvPicPr>
          <p:nvPr/>
        </p:nvPicPr>
        <p:blipFill>
          <a:blip r:embed="rId3"/>
          <a:srcRect/>
          <a:stretch>
            <a:fillRect/>
          </a:stretch>
        </p:blipFill>
        <p:spPr bwMode="auto">
          <a:xfrm>
            <a:off x="1738282" y="762008"/>
            <a:ext cx="3790950" cy="3952876"/>
          </a:xfrm>
          <a:prstGeom prst="rect">
            <a:avLst/>
          </a:prstGeom>
          <a:noFill/>
        </p:spPr>
      </p:pic>
      <p:sp>
        <p:nvSpPr>
          <p:cNvPr id="4" name="3 CuadroTexto"/>
          <p:cNvSpPr txBox="1"/>
          <p:nvPr/>
        </p:nvSpPr>
        <p:spPr>
          <a:xfrm>
            <a:off x="5738810" y="714356"/>
            <a:ext cx="4214842" cy="923330"/>
          </a:xfrm>
          <a:prstGeom prst="rect">
            <a:avLst/>
          </a:prstGeom>
          <a:noFill/>
          <a:ln>
            <a:solidFill>
              <a:schemeClr val="accent1"/>
            </a:solidFill>
          </a:ln>
        </p:spPr>
        <p:txBody>
          <a:bodyPr wrap="square" rtlCol="0">
            <a:spAutoFit/>
          </a:bodyPr>
          <a:lstStyle/>
          <a:p>
            <a:pPr algn="just"/>
            <a:r>
              <a:rPr lang="es-ES" dirty="0"/>
              <a:t>1° Se retira gancho de seguridad. Manteniendo la palanca de seguridad en su posición de seguro</a:t>
            </a:r>
          </a:p>
        </p:txBody>
      </p:sp>
      <p:sp>
        <p:nvSpPr>
          <p:cNvPr id="5" name="4 CuadroTexto"/>
          <p:cNvSpPr txBox="1"/>
          <p:nvPr/>
        </p:nvSpPr>
        <p:spPr>
          <a:xfrm>
            <a:off x="5738810" y="1785927"/>
            <a:ext cx="4214842" cy="646331"/>
          </a:xfrm>
          <a:prstGeom prst="rect">
            <a:avLst/>
          </a:prstGeom>
          <a:noFill/>
          <a:ln>
            <a:solidFill>
              <a:schemeClr val="accent1"/>
            </a:solidFill>
          </a:ln>
        </p:spPr>
        <p:txBody>
          <a:bodyPr wrap="square" rtlCol="0">
            <a:spAutoFit/>
          </a:bodyPr>
          <a:lstStyle/>
          <a:p>
            <a:pPr algn="just"/>
            <a:r>
              <a:rPr lang="es-ES" dirty="0"/>
              <a:t>2° Se lanza la granada y se desprende la palanca de seguridad</a:t>
            </a:r>
          </a:p>
        </p:txBody>
      </p:sp>
      <p:sp>
        <p:nvSpPr>
          <p:cNvPr id="6" name="5 CuadroTexto"/>
          <p:cNvSpPr txBox="1"/>
          <p:nvPr/>
        </p:nvSpPr>
        <p:spPr>
          <a:xfrm>
            <a:off x="5755163" y="2571744"/>
            <a:ext cx="4214842" cy="923330"/>
          </a:xfrm>
          <a:prstGeom prst="rect">
            <a:avLst/>
          </a:prstGeom>
          <a:noFill/>
          <a:ln>
            <a:solidFill>
              <a:schemeClr val="accent1"/>
            </a:solidFill>
          </a:ln>
        </p:spPr>
        <p:txBody>
          <a:bodyPr wrap="square" rtlCol="0">
            <a:spAutoFit/>
          </a:bodyPr>
          <a:lstStyle/>
          <a:p>
            <a:pPr algn="just"/>
            <a:r>
              <a:rPr lang="es-ES" dirty="0"/>
              <a:t>3° Se libera el detonador y este golpea la “tapa activadora”, iniciando la quema del </a:t>
            </a:r>
            <a:r>
              <a:rPr lang="es-ES" dirty="0" err="1"/>
              <a:t>retardante</a:t>
            </a:r>
            <a:r>
              <a:rPr lang="es-ES" dirty="0"/>
              <a:t> químico (4 a 5 </a:t>
            </a:r>
            <a:r>
              <a:rPr lang="es-ES" dirty="0" err="1"/>
              <a:t>segs</a:t>
            </a:r>
            <a:r>
              <a:rPr lang="es-ES" dirty="0"/>
              <a:t>.)</a:t>
            </a:r>
          </a:p>
        </p:txBody>
      </p:sp>
      <p:sp>
        <p:nvSpPr>
          <p:cNvPr id="7" name="6 CuadroTexto"/>
          <p:cNvSpPr txBox="1"/>
          <p:nvPr/>
        </p:nvSpPr>
        <p:spPr>
          <a:xfrm>
            <a:off x="5777197" y="3714752"/>
            <a:ext cx="4214842" cy="923330"/>
          </a:xfrm>
          <a:prstGeom prst="rect">
            <a:avLst/>
          </a:prstGeom>
          <a:noFill/>
          <a:ln>
            <a:solidFill>
              <a:schemeClr val="accent1"/>
            </a:solidFill>
          </a:ln>
        </p:spPr>
        <p:txBody>
          <a:bodyPr wrap="square" rtlCol="0">
            <a:spAutoFit/>
          </a:bodyPr>
          <a:lstStyle/>
          <a:p>
            <a:pPr algn="just"/>
            <a:r>
              <a:rPr lang="es-ES" dirty="0"/>
              <a:t>4° el </a:t>
            </a:r>
            <a:r>
              <a:rPr lang="es-ES" dirty="0" err="1"/>
              <a:t>retardante</a:t>
            </a:r>
            <a:r>
              <a:rPr lang="es-ES" dirty="0"/>
              <a:t> inicia la detonación de “Detonante” y la granada se desintegra en fragmentos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ox(i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784"/>
        <p:cNvGrpSpPr/>
        <p:nvPr/>
      </p:nvGrpSpPr>
      <p:grpSpPr>
        <a:xfrm>
          <a:off x="0" y="0"/>
          <a:ext cx="0" cy="0"/>
          <a:chOff x="0" y="0"/>
          <a:chExt cx="0" cy="0"/>
        </a:xfrm>
      </p:grpSpPr>
      <p:sp>
        <p:nvSpPr>
          <p:cNvPr id="785" name="Google Shape;785;p29"/>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dirty="0">
                <a:solidFill>
                  <a:srgbClr val="002060"/>
                </a:solidFill>
                <a:latin typeface="Arial"/>
                <a:ea typeface="Arial"/>
                <a:cs typeface="Arial"/>
                <a:sym typeface="Arial"/>
              </a:rPr>
              <a:t>SISTEMAS DE ARMAS</a:t>
            </a:r>
            <a:endParaRPr dirty="0"/>
          </a:p>
        </p:txBody>
      </p:sp>
      <p:pic>
        <p:nvPicPr>
          <p:cNvPr id="786" name="Google Shape;786;p29" descr="Escuela naval Arturo Prat.jpg"/>
          <p:cNvPicPr preferRelativeResize="0"/>
          <p:nvPr/>
        </p:nvPicPr>
        <p:blipFill rotWithShape="1">
          <a:blip r:embed="rId3">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787" name="Google Shape;787;p29"/>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788" name="Google Shape;788;p29"/>
          <p:cNvPicPr preferRelativeResize="0"/>
          <p:nvPr/>
        </p:nvPicPr>
        <p:blipFill rotWithShape="1">
          <a:blip r:embed="rId4">
            <a:alphaModFix/>
          </a:blip>
          <a:srcRect/>
          <a:stretch/>
        </p:blipFill>
        <p:spPr>
          <a:xfrm>
            <a:off x="-10633" y="1"/>
            <a:ext cx="4156985" cy="1244330"/>
          </a:xfrm>
          <a:prstGeom prst="rect">
            <a:avLst/>
          </a:prstGeom>
          <a:noFill/>
          <a:ln>
            <a:noFill/>
          </a:ln>
        </p:spPr>
      </p:pic>
      <p:pic>
        <p:nvPicPr>
          <p:cNvPr id="789" name="Google Shape;789;p29"/>
          <p:cNvPicPr preferRelativeResize="0"/>
          <p:nvPr/>
        </p:nvPicPr>
        <p:blipFill rotWithShape="1">
          <a:blip r:embed="rId5">
            <a:alphaModFix/>
          </a:blip>
          <a:srcRect l="6551" t="24740" r="2823" b="16457"/>
          <a:stretch/>
        </p:blipFill>
        <p:spPr>
          <a:xfrm>
            <a:off x="-3153" y="1292204"/>
            <a:ext cx="12191999" cy="5586577"/>
          </a:xfrm>
          <a:prstGeom prst="rect">
            <a:avLst/>
          </a:prstGeom>
          <a:noFill/>
          <a:ln>
            <a:noFill/>
          </a:ln>
        </p:spPr>
      </p:pic>
      <p:sp>
        <p:nvSpPr>
          <p:cNvPr id="790" name="Google Shape;790;p29"/>
          <p:cNvSpPr txBox="1"/>
          <p:nvPr/>
        </p:nvSpPr>
        <p:spPr>
          <a:xfrm>
            <a:off x="3067827" y="1507725"/>
            <a:ext cx="8328900" cy="553200"/>
          </a:xfrm>
          <a:prstGeom prst="rect">
            <a:avLst/>
          </a:prstGeom>
          <a:noFill/>
          <a:ln>
            <a:noFill/>
          </a:ln>
        </p:spPr>
        <p:txBody>
          <a:bodyPr spcFirstLastPara="1" wrap="square" lIns="91425" tIns="45700" rIns="91425" bIns="45700" anchor="t" anchorCtr="0">
            <a:noAutofit/>
          </a:bodyPr>
          <a:lstStyle/>
          <a:p>
            <a:pPr marL="365760" marR="0" lvl="1" indent="0" algn="just" rtl="0">
              <a:lnSpc>
                <a:spcPct val="90000"/>
              </a:lnSpc>
              <a:spcBef>
                <a:spcPts val="0"/>
              </a:spcBef>
              <a:spcAft>
                <a:spcPts val="0"/>
              </a:spcAft>
              <a:buClr>
                <a:srgbClr val="C00000"/>
              </a:buClr>
              <a:buSzPts val="2400"/>
              <a:buFont typeface="Arial"/>
              <a:buNone/>
            </a:pPr>
            <a:r>
              <a:rPr lang="en-US" sz="2400" b="1" i="0" u="sng" strike="noStrike" cap="none">
                <a:solidFill>
                  <a:srgbClr val="C00000"/>
                </a:solidFill>
                <a:latin typeface="Federo"/>
                <a:ea typeface="Federo"/>
                <a:cs typeface="Federo"/>
                <a:sym typeface="Federo"/>
              </a:rPr>
              <a:t>MANIPULACIÓN</a:t>
            </a:r>
            <a:r>
              <a:rPr lang="en-US" sz="2800" b="1" i="0" u="sng" strike="noStrike" cap="none">
                <a:solidFill>
                  <a:srgbClr val="C00000"/>
                </a:solidFill>
                <a:latin typeface="Federo"/>
                <a:ea typeface="Federo"/>
                <a:cs typeface="Federo"/>
                <a:sym typeface="Federo"/>
              </a:rPr>
              <a:t> </a:t>
            </a:r>
            <a:r>
              <a:rPr lang="en-US" sz="1800" b="1" i="0" u="sng" strike="noStrike" cap="none">
                <a:solidFill>
                  <a:srgbClr val="C00000"/>
                </a:solidFill>
                <a:latin typeface="Federo"/>
                <a:ea typeface="Federo"/>
                <a:cs typeface="Federo"/>
                <a:sym typeface="Federo"/>
              </a:rPr>
              <a:t>DE</a:t>
            </a:r>
            <a:r>
              <a:rPr lang="en-US" sz="3200" b="1" i="0" u="sng" strike="noStrike" cap="none">
                <a:solidFill>
                  <a:srgbClr val="C00000"/>
                </a:solidFill>
                <a:latin typeface="Federo"/>
                <a:ea typeface="Federo"/>
                <a:cs typeface="Federo"/>
                <a:sym typeface="Federo"/>
              </a:rPr>
              <a:t> </a:t>
            </a:r>
            <a:r>
              <a:rPr lang="en-US" sz="2400" b="1" i="0" u="sng" strike="noStrike" cap="none">
                <a:solidFill>
                  <a:srgbClr val="C00000"/>
                </a:solidFill>
                <a:latin typeface="Federo"/>
                <a:ea typeface="Federo"/>
                <a:cs typeface="Federo"/>
                <a:sym typeface="Federo"/>
              </a:rPr>
              <a:t>EXPLOSIVOS A BORDO</a:t>
            </a:r>
            <a:endParaRPr/>
          </a:p>
        </p:txBody>
      </p:sp>
      <p:pic>
        <p:nvPicPr>
          <p:cNvPr id="791" name="Google Shape;791;p29"/>
          <p:cNvPicPr preferRelativeResize="0"/>
          <p:nvPr/>
        </p:nvPicPr>
        <p:blipFill rotWithShape="1">
          <a:blip r:embed="rId6">
            <a:alphaModFix/>
          </a:blip>
          <a:srcRect/>
          <a:stretch/>
        </p:blipFill>
        <p:spPr>
          <a:xfrm>
            <a:off x="4054238" y="2518320"/>
            <a:ext cx="3457867" cy="1943676"/>
          </a:xfrm>
          <a:prstGeom prst="ellipse">
            <a:avLst/>
          </a:prstGeom>
          <a:noFill/>
          <a:ln>
            <a:noFill/>
          </a:ln>
        </p:spPr>
      </p:pic>
      <p:sp>
        <p:nvSpPr>
          <p:cNvPr id="793" name="Google Shape;793;p29"/>
          <p:cNvSpPr/>
          <p:nvPr/>
        </p:nvSpPr>
        <p:spPr>
          <a:xfrm>
            <a:off x="4269925" y="4809973"/>
            <a:ext cx="997992" cy="397977"/>
          </a:xfrm>
          <a:prstGeom prst="roundRect">
            <a:avLst>
              <a:gd name="adj" fmla="val 16667"/>
            </a:avLst>
          </a:prstGeom>
          <a:gradFill>
            <a:gsLst>
              <a:gs pos="0">
                <a:srgbClr val="00002F"/>
              </a:gs>
              <a:gs pos="100000">
                <a:srgbClr val="000066"/>
              </a:gs>
            </a:gsLst>
            <a:lin ang="5400000" scaled="0"/>
          </a:gradFill>
          <a:ln w="1905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050" b="1" dirty="0" err="1">
                <a:solidFill>
                  <a:srgbClr val="FFFFFF"/>
                </a:solidFill>
                <a:latin typeface="Calibri"/>
                <a:ea typeface="Calibri"/>
                <a:cs typeface="Calibri"/>
                <a:sym typeface="Calibri"/>
              </a:rPr>
              <a:t>Escuadra</a:t>
            </a:r>
            <a:r>
              <a:rPr lang="en-US" sz="1050" b="1" dirty="0">
                <a:solidFill>
                  <a:srgbClr val="FFFFFF"/>
                </a:solidFill>
                <a:latin typeface="Calibri"/>
                <a:ea typeface="Calibri"/>
                <a:cs typeface="Calibri"/>
                <a:sym typeface="Calibri"/>
              </a:rPr>
              <a:t> Nacional</a:t>
            </a:r>
            <a:endParaRPr dirty="0"/>
          </a:p>
        </p:txBody>
      </p:sp>
      <p:sp>
        <p:nvSpPr>
          <p:cNvPr id="794" name="Google Shape;794;p29"/>
          <p:cNvSpPr/>
          <p:nvPr/>
        </p:nvSpPr>
        <p:spPr>
          <a:xfrm>
            <a:off x="5403508" y="4817910"/>
            <a:ext cx="997992" cy="390039"/>
          </a:xfrm>
          <a:prstGeom prst="roundRect">
            <a:avLst>
              <a:gd name="adj" fmla="val 16667"/>
            </a:avLst>
          </a:prstGeom>
          <a:gradFill>
            <a:gsLst>
              <a:gs pos="0">
                <a:srgbClr val="00002F"/>
              </a:gs>
              <a:gs pos="100000">
                <a:srgbClr val="000066"/>
              </a:gs>
            </a:gsLst>
            <a:lin ang="5400000" scaled="0"/>
          </a:gradFill>
          <a:ln w="1905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050" b="1">
                <a:solidFill>
                  <a:srgbClr val="FFFFFF"/>
                </a:solidFill>
                <a:latin typeface="Calibri"/>
                <a:ea typeface="Calibri"/>
                <a:cs typeface="Calibri"/>
                <a:sym typeface="Calibri"/>
              </a:rPr>
              <a:t>Fuerza de SS</a:t>
            </a:r>
            <a:endParaRPr/>
          </a:p>
        </p:txBody>
      </p:sp>
      <p:sp>
        <p:nvSpPr>
          <p:cNvPr id="795" name="Google Shape;795;p29"/>
          <p:cNvSpPr/>
          <p:nvPr/>
        </p:nvSpPr>
        <p:spPr>
          <a:xfrm>
            <a:off x="6466407" y="4817911"/>
            <a:ext cx="997992" cy="379212"/>
          </a:xfrm>
          <a:prstGeom prst="roundRect">
            <a:avLst>
              <a:gd name="adj" fmla="val 16667"/>
            </a:avLst>
          </a:prstGeom>
          <a:gradFill>
            <a:gsLst>
              <a:gs pos="0">
                <a:srgbClr val="00002F"/>
              </a:gs>
              <a:gs pos="100000">
                <a:srgbClr val="000066"/>
              </a:gs>
            </a:gsLst>
            <a:lin ang="5400000" scaled="0"/>
          </a:gradFill>
          <a:ln w="1905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050" b="1">
                <a:solidFill>
                  <a:srgbClr val="FFFFFF"/>
                </a:solidFill>
                <a:latin typeface="Calibri"/>
                <a:ea typeface="Calibri"/>
                <a:cs typeface="Calibri"/>
                <a:sym typeface="Calibri"/>
              </a:rPr>
              <a:t>BAE</a:t>
            </a:r>
            <a:endParaRPr/>
          </a:p>
        </p:txBody>
      </p:sp>
      <p:grpSp>
        <p:nvGrpSpPr>
          <p:cNvPr id="796" name="Google Shape;796;p29"/>
          <p:cNvGrpSpPr/>
          <p:nvPr/>
        </p:nvGrpSpPr>
        <p:grpSpPr>
          <a:xfrm>
            <a:off x="382065" y="3554260"/>
            <a:ext cx="2849562" cy="2286000"/>
            <a:chOff x="4113" y="1200"/>
            <a:chExt cx="1795" cy="1440"/>
          </a:xfrm>
        </p:grpSpPr>
        <p:grpSp>
          <p:nvGrpSpPr>
            <p:cNvPr id="797" name="Google Shape;797;p29"/>
            <p:cNvGrpSpPr/>
            <p:nvPr/>
          </p:nvGrpSpPr>
          <p:grpSpPr>
            <a:xfrm>
              <a:off x="4113" y="1200"/>
              <a:ext cx="1647" cy="1440"/>
              <a:chOff x="4113" y="1200"/>
              <a:chExt cx="1647" cy="1440"/>
            </a:xfrm>
          </p:grpSpPr>
          <p:grpSp>
            <p:nvGrpSpPr>
              <p:cNvPr id="798" name="Google Shape;798;p29"/>
              <p:cNvGrpSpPr/>
              <p:nvPr/>
            </p:nvGrpSpPr>
            <p:grpSpPr>
              <a:xfrm>
                <a:off x="4113" y="1748"/>
                <a:ext cx="1067" cy="892"/>
                <a:chOff x="4113" y="1441"/>
                <a:chExt cx="1067" cy="892"/>
              </a:xfrm>
            </p:grpSpPr>
            <p:grpSp>
              <p:nvGrpSpPr>
                <p:cNvPr id="799" name="Google Shape;799;p29"/>
                <p:cNvGrpSpPr/>
                <p:nvPr/>
              </p:nvGrpSpPr>
              <p:grpSpPr>
                <a:xfrm>
                  <a:off x="4113" y="1644"/>
                  <a:ext cx="1067" cy="689"/>
                  <a:chOff x="4113" y="1644"/>
                  <a:chExt cx="1067" cy="689"/>
                </a:xfrm>
              </p:grpSpPr>
              <p:grpSp>
                <p:nvGrpSpPr>
                  <p:cNvPr id="800" name="Google Shape;800;p29"/>
                  <p:cNvGrpSpPr/>
                  <p:nvPr/>
                </p:nvGrpSpPr>
                <p:grpSpPr>
                  <a:xfrm>
                    <a:off x="4113" y="1644"/>
                    <a:ext cx="1067" cy="689"/>
                    <a:chOff x="4113" y="1644"/>
                    <a:chExt cx="1067" cy="689"/>
                  </a:xfrm>
                </p:grpSpPr>
                <p:cxnSp>
                  <p:nvCxnSpPr>
                    <p:cNvPr id="801" name="Google Shape;801;p29"/>
                    <p:cNvCxnSpPr/>
                    <p:nvPr/>
                  </p:nvCxnSpPr>
                  <p:spPr>
                    <a:xfrm>
                      <a:off x="4944" y="2085"/>
                      <a:ext cx="236" cy="37"/>
                    </a:xfrm>
                    <a:prstGeom prst="straightConnector1">
                      <a:avLst/>
                    </a:prstGeom>
                    <a:noFill/>
                    <a:ln w="9525" cap="flat" cmpd="sng">
                      <a:solidFill>
                        <a:srgbClr val="00E0C0"/>
                      </a:solidFill>
                      <a:prstDash val="solid"/>
                      <a:round/>
                      <a:headEnd type="none" w="med" len="med"/>
                      <a:tailEnd type="none" w="med" len="med"/>
                    </a:ln>
                  </p:spPr>
                </p:cxnSp>
                <p:cxnSp>
                  <p:nvCxnSpPr>
                    <p:cNvPr id="802" name="Google Shape;802;p29"/>
                    <p:cNvCxnSpPr/>
                    <p:nvPr/>
                  </p:nvCxnSpPr>
                  <p:spPr>
                    <a:xfrm>
                      <a:off x="4957" y="2134"/>
                      <a:ext cx="193" cy="20"/>
                    </a:xfrm>
                    <a:prstGeom prst="straightConnector1">
                      <a:avLst/>
                    </a:prstGeom>
                    <a:noFill/>
                    <a:ln w="9525" cap="flat" cmpd="sng">
                      <a:solidFill>
                        <a:srgbClr val="00E0C0"/>
                      </a:solidFill>
                      <a:prstDash val="solid"/>
                      <a:round/>
                      <a:headEnd type="none" w="med" len="med"/>
                      <a:tailEnd type="none" w="med" len="med"/>
                    </a:ln>
                  </p:spPr>
                </p:cxnSp>
                <p:cxnSp>
                  <p:nvCxnSpPr>
                    <p:cNvPr id="803" name="Google Shape;803;p29"/>
                    <p:cNvCxnSpPr/>
                    <p:nvPr/>
                  </p:nvCxnSpPr>
                  <p:spPr>
                    <a:xfrm>
                      <a:off x="4880" y="2133"/>
                      <a:ext cx="145" cy="49"/>
                    </a:xfrm>
                    <a:prstGeom prst="straightConnector1">
                      <a:avLst/>
                    </a:prstGeom>
                    <a:noFill/>
                    <a:ln w="9525" cap="flat" cmpd="sng">
                      <a:solidFill>
                        <a:srgbClr val="00E0C0"/>
                      </a:solidFill>
                      <a:prstDash val="solid"/>
                      <a:round/>
                      <a:headEnd type="none" w="med" len="med"/>
                      <a:tailEnd type="none" w="med" len="med"/>
                    </a:ln>
                  </p:spPr>
                </p:cxnSp>
                <p:cxnSp>
                  <p:nvCxnSpPr>
                    <p:cNvPr id="804" name="Google Shape;804;p29"/>
                    <p:cNvCxnSpPr/>
                    <p:nvPr/>
                  </p:nvCxnSpPr>
                  <p:spPr>
                    <a:xfrm>
                      <a:off x="4795" y="2118"/>
                      <a:ext cx="143" cy="159"/>
                    </a:xfrm>
                    <a:prstGeom prst="straightConnector1">
                      <a:avLst/>
                    </a:prstGeom>
                    <a:noFill/>
                    <a:ln w="9525" cap="flat" cmpd="sng">
                      <a:solidFill>
                        <a:srgbClr val="00E0C0"/>
                      </a:solidFill>
                      <a:prstDash val="solid"/>
                      <a:round/>
                      <a:headEnd type="none" w="med" len="med"/>
                      <a:tailEnd type="none" w="med" len="med"/>
                    </a:ln>
                  </p:spPr>
                </p:cxnSp>
                <p:cxnSp>
                  <p:nvCxnSpPr>
                    <p:cNvPr id="805" name="Google Shape;805;p29"/>
                    <p:cNvCxnSpPr/>
                    <p:nvPr/>
                  </p:nvCxnSpPr>
                  <p:spPr>
                    <a:xfrm>
                      <a:off x="4800" y="2154"/>
                      <a:ext cx="84" cy="179"/>
                    </a:xfrm>
                    <a:prstGeom prst="straightConnector1">
                      <a:avLst/>
                    </a:prstGeom>
                    <a:noFill/>
                    <a:ln w="9525" cap="flat" cmpd="sng">
                      <a:solidFill>
                        <a:srgbClr val="00E0C0"/>
                      </a:solidFill>
                      <a:prstDash val="solid"/>
                      <a:round/>
                      <a:headEnd type="none" w="med" len="med"/>
                      <a:tailEnd type="none" w="med" len="med"/>
                    </a:ln>
                  </p:spPr>
                </p:cxnSp>
                <p:cxnSp>
                  <p:nvCxnSpPr>
                    <p:cNvPr id="806" name="Google Shape;806;p29"/>
                    <p:cNvCxnSpPr/>
                    <p:nvPr/>
                  </p:nvCxnSpPr>
                  <p:spPr>
                    <a:xfrm>
                      <a:off x="4782" y="2173"/>
                      <a:ext cx="33" cy="106"/>
                    </a:xfrm>
                    <a:prstGeom prst="straightConnector1">
                      <a:avLst/>
                    </a:prstGeom>
                    <a:noFill/>
                    <a:ln w="9525" cap="flat" cmpd="sng">
                      <a:solidFill>
                        <a:srgbClr val="00E0C0"/>
                      </a:solidFill>
                      <a:prstDash val="solid"/>
                      <a:round/>
                      <a:headEnd type="none" w="med" len="med"/>
                      <a:tailEnd type="none" w="med" len="med"/>
                    </a:ln>
                  </p:spPr>
                </p:cxnSp>
                <p:cxnSp>
                  <p:nvCxnSpPr>
                    <p:cNvPr id="807" name="Google Shape;807;p29"/>
                    <p:cNvCxnSpPr/>
                    <p:nvPr/>
                  </p:nvCxnSpPr>
                  <p:spPr>
                    <a:xfrm flipH="1">
                      <a:off x="4636" y="2124"/>
                      <a:ext cx="85" cy="75"/>
                    </a:xfrm>
                    <a:prstGeom prst="straightConnector1">
                      <a:avLst/>
                    </a:prstGeom>
                    <a:noFill/>
                    <a:ln w="9525" cap="flat" cmpd="sng">
                      <a:solidFill>
                        <a:srgbClr val="00E0C0"/>
                      </a:solidFill>
                      <a:prstDash val="solid"/>
                      <a:round/>
                      <a:headEnd type="none" w="med" len="med"/>
                      <a:tailEnd type="none" w="med" len="med"/>
                    </a:ln>
                  </p:spPr>
                </p:cxnSp>
                <p:cxnSp>
                  <p:nvCxnSpPr>
                    <p:cNvPr id="808" name="Google Shape;808;p29"/>
                    <p:cNvCxnSpPr/>
                    <p:nvPr/>
                  </p:nvCxnSpPr>
                  <p:spPr>
                    <a:xfrm flipH="1">
                      <a:off x="4530" y="2100"/>
                      <a:ext cx="204" cy="99"/>
                    </a:xfrm>
                    <a:prstGeom prst="straightConnector1">
                      <a:avLst/>
                    </a:prstGeom>
                    <a:noFill/>
                    <a:ln w="9525" cap="flat" cmpd="sng">
                      <a:solidFill>
                        <a:srgbClr val="00E0C0"/>
                      </a:solidFill>
                      <a:prstDash val="solid"/>
                      <a:round/>
                      <a:headEnd type="none" w="med" len="med"/>
                      <a:tailEnd type="none" w="med" len="med"/>
                    </a:ln>
                  </p:spPr>
                </p:cxnSp>
                <p:sp>
                  <p:nvSpPr>
                    <p:cNvPr id="809" name="Google Shape;809;p29"/>
                    <p:cNvSpPr/>
                    <p:nvPr/>
                  </p:nvSpPr>
                  <p:spPr>
                    <a:xfrm>
                      <a:off x="4167" y="1647"/>
                      <a:ext cx="457" cy="510"/>
                    </a:xfrm>
                    <a:custGeom>
                      <a:avLst/>
                      <a:gdLst/>
                      <a:ahLst/>
                      <a:cxnLst/>
                      <a:rect l="l" t="t" r="r" b="b"/>
                      <a:pathLst>
                        <a:path w="1371" h="1531" extrusionOk="0">
                          <a:moveTo>
                            <a:pt x="797" y="0"/>
                          </a:moveTo>
                          <a:lnTo>
                            <a:pt x="658" y="68"/>
                          </a:lnTo>
                          <a:lnTo>
                            <a:pt x="520" y="160"/>
                          </a:lnTo>
                          <a:lnTo>
                            <a:pt x="389" y="277"/>
                          </a:lnTo>
                          <a:lnTo>
                            <a:pt x="260" y="412"/>
                          </a:lnTo>
                          <a:lnTo>
                            <a:pt x="168" y="533"/>
                          </a:lnTo>
                          <a:lnTo>
                            <a:pt x="123" y="612"/>
                          </a:lnTo>
                          <a:lnTo>
                            <a:pt x="60" y="756"/>
                          </a:lnTo>
                          <a:lnTo>
                            <a:pt x="21" y="888"/>
                          </a:lnTo>
                          <a:lnTo>
                            <a:pt x="0" y="1011"/>
                          </a:lnTo>
                          <a:lnTo>
                            <a:pt x="15" y="1149"/>
                          </a:lnTo>
                          <a:lnTo>
                            <a:pt x="68" y="1248"/>
                          </a:lnTo>
                          <a:lnTo>
                            <a:pt x="137" y="1324"/>
                          </a:lnTo>
                          <a:lnTo>
                            <a:pt x="199" y="1379"/>
                          </a:lnTo>
                          <a:lnTo>
                            <a:pt x="320" y="1454"/>
                          </a:lnTo>
                          <a:lnTo>
                            <a:pt x="428" y="1493"/>
                          </a:lnTo>
                          <a:lnTo>
                            <a:pt x="559" y="1523"/>
                          </a:lnTo>
                          <a:lnTo>
                            <a:pt x="774" y="1531"/>
                          </a:lnTo>
                          <a:lnTo>
                            <a:pt x="1065" y="1493"/>
                          </a:lnTo>
                          <a:lnTo>
                            <a:pt x="1209" y="1431"/>
                          </a:lnTo>
                          <a:lnTo>
                            <a:pt x="1371" y="1293"/>
                          </a:lnTo>
                        </a:path>
                      </a:pathLst>
                    </a:custGeom>
                    <a:noFill/>
                    <a:ln w="9525" cap="flat" cmpd="sng">
                      <a:solidFill>
                        <a:srgbClr val="00E0C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10" name="Google Shape;810;p29"/>
                    <p:cNvSpPr/>
                    <p:nvPr/>
                  </p:nvSpPr>
                  <p:spPr>
                    <a:xfrm>
                      <a:off x="4257" y="1657"/>
                      <a:ext cx="459" cy="477"/>
                    </a:xfrm>
                    <a:custGeom>
                      <a:avLst/>
                      <a:gdLst/>
                      <a:ahLst/>
                      <a:cxnLst/>
                      <a:rect l="l" t="t" r="r" b="b"/>
                      <a:pathLst>
                        <a:path w="1377" h="1431" extrusionOk="0">
                          <a:moveTo>
                            <a:pt x="802" y="0"/>
                          </a:moveTo>
                          <a:lnTo>
                            <a:pt x="661" y="65"/>
                          </a:lnTo>
                          <a:lnTo>
                            <a:pt x="522" y="150"/>
                          </a:lnTo>
                          <a:lnTo>
                            <a:pt x="390" y="258"/>
                          </a:lnTo>
                          <a:lnTo>
                            <a:pt x="263" y="388"/>
                          </a:lnTo>
                          <a:lnTo>
                            <a:pt x="169" y="499"/>
                          </a:lnTo>
                          <a:lnTo>
                            <a:pt x="121" y="572"/>
                          </a:lnTo>
                          <a:lnTo>
                            <a:pt x="60" y="709"/>
                          </a:lnTo>
                          <a:lnTo>
                            <a:pt x="23" y="831"/>
                          </a:lnTo>
                          <a:lnTo>
                            <a:pt x="0" y="947"/>
                          </a:lnTo>
                          <a:lnTo>
                            <a:pt x="16" y="1077"/>
                          </a:lnTo>
                          <a:lnTo>
                            <a:pt x="68" y="1169"/>
                          </a:lnTo>
                          <a:lnTo>
                            <a:pt x="137" y="1240"/>
                          </a:lnTo>
                          <a:lnTo>
                            <a:pt x="199" y="1290"/>
                          </a:lnTo>
                          <a:lnTo>
                            <a:pt x="321" y="1361"/>
                          </a:lnTo>
                          <a:lnTo>
                            <a:pt x="429" y="1396"/>
                          </a:lnTo>
                          <a:lnTo>
                            <a:pt x="560" y="1426"/>
                          </a:lnTo>
                          <a:lnTo>
                            <a:pt x="778" y="1431"/>
                          </a:lnTo>
                          <a:lnTo>
                            <a:pt x="1069" y="1396"/>
                          </a:lnTo>
                          <a:lnTo>
                            <a:pt x="1216" y="1340"/>
                          </a:lnTo>
                          <a:lnTo>
                            <a:pt x="1377" y="1212"/>
                          </a:lnTo>
                        </a:path>
                      </a:pathLst>
                    </a:custGeom>
                    <a:noFill/>
                    <a:ln w="9525" cap="flat" cmpd="sng">
                      <a:solidFill>
                        <a:srgbClr val="00E0C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11" name="Google Shape;811;p29"/>
                    <p:cNvSpPr/>
                    <p:nvPr/>
                  </p:nvSpPr>
                  <p:spPr>
                    <a:xfrm>
                      <a:off x="4113" y="1644"/>
                      <a:ext cx="344" cy="403"/>
                    </a:xfrm>
                    <a:custGeom>
                      <a:avLst/>
                      <a:gdLst/>
                      <a:ahLst/>
                      <a:cxnLst/>
                      <a:rect l="l" t="t" r="r" b="b"/>
                      <a:pathLst>
                        <a:path w="1032" h="1210" extrusionOk="0">
                          <a:moveTo>
                            <a:pt x="598" y="0"/>
                          </a:moveTo>
                          <a:lnTo>
                            <a:pt x="492" y="55"/>
                          </a:lnTo>
                          <a:lnTo>
                            <a:pt x="392" y="126"/>
                          </a:lnTo>
                          <a:lnTo>
                            <a:pt x="294" y="217"/>
                          </a:lnTo>
                          <a:lnTo>
                            <a:pt x="195" y="322"/>
                          </a:lnTo>
                          <a:lnTo>
                            <a:pt x="126" y="421"/>
                          </a:lnTo>
                          <a:lnTo>
                            <a:pt x="91" y="482"/>
                          </a:lnTo>
                          <a:lnTo>
                            <a:pt x="46" y="597"/>
                          </a:lnTo>
                          <a:lnTo>
                            <a:pt x="17" y="699"/>
                          </a:lnTo>
                          <a:lnTo>
                            <a:pt x="0" y="798"/>
                          </a:lnTo>
                          <a:lnTo>
                            <a:pt x="10" y="908"/>
                          </a:lnTo>
                          <a:lnTo>
                            <a:pt x="51" y="985"/>
                          </a:lnTo>
                          <a:lnTo>
                            <a:pt x="104" y="1046"/>
                          </a:lnTo>
                          <a:lnTo>
                            <a:pt x="149" y="1088"/>
                          </a:lnTo>
                          <a:lnTo>
                            <a:pt x="242" y="1150"/>
                          </a:lnTo>
                          <a:lnTo>
                            <a:pt x="324" y="1180"/>
                          </a:lnTo>
                          <a:lnTo>
                            <a:pt x="421" y="1205"/>
                          </a:lnTo>
                          <a:lnTo>
                            <a:pt x="581" y="1210"/>
                          </a:lnTo>
                          <a:lnTo>
                            <a:pt x="802" y="1180"/>
                          </a:lnTo>
                          <a:lnTo>
                            <a:pt x="912" y="1129"/>
                          </a:lnTo>
                          <a:lnTo>
                            <a:pt x="1032" y="1023"/>
                          </a:lnTo>
                        </a:path>
                      </a:pathLst>
                    </a:custGeom>
                    <a:noFill/>
                    <a:ln w="9525" cap="flat" cmpd="sng">
                      <a:solidFill>
                        <a:srgbClr val="00E0C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cxnSp>
                <p:nvCxnSpPr>
                  <p:cNvPr id="812" name="Google Shape;812;p29"/>
                  <p:cNvCxnSpPr/>
                  <p:nvPr/>
                </p:nvCxnSpPr>
                <p:spPr>
                  <a:xfrm>
                    <a:off x="4292" y="2052"/>
                    <a:ext cx="849" cy="1"/>
                  </a:xfrm>
                  <a:prstGeom prst="straightConnector1">
                    <a:avLst/>
                  </a:prstGeom>
                  <a:noFill/>
                  <a:ln w="9525" cap="flat" cmpd="sng">
                    <a:solidFill>
                      <a:srgbClr val="000000"/>
                    </a:solidFill>
                    <a:prstDash val="solid"/>
                    <a:round/>
                    <a:headEnd type="none" w="med" len="med"/>
                    <a:tailEnd type="none" w="med" len="med"/>
                  </a:ln>
                </p:spPr>
              </p:cxnSp>
            </p:grpSp>
            <p:sp>
              <p:nvSpPr>
                <p:cNvPr id="813" name="Google Shape;813;p29"/>
                <p:cNvSpPr/>
                <p:nvPr/>
              </p:nvSpPr>
              <p:spPr>
                <a:xfrm>
                  <a:off x="4498" y="1661"/>
                  <a:ext cx="223" cy="179"/>
                </a:xfrm>
                <a:custGeom>
                  <a:avLst/>
                  <a:gdLst/>
                  <a:ahLst/>
                  <a:cxnLst/>
                  <a:rect l="l" t="t" r="r" b="b"/>
                  <a:pathLst>
                    <a:path w="668" h="536" extrusionOk="0">
                      <a:moveTo>
                        <a:pt x="459" y="212"/>
                      </a:moveTo>
                      <a:lnTo>
                        <a:pt x="552" y="256"/>
                      </a:lnTo>
                      <a:lnTo>
                        <a:pt x="580" y="295"/>
                      </a:lnTo>
                      <a:lnTo>
                        <a:pt x="602" y="395"/>
                      </a:lnTo>
                      <a:lnTo>
                        <a:pt x="638" y="468"/>
                      </a:lnTo>
                      <a:lnTo>
                        <a:pt x="668" y="536"/>
                      </a:lnTo>
                      <a:lnTo>
                        <a:pt x="595" y="475"/>
                      </a:lnTo>
                      <a:lnTo>
                        <a:pt x="537" y="445"/>
                      </a:lnTo>
                      <a:lnTo>
                        <a:pt x="452" y="384"/>
                      </a:lnTo>
                      <a:lnTo>
                        <a:pt x="419" y="325"/>
                      </a:lnTo>
                      <a:lnTo>
                        <a:pt x="398" y="242"/>
                      </a:lnTo>
                      <a:lnTo>
                        <a:pt x="94" y="119"/>
                      </a:lnTo>
                      <a:lnTo>
                        <a:pt x="0" y="4"/>
                      </a:lnTo>
                      <a:lnTo>
                        <a:pt x="46" y="0"/>
                      </a:lnTo>
                      <a:lnTo>
                        <a:pt x="146" y="37"/>
                      </a:lnTo>
                      <a:lnTo>
                        <a:pt x="459" y="212"/>
                      </a:lnTo>
                      <a:close/>
                    </a:path>
                  </a:pathLst>
                </a:custGeom>
                <a:solidFill>
                  <a:schemeClr val="lt2"/>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14" name="Google Shape;814;p29"/>
                <p:cNvGrpSpPr/>
                <p:nvPr/>
              </p:nvGrpSpPr>
              <p:grpSpPr>
                <a:xfrm>
                  <a:off x="4658" y="1764"/>
                  <a:ext cx="183" cy="184"/>
                  <a:chOff x="4658" y="1764"/>
                  <a:chExt cx="183" cy="184"/>
                </a:xfrm>
              </p:grpSpPr>
              <p:sp>
                <p:nvSpPr>
                  <p:cNvPr id="815" name="Google Shape;815;p29"/>
                  <p:cNvSpPr/>
                  <p:nvPr/>
                </p:nvSpPr>
                <p:spPr>
                  <a:xfrm>
                    <a:off x="4658" y="1764"/>
                    <a:ext cx="183" cy="184"/>
                  </a:xfrm>
                  <a:custGeom>
                    <a:avLst/>
                    <a:gdLst/>
                    <a:ahLst/>
                    <a:cxnLst/>
                    <a:rect l="l" t="t" r="r" b="b"/>
                    <a:pathLst>
                      <a:path w="551" h="552" extrusionOk="0">
                        <a:moveTo>
                          <a:pt x="0" y="448"/>
                        </a:moveTo>
                        <a:lnTo>
                          <a:pt x="74" y="417"/>
                        </a:lnTo>
                        <a:lnTo>
                          <a:pt x="95" y="369"/>
                        </a:lnTo>
                        <a:lnTo>
                          <a:pt x="113" y="325"/>
                        </a:lnTo>
                        <a:lnTo>
                          <a:pt x="116" y="270"/>
                        </a:lnTo>
                        <a:lnTo>
                          <a:pt x="102" y="201"/>
                        </a:lnTo>
                        <a:lnTo>
                          <a:pt x="89" y="130"/>
                        </a:lnTo>
                        <a:lnTo>
                          <a:pt x="108" y="117"/>
                        </a:lnTo>
                        <a:lnTo>
                          <a:pt x="133" y="114"/>
                        </a:lnTo>
                        <a:lnTo>
                          <a:pt x="163" y="130"/>
                        </a:lnTo>
                        <a:lnTo>
                          <a:pt x="193" y="169"/>
                        </a:lnTo>
                        <a:lnTo>
                          <a:pt x="226" y="251"/>
                        </a:lnTo>
                        <a:lnTo>
                          <a:pt x="256" y="182"/>
                        </a:lnTo>
                        <a:lnTo>
                          <a:pt x="302" y="127"/>
                        </a:lnTo>
                        <a:lnTo>
                          <a:pt x="346" y="92"/>
                        </a:lnTo>
                        <a:lnTo>
                          <a:pt x="407" y="38"/>
                        </a:lnTo>
                        <a:lnTo>
                          <a:pt x="452" y="3"/>
                        </a:lnTo>
                        <a:lnTo>
                          <a:pt x="482" y="0"/>
                        </a:lnTo>
                        <a:lnTo>
                          <a:pt x="502" y="18"/>
                        </a:lnTo>
                        <a:lnTo>
                          <a:pt x="493" y="45"/>
                        </a:lnTo>
                        <a:lnTo>
                          <a:pt x="467" y="92"/>
                        </a:lnTo>
                        <a:lnTo>
                          <a:pt x="429" y="149"/>
                        </a:lnTo>
                        <a:lnTo>
                          <a:pt x="381" y="209"/>
                        </a:lnTo>
                        <a:lnTo>
                          <a:pt x="447" y="194"/>
                        </a:lnTo>
                        <a:lnTo>
                          <a:pt x="501" y="195"/>
                        </a:lnTo>
                        <a:lnTo>
                          <a:pt x="528" y="209"/>
                        </a:lnTo>
                        <a:lnTo>
                          <a:pt x="528" y="238"/>
                        </a:lnTo>
                        <a:lnTo>
                          <a:pt x="514" y="264"/>
                        </a:lnTo>
                        <a:lnTo>
                          <a:pt x="486" y="291"/>
                        </a:lnTo>
                        <a:lnTo>
                          <a:pt x="441" y="307"/>
                        </a:lnTo>
                        <a:lnTo>
                          <a:pt x="493" y="303"/>
                        </a:lnTo>
                        <a:lnTo>
                          <a:pt x="536" y="316"/>
                        </a:lnTo>
                        <a:lnTo>
                          <a:pt x="551" y="352"/>
                        </a:lnTo>
                        <a:lnTo>
                          <a:pt x="537" y="382"/>
                        </a:lnTo>
                        <a:lnTo>
                          <a:pt x="503" y="398"/>
                        </a:lnTo>
                        <a:lnTo>
                          <a:pt x="415" y="393"/>
                        </a:lnTo>
                        <a:lnTo>
                          <a:pt x="458" y="408"/>
                        </a:lnTo>
                        <a:lnTo>
                          <a:pt x="478" y="425"/>
                        </a:lnTo>
                        <a:lnTo>
                          <a:pt x="494" y="448"/>
                        </a:lnTo>
                        <a:lnTo>
                          <a:pt x="489" y="483"/>
                        </a:lnTo>
                        <a:lnTo>
                          <a:pt x="463" y="504"/>
                        </a:lnTo>
                        <a:lnTo>
                          <a:pt x="434" y="503"/>
                        </a:lnTo>
                        <a:lnTo>
                          <a:pt x="395" y="491"/>
                        </a:lnTo>
                        <a:lnTo>
                          <a:pt x="358" y="472"/>
                        </a:lnTo>
                        <a:lnTo>
                          <a:pt x="334" y="507"/>
                        </a:lnTo>
                        <a:lnTo>
                          <a:pt x="310" y="533"/>
                        </a:lnTo>
                        <a:lnTo>
                          <a:pt x="281" y="546"/>
                        </a:lnTo>
                        <a:lnTo>
                          <a:pt x="245" y="552"/>
                        </a:lnTo>
                        <a:lnTo>
                          <a:pt x="93" y="515"/>
                        </a:lnTo>
                        <a:lnTo>
                          <a:pt x="0" y="448"/>
                        </a:lnTo>
                        <a:close/>
                      </a:path>
                    </a:pathLst>
                  </a:custGeom>
                  <a:solidFill>
                    <a:srgbClr val="E0A08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16" name="Google Shape;816;p29"/>
                  <p:cNvGrpSpPr/>
                  <p:nvPr/>
                </p:nvGrpSpPr>
                <p:grpSpPr>
                  <a:xfrm>
                    <a:off x="4683" y="1842"/>
                    <a:ext cx="127" cy="93"/>
                    <a:chOff x="4683" y="1842"/>
                    <a:chExt cx="127" cy="93"/>
                  </a:xfrm>
                </p:grpSpPr>
                <p:sp>
                  <p:nvSpPr>
                    <p:cNvPr id="817" name="Google Shape;817;p29"/>
                    <p:cNvSpPr/>
                    <p:nvPr/>
                  </p:nvSpPr>
                  <p:spPr>
                    <a:xfrm>
                      <a:off x="4769" y="1843"/>
                      <a:ext cx="41" cy="26"/>
                    </a:xfrm>
                    <a:custGeom>
                      <a:avLst/>
                      <a:gdLst/>
                      <a:ahLst/>
                      <a:cxnLst/>
                      <a:rect l="l" t="t" r="r" b="b"/>
                      <a:pathLst>
                        <a:path w="125" h="79" extrusionOk="0">
                          <a:moveTo>
                            <a:pt x="125" y="70"/>
                          </a:moveTo>
                          <a:lnTo>
                            <a:pt x="78" y="79"/>
                          </a:lnTo>
                          <a:lnTo>
                            <a:pt x="39" y="77"/>
                          </a:lnTo>
                          <a:lnTo>
                            <a:pt x="12" y="64"/>
                          </a:lnTo>
                          <a:lnTo>
                            <a:pt x="0" y="40"/>
                          </a:lnTo>
                          <a:lnTo>
                            <a:pt x="8" y="15"/>
                          </a:lnTo>
                          <a:lnTo>
                            <a:pt x="34"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18" name="Google Shape;818;p29"/>
                    <p:cNvSpPr/>
                    <p:nvPr/>
                  </p:nvSpPr>
                  <p:spPr>
                    <a:xfrm>
                      <a:off x="4761" y="1869"/>
                      <a:ext cx="45" cy="28"/>
                    </a:xfrm>
                    <a:custGeom>
                      <a:avLst/>
                      <a:gdLst/>
                      <a:ahLst/>
                      <a:cxnLst/>
                      <a:rect l="l" t="t" r="r" b="b"/>
                      <a:pathLst>
                        <a:path w="134" h="83" extrusionOk="0">
                          <a:moveTo>
                            <a:pt x="134" y="81"/>
                          </a:moveTo>
                          <a:lnTo>
                            <a:pt x="87" y="83"/>
                          </a:lnTo>
                          <a:lnTo>
                            <a:pt x="45" y="78"/>
                          </a:lnTo>
                          <a:lnTo>
                            <a:pt x="17" y="66"/>
                          </a:lnTo>
                          <a:lnTo>
                            <a:pt x="0" y="43"/>
                          </a:lnTo>
                          <a:lnTo>
                            <a:pt x="6" y="22"/>
                          </a:lnTo>
                          <a:lnTo>
                            <a:pt x="27"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19" name="Google Shape;819;p29"/>
                    <p:cNvSpPr/>
                    <p:nvPr/>
                  </p:nvSpPr>
                  <p:spPr>
                    <a:xfrm>
                      <a:off x="4748" y="1889"/>
                      <a:ext cx="28" cy="34"/>
                    </a:xfrm>
                    <a:custGeom>
                      <a:avLst/>
                      <a:gdLst/>
                      <a:ahLst/>
                      <a:cxnLst/>
                      <a:rect l="l" t="t" r="r" b="b"/>
                      <a:pathLst>
                        <a:path w="85" h="101" extrusionOk="0">
                          <a:moveTo>
                            <a:pt x="85" y="101"/>
                          </a:moveTo>
                          <a:lnTo>
                            <a:pt x="42" y="84"/>
                          </a:lnTo>
                          <a:lnTo>
                            <a:pt x="16" y="65"/>
                          </a:lnTo>
                          <a:lnTo>
                            <a:pt x="0" y="36"/>
                          </a:lnTo>
                          <a:lnTo>
                            <a:pt x="9" y="9"/>
                          </a:lnTo>
                          <a:lnTo>
                            <a:pt x="29"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20" name="Google Shape;820;p29"/>
                    <p:cNvSpPr/>
                    <p:nvPr/>
                  </p:nvSpPr>
                  <p:spPr>
                    <a:xfrm>
                      <a:off x="4733" y="1842"/>
                      <a:ext cx="6" cy="32"/>
                    </a:xfrm>
                    <a:custGeom>
                      <a:avLst/>
                      <a:gdLst/>
                      <a:ahLst/>
                      <a:cxnLst/>
                      <a:rect l="l" t="t" r="r" b="b"/>
                      <a:pathLst>
                        <a:path w="19" h="96" extrusionOk="0">
                          <a:moveTo>
                            <a:pt x="0" y="0"/>
                          </a:moveTo>
                          <a:lnTo>
                            <a:pt x="16" y="43"/>
                          </a:lnTo>
                          <a:lnTo>
                            <a:pt x="19" y="68"/>
                          </a:lnTo>
                          <a:lnTo>
                            <a:pt x="16" y="96"/>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21" name="Google Shape;821;p29"/>
                    <p:cNvSpPr/>
                    <p:nvPr/>
                  </p:nvSpPr>
                  <p:spPr>
                    <a:xfrm>
                      <a:off x="4732" y="1842"/>
                      <a:ext cx="24" cy="13"/>
                    </a:xfrm>
                    <a:custGeom>
                      <a:avLst/>
                      <a:gdLst/>
                      <a:ahLst/>
                      <a:cxnLst/>
                      <a:rect l="l" t="t" r="r" b="b"/>
                      <a:pathLst>
                        <a:path w="73" h="38" extrusionOk="0">
                          <a:moveTo>
                            <a:pt x="0" y="0"/>
                          </a:moveTo>
                          <a:lnTo>
                            <a:pt x="32" y="4"/>
                          </a:lnTo>
                          <a:lnTo>
                            <a:pt x="55" y="16"/>
                          </a:lnTo>
                          <a:lnTo>
                            <a:pt x="73" y="38"/>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22" name="Google Shape;822;p29"/>
                    <p:cNvSpPr/>
                    <p:nvPr/>
                  </p:nvSpPr>
                  <p:spPr>
                    <a:xfrm>
                      <a:off x="4683" y="1901"/>
                      <a:ext cx="41" cy="34"/>
                    </a:xfrm>
                    <a:custGeom>
                      <a:avLst/>
                      <a:gdLst/>
                      <a:ahLst/>
                      <a:cxnLst/>
                      <a:rect l="l" t="t" r="r" b="b"/>
                      <a:pathLst>
                        <a:path w="124" h="104" extrusionOk="0">
                          <a:moveTo>
                            <a:pt x="0" y="0"/>
                          </a:moveTo>
                          <a:lnTo>
                            <a:pt x="2" y="15"/>
                          </a:lnTo>
                          <a:lnTo>
                            <a:pt x="7" y="33"/>
                          </a:lnTo>
                          <a:lnTo>
                            <a:pt x="15" y="46"/>
                          </a:lnTo>
                          <a:lnTo>
                            <a:pt x="35" y="61"/>
                          </a:lnTo>
                          <a:lnTo>
                            <a:pt x="58" y="71"/>
                          </a:lnTo>
                          <a:lnTo>
                            <a:pt x="84" y="72"/>
                          </a:lnTo>
                          <a:lnTo>
                            <a:pt x="104" y="78"/>
                          </a:lnTo>
                          <a:lnTo>
                            <a:pt x="117" y="91"/>
                          </a:lnTo>
                          <a:lnTo>
                            <a:pt x="124" y="102"/>
                          </a:lnTo>
                          <a:lnTo>
                            <a:pt x="124" y="104"/>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823" name="Google Shape;823;p29"/>
                <p:cNvGrpSpPr/>
                <p:nvPr/>
              </p:nvGrpSpPr>
              <p:grpSpPr>
                <a:xfrm>
                  <a:off x="4476" y="1441"/>
                  <a:ext cx="383" cy="359"/>
                  <a:chOff x="4476" y="1441"/>
                  <a:chExt cx="383" cy="359"/>
                </a:xfrm>
              </p:grpSpPr>
              <p:sp>
                <p:nvSpPr>
                  <p:cNvPr id="824" name="Google Shape;824;p29"/>
                  <p:cNvSpPr/>
                  <p:nvPr/>
                </p:nvSpPr>
                <p:spPr>
                  <a:xfrm>
                    <a:off x="4512" y="1441"/>
                    <a:ext cx="342" cy="359"/>
                  </a:xfrm>
                  <a:custGeom>
                    <a:avLst/>
                    <a:gdLst/>
                    <a:ahLst/>
                    <a:cxnLst/>
                    <a:rect l="l" t="t" r="r" b="b"/>
                    <a:pathLst>
                      <a:path w="1027" h="1077" extrusionOk="0">
                        <a:moveTo>
                          <a:pt x="126" y="854"/>
                        </a:moveTo>
                        <a:lnTo>
                          <a:pt x="176" y="761"/>
                        </a:lnTo>
                        <a:lnTo>
                          <a:pt x="176" y="734"/>
                        </a:lnTo>
                        <a:lnTo>
                          <a:pt x="158" y="698"/>
                        </a:lnTo>
                        <a:lnTo>
                          <a:pt x="130" y="657"/>
                        </a:lnTo>
                        <a:lnTo>
                          <a:pt x="80" y="620"/>
                        </a:lnTo>
                        <a:lnTo>
                          <a:pt x="47" y="568"/>
                        </a:lnTo>
                        <a:lnTo>
                          <a:pt x="32" y="522"/>
                        </a:lnTo>
                        <a:lnTo>
                          <a:pt x="12" y="488"/>
                        </a:lnTo>
                        <a:lnTo>
                          <a:pt x="12" y="448"/>
                        </a:lnTo>
                        <a:lnTo>
                          <a:pt x="0" y="356"/>
                        </a:lnTo>
                        <a:lnTo>
                          <a:pt x="12" y="286"/>
                        </a:lnTo>
                        <a:lnTo>
                          <a:pt x="34" y="225"/>
                        </a:lnTo>
                        <a:lnTo>
                          <a:pt x="65" y="160"/>
                        </a:lnTo>
                        <a:lnTo>
                          <a:pt x="103" y="122"/>
                        </a:lnTo>
                        <a:lnTo>
                          <a:pt x="173" y="76"/>
                        </a:lnTo>
                        <a:lnTo>
                          <a:pt x="250" y="45"/>
                        </a:lnTo>
                        <a:lnTo>
                          <a:pt x="330" y="18"/>
                        </a:lnTo>
                        <a:lnTo>
                          <a:pt x="433" y="2"/>
                        </a:lnTo>
                        <a:lnTo>
                          <a:pt x="506" y="0"/>
                        </a:lnTo>
                        <a:lnTo>
                          <a:pt x="579" y="6"/>
                        </a:lnTo>
                        <a:lnTo>
                          <a:pt x="671" y="24"/>
                        </a:lnTo>
                        <a:lnTo>
                          <a:pt x="755" y="52"/>
                        </a:lnTo>
                        <a:lnTo>
                          <a:pt x="816" y="83"/>
                        </a:lnTo>
                        <a:lnTo>
                          <a:pt x="893" y="141"/>
                        </a:lnTo>
                        <a:lnTo>
                          <a:pt x="945" y="210"/>
                        </a:lnTo>
                        <a:lnTo>
                          <a:pt x="984" y="274"/>
                        </a:lnTo>
                        <a:lnTo>
                          <a:pt x="1004" y="321"/>
                        </a:lnTo>
                        <a:lnTo>
                          <a:pt x="1027" y="401"/>
                        </a:lnTo>
                        <a:lnTo>
                          <a:pt x="1027" y="464"/>
                        </a:lnTo>
                        <a:lnTo>
                          <a:pt x="1011" y="553"/>
                        </a:lnTo>
                        <a:lnTo>
                          <a:pt x="988" y="626"/>
                        </a:lnTo>
                        <a:lnTo>
                          <a:pt x="953" y="687"/>
                        </a:lnTo>
                        <a:lnTo>
                          <a:pt x="923" y="722"/>
                        </a:lnTo>
                        <a:lnTo>
                          <a:pt x="879" y="761"/>
                        </a:lnTo>
                        <a:lnTo>
                          <a:pt x="806" y="791"/>
                        </a:lnTo>
                        <a:lnTo>
                          <a:pt x="751" y="811"/>
                        </a:lnTo>
                        <a:lnTo>
                          <a:pt x="690" y="829"/>
                        </a:lnTo>
                        <a:lnTo>
                          <a:pt x="594" y="838"/>
                        </a:lnTo>
                        <a:lnTo>
                          <a:pt x="511" y="854"/>
                        </a:lnTo>
                        <a:lnTo>
                          <a:pt x="457" y="865"/>
                        </a:lnTo>
                        <a:lnTo>
                          <a:pt x="441" y="891"/>
                        </a:lnTo>
                        <a:lnTo>
                          <a:pt x="445" y="924"/>
                        </a:lnTo>
                        <a:lnTo>
                          <a:pt x="441" y="955"/>
                        </a:lnTo>
                        <a:lnTo>
                          <a:pt x="429" y="977"/>
                        </a:lnTo>
                        <a:lnTo>
                          <a:pt x="423" y="1020"/>
                        </a:lnTo>
                        <a:lnTo>
                          <a:pt x="425" y="1077"/>
                        </a:lnTo>
                        <a:lnTo>
                          <a:pt x="356" y="982"/>
                        </a:lnTo>
                        <a:lnTo>
                          <a:pt x="265" y="904"/>
                        </a:lnTo>
                        <a:lnTo>
                          <a:pt x="189" y="868"/>
                        </a:lnTo>
                        <a:lnTo>
                          <a:pt x="126" y="854"/>
                        </a:lnTo>
                        <a:close/>
                      </a:path>
                    </a:pathLst>
                  </a:custGeom>
                  <a:solidFill>
                    <a:srgbClr val="E0A08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25" name="Google Shape;825;p29"/>
                  <p:cNvGrpSpPr/>
                  <p:nvPr/>
                </p:nvGrpSpPr>
                <p:grpSpPr>
                  <a:xfrm>
                    <a:off x="4476" y="1441"/>
                    <a:ext cx="321" cy="248"/>
                    <a:chOff x="4476" y="1441"/>
                    <a:chExt cx="321" cy="248"/>
                  </a:xfrm>
                </p:grpSpPr>
                <p:grpSp>
                  <p:nvGrpSpPr>
                    <p:cNvPr id="826" name="Google Shape;826;p29"/>
                    <p:cNvGrpSpPr/>
                    <p:nvPr/>
                  </p:nvGrpSpPr>
                  <p:grpSpPr>
                    <a:xfrm>
                      <a:off x="4562" y="1441"/>
                      <a:ext cx="221" cy="75"/>
                      <a:chOff x="4562" y="1441"/>
                      <a:chExt cx="221" cy="75"/>
                    </a:xfrm>
                  </p:grpSpPr>
                  <p:sp>
                    <p:nvSpPr>
                      <p:cNvPr id="827" name="Google Shape;827;p29"/>
                      <p:cNvSpPr/>
                      <p:nvPr/>
                    </p:nvSpPr>
                    <p:spPr>
                      <a:xfrm>
                        <a:off x="4579" y="1452"/>
                        <a:ext cx="204" cy="64"/>
                      </a:xfrm>
                      <a:custGeom>
                        <a:avLst/>
                        <a:gdLst/>
                        <a:ahLst/>
                        <a:cxnLst/>
                        <a:rect l="l" t="t" r="r" b="b"/>
                        <a:pathLst>
                          <a:path w="610" h="192" extrusionOk="0">
                            <a:moveTo>
                              <a:pt x="0" y="192"/>
                            </a:moveTo>
                            <a:lnTo>
                              <a:pt x="47" y="132"/>
                            </a:lnTo>
                            <a:lnTo>
                              <a:pt x="108" y="85"/>
                            </a:lnTo>
                            <a:lnTo>
                              <a:pt x="181" y="46"/>
                            </a:lnTo>
                            <a:lnTo>
                              <a:pt x="254" y="23"/>
                            </a:lnTo>
                            <a:lnTo>
                              <a:pt x="334" y="7"/>
                            </a:lnTo>
                            <a:lnTo>
                              <a:pt x="438" y="0"/>
                            </a:lnTo>
                            <a:lnTo>
                              <a:pt x="515" y="12"/>
                            </a:lnTo>
                            <a:lnTo>
                              <a:pt x="610" y="43"/>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28" name="Google Shape;828;p29"/>
                      <p:cNvSpPr/>
                      <p:nvPr/>
                    </p:nvSpPr>
                    <p:spPr>
                      <a:xfrm>
                        <a:off x="4562" y="1441"/>
                        <a:ext cx="209" cy="70"/>
                      </a:xfrm>
                      <a:custGeom>
                        <a:avLst/>
                        <a:gdLst/>
                        <a:ahLst/>
                        <a:cxnLst/>
                        <a:rect l="l" t="t" r="r" b="b"/>
                        <a:pathLst>
                          <a:path w="629" h="210" extrusionOk="0">
                            <a:moveTo>
                              <a:pt x="0" y="210"/>
                            </a:moveTo>
                            <a:lnTo>
                              <a:pt x="30" y="149"/>
                            </a:lnTo>
                            <a:lnTo>
                              <a:pt x="66" y="106"/>
                            </a:lnTo>
                            <a:lnTo>
                              <a:pt x="106" y="71"/>
                            </a:lnTo>
                            <a:lnTo>
                              <a:pt x="180" y="33"/>
                            </a:lnTo>
                            <a:lnTo>
                              <a:pt x="275" y="6"/>
                            </a:lnTo>
                            <a:lnTo>
                              <a:pt x="364" y="0"/>
                            </a:lnTo>
                            <a:lnTo>
                              <a:pt x="460" y="10"/>
                            </a:lnTo>
                            <a:lnTo>
                              <a:pt x="547" y="37"/>
                            </a:lnTo>
                            <a:lnTo>
                              <a:pt x="590" y="49"/>
                            </a:lnTo>
                            <a:lnTo>
                              <a:pt x="629" y="61"/>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829" name="Google Shape;829;p29"/>
                    <p:cNvGrpSpPr/>
                    <p:nvPr/>
                  </p:nvGrpSpPr>
                  <p:grpSpPr>
                    <a:xfrm>
                      <a:off x="4476" y="1487"/>
                      <a:ext cx="120" cy="122"/>
                      <a:chOff x="4476" y="1487"/>
                      <a:chExt cx="120" cy="122"/>
                    </a:xfrm>
                  </p:grpSpPr>
                  <p:sp>
                    <p:nvSpPr>
                      <p:cNvPr id="830" name="Google Shape;830;p29"/>
                      <p:cNvSpPr/>
                      <p:nvPr/>
                    </p:nvSpPr>
                    <p:spPr>
                      <a:xfrm>
                        <a:off x="4476" y="1487"/>
                        <a:ext cx="120" cy="122"/>
                      </a:xfrm>
                      <a:custGeom>
                        <a:avLst/>
                        <a:gdLst/>
                        <a:ahLst/>
                        <a:cxnLst/>
                        <a:rect l="l" t="t" r="r" b="b"/>
                        <a:pathLst>
                          <a:path w="361" h="365" extrusionOk="0">
                            <a:moveTo>
                              <a:pt x="66" y="347"/>
                            </a:moveTo>
                            <a:lnTo>
                              <a:pt x="19" y="303"/>
                            </a:lnTo>
                            <a:lnTo>
                              <a:pt x="0" y="239"/>
                            </a:lnTo>
                            <a:lnTo>
                              <a:pt x="10" y="158"/>
                            </a:lnTo>
                            <a:lnTo>
                              <a:pt x="37" y="99"/>
                            </a:lnTo>
                            <a:lnTo>
                              <a:pt x="59" y="69"/>
                            </a:lnTo>
                            <a:lnTo>
                              <a:pt x="84" y="30"/>
                            </a:lnTo>
                            <a:lnTo>
                              <a:pt x="96" y="17"/>
                            </a:lnTo>
                            <a:lnTo>
                              <a:pt x="113" y="2"/>
                            </a:lnTo>
                            <a:lnTo>
                              <a:pt x="131" y="0"/>
                            </a:lnTo>
                            <a:lnTo>
                              <a:pt x="141" y="15"/>
                            </a:lnTo>
                            <a:lnTo>
                              <a:pt x="150" y="32"/>
                            </a:lnTo>
                            <a:lnTo>
                              <a:pt x="157" y="21"/>
                            </a:lnTo>
                            <a:lnTo>
                              <a:pt x="178" y="18"/>
                            </a:lnTo>
                            <a:lnTo>
                              <a:pt x="189" y="32"/>
                            </a:lnTo>
                            <a:lnTo>
                              <a:pt x="194" y="53"/>
                            </a:lnTo>
                            <a:lnTo>
                              <a:pt x="198" y="82"/>
                            </a:lnTo>
                            <a:lnTo>
                              <a:pt x="214" y="75"/>
                            </a:lnTo>
                            <a:lnTo>
                              <a:pt x="231" y="83"/>
                            </a:lnTo>
                            <a:lnTo>
                              <a:pt x="235" y="92"/>
                            </a:lnTo>
                            <a:lnTo>
                              <a:pt x="233" y="108"/>
                            </a:lnTo>
                            <a:lnTo>
                              <a:pt x="231" y="123"/>
                            </a:lnTo>
                            <a:lnTo>
                              <a:pt x="241" y="113"/>
                            </a:lnTo>
                            <a:lnTo>
                              <a:pt x="257" y="105"/>
                            </a:lnTo>
                            <a:lnTo>
                              <a:pt x="282" y="108"/>
                            </a:lnTo>
                            <a:lnTo>
                              <a:pt x="283" y="121"/>
                            </a:lnTo>
                            <a:lnTo>
                              <a:pt x="284" y="132"/>
                            </a:lnTo>
                            <a:lnTo>
                              <a:pt x="284" y="147"/>
                            </a:lnTo>
                            <a:lnTo>
                              <a:pt x="300" y="144"/>
                            </a:lnTo>
                            <a:lnTo>
                              <a:pt x="315" y="151"/>
                            </a:lnTo>
                            <a:lnTo>
                              <a:pt x="323" y="162"/>
                            </a:lnTo>
                            <a:lnTo>
                              <a:pt x="327" y="182"/>
                            </a:lnTo>
                            <a:lnTo>
                              <a:pt x="341" y="187"/>
                            </a:lnTo>
                            <a:lnTo>
                              <a:pt x="349" y="209"/>
                            </a:lnTo>
                            <a:lnTo>
                              <a:pt x="347" y="232"/>
                            </a:lnTo>
                            <a:lnTo>
                              <a:pt x="341" y="273"/>
                            </a:lnTo>
                            <a:lnTo>
                              <a:pt x="345" y="295"/>
                            </a:lnTo>
                            <a:lnTo>
                              <a:pt x="353" y="310"/>
                            </a:lnTo>
                            <a:lnTo>
                              <a:pt x="361" y="326"/>
                            </a:lnTo>
                            <a:lnTo>
                              <a:pt x="361" y="345"/>
                            </a:lnTo>
                            <a:lnTo>
                              <a:pt x="349" y="361"/>
                            </a:lnTo>
                            <a:lnTo>
                              <a:pt x="337" y="365"/>
                            </a:lnTo>
                            <a:lnTo>
                              <a:pt x="323" y="365"/>
                            </a:lnTo>
                            <a:lnTo>
                              <a:pt x="309" y="362"/>
                            </a:lnTo>
                            <a:lnTo>
                              <a:pt x="292" y="347"/>
                            </a:lnTo>
                            <a:lnTo>
                              <a:pt x="283" y="334"/>
                            </a:lnTo>
                            <a:lnTo>
                              <a:pt x="280" y="326"/>
                            </a:lnTo>
                            <a:lnTo>
                              <a:pt x="265" y="331"/>
                            </a:lnTo>
                            <a:lnTo>
                              <a:pt x="245" y="330"/>
                            </a:lnTo>
                            <a:lnTo>
                              <a:pt x="233" y="323"/>
                            </a:lnTo>
                            <a:lnTo>
                              <a:pt x="230" y="318"/>
                            </a:lnTo>
                            <a:lnTo>
                              <a:pt x="214" y="318"/>
                            </a:lnTo>
                            <a:lnTo>
                              <a:pt x="205" y="314"/>
                            </a:lnTo>
                            <a:lnTo>
                              <a:pt x="198" y="312"/>
                            </a:lnTo>
                            <a:lnTo>
                              <a:pt x="187" y="312"/>
                            </a:lnTo>
                            <a:lnTo>
                              <a:pt x="178" y="309"/>
                            </a:lnTo>
                            <a:lnTo>
                              <a:pt x="169" y="295"/>
                            </a:lnTo>
                            <a:lnTo>
                              <a:pt x="163" y="287"/>
                            </a:lnTo>
                            <a:lnTo>
                              <a:pt x="157" y="295"/>
                            </a:lnTo>
                            <a:lnTo>
                              <a:pt x="152" y="309"/>
                            </a:lnTo>
                            <a:lnTo>
                              <a:pt x="140" y="314"/>
                            </a:lnTo>
                            <a:lnTo>
                              <a:pt x="127" y="316"/>
                            </a:lnTo>
                            <a:lnTo>
                              <a:pt x="120" y="316"/>
                            </a:lnTo>
                            <a:lnTo>
                              <a:pt x="117" y="323"/>
                            </a:lnTo>
                            <a:lnTo>
                              <a:pt x="107" y="334"/>
                            </a:lnTo>
                            <a:lnTo>
                              <a:pt x="96" y="347"/>
                            </a:lnTo>
                            <a:lnTo>
                              <a:pt x="66" y="347"/>
                            </a:lnTo>
                            <a:close/>
                          </a:path>
                        </a:pathLst>
                      </a:custGeom>
                      <a:solidFill>
                        <a:srgbClr val="C0804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31" name="Google Shape;831;p29"/>
                      <p:cNvGrpSpPr/>
                      <p:nvPr/>
                    </p:nvGrpSpPr>
                    <p:grpSpPr>
                      <a:xfrm>
                        <a:off x="4482" y="1494"/>
                        <a:ext cx="91" cy="106"/>
                        <a:chOff x="4482" y="1494"/>
                        <a:chExt cx="91" cy="106"/>
                      </a:xfrm>
                    </p:grpSpPr>
                    <p:sp>
                      <p:nvSpPr>
                        <p:cNvPr id="832" name="Google Shape;832;p29"/>
                        <p:cNvSpPr/>
                        <p:nvPr/>
                      </p:nvSpPr>
                      <p:spPr>
                        <a:xfrm>
                          <a:off x="4555" y="1565"/>
                          <a:ext cx="18" cy="22"/>
                        </a:xfrm>
                        <a:custGeom>
                          <a:avLst/>
                          <a:gdLst/>
                          <a:ahLst/>
                          <a:cxnLst/>
                          <a:rect l="l" t="t" r="r" b="b"/>
                          <a:pathLst>
                            <a:path w="55" h="68" extrusionOk="0">
                              <a:moveTo>
                                <a:pt x="16" y="68"/>
                              </a:moveTo>
                              <a:lnTo>
                                <a:pt x="12" y="33"/>
                              </a:lnTo>
                              <a:lnTo>
                                <a:pt x="22" y="15"/>
                              </a:lnTo>
                              <a:lnTo>
                                <a:pt x="55" y="0"/>
                              </a:lnTo>
                              <a:lnTo>
                                <a:pt x="34" y="3"/>
                              </a:lnTo>
                              <a:lnTo>
                                <a:pt x="8" y="11"/>
                              </a:lnTo>
                              <a:lnTo>
                                <a:pt x="0" y="28"/>
                              </a:lnTo>
                              <a:lnTo>
                                <a:pt x="16" y="68"/>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33" name="Google Shape;833;p29"/>
                        <p:cNvSpPr/>
                        <p:nvPr/>
                      </p:nvSpPr>
                      <p:spPr>
                        <a:xfrm>
                          <a:off x="4521" y="1528"/>
                          <a:ext cx="29" cy="55"/>
                        </a:xfrm>
                        <a:custGeom>
                          <a:avLst/>
                          <a:gdLst/>
                          <a:ahLst/>
                          <a:cxnLst/>
                          <a:rect l="l" t="t" r="r" b="b"/>
                          <a:pathLst>
                            <a:path w="87" h="164" extrusionOk="0">
                              <a:moveTo>
                                <a:pt x="35" y="164"/>
                              </a:moveTo>
                              <a:lnTo>
                                <a:pt x="19" y="128"/>
                              </a:lnTo>
                              <a:lnTo>
                                <a:pt x="19" y="78"/>
                              </a:lnTo>
                              <a:lnTo>
                                <a:pt x="49" y="39"/>
                              </a:lnTo>
                              <a:lnTo>
                                <a:pt x="87" y="0"/>
                              </a:lnTo>
                              <a:lnTo>
                                <a:pt x="63" y="22"/>
                              </a:lnTo>
                              <a:lnTo>
                                <a:pt x="27" y="50"/>
                              </a:lnTo>
                              <a:lnTo>
                                <a:pt x="0" y="73"/>
                              </a:lnTo>
                              <a:lnTo>
                                <a:pt x="5" y="93"/>
                              </a:lnTo>
                              <a:lnTo>
                                <a:pt x="4" y="115"/>
                              </a:lnTo>
                              <a:lnTo>
                                <a:pt x="4" y="139"/>
                              </a:lnTo>
                              <a:lnTo>
                                <a:pt x="35" y="164"/>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34" name="Google Shape;834;p29"/>
                        <p:cNvSpPr/>
                        <p:nvPr/>
                      </p:nvSpPr>
                      <p:spPr>
                        <a:xfrm>
                          <a:off x="4482" y="1558"/>
                          <a:ext cx="20" cy="42"/>
                        </a:xfrm>
                        <a:custGeom>
                          <a:avLst/>
                          <a:gdLst/>
                          <a:ahLst/>
                          <a:cxnLst/>
                          <a:rect l="l" t="t" r="r" b="b"/>
                          <a:pathLst>
                            <a:path w="60" h="126" extrusionOk="0">
                              <a:moveTo>
                                <a:pt x="26" y="105"/>
                              </a:moveTo>
                              <a:lnTo>
                                <a:pt x="0" y="66"/>
                              </a:lnTo>
                              <a:lnTo>
                                <a:pt x="10" y="39"/>
                              </a:lnTo>
                              <a:lnTo>
                                <a:pt x="32" y="0"/>
                              </a:lnTo>
                              <a:lnTo>
                                <a:pt x="14" y="67"/>
                              </a:lnTo>
                              <a:lnTo>
                                <a:pt x="28" y="97"/>
                              </a:lnTo>
                              <a:lnTo>
                                <a:pt x="60" y="126"/>
                              </a:lnTo>
                              <a:lnTo>
                                <a:pt x="26" y="105"/>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35" name="Google Shape;835;p29"/>
                        <p:cNvSpPr/>
                        <p:nvPr/>
                      </p:nvSpPr>
                      <p:spPr>
                        <a:xfrm>
                          <a:off x="4498" y="1494"/>
                          <a:ext cx="27" cy="42"/>
                        </a:xfrm>
                        <a:custGeom>
                          <a:avLst/>
                          <a:gdLst/>
                          <a:ahLst/>
                          <a:cxnLst/>
                          <a:rect l="l" t="t" r="r" b="b"/>
                          <a:pathLst>
                            <a:path w="82" h="126" extrusionOk="0">
                              <a:moveTo>
                                <a:pt x="82" y="0"/>
                              </a:moveTo>
                              <a:lnTo>
                                <a:pt x="43" y="31"/>
                              </a:lnTo>
                              <a:lnTo>
                                <a:pt x="12" y="63"/>
                              </a:lnTo>
                              <a:lnTo>
                                <a:pt x="6" y="89"/>
                              </a:lnTo>
                              <a:lnTo>
                                <a:pt x="0" y="126"/>
                              </a:lnTo>
                              <a:lnTo>
                                <a:pt x="13" y="96"/>
                              </a:lnTo>
                              <a:lnTo>
                                <a:pt x="25" y="65"/>
                              </a:lnTo>
                              <a:lnTo>
                                <a:pt x="58" y="28"/>
                              </a:lnTo>
                              <a:lnTo>
                                <a:pt x="82" y="0"/>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36" name="Google Shape;836;p29"/>
                        <p:cNvSpPr/>
                        <p:nvPr/>
                      </p:nvSpPr>
                      <p:spPr>
                        <a:xfrm>
                          <a:off x="4495" y="1573"/>
                          <a:ext cx="15" cy="27"/>
                        </a:xfrm>
                        <a:custGeom>
                          <a:avLst/>
                          <a:gdLst/>
                          <a:ahLst/>
                          <a:cxnLst/>
                          <a:rect l="l" t="t" r="r" b="b"/>
                          <a:pathLst>
                            <a:path w="45" h="80" extrusionOk="0">
                              <a:moveTo>
                                <a:pt x="18" y="80"/>
                              </a:moveTo>
                              <a:lnTo>
                                <a:pt x="6" y="54"/>
                              </a:lnTo>
                              <a:lnTo>
                                <a:pt x="0" y="39"/>
                              </a:lnTo>
                              <a:lnTo>
                                <a:pt x="13" y="17"/>
                              </a:lnTo>
                              <a:lnTo>
                                <a:pt x="41" y="0"/>
                              </a:lnTo>
                              <a:lnTo>
                                <a:pt x="24" y="23"/>
                              </a:lnTo>
                              <a:lnTo>
                                <a:pt x="15" y="47"/>
                              </a:lnTo>
                              <a:lnTo>
                                <a:pt x="30" y="54"/>
                              </a:lnTo>
                              <a:lnTo>
                                <a:pt x="45" y="36"/>
                              </a:lnTo>
                              <a:lnTo>
                                <a:pt x="37" y="52"/>
                              </a:lnTo>
                              <a:lnTo>
                                <a:pt x="18" y="80"/>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837" name="Google Shape;837;p29"/>
                    <p:cNvGrpSpPr/>
                    <p:nvPr/>
                  </p:nvGrpSpPr>
                  <p:grpSpPr>
                    <a:xfrm>
                      <a:off x="4667" y="1625"/>
                      <a:ext cx="130" cy="64"/>
                      <a:chOff x="4667" y="1625"/>
                      <a:chExt cx="130" cy="64"/>
                    </a:xfrm>
                  </p:grpSpPr>
                  <p:sp>
                    <p:nvSpPr>
                      <p:cNvPr id="838" name="Google Shape;838;p29"/>
                      <p:cNvSpPr/>
                      <p:nvPr/>
                    </p:nvSpPr>
                    <p:spPr>
                      <a:xfrm>
                        <a:off x="4667" y="1625"/>
                        <a:ext cx="130" cy="64"/>
                      </a:xfrm>
                      <a:custGeom>
                        <a:avLst/>
                        <a:gdLst/>
                        <a:ahLst/>
                        <a:cxnLst/>
                        <a:rect l="l" t="t" r="r" b="b"/>
                        <a:pathLst>
                          <a:path w="388" h="191" extrusionOk="0">
                            <a:moveTo>
                              <a:pt x="23" y="47"/>
                            </a:moveTo>
                            <a:lnTo>
                              <a:pt x="93" y="51"/>
                            </a:lnTo>
                            <a:lnTo>
                              <a:pt x="143" y="50"/>
                            </a:lnTo>
                            <a:lnTo>
                              <a:pt x="201" y="24"/>
                            </a:lnTo>
                            <a:lnTo>
                              <a:pt x="251" y="3"/>
                            </a:lnTo>
                            <a:lnTo>
                              <a:pt x="295" y="0"/>
                            </a:lnTo>
                            <a:lnTo>
                              <a:pt x="314" y="19"/>
                            </a:lnTo>
                            <a:lnTo>
                              <a:pt x="344" y="30"/>
                            </a:lnTo>
                            <a:lnTo>
                              <a:pt x="379" y="34"/>
                            </a:lnTo>
                            <a:lnTo>
                              <a:pt x="388" y="51"/>
                            </a:lnTo>
                            <a:lnTo>
                              <a:pt x="384" y="87"/>
                            </a:lnTo>
                            <a:lnTo>
                              <a:pt x="377" y="111"/>
                            </a:lnTo>
                            <a:lnTo>
                              <a:pt x="360" y="130"/>
                            </a:lnTo>
                            <a:lnTo>
                              <a:pt x="334" y="154"/>
                            </a:lnTo>
                            <a:lnTo>
                              <a:pt x="322" y="175"/>
                            </a:lnTo>
                            <a:lnTo>
                              <a:pt x="304" y="190"/>
                            </a:lnTo>
                            <a:lnTo>
                              <a:pt x="288" y="191"/>
                            </a:lnTo>
                            <a:lnTo>
                              <a:pt x="266" y="172"/>
                            </a:lnTo>
                            <a:lnTo>
                              <a:pt x="253" y="180"/>
                            </a:lnTo>
                            <a:lnTo>
                              <a:pt x="230" y="181"/>
                            </a:lnTo>
                            <a:lnTo>
                              <a:pt x="214" y="152"/>
                            </a:lnTo>
                            <a:lnTo>
                              <a:pt x="204" y="156"/>
                            </a:lnTo>
                            <a:lnTo>
                              <a:pt x="190" y="156"/>
                            </a:lnTo>
                            <a:lnTo>
                              <a:pt x="181" y="142"/>
                            </a:lnTo>
                            <a:lnTo>
                              <a:pt x="164" y="152"/>
                            </a:lnTo>
                            <a:lnTo>
                              <a:pt x="148" y="160"/>
                            </a:lnTo>
                            <a:lnTo>
                              <a:pt x="127" y="152"/>
                            </a:lnTo>
                            <a:lnTo>
                              <a:pt x="123" y="138"/>
                            </a:lnTo>
                            <a:lnTo>
                              <a:pt x="121" y="121"/>
                            </a:lnTo>
                            <a:lnTo>
                              <a:pt x="90" y="125"/>
                            </a:lnTo>
                            <a:lnTo>
                              <a:pt x="65" y="130"/>
                            </a:lnTo>
                            <a:lnTo>
                              <a:pt x="60" y="121"/>
                            </a:lnTo>
                            <a:lnTo>
                              <a:pt x="39" y="121"/>
                            </a:lnTo>
                            <a:lnTo>
                              <a:pt x="10" y="100"/>
                            </a:lnTo>
                            <a:lnTo>
                              <a:pt x="0" y="78"/>
                            </a:lnTo>
                            <a:lnTo>
                              <a:pt x="5" y="68"/>
                            </a:lnTo>
                            <a:lnTo>
                              <a:pt x="1" y="50"/>
                            </a:lnTo>
                            <a:lnTo>
                              <a:pt x="23" y="47"/>
                            </a:lnTo>
                            <a:close/>
                          </a:path>
                        </a:pathLst>
                      </a:custGeom>
                      <a:solidFill>
                        <a:srgbClr val="C0804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39" name="Google Shape;839;p29"/>
                      <p:cNvGrpSpPr/>
                      <p:nvPr/>
                    </p:nvGrpSpPr>
                    <p:grpSpPr>
                      <a:xfrm>
                        <a:off x="4687" y="1635"/>
                        <a:ext cx="97" cy="49"/>
                        <a:chOff x="4687" y="1635"/>
                        <a:chExt cx="97" cy="49"/>
                      </a:xfrm>
                    </p:grpSpPr>
                    <p:sp>
                      <p:nvSpPr>
                        <p:cNvPr id="840" name="Google Shape;840;p29"/>
                        <p:cNvSpPr/>
                        <p:nvPr/>
                      </p:nvSpPr>
                      <p:spPr>
                        <a:xfrm>
                          <a:off x="4687" y="1651"/>
                          <a:ext cx="30" cy="15"/>
                        </a:xfrm>
                        <a:custGeom>
                          <a:avLst/>
                          <a:gdLst/>
                          <a:ahLst/>
                          <a:cxnLst/>
                          <a:rect l="l" t="t" r="r" b="b"/>
                          <a:pathLst>
                            <a:path w="90" h="43" extrusionOk="0">
                              <a:moveTo>
                                <a:pt x="0" y="43"/>
                              </a:moveTo>
                              <a:lnTo>
                                <a:pt x="46" y="29"/>
                              </a:lnTo>
                              <a:lnTo>
                                <a:pt x="90" y="0"/>
                              </a:lnTo>
                              <a:lnTo>
                                <a:pt x="73" y="22"/>
                              </a:lnTo>
                              <a:lnTo>
                                <a:pt x="54" y="37"/>
                              </a:lnTo>
                              <a:lnTo>
                                <a:pt x="0" y="43"/>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41" name="Google Shape;841;p29"/>
                        <p:cNvSpPr/>
                        <p:nvPr/>
                      </p:nvSpPr>
                      <p:spPr>
                        <a:xfrm>
                          <a:off x="4726" y="1635"/>
                          <a:ext cx="24" cy="39"/>
                        </a:xfrm>
                        <a:custGeom>
                          <a:avLst/>
                          <a:gdLst/>
                          <a:ahLst/>
                          <a:cxnLst/>
                          <a:rect l="l" t="t" r="r" b="b"/>
                          <a:pathLst>
                            <a:path w="72" h="117" extrusionOk="0">
                              <a:moveTo>
                                <a:pt x="0" y="117"/>
                              </a:moveTo>
                              <a:lnTo>
                                <a:pt x="24" y="78"/>
                              </a:lnTo>
                              <a:lnTo>
                                <a:pt x="72" y="0"/>
                              </a:lnTo>
                              <a:lnTo>
                                <a:pt x="58" y="47"/>
                              </a:lnTo>
                              <a:lnTo>
                                <a:pt x="49" y="81"/>
                              </a:lnTo>
                              <a:lnTo>
                                <a:pt x="0" y="117"/>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42" name="Google Shape;842;p29"/>
                        <p:cNvSpPr/>
                        <p:nvPr/>
                      </p:nvSpPr>
                      <p:spPr>
                        <a:xfrm>
                          <a:off x="4755" y="1637"/>
                          <a:ext cx="17" cy="47"/>
                        </a:xfrm>
                        <a:custGeom>
                          <a:avLst/>
                          <a:gdLst/>
                          <a:ahLst/>
                          <a:cxnLst/>
                          <a:rect l="l" t="t" r="r" b="b"/>
                          <a:pathLst>
                            <a:path w="52" h="141" extrusionOk="0">
                              <a:moveTo>
                                <a:pt x="0" y="141"/>
                              </a:moveTo>
                              <a:lnTo>
                                <a:pt x="38" y="110"/>
                              </a:lnTo>
                              <a:lnTo>
                                <a:pt x="37" y="46"/>
                              </a:lnTo>
                              <a:lnTo>
                                <a:pt x="11" y="0"/>
                              </a:lnTo>
                              <a:lnTo>
                                <a:pt x="42" y="43"/>
                              </a:lnTo>
                              <a:lnTo>
                                <a:pt x="52" y="86"/>
                              </a:lnTo>
                              <a:lnTo>
                                <a:pt x="50" y="123"/>
                              </a:lnTo>
                              <a:lnTo>
                                <a:pt x="0" y="141"/>
                              </a:lnTo>
                              <a:close/>
                            </a:path>
                          </a:pathLst>
                        </a:custGeom>
                        <a:solidFill>
                          <a:srgbClr val="804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43" name="Google Shape;843;p29"/>
                        <p:cNvSpPr/>
                        <p:nvPr/>
                      </p:nvSpPr>
                      <p:spPr>
                        <a:xfrm>
                          <a:off x="4779" y="1652"/>
                          <a:ext cx="5" cy="18"/>
                        </a:xfrm>
                        <a:custGeom>
                          <a:avLst/>
                          <a:gdLst/>
                          <a:ahLst/>
                          <a:cxnLst/>
                          <a:rect l="l" t="t" r="r" b="b"/>
                          <a:pathLst>
                            <a:path w="15" h="53" extrusionOk="0">
                              <a:moveTo>
                                <a:pt x="0" y="0"/>
                              </a:moveTo>
                              <a:lnTo>
                                <a:pt x="15" y="35"/>
                              </a:lnTo>
                              <a:lnTo>
                                <a:pt x="10" y="53"/>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grpSp>
                <p:nvGrpSpPr>
                  <p:cNvPr id="844" name="Google Shape;844;p29"/>
                  <p:cNvGrpSpPr/>
                  <p:nvPr/>
                </p:nvGrpSpPr>
                <p:grpSpPr>
                  <a:xfrm>
                    <a:off x="4705" y="1517"/>
                    <a:ext cx="154" cy="133"/>
                    <a:chOff x="4705" y="1517"/>
                    <a:chExt cx="154" cy="133"/>
                  </a:xfrm>
                </p:grpSpPr>
                <p:sp>
                  <p:nvSpPr>
                    <p:cNvPr id="845" name="Google Shape;845;p29"/>
                    <p:cNvSpPr/>
                    <p:nvPr/>
                  </p:nvSpPr>
                  <p:spPr>
                    <a:xfrm>
                      <a:off x="4773" y="1565"/>
                      <a:ext cx="73" cy="69"/>
                    </a:xfrm>
                    <a:custGeom>
                      <a:avLst/>
                      <a:gdLst/>
                      <a:ahLst/>
                      <a:cxnLst/>
                      <a:rect l="l" t="t" r="r" b="b"/>
                      <a:pathLst>
                        <a:path w="221" h="205" extrusionOk="0">
                          <a:moveTo>
                            <a:pt x="15" y="82"/>
                          </a:moveTo>
                          <a:lnTo>
                            <a:pt x="41" y="41"/>
                          </a:lnTo>
                          <a:lnTo>
                            <a:pt x="57" y="27"/>
                          </a:lnTo>
                          <a:lnTo>
                            <a:pt x="92" y="9"/>
                          </a:lnTo>
                          <a:lnTo>
                            <a:pt x="131" y="0"/>
                          </a:lnTo>
                          <a:lnTo>
                            <a:pt x="166" y="0"/>
                          </a:lnTo>
                          <a:lnTo>
                            <a:pt x="188" y="6"/>
                          </a:lnTo>
                          <a:lnTo>
                            <a:pt x="208" y="31"/>
                          </a:lnTo>
                          <a:lnTo>
                            <a:pt x="221" y="66"/>
                          </a:lnTo>
                          <a:lnTo>
                            <a:pt x="217" y="102"/>
                          </a:lnTo>
                          <a:lnTo>
                            <a:pt x="197" y="135"/>
                          </a:lnTo>
                          <a:lnTo>
                            <a:pt x="183" y="160"/>
                          </a:lnTo>
                          <a:lnTo>
                            <a:pt x="143" y="183"/>
                          </a:lnTo>
                          <a:lnTo>
                            <a:pt x="92" y="195"/>
                          </a:lnTo>
                          <a:lnTo>
                            <a:pt x="48" y="205"/>
                          </a:lnTo>
                          <a:lnTo>
                            <a:pt x="18" y="195"/>
                          </a:lnTo>
                          <a:lnTo>
                            <a:pt x="2" y="175"/>
                          </a:lnTo>
                          <a:lnTo>
                            <a:pt x="0" y="141"/>
                          </a:lnTo>
                          <a:lnTo>
                            <a:pt x="15" y="82"/>
                          </a:lnTo>
                          <a:close/>
                        </a:path>
                      </a:pathLst>
                    </a:custGeom>
                    <a:solidFill>
                      <a:srgbClr val="F0F0FF"/>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46" name="Google Shape;846;p29"/>
                    <p:cNvSpPr/>
                    <p:nvPr/>
                  </p:nvSpPr>
                  <p:spPr>
                    <a:xfrm>
                      <a:off x="4804" y="1544"/>
                      <a:ext cx="55" cy="42"/>
                    </a:xfrm>
                    <a:custGeom>
                      <a:avLst/>
                      <a:gdLst/>
                      <a:ahLst/>
                      <a:cxnLst/>
                      <a:rect l="l" t="t" r="r" b="b"/>
                      <a:pathLst>
                        <a:path w="164" h="127" extrusionOk="0">
                          <a:moveTo>
                            <a:pt x="21" y="0"/>
                          </a:moveTo>
                          <a:lnTo>
                            <a:pt x="158" y="75"/>
                          </a:lnTo>
                          <a:lnTo>
                            <a:pt x="163" y="86"/>
                          </a:lnTo>
                          <a:lnTo>
                            <a:pt x="164" y="101"/>
                          </a:lnTo>
                          <a:lnTo>
                            <a:pt x="162" y="113"/>
                          </a:lnTo>
                          <a:lnTo>
                            <a:pt x="158" y="124"/>
                          </a:lnTo>
                          <a:lnTo>
                            <a:pt x="151" y="127"/>
                          </a:lnTo>
                          <a:lnTo>
                            <a:pt x="138" y="127"/>
                          </a:lnTo>
                          <a:lnTo>
                            <a:pt x="13" y="56"/>
                          </a:lnTo>
                          <a:lnTo>
                            <a:pt x="3" y="46"/>
                          </a:lnTo>
                          <a:lnTo>
                            <a:pt x="0" y="31"/>
                          </a:lnTo>
                          <a:lnTo>
                            <a:pt x="3" y="16"/>
                          </a:lnTo>
                          <a:lnTo>
                            <a:pt x="8" y="8"/>
                          </a:lnTo>
                          <a:lnTo>
                            <a:pt x="15" y="1"/>
                          </a:lnTo>
                          <a:lnTo>
                            <a:pt x="21" y="0"/>
                          </a:lnTo>
                          <a:close/>
                        </a:path>
                      </a:pathLst>
                    </a:custGeom>
                    <a:solidFill>
                      <a:srgbClr val="C0804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47" name="Google Shape;847;p29"/>
                    <p:cNvSpPr/>
                    <p:nvPr/>
                  </p:nvSpPr>
                  <p:spPr>
                    <a:xfrm>
                      <a:off x="4755" y="1547"/>
                      <a:ext cx="99" cy="103"/>
                    </a:xfrm>
                    <a:custGeom>
                      <a:avLst/>
                      <a:gdLst/>
                      <a:ahLst/>
                      <a:cxnLst/>
                      <a:rect l="l" t="t" r="r" b="b"/>
                      <a:pathLst>
                        <a:path w="299" h="310" extrusionOk="0">
                          <a:moveTo>
                            <a:pt x="93" y="0"/>
                          </a:moveTo>
                          <a:lnTo>
                            <a:pt x="180" y="71"/>
                          </a:lnTo>
                          <a:lnTo>
                            <a:pt x="216" y="104"/>
                          </a:lnTo>
                          <a:lnTo>
                            <a:pt x="252" y="141"/>
                          </a:lnTo>
                          <a:lnTo>
                            <a:pt x="275" y="171"/>
                          </a:lnTo>
                          <a:lnTo>
                            <a:pt x="294" y="201"/>
                          </a:lnTo>
                          <a:lnTo>
                            <a:pt x="299" y="236"/>
                          </a:lnTo>
                          <a:lnTo>
                            <a:pt x="295" y="273"/>
                          </a:lnTo>
                          <a:lnTo>
                            <a:pt x="280" y="295"/>
                          </a:lnTo>
                          <a:lnTo>
                            <a:pt x="252" y="310"/>
                          </a:lnTo>
                          <a:lnTo>
                            <a:pt x="186" y="310"/>
                          </a:lnTo>
                          <a:lnTo>
                            <a:pt x="139" y="304"/>
                          </a:lnTo>
                          <a:lnTo>
                            <a:pt x="69" y="284"/>
                          </a:lnTo>
                          <a:lnTo>
                            <a:pt x="56" y="264"/>
                          </a:lnTo>
                          <a:lnTo>
                            <a:pt x="35" y="236"/>
                          </a:lnTo>
                          <a:lnTo>
                            <a:pt x="0" y="222"/>
                          </a:lnTo>
                          <a:lnTo>
                            <a:pt x="32" y="177"/>
                          </a:lnTo>
                          <a:lnTo>
                            <a:pt x="32" y="71"/>
                          </a:lnTo>
                          <a:lnTo>
                            <a:pt x="93" y="0"/>
                          </a:lnTo>
                          <a:close/>
                        </a:path>
                      </a:pathLst>
                    </a:custGeom>
                    <a:solidFill>
                      <a:srgbClr val="E0A08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48" name="Google Shape;848;p29"/>
                    <p:cNvGrpSpPr/>
                    <p:nvPr/>
                  </p:nvGrpSpPr>
                  <p:grpSpPr>
                    <a:xfrm>
                      <a:off x="4705" y="1517"/>
                      <a:ext cx="93" cy="91"/>
                      <a:chOff x="4705" y="1517"/>
                      <a:chExt cx="93" cy="91"/>
                    </a:xfrm>
                  </p:grpSpPr>
                  <p:sp>
                    <p:nvSpPr>
                      <p:cNvPr id="849" name="Google Shape;849;p29"/>
                      <p:cNvSpPr/>
                      <p:nvPr/>
                    </p:nvSpPr>
                    <p:spPr>
                      <a:xfrm>
                        <a:off x="4705" y="1539"/>
                        <a:ext cx="74" cy="69"/>
                      </a:xfrm>
                      <a:custGeom>
                        <a:avLst/>
                        <a:gdLst/>
                        <a:ahLst/>
                        <a:cxnLst/>
                        <a:rect l="l" t="t" r="r" b="b"/>
                        <a:pathLst>
                          <a:path w="222" h="205" extrusionOk="0">
                            <a:moveTo>
                              <a:pt x="15" y="83"/>
                            </a:moveTo>
                            <a:lnTo>
                              <a:pt x="41" y="43"/>
                            </a:lnTo>
                            <a:lnTo>
                              <a:pt x="57" y="26"/>
                            </a:lnTo>
                            <a:lnTo>
                              <a:pt x="92" y="8"/>
                            </a:lnTo>
                            <a:lnTo>
                              <a:pt x="133" y="0"/>
                            </a:lnTo>
                            <a:lnTo>
                              <a:pt x="169" y="0"/>
                            </a:lnTo>
                            <a:lnTo>
                              <a:pt x="191" y="6"/>
                            </a:lnTo>
                            <a:lnTo>
                              <a:pt x="211" y="31"/>
                            </a:lnTo>
                            <a:lnTo>
                              <a:pt x="222" y="66"/>
                            </a:lnTo>
                            <a:lnTo>
                              <a:pt x="219" y="105"/>
                            </a:lnTo>
                            <a:lnTo>
                              <a:pt x="200" y="138"/>
                            </a:lnTo>
                            <a:lnTo>
                              <a:pt x="184" y="160"/>
                            </a:lnTo>
                            <a:lnTo>
                              <a:pt x="144" y="182"/>
                            </a:lnTo>
                            <a:lnTo>
                              <a:pt x="92" y="195"/>
                            </a:lnTo>
                            <a:lnTo>
                              <a:pt x="50" y="205"/>
                            </a:lnTo>
                            <a:lnTo>
                              <a:pt x="20" y="195"/>
                            </a:lnTo>
                            <a:lnTo>
                              <a:pt x="5" y="175"/>
                            </a:lnTo>
                            <a:lnTo>
                              <a:pt x="0" y="143"/>
                            </a:lnTo>
                            <a:lnTo>
                              <a:pt x="15" y="83"/>
                            </a:lnTo>
                            <a:close/>
                          </a:path>
                        </a:pathLst>
                      </a:custGeom>
                      <a:solidFill>
                        <a:srgbClr val="F0F0FF"/>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0" name="Google Shape;850;p29"/>
                      <p:cNvSpPr/>
                      <p:nvPr/>
                    </p:nvSpPr>
                    <p:spPr>
                      <a:xfrm>
                        <a:off x="4713" y="1587"/>
                        <a:ext cx="21" cy="21"/>
                      </a:xfrm>
                      <a:prstGeom prst="ellipse">
                        <a:avLst/>
                      </a:prstGeom>
                      <a:solidFill>
                        <a:srgbClr val="00808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1" name="Google Shape;851;p29"/>
                      <p:cNvSpPr/>
                      <p:nvPr/>
                    </p:nvSpPr>
                    <p:spPr>
                      <a:xfrm>
                        <a:off x="4721" y="1517"/>
                        <a:ext cx="77" cy="45"/>
                      </a:xfrm>
                      <a:custGeom>
                        <a:avLst/>
                        <a:gdLst/>
                        <a:ahLst/>
                        <a:cxnLst/>
                        <a:rect l="l" t="t" r="r" b="b"/>
                        <a:pathLst>
                          <a:path w="230" h="134" extrusionOk="0">
                            <a:moveTo>
                              <a:pt x="33" y="0"/>
                            </a:moveTo>
                            <a:lnTo>
                              <a:pt x="221" y="80"/>
                            </a:lnTo>
                            <a:lnTo>
                              <a:pt x="228" y="90"/>
                            </a:lnTo>
                            <a:lnTo>
                              <a:pt x="230" y="107"/>
                            </a:lnTo>
                            <a:lnTo>
                              <a:pt x="226" y="119"/>
                            </a:lnTo>
                            <a:lnTo>
                              <a:pt x="220" y="129"/>
                            </a:lnTo>
                            <a:lnTo>
                              <a:pt x="211" y="133"/>
                            </a:lnTo>
                            <a:lnTo>
                              <a:pt x="194" y="134"/>
                            </a:lnTo>
                            <a:lnTo>
                              <a:pt x="19" y="59"/>
                            </a:lnTo>
                            <a:lnTo>
                              <a:pt x="4" y="49"/>
                            </a:lnTo>
                            <a:lnTo>
                              <a:pt x="0" y="33"/>
                            </a:lnTo>
                            <a:lnTo>
                              <a:pt x="4" y="17"/>
                            </a:lnTo>
                            <a:lnTo>
                              <a:pt x="11" y="10"/>
                            </a:lnTo>
                            <a:lnTo>
                              <a:pt x="20" y="3"/>
                            </a:lnTo>
                            <a:lnTo>
                              <a:pt x="33" y="0"/>
                            </a:lnTo>
                            <a:close/>
                          </a:path>
                        </a:pathLst>
                      </a:custGeom>
                      <a:solidFill>
                        <a:srgbClr val="C0804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852" name="Google Shape;852;p29"/>
                  <p:cNvGrpSpPr/>
                  <p:nvPr/>
                </p:nvGrpSpPr>
                <p:grpSpPr>
                  <a:xfrm>
                    <a:off x="4509" y="1584"/>
                    <a:ext cx="74" cy="86"/>
                    <a:chOff x="4509" y="1584"/>
                    <a:chExt cx="74" cy="86"/>
                  </a:xfrm>
                </p:grpSpPr>
                <p:sp>
                  <p:nvSpPr>
                    <p:cNvPr id="853" name="Google Shape;853;p29"/>
                    <p:cNvSpPr/>
                    <p:nvPr/>
                  </p:nvSpPr>
                  <p:spPr>
                    <a:xfrm>
                      <a:off x="4509" y="1584"/>
                      <a:ext cx="65" cy="83"/>
                    </a:xfrm>
                    <a:custGeom>
                      <a:avLst/>
                      <a:gdLst/>
                      <a:ahLst/>
                      <a:cxnLst/>
                      <a:rect l="l" t="t" r="r" b="b"/>
                      <a:pathLst>
                        <a:path w="197" h="250" extrusionOk="0">
                          <a:moveTo>
                            <a:pt x="160" y="39"/>
                          </a:moveTo>
                          <a:lnTo>
                            <a:pt x="129" y="6"/>
                          </a:lnTo>
                          <a:lnTo>
                            <a:pt x="107" y="1"/>
                          </a:lnTo>
                          <a:lnTo>
                            <a:pt x="69" y="0"/>
                          </a:lnTo>
                          <a:lnTo>
                            <a:pt x="37" y="18"/>
                          </a:lnTo>
                          <a:lnTo>
                            <a:pt x="19" y="39"/>
                          </a:lnTo>
                          <a:lnTo>
                            <a:pt x="6" y="63"/>
                          </a:lnTo>
                          <a:lnTo>
                            <a:pt x="0" y="92"/>
                          </a:lnTo>
                          <a:lnTo>
                            <a:pt x="2" y="124"/>
                          </a:lnTo>
                          <a:lnTo>
                            <a:pt x="12" y="161"/>
                          </a:lnTo>
                          <a:lnTo>
                            <a:pt x="34" y="189"/>
                          </a:lnTo>
                          <a:lnTo>
                            <a:pt x="58" y="205"/>
                          </a:lnTo>
                          <a:lnTo>
                            <a:pt x="87" y="217"/>
                          </a:lnTo>
                          <a:lnTo>
                            <a:pt x="103" y="240"/>
                          </a:lnTo>
                          <a:lnTo>
                            <a:pt x="119" y="248"/>
                          </a:lnTo>
                          <a:lnTo>
                            <a:pt x="137" y="250"/>
                          </a:lnTo>
                          <a:lnTo>
                            <a:pt x="159" y="245"/>
                          </a:lnTo>
                          <a:lnTo>
                            <a:pt x="181" y="231"/>
                          </a:lnTo>
                          <a:lnTo>
                            <a:pt x="191" y="210"/>
                          </a:lnTo>
                          <a:lnTo>
                            <a:pt x="197" y="179"/>
                          </a:lnTo>
                          <a:lnTo>
                            <a:pt x="185" y="149"/>
                          </a:lnTo>
                          <a:lnTo>
                            <a:pt x="184" y="118"/>
                          </a:lnTo>
                          <a:lnTo>
                            <a:pt x="174" y="75"/>
                          </a:lnTo>
                          <a:lnTo>
                            <a:pt x="160" y="39"/>
                          </a:lnTo>
                          <a:close/>
                        </a:path>
                      </a:pathLst>
                    </a:custGeom>
                    <a:solidFill>
                      <a:srgbClr val="E0A08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4" name="Google Shape;854;p29"/>
                    <p:cNvSpPr/>
                    <p:nvPr/>
                  </p:nvSpPr>
                  <p:spPr>
                    <a:xfrm>
                      <a:off x="4516" y="1589"/>
                      <a:ext cx="67" cy="81"/>
                    </a:xfrm>
                    <a:custGeom>
                      <a:avLst/>
                      <a:gdLst/>
                      <a:ahLst/>
                      <a:cxnLst/>
                      <a:rect l="l" t="t" r="r" b="b"/>
                      <a:pathLst>
                        <a:path w="202" h="243" extrusionOk="0">
                          <a:moveTo>
                            <a:pt x="165" y="36"/>
                          </a:moveTo>
                          <a:lnTo>
                            <a:pt x="131" y="6"/>
                          </a:lnTo>
                          <a:lnTo>
                            <a:pt x="109" y="1"/>
                          </a:lnTo>
                          <a:lnTo>
                            <a:pt x="70" y="0"/>
                          </a:lnTo>
                          <a:lnTo>
                            <a:pt x="37" y="15"/>
                          </a:lnTo>
                          <a:lnTo>
                            <a:pt x="18" y="36"/>
                          </a:lnTo>
                          <a:lnTo>
                            <a:pt x="5" y="62"/>
                          </a:lnTo>
                          <a:lnTo>
                            <a:pt x="0" y="90"/>
                          </a:lnTo>
                          <a:lnTo>
                            <a:pt x="1" y="121"/>
                          </a:lnTo>
                          <a:lnTo>
                            <a:pt x="12" y="156"/>
                          </a:lnTo>
                          <a:lnTo>
                            <a:pt x="34" y="184"/>
                          </a:lnTo>
                          <a:lnTo>
                            <a:pt x="60" y="200"/>
                          </a:lnTo>
                          <a:lnTo>
                            <a:pt x="88" y="210"/>
                          </a:lnTo>
                          <a:lnTo>
                            <a:pt x="105" y="233"/>
                          </a:lnTo>
                          <a:lnTo>
                            <a:pt x="121" y="240"/>
                          </a:lnTo>
                          <a:lnTo>
                            <a:pt x="139" y="243"/>
                          </a:lnTo>
                          <a:lnTo>
                            <a:pt x="164" y="236"/>
                          </a:lnTo>
                          <a:lnTo>
                            <a:pt x="186" y="225"/>
                          </a:lnTo>
                          <a:lnTo>
                            <a:pt x="196" y="205"/>
                          </a:lnTo>
                          <a:lnTo>
                            <a:pt x="202" y="173"/>
                          </a:lnTo>
                          <a:lnTo>
                            <a:pt x="190" y="144"/>
                          </a:lnTo>
                          <a:lnTo>
                            <a:pt x="189" y="114"/>
                          </a:lnTo>
                          <a:lnTo>
                            <a:pt x="179" y="74"/>
                          </a:lnTo>
                          <a:lnTo>
                            <a:pt x="165" y="36"/>
                          </a:lnTo>
                          <a:close/>
                        </a:path>
                      </a:pathLst>
                    </a:custGeom>
                    <a:solidFill>
                      <a:srgbClr val="E0A08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sp>
              <p:nvSpPr>
                <p:cNvPr id="855" name="Google Shape;855;p29"/>
                <p:cNvSpPr/>
                <p:nvPr/>
              </p:nvSpPr>
              <p:spPr>
                <a:xfrm>
                  <a:off x="4391" y="1664"/>
                  <a:ext cx="389" cy="386"/>
                </a:xfrm>
                <a:custGeom>
                  <a:avLst/>
                  <a:gdLst/>
                  <a:ahLst/>
                  <a:cxnLst/>
                  <a:rect l="l" t="t" r="r" b="b"/>
                  <a:pathLst>
                    <a:path w="1166" h="1156" extrusionOk="0">
                      <a:moveTo>
                        <a:pt x="317" y="0"/>
                      </a:moveTo>
                      <a:lnTo>
                        <a:pt x="391" y="50"/>
                      </a:lnTo>
                      <a:lnTo>
                        <a:pt x="467" y="99"/>
                      </a:lnTo>
                      <a:lnTo>
                        <a:pt x="533" y="130"/>
                      </a:lnTo>
                      <a:lnTo>
                        <a:pt x="758" y="224"/>
                      </a:lnTo>
                      <a:lnTo>
                        <a:pt x="792" y="366"/>
                      </a:lnTo>
                      <a:lnTo>
                        <a:pt x="820" y="440"/>
                      </a:lnTo>
                      <a:lnTo>
                        <a:pt x="845" y="494"/>
                      </a:lnTo>
                      <a:lnTo>
                        <a:pt x="863" y="549"/>
                      </a:lnTo>
                      <a:lnTo>
                        <a:pt x="875" y="605"/>
                      </a:lnTo>
                      <a:lnTo>
                        <a:pt x="873" y="640"/>
                      </a:lnTo>
                      <a:lnTo>
                        <a:pt x="866" y="681"/>
                      </a:lnTo>
                      <a:lnTo>
                        <a:pt x="871" y="731"/>
                      </a:lnTo>
                      <a:lnTo>
                        <a:pt x="889" y="781"/>
                      </a:lnTo>
                      <a:lnTo>
                        <a:pt x="936" y="801"/>
                      </a:lnTo>
                      <a:lnTo>
                        <a:pt x="1007" y="819"/>
                      </a:lnTo>
                      <a:lnTo>
                        <a:pt x="1057" y="835"/>
                      </a:lnTo>
                      <a:lnTo>
                        <a:pt x="1106" y="872"/>
                      </a:lnTo>
                      <a:lnTo>
                        <a:pt x="1137" y="914"/>
                      </a:lnTo>
                      <a:lnTo>
                        <a:pt x="1157" y="965"/>
                      </a:lnTo>
                      <a:lnTo>
                        <a:pt x="1166" y="1023"/>
                      </a:lnTo>
                      <a:lnTo>
                        <a:pt x="1154" y="1112"/>
                      </a:lnTo>
                      <a:lnTo>
                        <a:pt x="277" y="1156"/>
                      </a:lnTo>
                      <a:lnTo>
                        <a:pt x="116" y="1153"/>
                      </a:lnTo>
                      <a:lnTo>
                        <a:pt x="85" y="1112"/>
                      </a:lnTo>
                      <a:lnTo>
                        <a:pt x="55" y="1047"/>
                      </a:lnTo>
                      <a:lnTo>
                        <a:pt x="30" y="974"/>
                      </a:lnTo>
                      <a:lnTo>
                        <a:pt x="16" y="913"/>
                      </a:lnTo>
                      <a:lnTo>
                        <a:pt x="4" y="846"/>
                      </a:lnTo>
                      <a:lnTo>
                        <a:pt x="0" y="785"/>
                      </a:lnTo>
                      <a:lnTo>
                        <a:pt x="12" y="685"/>
                      </a:lnTo>
                      <a:lnTo>
                        <a:pt x="30" y="605"/>
                      </a:lnTo>
                      <a:lnTo>
                        <a:pt x="57" y="516"/>
                      </a:lnTo>
                      <a:lnTo>
                        <a:pt x="89" y="432"/>
                      </a:lnTo>
                      <a:lnTo>
                        <a:pt x="124" y="363"/>
                      </a:lnTo>
                      <a:lnTo>
                        <a:pt x="170" y="286"/>
                      </a:lnTo>
                      <a:lnTo>
                        <a:pt x="229" y="224"/>
                      </a:lnTo>
                      <a:lnTo>
                        <a:pt x="283" y="169"/>
                      </a:lnTo>
                      <a:lnTo>
                        <a:pt x="321" y="142"/>
                      </a:lnTo>
                      <a:lnTo>
                        <a:pt x="233" y="99"/>
                      </a:lnTo>
                      <a:lnTo>
                        <a:pt x="317" y="0"/>
                      </a:lnTo>
                      <a:close/>
                    </a:path>
                  </a:pathLst>
                </a:custGeom>
                <a:solidFill>
                  <a:schemeClr val="lt1"/>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6" name="Google Shape;856;p29"/>
                <p:cNvSpPr/>
                <p:nvPr/>
              </p:nvSpPr>
              <p:spPr>
                <a:xfrm>
                  <a:off x="4650" y="1868"/>
                  <a:ext cx="109" cy="141"/>
                </a:xfrm>
                <a:custGeom>
                  <a:avLst/>
                  <a:gdLst/>
                  <a:ahLst/>
                  <a:cxnLst/>
                  <a:rect l="l" t="t" r="r" b="b"/>
                  <a:pathLst>
                    <a:path w="326" h="424" extrusionOk="0">
                      <a:moveTo>
                        <a:pt x="0" y="0"/>
                      </a:moveTo>
                      <a:lnTo>
                        <a:pt x="12" y="80"/>
                      </a:lnTo>
                      <a:lnTo>
                        <a:pt x="25" y="143"/>
                      </a:lnTo>
                      <a:lnTo>
                        <a:pt x="51" y="194"/>
                      </a:lnTo>
                      <a:lnTo>
                        <a:pt x="72" y="222"/>
                      </a:lnTo>
                      <a:lnTo>
                        <a:pt x="112" y="245"/>
                      </a:lnTo>
                      <a:lnTo>
                        <a:pt x="185" y="272"/>
                      </a:lnTo>
                      <a:lnTo>
                        <a:pt x="246" y="297"/>
                      </a:lnTo>
                      <a:lnTo>
                        <a:pt x="276" y="310"/>
                      </a:lnTo>
                      <a:lnTo>
                        <a:pt x="303" y="338"/>
                      </a:lnTo>
                      <a:lnTo>
                        <a:pt x="319" y="377"/>
                      </a:lnTo>
                      <a:lnTo>
                        <a:pt x="326" y="424"/>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7" name="Google Shape;857;p29"/>
                <p:cNvSpPr/>
                <p:nvPr/>
              </p:nvSpPr>
              <p:spPr>
                <a:xfrm>
                  <a:off x="4496" y="1714"/>
                  <a:ext cx="160" cy="155"/>
                </a:xfrm>
                <a:custGeom>
                  <a:avLst/>
                  <a:gdLst/>
                  <a:ahLst/>
                  <a:cxnLst/>
                  <a:rect l="l" t="t" r="r" b="b"/>
                  <a:pathLst>
                    <a:path w="480" h="466" extrusionOk="0">
                      <a:moveTo>
                        <a:pt x="0" y="7"/>
                      </a:moveTo>
                      <a:lnTo>
                        <a:pt x="16" y="0"/>
                      </a:lnTo>
                      <a:lnTo>
                        <a:pt x="65" y="36"/>
                      </a:lnTo>
                      <a:lnTo>
                        <a:pt x="130" y="75"/>
                      </a:lnTo>
                      <a:lnTo>
                        <a:pt x="184" y="98"/>
                      </a:lnTo>
                      <a:lnTo>
                        <a:pt x="238" y="128"/>
                      </a:lnTo>
                      <a:lnTo>
                        <a:pt x="315" y="167"/>
                      </a:lnTo>
                      <a:lnTo>
                        <a:pt x="362" y="241"/>
                      </a:lnTo>
                      <a:lnTo>
                        <a:pt x="398" y="371"/>
                      </a:lnTo>
                      <a:lnTo>
                        <a:pt x="433" y="265"/>
                      </a:lnTo>
                      <a:lnTo>
                        <a:pt x="460" y="194"/>
                      </a:lnTo>
                      <a:lnTo>
                        <a:pt x="455" y="152"/>
                      </a:lnTo>
                      <a:lnTo>
                        <a:pt x="471" y="217"/>
                      </a:lnTo>
                      <a:lnTo>
                        <a:pt x="480" y="250"/>
                      </a:lnTo>
                      <a:lnTo>
                        <a:pt x="464" y="280"/>
                      </a:lnTo>
                      <a:lnTo>
                        <a:pt x="441" y="336"/>
                      </a:lnTo>
                      <a:lnTo>
                        <a:pt x="414" y="405"/>
                      </a:lnTo>
                      <a:lnTo>
                        <a:pt x="391" y="466"/>
                      </a:lnTo>
                      <a:lnTo>
                        <a:pt x="362" y="362"/>
                      </a:lnTo>
                      <a:lnTo>
                        <a:pt x="334" y="291"/>
                      </a:lnTo>
                      <a:lnTo>
                        <a:pt x="319" y="222"/>
                      </a:lnTo>
                      <a:lnTo>
                        <a:pt x="242" y="152"/>
                      </a:lnTo>
                      <a:lnTo>
                        <a:pt x="108" y="81"/>
                      </a:lnTo>
                      <a:lnTo>
                        <a:pt x="0" y="7"/>
                      </a:lnTo>
                      <a:close/>
                    </a:path>
                  </a:pathLst>
                </a:custGeom>
                <a:solidFill>
                  <a:schemeClr val="lt2"/>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8" name="Google Shape;858;p29"/>
                <p:cNvSpPr/>
                <p:nvPr/>
              </p:nvSpPr>
              <p:spPr>
                <a:xfrm>
                  <a:off x="4505" y="1796"/>
                  <a:ext cx="67" cy="130"/>
                </a:xfrm>
                <a:custGeom>
                  <a:avLst/>
                  <a:gdLst/>
                  <a:ahLst/>
                  <a:cxnLst/>
                  <a:rect l="l" t="t" r="r" b="b"/>
                  <a:pathLst>
                    <a:path w="201" h="391" extrusionOk="0">
                      <a:moveTo>
                        <a:pt x="105" y="313"/>
                      </a:moveTo>
                      <a:lnTo>
                        <a:pt x="53" y="264"/>
                      </a:lnTo>
                      <a:lnTo>
                        <a:pt x="36" y="213"/>
                      </a:lnTo>
                      <a:lnTo>
                        <a:pt x="30" y="160"/>
                      </a:lnTo>
                      <a:lnTo>
                        <a:pt x="22" y="87"/>
                      </a:lnTo>
                      <a:lnTo>
                        <a:pt x="51" y="64"/>
                      </a:lnTo>
                      <a:lnTo>
                        <a:pt x="64" y="117"/>
                      </a:lnTo>
                      <a:lnTo>
                        <a:pt x="87" y="143"/>
                      </a:lnTo>
                      <a:lnTo>
                        <a:pt x="96" y="202"/>
                      </a:lnTo>
                      <a:lnTo>
                        <a:pt x="112" y="246"/>
                      </a:lnTo>
                      <a:lnTo>
                        <a:pt x="148" y="284"/>
                      </a:lnTo>
                      <a:lnTo>
                        <a:pt x="175" y="330"/>
                      </a:lnTo>
                      <a:lnTo>
                        <a:pt x="201" y="391"/>
                      </a:lnTo>
                      <a:lnTo>
                        <a:pt x="199" y="339"/>
                      </a:lnTo>
                      <a:lnTo>
                        <a:pt x="191" y="297"/>
                      </a:lnTo>
                      <a:lnTo>
                        <a:pt x="156" y="263"/>
                      </a:lnTo>
                      <a:lnTo>
                        <a:pt x="132" y="217"/>
                      </a:lnTo>
                      <a:lnTo>
                        <a:pt x="113" y="167"/>
                      </a:lnTo>
                      <a:lnTo>
                        <a:pt x="99" y="121"/>
                      </a:lnTo>
                      <a:lnTo>
                        <a:pt x="79" y="87"/>
                      </a:lnTo>
                      <a:lnTo>
                        <a:pt x="73" y="42"/>
                      </a:lnTo>
                      <a:lnTo>
                        <a:pt x="61" y="18"/>
                      </a:lnTo>
                      <a:lnTo>
                        <a:pt x="47" y="0"/>
                      </a:lnTo>
                      <a:lnTo>
                        <a:pt x="21" y="44"/>
                      </a:lnTo>
                      <a:lnTo>
                        <a:pt x="0" y="105"/>
                      </a:lnTo>
                      <a:lnTo>
                        <a:pt x="16" y="117"/>
                      </a:lnTo>
                      <a:lnTo>
                        <a:pt x="16" y="163"/>
                      </a:lnTo>
                      <a:lnTo>
                        <a:pt x="25" y="221"/>
                      </a:lnTo>
                      <a:lnTo>
                        <a:pt x="38" y="263"/>
                      </a:lnTo>
                      <a:lnTo>
                        <a:pt x="64" y="290"/>
                      </a:lnTo>
                      <a:lnTo>
                        <a:pt x="105" y="313"/>
                      </a:lnTo>
                      <a:close/>
                    </a:path>
                  </a:pathLst>
                </a:custGeom>
                <a:solidFill>
                  <a:schemeClr val="lt2"/>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9" name="Google Shape;859;p29"/>
                <p:cNvSpPr/>
                <p:nvPr/>
              </p:nvSpPr>
              <p:spPr>
                <a:xfrm>
                  <a:off x="4402" y="1868"/>
                  <a:ext cx="37" cy="88"/>
                </a:xfrm>
                <a:custGeom>
                  <a:avLst/>
                  <a:gdLst/>
                  <a:ahLst/>
                  <a:cxnLst/>
                  <a:rect l="l" t="t" r="r" b="b"/>
                  <a:pathLst>
                    <a:path w="113" h="266" extrusionOk="0">
                      <a:moveTo>
                        <a:pt x="113" y="266"/>
                      </a:moveTo>
                      <a:lnTo>
                        <a:pt x="84" y="256"/>
                      </a:lnTo>
                      <a:lnTo>
                        <a:pt x="55" y="226"/>
                      </a:lnTo>
                      <a:lnTo>
                        <a:pt x="42" y="205"/>
                      </a:lnTo>
                      <a:lnTo>
                        <a:pt x="29" y="156"/>
                      </a:lnTo>
                      <a:lnTo>
                        <a:pt x="21" y="123"/>
                      </a:lnTo>
                      <a:lnTo>
                        <a:pt x="6" y="90"/>
                      </a:lnTo>
                      <a:lnTo>
                        <a:pt x="0" y="52"/>
                      </a:lnTo>
                      <a:lnTo>
                        <a:pt x="11" y="27"/>
                      </a:lnTo>
                      <a:lnTo>
                        <a:pt x="39" y="0"/>
                      </a:lnTo>
                      <a:lnTo>
                        <a:pt x="11" y="26"/>
                      </a:lnTo>
                      <a:lnTo>
                        <a:pt x="3" y="53"/>
                      </a:lnTo>
                      <a:lnTo>
                        <a:pt x="4" y="88"/>
                      </a:lnTo>
                      <a:lnTo>
                        <a:pt x="19" y="118"/>
                      </a:lnTo>
                      <a:lnTo>
                        <a:pt x="33" y="168"/>
                      </a:lnTo>
                      <a:lnTo>
                        <a:pt x="41" y="196"/>
                      </a:lnTo>
                      <a:lnTo>
                        <a:pt x="55" y="229"/>
                      </a:lnTo>
                      <a:lnTo>
                        <a:pt x="86" y="25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0" name="Google Shape;860;p29"/>
                <p:cNvSpPr/>
                <p:nvPr/>
              </p:nvSpPr>
              <p:spPr>
                <a:xfrm>
                  <a:off x="4405" y="1868"/>
                  <a:ext cx="37" cy="88"/>
                </a:xfrm>
                <a:custGeom>
                  <a:avLst/>
                  <a:gdLst/>
                  <a:ahLst/>
                  <a:cxnLst/>
                  <a:rect l="l" t="t" r="r" b="b"/>
                  <a:pathLst>
                    <a:path w="110" h="266" extrusionOk="0">
                      <a:moveTo>
                        <a:pt x="110" y="266"/>
                      </a:moveTo>
                      <a:lnTo>
                        <a:pt x="69" y="231"/>
                      </a:lnTo>
                      <a:lnTo>
                        <a:pt x="50" y="201"/>
                      </a:lnTo>
                      <a:lnTo>
                        <a:pt x="43" y="173"/>
                      </a:lnTo>
                      <a:lnTo>
                        <a:pt x="26" y="121"/>
                      </a:lnTo>
                      <a:lnTo>
                        <a:pt x="15" y="87"/>
                      </a:lnTo>
                      <a:lnTo>
                        <a:pt x="9" y="61"/>
                      </a:lnTo>
                      <a:lnTo>
                        <a:pt x="18" y="31"/>
                      </a:lnTo>
                      <a:lnTo>
                        <a:pt x="36" y="0"/>
                      </a:lnTo>
                      <a:lnTo>
                        <a:pt x="8" y="26"/>
                      </a:lnTo>
                      <a:lnTo>
                        <a:pt x="0" y="53"/>
                      </a:lnTo>
                      <a:lnTo>
                        <a:pt x="1" y="88"/>
                      </a:lnTo>
                      <a:lnTo>
                        <a:pt x="15" y="118"/>
                      </a:lnTo>
                      <a:lnTo>
                        <a:pt x="30" y="168"/>
                      </a:lnTo>
                      <a:lnTo>
                        <a:pt x="37" y="196"/>
                      </a:lnTo>
                      <a:lnTo>
                        <a:pt x="52" y="229"/>
                      </a:lnTo>
                      <a:lnTo>
                        <a:pt x="83" y="255"/>
                      </a:lnTo>
                      <a:lnTo>
                        <a:pt x="110" y="266"/>
                      </a:lnTo>
                      <a:close/>
                    </a:path>
                  </a:pathLst>
                </a:custGeom>
                <a:solidFill>
                  <a:schemeClr val="lt2"/>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861" name="Google Shape;861;p29"/>
                <p:cNvGrpSpPr/>
                <p:nvPr/>
              </p:nvGrpSpPr>
              <p:grpSpPr>
                <a:xfrm>
                  <a:off x="4468" y="1943"/>
                  <a:ext cx="405" cy="146"/>
                  <a:chOff x="4468" y="1943"/>
                  <a:chExt cx="405" cy="146"/>
                </a:xfrm>
              </p:grpSpPr>
              <p:sp>
                <p:nvSpPr>
                  <p:cNvPr id="862" name="Google Shape;862;p29"/>
                  <p:cNvSpPr/>
                  <p:nvPr/>
                </p:nvSpPr>
                <p:spPr>
                  <a:xfrm>
                    <a:off x="4468" y="1943"/>
                    <a:ext cx="403" cy="146"/>
                  </a:xfrm>
                  <a:custGeom>
                    <a:avLst/>
                    <a:gdLst/>
                    <a:ahLst/>
                    <a:cxnLst/>
                    <a:rect l="l" t="t" r="r" b="b"/>
                    <a:pathLst>
                      <a:path w="1210" h="439" extrusionOk="0">
                        <a:moveTo>
                          <a:pt x="291" y="0"/>
                        </a:moveTo>
                        <a:lnTo>
                          <a:pt x="310" y="47"/>
                        </a:lnTo>
                        <a:lnTo>
                          <a:pt x="356" y="106"/>
                        </a:lnTo>
                        <a:lnTo>
                          <a:pt x="433" y="149"/>
                        </a:lnTo>
                        <a:lnTo>
                          <a:pt x="539" y="179"/>
                        </a:lnTo>
                        <a:lnTo>
                          <a:pt x="663" y="206"/>
                        </a:lnTo>
                        <a:lnTo>
                          <a:pt x="763" y="210"/>
                        </a:lnTo>
                        <a:lnTo>
                          <a:pt x="865" y="206"/>
                        </a:lnTo>
                        <a:lnTo>
                          <a:pt x="885" y="195"/>
                        </a:lnTo>
                        <a:lnTo>
                          <a:pt x="913" y="161"/>
                        </a:lnTo>
                        <a:lnTo>
                          <a:pt x="938" y="135"/>
                        </a:lnTo>
                        <a:lnTo>
                          <a:pt x="972" y="113"/>
                        </a:lnTo>
                        <a:lnTo>
                          <a:pt x="982" y="87"/>
                        </a:lnTo>
                        <a:lnTo>
                          <a:pt x="999" y="65"/>
                        </a:lnTo>
                        <a:lnTo>
                          <a:pt x="1022" y="53"/>
                        </a:lnTo>
                        <a:lnTo>
                          <a:pt x="1051" y="43"/>
                        </a:lnTo>
                        <a:lnTo>
                          <a:pt x="1094" y="39"/>
                        </a:lnTo>
                        <a:lnTo>
                          <a:pt x="1138" y="49"/>
                        </a:lnTo>
                        <a:lnTo>
                          <a:pt x="1177" y="67"/>
                        </a:lnTo>
                        <a:lnTo>
                          <a:pt x="1198" y="91"/>
                        </a:lnTo>
                        <a:lnTo>
                          <a:pt x="1207" y="122"/>
                        </a:lnTo>
                        <a:lnTo>
                          <a:pt x="1191" y="184"/>
                        </a:lnTo>
                        <a:lnTo>
                          <a:pt x="1206" y="208"/>
                        </a:lnTo>
                        <a:lnTo>
                          <a:pt x="1210" y="236"/>
                        </a:lnTo>
                        <a:lnTo>
                          <a:pt x="1200" y="258"/>
                        </a:lnTo>
                        <a:lnTo>
                          <a:pt x="1178" y="283"/>
                        </a:lnTo>
                        <a:lnTo>
                          <a:pt x="1164" y="301"/>
                        </a:lnTo>
                        <a:lnTo>
                          <a:pt x="1176" y="326"/>
                        </a:lnTo>
                        <a:lnTo>
                          <a:pt x="1172" y="353"/>
                        </a:lnTo>
                        <a:lnTo>
                          <a:pt x="1159" y="373"/>
                        </a:lnTo>
                        <a:lnTo>
                          <a:pt x="1147" y="391"/>
                        </a:lnTo>
                        <a:lnTo>
                          <a:pt x="1139" y="422"/>
                        </a:lnTo>
                        <a:lnTo>
                          <a:pt x="1126" y="435"/>
                        </a:lnTo>
                        <a:lnTo>
                          <a:pt x="1091" y="439"/>
                        </a:lnTo>
                        <a:lnTo>
                          <a:pt x="1039" y="438"/>
                        </a:lnTo>
                        <a:lnTo>
                          <a:pt x="993" y="427"/>
                        </a:lnTo>
                        <a:lnTo>
                          <a:pt x="938" y="412"/>
                        </a:lnTo>
                        <a:lnTo>
                          <a:pt x="902" y="394"/>
                        </a:lnTo>
                        <a:lnTo>
                          <a:pt x="877" y="378"/>
                        </a:lnTo>
                        <a:lnTo>
                          <a:pt x="789" y="390"/>
                        </a:lnTo>
                        <a:lnTo>
                          <a:pt x="670" y="405"/>
                        </a:lnTo>
                        <a:lnTo>
                          <a:pt x="582" y="412"/>
                        </a:lnTo>
                        <a:lnTo>
                          <a:pt x="492" y="412"/>
                        </a:lnTo>
                        <a:lnTo>
                          <a:pt x="375" y="409"/>
                        </a:lnTo>
                        <a:lnTo>
                          <a:pt x="305" y="397"/>
                        </a:lnTo>
                        <a:lnTo>
                          <a:pt x="183" y="351"/>
                        </a:lnTo>
                        <a:lnTo>
                          <a:pt x="106" y="309"/>
                        </a:lnTo>
                        <a:lnTo>
                          <a:pt x="61" y="245"/>
                        </a:lnTo>
                        <a:lnTo>
                          <a:pt x="30" y="219"/>
                        </a:lnTo>
                        <a:lnTo>
                          <a:pt x="0" y="154"/>
                        </a:lnTo>
                        <a:lnTo>
                          <a:pt x="54" y="117"/>
                        </a:lnTo>
                        <a:lnTo>
                          <a:pt x="129" y="104"/>
                        </a:lnTo>
                        <a:lnTo>
                          <a:pt x="212" y="31"/>
                        </a:lnTo>
                        <a:lnTo>
                          <a:pt x="260" y="18"/>
                        </a:lnTo>
                        <a:lnTo>
                          <a:pt x="291" y="0"/>
                        </a:lnTo>
                        <a:close/>
                      </a:path>
                    </a:pathLst>
                  </a:custGeom>
                  <a:solidFill>
                    <a:srgbClr val="E0A08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3" name="Google Shape;863;p29"/>
                  <p:cNvSpPr/>
                  <p:nvPr/>
                </p:nvSpPr>
                <p:spPr>
                  <a:xfrm>
                    <a:off x="4814" y="1971"/>
                    <a:ext cx="9" cy="34"/>
                  </a:xfrm>
                  <a:custGeom>
                    <a:avLst/>
                    <a:gdLst/>
                    <a:ahLst/>
                    <a:cxnLst/>
                    <a:rect l="l" t="t" r="r" b="b"/>
                    <a:pathLst>
                      <a:path w="28" h="102" extrusionOk="0">
                        <a:moveTo>
                          <a:pt x="28" y="0"/>
                        </a:moveTo>
                        <a:lnTo>
                          <a:pt x="15" y="4"/>
                        </a:lnTo>
                        <a:lnTo>
                          <a:pt x="6" y="18"/>
                        </a:lnTo>
                        <a:lnTo>
                          <a:pt x="0" y="33"/>
                        </a:lnTo>
                        <a:lnTo>
                          <a:pt x="0" y="46"/>
                        </a:lnTo>
                        <a:lnTo>
                          <a:pt x="7" y="74"/>
                        </a:lnTo>
                        <a:lnTo>
                          <a:pt x="6" y="102"/>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4" name="Google Shape;864;p29"/>
                  <p:cNvSpPr/>
                  <p:nvPr/>
                </p:nvSpPr>
                <p:spPr>
                  <a:xfrm>
                    <a:off x="4857" y="2014"/>
                    <a:ext cx="16" cy="5"/>
                  </a:xfrm>
                  <a:custGeom>
                    <a:avLst/>
                    <a:gdLst/>
                    <a:ahLst/>
                    <a:cxnLst/>
                    <a:rect l="l" t="t" r="r" b="b"/>
                    <a:pathLst>
                      <a:path w="49" h="15" extrusionOk="0">
                        <a:moveTo>
                          <a:pt x="49" y="7"/>
                        </a:moveTo>
                        <a:lnTo>
                          <a:pt x="32" y="15"/>
                        </a:lnTo>
                        <a:lnTo>
                          <a:pt x="11" y="11"/>
                        </a:lnTo>
                        <a:lnTo>
                          <a:pt x="0"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5" name="Google Shape;865;p29"/>
                  <p:cNvSpPr/>
                  <p:nvPr/>
                </p:nvSpPr>
                <p:spPr>
                  <a:xfrm>
                    <a:off x="4848" y="2053"/>
                    <a:ext cx="18" cy="5"/>
                  </a:xfrm>
                  <a:custGeom>
                    <a:avLst/>
                    <a:gdLst/>
                    <a:ahLst/>
                    <a:cxnLst/>
                    <a:rect l="l" t="t" r="r" b="b"/>
                    <a:pathLst>
                      <a:path w="54" h="17" extrusionOk="0">
                        <a:moveTo>
                          <a:pt x="54" y="0"/>
                        </a:moveTo>
                        <a:lnTo>
                          <a:pt x="48" y="13"/>
                        </a:lnTo>
                        <a:lnTo>
                          <a:pt x="31" y="17"/>
                        </a:lnTo>
                        <a:lnTo>
                          <a:pt x="15" y="12"/>
                        </a:lnTo>
                        <a:lnTo>
                          <a:pt x="0" y="2"/>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6" name="Google Shape;866;p29"/>
                  <p:cNvSpPr/>
                  <p:nvPr/>
                </p:nvSpPr>
                <p:spPr>
                  <a:xfrm>
                    <a:off x="4742" y="2025"/>
                    <a:ext cx="23" cy="44"/>
                  </a:xfrm>
                  <a:custGeom>
                    <a:avLst/>
                    <a:gdLst/>
                    <a:ahLst/>
                    <a:cxnLst/>
                    <a:rect l="l" t="t" r="r" b="b"/>
                    <a:pathLst>
                      <a:path w="69" h="131" extrusionOk="0">
                        <a:moveTo>
                          <a:pt x="0" y="0"/>
                        </a:moveTo>
                        <a:lnTo>
                          <a:pt x="22" y="18"/>
                        </a:lnTo>
                        <a:lnTo>
                          <a:pt x="46" y="47"/>
                        </a:lnTo>
                        <a:lnTo>
                          <a:pt x="58" y="80"/>
                        </a:lnTo>
                        <a:lnTo>
                          <a:pt x="69" y="101"/>
                        </a:lnTo>
                        <a:lnTo>
                          <a:pt x="58" y="131"/>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7" name="Google Shape;867;p29"/>
                  <p:cNvSpPr/>
                  <p:nvPr/>
                </p:nvSpPr>
                <p:spPr>
                  <a:xfrm>
                    <a:off x="4816" y="1998"/>
                    <a:ext cx="24" cy="12"/>
                  </a:xfrm>
                  <a:custGeom>
                    <a:avLst/>
                    <a:gdLst/>
                    <a:ahLst/>
                    <a:cxnLst/>
                    <a:rect l="l" t="t" r="r" b="b"/>
                    <a:pathLst>
                      <a:path w="70" h="36" extrusionOk="0">
                        <a:moveTo>
                          <a:pt x="0" y="36"/>
                        </a:moveTo>
                        <a:lnTo>
                          <a:pt x="13" y="19"/>
                        </a:lnTo>
                        <a:lnTo>
                          <a:pt x="28" y="7"/>
                        </a:lnTo>
                        <a:lnTo>
                          <a:pt x="45" y="0"/>
                        </a:lnTo>
                        <a:lnTo>
                          <a:pt x="70" y="3"/>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8" name="Google Shape;868;p29"/>
                  <p:cNvSpPr/>
                  <p:nvPr/>
                </p:nvSpPr>
                <p:spPr>
                  <a:xfrm>
                    <a:off x="4834" y="1986"/>
                    <a:ext cx="16" cy="12"/>
                  </a:xfrm>
                  <a:custGeom>
                    <a:avLst/>
                    <a:gdLst/>
                    <a:ahLst/>
                    <a:cxnLst/>
                    <a:rect l="l" t="t" r="r" b="b"/>
                    <a:pathLst>
                      <a:path w="46" h="37" extrusionOk="0">
                        <a:moveTo>
                          <a:pt x="46" y="0"/>
                        </a:moveTo>
                        <a:lnTo>
                          <a:pt x="32" y="0"/>
                        </a:lnTo>
                        <a:lnTo>
                          <a:pt x="20" y="6"/>
                        </a:lnTo>
                        <a:lnTo>
                          <a:pt x="11" y="13"/>
                        </a:lnTo>
                        <a:lnTo>
                          <a:pt x="3" y="24"/>
                        </a:lnTo>
                        <a:lnTo>
                          <a:pt x="0" y="37"/>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9" name="Google Shape;869;p29"/>
                  <p:cNvSpPr/>
                  <p:nvPr/>
                </p:nvSpPr>
                <p:spPr>
                  <a:xfrm>
                    <a:off x="4832" y="1969"/>
                    <a:ext cx="6" cy="17"/>
                  </a:xfrm>
                  <a:custGeom>
                    <a:avLst/>
                    <a:gdLst/>
                    <a:ahLst/>
                    <a:cxnLst/>
                    <a:rect l="l" t="t" r="r" b="b"/>
                    <a:pathLst>
                      <a:path w="18" h="53" extrusionOk="0">
                        <a:moveTo>
                          <a:pt x="18" y="0"/>
                        </a:moveTo>
                        <a:lnTo>
                          <a:pt x="10" y="6"/>
                        </a:lnTo>
                        <a:lnTo>
                          <a:pt x="4" y="22"/>
                        </a:lnTo>
                        <a:lnTo>
                          <a:pt x="0" y="37"/>
                        </a:lnTo>
                        <a:lnTo>
                          <a:pt x="0" y="53"/>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0" name="Google Shape;870;p29"/>
                  <p:cNvSpPr/>
                  <p:nvPr/>
                </p:nvSpPr>
                <p:spPr>
                  <a:xfrm>
                    <a:off x="4822" y="1976"/>
                    <a:ext cx="10" cy="10"/>
                  </a:xfrm>
                  <a:custGeom>
                    <a:avLst/>
                    <a:gdLst/>
                    <a:ahLst/>
                    <a:cxnLst/>
                    <a:rect l="l" t="t" r="r" b="b"/>
                    <a:pathLst>
                      <a:path w="31" h="30" extrusionOk="0">
                        <a:moveTo>
                          <a:pt x="0" y="0"/>
                        </a:moveTo>
                        <a:lnTo>
                          <a:pt x="14" y="7"/>
                        </a:lnTo>
                        <a:lnTo>
                          <a:pt x="23" y="17"/>
                        </a:lnTo>
                        <a:lnTo>
                          <a:pt x="31" y="3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871" name="Google Shape;871;p29"/>
                <p:cNvSpPr/>
                <p:nvPr/>
              </p:nvSpPr>
              <p:spPr>
                <a:xfrm>
                  <a:off x="4438" y="1901"/>
                  <a:ext cx="133" cy="107"/>
                </a:xfrm>
                <a:custGeom>
                  <a:avLst/>
                  <a:gdLst/>
                  <a:ahLst/>
                  <a:cxnLst/>
                  <a:rect l="l" t="t" r="r" b="b"/>
                  <a:pathLst>
                    <a:path w="399" h="321" extrusionOk="0">
                      <a:moveTo>
                        <a:pt x="0" y="167"/>
                      </a:moveTo>
                      <a:lnTo>
                        <a:pt x="4" y="204"/>
                      </a:lnTo>
                      <a:lnTo>
                        <a:pt x="22" y="228"/>
                      </a:lnTo>
                      <a:lnTo>
                        <a:pt x="24" y="234"/>
                      </a:lnTo>
                      <a:lnTo>
                        <a:pt x="46" y="266"/>
                      </a:lnTo>
                      <a:lnTo>
                        <a:pt x="43" y="271"/>
                      </a:lnTo>
                      <a:lnTo>
                        <a:pt x="67" y="297"/>
                      </a:lnTo>
                      <a:lnTo>
                        <a:pt x="102" y="321"/>
                      </a:lnTo>
                      <a:lnTo>
                        <a:pt x="120" y="297"/>
                      </a:lnTo>
                      <a:lnTo>
                        <a:pt x="144" y="277"/>
                      </a:lnTo>
                      <a:lnTo>
                        <a:pt x="169" y="258"/>
                      </a:lnTo>
                      <a:lnTo>
                        <a:pt x="196" y="256"/>
                      </a:lnTo>
                      <a:lnTo>
                        <a:pt x="235" y="254"/>
                      </a:lnTo>
                      <a:lnTo>
                        <a:pt x="256" y="227"/>
                      </a:lnTo>
                      <a:lnTo>
                        <a:pt x="276" y="204"/>
                      </a:lnTo>
                      <a:lnTo>
                        <a:pt x="300" y="189"/>
                      </a:lnTo>
                      <a:lnTo>
                        <a:pt x="326" y="179"/>
                      </a:lnTo>
                      <a:lnTo>
                        <a:pt x="367" y="171"/>
                      </a:lnTo>
                      <a:lnTo>
                        <a:pt x="393" y="156"/>
                      </a:lnTo>
                      <a:lnTo>
                        <a:pt x="399" y="140"/>
                      </a:lnTo>
                      <a:lnTo>
                        <a:pt x="391" y="101"/>
                      </a:lnTo>
                      <a:lnTo>
                        <a:pt x="387" y="102"/>
                      </a:lnTo>
                      <a:lnTo>
                        <a:pt x="369" y="69"/>
                      </a:lnTo>
                      <a:lnTo>
                        <a:pt x="361" y="52"/>
                      </a:lnTo>
                      <a:lnTo>
                        <a:pt x="361" y="49"/>
                      </a:lnTo>
                      <a:lnTo>
                        <a:pt x="346" y="27"/>
                      </a:lnTo>
                      <a:lnTo>
                        <a:pt x="316" y="0"/>
                      </a:lnTo>
                      <a:lnTo>
                        <a:pt x="264" y="22"/>
                      </a:lnTo>
                      <a:lnTo>
                        <a:pt x="233" y="65"/>
                      </a:lnTo>
                      <a:lnTo>
                        <a:pt x="193" y="83"/>
                      </a:lnTo>
                      <a:lnTo>
                        <a:pt x="131" y="106"/>
                      </a:lnTo>
                      <a:lnTo>
                        <a:pt x="113" y="137"/>
                      </a:lnTo>
                      <a:lnTo>
                        <a:pt x="86" y="140"/>
                      </a:lnTo>
                      <a:lnTo>
                        <a:pt x="48" y="156"/>
                      </a:lnTo>
                      <a:lnTo>
                        <a:pt x="0" y="167"/>
                      </a:lnTo>
                      <a:close/>
                    </a:path>
                  </a:pathLst>
                </a:custGeom>
                <a:solidFill>
                  <a:schemeClr val="lt1"/>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2" name="Google Shape;872;p29"/>
                <p:cNvSpPr/>
                <p:nvPr/>
              </p:nvSpPr>
              <p:spPr>
                <a:xfrm>
                  <a:off x="4494" y="1709"/>
                  <a:ext cx="155" cy="126"/>
                </a:xfrm>
                <a:custGeom>
                  <a:avLst/>
                  <a:gdLst/>
                  <a:ahLst/>
                  <a:cxnLst/>
                  <a:rect l="l" t="t" r="r" b="b"/>
                  <a:pathLst>
                    <a:path w="465" h="378" extrusionOk="0">
                      <a:moveTo>
                        <a:pt x="0" y="0"/>
                      </a:moveTo>
                      <a:lnTo>
                        <a:pt x="70" y="39"/>
                      </a:lnTo>
                      <a:lnTo>
                        <a:pt x="135" y="78"/>
                      </a:lnTo>
                      <a:lnTo>
                        <a:pt x="189" y="103"/>
                      </a:lnTo>
                      <a:lnTo>
                        <a:pt x="243" y="131"/>
                      </a:lnTo>
                      <a:lnTo>
                        <a:pt x="320" y="170"/>
                      </a:lnTo>
                      <a:lnTo>
                        <a:pt x="367" y="244"/>
                      </a:lnTo>
                      <a:lnTo>
                        <a:pt x="403" y="374"/>
                      </a:lnTo>
                      <a:lnTo>
                        <a:pt x="438" y="268"/>
                      </a:lnTo>
                      <a:lnTo>
                        <a:pt x="465" y="197"/>
                      </a:lnTo>
                      <a:lnTo>
                        <a:pt x="461" y="143"/>
                      </a:lnTo>
                      <a:lnTo>
                        <a:pt x="464" y="197"/>
                      </a:lnTo>
                      <a:lnTo>
                        <a:pt x="434" y="266"/>
                      </a:lnTo>
                      <a:lnTo>
                        <a:pt x="408" y="378"/>
                      </a:lnTo>
                      <a:lnTo>
                        <a:pt x="368" y="242"/>
                      </a:lnTo>
                      <a:lnTo>
                        <a:pt x="320" y="171"/>
                      </a:lnTo>
                      <a:lnTo>
                        <a:pt x="242" y="131"/>
                      </a:lnTo>
                      <a:lnTo>
                        <a:pt x="187" y="105"/>
                      </a:lnTo>
                      <a:lnTo>
                        <a:pt x="134" y="78"/>
                      </a:lnTo>
                      <a:lnTo>
                        <a:pt x="68" y="39"/>
                      </a:lnTo>
                      <a:lnTo>
                        <a:pt x="0" y="0"/>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3" name="Google Shape;873;p29"/>
                <p:cNvSpPr/>
                <p:nvPr/>
              </p:nvSpPr>
              <p:spPr>
                <a:xfrm>
                  <a:off x="4511" y="1818"/>
                  <a:ext cx="60" cy="108"/>
                </a:xfrm>
                <a:custGeom>
                  <a:avLst/>
                  <a:gdLst/>
                  <a:ahLst/>
                  <a:cxnLst/>
                  <a:rect l="l" t="t" r="r" b="b"/>
                  <a:pathLst>
                    <a:path w="180" h="323" extrusionOk="0">
                      <a:moveTo>
                        <a:pt x="84" y="245"/>
                      </a:moveTo>
                      <a:lnTo>
                        <a:pt x="32" y="196"/>
                      </a:lnTo>
                      <a:lnTo>
                        <a:pt x="15" y="145"/>
                      </a:lnTo>
                      <a:lnTo>
                        <a:pt x="9" y="92"/>
                      </a:lnTo>
                      <a:lnTo>
                        <a:pt x="1" y="19"/>
                      </a:lnTo>
                      <a:lnTo>
                        <a:pt x="18" y="6"/>
                      </a:lnTo>
                      <a:lnTo>
                        <a:pt x="32" y="5"/>
                      </a:lnTo>
                      <a:lnTo>
                        <a:pt x="43" y="49"/>
                      </a:lnTo>
                      <a:lnTo>
                        <a:pt x="66" y="75"/>
                      </a:lnTo>
                      <a:lnTo>
                        <a:pt x="75" y="134"/>
                      </a:lnTo>
                      <a:lnTo>
                        <a:pt x="91" y="178"/>
                      </a:lnTo>
                      <a:lnTo>
                        <a:pt x="127" y="216"/>
                      </a:lnTo>
                      <a:lnTo>
                        <a:pt x="154" y="262"/>
                      </a:lnTo>
                      <a:lnTo>
                        <a:pt x="180" y="323"/>
                      </a:lnTo>
                      <a:lnTo>
                        <a:pt x="151" y="262"/>
                      </a:lnTo>
                      <a:lnTo>
                        <a:pt x="123" y="214"/>
                      </a:lnTo>
                      <a:lnTo>
                        <a:pt x="88" y="177"/>
                      </a:lnTo>
                      <a:lnTo>
                        <a:pt x="74" y="134"/>
                      </a:lnTo>
                      <a:lnTo>
                        <a:pt x="70" y="76"/>
                      </a:lnTo>
                      <a:lnTo>
                        <a:pt x="43" y="54"/>
                      </a:lnTo>
                      <a:lnTo>
                        <a:pt x="38" y="0"/>
                      </a:lnTo>
                      <a:lnTo>
                        <a:pt x="21" y="5"/>
                      </a:lnTo>
                      <a:lnTo>
                        <a:pt x="0" y="19"/>
                      </a:lnTo>
                      <a:lnTo>
                        <a:pt x="2" y="49"/>
                      </a:lnTo>
                      <a:lnTo>
                        <a:pt x="9" y="95"/>
                      </a:lnTo>
                      <a:lnTo>
                        <a:pt x="15" y="138"/>
                      </a:lnTo>
                      <a:lnTo>
                        <a:pt x="32" y="193"/>
                      </a:lnTo>
                    </a:path>
                  </a:pathLst>
                </a:custGeom>
                <a:solidFill>
                  <a:schemeClr val="lt2"/>
                </a:solidFill>
                <a:ln w="9525" cap="flat" cmpd="sng">
                  <a:solidFill>
                    <a:schemeClr val="dk1"/>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4" name="Google Shape;874;p29"/>
                <p:cNvSpPr/>
                <p:nvPr/>
              </p:nvSpPr>
              <p:spPr>
                <a:xfrm rot="2183061">
                  <a:off x="4464" y="1728"/>
                  <a:ext cx="48" cy="96"/>
                </a:xfrm>
                <a:prstGeom prst="flowChartManualInput">
                  <a:avLst/>
                </a:prstGeom>
                <a:solidFill>
                  <a:srgbClr val="FFFF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5" name="Google Shape;875;p29"/>
                <p:cNvSpPr/>
                <p:nvPr/>
              </p:nvSpPr>
              <p:spPr>
                <a:xfrm>
                  <a:off x="4467" y="1737"/>
                  <a:ext cx="48" cy="48"/>
                </a:xfrm>
                <a:prstGeom prst="star5">
                  <a:avLst>
                    <a:gd name="adj" fmla="val 19098"/>
                    <a:gd name="hf" fmla="val 105146"/>
                    <a:gd name="vf" fmla="val 110557"/>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6" name="Google Shape;876;p29"/>
                <p:cNvSpPr/>
                <p:nvPr/>
              </p:nvSpPr>
              <p:spPr>
                <a:xfrm>
                  <a:off x="4443" y="1767"/>
                  <a:ext cx="48" cy="48"/>
                </a:xfrm>
                <a:prstGeom prst="star5">
                  <a:avLst>
                    <a:gd name="adj" fmla="val 19098"/>
                    <a:gd name="hf" fmla="val 105146"/>
                    <a:gd name="vf" fmla="val 110557"/>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877" name="Google Shape;877;p29"/>
              <p:cNvSpPr/>
              <p:nvPr/>
            </p:nvSpPr>
            <p:spPr>
              <a:xfrm>
                <a:off x="4512" y="1200"/>
                <a:ext cx="1248" cy="528"/>
              </a:xfrm>
              <a:prstGeom prst="cloudCallout">
                <a:avLst>
                  <a:gd name="adj1" fmla="val -41106"/>
                  <a:gd name="adj2" fmla="val 38449"/>
                </a:avLst>
              </a:prstGeom>
              <a:solidFill>
                <a:srgbClr val="2E75B5">
                  <a:alpha val="68627"/>
                </a:srgbClr>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grpSp>
        <p:sp>
          <p:nvSpPr>
            <p:cNvPr id="878" name="Google Shape;878;p29"/>
            <p:cNvSpPr txBox="1"/>
            <p:nvPr/>
          </p:nvSpPr>
          <p:spPr>
            <a:xfrm>
              <a:off x="4599" y="1297"/>
              <a:ext cx="1309" cy="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chemeClr val="lt1"/>
                  </a:solidFill>
                  <a:latin typeface="Calibri"/>
                  <a:ea typeface="Calibri"/>
                  <a:cs typeface="Calibri"/>
                  <a:sym typeface="Calibri"/>
                </a:rPr>
                <a:t>ANALIZA  -  RESUELVE</a:t>
              </a:r>
              <a:endParaRPr/>
            </a:p>
            <a:p>
              <a:pPr marL="0" marR="0" lvl="0" indent="0" algn="l" rtl="0">
                <a:spcBef>
                  <a:spcPts val="0"/>
                </a:spcBef>
                <a:spcAft>
                  <a:spcPts val="0"/>
                </a:spcAft>
                <a:buNone/>
              </a:pPr>
              <a:r>
                <a:rPr lang="en-US" sz="1400" b="1">
                  <a:solidFill>
                    <a:schemeClr val="lt1"/>
                  </a:solidFill>
                  <a:latin typeface="Calibri"/>
                  <a:ea typeface="Calibri"/>
                  <a:cs typeface="Calibri"/>
                  <a:sym typeface="Calibri"/>
                </a:rPr>
                <a:t>        “ORDENA”</a:t>
              </a:r>
              <a:endParaRPr/>
            </a:p>
          </p:txBody>
        </p:sp>
      </p:grpSp>
      <p:sp>
        <p:nvSpPr>
          <p:cNvPr id="879" name="Google Shape;879;p29"/>
          <p:cNvSpPr txBox="1"/>
          <p:nvPr/>
        </p:nvSpPr>
        <p:spPr>
          <a:xfrm>
            <a:off x="684304" y="2747974"/>
            <a:ext cx="2568371"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002060"/>
                </a:solidFill>
                <a:latin typeface="Federo"/>
                <a:ea typeface="Federo"/>
                <a:cs typeface="Federo"/>
                <a:sym typeface="Federo"/>
              </a:rPr>
              <a:t>Of. Art </a:t>
            </a:r>
            <a:r>
              <a:rPr lang="en-US" sz="1800" b="1">
                <a:solidFill>
                  <a:srgbClr val="002060"/>
                </a:solidFill>
                <a:latin typeface="Federo"/>
                <a:ea typeface="Federo"/>
                <a:cs typeface="Federo"/>
                <a:sym typeface="Federo"/>
              </a:rPr>
              <a:t>y/o</a:t>
            </a:r>
            <a:r>
              <a:rPr lang="en-US" sz="3200" b="1">
                <a:solidFill>
                  <a:srgbClr val="002060"/>
                </a:solidFill>
                <a:latin typeface="Federo"/>
                <a:ea typeface="Federo"/>
                <a:cs typeface="Federo"/>
                <a:sym typeface="Federo"/>
              </a:rPr>
              <a:t> TP. </a:t>
            </a:r>
            <a:endParaRPr/>
          </a:p>
        </p:txBody>
      </p:sp>
      <p:pic>
        <p:nvPicPr>
          <p:cNvPr id="880" name="Google Shape;880;p29"/>
          <p:cNvPicPr preferRelativeResize="0"/>
          <p:nvPr/>
        </p:nvPicPr>
        <p:blipFill rotWithShape="1">
          <a:blip r:embed="rId7">
            <a:alphaModFix/>
          </a:blip>
          <a:srcRect l="45577" t="45384" r="45077" b="39230"/>
          <a:stretch/>
        </p:blipFill>
        <p:spPr>
          <a:xfrm>
            <a:off x="6145588" y="5421160"/>
            <a:ext cx="871501" cy="784380"/>
          </a:xfrm>
          <a:prstGeom prst="rect">
            <a:avLst/>
          </a:prstGeom>
          <a:noFill/>
          <a:ln w="38100" cap="flat" cmpd="sng">
            <a:solidFill>
              <a:schemeClr val="dk1"/>
            </a:solidFill>
            <a:prstDash val="solid"/>
            <a:miter lim="800000"/>
            <a:headEnd type="none" w="sm" len="sm"/>
            <a:tailEnd type="none" w="sm" len="sm"/>
          </a:ln>
        </p:spPr>
      </p:pic>
      <p:sp>
        <p:nvSpPr>
          <p:cNvPr id="881" name="Google Shape;881;p29"/>
          <p:cNvSpPr txBox="1"/>
          <p:nvPr/>
        </p:nvSpPr>
        <p:spPr>
          <a:xfrm>
            <a:off x="4372388" y="6278264"/>
            <a:ext cx="165153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lt1"/>
                </a:solidFill>
                <a:latin typeface="Federo"/>
                <a:ea typeface="Federo"/>
                <a:cs typeface="Federo"/>
                <a:sym typeface="Federo"/>
              </a:rPr>
              <a:t>Arsenal Naval</a:t>
            </a:r>
            <a:endParaRPr/>
          </a:p>
        </p:txBody>
      </p:sp>
      <p:sp>
        <p:nvSpPr>
          <p:cNvPr id="882" name="Google Shape;882;p29"/>
          <p:cNvSpPr txBox="1"/>
          <p:nvPr/>
        </p:nvSpPr>
        <p:spPr>
          <a:xfrm>
            <a:off x="8540436" y="2669937"/>
            <a:ext cx="2918637" cy="8617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C7714"/>
                </a:solidFill>
                <a:latin typeface="Federo"/>
                <a:ea typeface="Federo"/>
                <a:cs typeface="Federo"/>
                <a:sym typeface="Federo"/>
              </a:rPr>
              <a:t>SS.BB</a:t>
            </a:r>
            <a:endParaRPr/>
          </a:p>
          <a:p>
            <a:pPr marL="0" marR="0" lvl="0" indent="0" algn="ctr" rtl="0">
              <a:spcBef>
                <a:spcPts val="0"/>
              </a:spcBef>
              <a:spcAft>
                <a:spcPts val="0"/>
              </a:spcAft>
              <a:buNone/>
            </a:pPr>
            <a:r>
              <a:rPr lang="en-US" sz="1800" b="1">
                <a:solidFill>
                  <a:srgbClr val="FC7714"/>
                </a:solidFill>
                <a:latin typeface="Federo"/>
                <a:ea typeface="Federo"/>
                <a:cs typeface="Federo"/>
                <a:sym typeface="Federo"/>
              </a:rPr>
              <a:t>(Almacenaje / Seguridad)</a:t>
            </a:r>
            <a:endParaRPr/>
          </a:p>
        </p:txBody>
      </p:sp>
      <p:pic>
        <p:nvPicPr>
          <p:cNvPr id="883" name="Google Shape;883;p29"/>
          <p:cNvPicPr preferRelativeResize="0"/>
          <p:nvPr/>
        </p:nvPicPr>
        <p:blipFill rotWithShape="1">
          <a:blip r:embed="rId8">
            <a:alphaModFix/>
          </a:blip>
          <a:srcRect/>
          <a:stretch/>
        </p:blipFill>
        <p:spPr>
          <a:xfrm>
            <a:off x="8261077" y="3700912"/>
            <a:ext cx="353599" cy="347502"/>
          </a:xfrm>
          <a:prstGeom prst="rect">
            <a:avLst/>
          </a:prstGeom>
          <a:noFill/>
          <a:ln>
            <a:noFill/>
          </a:ln>
        </p:spPr>
      </p:pic>
      <p:sp>
        <p:nvSpPr>
          <p:cNvPr id="884" name="Google Shape;884;p29"/>
          <p:cNvSpPr txBox="1"/>
          <p:nvPr/>
        </p:nvSpPr>
        <p:spPr>
          <a:xfrm>
            <a:off x="8285394" y="3720775"/>
            <a:ext cx="255042" cy="30777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chemeClr val="accent2"/>
                </a:solidFill>
                <a:latin typeface="Calibri"/>
                <a:ea typeface="Calibri"/>
                <a:cs typeface="Calibri"/>
                <a:sym typeface="Calibri"/>
              </a:rPr>
              <a:t>1</a:t>
            </a:r>
            <a:endParaRPr/>
          </a:p>
        </p:txBody>
      </p:sp>
      <p:sp>
        <p:nvSpPr>
          <p:cNvPr id="885" name="Google Shape;885;p29"/>
          <p:cNvSpPr/>
          <p:nvPr/>
        </p:nvSpPr>
        <p:spPr>
          <a:xfrm>
            <a:off x="8803601" y="3717601"/>
            <a:ext cx="2593146" cy="324000"/>
          </a:xfrm>
          <a:prstGeom prst="rect">
            <a:avLst/>
          </a:prstGeom>
          <a:solidFill>
            <a:srgbClr val="C55A11"/>
          </a:solidFill>
          <a:ln w="38100" cap="flat" cmpd="sng">
            <a:solidFill>
              <a:srgbClr val="FFFFF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Rociadores</a:t>
            </a:r>
            <a:endParaRPr/>
          </a:p>
        </p:txBody>
      </p:sp>
      <p:pic>
        <p:nvPicPr>
          <p:cNvPr id="886" name="Google Shape;886;p29"/>
          <p:cNvPicPr preferRelativeResize="0"/>
          <p:nvPr/>
        </p:nvPicPr>
        <p:blipFill rotWithShape="1">
          <a:blip r:embed="rId8">
            <a:alphaModFix/>
          </a:blip>
          <a:srcRect/>
          <a:stretch/>
        </p:blipFill>
        <p:spPr>
          <a:xfrm>
            <a:off x="8285394" y="5353299"/>
            <a:ext cx="353599" cy="347502"/>
          </a:xfrm>
          <a:prstGeom prst="rect">
            <a:avLst/>
          </a:prstGeom>
          <a:noFill/>
          <a:ln>
            <a:noFill/>
          </a:ln>
        </p:spPr>
      </p:pic>
      <p:sp>
        <p:nvSpPr>
          <p:cNvPr id="887" name="Google Shape;887;p29"/>
          <p:cNvSpPr txBox="1"/>
          <p:nvPr/>
        </p:nvSpPr>
        <p:spPr>
          <a:xfrm>
            <a:off x="8334672" y="5369303"/>
            <a:ext cx="255042" cy="30777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chemeClr val="accent2"/>
                </a:solidFill>
                <a:latin typeface="Calibri"/>
                <a:ea typeface="Calibri"/>
                <a:cs typeface="Calibri"/>
                <a:sym typeface="Calibri"/>
              </a:rPr>
              <a:t>2</a:t>
            </a:r>
            <a:endParaRPr/>
          </a:p>
        </p:txBody>
      </p:sp>
      <p:sp>
        <p:nvSpPr>
          <p:cNvPr id="888" name="Google Shape;888;p29"/>
          <p:cNvSpPr/>
          <p:nvPr/>
        </p:nvSpPr>
        <p:spPr>
          <a:xfrm>
            <a:off x="8830952" y="5365050"/>
            <a:ext cx="2628121" cy="324000"/>
          </a:xfrm>
          <a:prstGeom prst="rect">
            <a:avLst/>
          </a:prstGeom>
          <a:solidFill>
            <a:srgbClr val="C55A11"/>
          </a:solidFill>
          <a:ln w="38100" cap="flat" cmpd="sng">
            <a:solidFill>
              <a:srgbClr val="FFFFF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Circuito de Inundación</a:t>
            </a:r>
            <a:endParaRPr/>
          </a:p>
        </p:txBody>
      </p:sp>
      <p:pic>
        <p:nvPicPr>
          <p:cNvPr id="889" name="Google Shape;889;p29"/>
          <p:cNvPicPr preferRelativeResize="0"/>
          <p:nvPr/>
        </p:nvPicPr>
        <p:blipFill rotWithShape="1">
          <a:blip r:embed="rId9">
            <a:alphaModFix/>
          </a:blip>
          <a:srcRect/>
          <a:stretch/>
        </p:blipFill>
        <p:spPr>
          <a:xfrm>
            <a:off x="4886434" y="5403698"/>
            <a:ext cx="623449" cy="817510"/>
          </a:xfrm>
          <a:prstGeom prst="rect">
            <a:avLst/>
          </a:prstGeom>
          <a:noFill/>
          <a:ln w="38100" cap="flat" cmpd="sng">
            <a:solidFill>
              <a:schemeClr val="dk1"/>
            </a:solidFill>
            <a:prstDash val="solid"/>
            <a:round/>
            <a:headEnd type="none" w="sm" len="sm"/>
            <a:tailEnd type="none" w="sm" len="sm"/>
          </a:ln>
        </p:spPr>
      </p:pic>
      <p:sp>
        <p:nvSpPr>
          <p:cNvPr id="890" name="Google Shape;890;p29"/>
          <p:cNvSpPr/>
          <p:nvPr/>
        </p:nvSpPr>
        <p:spPr>
          <a:xfrm>
            <a:off x="8730702" y="4198862"/>
            <a:ext cx="2818003" cy="788912"/>
          </a:xfrm>
          <a:prstGeom prst="roundRect">
            <a:avLst>
              <a:gd name="adj" fmla="val 15949"/>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91" name="Google Shape;891;p29"/>
          <p:cNvSpPr txBox="1"/>
          <p:nvPr/>
        </p:nvSpPr>
        <p:spPr>
          <a:xfrm>
            <a:off x="8830952" y="4269210"/>
            <a:ext cx="2717753"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002060"/>
                </a:solidFill>
                <a:latin typeface="Calibri"/>
                <a:ea typeface="Calibri"/>
                <a:cs typeface="Calibri"/>
                <a:sym typeface="Calibri"/>
              </a:rPr>
              <a:t>- Genera lluvia de agua        - Baja T°</a:t>
            </a:r>
            <a:endParaRPr/>
          </a:p>
        </p:txBody>
      </p:sp>
      <p:sp>
        <p:nvSpPr>
          <p:cNvPr id="892" name="Google Shape;892;p29"/>
          <p:cNvSpPr/>
          <p:nvPr/>
        </p:nvSpPr>
        <p:spPr>
          <a:xfrm>
            <a:off x="8734331" y="5823393"/>
            <a:ext cx="2818003" cy="621717"/>
          </a:xfrm>
          <a:prstGeom prst="roundRect">
            <a:avLst>
              <a:gd name="adj" fmla="val 15949"/>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93" name="Google Shape;893;p29"/>
          <p:cNvSpPr txBox="1"/>
          <p:nvPr/>
        </p:nvSpPr>
        <p:spPr>
          <a:xfrm>
            <a:off x="9005899" y="5917142"/>
            <a:ext cx="2629195"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Permite inundar SS.BB.</a:t>
            </a:r>
            <a:endParaRPr/>
          </a:p>
        </p:txBody>
      </p:sp>
      <p:sp>
        <p:nvSpPr>
          <p:cNvPr id="894" name="Google Shape;894;p29"/>
          <p:cNvSpPr txBox="1"/>
          <p:nvPr/>
        </p:nvSpPr>
        <p:spPr>
          <a:xfrm>
            <a:off x="4482852" y="2496809"/>
            <a:ext cx="256837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548135"/>
                </a:solidFill>
                <a:latin typeface="Federo"/>
                <a:ea typeface="Federo"/>
                <a:cs typeface="Federo"/>
                <a:sym typeface="Federo"/>
              </a:rPr>
              <a:t>Reparaciones</a:t>
            </a:r>
            <a:endParaRPr/>
          </a:p>
        </p:txBody>
      </p:sp>
      <p:pic>
        <p:nvPicPr>
          <p:cNvPr id="895" name="Google Shape;895;p29" descr="C:\Users\Usuario\Desktop\Imagenes 3D\3D_CArt_11.jpg"/>
          <p:cNvPicPr preferRelativeResize="0"/>
          <p:nvPr/>
        </p:nvPicPr>
        <p:blipFill rotWithShape="1">
          <a:blip r:embed="rId10">
            <a:alphaModFix/>
          </a:blip>
          <a:srcRect r="15625"/>
          <a:stretch/>
        </p:blipFill>
        <p:spPr>
          <a:xfrm>
            <a:off x="350685" y="5870407"/>
            <a:ext cx="218620" cy="216000"/>
          </a:xfrm>
          <a:prstGeom prst="rect">
            <a:avLst/>
          </a:prstGeom>
          <a:noFill/>
          <a:ln>
            <a:noFill/>
          </a:ln>
        </p:spPr>
      </p:pic>
      <p:sp>
        <p:nvSpPr>
          <p:cNvPr id="896" name="Google Shape;896;p29"/>
          <p:cNvSpPr txBox="1"/>
          <p:nvPr/>
        </p:nvSpPr>
        <p:spPr>
          <a:xfrm>
            <a:off x="611570" y="5837087"/>
            <a:ext cx="1402444"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002060"/>
                </a:solidFill>
                <a:latin typeface="Calibri"/>
                <a:ea typeface="Calibri"/>
                <a:cs typeface="Calibri"/>
                <a:sym typeface="Calibri"/>
              </a:rPr>
              <a:t> Orden escrita</a:t>
            </a:r>
            <a:endParaRPr/>
          </a:p>
        </p:txBody>
      </p:sp>
      <p:pic>
        <p:nvPicPr>
          <p:cNvPr id="897" name="Google Shape;897;p29" descr="C:\Users\Usuario\Desktop\Imagenes 3D\3D_CArt_11.jpg"/>
          <p:cNvPicPr preferRelativeResize="0"/>
          <p:nvPr/>
        </p:nvPicPr>
        <p:blipFill rotWithShape="1">
          <a:blip r:embed="rId10">
            <a:alphaModFix/>
          </a:blip>
          <a:srcRect r="15625"/>
          <a:stretch/>
        </p:blipFill>
        <p:spPr>
          <a:xfrm>
            <a:off x="333752" y="6151501"/>
            <a:ext cx="218620" cy="216000"/>
          </a:xfrm>
          <a:prstGeom prst="rect">
            <a:avLst/>
          </a:prstGeom>
          <a:noFill/>
          <a:ln>
            <a:noFill/>
          </a:ln>
        </p:spPr>
      </p:pic>
      <p:sp>
        <p:nvSpPr>
          <p:cNvPr id="898" name="Google Shape;898;p29"/>
          <p:cNvSpPr txBox="1"/>
          <p:nvPr/>
        </p:nvSpPr>
        <p:spPr>
          <a:xfrm>
            <a:off x="662367" y="6118181"/>
            <a:ext cx="1295126"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002060"/>
                </a:solidFill>
                <a:latin typeface="Calibri"/>
                <a:ea typeface="Calibri"/>
                <a:cs typeface="Calibri"/>
                <a:sym typeface="Calibri"/>
              </a:rPr>
              <a:t>Instrucción</a:t>
            </a:r>
            <a:endParaRPr/>
          </a:p>
        </p:txBody>
      </p:sp>
      <p:pic>
        <p:nvPicPr>
          <p:cNvPr id="899" name="Google Shape;899;p29" descr="C:\Users\Usuario\Desktop\Imagenes 3D\3D_CArt_11.jpg"/>
          <p:cNvPicPr preferRelativeResize="0"/>
          <p:nvPr/>
        </p:nvPicPr>
        <p:blipFill rotWithShape="1">
          <a:blip r:embed="rId10">
            <a:alphaModFix/>
          </a:blip>
          <a:srcRect r="15625"/>
          <a:stretch/>
        </p:blipFill>
        <p:spPr>
          <a:xfrm>
            <a:off x="337137" y="6432597"/>
            <a:ext cx="218620" cy="216000"/>
          </a:xfrm>
          <a:prstGeom prst="rect">
            <a:avLst/>
          </a:prstGeom>
          <a:noFill/>
          <a:ln>
            <a:noFill/>
          </a:ln>
        </p:spPr>
      </p:pic>
      <p:sp>
        <p:nvSpPr>
          <p:cNvPr id="900" name="Google Shape;900;p29"/>
          <p:cNvSpPr txBox="1"/>
          <p:nvPr/>
        </p:nvSpPr>
        <p:spPr>
          <a:xfrm>
            <a:off x="618341" y="6399277"/>
            <a:ext cx="1211523"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002060"/>
                </a:solidFill>
                <a:latin typeface="Calibri"/>
                <a:ea typeface="Calibri"/>
                <a:cs typeface="Calibri"/>
                <a:sym typeface="Calibri"/>
              </a:rPr>
              <a:t> Revista</a:t>
            </a:r>
            <a:endParaRPr/>
          </a:p>
        </p:txBody>
      </p:sp>
      <p:pic>
        <p:nvPicPr>
          <p:cNvPr id="901" name="Google Shape;901;p29" descr="C:\Users\Usuario\Desktop\Imagenes 3D\3D_CArt_11.jpg"/>
          <p:cNvPicPr preferRelativeResize="0"/>
          <p:nvPr/>
        </p:nvPicPr>
        <p:blipFill rotWithShape="1">
          <a:blip r:embed="rId10">
            <a:alphaModFix/>
          </a:blip>
          <a:srcRect r="15625"/>
          <a:stretch/>
        </p:blipFill>
        <p:spPr>
          <a:xfrm>
            <a:off x="1948363" y="5880953"/>
            <a:ext cx="218620" cy="216000"/>
          </a:xfrm>
          <a:prstGeom prst="rect">
            <a:avLst/>
          </a:prstGeom>
          <a:noFill/>
          <a:ln>
            <a:noFill/>
          </a:ln>
        </p:spPr>
      </p:pic>
      <p:sp>
        <p:nvSpPr>
          <p:cNvPr id="902" name="Google Shape;902;p29"/>
          <p:cNvSpPr txBox="1"/>
          <p:nvPr/>
        </p:nvSpPr>
        <p:spPr>
          <a:xfrm>
            <a:off x="2209247" y="5847633"/>
            <a:ext cx="1674977"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002060"/>
                </a:solidFill>
                <a:latin typeface="Calibri"/>
                <a:ea typeface="Calibri"/>
                <a:cs typeface="Calibri"/>
                <a:sym typeface="Calibri"/>
              </a:rPr>
              <a:t> Partida Incendio</a:t>
            </a:r>
            <a:endParaRPr/>
          </a:p>
        </p:txBody>
      </p:sp>
      <p:pic>
        <p:nvPicPr>
          <p:cNvPr id="903" name="Google Shape;903;p29" descr="C:\Users\Usuario\Desktop\Imagenes 3D\3D_CArt_11.jpg"/>
          <p:cNvPicPr preferRelativeResize="0"/>
          <p:nvPr/>
        </p:nvPicPr>
        <p:blipFill rotWithShape="1">
          <a:blip r:embed="rId10">
            <a:alphaModFix/>
          </a:blip>
          <a:srcRect r="15625"/>
          <a:stretch/>
        </p:blipFill>
        <p:spPr>
          <a:xfrm>
            <a:off x="1931430" y="6162047"/>
            <a:ext cx="218620" cy="216000"/>
          </a:xfrm>
          <a:prstGeom prst="rect">
            <a:avLst/>
          </a:prstGeom>
          <a:noFill/>
          <a:ln>
            <a:noFill/>
          </a:ln>
        </p:spPr>
      </p:pic>
      <p:sp>
        <p:nvSpPr>
          <p:cNvPr id="904" name="Google Shape;904;p29"/>
          <p:cNvSpPr txBox="1"/>
          <p:nvPr/>
        </p:nvSpPr>
        <p:spPr>
          <a:xfrm>
            <a:off x="2260044" y="6128727"/>
            <a:ext cx="1788991"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002060"/>
                </a:solidFill>
                <a:latin typeface="Calibri"/>
                <a:ea typeface="Calibri"/>
                <a:cs typeface="Calibri"/>
                <a:sym typeface="Calibri"/>
              </a:rPr>
              <a:t>Información UU.RR</a:t>
            </a:r>
            <a:endParaRPr/>
          </a:p>
        </p:txBody>
      </p:sp>
      <p:pic>
        <p:nvPicPr>
          <p:cNvPr id="905" name="Google Shape;905;p29" descr="C:\Users\Usuario\Desktop\Imagenes 3D\3D_CArt_11.jpg"/>
          <p:cNvPicPr preferRelativeResize="0"/>
          <p:nvPr/>
        </p:nvPicPr>
        <p:blipFill rotWithShape="1">
          <a:blip r:embed="rId10">
            <a:alphaModFix/>
          </a:blip>
          <a:srcRect r="15625"/>
          <a:stretch/>
        </p:blipFill>
        <p:spPr>
          <a:xfrm>
            <a:off x="1934815" y="6443143"/>
            <a:ext cx="218620" cy="216000"/>
          </a:xfrm>
          <a:prstGeom prst="rect">
            <a:avLst/>
          </a:prstGeom>
          <a:noFill/>
          <a:ln>
            <a:noFill/>
          </a:ln>
        </p:spPr>
      </p:pic>
      <p:sp>
        <p:nvSpPr>
          <p:cNvPr id="906" name="Google Shape;906;p29"/>
          <p:cNvSpPr txBox="1"/>
          <p:nvPr/>
        </p:nvSpPr>
        <p:spPr>
          <a:xfrm>
            <a:off x="2216019" y="6409823"/>
            <a:ext cx="1211523" cy="3077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a:solidFill>
                  <a:srgbClr val="002060"/>
                </a:solidFill>
                <a:latin typeface="Calibri"/>
                <a:ea typeface="Calibri"/>
                <a:cs typeface="Calibri"/>
                <a:sym typeface="Calibri"/>
              </a:rPr>
              <a:t> Horario</a:t>
            </a:r>
            <a:endParaRPr/>
          </a:p>
        </p:txBody>
      </p:sp>
      <p:sp>
        <p:nvSpPr>
          <p:cNvPr id="2" name="Google Shape;795;p29">
            <a:extLst>
              <a:ext uri="{FF2B5EF4-FFF2-40B4-BE49-F238E27FC236}">
                <a16:creationId xmlns:a16="http://schemas.microsoft.com/office/drawing/2014/main" id="{20F3D660-715E-E4F2-4D23-83FC9F96004B}"/>
              </a:ext>
            </a:extLst>
          </p:cNvPr>
          <p:cNvSpPr/>
          <p:nvPr/>
        </p:nvSpPr>
        <p:spPr>
          <a:xfrm>
            <a:off x="2967133" y="4809820"/>
            <a:ext cx="997992" cy="379212"/>
          </a:xfrm>
          <a:prstGeom prst="roundRect">
            <a:avLst>
              <a:gd name="adj" fmla="val 16667"/>
            </a:avLst>
          </a:prstGeom>
          <a:gradFill>
            <a:gsLst>
              <a:gs pos="0">
                <a:srgbClr val="00002F"/>
              </a:gs>
              <a:gs pos="100000">
                <a:srgbClr val="000066"/>
              </a:gs>
            </a:gsLst>
            <a:lin ang="5400000" scaled="0"/>
          </a:gradFill>
          <a:ln w="1905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050" b="1" dirty="0">
                <a:solidFill>
                  <a:srgbClr val="FFFFFF"/>
                </a:solidFill>
                <a:latin typeface="Calibri"/>
                <a:ea typeface="Calibri"/>
                <a:cs typeface="Calibri"/>
                <a:sym typeface="Calibri"/>
              </a:rPr>
              <a:t>Zonas </a:t>
            </a:r>
            <a:r>
              <a:rPr lang="en-US" sz="1050" b="1" dirty="0" err="1">
                <a:solidFill>
                  <a:srgbClr val="FFFFFF"/>
                </a:solidFill>
                <a:latin typeface="Calibri"/>
                <a:ea typeface="Calibri"/>
                <a:cs typeface="Calibri"/>
                <a:sym typeface="Calibri"/>
              </a:rPr>
              <a:t>Navales</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80"/>
                                        </p:tgtEl>
                                        <p:attrNameLst>
                                          <p:attrName>style.visibility</p:attrName>
                                        </p:attrNameLst>
                                      </p:cBhvr>
                                      <p:to>
                                        <p:strVal val="visible"/>
                                      </p:to>
                                    </p:set>
                                    <p:animEffect transition="in" filter="fade">
                                      <p:cBhvr>
                                        <p:cTn id="7" dur="500"/>
                                        <p:tgtEl>
                                          <p:spTgt spid="880"/>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791"/>
                                        </p:tgtEl>
                                        <p:attrNameLst>
                                          <p:attrName>style.visibility</p:attrName>
                                        </p:attrNameLst>
                                      </p:cBhvr>
                                      <p:to>
                                        <p:strVal val="visible"/>
                                      </p:to>
                                    </p:set>
                                    <p:animEffect transition="in" filter="fade">
                                      <p:cBhvr>
                                        <p:cTn id="13" dur="500"/>
                                        <p:tgtEl>
                                          <p:spTgt spid="791"/>
                                        </p:tgtEl>
                                      </p:cBhvr>
                                    </p:animEffect>
                                  </p:childTnLst>
                                </p:cTn>
                              </p:par>
                              <p:par>
                                <p:cTn id="14" presetID="10" presetClass="entr" presetSubtype="0" fill="hold" nodeType="withEffect">
                                  <p:stCondLst>
                                    <p:cond delay="0"/>
                                  </p:stCondLst>
                                  <p:childTnLst>
                                    <p:set>
                                      <p:cBhvr>
                                        <p:cTn id="15" dur="1" fill="hold">
                                          <p:stCondLst>
                                            <p:cond delay="0"/>
                                          </p:stCondLst>
                                        </p:cTn>
                                        <p:tgtEl>
                                          <p:spTgt spid="793"/>
                                        </p:tgtEl>
                                        <p:attrNameLst>
                                          <p:attrName>style.visibility</p:attrName>
                                        </p:attrNameLst>
                                      </p:cBhvr>
                                      <p:to>
                                        <p:strVal val="visible"/>
                                      </p:to>
                                    </p:set>
                                    <p:animEffect transition="in" filter="fade">
                                      <p:cBhvr>
                                        <p:cTn id="16" dur="500"/>
                                        <p:tgtEl>
                                          <p:spTgt spid="793"/>
                                        </p:tgtEl>
                                      </p:cBhvr>
                                    </p:animEffect>
                                  </p:childTnLst>
                                </p:cTn>
                              </p:par>
                              <p:par>
                                <p:cTn id="17" presetID="10" presetClass="entr" presetSubtype="0" fill="hold" nodeType="withEffect">
                                  <p:stCondLst>
                                    <p:cond delay="0"/>
                                  </p:stCondLst>
                                  <p:childTnLst>
                                    <p:set>
                                      <p:cBhvr>
                                        <p:cTn id="18" dur="1" fill="hold">
                                          <p:stCondLst>
                                            <p:cond delay="0"/>
                                          </p:stCondLst>
                                        </p:cTn>
                                        <p:tgtEl>
                                          <p:spTgt spid="794"/>
                                        </p:tgtEl>
                                        <p:attrNameLst>
                                          <p:attrName>style.visibility</p:attrName>
                                        </p:attrNameLst>
                                      </p:cBhvr>
                                      <p:to>
                                        <p:strVal val="visible"/>
                                      </p:to>
                                    </p:set>
                                    <p:animEffect transition="in" filter="fade">
                                      <p:cBhvr>
                                        <p:cTn id="19" dur="500"/>
                                        <p:tgtEl>
                                          <p:spTgt spid="794"/>
                                        </p:tgtEl>
                                      </p:cBhvr>
                                    </p:animEffect>
                                  </p:childTnLst>
                                </p:cTn>
                              </p:par>
                              <p:par>
                                <p:cTn id="20" presetID="10" presetClass="entr" presetSubtype="0" fill="hold" nodeType="withEffect">
                                  <p:stCondLst>
                                    <p:cond delay="0"/>
                                  </p:stCondLst>
                                  <p:childTnLst>
                                    <p:set>
                                      <p:cBhvr>
                                        <p:cTn id="21" dur="1" fill="hold">
                                          <p:stCondLst>
                                            <p:cond delay="0"/>
                                          </p:stCondLst>
                                        </p:cTn>
                                        <p:tgtEl>
                                          <p:spTgt spid="795"/>
                                        </p:tgtEl>
                                        <p:attrNameLst>
                                          <p:attrName>style.visibility</p:attrName>
                                        </p:attrNameLst>
                                      </p:cBhvr>
                                      <p:to>
                                        <p:strVal val="visible"/>
                                      </p:to>
                                    </p:set>
                                    <p:animEffect transition="in" filter="fade">
                                      <p:cBhvr>
                                        <p:cTn id="22" dur="500"/>
                                        <p:tgtEl>
                                          <p:spTgt spid="795"/>
                                        </p:tgtEl>
                                      </p:cBhvr>
                                    </p:animEffect>
                                  </p:childTnLst>
                                </p:cTn>
                              </p:par>
                              <p:par>
                                <p:cTn id="23" presetID="10" presetClass="entr" presetSubtype="0" fill="hold" nodeType="withEffect">
                                  <p:stCondLst>
                                    <p:cond delay="0"/>
                                  </p:stCondLst>
                                  <p:childTnLst>
                                    <p:set>
                                      <p:cBhvr>
                                        <p:cTn id="24" dur="1" fill="hold">
                                          <p:stCondLst>
                                            <p:cond delay="0"/>
                                          </p:stCondLst>
                                        </p:cTn>
                                        <p:tgtEl>
                                          <p:spTgt spid="881"/>
                                        </p:tgtEl>
                                        <p:attrNameLst>
                                          <p:attrName>style.visibility</p:attrName>
                                        </p:attrNameLst>
                                      </p:cBhvr>
                                      <p:to>
                                        <p:strVal val="visible"/>
                                      </p:to>
                                    </p:set>
                                    <p:animEffect transition="in" filter="fade">
                                      <p:cBhvr>
                                        <p:cTn id="25" dur="500"/>
                                        <p:tgtEl>
                                          <p:spTgt spid="881"/>
                                        </p:tgtEl>
                                      </p:cBhvr>
                                    </p:animEffect>
                                  </p:childTnLst>
                                </p:cTn>
                              </p:par>
                              <p:par>
                                <p:cTn id="26" presetID="10" presetClass="entr" presetSubtype="0" fill="hold" nodeType="withEffect">
                                  <p:stCondLst>
                                    <p:cond delay="0"/>
                                  </p:stCondLst>
                                  <p:childTnLst>
                                    <p:set>
                                      <p:cBhvr>
                                        <p:cTn id="27" dur="1" fill="hold">
                                          <p:stCondLst>
                                            <p:cond delay="0"/>
                                          </p:stCondLst>
                                        </p:cTn>
                                        <p:tgtEl>
                                          <p:spTgt spid="889"/>
                                        </p:tgtEl>
                                        <p:attrNameLst>
                                          <p:attrName>style.visibility</p:attrName>
                                        </p:attrNameLst>
                                      </p:cBhvr>
                                      <p:to>
                                        <p:strVal val="visible"/>
                                      </p:to>
                                    </p:set>
                                    <p:animEffect transition="in" filter="fade">
                                      <p:cBhvr>
                                        <p:cTn id="28" dur="500"/>
                                        <p:tgtEl>
                                          <p:spTgt spid="889"/>
                                        </p:tgtEl>
                                      </p:cBhvr>
                                    </p:animEffect>
                                  </p:childTnLst>
                                </p:cTn>
                              </p:par>
                              <p:par>
                                <p:cTn id="29" presetID="10" presetClass="entr" presetSubtype="0" fill="hold" nodeType="withEffect">
                                  <p:stCondLst>
                                    <p:cond delay="0"/>
                                  </p:stCondLst>
                                  <p:childTnLst>
                                    <p:set>
                                      <p:cBhvr>
                                        <p:cTn id="30" dur="1" fill="hold">
                                          <p:stCondLst>
                                            <p:cond delay="0"/>
                                          </p:stCondLst>
                                        </p:cTn>
                                        <p:tgtEl>
                                          <p:spTgt spid="894"/>
                                        </p:tgtEl>
                                        <p:attrNameLst>
                                          <p:attrName>style.visibility</p:attrName>
                                        </p:attrNameLst>
                                      </p:cBhvr>
                                      <p:to>
                                        <p:strVal val="visible"/>
                                      </p:to>
                                    </p:set>
                                    <p:animEffect transition="in" filter="fade">
                                      <p:cBhvr>
                                        <p:cTn id="31" dur="500"/>
                                        <p:tgtEl>
                                          <p:spTgt spid="89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96"/>
                                        </p:tgtEl>
                                        <p:attrNameLst>
                                          <p:attrName>style.visibility</p:attrName>
                                        </p:attrNameLst>
                                      </p:cBhvr>
                                      <p:to>
                                        <p:strVal val="visible"/>
                                      </p:to>
                                    </p:set>
                                    <p:animEffect transition="in" filter="fade">
                                      <p:cBhvr>
                                        <p:cTn id="36" dur="500"/>
                                        <p:tgtEl>
                                          <p:spTgt spid="796"/>
                                        </p:tgtEl>
                                      </p:cBhvr>
                                    </p:animEffect>
                                  </p:childTnLst>
                                </p:cTn>
                              </p:par>
                              <p:par>
                                <p:cTn id="37" presetID="10" presetClass="entr" presetSubtype="0" fill="hold" nodeType="withEffect">
                                  <p:stCondLst>
                                    <p:cond delay="0"/>
                                  </p:stCondLst>
                                  <p:childTnLst>
                                    <p:set>
                                      <p:cBhvr>
                                        <p:cTn id="38" dur="1" fill="hold">
                                          <p:stCondLst>
                                            <p:cond delay="0"/>
                                          </p:stCondLst>
                                        </p:cTn>
                                        <p:tgtEl>
                                          <p:spTgt spid="879"/>
                                        </p:tgtEl>
                                        <p:attrNameLst>
                                          <p:attrName>style.visibility</p:attrName>
                                        </p:attrNameLst>
                                      </p:cBhvr>
                                      <p:to>
                                        <p:strVal val="visible"/>
                                      </p:to>
                                    </p:set>
                                    <p:animEffect transition="in" filter="fade">
                                      <p:cBhvr>
                                        <p:cTn id="39" dur="500"/>
                                        <p:tgtEl>
                                          <p:spTgt spid="879"/>
                                        </p:tgtEl>
                                      </p:cBhvr>
                                    </p:animEffect>
                                  </p:childTnLst>
                                </p:cTn>
                              </p:par>
                              <p:par>
                                <p:cTn id="40" presetID="10" presetClass="entr" presetSubtype="0" fill="hold" nodeType="withEffect">
                                  <p:stCondLst>
                                    <p:cond delay="0"/>
                                  </p:stCondLst>
                                  <p:childTnLst>
                                    <p:set>
                                      <p:cBhvr>
                                        <p:cTn id="41" dur="1" fill="hold">
                                          <p:stCondLst>
                                            <p:cond delay="0"/>
                                          </p:stCondLst>
                                        </p:cTn>
                                        <p:tgtEl>
                                          <p:spTgt spid="895"/>
                                        </p:tgtEl>
                                        <p:attrNameLst>
                                          <p:attrName>style.visibility</p:attrName>
                                        </p:attrNameLst>
                                      </p:cBhvr>
                                      <p:to>
                                        <p:strVal val="visible"/>
                                      </p:to>
                                    </p:set>
                                    <p:animEffect transition="in" filter="fade">
                                      <p:cBhvr>
                                        <p:cTn id="42" dur="500"/>
                                        <p:tgtEl>
                                          <p:spTgt spid="895"/>
                                        </p:tgtEl>
                                      </p:cBhvr>
                                    </p:animEffect>
                                  </p:childTnLst>
                                </p:cTn>
                              </p:par>
                              <p:par>
                                <p:cTn id="43" presetID="10" presetClass="entr" presetSubtype="0" fill="hold" nodeType="withEffect">
                                  <p:stCondLst>
                                    <p:cond delay="0"/>
                                  </p:stCondLst>
                                  <p:childTnLst>
                                    <p:set>
                                      <p:cBhvr>
                                        <p:cTn id="44" dur="1" fill="hold">
                                          <p:stCondLst>
                                            <p:cond delay="0"/>
                                          </p:stCondLst>
                                        </p:cTn>
                                        <p:tgtEl>
                                          <p:spTgt spid="896"/>
                                        </p:tgtEl>
                                        <p:attrNameLst>
                                          <p:attrName>style.visibility</p:attrName>
                                        </p:attrNameLst>
                                      </p:cBhvr>
                                      <p:to>
                                        <p:strVal val="visible"/>
                                      </p:to>
                                    </p:set>
                                    <p:animEffect transition="in" filter="fade">
                                      <p:cBhvr>
                                        <p:cTn id="45" dur="500"/>
                                        <p:tgtEl>
                                          <p:spTgt spid="896"/>
                                        </p:tgtEl>
                                      </p:cBhvr>
                                    </p:animEffect>
                                  </p:childTnLst>
                                </p:cTn>
                              </p:par>
                              <p:par>
                                <p:cTn id="46" presetID="10" presetClass="entr" presetSubtype="0" fill="hold" nodeType="withEffect">
                                  <p:stCondLst>
                                    <p:cond delay="0"/>
                                  </p:stCondLst>
                                  <p:childTnLst>
                                    <p:set>
                                      <p:cBhvr>
                                        <p:cTn id="47" dur="1" fill="hold">
                                          <p:stCondLst>
                                            <p:cond delay="0"/>
                                          </p:stCondLst>
                                        </p:cTn>
                                        <p:tgtEl>
                                          <p:spTgt spid="897"/>
                                        </p:tgtEl>
                                        <p:attrNameLst>
                                          <p:attrName>style.visibility</p:attrName>
                                        </p:attrNameLst>
                                      </p:cBhvr>
                                      <p:to>
                                        <p:strVal val="visible"/>
                                      </p:to>
                                    </p:set>
                                    <p:animEffect transition="in" filter="fade">
                                      <p:cBhvr>
                                        <p:cTn id="48" dur="500"/>
                                        <p:tgtEl>
                                          <p:spTgt spid="897"/>
                                        </p:tgtEl>
                                      </p:cBhvr>
                                    </p:animEffect>
                                  </p:childTnLst>
                                </p:cTn>
                              </p:par>
                              <p:par>
                                <p:cTn id="49" presetID="10" presetClass="entr" presetSubtype="0" fill="hold" nodeType="withEffect">
                                  <p:stCondLst>
                                    <p:cond delay="0"/>
                                  </p:stCondLst>
                                  <p:childTnLst>
                                    <p:set>
                                      <p:cBhvr>
                                        <p:cTn id="50" dur="1" fill="hold">
                                          <p:stCondLst>
                                            <p:cond delay="0"/>
                                          </p:stCondLst>
                                        </p:cTn>
                                        <p:tgtEl>
                                          <p:spTgt spid="898"/>
                                        </p:tgtEl>
                                        <p:attrNameLst>
                                          <p:attrName>style.visibility</p:attrName>
                                        </p:attrNameLst>
                                      </p:cBhvr>
                                      <p:to>
                                        <p:strVal val="visible"/>
                                      </p:to>
                                    </p:set>
                                    <p:animEffect transition="in" filter="fade">
                                      <p:cBhvr>
                                        <p:cTn id="51" dur="500"/>
                                        <p:tgtEl>
                                          <p:spTgt spid="898"/>
                                        </p:tgtEl>
                                      </p:cBhvr>
                                    </p:animEffect>
                                  </p:childTnLst>
                                </p:cTn>
                              </p:par>
                              <p:par>
                                <p:cTn id="52" presetID="10" presetClass="entr" presetSubtype="0" fill="hold" nodeType="withEffect">
                                  <p:stCondLst>
                                    <p:cond delay="0"/>
                                  </p:stCondLst>
                                  <p:childTnLst>
                                    <p:set>
                                      <p:cBhvr>
                                        <p:cTn id="53" dur="1" fill="hold">
                                          <p:stCondLst>
                                            <p:cond delay="0"/>
                                          </p:stCondLst>
                                        </p:cTn>
                                        <p:tgtEl>
                                          <p:spTgt spid="899"/>
                                        </p:tgtEl>
                                        <p:attrNameLst>
                                          <p:attrName>style.visibility</p:attrName>
                                        </p:attrNameLst>
                                      </p:cBhvr>
                                      <p:to>
                                        <p:strVal val="visible"/>
                                      </p:to>
                                    </p:set>
                                    <p:animEffect transition="in" filter="fade">
                                      <p:cBhvr>
                                        <p:cTn id="54" dur="500"/>
                                        <p:tgtEl>
                                          <p:spTgt spid="899"/>
                                        </p:tgtEl>
                                      </p:cBhvr>
                                    </p:animEffect>
                                  </p:childTnLst>
                                </p:cTn>
                              </p:par>
                              <p:par>
                                <p:cTn id="55" presetID="10" presetClass="entr" presetSubtype="0" fill="hold" nodeType="withEffect">
                                  <p:stCondLst>
                                    <p:cond delay="0"/>
                                  </p:stCondLst>
                                  <p:childTnLst>
                                    <p:set>
                                      <p:cBhvr>
                                        <p:cTn id="56" dur="1" fill="hold">
                                          <p:stCondLst>
                                            <p:cond delay="0"/>
                                          </p:stCondLst>
                                        </p:cTn>
                                        <p:tgtEl>
                                          <p:spTgt spid="900"/>
                                        </p:tgtEl>
                                        <p:attrNameLst>
                                          <p:attrName>style.visibility</p:attrName>
                                        </p:attrNameLst>
                                      </p:cBhvr>
                                      <p:to>
                                        <p:strVal val="visible"/>
                                      </p:to>
                                    </p:set>
                                    <p:animEffect transition="in" filter="fade">
                                      <p:cBhvr>
                                        <p:cTn id="57" dur="500"/>
                                        <p:tgtEl>
                                          <p:spTgt spid="900"/>
                                        </p:tgtEl>
                                      </p:cBhvr>
                                    </p:animEffect>
                                  </p:childTnLst>
                                </p:cTn>
                              </p:par>
                              <p:par>
                                <p:cTn id="58" presetID="10" presetClass="entr" presetSubtype="0" fill="hold" nodeType="withEffect">
                                  <p:stCondLst>
                                    <p:cond delay="0"/>
                                  </p:stCondLst>
                                  <p:childTnLst>
                                    <p:set>
                                      <p:cBhvr>
                                        <p:cTn id="59" dur="1" fill="hold">
                                          <p:stCondLst>
                                            <p:cond delay="0"/>
                                          </p:stCondLst>
                                        </p:cTn>
                                        <p:tgtEl>
                                          <p:spTgt spid="901"/>
                                        </p:tgtEl>
                                        <p:attrNameLst>
                                          <p:attrName>style.visibility</p:attrName>
                                        </p:attrNameLst>
                                      </p:cBhvr>
                                      <p:to>
                                        <p:strVal val="visible"/>
                                      </p:to>
                                    </p:set>
                                    <p:animEffect transition="in" filter="fade">
                                      <p:cBhvr>
                                        <p:cTn id="60" dur="500"/>
                                        <p:tgtEl>
                                          <p:spTgt spid="901"/>
                                        </p:tgtEl>
                                      </p:cBhvr>
                                    </p:animEffect>
                                  </p:childTnLst>
                                </p:cTn>
                              </p:par>
                              <p:par>
                                <p:cTn id="61" presetID="10" presetClass="entr" presetSubtype="0" fill="hold" nodeType="withEffect">
                                  <p:stCondLst>
                                    <p:cond delay="0"/>
                                  </p:stCondLst>
                                  <p:childTnLst>
                                    <p:set>
                                      <p:cBhvr>
                                        <p:cTn id="62" dur="1" fill="hold">
                                          <p:stCondLst>
                                            <p:cond delay="0"/>
                                          </p:stCondLst>
                                        </p:cTn>
                                        <p:tgtEl>
                                          <p:spTgt spid="902"/>
                                        </p:tgtEl>
                                        <p:attrNameLst>
                                          <p:attrName>style.visibility</p:attrName>
                                        </p:attrNameLst>
                                      </p:cBhvr>
                                      <p:to>
                                        <p:strVal val="visible"/>
                                      </p:to>
                                    </p:set>
                                    <p:animEffect transition="in" filter="fade">
                                      <p:cBhvr>
                                        <p:cTn id="63" dur="500"/>
                                        <p:tgtEl>
                                          <p:spTgt spid="902"/>
                                        </p:tgtEl>
                                      </p:cBhvr>
                                    </p:animEffect>
                                  </p:childTnLst>
                                </p:cTn>
                              </p:par>
                              <p:par>
                                <p:cTn id="64" presetID="10" presetClass="entr" presetSubtype="0" fill="hold" nodeType="withEffect">
                                  <p:stCondLst>
                                    <p:cond delay="0"/>
                                  </p:stCondLst>
                                  <p:childTnLst>
                                    <p:set>
                                      <p:cBhvr>
                                        <p:cTn id="65" dur="1" fill="hold">
                                          <p:stCondLst>
                                            <p:cond delay="0"/>
                                          </p:stCondLst>
                                        </p:cTn>
                                        <p:tgtEl>
                                          <p:spTgt spid="903"/>
                                        </p:tgtEl>
                                        <p:attrNameLst>
                                          <p:attrName>style.visibility</p:attrName>
                                        </p:attrNameLst>
                                      </p:cBhvr>
                                      <p:to>
                                        <p:strVal val="visible"/>
                                      </p:to>
                                    </p:set>
                                    <p:animEffect transition="in" filter="fade">
                                      <p:cBhvr>
                                        <p:cTn id="66" dur="500"/>
                                        <p:tgtEl>
                                          <p:spTgt spid="903"/>
                                        </p:tgtEl>
                                      </p:cBhvr>
                                    </p:animEffect>
                                  </p:childTnLst>
                                </p:cTn>
                              </p:par>
                              <p:par>
                                <p:cTn id="67" presetID="10" presetClass="entr" presetSubtype="0" fill="hold" nodeType="withEffect">
                                  <p:stCondLst>
                                    <p:cond delay="0"/>
                                  </p:stCondLst>
                                  <p:childTnLst>
                                    <p:set>
                                      <p:cBhvr>
                                        <p:cTn id="68" dur="1" fill="hold">
                                          <p:stCondLst>
                                            <p:cond delay="0"/>
                                          </p:stCondLst>
                                        </p:cTn>
                                        <p:tgtEl>
                                          <p:spTgt spid="904"/>
                                        </p:tgtEl>
                                        <p:attrNameLst>
                                          <p:attrName>style.visibility</p:attrName>
                                        </p:attrNameLst>
                                      </p:cBhvr>
                                      <p:to>
                                        <p:strVal val="visible"/>
                                      </p:to>
                                    </p:set>
                                    <p:animEffect transition="in" filter="fade">
                                      <p:cBhvr>
                                        <p:cTn id="69" dur="500"/>
                                        <p:tgtEl>
                                          <p:spTgt spid="904"/>
                                        </p:tgtEl>
                                      </p:cBhvr>
                                    </p:animEffect>
                                  </p:childTnLst>
                                </p:cTn>
                              </p:par>
                              <p:par>
                                <p:cTn id="70" presetID="10" presetClass="entr" presetSubtype="0" fill="hold" nodeType="withEffect">
                                  <p:stCondLst>
                                    <p:cond delay="0"/>
                                  </p:stCondLst>
                                  <p:childTnLst>
                                    <p:set>
                                      <p:cBhvr>
                                        <p:cTn id="71" dur="1" fill="hold">
                                          <p:stCondLst>
                                            <p:cond delay="0"/>
                                          </p:stCondLst>
                                        </p:cTn>
                                        <p:tgtEl>
                                          <p:spTgt spid="905"/>
                                        </p:tgtEl>
                                        <p:attrNameLst>
                                          <p:attrName>style.visibility</p:attrName>
                                        </p:attrNameLst>
                                      </p:cBhvr>
                                      <p:to>
                                        <p:strVal val="visible"/>
                                      </p:to>
                                    </p:set>
                                    <p:animEffect transition="in" filter="fade">
                                      <p:cBhvr>
                                        <p:cTn id="72" dur="500"/>
                                        <p:tgtEl>
                                          <p:spTgt spid="905"/>
                                        </p:tgtEl>
                                      </p:cBhvr>
                                    </p:animEffect>
                                  </p:childTnLst>
                                </p:cTn>
                              </p:par>
                              <p:par>
                                <p:cTn id="73" presetID="10" presetClass="entr" presetSubtype="0" fill="hold" nodeType="withEffect">
                                  <p:stCondLst>
                                    <p:cond delay="0"/>
                                  </p:stCondLst>
                                  <p:childTnLst>
                                    <p:set>
                                      <p:cBhvr>
                                        <p:cTn id="74" dur="1" fill="hold">
                                          <p:stCondLst>
                                            <p:cond delay="0"/>
                                          </p:stCondLst>
                                        </p:cTn>
                                        <p:tgtEl>
                                          <p:spTgt spid="906"/>
                                        </p:tgtEl>
                                        <p:attrNameLst>
                                          <p:attrName>style.visibility</p:attrName>
                                        </p:attrNameLst>
                                      </p:cBhvr>
                                      <p:to>
                                        <p:strVal val="visible"/>
                                      </p:to>
                                    </p:set>
                                    <p:animEffect transition="in" filter="fade">
                                      <p:cBhvr>
                                        <p:cTn id="75" dur="500"/>
                                        <p:tgtEl>
                                          <p:spTgt spid="90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882"/>
                                        </p:tgtEl>
                                        <p:attrNameLst>
                                          <p:attrName>style.visibility</p:attrName>
                                        </p:attrNameLst>
                                      </p:cBhvr>
                                      <p:to>
                                        <p:strVal val="visible"/>
                                      </p:to>
                                    </p:set>
                                    <p:animEffect transition="in" filter="fade">
                                      <p:cBhvr>
                                        <p:cTn id="80" dur="500"/>
                                        <p:tgtEl>
                                          <p:spTgt spid="882"/>
                                        </p:tgtEl>
                                      </p:cBhvr>
                                    </p:animEffect>
                                  </p:childTnLst>
                                </p:cTn>
                              </p:par>
                              <p:par>
                                <p:cTn id="81" presetID="10" presetClass="entr" presetSubtype="0" fill="hold" nodeType="withEffect">
                                  <p:stCondLst>
                                    <p:cond delay="0"/>
                                  </p:stCondLst>
                                  <p:childTnLst>
                                    <p:set>
                                      <p:cBhvr>
                                        <p:cTn id="82" dur="1" fill="hold">
                                          <p:stCondLst>
                                            <p:cond delay="0"/>
                                          </p:stCondLst>
                                        </p:cTn>
                                        <p:tgtEl>
                                          <p:spTgt spid="883"/>
                                        </p:tgtEl>
                                        <p:attrNameLst>
                                          <p:attrName>style.visibility</p:attrName>
                                        </p:attrNameLst>
                                      </p:cBhvr>
                                      <p:to>
                                        <p:strVal val="visible"/>
                                      </p:to>
                                    </p:set>
                                    <p:animEffect transition="in" filter="fade">
                                      <p:cBhvr>
                                        <p:cTn id="83" dur="500"/>
                                        <p:tgtEl>
                                          <p:spTgt spid="883"/>
                                        </p:tgtEl>
                                      </p:cBhvr>
                                    </p:animEffect>
                                  </p:childTnLst>
                                </p:cTn>
                              </p:par>
                              <p:par>
                                <p:cTn id="84" presetID="10" presetClass="entr" presetSubtype="0" fill="hold" nodeType="withEffect">
                                  <p:stCondLst>
                                    <p:cond delay="0"/>
                                  </p:stCondLst>
                                  <p:childTnLst>
                                    <p:set>
                                      <p:cBhvr>
                                        <p:cTn id="85" dur="1" fill="hold">
                                          <p:stCondLst>
                                            <p:cond delay="0"/>
                                          </p:stCondLst>
                                        </p:cTn>
                                        <p:tgtEl>
                                          <p:spTgt spid="884"/>
                                        </p:tgtEl>
                                        <p:attrNameLst>
                                          <p:attrName>style.visibility</p:attrName>
                                        </p:attrNameLst>
                                      </p:cBhvr>
                                      <p:to>
                                        <p:strVal val="visible"/>
                                      </p:to>
                                    </p:set>
                                    <p:animEffect transition="in" filter="fade">
                                      <p:cBhvr>
                                        <p:cTn id="86" dur="500"/>
                                        <p:tgtEl>
                                          <p:spTgt spid="884"/>
                                        </p:tgtEl>
                                      </p:cBhvr>
                                    </p:animEffect>
                                  </p:childTnLst>
                                </p:cTn>
                              </p:par>
                              <p:par>
                                <p:cTn id="87" presetID="10" presetClass="entr" presetSubtype="0" fill="hold" nodeType="withEffect">
                                  <p:stCondLst>
                                    <p:cond delay="0"/>
                                  </p:stCondLst>
                                  <p:childTnLst>
                                    <p:set>
                                      <p:cBhvr>
                                        <p:cTn id="88" dur="1" fill="hold">
                                          <p:stCondLst>
                                            <p:cond delay="0"/>
                                          </p:stCondLst>
                                        </p:cTn>
                                        <p:tgtEl>
                                          <p:spTgt spid="885"/>
                                        </p:tgtEl>
                                        <p:attrNameLst>
                                          <p:attrName>style.visibility</p:attrName>
                                        </p:attrNameLst>
                                      </p:cBhvr>
                                      <p:to>
                                        <p:strVal val="visible"/>
                                      </p:to>
                                    </p:set>
                                    <p:animEffect transition="in" filter="fade">
                                      <p:cBhvr>
                                        <p:cTn id="89" dur="500"/>
                                        <p:tgtEl>
                                          <p:spTgt spid="885"/>
                                        </p:tgtEl>
                                      </p:cBhvr>
                                    </p:animEffect>
                                  </p:childTnLst>
                                </p:cTn>
                              </p:par>
                              <p:par>
                                <p:cTn id="90" presetID="10" presetClass="entr" presetSubtype="0" fill="hold" nodeType="withEffect">
                                  <p:stCondLst>
                                    <p:cond delay="0"/>
                                  </p:stCondLst>
                                  <p:childTnLst>
                                    <p:set>
                                      <p:cBhvr>
                                        <p:cTn id="91" dur="1" fill="hold">
                                          <p:stCondLst>
                                            <p:cond delay="0"/>
                                          </p:stCondLst>
                                        </p:cTn>
                                        <p:tgtEl>
                                          <p:spTgt spid="886"/>
                                        </p:tgtEl>
                                        <p:attrNameLst>
                                          <p:attrName>style.visibility</p:attrName>
                                        </p:attrNameLst>
                                      </p:cBhvr>
                                      <p:to>
                                        <p:strVal val="visible"/>
                                      </p:to>
                                    </p:set>
                                    <p:animEffect transition="in" filter="fade">
                                      <p:cBhvr>
                                        <p:cTn id="92" dur="500"/>
                                        <p:tgtEl>
                                          <p:spTgt spid="886"/>
                                        </p:tgtEl>
                                      </p:cBhvr>
                                    </p:animEffect>
                                  </p:childTnLst>
                                </p:cTn>
                              </p:par>
                              <p:par>
                                <p:cTn id="93" presetID="10" presetClass="entr" presetSubtype="0" fill="hold" nodeType="withEffect">
                                  <p:stCondLst>
                                    <p:cond delay="0"/>
                                  </p:stCondLst>
                                  <p:childTnLst>
                                    <p:set>
                                      <p:cBhvr>
                                        <p:cTn id="94" dur="1" fill="hold">
                                          <p:stCondLst>
                                            <p:cond delay="0"/>
                                          </p:stCondLst>
                                        </p:cTn>
                                        <p:tgtEl>
                                          <p:spTgt spid="887"/>
                                        </p:tgtEl>
                                        <p:attrNameLst>
                                          <p:attrName>style.visibility</p:attrName>
                                        </p:attrNameLst>
                                      </p:cBhvr>
                                      <p:to>
                                        <p:strVal val="visible"/>
                                      </p:to>
                                    </p:set>
                                    <p:animEffect transition="in" filter="fade">
                                      <p:cBhvr>
                                        <p:cTn id="95" dur="500"/>
                                        <p:tgtEl>
                                          <p:spTgt spid="887"/>
                                        </p:tgtEl>
                                      </p:cBhvr>
                                    </p:animEffect>
                                  </p:childTnLst>
                                </p:cTn>
                              </p:par>
                              <p:par>
                                <p:cTn id="96" presetID="10" presetClass="entr" presetSubtype="0" fill="hold" nodeType="withEffect">
                                  <p:stCondLst>
                                    <p:cond delay="0"/>
                                  </p:stCondLst>
                                  <p:childTnLst>
                                    <p:set>
                                      <p:cBhvr>
                                        <p:cTn id="97" dur="1" fill="hold">
                                          <p:stCondLst>
                                            <p:cond delay="0"/>
                                          </p:stCondLst>
                                        </p:cTn>
                                        <p:tgtEl>
                                          <p:spTgt spid="888"/>
                                        </p:tgtEl>
                                        <p:attrNameLst>
                                          <p:attrName>style.visibility</p:attrName>
                                        </p:attrNameLst>
                                      </p:cBhvr>
                                      <p:to>
                                        <p:strVal val="visible"/>
                                      </p:to>
                                    </p:set>
                                    <p:animEffect transition="in" filter="fade">
                                      <p:cBhvr>
                                        <p:cTn id="98" dur="500"/>
                                        <p:tgtEl>
                                          <p:spTgt spid="888"/>
                                        </p:tgtEl>
                                      </p:cBhvr>
                                    </p:animEffect>
                                  </p:childTnLst>
                                </p:cTn>
                              </p:par>
                              <p:par>
                                <p:cTn id="99" presetID="10" presetClass="entr" presetSubtype="0" fill="hold" nodeType="withEffect">
                                  <p:stCondLst>
                                    <p:cond delay="0"/>
                                  </p:stCondLst>
                                  <p:childTnLst>
                                    <p:set>
                                      <p:cBhvr>
                                        <p:cTn id="100" dur="1" fill="hold">
                                          <p:stCondLst>
                                            <p:cond delay="0"/>
                                          </p:stCondLst>
                                        </p:cTn>
                                        <p:tgtEl>
                                          <p:spTgt spid="890"/>
                                        </p:tgtEl>
                                        <p:attrNameLst>
                                          <p:attrName>style.visibility</p:attrName>
                                        </p:attrNameLst>
                                      </p:cBhvr>
                                      <p:to>
                                        <p:strVal val="visible"/>
                                      </p:to>
                                    </p:set>
                                    <p:animEffect transition="in" filter="fade">
                                      <p:cBhvr>
                                        <p:cTn id="101" dur="500"/>
                                        <p:tgtEl>
                                          <p:spTgt spid="890"/>
                                        </p:tgtEl>
                                      </p:cBhvr>
                                    </p:animEffect>
                                  </p:childTnLst>
                                </p:cTn>
                              </p:par>
                              <p:par>
                                <p:cTn id="102" presetID="10" presetClass="entr" presetSubtype="0" fill="hold" nodeType="withEffect">
                                  <p:stCondLst>
                                    <p:cond delay="0"/>
                                  </p:stCondLst>
                                  <p:childTnLst>
                                    <p:set>
                                      <p:cBhvr>
                                        <p:cTn id="103" dur="1" fill="hold">
                                          <p:stCondLst>
                                            <p:cond delay="0"/>
                                          </p:stCondLst>
                                        </p:cTn>
                                        <p:tgtEl>
                                          <p:spTgt spid="891"/>
                                        </p:tgtEl>
                                        <p:attrNameLst>
                                          <p:attrName>style.visibility</p:attrName>
                                        </p:attrNameLst>
                                      </p:cBhvr>
                                      <p:to>
                                        <p:strVal val="visible"/>
                                      </p:to>
                                    </p:set>
                                    <p:animEffect transition="in" filter="fade">
                                      <p:cBhvr>
                                        <p:cTn id="104" dur="500"/>
                                        <p:tgtEl>
                                          <p:spTgt spid="891"/>
                                        </p:tgtEl>
                                      </p:cBhvr>
                                    </p:animEffect>
                                  </p:childTnLst>
                                </p:cTn>
                              </p:par>
                              <p:par>
                                <p:cTn id="105" presetID="10" presetClass="entr" presetSubtype="0" fill="hold" nodeType="withEffect">
                                  <p:stCondLst>
                                    <p:cond delay="0"/>
                                  </p:stCondLst>
                                  <p:childTnLst>
                                    <p:set>
                                      <p:cBhvr>
                                        <p:cTn id="106" dur="1" fill="hold">
                                          <p:stCondLst>
                                            <p:cond delay="0"/>
                                          </p:stCondLst>
                                        </p:cTn>
                                        <p:tgtEl>
                                          <p:spTgt spid="892"/>
                                        </p:tgtEl>
                                        <p:attrNameLst>
                                          <p:attrName>style.visibility</p:attrName>
                                        </p:attrNameLst>
                                      </p:cBhvr>
                                      <p:to>
                                        <p:strVal val="visible"/>
                                      </p:to>
                                    </p:set>
                                    <p:animEffect transition="in" filter="fade">
                                      <p:cBhvr>
                                        <p:cTn id="107" dur="500"/>
                                        <p:tgtEl>
                                          <p:spTgt spid="892"/>
                                        </p:tgtEl>
                                      </p:cBhvr>
                                    </p:animEffect>
                                  </p:childTnLst>
                                </p:cTn>
                              </p:par>
                              <p:par>
                                <p:cTn id="108" presetID="10" presetClass="entr" presetSubtype="0" fill="hold" nodeType="withEffect">
                                  <p:stCondLst>
                                    <p:cond delay="0"/>
                                  </p:stCondLst>
                                  <p:childTnLst>
                                    <p:set>
                                      <p:cBhvr>
                                        <p:cTn id="109" dur="1" fill="hold">
                                          <p:stCondLst>
                                            <p:cond delay="0"/>
                                          </p:stCondLst>
                                        </p:cTn>
                                        <p:tgtEl>
                                          <p:spTgt spid="893"/>
                                        </p:tgtEl>
                                        <p:attrNameLst>
                                          <p:attrName>style.visibility</p:attrName>
                                        </p:attrNameLst>
                                      </p:cBhvr>
                                      <p:to>
                                        <p:strVal val="visible"/>
                                      </p:to>
                                    </p:set>
                                    <p:animEffect transition="in" filter="fade">
                                      <p:cBhvr>
                                        <p:cTn id="110" dur="500"/>
                                        <p:tgtEl>
                                          <p:spTgt spid="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910"/>
        <p:cNvGrpSpPr/>
        <p:nvPr/>
      </p:nvGrpSpPr>
      <p:grpSpPr>
        <a:xfrm>
          <a:off x="0" y="0"/>
          <a:ext cx="0" cy="0"/>
          <a:chOff x="0" y="0"/>
          <a:chExt cx="0" cy="0"/>
        </a:xfrm>
      </p:grpSpPr>
      <p:pic>
        <p:nvPicPr>
          <p:cNvPr id="911" name="Google Shape;911;p30"/>
          <p:cNvPicPr preferRelativeResize="0"/>
          <p:nvPr/>
        </p:nvPicPr>
        <p:blipFill rotWithShape="1">
          <a:blip r:embed="rId3">
            <a:alphaModFix/>
          </a:blip>
          <a:srcRect/>
          <a:stretch/>
        </p:blipFill>
        <p:spPr>
          <a:xfrm>
            <a:off x="274884" y="2453072"/>
            <a:ext cx="11469332" cy="3719820"/>
          </a:xfrm>
          <a:prstGeom prst="rect">
            <a:avLst/>
          </a:prstGeom>
          <a:noFill/>
          <a:ln>
            <a:noFill/>
          </a:ln>
        </p:spPr>
      </p:pic>
      <p:sp>
        <p:nvSpPr>
          <p:cNvPr id="912" name="Google Shape;912;p30"/>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913" name="Google Shape;913;p30" descr="Escuela naval Arturo Prat.jpg"/>
          <p:cNvPicPr preferRelativeResize="0"/>
          <p:nvPr/>
        </p:nvPicPr>
        <p:blipFill rotWithShape="1">
          <a:blip r:embed="rId4">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914" name="Google Shape;914;p30"/>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915" name="Google Shape;915;p30"/>
          <p:cNvPicPr preferRelativeResize="0"/>
          <p:nvPr/>
        </p:nvPicPr>
        <p:blipFill rotWithShape="1">
          <a:blip r:embed="rId5">
            <a:alphaModFix/>
          </a:blip>
          <a:srcRect/>
          <a:stretch/>
        </p:blipFill>
        <p:spPr>
          <a:xfrm>
            <a:off x="-10633" y="0"/>
            <a:ext cx="4795284" cy="1435395"/>
          </a:xfrm>
          <a:prstGeom prst="rect">
            <a:avLst/>
          </a:prstGeom>
          <a:noFill/>
          <a:ln>
            <a:noFill/>
          </a:ln>
        </p:spPr>
      </p:pic>
      <p:sp>
        <p:nvSpPr>
          <p:cNvPr id="916" name="Google Shape;916;p30"/>
          <p:cNvSpPr txBox="1"/>
          <p:nvPr/>
        </p:nvSpPr>
        <p:spPr>
          <a:xfrm>
            <a:off x="2743200" y="1495497"/>
            <a:ext cx="6677469" cy="8617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C7714"/>
                </a:solidFill>
                <a:latin typeface="Federo"/>
                <a:ea typeface="Federo"/>
                <a:cs typeface="Federo"/>
                <a:sym typeface="Federo"/>
              </a:rPr>
              <a:t>MARCO REGLAMENTARIO</a:t>
            </a:r>
            <a:endParaRPr/>
          </a:p>
          <a:p>
            <a:pPr marL="0" marR="0" lvl="0" indent="0" algn="ctr" rtl="0">
              <a:spcBef>
                <a:spcPts val="0"/>
              </a:spcBef>
              <a:spcAft>
                <a:spcPts val="0"/>
              </a:spcAft>
              <a:buNone/>
            </a:pPr>
            <a:r>
              <a:rPr lang="en-US" sz="1800" b="1">
                <a:solidFill>
                  <a:srgbClr val="FC7714"/>
                </a:solidFill>
                <a:latin typeface="Federo"/>
                <a:ea typeface="Federo"/>
                <a:cs typeface="Federo"/>
                <a:sym typeface="Federo"/>
              </a:rPr>
              <a:t>(SS.BB. / Buque)</a:t>
            </a:r>
            <a:endParaRPr/>
          </a:p>
        </p:txBody>
      </p:sp>
      <p:grpSp>
        <p:nvGrpSpPr>
          <p:cNvPr id="917" name="Google Shape;917;p30"/>
          <p:cNvGrpSpPr/>
          <p:nvPr/>
        </p:nvGrpSpPr>
        <p:grpSpPr>
          <a:xfrm>
            <a:off x="597623" y="2605526"/>
            <a:ext cx="3218012" cy="3453596"/>
            <a:chOff x="551848" y="1647588"/>
            <a:chExt cx="4206798" cy="4605337"/>
          </a:xfrm>
        </p:grpSpPr>
        <p:pic>
          <p:nvPicPr>
            <p:cNvPr id="918" name="Google Shape;918;p30"/>
            <p:cNvPicPr preferRelativeResize="0"/>
            <p:nvPr/>
          </p:nvPicPr>
          <p:blipFill rotWithShape="1">
            <a:blip r:embed="rId6">
              <a:alphaModFix/>
            </a:blip>
            <a:srcRect/>
            <a:stretch/>
          </p:blipFill>
          <p:spPr>
            <a:xfrm>
              <a:off x="551848" y="1647588"/>
              <a:ext cx="4206798" cy="4605337"/>
            </a:xfrm>
            <a:prstGeom prst="rect">
              <a:avLst/>
            </a:prstGeom>
            <a:noFill/>
            <a:ln w="9525" cap="flat" cmpd="sng">
              <a:solidFill>
                <a:schemeClr val="dk1"/>
              </a:solidFill>
              <a:prstDash val="solid"/>
              <a:round/>
              <a:headEnd type="none" w="sm" len="sm"/>
              <a:tailEnd type="none" w="sm" len="sm"/>
            </a:ln>
          </p:spPr>
        </p:pic>
        <p:sp>
          <p:nvSpPr>
            <p:cNvPr id="919" name="Google Shape;919;p30"/>
            <p:cNvSpPr/>
            <p:nvPr/>
          </p:nvSpPr>
          <p:spPr>
            <a:xfrm>
              <a:off x="871051" y="3385134"/>
              <a:ext cx="3568391" cy="10260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a:solidFill>
                    <a:srgbClr val="002060"/>
                  </a:solidFill>
                  <a:latin typeface="Federo"/>
                  <a:ea typeface="Federo"/>
                  <a:cs typeface="Federo"/>
                  <a:sym typeface="Federo"/>
                </a:rPr>
                <a:t>SS.BB.</a:t>
              </a:r>
              <a:endParaRPr/>
            </a:p>
          </p:txBody>
        </p:sp>
      </p:grpSp>
      <p:cxnSp>
        <p:nvCxnSpPr>
          <p:cNvPr id="920" name="Google Shape;920;p30"/>
          <p:cNvCxnSpPr/>
          <p:nvPr/>
        </p:nvCxnSpPr>
        <p:spPr>
          <a:xfrm>
            <a:off x="4478641" y="3096466"/>
            <a:ext cx="0" cy="2484000"/>
          </a:xfrm>
          <a:prstGeom prst="straightConnector1">
            <a:avLst/>
          </a:prstGeom>
          <a:noFill/>
          <a:ln w="28575" cap="flat" cmpd="sng">
            <a:solidFill>
              <a:srgbClr val="BF9000"/>
            </a:solidFill>
            <a:prstDash val="solid"/>
            <a:miter lim="800000"/>
            <a:headEnd type="none" w="sm" len="sm"/>
            <a:tailEnd type="none" w="sm" len="sm"/>
          </a:ln>
        </p:spPr>
      </p:cxnSp>
      <p:sp>
        <p:nvSpPr>
          <p:cNvPr id="921" name="Google Shape;921;p30"/>
          <p:cNvSpPr/>
          <p:nvPr/>
        </p:nvSpPr>
        <p:spPr>
          <a:xfrm>
            <a:off x="4394271" y="3430522"/>
            <a:ext cx="168740" cy="181981"/>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22" name="Google Shape;922;p30"/>
          <p:cNvSpPr txBox="1"/>
          <p:nvPr/>
        </p:nvSpPr>
        <p:spPr>
          <a:xfrm>
            <a:off x="4563011" y="3012338"/>
            <a:ext cx="6986910" cy="923330"/>
          </a:xfrm>
          <a:prstGeom prst="rect">
            <a:avLst/>
          </a:prstGeom>
          <a:noFill/>
          <a:ln>
            <a:noFill/>
          </a:ln>
        </p:spPr>
        <p:txBody>
          <a:bodyPr spcFirstLastPara="1" wrap="square" lIns="91425" tIns="45700" rIns="91425" bIns="45700" anchor="t" anchorCtr="0">
            <a:spAutoFit/>
          </a:bodyPr>
          <a:lstStyle/>
          <a:p>
            <a:pPr marL="173038" marR="0" lvl="0" indent="0" algn="just" rtl="0">
              <a:spcBef>
                <a:spcPts val="0"/>
              </a:spcBef>
              <a:spcAft>
                <a:spcPts val="0"/>
              </a:spcAft>
              <a:buNone/>
            </a:pPr>
            <a:r>
              <a:rPr lang="en-US" sz="1800">
                <a:solidFill>
                  <a:schemeClr val="dk1"/>
                </a:solidFill>
                <a:latin typeface="Calibri"/>
                <a:ea typeface="Calibri"/>
                <a:cs typeface="Calibri"/>
                <a:sym typeface="Calibri"/>
              </a:rPr>
              <a:t>Pasar revista a las SS.BB. Verificando que los circuitos eléctricos de iluminación y montacargas estén operativos y no presenten peligro de chispas (Luces cubiertas).</a:t>
            </a:r>
            <a:endParaRPr/>
          </a:p>
        </p:txBody>
      </p:sp>
      <p:sp>
        <p:nvSpPr>
          <p:cNvPr id="923" name="Google Shape;923;p30"/>
          <p:cNvSpPr/>
          <p:nvPr/>
        </p:nvSpPr>
        <p:spPr>
          <a:xfrm>
            <a:off x="4394271" y="4342258"/>
            <a:ext cx="168740" cy="181981"/>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24" name="Google Shape;924;p30"/>
          <p:cNvSpPr txBox="1"/>
          <p:nvPr/>
        </p:nvSpPr>
        <p:spPr>
          <a:xfrm>
            <a:off x="4619224" y="4127026"/>
            <a:ext cx="6986910" cy="646331"/>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Asegurar que los rociadores y sistemas de inundación estén operativos y listos a ser activados.</a:t>
            </a:r>
            <a:endParaRPr/>
          </a:p>
        </p:txBody>
      </p:sp>
      <p:sp>
        <p:nvSpPr>
          <p:cNvPr id="925" name="Google Shape;925;p30"/>
          <p:cNvSpPr/>
          <p:nvPr/>
        </p:nvSpPr>
        <p:spPr>
          <a:xfrm>
            <a:off x="4396771" y="5116752"/>
            <a:ext cx="168740" cy="181981"/>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26" name="Google Shape;926;p30"/>
          <p:cNvSpPr/>
          <p:nvPr/>
        </p:nvSpPr>
        <p:spPr>
          <a:xfrm>
            <a:off x="4650169" y="4909828"/>
            <a:ext cx="7094047" cy="923330"/>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Revistar compartimientos adyacentes (evitar incendio o inseguridad).</a:t>
            </a:r>
            <a:endParaRPr/>
          </a:p>
          <a:p>
            <a:pPr marL="173038" marR="0" lvl="0" indent="0" algn="l" rtl="0">
              <a:spcBef>
                <a:spcPts val="0"/>
              </a:spcBef>
              <a:spcAft>
                <a:spcPts val="0"/>
              </a:spcAft>
              <a:buNone/>
            </a:pPr>
            <a:r>
              <a:rPr lang="en-US" sz="1800">
                <a:solidFill>
                  <a:schemeClr val="dk1"/>
                </a:solidFill>
                <a:latin typeface="Calibri"/>
                <a:ea typeface="Calibri"/>
                <a:cs typeface="Calibri"/>
                <a:sym typeface="Calibri"/>
              </a:rPr>
              <a:t>Verificar que los sistemas de cierre de escotillas y puertas de las SS.BB. estén operativos y lubricados ( Frisos de goma y perros).</a:t>
            </a:r>
            <a:endParaRPr/>
          </a:p>
        </p:txBody>
      </p:sp>
      <p:grpSp>
        <p:nvGrpSpPr>
          <p:cNvPr id="927" name="Google Shape;927;p30"/>
          <p:cNvGrpSpPr/>
          <p:nvPr/>
        </p:nvGrpSpPr>
        <p:grpSpPr>
          <a:xfrm>
            <a:off x="4964439" y="6022409"/>
            <a:ext cx="6184053" cy="683682"/>
            <a:chOff x="3815635" y="5969629"/>
            <a:chExt cx="6184053" cy="683682"/>
          </a:xfrm>
        </p:grpSpPr>
        <p:sp>
          <p:nvSpPr>
            <p:cNvPr id="928" name="Google Shape;928;p30"/>
            <p:cNvSpPr/>
            <p:nvPr/>
          </p:nvSpPr>
          <p:spPr>
            <a:xfrm>
              <a:off x="3815635" y="5969629"/>
              <a:ext cx="6178608" cy="683682"/>
            </a:xfrm>
            <a:prstGeom prst="roundRect">
              <a:avLst>
                <a:gd name="adj" fmla="val 1711"/>
              </a:avLst>
            </a:prstGeom>
            <a:solidFill>
              <a:srgbClr val="548135">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929" name="Google Shape;929;p30"/>
            <p:cNvSpPr txBox="1"/>
            <p:nvPr/>
          </p:nvSpPr>
          <p:spPr>
            <a:xfrm>
              <a:off x="3815635" y="6134420"/>
              <a:ext cx="6184053" cy="40011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002060"/>
                  </a:solidFill>
                  <a:latin typeface="Federo"/>
                  <a:ea typeface="Federo"/>
                  <a:cs typeface="Federo"/>
                  <a:sym typeface="Federo"/>
                </a:rPr>
                <a:t>Control de </a:t>
              </a:r>
              <a:r>
                <a:rPr lang="en-US" sz="2000" b="1" u="sng">
                  <a:solidFill>
                    <a:srgbClr val="C00000"/>
                  </a:solidFill>
                  <a:latin typeface="Federo"/>
                  <a:ea typeface="Federo"/>
                  <a:cs typeface="Federo"/>
                  <a:sym typeface="Federo"/>
                </a:rPr>
                <a:t>TEMPERATURA</a:t>
              </a:r>
              <a:r>
                <a:rPr lang="en-US" sz="2000" b="1">
                  <a:solidFill>
                    <a:srgbClr val="002060"/>
                  </a:solidFill>
                  <a:latin typeface="Federo"/>
                  <a:ea typeface="Federo"/>
                  <a:cs typeface="Federo"/>
                  <a:sym typeface="Federo"/>
                </a:rPr>
                <a:t> entre 15 a 32 °C (c/4 hrs)</a:t>
              </a:r>
              <a:endParaRPr sz="1200" u="sng">
                <a:solidFill>
                  <a:srgbClr val="C00000"/>
                </a:solidFill>
                <a:latin typeface="Calibri"/>
                <a:ea typeface="Calibri"/>
                <a:cs typeface="Calibri"/>
                <a:sym typeface="Calibri"/>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2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2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2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933"/>
        <p:cNvGrpSpPr/>
        <p:nvPr/>
      </p:nvGrpSpPr>
      <p:grpSpPr>
        <a:xfrm>
          <a:off x="0" y="0"/>
          <a:ext cx="0" cy="0"/>
          <a:chOff x="0" y="0"/>
          <a:chExt cx="0" cy="0"/>
        </a:xfrm>
      </p:grpSpPr>
      <p:pic>
        <p:nvPicPr>
          <p:cNvPr id="934" name="Google Shape;934;p31"/>
          <p:cNvPicPr preferRelativeResize="0"/>
          <p:nvPr/>
        </p:nvPicPr>
        <p:blipFill rotWithShape="1">
          <a:blip r:embed="rId3">
            <a:alphaModFix/>
          </a:blip>
          <a:srcRect/>
          <a:stretch/>
        </p:blipFill>
        <p:spPr>
          <a:xfrm>
            <a:off x="274884" y="2453072"/>
            <a:ext cx="11469332" cy="3719820"/>
          </a:xfrm>
          <a:prstGeom prst="rect">
            <a:avLst/>
          </a:prstGeom>
          <a:noFill/>
          <a:ln>
            <a:noFill/>
          </a:ln>
        </p:spPr>
      </p:pic>
      <p:sp>
        <p:nvSpPr>
          <p:cNvPr id="935" name="Google Shape;935;p31"/>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936" name="Google Shape;936;p31" descr="Escuela naval Arturo Prat.jpg"/>
          <p:cNvPicPr preferRelativeResize="0"/>
          <p:nvPr/>
        </p:nvPicPr>
        <p:blipFill rotWithShape="1">
          <a:blip r:embed="rId4">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937" name="Google Shape;937;p31"/>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938" name="Google Shape;938;p31"/>
          <p:cNvPicPr preferRelativeResize="0"/>
          <p:nvPr/>
        </p:nvPicPr>
        <p:blipFill rotWithShape="1">
          <a:blip r:embed="rId5">
            <a:alphaModFix/>
          </a:blip>
          <a:srcRect/>
          <a:stretch/>
        </p:blipFill>
        <p:spPr>
          <a:xfrm>
            <a:off x="-10633" y="0"/>
            <a:ext cx="4795284" cy="1435395"/>
          </a:xfrm>
          <a:prstGeom prst="rect">
            <a:avLst/>
          </a:prstGeom>
          <a:noFill/>
          <a:ln>
            <a:noFill/>
          </a:ln>
        </p:spPr>
      </p:pic>
      <p:sp>
        <p:nvSpPr>
          <p:cNvPr id="939" name="Google Shape;939;p31"/>
          <p:cNvSpPr txBox="1"/>
          <p:nvPr/>
        </p:nvSpPr>
        <p:spPr>
          <a:xfrm>
            <a:off x="2743200" y="1495497"/>
            <a:ext cx="6677469" cy="8617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C7714"/>
                </a:solidFill>
                <a:latin typeface="Federo"/>
                <a:ea typeface="Federo"/>
                <a:cs typeface="Federo"/>
                <a:sym typeface="Federo"/>
              </a:rPr>
              <a:t>MARCO REGLAMENTARIO</a:t>
            </a:r>
            <a:endParaRPr/>
          </a:p>
          <a:p>
            <a:pPr marL="0" marR="0" lvl="0" indent="0" algn="ctr" rtl="0">
              <a:spcBef>
                <a:spcPts val="0"/>
              </a:spcBef>
              <a:spcAft>
                <a:spcPts val="0"/>
              </a:spcAft>
              <a:buNone/>
            </a:pPr>
            <a:r>
              <a:rPr lang="en-US" sz="1800" b="1">
                <a:solidFill>
                  <a:srgbClr val="FC7714"/>
                </a:solidFill>
                <a:latin typeface="Federo"/>
                <a:ea typeface="Federo"/>
                <a:cs typeface="Federo"/>
                <a:sym typeface="Federo"/>
              </a:rPr>
              <a:t>(SS.BB. / Buque)</a:t>
            </a:r>
            <a:endParaRPr/>
          </a:p>
        </p:txBody>
      </p:sp>
      <p:grpSp>
        <p:nvGrpSpPr>
          <p:cNvPr id="940" name="Google Shape;940;p31"/>
          <p:cNvGrpSpPr/>
          <p:nvPr/>
        </p:nvGrpSpPr>
        <p:grpSpPr>
          <a:xfrm>
            <a:off x="597623" y="2605526"/>
            <a:ext cx="3218012" cy="3453596"/>
            <a:chOff x="551848" y="1647588"/>
            <a:chExt cx="4206798" cy="4605337"/>
          </a:xfrm>
        </p:grpSpPr>
        <p:pic>
          <p:nvPicPr>
            <p:cNvPr id="941" name="Google Shape;941;p31"/>
            <p:cNvPicPr preferRelativeResize="0"/>
            <p:nvPr/>
          </p:nvPicPr>
          <p:blipFill rotWithShape="1">
            <a:blip r:embed="rId6">
              <a:alphaModFix/>
            </a:blip>
            <a:srcRect/>
            <a:stretch/>
          </p:blipFill>
          <p:spPr>
            <a:xfrm>
              <a:off x="551848" y="1647588"/>
              <a:ext cx="4206798" cy="4605337"/>
            </a:xfrm>
            <a:prstGeom prst="rect">
              <a:avLst/>
            </a:prstGeom>
            <a:noFill/>
            <a:ln w="9525" cap="flat" cmpd="sng">
              <a:solidFill>
                <a:schemeClr val="dk1"/>
              </a:solidFill>
              <a:prstDash val="solid"/>
              <a:round/>
              <a:headEnd type="none" w="sm" len="sm"/>
              <a:tailEnd type="none" w="sm" len="sm"/>
            </a:ln>
          </p:spPr>
        </p:pic>
        <p:sp>
          <p:nvSpPr>
            <p:cNvPr id="942" name="Google Shape;942;p31"/>
            <p:cNvSpPr/>
            <p:nvPr/>
          </p:nvSpPr>
          <p:spPr>
            <a:xfrm>
              <a:off x="871051" y="2481414"/>
              <a:ext cx="3568391" cy="10260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a:solidFill>
                    <a:srgbClr val="002060"/>
                  </a:solidFill>
                  <a:latin typeface="Federo"/>
                  <a:ea typeface="Federo"/>
                  <a:cs typeface="Federo"/>
                  <a:sym typeface="Federo"/>
                </a:rPr>
                <a:t>BUQUE</a:t>
              </a:r>
              <a:endParaRPr/>
            </a:p>
          </p:txBody>
        </p:sp>
      </p:grpSp>
      <p:cxnSp>
        <p:nvCxnSpPr>
          <p:cNvPr id="943" name="Google Shape;943;p31"/>
          <p:cNvCxnSpPr/>
          <p:nvPr/>
        </p:nvCxnSpPr>
        <p:spPr>
          <a:xfrm>
            <a:off x="4478641" y="3314950"/>
            <a:ext cx="0" cy="1872000"/>
          </a:xfrm>
          <a:prstGeom prst="straightConnector1">
            <a:avLst/>
          </a:prstGeom>
          <a:noFill/>
          <a:ln w="28575" cap="flat" cmpd="sng">
            <a:solidFill>
              <a:srgbClr val="BF9000"/>
            </a:solidFill>
            <a:prstDash val="solid"/>
            <a:miter lim="800000"/>
            <a:headEnd type="none" w="sm" len="sm"/>
            <a:tailEnd type="none" w="sm" len="sm"/>
          </a:ln>
        </p:spPr>
      </p:cxnSp>
      <p:sp>
        <p:nvSpPr>
          <p:cNvPr id="944" name="Google Shape;944;p31"/>
          <p:cNvSpPr/>
          <p:nvPr/>
        </p:nvSpPr>
        <p:spPr>
          <a:xfrm>
            <a:off x="4394271" y="3649006"/>
            <a:ext cx="168740" cy="181981"/>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45" name="Google Shape;945;p31"/>
          <p:cNvSpPr txBox="1"/>
          <p:nvPr/>
        </p:nvSpPr>
        <p:spPr>
          <a:xfrm>
            <a:off x="4563011" y="3230822"/>
            <a:ext cx="6986910" cy="923330"/>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Establecer condición de </a:t>
            </a:r>
            <a:r>
              <a:rPr lang="en-US" sz="1800" b="1">
                <a:solidFill>
                  <a:srgbClr val="FF0000"/>
                </a:solidFill>
                <a:latin typeface="Calibri"/>
                <a:ea typeface="Calibri"/>
                <a:cs typeface="Calibri"/>
                <a:sym typeface="Calibri"/>
              </a:rPr>
              <a:t>máxima estanqueidad </a:t>
            </a:r>
            <a:r>
              <a:rPr lang="en-US" sz="1800">
                <a:solidFill>
                  <a:schemeClr val="dk1"/>
                </a:solidFill>
                <a:latin typeface="Calibri"/>
                <a:ea typeface="Calibri"/>
                <a:cs typeface="Calibri"/>
                <a:sym typeface="Calibri"/>
              </a:rPr>
              <a:t>en todos los sectores por los que no se transitará con munición, en especial bajo la línea de flotación. </a:t>
            </a:r>
            <a:endParaRPr/>
          </a:p>
        </p:txBody>
      </p:sp>
      <p:sp>
        <p:nvSpPr>
          <p:cNvPr id="946" name="Google Shape;946;p31"/>
          <p:cNvSpPr/>
          <p:nvPr/>
        </p:nvSpPr>
        <p:spPr>
          <a:xfrm>
            <a:off x="4394271" y="4560742"/>
            <a:ext cx="168740" cy="181981"/>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47" name="Google Shape;947;p31"/>
          <p:cNvSpPr txBox="1"/>
          <p:nvPr/>
        </p:nvSpPr>
        <p:spPr>
          <a:xfrm>
            <a:off x="4619224" y="4345510"/>
            <a:ext cx="6986910" cy="923330"/>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Considerar portalones independientes para ingresar y salir del buque durante la faena. Mantener estricto control de ingreso de personas ajenas a la dotación.</a:t>
            </a:r>
            <a:endParaRPr sz="1800">
              <a:solidFill>
                <a:schemeClr val="dk1"/>
              </a:solidFill>
              <a:latin typeface="Calibri"/>
              <a:ea typeface="Calibri"/>
              <a:cs typeface="Calibri"/>
              <a:sym typeface="Calibri"/>
            </a:endParaRPr>
          </a:p>
        </p:txBody>
      </p:sp>
      <p:pic>
        <p:nvPicPr>
          <p:cNvPr id="948" name="Google Shape;948;p31"/>
          <p:cNvPicPr preferRelativeResize="0"/>
          <p:nvPr/>
        </p:nvPicPr>
        <p:blipFill rotWithShape="1">
          <a:blip r:embed="rId7">
            <a:alphaModFix/>
          </a:blip>
          <a:srcRect l="15722" t="-758" r="10378" b="758"/>
          <a:stretch/>
        </p:blipFill>
        <p:spPr>
          <a:xfrm>
            <a:off x="979014" y="4152260"/>
            <a:ext cx="2435359" cy="146611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4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4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4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4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953"/>
        <p:cNvGrpSpPr/>
        <p:nvPr/>
      </p:nvGrpSpPr>
      <p:grpSpPr>
        <a:xfrm>
          <a:off x="0" y="0"/>
          <a:ext cx="0" cy="0"/>
          <a:chOff x="0" y="0"/>
          <a:chExt cx="0" cy="0"/>
        </a:xfrm>
      </p:grpSpPr>
      <p:pic>
        <p:nvPicPr>
          <p:cNvPr id="954" name="Google Shape;954;p32"/>
          <p:cNvPicPr preferRelativeResize="0"/>
          <p:nvPr/>
        </p:nvPicPr>
        <p:blipFill rotWithShape="1">
          <a:blip r:embed="rId3">
            <a:alphaModFix/>
          </a:blip>
          <a:srcRect/>
          <a:stretch/>
        </p:blipFill>
        <p:spPr>
          <a:xfrm>
            <a:off x="274883" y="2405660"/>
            <a:ext cx="11651729" cy="4381220"/>
          </a:xfrm>
          <a:prstGeom prst="rect">
            <a:avLst/>
          </a:prstGeom>
          <a:noFill/>
          <a:ln>
            <a:noFill/>
          </a:ln>
        </p:spPr>
      </p:pic>
      <p:sp>
        <p:nvSpPr>
          <p:cNvPr id="955" name="Google Shape;955;p32"/>
          <p:cNvSpPr txBox="1"/>
          <p:nvPr/>
        </p:nvSpPr>
        <p:spPr>
          <a:xfrm>
            <a:off x="5300547" y="460483"/>
            <a:ext cx="5355803"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3600" b="1">
                <a:solidFill>
                  <a:srgbClr val="002060"/>
                </a:solidFill>
                <a:latin typeface="Arial"/>
                <a:ea typeface="Arial"/>
                <a:cs typeface="Arial"/>
                <a:sym typeface="Arial"/>
              </a:rPr>
              <a:t>SISTEMAS DE ARMAS</a:t>
            </a:r>
            <a:endParaRPr/>
          </a:p>
        </p:txBody>
      </p:sp>
      <p:pic>
        <p:nvPicPr>
          <p:cNvPr id="956" name="Google Shape;956;p32" descr="Escuela naval Arturo Prat.jpg"/>
          <p:cNvPicPr preferRelativeResize="0"/>
          <p:nvPr/>
        </p:nvPicPr>
        <p:blipFill rotWithShape="1">
          <a:blip r:embed="rId4">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cxnSp>
        <p:nvCxnSpPr>
          <p:cNvPr id="957" name="Google Shape;957;p32"/>
          <p:cNvCxnSpPr/>
          <p:nvPr/>
        </p:nvCxnSpPr>
        <p:spPr>
          <a:xfrm flipH="1">
            <a:off x="10792269" y="274906"/>
            <a:ext cx="1054" cy="1204489"/>
          </a:xfrm>
          <a:prstGeom prst="straightConnector1">
            <a:avLst/>
          </a:prstGeom>
          <a:noFill/>
          <a:ln w="28575" cap="flat" cmpd="sng">
            <a:solidFill>
              <a:srgbClr val="002060"/>
            </a:solidFill>
            <a:prstDash val="solid"/>
            <a:miter lim="800000"/>
            <a:headEnd type="none" w="sm" len="sm"/>
            <a:tailEnd type="none" w="sm" len="sm"/>
          </a:ln>
        </p:spPr>
      </p:cxnSp>
      <p:pic>
        <p:nvPicPr>
          <p:cNvPr id="958" name="Google Shape;958;p32"/>
          <p:cNvPicPr preferRelativeResize="0"/>
          <p:nvPr/>
        </p:nvPicPr>
        <p:blipFill rotWithShape="1">
          <a:blip r:embed="rId5">
            <a:alphaModFix/>
          </a:blip>
          <a:srcRect/>
          <a:stretch/>
        </p:blipFill>
        <p:spPr>
          <a:xfrm>
            <a:off x="-10633" y="0"/>
            <a:ext cx="4795284" cy="1435395"/>
          </a:xfrm>
          <a:prstGeom prst="rect">
            <a:avLst/>
          </a:prstGeom>
          <a:noFill/>
          <a:ln>
            <a:noFill/>
          </a:ln>
        </p:spPr>
      </p:pic>
      <p:sp>
        <p:nvSpPr>
          <p:cNvPr id="959" name="Google Shape;959;p32"/>
          <p:cNvSpPr txBox="1"/>
          <p:nvPr/>
        </p:nvSpPr>
        <p:spPr>
          <a:xfrm>
            <a:off x="2743200" y="1448086"/>
            <a:ext cx="6677469" cy="8617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C7714"/>
                </a:solidFill>
                <a:latin typeface="Federo"/>
                <a:ea typeface="Federo"/>
                <a:cs typeface="Federo"/>
                <a:sym typeface="Federo"/>
              </a:rPr>
              <a:t>MARCO REGLAMENTARIO</a:t>
            </a:r>
            <a:endParaRPr/>
          </a:p>
          <a:p>
            <a:pPr marL="0" marR="0" lvl="0" indent="0" algn="ctr" rtl="0">
              <a:spcBef>
                <a:spcPts val="0"/>
              </a:spcBef>
              <a:spcAft>
                <a:spcPts val="0"/>
              </a:spcAft>
              <a:buNone/>
            </a:pPr>
            <a:r>
              <a:rPr lang="en-US" sz="1800" b="1">
                <a:solidFill>
                  <a:srgbClr val="FC7714"/>
                </a:solidFill>
                <a:latin typeface="Federo"/>
                <a:ea typeface="Federo"/>
                <a:cs typeface="Federo"/>
                <a:sym typeface="Federo"/>
              </a:rPr>
              <a:t>(SS.BB. / Buque)</a:t>
            </a:r>
            <a:endParaRPr/>
          </a:p>
        </p:txBody>
      </p:sp>
      <p:grpSp>
        <p:nvGrpSpPr>
          <p:cNvPr id="960" name="Google Shape;960;p32"/>
          <p:cNvGrpSpPr/>
          <p:nvPr/>
        </p:nvGrpSpPr>
        <p:grpSpPr>
          <a:xfrm>
            <a:off x="767756" y="2894783"/>
            <a:ext cx="3218012" cy="3453594"/>
            <a:chOff x="608816" y="2110348"/>
            <a:chExt cx="4206798" cy="4605336"/>
          </a:xfrm>
        </p:grpSpPr>
        <p:pic>
          <p:nvPicPr>
            <p:cNvPr id="961" name="Google Shape;961;p32"/>
            <p:cNvPicPr preferRelativeResize="0"/>
            <p:nvPr/>
          </p:nvPicPr>
          <p:blipFill rotWithShape="1">
            <a:blip r:embed="rId6">
              <a:alphaModFix/>
            </a:blip>
            <a:srcRect/>
            <a:stretch/>
          </p:blipFill>
          <p:spPr>
            <a:xfrm>
              <a:off x="608816" y="2110348"/>
              <a:ext cx="4206798" cy="4605336"/>
            </a:xfrm>
            <a:prstGeom prst="rect">
              <a:avLst/>
            </a:prstGeom>
            <a:noFill/>
            <a:ln w="9525" cap="flat" cmpd="sng">
              <a:solidFill>
                <a:schemeClr val="dk1"/>
              </a:solidFill>
              <a:prstDash val="solid"/>
              <a:round/>
              <a:headEnd type="none" w="sm" len="sm"/>
              <a:tailEnd type="none" w="sm" len="sm"/>
            </a:ln>
          </p:spPr>
        </p:pic>
        <p:sp>
          <p:nvSpPr>
            <p:cNvPr id="962" name="Google Shape;962;p32"/>
            <p:cNvSpPr/>
            <p:nvPr/>
          </p:nvSpPr>
          <p:spPr>
            <a:xfrm>
              <a:off x="832361" y="3284368"/>
              <a:ext cx="3759708" cy="225729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Durante la </a:t>
              </a:r>
              <a:r>
                <a:rPr lang="en-US" sz="3600" b="1">
                  <a:solidFill>
                    <a:srgbClr val="002060"/>
                  </a:solidFill>
                  <a:latin typeface="Federo"/>
                  <a:ea typeface="Federo"/>
                  <a:cs typeface="Federo"/>
                  <a:sym typeface="Federo"/>
                </a:rPr>
                <a:t>FAENA</a:t>
              </a:r>
              <a:r>
                <a:rPr lang="en-US" sz="3200" b="1">
                  <a:solidFill>
                    <a:srgbClr val="002060"/>
                  </a:solidFill>
                  <a:latin typeface="Federo"/>
                  <a:ea typeface="Federo"/>
                  <a:cs typeface="Federo"/>
                  <a:sym typeface="Federo"/>
                </a:rPr>
                <a:t> de </a:t>
              </a:r>
              <a:endParaRPr/>
            </a:p>
            <a:p>
              <a:pPr marL="0" marR="0" lvl="0" indent="0" algn="ctr" rtl="0">
                <a:spcBef>
                  <a:spcPts val="0"/>
                </a:spcBef>
                <a:spcAft>
                  <a:spcPts val="0"/>
                </a:spcAft>
                <a:buNone/>
              </a:pPr>
              <a:r>
                <a:rPr lang="en-US" sz="3600" b="1">
                  <a:solidFill>
                    <a:srgbClr val="002060"/>
                  </a:solidFill>
                  <a:latin typeface="Federo"/>
                  <a:ea typeface="Federo"/>
                  <a:cs typeface="Federo"/>
                  <a:sym typeface="Federo"/>
                </a:rPr>
                <a:t>MUNICIÓN</a:t>
              </a:r>
              <a:r>
                <a:rPr lang="en-US" sz="3200" b="1">
                  <a:solidFill>
                    <a:srgbClr val="002060"/>
                  </a:solidFill>
                  <a:latin typeface="Federo"/>
                  <a:ea typeface="Federo"/>
                  <a:cs typeface="Federo"/>
                  <a:sym typeface="Federo"/>
                </a:rPr>
                <a:t> </a:t>
              </a:r>
              <a:endParaRPr/>
            </a:p>
          </p:txBody>
        </p:sp>
      </p:grpSp>
      <p:cxnSp>
        <p:nvCxnSpPr>
          <p:cNvPr id="963" name="Google Shape;963;p32"/>
          <p:cNvCxnSpPr/>
          <p:nvPr/>
        </p:nvCxnSpPr>
        <p:spPr>
          <a:xfrm>
            <a:off x="4478641" y="2513970"/>
            <a:ext cx="0" cy="4248000"/>
          </a:xfrm>
          <a:prstGeom prst="straightConnector1">
            <a:avLst/>
          </a:prstGeom>
          <a:noFill/>
          <a:ln w="28575" cap="flat" cmpd="sng">
            <a:solidFill>
              <a:srgbClr val="BF9000"/>
            </a:solidFill>
            <a:prstDash val="solid"/>
            <a:miter lim="800000"/>
            <a:headEnd type="none" w="sm" len="sm"/>
            <a:tailEnd type="none" w="sm" len="sm"/>
          </a:ln>
        </p:spPr>
      </p:cxnSp>
      <p:sp>
        <p:nvSpPr>
          <p:cNvPr id="964" name="Google Shape;964;p32"/>
          <p:cNvSpPr/>
          <p:nvPr/>
        </p:nvSpPr>
        <p:spPr>
          <a:xfrm>
            <a:off x="4394271" y="2753198"/>
            <a:ext cx="168740" cy="165058"/>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65" name="Google Shape;965;p32"/>
          <p:cNvSpPr txBox="1"/>
          <p:nvPr/>
        </p:nvSpPr>
        <p:spPr>
          <a:xfrm>
            <a:off x="4563011" y="2531437"/>
            <a:ext cx="6986910" cy="646331"/>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Usar Tenida de Combate (</a:t>
            </a:r>
            <a:r>
              <a:rPr lang="en-US" sz="1800" b="1">
                <a:solidFill>
                  <a:srgbClr val="FF0000"/>
                </a:solidFill>
                <a:latin typeface="Calibri"/>
                <a:ea typeface="Calibri"/>
                <a:cs typeface="Calibri"/>
                <a:sym typeface="Calibri"/>
              </a:rPr>
              <a:t>NO PORTAR </a:t>
            </a:r>
            <a:r>
              <a:rPr lang="en-US" sz="1800">
                <a:solidFill>
                  <a:schemeClr val="dk1"/>
                </a:solidFill>
                <a:latin typeface="Calibri"/>
                <a:ea typeface="Calibri"/>
                <a:cs typeface="Calibri"/>
                <a:sym typeface="Calibri"/>
              </a:rPr>
              <a:t>linterna, cuchillos o elementos metálicos) </a:t>
            </a:r>
            <a:r>
              <a:rPr lang="en-US" sz="1800" b="1">
                <a:solidFill>
                  <a:srgbClr val="FF0000"/>
                </a:solidFill>
                <a:latin typeface="Calibri"/>
                <a:ea typeface="Calibri"/>
                <a:cs typeface="Calibri"/>
                <a:sym typeface="Calibri"/>
              </a:rPr>
              <a:t>NO USAR </a:t>
            </a:r>
            <a:r>
              <a:rPr lang="en-US" sz="1800">
                <a:solidFill>
                  <a:schemeClr val="dk1"/>
                </a:solidFill>
                <a:latin typeface="Calibri"/>
                <a:ea typeface="Calibri"/>
                <a:cs typeface="Calibri"/>
                <a:sym typeface="Calibri"/>
              </a:rPr>
              <a:t>relojes, anillos u objetos metálicos (pasar revista)</a:t>
            </a:r>
            <a:endParaRPr sz="1800">
              <a:solidFill>
                <a:schemeClr val="dk1"/>
              </a:solidFill>
              <a:latin typeface="Calibri"/>
              <a:ea typeface="Calibri"/>
              <a:cs typeface="Calibri"/>
              <a:sym typeface="Calibri"/>
            </a:endParaRPr>
          </a:p>
        </p:txBody>
      </p:sp>
      <p:sp>
        <p:nvSpPr>
          <p:cNvPr id="966" name="Google Shape;966;p32"/>
          <p:cNvSpPr txBox="1"/>
          <p:nvPr/>
        </p:nvSpPr>
        <p:spPr>
          <a:xfrm>
            <a:off x="4563011" y="3276089"/>
            <a:ext cx="6986910" cy="677108"/>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Detener y apagar Radares y Equipos de Comunicaciones (radiación electromagnética) </a:t>
            </a:r>
            <a:r>
              <a:rPr lang="en-US" sz="2000" b="1">
                <a:solidFill>
                  <a:srgbClr val="002060"/>
                </a:solidFill>
                <a:latin typeface="Federo"/>
                <a:ea typeface="Federo"/>
                <a:cs typeface="Federo"/>
                <a:sym typeface="Federo"/>
              </a:rPr>
              <a:t>RADHAZ.</a:t>
            </a:r>
            <a:endParaRPr sz="3200" b="1">
              <a:solidFill>
                <a:srgbClr val="002060"/>
              </a:solidFill>
              <a:latin typeface="Federo"/>
              <a:ea typeface="Federo"/>
              <a:cs typeface="Federo"/>
              <a:sym typeface="Federo"/>
            </a:endParaRPr>
          </a:p>
        </p:txBody>
      </p:sp>
      <p:sp>
        <p:nvSpPr>
          <p:cNvPr id="967" name="Google Shape;967;p32"/>
          <p:cNvSpPr txBox="1"/>
          <p:nvPr/>
        </p:nvSpPr>
        <p:spPr>
          <a:xfrm>
            <a:off x="4563011" y="4018612"/>
            <a:ext cx="6986910" cy="369332"/>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Munición golpeada debe ser separada y devuelta a Arsenal</a:t>
            </a:r>
            <a:endParaRPr/>
          </a:p>
        </p:txBody>
      </p:sp>
      <p:sp>
        <p:nvSpPr>
          <p:cNvPr id="968" name="Google Shape;968;p32"/>
          <p:cNvSpPr txBox="1"/>
          <p:nvPr/>
        </p:nvSpPr>
        <p:spPr>
          <a:xfrm>
            <a:off x="4563011" y="4419005"/>
            <a:ext cx="6986910" cy="646331"/>
          </a:xfrm>
          <a:prstGeom prst="rect">
            <a:avLst/>
          </a:prstGeom>
          <a:noFill/>
          <a:ln>
            <a:noFill/>
          </a:ln>
        </p:spPr>
        <p:txBody>
          <a:bodyPr spcFirstLastPara="1" wrap="square" lIns="91425" tIns="45700" rIns="91425" bIns="45700" anchor="t" anchorCtr="0">
            <a:spAutoFit/>
          </a:bodyPr>
          <a:lstStyle/>
          <a:p>
            <a:pPr marL="173038" marR="0" lvl="0" indent="0" algn="just" rtl="0">
              <a:spcBef>
                <a:spcPts val="0"/>
              </a:spcBef>
              <a:spcAft>
                <a:spcPts val="0"/>
              </a:spcAft>
              <a:buNone/>
            </a:pPr>
            <a:r>
              <a:rPr lang="en-US" sz="1800">
                <a:solidFill>
                  <a:schemeClr val="dk1"/>
                </a:solidFill>
                <a:latin typeface="Calibri"/>
                <a:ea typeface="Calibri"/>
                <a:cs typeface="Calibri"/>
                <a:sym typeface="Calibri"/>
              </a:rPr>
              <a:t>Transportar los misiles torpedos y explosivos iniciadores en sus respectivos contenedores de seguridad.</a:t>
            </a:r>
            <a:endParaRPr/>
          </a:p>
        </p:txBody>
      </p:sp>
      <p:sp>
        <p:nvSpPr>
          <p:cNvPr id="969" name="Google Shape;969;p32"/>
          <p:cNvSpPr txBox="1"/>
          <p:nvPr/>
        </p:nvSpPr>
        <p:spPr>
          <a:xfrm>
            <a:off x="4563011" y="5076134"/>
            <a:ext cx="6986910" cy="646331"/>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Los </a:t>
            </a:r>
            <a:r>
              <a:rPr lang="en-US" sz="1800" u="sng">
                <a:solidFill>
                  <a:schemeClr val="dk1"/>
                </a:solidFill>
                <a:latin typeface="Calibri"/>
                <a:ea typeface="Calibri"/>
                <a:cs typeface="Calibri"/>
                <a:sym typeface="Calibri"/>
              </a:rPr>
              <a:t>explosivos iniciadores </a:t>
            </a:r>
            <a:r>
              <a:rPr lang="en-US" sz="1800">
                <a:solidFill>
                  <a:schemeClr val="dk1"/>
                </a:solidFill>
                <a:latin typeface="Calibri"/>
                <a:ea typeface="Calibri"/>
                <a:cs typeface="Calibri"/>
                <a:sym typeface="Calibri"/>
              </a:rPr>
              <a:t>( alta sensibilidad) </a:t>
            </a:r>
            <a:r>
              <a:rPr lang="en-US" sz="1800" b="1">
                <a:solidFill>
                  <a:srgbClr val="C00000"/>
                </a:solidFill>
                <a:latin typeface="Federo"/>
                <a:ea typeface="Federo"/>
                <a:cs typeface="Federo"/>
                <a:sym typeface="Federo"/>
              </a:rPr>
              <a:t>No pueden ser estibados en la misma SS.BB.</a:t>
            </a:r>
            <a:r>
              <a:rPr lang="en-US" sz="1800">
                <a:solidFill>
                  <a:schemeClr val="dk1"/>
                </a:solidFill>
                <a:latin typeface="Calibri"/>
                <a:ea typeface="Calibri"/>
                <a:cs typeface="Calibri"/>
                <a:sym typeface="Calibri"/>
              </a:rPr>
              <a:t> con </a:t>
            </a:r>
            <a:r>
              <a:rPr lang="en-US" sz="1800" u="sng">
                <a:solidFill>
                  <a:schemeClr val="dk1"/>
                </a:solidFill>
                <a:latin typeface="Calibri"/>
                <a:ea typeface="Calibri"/>
                <a:cs typeface="Calibri"/>
                <a:sym typeface="Calibri"/>
              </a:rPr>
              <a:t>los secundarios</a:t>
            </a:r>
            <a:r>
              <a:rPr lang="en-US" sz="1800">
                <a:solidFill>
                  <a:schemeClr val="dk1"/>
                </a:solidFill>
                <a:latin typeface="Calibri"/>
                <a:ea typeface="Calibri"/>
                <a:cs typeface="Calibri"/>
                <a:sym typeface="Calibri"/>
              </a:rPr>
              <a:t> (baja sensibilidad)</a:t>
            </a:r>
            <a:endParaRPr/>
          </a:p>
        </p:txBody>
      </p:sp>
      <p:sp>
        <p:nvSpPr>
          <p:cNvPr id="970" name="Google Shape;970;p32"/>
          <p:cNvSpPr txBox="1"/>
          <p:nvPr/>
        </p:nvSpPr>
        <p:spPr>
          <a:xfrm>
            <a:off x="4563011" y="5757238"/>
            <a:ext cx="6986910" cy="369332"/>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Prohibición absoluta de</a:t>
            </a:r>
            <a:r>
              <a:rPr lang="en-US" sz="1800" b="1">
                <a:solidFill>
                  <a:srgbClr val="C00000"/>
                </a:solidFill>
                <a:latin typeface="Federo"/>
                <a:ea typeface="Federo"/>
                <a:cs typeface="Federo"/>
                <a:sym typeface="Federo"/>
              </a:rPr>
              <a:t> Fumar </a:t>
            </a:r>
            <a:r>
              <a:rPr lang="en-US" sz="1800">
                <a:solidFill>
                  <a:schemeClr val="dk1"/>
                </a:solidFill>
                <a:latin typeface="Calibri"/>
                <a:ea typeface="Calibri"/>
                <a:cs typeface="Calibri"/>
                <a:sym typeface="Calibri"/>
              </a:rPr>
              <a:t>en el buque durante la Faena.</a:t>
            </a:r>
            <a:endParaRPr/>
          </a:p>
        </p:txBody>
      </p:sp>
      <p:sp>
        <p:nvSpPr>
          <p:cNvPr id="971" name="Google Shape;971;p32"/>
          <p:cNvSpPr txBox="1"/>
          <p:nvPr/>
        </p:nvSpPr>
        <p:spPr>
          <a:xfrm>
            <a:off x="4563011" y="6133390"/>
            <a:ext cx="6986910" cy="646331"/>
          </a:xfrm>
          <a:prstGeom prst="rect">
            <a:avLst/>
          </a:prstGeom>
          <a:noFill/>
          <a:ln>
            <a:noFill/>
          </a:ln>
        </p:spPr>
        <p:txBody>
          <a:bodyPr spcFirstLastPara="1" wrap="square" lIns="91425" tIns="45700" rIns="91425" bIns="45700" anchor="t" anchorCtr="0">
            <a:spAutoFit/>
          </a:bodyPr>
          <a:lstStyle/>
          <a:p>
            <a:pPr marL="173038" marR="0" lvl="0" indent="0" algn="l" rtl="0">
              <a:spcBef>
                <a:spcPts val="0"/>
              </a:spcBef>
              <a:spcAft>
                <a:spcPts val="0"/>
              </a:spcAft>
              <a:buNone/>
            </a:pPr>
            <a:r>
              <a:rPr lang="en-US" sz="1800">
                <a:solidFill>
                  <a:schemeClr val="dk1"/>
                </a:solidFill>
                <a:latin typeface="Calibri"/>
                <a:ea typeface="Calibri"/>
                <a:cs typeface="Calibri"/>
                <a:sym typeface="Calibri"/>
              </a:rPr>
              <a:t>Verificar operatividad y todos los elementos de maniobras a utilizar en la Faena de Munición.</a:t>
            </a:r>
            <a:endParaRPr/>
          </a:p>
        </p:txBody>
      </p:sp>
      <p:sp>
        <p:nvSpPr>
          <p:cNvPr id="972" name="Google Shape;972;p32"/>
          <p:cNvSpPr/>
          <p:nvPr/>
        </p:nvSpPr>
        <p:spPr>
          <a:xfrm>
            <a:off x="4388296" y="3473328"/>
            <a:ext cx="168740" cy="165058"/>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73" name="Google Shape;973;p32"/>
          <p:cNvSpPr/>
          <p:nvPr/>
        </p:nvSpPr>
        <p:spPr>
          <a:xfrm>
            <a:off x="4394271" y="4123518"/>
            <a:ext cx="168740" cy="165058"/>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74" name="Google Shape;974;p32"/>
          <p:cNvSpPr/>
          <p:nvPr/>
        </p:nvSpPr>
        <p:spPr>
          <a:xfrm>
            <a:off x="4388296" y="4604635"/>
            <a:ext cx="168740" cy="165058"/>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75" name="Google Shape;975;p32"/>
          <p:cNvSpPr/>
          <p:nvPr/>
        </p:nvSpPr>
        <p:spPr>
          <a:xfrm>
            <a:off x="4388296" y="5271664"/>
            <a:ext cx="168740" cy="165058"/>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76" name="Google Shape;976;p32"/>
          <p:cNvSpPr/>
          <p:nvPr/>
        </p:nvSpPr>
        <p:spPr>
          <a:xfrm>
            <a:off x="4403515" y="5859001"/>
            <a:ext cx="168740" cy="165058"/>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977" name="Google Shape;977;p32"/>
          <p:cNvSpPr/>
          <p:nvPr/>
        </p:nvSpPr>
        <p:spPr>
          <a:xfrm>
            <a:off x="4395069" y="6325986"/>
            <a:ext cx="168740" cy="165058"/>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63"/>
                                        </p:tgtEl>
                                        <p:attrNameLst>
                                          <p:attrName>style.visibility</p:attrName>
                                        </p:attrNameLst>
                                      </p:cBhvr>
                                      <p:to>
                                        <p:strVal val="visible"/>
                                      </p:to>
                                    </p:set>
                                    <p:animEffect transition="in" filter="fade">
                                      <p:cBhvr>
                                        <p:cTn id="7" dur="500"/>
                                        <p:tgtEl>
                                          <p:spTgt spid="963"/>
                                        </p:tgtEl>
                                      </p:cBhvr>
                                    </p:animEffect>
                                  </p:childTnLst>
                                </p:cTn>
                              </p:par>
                              <p:par>
                                <p:cTn id="8" presetID="10" presetClass="entr" presetSubtype="0" fill="hold" nodeType="withEffect">
                                  <p:stCondLst>
                                    <p:cond delay="0"/>
                                  </p:stCondLst>
                                  <p:childTnLst>
                                    <p:set>
                                      <p:cBhvr>
                                        <p:cTn id="9" dur="1" fill="hold">
                                          <p:stCondLst>
                                            <p:cond delay="0"/>
                                          </p:stCondLst>
                                        </p:cTn>
                                        <p:tgtEl>
                                          <p:spTgt spid="964"/>
                                        </p:tgtEl>
                                        <p:attrNameLst>
                                          <p:attrName>style.visibility</p:attrName>
                                        </p:attrNameLst>
                                      </p:cBhvr>
                                      <p:to>
                                        <p:strVal val="visible"/>
                                      </p:to>
                                    </p:set>
                                    <p:animEffect transition="in" filter="fade">
                                      <p:cBhvr>
                                        <p:cTn id="10" dur="500"/>
                                        <p:tgtEl>
                                          <p:spTgt spid="964"/>
                                        </p:tgtEl>
                                      </p:cBhvr>
                                    </p:animEffect>
                                  </p:childTnLst>
                                </p:cTn>
                              </p:par>
                              <p:par>
                                <p:cTn id="11" presetID="10" presetClass="entr" presetSubtype="0" fill="hold" nodeType="withEffect">
                                  <p:stCondLst>
                                    <p:cond delay="0"/>
                                  </p:stCondLst>
                                  <p:childTnLst>
                                    <p:set>
                                      <p:cBhvr>
                                        <p:cTn id="12" dur="1" fill="hold">
                                          <p:stCondLst>
                                            <p:cond delay="0"/>
                                          </p:stCondLst>
                                        </p:cTn>
                                        <p:tgtEl>
                                          <p:spTgt spid="965"/>
                                        </p:tgtEl>
                                        <p:attrNameLst>
                                          <p:attrName>style.visibility</p:attrName>
                                        </p:attrNameLst>
                                      </p:cBhvr>
                                      <p:to>
                                        <p:strVal val="visible"/>
                                      </p:to>
                                    </p:set>
                                    <p:animEffect transition="in" filter="fade">
                                      <p:cBhvr>
                                        <p:cTn id="13" dur="500"/>
                                        <p:tgtEl>
                                          <p:spTgt spid="96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72"/>
                                        </p:tgtEl>
                                        <p:attrNameLst>
                                          <p:attrName>style.visibility</p:attrName>
                                        </p:attrNameLst>
                                      </p:cBhvr>
                                      <p:to>
                                        <p:strVal val="visible"/>
                                      </p:to>
                                    </p:set>
                                    <p:animEffect transition="in" filter="fade">
                                      <p:cBhvr>
                                        <p:cTn id="18" dur="500"/>
                                        <p:tgtEl>
                                          <p:spTgt spid="972"/>
                                        </p:tgtEl>
                                      </p:cBhvr>
                                    </p:animEffect>
                                  </p:childTnLst>
                                </p:cTn>
                              </p:par>
                              <p:par>
                                <p:cTn id="19" presetID="10" presetClass="entr" presetSubtype="0" fill="hold" nodeType="withEffect">
                                  <p:stCondLst>
                                    <p:cond delay="0"/>
                                  </p:stCondLst>
                                  <p:childTnLst>
                                    <p:set>
                                      <p:cBhvr>
                                        <p:cTn id="20" dur="1" fill="hold">
                                          <p:stCondLst>
                                            <p:cond delay="0"/>
                                          </p:stCondLst>
                                        </p:cTn>
                                        <p:tgtEl>
                                          <p:spTgt spid="966"/>
                                        </p:tgtEl>
                                        <p:attrNameLst>
                                          <p:attrName>style.visibility</p:attrName>
                                        </p:attrNameLst>
                                      </p:cBhvr>
                                      <p:to>
                                        <p:strVal val="visible"/>
                                      </p:to>
                                    </p:set>
                                    <p:animEffect transition="in" filter="fade">
                                      <p:cBhvr>
                                        <p:cTn id="21" dur="500"/>
                                        <p:tgtEl>
                                          <p:spTgt spid="96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73"/>
                                        </p:tgtEl>
                                        <p:attrNameLst>
                                          <p:attrName>style.visibility</p:attrName>
                                        </p:attrNameLst>
                                      </p:cBhvr>
                                      <p:to>
                                        <p:strVal val="visible"/>
                                      </p:to>
                                    </p:set>
                                    <p:animEffect transition="in" filter="fade">
                                      <p:cBhvr>
                                        <p:cTn id="26" dur="500"/>
                                        <p:tgtEl>
                                          <p:spTgt spid="973"/>
                                        </p:tgtEl>
                                      </p:cBhvr>
                                    </p:animEffect>
                                  </p:childTnLst>
                                </p:cTn>
                              </p:par>
                              <p:par>
                                <p:cTn id="27" presetID="10" presetClass="entr" presetSubtype="0" fill="hold" nodeType="withEffect">
                                  <p:stCondLst>
                                    <p:cond delay="0"/>
                                  </p:stCondLst>
                                  <p:childTnLst>
                                    <p:set>
                                      <p:cBhvr>
                                        <p:cTn id="28" dur="1" fill="hold">
                                          <p:stCondLst>
                                            <p:cond delay="0"/>
                                          </p:stCondLst>
                                        </p:cTn>
                                        <p:tgtEl>
                                          <p:spTgt spid="967"/>
                                        </p:tgtEl>
                                        <p:attrNameLst>
                                          <p:attrName>style.visibility</p:attrName>
                                        </p:attrNameLst>
                                      </p:cBhvr>
                                      <p:to>
                                        <p:strVal val="visible"/>
                                      </p:to>
                                    </p:set>
                                    <p:animEffect transition="in" filter="fade">
                                      <p:cBhvr>
                                        <p:cTn id="29" dur="500"/>
                                        <p:tgtEl>
                                          <p:spTgt spid="96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74"/>
                                        </p:tgtEl>
                                        <p:attrNameLst>
                                          <p:attrName>style.visibility</p:attrName>
                                        </p:attrNameLst>
                                      </p:cBhvr>
                                      <p:to>
                                        <p:strVal val="visible"/>
                                      </p:to>
                                    </p:set>
                                    <p:animEffect transition="in" filter="fade">
                                      <p:cBhvr>
                                        <p:cTn id="34" dur="500"/>
                                        <p:tgtEl>
                                          <p:spTgt spid="974"/>
                                        </p:tgtEl>
                                      </p:cBhvr>
                                    </p:animEffect>
                                  </p:childTnLst>
                                </p:cTn>
                              </p:par>
                              <p:par>
                                <p:cTn id="35" presetID="10" presetClass="entr" presetSubtype="0" fill="hold" nodeType="withEffect">
                                  <p:stCondLst>
                                    <p:cond delay="0"/>
                                  </p:stCondLst>
                                  <p:childTnLst>
                                    <p:set>
                                      <p:cBhvr>
                                        <p:cTn id="36" dur="1" fill="hold">
                                          <p:stCondLst>
                                            <p:cond delay="0"/>
                                          </p:stCondLst>
                                        </p:cTn>
                                        <p:tgtEl>
                                          <p:spTgt spid="968"/>
                                        </p:tgtEl>
                                        <p:attrNameLst>
                                          <p:attrName>style.visibility</p:attrName>
                                        </p:attrNameLst>
                                      </p:cBhvr>
                                      <p:to>
                                        <p:strVal val="visible"/>
                                      </p:to>
                                    </p:set>
                                    <p:animEffect transition="in" filter="fade">
                                      <p:cBhvr>
                                        <p:cTn id="37" dur="500"/>
                                        <p:tgtEl>
                                          <p:spTgt spid="96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69"/>
                                        </p:tgtEl>
                                        <p:attrNameLst>
                                          <p:attrName>style.visibility</p:attrName>
                                        </p:attrNameLst>
                                      </p:cBhvr>
                                      <p:to>
                                        <p:strVal val="visible"/>
                                      </p:to>
                                    </p:set>
                                    <p:animEffect transition="in" filter="fade">
                                      <p:cBhvr>
                                        <p:cTn id="42" dur="500"/>
                                        <p:tgtEl>
                                          <p:spTgt spid="969"/>
                                        </p:tgtEl>
                                      </p:cBhvr>
                                    </p:animEffect>
                                  </p:childTnLst>
                                </p:cTn>
                              </p:par>
                              <p:par>
                                <p:cTn id="43" presetID="10" presetClass="entr" presetSubtype="0" fill="hold" nodeType="withEffect">
                                  <p:stCondLst>
                                    <p:cond delay="0"/>
                                  </p:stCondLst>
                                  <p:childTnLst>
                                    <p:set>
                                      <p:cBhvr>
                                        <p:cTn id="44" dur="1" fill="hold">
                                          <p:stCondLst>
                                            <p:cond delay="0"/>
                                          </p:stCondLst>
                                        </p:cTn>
                                        <p:tgtEl>
                                          <p:spTgt spid="975"/>
                                        </p:tgtEl>
                                        <p:attrNameLst>
                                          <p:attrName>style.visibility</p:attrName>
                                        </p:attrNameLst>
                                      </p:cBhvr>
                                      <p:to>
                                        <p:strVal val="visible"/>
                                      </p:to>
                                    </p:set>
                                    <p:animEffect transition="in" filter="fade">
                                      <p:cBhvr>
                                        <p:cTn id="45" dur="500"/>
                                        <p:tgtEl>
                                          <p:spTgt spid="975"/>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976"/>
                                        </p:tgtEl>
                                        <p:attrNameLst>
                                          <p:attrName>style.visibility</p:attrName>
                                        </p:attrNameLst>
                                      </p:cBhvr>
                                      <p:to>
                                        <p:strVal val="visible"/>
                                      </p:to>
                                    </p:set>
                                    <p:animEffect transition="in" filter="fade">
                                      <p:cBhvr>
                                        <p:cTn id="50" dur="500"/>
                                        <p:tgtEl>
                                          <p:spTgt spid="976"/>
                                        </p:tgtEl>
                                      </p:cBhvr>
                                    </p:animEffect>
                                  </p:childTnLst>
                                </p:cTn>
                              </p:par>
                              <p:par>
                                <p:cTn id="51" presetID="10" presetClass="entr" presetSubtype="0" fill="hold" nodeType="withEffect">
                                  <p:stCondLst>
                                    <p:cond delay="0"/>
                                  </p:stCondLst>
                                  <p:childTnLst>
                                    <p:set>
                                      <p:cBhvr>
                                        <p:cTn id="52" dur="1" fill="hold">
                                          <p:stCondLst>
                                            <p:cond delay="0"/>
                                          </p:stCondLst>
                                        </p:cTn>
                                        <p:tgtEl>
                                          <p:spTgt spid="970"/>
                                        </p:tgtEl>
                                        <p:attrNameLst>
                                          <p:attrName>style.visibility</p:attrName>
                                        </p:attrNameLst>
                                      </p:cBhvr>
                                      <p:to>
                                        <p:strVal val="visible"/>
                                      </p:to>
                                    </p:set>
                                    <p:animEffect transition="in" filter="fade">
                                      <p:cBhvr>
                                        <p:cTn id="53" dur="500"/>
                                        <p:tgtEl>
                                          <p:spTgt spid="970"/>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977"/>
                                        </p:tgtEl>
                                        <p:attrNameLst>
                                          <p:attrName>style.visibility</p:attrName>
                                        </p:attrNameLst>
                                      </p:cBhvr>
                                      <p:to>
                                        <p:strVal val="visible"/>
                                      </p:to>
                                    </p:set>
                                    <p:animEffect transition="in" filter="fade">
                                      <p:cBhvr>
                                        <p:cTn id="58" dur="500"/>
                                        <p:tgtEl>
                                          <p:spTgt spid="977"/>
                                        </p:tgtEl>
                                      </p:cBhvr>
                                    </p:animEffect>
                                  </p:childTnLst>
                                </p:cTn>
                              </p:par>
                              <p:par>
                                <p:cTn id="59" presetID="10" presetClass="entr" presetSubtype="0" fill="hold" nodeType="withEffect">
                                  <p:stCondLst>
                                    <p:cond delay="0"/>
                                  </p:stCondLst>
                                  <p:childTnLst>
                                    <p:set>
                                      <p:cBhvr>
                                        <p:cTn id="60" dur="1" fill="hold">
                                          <p:stCondLst>
                                            <p:cond delay="0"/>
                                          </p:stCondLst>
                                        </p:cTn>
                                        <p:tgtEl>
                                          <p:spTgt spid="971"/>
                                        </p:tgtEl>
                                        <p:attrNameLst>
                                          <p:attrName>style.visibility</p:attrName>
                                        </p:attrNameLst>
                                      </p:cBhvr>
                                      <p:to>
                                        <p:strVal val="visible"/>
                                      </p:to>
                                    </p:set>
                                    <p:animEffect transition="in" filter="fade">
                                      <p:cBhvr>
                                        <p:cTn id="61" dur="500"/>
                                        <p:tgtEl>
                                          <p:spTgt spid="9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Imagen 7">
            <a:extLst>
              <a:ext uri="{FF2B5EF4-FFF2-40B4-BE49-F238E27FC236}">
                <a16:creationId xmlns:a16="http://schemas.microsoft.com/office/drawing/2014/main" id="{8A039DB5-5E65-5770-EBE0-7AC863B226F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5213"/>
          <a:stretch>
            <a:fillRect/>
          </a:stretch>
        </p:blipFill>
        <p:spPr>
          <a:xfrm>
            <a:off x="20" y="10"/>
            <a:ext cx="12191980" cy="6095990"/>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sp>
        <p:nvSpPr>
          <p:cNvPr id="16" name="Rectangle 41">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0" cy="6038850"/>
          </a:xfrm>
          <a:custGeom>
            <a:avLst/>
            <a:gdLst>
              <a:gd name="connsiteX0" fmla="*/ 0 w 12192000"/>
              <a:gd name="connsiteY0" fmla="*/ 0 h 5835650"/>
              <a:gd name="connsiteX1" fmla="*/ 12192000 w 12192000"/>
              <a:gd name="connsiteY1" fmla="*/ 0 h 5835650"/>
              <a:gd name="connsiteX2" fmla="*/ 12192000 w 12192000"/>
              <a:gd name="connsiteY2" fmla="*/ 5835650 h 5835650"/>
              <a:gd name="connsiteX3" fmla="*/ 0 w 12192000"/>
              <a:gd name="connsiteY3" fmla="*/ 5835650 h 5835650"/>
              <a:gd name="connsiteX4" fmla="*/ 0 w 12192000"/>
              <a:gd name="connsiteY4"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0 w 12198350"/>
              <a:gd name="connsiteY4" fmla="*/ 5835650 h 5835650"/>
              <a:gd name="connsiteX5" fmla="*/ 0 w 12198350"/>
              <a:gd name="connsiteY5"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0 w 12198350"/>
              <a:gd name="connsiteY5" fmla="*/ 5835650 h 5835650"/>
              <a:gd name="connsiteX6" fmla="*/ 0 w 12198350"/>
              <a:gd name="connsiteY6"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822450 w 12198350"/>
              <a:gd name="connsiteY5" fmla="*/ 58293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1727200 w 12198350"/>
              <a:gd name="connsiteY5" fmla="*/ 5486400 h 5835650"/>
              <a:gd name="connsiteX6" fmla="*/ 0 w 12198350"/>
              <a:gd name="connsiteY6" fmla="*/ 5835650 h 5835650"/>
              <a:gd name="connsiteX7" fmla="*/ 0 w 12198350"/>
              <a:gd name="connsiteY7" fmla="*/ 0 h 5835650"/>
              <a:gd name="connsiteX0" fmla="*/ 0 w 12198350"/>
              <a:gd name="connsiteY0" fmla="*/ 0 h 5835650"/>
              <a:gd name="connsiteX1" fmla="*/ 12192000 w 12198350"/>
              <a:gd name="connsiteY1" fmla="*/ 0 h 5835650"/>
              <a:gd name="connsiteX2" fmla="*/ 12198350 w 12198350"/>
              <a:gd name="connsiteY2" fmla="*/ 3505200 h 5835650"/>
              <a:gd name="connsiteX3" fmla="*/ 12192000 w 12198350"/>
              <a:gd name="connsiteY3" fmla="*/ 5835650 h 5835650"/>
              <a:gd name="connsiteX4" fmla="*/ 5060950 w 12198350"/>
              <a:gd name="connsiteY4" fmla="*/ 5835650 h 5835650"/>
              <a:gd name="connsiteX5" fmla="*/ 3854450 w 12198350"/>
              <a:gd name="connsiteY5" fmla="*/ 5695950 h 5835650"/>
              <a:gd name="connsiteX6" fmla="*/ 1727200 w 12198350"/>
              <a:gd name="connsiteY6" fmla="*/ 5486400 h 5835650"/>
              <a:gd name="connsiteX7" fmla="*/ 0 w 12198350"/>
              <a:gd name="connsiteY7" fmla="*/ 5835650 h 5835650"/>
              <a:gd name="connsiteX8" fmla="*/ 0 w 12198350"/>
              <a:gd name="connsiteY8" fmla="*/ 0 h 5835650"/>
              <a:gd name="connsiteX0" fmla="*/ 0 w 12198350"/>
              <a:gd name="connsiteY0" fmla="*/ 0 h 5842000"/>
              <a:gd name="connsiteX1" fmla="*/ 12192000 w 12198350"/>
              <a:gd name="connsiteY1" fmla="*/ 0 h 5842000"/>
              <a:gd name="connsiteX2" fmla="*/ 12198350 w 12198350"/>
              <a:gd name="connsiteY2" fmla="*/ 3505200 h 5842000"/>
              <a:gd name="connsiteX3" fmla="*/ 12192000 w 12198350"/>
              <a:gd name="connsiteY3" fmla="*/ 5835650 h 5842000"/>
              <a:gd name="connsiteX4" fmla="*/ 5060950 w 12198350"/>
              <a:gd name="connsiteY4" fmla="*/ 5835650 h 5842000"/>
              <a:gd name="connsiteX5" fmla="*/ 3663950 w 12198350"/>
              <a:gd name="connsiteY5" fmla="*/ 5842000 h 5842000"/>
              <a:gd name="connsiteX6" fmla="*/ 1727200 w 12198350"/>
              <a:gd name="connsiteY6" fmla="*/ 5486400 h 5842000"/>
              <a:gd name="connsiteX7" fmla="*/ 0 w 12198350"/>
              <a:gd name="connsiteY7" fmla="*/ 5835650 h 5842000"/>
              <a:gd name="connsiteX8" fmla="*/ 0 w 12198350"/>
              <a:gd name="connsiteY8" fmla="*/ 0 h 584200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4883150 w 12198350"/>
              <a:gd name="connsiteY4" fmla="*/ 5924550 h 5924550"/>
              <a:gd name="connsiteX5" fmla="*/ 3663950 w 12198350"/>
              <a:gd name="connsiteY5" fmla="*/ 5842000 h 5924550"/>
              <a:gd name="connsiteX6" fmla="*/ 1727200 w 12198350"/>
              <a:gd name="connsiteY6" fmla="*/ 5486400 h 5924550"/>
              <a:gd name="connsiteX7" fmla="*/ 0 w 12198350"/>
              <a:gd name="connsiteY7" fmla="*/ 5835650 h 5924550"/>
              <a:gd name="connsiteX8" fmla="*/ 0 w 12198350"/>
              <a:gd name="connsiteY8" fmla="*/ 0 h 5924550"/>
              <a:gd name="connsiteX0" fmla="*/ 0 w 12198350"/>
              <a:gd name="connsiteY0" fmla="*/ 0 h 5924550"/>
              <a:gd name="connsiteX1" fmla="*/ 12192000 w 12198350"/>
              <a:gd name="connsiteY1" fmla="*/ 0 h 5924550"/>
              <a:gd name="connsiteX2" fmla="*/ 12198350 w 12198350"/>
              <a:gd name="connsiteY2" fmla="*/ 3505200 h 5924550"/>
              <a:gd name="connsiteX3" fmla="*/ 12192000 w 12198350"/>
              <a:gd name="connsiteY3" fmla="*/ 5835650 h 5924550"/>
              <a:gd name="connsiteX4" fmla="*/ 8318500 w 12198350"/>
              <a:gd name="connsiteY4" fmla="*/ 5867400 h 5924550"/>
              <a:gd name="connsiteX5" fmla="*/ 4883150 w 12198350"/>
              <a:gd name="connsiteY5" fmla="*/ 5924550 h 5924550"/>
              <a:gd name="connsiteX6" fmla="*/ 3663950 w 12198350"/>
              <a:gd name="connsiteY6" fmla="*/ 5842000 h 5924550"/>
              <a:gd name="connsiteX7" fmla="*/ 1727200 w 12198350"/>
              <a:gd name="connsiteY7" fmla="*/ 5486400 h 5924550"/>
              <a:gd name="connsiteX8" fmla="*/ 0 w 12198350"/>
              <a:gd name="connsiteY8" fmla="*/ 5835650 h 5924550"/>
              <a:gd name="connsiteX9" fmla="*/ 0 w 12198350"/>
              <a:gd name="connsiteY9" fmla="*/ 0 h 59245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9766300 w 12198350"/>
              <a:gd name="connsiteY4" fmla="*/ 59245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2192000 w 12198350"/>
              <a:gd name="connsiteY3" fmla="*/ 583565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25525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8813800 w 12198350"/>
              <a:gd name="connsiteY3" fmla="*/ 5746750 h 6038850"/>
              <a:gd name="connsiteX4" fmla="*/ 7219950 w 12198350"/>
              <a:gd name="connsiteY4" fmla="*/ 6038850 h 6038850"/>
              <a:gd name="connsiteX5" fmla="*/ 4883150 w 12198350"/>
              <a:gd name="connsiteY5" fmla="*/ 5924550 h 6038850"/>
              <a:gd name="connsiteX6" fmla="*/ 3663950 w 12198350"/>
              <a:gd name="connsiteY6" fmla="*/ 5842000 h 6038850"/>
              <a:gd name="connsiteX7" fmla="*/ 1727200 w 12198350"/>
              <a:gd name="connsiteY7" fmla="*/ 5486400 h 6038850"/>
              <a:gd name="connsiteX8" fmla="*/ 0 w 12198350"/>
              <a:gd name="connsiteY8" fmla="*/ 5835650 h 6038850"/>
              <a:gd name="connsiteX9" fmla="*/ 0 w 12198350"/>
              <a:gd name="connsiteY9"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623550 w 12198350"/>
              <a:gd name="connsiteY3" fmla="*/ 48006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0185400 w 12198350"/>
              <a:gd name="connsiteY3" fmla="*/ 4978400 h 6038850"/>
              <a:gd name="connsiteX4" fmla="*/ 8813800 w 12198350"/>
              <a:gd name="connsiteY4" fmla="*/ 5746750 h 6038850"/>
              <a:gd name="connsiteX5" fmla="*/ 7219950 w 12198350"/>
              <a:gd name="connsiteY5" fmla="*/ 6038850 h 6038850"/>
              <a:gd name="connsiteX6" fmla="*/ 4883150 w 12198350"/>
              <a:gd name="connsiteY6" fmla="*/ 5924550 h 6038850"/>
              <a:gd name="connsiteX7" fmla="*/ 3663950 w 12198350"/>
              <a:gd name="connsiteY7" fmla="*/ 5842000 h 6038850"/>
              <a:gd name="connsiteX8" fmla="*/ 1727200 w 12198350"/>
              <a:gd name="connsiteY8" fmla="*/ 5486400 h 6038850"/>
              <a:gd name="connsiteX9" fmla="*/ 0 w 12198350"/>
              <a:gd name="connsiteY9" fmla="*/ 5835650 h 6038850"/>
              <a:gd name="connsiteX10" fmla="*/ 0 w 12198350"/>
              <a:gd name="connsiteY10"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766550 w 12198350"/>
              <a:gd name="connsiteY3" fmla="*/ 410845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 name="connsiteX0" fmla="*/ 0 w 12198350"/>
              <a:gd name="connsiteY0" fmla="*/ 0 h 6038850"/>
              <a:gd name="connsiteX1" fmla="*/ 12192000 w 12198350"/>
              <a:gd name="connsiteY1" fmla="*/ 0 h 6038850"/>
              <a:gd name="connsiteX2" fmla="*/ 12198350 w 12198350"/>
              <a:gd name="connsiteY2" fmla="*/ 3505200 h 6038850"/>
              <a:gd name="connsiteX3" fmla="*/ 11341100 w 12198350"/>
              <a:gd name="connsiteY3" fmla="*/ 4267200 h 6038850"/>
              <a:gd name="connsiteX4" fmla="*/ 10185400 w 12198350"/>
              <a:gd name="connsiteY4" fmla="*/ 4978400 h 6038850"/>
              <a:gd name="connsiteX5" fmla="*/ 8813800 w 12198350"/>
              <a:gd name="connsiteY5" fmla="*/ 5746750 h 6038850"/>
              <a:gd name="connsiteX6" fmla="*/ 7219950 w 12198350"/>
              <a:gd name="connsiteY6" fmla="*/ 6038850 h 6038850"/>
              <a:gd name="connsiteX7" fmla="*/ 4883150 w 12198350"/>
              <a:gd name="connsiteY7" fmla="*/ 5924550 h 6038850"/>
              <a:gd name="connsiteX8" fmla="*/ 3663950 w 12198350"/>
              <a:gd name="connsiteY8" fmla="*/ 5842000 h 6038850"/>
              <a:gd name="connsiteX9" fmla="*/ 1727200 w 12198350"/>
              <a:gd name="connsiteY9" fmla="*/ 5486400 h 6038850"/>
              <a:gd name="connsiteX10" fmla="*/ 0 w 12198350"/>
              <a:gd name="connsiteY10" fmla="*/ 5835650 h 6038850"/>
              <a:gd name="connsiteX11" fmla="*/ 0 w 12198350"/>
              <a:gd name="connsiteY11" fmla="*/ 0 h 60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8350" h="6038850">
                <a:moveTo>
                  <a:pt x="0" y="0"/>
                </a:moveTo>
                <a:lnTo>
                  <a:pt x="12192000" y="0"/>
                </a:lnTo>
                <a:cubicBezTo>
                  <a:pt x="12194117" y="1168400"/>
                  <a:pt x="12196233" y="2336800"/>
                  <a:pt x="12198350" y="3505200"/>
                </a:cubicBezTo>
                <a:cubicBezTo>
                  <a:pt x="11828992" y="3872442"/>
                  <a:pt x="11606741" y="4015317"/>
                  <a:pt x="11341100" y="4267200"/>
                </a:cubicBezTo>
                <a:cubicBezTo>
                  <a:pt x="11005609" y="4512733"/>
                  <a:pt x="10677525" y="4705350"/>
                  <a:pt x="10185400" y="4978400"/>
                </a:cubicBezTo>
                <a:cubicBezTo>
                  <a:pt x="9693275" y="5251450"/>
                  <a:pt x="9381067" y="5540375"/>
                  <a:pt x="8813800" y="5746750"/>
                </a:cubicBezTo>
                <a:lnTo>
                  <a:pt x="7219950" y="6038850"/>
                </a:lnTo>
                <a:lnTo>
                  <a:pt x="4883150" y="5924550"/>
                </a:lnTo>
                <a:lnTo>
                  <a:pt x="3663950" y="5842000"/>
                </a:lnTo>
                <a:lnTo>
                  <a:pt x="1727200" y="5486400"/>
                </a:lnTo>
                <a:lnTo>
                  <a:pt x="0" y="5835650"/>
                </a:lnTo>
                <a:lnTo>
                  <a:pt x="0" y="0"/>
                </a:lnTo>
                <a:close/>
              </a:path>
            </a:pathLst>
          </a:custGeom>
          <a:gradFill flip="none" rotWithShape="1">
            <a:gsLst>
              <a:gs pos="0">
                <a:srgbClr val="000000">
                  <a:alpha val="60000"/>
                </a:srgbClr>
              </a:gs>
              <a:gs pos="100000">
                <a:srgbClr val="000000">
                  <a:alpha val="0"/>
                </a:srgbClr>
              </a:gs>
              <a:gs pos="68000">
                <a:srgbClr val="000000">
                  <a:alpha val="4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nvGrpSpPr>
          <p:cNvPr id="18" name="Group 17">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849976"/>
            <a:chOff x="476" y="-3923157"/>
            <a:chExt cx="10667524" cy="2493729"/>
          </a:xfrm>
        </p:grpSpPr>
        <p:sp>
          <p:nvSpPr>
            <p:cNvPr id="19" name="Freeform: Shape 18">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 name="Título 4">
            <a:extLst>
              <a:ext uri="{FF2B5EF4-FFF2-40B4-BE49-F238E27FC236}">
                <a16:creationId xmlns:a16="http://schemas.microsoft.com/office/drawing/2014/main" id="{47FDC6C9-5E6F-ABCF-F02B-9EC6E177C71B}"/>
              </a:ext>
            </a:extLst>
          </p:cNvPr>
          <p:cNvSpPr>
            <a:spLocks noGrp="1"/>
          </p:cNvSpPr>
          <p:nvPr>
            <p:ph type="ctrTitle"/>
          </p:nvPr>
        </p:nvSpPr>
        <p:spPr>
          <a:xfrm>
            <a:off x="838199" y="1120676"/>
            <a:ext cx="7021513" cy="2308324"/>
          </a:xfrm>
        </p:spPr>
        <p:txBody>
          <a:bodyPr>
            <a:normAutofit/>
          </a:bodyPr>
          <a:lstStyle/>
          <a:p>
            <a:pPr algn="l"/>
            <a:r>
              <a:rPr lang="es-CL" sz="7200">
                <a:solidFill>
                  <a:srgbClr val="FFFFFF"/>
                </a:solidFill>
              </a:rPr>
              <a:t>Exposición terminada</a:t>
            </a:r>
          </a:p>
        </p:txBody>
      </p:sp>
      <p:sp>
        <p:nvSpPr>
          <p:cNvPr id="6" name="Subtítulo 5">
            <a:extLst>
              <a:ext uri="{FF2B5EF4-FFF2-40B4-BE49-F238E27FC236}">
                <a16:creationId xmlns:a16="http://schemas.microsoft.com/office/drawing/2014/main" id="{31FFFF32-7373-ADA8-0226-DA4D1AEA7B59}"/>
              </a:ext>
            </a:extLst>
          </p:cNvPr>
          <p:cNvSpPr>
            <a:spLocks noGrp="1"/>
          </p:cNvSpPr>
          <p:nvPr>
            <p:ph type="subTitle" idx="1"/>
          </p:nvPr>
        </p:nvSpPr>
        <p:spPr>
          <a:xfrm>
            <a:off x="835024" y="3809999"/>
            <a:ext cx="7025753" cy="1012778"/>
          </a:xfrm>
        </p:spPr>
        <p:txBody>
          <a:bodyPr>
            <a:normAutofit/>
          </a:bodyPr>
          <a:lstStyle/>
          <a:p>
            <a:pPr algn="l"/>
            <a:r>
              <a:rPr lang="es-CL">
                <a:solidFill>
                  <a:srgbClr val="FFFFFF"/>
                </a:solidFill>
              </a:rPr>
              <a:t>Muchas gracias</a:t>
            </a:r>
          </a:p>
          <a:p>
            <a:pPr algn="l"/>
            <a:endParaRPr lang="es-MX">
              <a:solidFill>
                <a:srgbClr val="FFFFFF"/>
              </a:solidFill>
            </a:endParaRPr>
          </a:p>
          <a:p>
            <a:pPr algn="l"/>
            <a:endParaRPr lang="es-CL">
              <a:solidFill>
                <a:srgbClr val="FFFFFF"/>
              </a:solidFill>
            </a:endParaRPr>
          </a:p>
        </p:txBody>
      </p:sp>
      <p:sp>
        <p:nvSpPr>
          <p:cNvPr id="4" name="Marcador de fecha 3">
            <a:extLst>
              <a:ext uri="{FF2B5EF4-FFF2-40B4-BE49-F238E27FC236}">
                <a16:creationId xmlns:a16="http://schemas.microsoft.com/office/drawing/2014/main" id="{DF70F988-62EB-3866-5E4B-AEB0E878D531}"/>
              </a:ext>
            </a:extLst>
          </p:cNvPr>
          <p:cNvSpPr>
            <a:spLocks noGrp="1"/>
          </p:cNvSpPr>
          <p:nvPr>
            <p:ph type="dt" sz="half" idx="10"/>
          </p:nvPr>
        </p:nvSpPr>
        <p:spPr>
          <a:xfrm>
            <a:off x="838200" y="476250"/>
            <a:ext cx="2743200" cy="365125"/>
          </a:xfrm>
        </p:spPr>
        <p:txBody>
          <a:bodyPr>
            <a:normAutofit/>
          </a:bodyPr>
          <a:lstStyle/>
          <a:p>
            <a:pPr>
              <a:spcAft>
                <a:spcPts val="600"/>
              </a:spcAft>
            </a:pPr>
            <a:fld id="{824FC831-A136-4E19-B2C0-CF8C734EEC26}" type="datetime1">
              <a:rPr lang="es-CL" sz="1000">
                <a:solidFill>
                  <a:srgbClr val="FFFFFF"/>
                </a:solidFill>
              </a:rPr>
              <a:pPr>
                <a:spcAft>
                  <a:spcPts val="600"/>
                </a:spcAft>
              </a:pPr>
              <a:t>27-07-2026</a:t>
            </a:fld>
            <a:endParaRPr lang="es-CL" sz="1000">
              <a:solidFill>
                <a:srgbClr val="FFFFFF"/>
              </a:solidFill>
            </a:endParaRPr>
          </a:p>
        </p:txBody>
      </p:sp>
    </p:spTree>
    <p:extLst>
      <p:ext uri="{BB962C8B-B14F-4D97-AF65-F5344CB8AC3E}">
        <p14:creationId xmlns:p14="http://schemas.microsoft.com/office/powerpoint/2010/main" val="1460534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4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47737</TotalTime>
  <Words>6035</Words>
  <Application>Microsoft Office PowerPoint</Application>
  <PresentationFormat>Panorámica</PresentationFormat>
  <Paragraphs>742</Paragraphs>
  <Slides>75</Slides>
  <Notes>22</Notes>
  <HiddenSlides>0</HiddenSlides>
  <MMClips>2</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75</vt:i4>
      </vt:variant>
    </vt:vector>
  </HeadingPairs>
  <TitlesOfParts>
    <vt:vector size="85" baseType="lpstr">
      <vt:lpstr>Aptos</vt:lpstr>
      <vt:lpstr>Aptos Display</vt:lpstr>
      <vt:lpstr>Arial</vt:lpstr>
      <vt:lpstr>Arial Black</vt:lpstr>
      <vt:lpstr>Avenir</vt:lpstr>
      <vt:lpstr>Calibri</vt:lpstr>
      <vt:lpstr>Federo</vt:lpstr>
      <vt:lpstr>Noto Sans Symbols</vt:lpstr>
      <vt:lpstr>Roboto</vt:lpstr>
      <vt:lpstr>Tema de Office</vt:lpstr>
      <vt:lpstr>Sistemas Navales</vt:lpstr>
      <vt:lpstr>Propósito de los Sistemas de Armas Navales</vt:lpstr>
      <vt:lpstr>Tipos de armas utilizadas a bordo</vt:lpstr>
      <vt:lpstr>Tendencias futuras en armas navales</vt:lpstr>
      <vt:lpstr>Rol del personal logístico </vt:lpstr>
      <vt:lpstr>Concepto de la Logística en los Sistemas de Armas </vt:lpstr>
      <vt:lpstr>Balística</vt:lpstr>
      <vt:lpstr>Balística Interior</vt:lpstr>
      <vt:lpstr>Balística Interior</vt:lpstr>
      <vt:lpstr>Tipos de propelentes</vt:lpstr>
      <vt:lpstr>Tipos de propelentes - Regresivo</vt:lpstr>
      <vt:lpstr>Tipos de propelentes - Neutro</vt:lpstr>
      <vt:lpstr>Tipos de propelentes - Progresivo</vt:lpstr>
      <vt:lpstr>Tipos de propelentes - Progresivo</vt:lpstr>
      <vt:lpstr>Tipos de propelentes - Progresivo</vt:lpstr>
      <vt:lpstr>Estriado de un cañón</vt:lpstr>
      <vt:lpstr>Estriado de un cañón</vt:lpstr>
      <vt:lpstr>Balística exterior</vt:lpstr>
      <vt:lpstr>Balística exterior</vt:lpstr>
      <vt:lpstr>Balística exterior</vt:lpstr>
      <vt:lpstr>Explosivos</vt:lpstr>
      <vt:lpstr>Definiciones básicas</vt:lpstr>
      <vt:lpstr>CARACTERÍSTICAS DE LOS EXPLOSIVOS</vt:lpstr>
      <vt:lpstr>Deflagración vs Explosión</vt:lpstr>
      <vt:lpstr>Explosivos químicos</vt:lpstr>
      <vt:lpstr>Reacciones explosivas </vt:lpstr>
      <vt:lpstr>Fuerza de los explosivos</vt:lpstr>
      <vt:lpstr>Categorías de explosivos</vt:lpstr>
      <vt:lpstr>Categorías de explosivos</vt:lpstr>
      <vt:lpstr>Características de los Explosivos Militares</vt:lpstr>
      <vt:lpstr>Características de los Explosivos Militares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Iniciación de la reacción explosiva</vt:lpstr>
      <vt:lpstr>Iniciación de la reacción explosiva</vt:lpstr>
      <vt:lpstr>Tren explosivo</vt:lpstr>
      <vt:lpstr>Tren explosivo</vt:lpstr>
      <vt:lpstr>Espoletas</vt:lpstr>
      <vt:lpstr>Clasificación de espoletas</vt:lpstr>
      <vt:lpstr>Función de las espoletas</vt:lpstr>
      <vt:lpstr>Recordatorio; Tren explosivo </vt:lpstr>
      <vt:lpstr>DISPOSITIVO DE SEGURO Y ARMADO</vt:lpstr>
      <vt:lpstr>Mecanismos de armado de una espoleta</vt:lpstr>
      <vt:lpstr>Espoleta con dispositivo de seguridad, armado y detector del blanco</vt:lpstr>
      <vt:lpstr>Sistemas para asegurar que espoleta no falle</vt:lpstr>
      <vt:lpstr>Tipos de sistemas de detección del blanco</vt:lpstr>
      <vt:lpstr>Espoleta de tiempo o con temporizador (pasiva)</vt:lpstr>
      <vt:lpstr>Espoleta de proximidad: </vt:lpstr>
      <vt:lpstr>Espoleta  ambiental: </vt:lpstr>
      <vt:lpstr>Espoletas  de  proximidad</vt:lpstr>
      <vt:lpstr>Espoletas de proximidad electromagnéticas o V.T.</vt:lpstr>
      <vt:lpstr>Espoletas de proximidad electromagnéticas o V.T.</vt:lpstr>
      <vt:lpstr>Espoletas magnetostáticas</vt:lpstr>
      <vt:lpstr>Espoletas   acústicas:</vt:lpstr>
      <vt:lpstr>Espoletas de proximidad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Exposición terminada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3068</dc:creator>
  <cp:lastModifiedBy>Office</cp:lastModifiedBy>
  <cp:revision>33</cp:revision>
  <dcterms:created xsi:type="dcterms:W3CDTF">2026-06-05T16:07:44Z</dcterms:created>
  <dcterms:modified xsi:type="dcterms:W3CDTF">2026-07-27T23:35:32Z</dcterms:modified>
</cp:coreProperties>
</file>