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 id="298" r:id="rId41"/>
    <p:sldId id="299" r:id="rId42"/>
    <p:sldId id="300" r:id="rId43"/>
    <p:sldId id="301" r:id="rId44"/>
    <p:sldId id="302" r:id="rId45"/>
    <p:sldId id="303" r:id="rId46"/>
    <p:sldId id="304" r:id="rId47"/>
    <p:sldId id="305" r:id="rId48"/>
    <p:sldId id="306" r:id="rId49"/>
    <p:sldId id="307" r:id="rId50"/>
    <p:sldId id="308" r:id="rId51"/>
    <p:sldId id="309" r:id="rId52"/>
    <p:sldId id="310" r:id="rId53"/>
    <p:sldId id="311" r:id="rId54"/>
    <p:sldId id="312" r:id="rId55"/>
    <p:sldId id="313" r:id="rId56"/>
    <p:sldId id="314" r:id="rId57"/>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4" d="100"/>
          <a:sy n="64" d="100"/>
        </p:scale>
        <p:origin x="1482"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p>
            <a:fld id="{A5E24B39-B813-4626-AED5-88E723066FCB}" type="datetimeFigureOut">
              <a:rPr lang="es-CL" smtClean="0"/>
              <a:pPr/>
              <a:t>18-05-2021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1B38B254-9D5F-4499-A269-E62F58CCB12C}" type="slidenum">
              <a:rPr lang="es-CL" smtClean="0"/>
              <a:pPr/>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A5E24B39-B813-4626-AED5-88E723066FCB}" type="datetimeFigureOut">
              <a:rPr lang="es-CL" smtClean="0"/>
              <a:pPr/>
              <a:t>18-05-2021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1B38B254-9D5F-4499-A269-E62F58CCB12C}" type="slidenum">
              <a:rPr lang="es-CL" smtClean="0"/>
              <a:pPr/>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A5E24B39-B813-4626-AED5-88E723066FCB}" type="datetimeFigureOut">
              <a:rPr lang="es-CL" smtClean="0"/>
              <a:pPr/>
              <a:t>18-05-2021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1B38B254-9D5F-4499-A269-E62F58CCB12C}" type="slidenum">
              <a:rPr lang="es-CL" smtClean="0"/>
              <a:pPr/>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p>
            <a:fld id="{A5E24B39-B813-4626-AED5-88E723066FCB}" type="datetimeFigureOut">
              <a:rPr lang="es-CL" smtClean="0"/>
              <a:pPr/>
              <a:t>18-05-2021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1B38B254-9D5F-4499-A269-E62F58CCB12C}" type="slidenum">
              <a:rPr lang="es-CL" smtClean="0"/>
              <a:pPr/>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p>
            <a:fld id="{A5E24B39-B813-4626-AED5-88E723066FCB}" type="datetimeFigureOut">
              <a:rPr lang="es-CL" smtClean="0"/>
              <a:pPr/>
              <a:t>18-05-2021</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1B38B254-9D5F-4499-A269-E62F58CCB12C}" type="slidenum">
              <a:rPr lang="es-CL" smtClean="0"/>
              <a:pPr/>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p>
            <a:fld id="{A5E24B39-B813-4626-AED5-88E723066FCB}" type="datetimeFigureOut">
              <a:rPr lang="es-CL" smtClean="0"/>
              <a:pPr/>
              <a:t>18-05-2021</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1B38B254-9D5F-4499-A269-E62F58CCB12C}" type="slidenum">
              <a:rPr lang="es-CL" smtClean="0"/>
              <a:pPr/>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5E24B39-B813-4626-AED5-88E723066FCB}" type="datetimeFigureOut">
              <a:rPr lang="es-CL" smtClean="0"/>
              <a:pPr/>
              <a:t>18-05-2021</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1B38B254-9D5F-4499-A269-E62F58CCB12C}" type="slidenum">
              <a:rPr lang="es-CL" smtClean="0"/>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A5E24B39-B813-4626-AED5-88E723066FCB}" type="datetimeFigureOut">
              <a:rPr lang="es-CL" smtClean="0"/>
              <a:pPr/>
              <a:t>18-05-2021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1B38B254-9D5F-4499-A269-E62F58CCB12C}" type="slidenum">
              <a:rPr lang="es-CL" smtClean="0"/>
              <a:pPr/>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A5E24B39-B813-4626-AED5-88E723066FCB}" type="datetimeFigureOut">
              <a:rPr lang="es-CL" smtClean="0"/>
              <a:pPr/>
              <a:t>18-05-2021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1B38B254-9D5F-4499-A269-E62F58CCB12C}" type="slidenum">
              <a:rPr lang="es-CL" smtClean="0"/>
              <a:pPr/>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A5E24B39-B813-4626-AED5-88E723066FCB}" type="datetimeFigureOut">
              <a:rPr lang="es-CL" smtClean="0"/>
              <a:pPr/>
              <a:t>18-05-2021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1B38B254-9D5F-4499-A269-E62F58CCB12C}" type="slidenum">
              <a:rPr lang="es-CL" smtClean="0"/>
              <a:pPr/>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A5E24B39-B813-4626-AED5-88E723066FCB}" type="datetimeFigureOut">
              <a:rPr lang="es-CL" smtClean="0"/>
              <a:pPr/>
              <a:t>18-05-2021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1B38B254-9D5F-4499-A269-E62F58CCB12C}" type="slidenum">
              <a:rPr lang="es-CL" smtClean="0"/>
              <a:pPr/>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E24B39-B813-4626-AED5-88E723066FCB}" type="datetimeFigureOut">
              <a:rPr lang="es-CL" smtClean="0"/>
              <a:pPr/>
              <a:t>18-05-2021</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38B254-9D5F-4499-A269-E62F58CCB12C}" type="slidenum">
              <a:rPr lang="es-CL" smtClean="0"/>
              <a:pPr/>
              <a:t>‹Nº›</a:t>
            </a:fld>
            <a:endParaRPr lang="es-CL"/>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Título"/>
          <p:cNvSpPr>
            <a:spLocks noGrp="1"/>
          </p:cNvSpPr>
          <p:nvPr>
            <p:ph type="ctrTitle"/>
          </p:nvPr>
        </p:nvSpPr>
        <p:spPr/>
        <p:txBody>
          <a:bodyPr/>
          <a:lstStyle/>
          <a:p>
            <a:pPr eaLnBrk="1" hangingPunct="1"/>
            <a:endParaRPr lang="es-ES"/>
          </a:p>
        </p:txBody>
      </p:sp>
      <p:pic>
        <p:nvPicPr>
          <p:cNvPr id="3075" name="Picture 2" descr="C:\Users\Renzo\Desktop\dgtm.jpg"/>
          <p:cNvPicPr>
            <a:picLocks noChangeAspect="1" noChangeArrowheads="1"/>
          </p:cNvPicPr>
          <p:nvPr/>
        </p:nvPicPr>
        <p:blipFill>
          <a:blip r:embed="rId2" cstate="print"/>
          <a:srcRect/>
          <a:stretch>
            <a:fillRect/>
          </a:stretch>
        </p:blipFill>
        <p:spPr bwMode="auto">
          <a:xfrm>
            <a:off x="4763" y="0"/>
            <a:ext cx="9134475" cy="6858000"/>
          </a:xfrm>
          <a:prstGeom prst="rect">
            <a:avLst/>
          </a:prstGeom>
          <a:noFill/>
          <a:ln w="9525">
            <a:noFill/>
            <a:miter lim="800000"/>
            <a:headEnd/>
            <a:tailEnd/>
          </a:ln>
        </p:spPr>
      </p:pic>
      <p:sp>
        <p:nvSpPr>
          <p:cNvPr id="3076" name="4 CuadroTexto"/>
          <p:cNvSpPr txBox="1">
            <a:spLocks noChangeArrowheads="1"/>
          </p:cNvSpPr>
          <p:nvPr/>
        </p:nvSpPr>
        <p:spPr bwMode="auto">
          <a:xfrm>
            <a:off x="611188" y="1052513"/>
            <a:ext cx="8245475" cy="1311275"/>
          </a:xfrm>
          <a:prstGeom prst="rect">
            <a:avLst/>
          </a:prstGeom>
          <a:noFill/>
          <a:ln w="9525">
            <a:noFill/>
            <a:miter lim="800000"/>
            <a:headEnd/>
            <a:tailEnd/>
          </a:ln>
        </p:spPr>
        <p:txBody>
          <a:bodyPr>
            <a:spAutoFit/>
          </a:bodyPr>
          <a:lstStyle/>
          <a:p>
            <a:pPr algn="ctr"/>
            <a:r>
              <a:rPr lang="es-MX" sz="4000" dirty="0">
                <a:solidFill>
                  <a:srgbClr val="FFFF00"/>
                </a:solidFill>
                <a:latin typeface="Calibri" pitchFamily="34" charset="0"/>
              </a:rPr>
              <a:t>INSTRUCCIÓN DE PROCEDIMIENTOS POLICIALES</a:t>
            </a:r>
            <a:endParaRPr lang="es-CL" sz="4000" dirty="0">
              <a:solidFill>
                <a:srgbClr val="FFFF00"/>
              </a:solidFill>
              <a:latin typeface="Calibri"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title"/>
          </p:nvPr>
        </p:nvSpPr>
        <p:spPr/>
        <p:txBody>
          <a:bodyPr>
            <a:normAutofit fontScale="90000"/>
          </a:bodyPr>
          <a:lstStyle/>
          <a:p>
            <a:r>
              <a:rPr lang="es-MX" b="1">
                <a:solidFill>
                  <a:srgbClr val="FFFF00"/>
                </a:solidFill>
              </a:rPr>
              <a:t>PIRÁMIDE DE KELSEN</a:t>
            </a:r>
            <a:br>
              <a:rPr lang="es-MX" b="1">
                <a:solidFill>
                  <a:srgbClr val="FFFF00"/>
                </a:solidFill>
              </a:rPr>
            </a:br>
            <a:r>
              <a:rPr lang="es-MX" b="1">
                <a:solidFill>
                  <a:srgbClr val="FFFF00"/>
                </a:solidFill>
              </a:rPr>
              <a:t>SUPREMACÍA DE LAS LEYES</a:t>
            </a:r>
            <a:endParaRPr lang="es-CL" b="1">
              <a:solidFill>
                <a:srgbClr val="FFFF00"/>
              </a:solidFill>
            </a:endParaRPr>
          </a:p>
        </p:txBody>
      </p:sp>
      <p:pic>
        <p:nvPicPr>
          <p:cNvPr id="6147" name="3 Marcador de contenido" descr="Pirmide de Kelsen_.gif"/>
          <p:cNvPicPr>
            <a:picLocks noGrp="1" noChangeAspect="1"/>
          </p:cNvPicPr>
          <p:nvPr>
            <p:ph idx="1"/>
          </p:nvPr>
        </p:nvPicPr>
        <p:blipFill>
          <a:blip r:embed="rId2" cstate="print"/>
          <a:srcRect/>
          <a:stretch>
            <a:fillRect/>
          </a:stretch>
        </p:blipFill>
        <p:spPr>
          <a:xfrm>
            <a:off x="0" y="1600200"/>
            <a:ext cx="9144000" cy="4421188"/>
          </a:xfr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title"/>
          </p:nvPr>
        </p:nvSpPr>
        <p:spPr/>
        <p:txBody>
          <a:bodyPr>
            <a:normAutofit fontScale="90000"/>
          </a:bodyPr>
          <a:lstStyle/>
          <a:p>
            <a:r>
              <a:rPr lang="es-MX">
                <a:solidFill>
                  <a:srgbClr val="FFFF00"/>
                </a:solidFill>
              </a:rPr>
              <a:t>PRINCIPIOS PRESENTES EN LA CONSTITUCIÓN.</a:t>
            </a:r>
            <a:endParaRPr lang="es-CL">
              <a:solidFill>
                <a:srgbClr val="FFFF00"/>
              </a:solidFill>
            </a:endParaRPr>
          </a:p>
        </p:txBody>
      </p:sp>
      <p:sp>
        <p:nvSpPr>
          <p:cNvPr id="7171" name="2 Marcador de contenido"/>
          <p:cNvSpPr>
            <a:spLocks noGrp="1"/>
          </p:cNvSpPr>
          <p:nvPr>
            <p:ph idx="1"/>
          </p:nvPr>
        </p:nvSpPr>
        <p:spPr/>
        <p:txBody>
          <a:bodyPr>
            <a:normAutofit fontScale="92500"/>
          </a:bodyPr>
          <a:lstStyle/>
          <a:p>
            <a:r>
              <a:rPr lang="es-MX">
                <a:solidFill>
                  <a:srgbClr val="FFFF00"/>
                </a:solidFill>
              </a:rPr>
              <a:t>DERECHOS FUNDAMENTALES.</a:t>
            </a:r>
          </a:p>
          <a:p>
            <a:r>
              <a:rPr lang="es-MX">
                <a:solidFill>
                  <a:srgbClr val="FFFF00"/>
                </a:solidFill>
              </a:rPr>
              <a:t>PRINCIPIO DE LEGALIDAD.</a:t>
            </a:r>
            <a:r>
              <a:rPr lang="es-ES" i="1" u="sng"/>
              <a:t> </a:t>
            </a:r>
          </a:p>
          <a:p>
            <a:pPr algn="just">
              <a:buFont typeface="Arial" charset="0"/>
              <a:buNone/>
            </a:pPr>
            <a:r>
              <a:rPr lang="es-ES" sz="2000" i="1">
                <a:solidFill>
                  <a:srgbClr val="FFFF00"/>
                </a:solidFill>
              </a:rPr>
              <a:t>	</a:t>
            </a:r>
            <a:r>
              <a:rPr lang="es-ES" sz="2400" i="1">
                <a:solidFill>
                  <a:srgbClr val="FFFF00"/>
                </a:solidFill>
              </a:rPr>
              <a:t>Ninguna magistratura, ninguna persona ni grupo de personas pueden atribuirse, ni aún a pretexto de circunstancias extraordinarias, otra autoridad o derechos que los que expresamente se les hayan conferido en virtud de la Constitución o  las leyes. Todo acto en contravención a este artículo es nulo y originará las responsabilidades y sanciones que la ley señale.</a:t>
            </a:r>
            <a:r>
              <a:rPr lang="es-ES" sz="2400">
                <a:solidFill>
                  <a:srgbClr val="FFFF00"/>
                </a:solidFill>
              </a:rPr>
              <a:t>”</a:t>
            </a:r>
            <a:endParaRPr lang="es-CL" sz="2400">
              <a:solidFill>
                <a:srgbClr val="FFFF00"/>
              </a:solidFill>
            </a:endParaRPr>
          </a:p>
          <a:p>
            <a:r>
              <a:rPr lang="es-MX">
                <a:solidFill>
                  <a:srgbClr val="FFFF00"/>
                </a:solidFill>
              </a:rPr>
              <a:t>PRINCIPIO DE INOCENCIA. </a:t>
            </a:r>
            <a:r>
              <a:rPr lang="es-ES" sz="2400">
                <a:solidFill>
                  <a:srgbClr val="FFFF00"/>
                </a:solidFill>
              </a:rPr>
              <a:t>“</a:t>
            </a:r>
            <a:r>
              <a:rPr lang="es-ES" sz="2400" i="1">
                <a:solidFill>
                  <a:srgbClr val="FFFF00"/>
                </a:solidFill>
              </a:rPr>
              <a:t>Ninguna persona será considerada culpable ni tratada como tal en tanto no fuere condenada por una sentencia firme.”</a:t>
            </a:r>
            <a:endParaRPr lang="es-CL" sz="2400">
              <a:solidFill>
                <a:srgbClr val="FFFF00"/>
              </a:solidFill>
            </a:endParaRPr>
          </a:p>
          <a:p>
            <a:endParaRPr lang="es-MX">
              <a:solidFill>
                <a:srgbClr val="FFFF00"/>
              </a:solidFill>
            </a:endParaRPr>
          </a:p>
          <a:p>
            <a:pPr>
              <a:buFont typeface="Arial" charset="0"/>
              <a:buNone/>
            </a:pPr>
            <a:endParaRPr lang="es-MX">
              <a:solidFill>
                <a:srgbClr val="FFFF00"/>
              </a:solidFill>
            </a:endParaRPr>
          </a:p>
          <a:p>
            <a:pPr>
              <a:buFont typeface="Arial" charset="0"/>
              <a:buNone/>
            </a:pPr>
            <a:endParaRPr lang="es-CL">
              <a:solidFill>
                <a:srgbClr val="FFFF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194" name="Rectangle 2"/>
          <p:cNvSpPr>
            <a:spLocks noGrp="1"/>
          </p:cNvSpPr>
          <p:nvPr>
            <p:ph type="title"/>
          </p:nvPr>
        </p:nvSpPr>
        <p:spPr/>
        <p:txBody>
          <a:bodyPr>
            <a:normAutofit fontScale="90000"/>
          </a:bodyPr>
          <a:lstStyle/>
          <a:p>
            <a:pPr eaLnBrk="1" hangingPunct="1"/>
            <a:r>
              <a:rPr lang="es-CL">
                <a:solidFill>
                  <a:srgbClr val="FFFF00"/>
                </a:solidFill>
              </a:rPr>
              <a:t>REGLAMENTACIÓN MARÍTIMA / DERECCHO PENAL </a:t>
            </a:r>
            <a:endParaRPr lang="es-ES">
              <a:solidFill>
                <a:srgbClr val="FFFF00"/>
              </a:solidFill>
            </a:endParaRPr>
          </a:p>
        </p:txBody>
      </p:sp>
      <p:sp>
        <p:nvSpPr>
          <p:cNvPr id="8195" name="Rectangle 3"/>
          <p:cNvSpPr>
            <a:spLocks noGrp="1"/>
          </p:cNvSpPr>
          <p:nvPr>
            <p:ph type="body" idx="1"/>
          </p:nvPr>
        </p:nvSpPr>
        <p:spPr>
          <a:xfrm>
            <a:off x="457200" y="1905000"/>
            <a:ext cx="8229600" cy="4525963"/>
          </a:xfrm>
        </p:spPr>
        <p:txBody>
          <a:bodyPr/>
          <a:lstStyle/>
          <a:p>
            <a:pPr eaLnBrk="1" hangingPunct="1"/>
            <a:endParaRPr lang="es-CL">
              <a:solidFill>
                <a:srgbClr val="FFFF00"/>
              </a:solidFill>
            </a:endParaRPr>
          </a:p>
          <a:p>
            <a:pPr eaLnBrk="1" hangingPunct="1"/>
            <a:r>
              <a:rPr lang="es-CL">
                <a:solidFill>
                  <a:srgbClr val="FFFF00"/>
                </a:solidFill>
              </a:rPr>
              <a:t>CONTRAVENCIONES A LA REGLAMANETACIÓN </a:t>
            </a:r>
          </a:p>
          <a:p>
            <a:pPr eaLnBrk="1" hangingPunct="1">
              <a:buFont typeface="Arial" charset="0"/>
              <a:buNone/>
            </a:pPr>
            <a:r>
              <a:rPr lang="es-CL">
                <a:solidFill>
                  <a:srgbClr val="FFFF00"/>
                </a:solidFill>
              </a:rPr>
              <a:t>MARÍTIMA.</a:t>
            </a:r>
          </a:p>
          <a:p>
            <a:pPr eaLnBrk="1" hangingPunct="1">
              <a:buFont typeface="Arial" charset="0"/>
              <a:buNone/>
            </a:pPr>
            <a:endParaRPr lang="es-ES">
              <a:solidFill>
                <a:srgbClr val="FFFF00"/>
              </a:solidFill>
            </a:endParaRPr>
          </a:p>
          <a:p>
            <a:pPr eaLnBrk="1" hangingPunct="1"/>
            <a:r>
              <a:rPr lang="es-ES">
                <a:solidFill>
                  <a:srgbClr val="FFFF00"/>
                </a:solidFill>
              </a:rPr>
              <a:t>CONTRAVENCIONES AL DERECHO PENAL.</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p:cNvSpPr>
          <p:nvPr>
            <p:ph type="title"/>
          </p:nvPr>
        </p:nvSpPr>
        <p:spPr/>
        <p:txBody>
          <a:bodyPr/>
          <a:lstStyle/>
          <a:p>
            <a:pPr eaLnBrk="1" hangingPunct="1"/>
            <a:r>
              <a:rPr lang="es-MX">
                <a:solidFill>
                  <a:srgbClr val="FFFF00"/>
                </a:solidFill>
              </a:rPr>
              <a:t>DELITOS</a:t>
            </a:r>
            <a:endParaRPr lang="es-ES">
              <a:solidFill>
                <a:srgbClr val="FFFF00"/>
              </a:solidFill>
            </a:endParaRPr>
          </a:p>
        </p:txBody>
      </p:sp>
      <p:sp>
        <p:nvSpPr>
          <p:cNvPr id="9219" name="Rectangle 3"/>
          <p:cNvSpPr>
            <a:spLocks noGrp="1"/>
          </p:cNvSpPr>
          <p:nvPr>
            <p:ph type="body" idx="1"/>
          </p:nvPr>
        </p:nvSpPr>
        <p:spPr/>
        <p:txBody>
          <a:bodyPr/>
          <a:lstStyle/>
          <a:p>
            <a:pPr algn="just" eaLnBrk="1" hangingPunct="1"/>
            <a:r>
              <a:rPr lang="es-CL" sz="3600">
                <a:solidFill>
                  <a:srgbClr val="FFFF00"/>
                </a:solidFill>
              </a:rPr>
              <a:t>Artículo 1° Es delito toda acción u omisión voluntaria penada por la ley. Las acciones u omisiones penadas por la ley se reputan siempre voluntarias, a no ser que conste lo contrario.</a:t>
            </a:r>
          </a:p>
          <a:p>
            <a:pPr algn="just" eaLnBrk="1" hangingPunct="1">
              <a:buFont typeface="Arial" charset="0"/>
              <a:buNone/>
            </a:pPr>
            <a:r>
              <a:rPr lang="es-CL" sz="3600">
                <a:solidFill>
                  <a:srgbClr val="FFFF00"/>
                </a:solidFill>
              </a:rPr>
              <a:t>	</a:t>
            </a:r>
            <a:endParaRPr lang="es-ES" sz="3600">
              <a:solidFill>
                <a:srgbClr val="FFFF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p:cNvSpPr>
          <p:nvPr>
            <p:ph type="title"/>
          </p:nvPr>
        </p:nvSpPr>
        <p:spPr/>
        <p:txBody>
          <a:bodyPr>
            <a:normAutofit fontScale="90000"/>
          </a:bodyPr>
          <a:lstStyle/>
          <a:p>
            <a:pPr eaLnBrk="1" hangingPunct="1"/>
            <a:r>
              <a:rPr lang="es-CL">
                <a:solidFill>
                  <a:srgbClr val="FFFF00"/>
                </a:solidFill>
              </a:rPr>
              <a:t>CONTRAVENCIONES AL DERECHO PENAL</a:t>
            </a:r>
            <a:endParaRPr lang="es-ES">
              <a:solidFill>
                <a:srgbClr val="FFFF00"/>
              </a:solidFill>
            </a:endParaRPr>
          </a:p>
        </p:txBody>
      </p:sp>
      <p:sp>
        <p:nvSpPr>
          <p:cNvPr id="10243" name="Rectangle 3"/>
          <p:cNvSpPr>
            <a:spLocks noGrp="1"/>
          </p:cNvSpPr>
          <p:nvPr>
            <p:ph type="body" idx="1"/>
          </p:nvPr>
        </p:nvSpPr>
        <p:spPr>
          <a:xfrm>
            <a:off x="457200" y="1628775"/>
            <a:ext cx="8229600" cy="4497388"/>
          </a:xfrm>
        </p:spPr>
        <p:txBody>
          <a:bodyPr>
            <a:normAutofit lnSpcReduction="10000"/>
          </a:bodyPr>
          <a:lstStyle/>
          <a:p>
            <a:pPr eaLnBrk="1" hangingPunct="1"/>
            <a:r>
              <a:rPr lang="es-CL">
                <a:solidFill>
                  <a:srgbClr val="FFFF00"/>
                </a:solidFill>
              </a:rPr>
              <a:t>FALTAS </a:t>
            </a:r>
          </a:p>
          <a:p>
            <a:pPr eaLnBrk="1" hangingPunct="1"/>
            <a:r>
              <a:rPr lang="es-CL">
                <a:solidFill>
                  <a:srgbClr val="FFFF00"/>
                </a:solidFill>
              </a:rPr>
              <a:t>SIMPLE DELITOS </a:t>
            </a:r>
          </a:p>
          <a:p>
            <a:pPr eaLnBrk="1" hangingPunct="1"/>
            <a:r>
              <a:rPr lang="es-CL">
                <a:solidFill>
                  <a:srgbClr val="FFFF00"/>
                </a:solidFill>
              </a:rPr>
              <a:t>CRIMENES</a:t>
            </a:r>
          </a:p>
          <a:p>
            <a:pPr eaLnBrk="1" hangingPunct="1"/>
            <a:endParaRPr lang="es-MX">
              <a:solidFill>
                <a:srgbClr val="FFFF00"/>
              </a:solidFill>
            </a:endParaRPr>
          </a:p>
          <a:p>
            <a:pPr eaLnBrk="1" hangingPunct="1"/>
            <a:r>
              <a:rPr lang="es-CL">
                <a:solidFill>
                  <a:srgbClr val="FFFF00"/>
                </a:solidFill>
              </a:rPr>
              <a:t>Art. 3. Los delitos, atendida su gravedad, se dividen en crímenes, simples delitos y faltas y se califican de tales según la pena que les está asignada en la escala general del artículo 21.</a:t>
            </a:r>
            <a:br>
              <a:rPr lang="es-CL">
                <a:solidFill>
                  <a:srgbClr val="FFFF00"/>
                </a:solidFill>
              </a:rPr>
            </a:br>
            <a:endParaRPr lang="es-ES">
              <a:solidFill>
                <a:srgbClr val="FFFF0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p:cNvSpPr>
          <p:nvPr>
            <p:ph type="title"/>
          </p:nvPr>
        </p:nvSpPr>
        <p:spPr/>
        <p:txBody>
          <a:bodyPr/>
          <a:lstStyle/>
          <a:p>
            <a:pPr eaLnBrk="1" hangingPunct="1"/>
            <a:r>
              <a:rPr lang="es-CL" dirty="0">
                <a:solidFill>
                  <a:srgbClr val="FFFF00"/>
                </a:solidFill>
              </a:rPr>
              <a:t>FALTAS</a:t>
            </a:r>
            <a:endParaRPr lang="es-ES" dirty="0">
              <a:solidFill>
                <a:srgbClr val="FFFF00"/>
              </a:solidFill>
            </a:endParaRPr>
          </a:p>
        </p:txBody>
      </p:sp>
      <p:sp>
        <p:nvSpPr>
          <p:cNvPr id="11267" name="Rectangle 3"/>
          <p:cNvSpPr>
            <a:spLocks noGrp="1"/>
          </p:cNvSpPr>
          <p:nvPr>
            <p:ph type="body" idx="1"/>
          </p:nvPr>
        </p:nvSpPr>
        <p:spPr>
          <a:xfrm>
            <a:off x="468313" y="1268413"/>
            <a:ext cx="8229600" cy="4525962"/>
          </a:xfrm>
        </p:spPr>
        <p:txBody>
          <a:bodyPr>
            <a:normAutofit fontScale="92500"/>
          </a:bodyPr>
          <a:lstStyle/>
          <a:p>
            <a:pPr eaLnBrk="1" hangingPunct="1">
              <a:buFont typeface="Arial" charset="0"/>
              <a:buNone/>
            </a:pPr>
            <a:r>
              <a:rPr lang="es-CL" dirty="0">
                <a:solidFill>
                  <a:srgbClr val="FFFF00"/>
                </a:solidFill>
              </a:rPr>
              <a:t>DEFICIÓN DE FALTAS.</a:t>
            </a:r>
          </a:p>
          <a:p>
            <a:pPr eaLnBrk="1" hangingPunct="1">
              <a:buFont typeface="Arial" charset="0"/>
              <a:buNone/>
            </a:pPr>
            <a:r>
              <a:rPr lang="es-ES" dirty="0">
                <a:solidFill>
                  <a:srgbClr val="FFFF00"/>
                </a:solidFill>
              </a:rPr>
              <a:t>	</a:t>
            </a:r>
            <a:r>
              <a:rPr lang="es-ES" sz="2800" dirty="0">
                <a:solidFill>
                  <a:srgbClr val="FFFF00"/>
                </a:solidFill>
              </a:rPr>
              <a:t>Una falta o contravención, en Derecho Penal, es una conducta antijuridica que pone en peligro algún bien jurídico protegible, pero que es considerado de menor gravedad y que, por tanto, no es tipificada como delito.</a:t>
            </a:r>
          </a:p>
          <a:p>
            <a:pPr eaLnBrk="1" hangingPunct="1">
              <a:buFont typeface="Arial" charset="0"/>
              <a:buNone/>
            </a:pPr>
            <a:r>
              <a:rPr lang="es-ES" sz="2800" dirty="0">
                <a:solidFill>
                  <a:srgbClr val="FFFF00"/>
                </a:solidFill>
              </a:rPr>
              <a:t>	Las faltas cumplen con todos los mismos requisitos que un delito (tipicidad, antijuridicidad y culpabilidad). La única diferencia es que la propia ley decide tipificarla como falta, en lugar de hacerlo como delito, atendiendo a su menor gravedad.</a:t>
            </a:r>
          </a:p>
          <a:p>
            <a:pPr eaLnBrk="1" hangingPunct="1">
              <a:buFont typeface="Arial" charset="0"/>
              <a:buNone/>
            </a:pPr>
            <a:endParaRPr lang="es-MX" sz="2800" dirty="0">
              <a:solidFill>
                <a:srgbClr val="FFFF0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p:nvPr>
        </p:nvSpPr>
        <p:spPr/>
        <p:txBody>
          <a:bodyPr/>
          <a:lstStyle/>
          <a:p>
            <a:pPr eaLnBrk="1" hangingPunct="1"/>
            <a:r>
              <a:rPr lang="es-CL">
                <a:solidFill>
                  <a:srgbClr val="FFFF00"/>
                </a:solidFill>
              </a:rPr>
              <a:t>SIMPLES DELITOS </a:t>
            </a:r>
            <a:endParaRPr lang="es-ES">
              <a:solidFill>
                <a:srgbClr val="FFFF00"/>
              </a:solidFill>
            </a:endParaRPr>
          </a:p>
        </p:txBody>
      </p:sp>
      <p:sp>
        <p:nvSpPr>
          <p:cNvPr id="12291" name="Rectangle 3"/>
          <p:cNvSpPr>
            <a:spLocks noGrp="1"/>
          </p:cNvSpPr>
          <p:nvPr>
            <p:ph type="body" idx="1"/>
          </p:nvPr>
        </p:nvSpPr>
        <p:spPr/>
        <p:txBody>
          <a:bodyPr>
            <a:normAutofit lnSpcReduction="10000"/>
          </a:bodyPr>
          <a:lstStyle/>
          <a:p>
            <a:pPr algn="just" eaLnBrk="1" hangingPunct="1"/>
            <a:r>
              <a:rPr lang="es-CL" sz="2800">
                <a:solidFill>
                  <a:srgbClr val="FFFF00"/>
                </a:solidFill>
              </a:rPr>
              <a:t>Es una acción u omisión socialmente peligrosa, prohibida por la ley y sancionada penalmente. Por tanto, consta de cuatro elementos: la conducta, el acto, la peligrosidad, la antijuridicidad, y la punibilidad. La ausencia de algunos de estos elementos hace que no exista un delito.</a:t>
            </a:r>
            <a:br>
              <a:rPr lang="es-CL" sz="2800">
                <a:solidFill>
                  <a:srgbClr val="FFFF00"/>
                </a:solidFill>
              </a:rPr>
            </a:br>
            <a:br>
              <a:rPr lang="es-CL" sz="2800">
                <a:solidFill>
                  <a:srgbClr val="FFFF00"/>
                </a:solidFill>
              </a:rPr>
            </a:br>
            <a:r>
              <a:rPr lang="es-CL" sz="2800">
                <a:solidFill>
                  <a:srgbClr val="FFFF00"/>
                </a:solidFill>
              </a:rPr>
              <a:t>A través de esta definición podemos determinar que simple delito es todo aquello contrario a la ley que no atente contra la vida de las personas.</a:t>
            </a:r>
            <a:br>
              <a:rPr lang="es-CL"/>
            </a:br>
            <a:endParaRPr lang="es-E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p:cNvSpPr>
          <p:nvPr>
            <p:ph type="title"/>
          </p:nvPr>
        </p:nvSpPr>
        <p:spPr/>
        <p:txBody>
          <a:bodyPr/>
          <a:lstStyle/>
          <a:p>
            <a:pPr eaLnBrk="1" hangingPunct="1"/>
            <a:r>
              <a:rPr lang="es-CL">
                <a:solidFill>
                  <a:srgbClr val="FFFF00"/>
                </a:solidFill>
              </a:rPr>
              <a:t>CRÍMENES </a:t>
            </a:r>
            <a:endParaRPr lang="es-ES">
              <a:solidFill>
                <a:srgbClr val="FFFF00"/>
              </a:solidFill>
            </a:endParaRPr>
          </a:p>
        </p:txBody>
      </p:sp>
      <p:sp>
        <p:nvSpPr>
          <p:cNvPr id="13315" name="Rectangle 3"/>
          <p:cNvSpPr>
            <a:spLocks noGrp="1"/>
          </p:cNvSpPr>
          <p:nvPr>
            <p:ph type="body" idx="1"/>
          </p:nvPr>
        </p:nvSpPr>
        <p:spPr/>
        <p:txBody>
          <a:bodyPr/>
          <a:lstStyle/>
          <a:p>
            <a:pPr eaLnBrk="1" hangingPunct="1"/>
            <a:r>
              <a:rPr lang="es-CL">
                <a:solidFill>
                  <a:srgbClr val="FFFF00"/>
                </a:solidFill>
              </a:rPr>
              <a:t>Infracción gravísima, Perversidad extrema. Acción merecedora de la mayor repulsa  y pena.</a:t>
            </a:r>
          </a:p>
          <a:p>
            <a:pPr eaLnBrk="1" hangingPunct="1">
              <a:buFont typeface="Arial" charset="0"/>
              <a:buNone/>
            </a:pPr>
            <a:endParaRPr lang="es-CL">
              <a:solidFill>
                <a:srgbClr val="FFFF00"/>
              </a:solidFill>
            </a:endParaRPr>
          </a:p>
          <a:p>
            <a:pPr eaLnBrk="1" hangingPunct="1"/>
            <a:r>
              <a:rPr lang="es-CL">
                <a:solidFill>
                  <a:srgbClr val="FFFF00"/>
                </a:solidFill>
              </a:rPr>
              <a:t>Se entiende por un delito más grave y que atenta contra la integridad de las personas.</a:t>
            </a:r>
            <a:br>
              <a:rPr lang="es-CL">
                <a:solidFill>
                  <a:srgbClr val="FFFF00"/>
                </a:solidFill>
              </a:rPr>
            </a:br>
            <a:endParaRPr lang="es-CL">
              <a:solidFill>
                <a:srgbClr val="FFFF00"/>
              </a:solidFill>
            </a:endParaRPr>
          </a:p>
          <a:p>
            <a:pPr eaLnBrk="1" hangingPunct="1"/>
            <a:endParaRPr lang="es-ES">
              <a:solidFill>
                <a:srgbClr val="FFFF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Título"/>
          <p:cNvSpPr>
            <a:spLocks noGrp="1"/>
          </p:cNvSpPr>
          <p:nvPr>
            <p:ph type="title"/>
          </p:nvPr>
        </p:nvSpPr>
        <p:spPr/>
        <p:txBody>
          <a:bodyPr/>
          <a:lstStyle/>
          <a:p>
            <a:r>
              <a:rPr lang="es-MX">
                <a:solidFill>
                  <a:srgbClr val="FFFF00"/>
                </a:solidFill>
              </a:rPr>
              <a:t>COMPETENCIA JURÍDICA </a:t>
            </a:r>
            <a:endParaRPr lang="es-CL">
              <a:solidFill>
                <a:srgbClr val="FFFF00"/>
              </a:solidFill>
            </a:endParaRPr>
          </a:p>
        </p:txBody>
      </p:sp>
      <p:sp>
        <p:nvSpPr>
          <p:cNvPr id="14339" name="2 Marcador de contenido"/>
          <p:cNvSpPr>
            <a:spLocks noGrp="1"/>
          </p:cNvSpPr>
          <p:nvPr>
            <p:ph idx="1"/>
          </p:nvPr>
        </p:nvSpPr>
        <p:spPr/>
        <p:txBody>
          <a:bodyPr/>
          <a:lstStyle/>
          <a:p>
            <a:r>
              <a:rPr lang="es-MX">
                <a:solidFill>
                  <a:srgbClr val="FFFF00"/>
                </a:solidFill>
              </a:rPr>
              <a:t>FALTAS SIMPLES.</a:t>
            </a:r>
          </a:p>
          <a:p>
            <a:pPr>
              <a:buFont typeface="Arial" charset="0"/>
              <a:buNone/>
            </a:pPr>
            <a:endParaRPr lang="es-MX">
              <a:solidFill>
                <a:srgbClr val="FFFF00"/>
              </a:solidFill>
            </a:endParaRPr>
          </a:p>
          <a:p>
            <a:r>
              <a:rPr lang="es-MX">
                <a:solidFill>
                  <a:srgbClr val="FFFF00"/>
                </a:solidFill>
              </a:rPr>
              <a:t>FALTAS CALIFICADAS.</a:t>
            </a:r>
          </a:p>
          <a:p>
            <a:pPr>
              <a:buFont typeface="Arial" charset="0"/>
              <a:buNone/>
            </a:pPr>
            <a:endParaRPr lang="es-MX">
              <a:solidFill>
                <a:srgbClr val="FFFF00"/>
              </a:solidFill>
            </a:endParaRPr>
          </a:p>
          <a:p>
            <a:r>
              <a:rPr lang="es-MX">
                <a:solidFill>
                  <a:srgbClr val="FFFF00"/>
                </a:solidFill>
              </a:rPr>
              <a:t>SIMPLES DELITOS.</a:t>
            </a:r>
          </a:p>
          <a:p>
            <a:pPr>
              <a:buFont typeface="Arial" charset="0"/>
              <a:buNone/>
            </a:pPr>
            <a:endParaRPr lang="es-MX">
              <a:solidFill>
                <a:srgbClr val="FFFF00"/>
              </a:solidFill>
            </a:endParaRPr>
          </a:p>
          <a:p>
            <a:r>
              <a:rPr lang="es-MX">
                <a:solidFill>
                  <a:srgbClr val="FFFF00"/>
                </a:solidFill>
              </a:rPr>
              <a:t>CRÍMENES.</a:t>
            </a:r>
            <a:endParaRPr lang="es-CL">
              <a:solidFill>
                <a:srgbClr val="FFFF0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title"/>
          </p:nvPr>
        </p:nvSpPr>
        <p:spPr>
          <a:xfrm>
            <a:off x="457200" y="274638"/>
            <a:ext cx="8229600" cy="777875"/>
          </a:xfrm>
        </p:spPr>
        <p:txBody>
          <a:bodyPr/>
          <a:lstStyle/>
          <a:p>
            <a:r>
              <a:rPr lang="es-MX">
                <a:solidFill>
                  <a:srgbClr val="FFFF00"/>
                </a:solidFill>
              </a:rPr>
              <a:t>LA POLICÍA MARÍTIMA</a:t>
            </a:r>
            <a:endParaRPr lang="es-CL">
              <a:solidFill>
                <a:srgbClr val="FFFF00"/>
              </a:solidFill>
            </a:endParaRPr>
          </a:p>
        </p:txBody>
      </p:sp>
      <p:sp>
        <p:nvSpPr>
          <p:cNvPr id="15363" name="4 CuadroTexto"/>
          <p:cNvSpPr txBox="1">
            <a:spLocks noChangeArrowheads="1"/>
          </p:cNvSpPr>
          <p:nvPr/>
        </p:nvSpPr>
        <p:spPr bwMode="auto">
          <a:xfrm>
            <a:off x="395288" y="1341438"/>
            <a:ext cx="8424862" cy="4708525"/>
          </a:xfrm>
          <a:prstGeom prst="rect">
            <a:avLst/>
          </a:prstGeom>
          <a:noFill/>
          <a:ln w="9525">
            <a:noFill/>
            <a:miter lim="800000"/>
            <a:headEnd/>
            <a:tailEnd/>
          </a:ln>
        </p:spPr>
        <p:txBody>
          <a:bodyPr>
            <a:spAutoFit/>
          </a:bodyPr>
          <a:lstStyle/>
          <a:p>
            <a:r>
              <a:rPr lang="es-MX" b="1">
                <a:solidFill>
                  <a:srgbClr val="FFFF00"/>
                </a:solidFill>
              </a:rPr>
              <a:t>POLICÍAS SEGÚN LA CONSTITUCIÓN:</a:t>
            </a:r>
          </a:p>
          <a:p>
            <a:endParaRPr lang="es-CL">
              <a:solidFill>
                <a:srgbClr val="FFFF00"/>
              </a:solidFill>
            </a:endParaRPr>
          </a:p>
          <a:p>
            <a:pPr algn="just"/>
            <a:r>
              <a:rPr lang="es-CL" sz="2400">
                <a:solidFill>
                  <a:srgbClr val="FFFF00"/>
                </a:solidFill>
              </a:rPr>
              <a:t>La Carta Fundamental dispone que: "Las Fuerzas de Orden y Seguridad Pública están integradas sólo por Carabineros e Investigaciones, constituyen la fuerza pública y existen para dar eficacia al derecho, garantizar el orden público y la seguridad pública interior, en la forma que lo determinen sus respectivas leyes orgánicas. Dependen del Ministerio encargado de la seguridad pública."</a:t>
            </a:r>
            <a:r>
              <a:rPr lang="es-MX" sz="2400">
                <a:solidFill>
                  <a:srgbClr val="FFFF00"/>
                </a:solidFill>
              </a:rPr>
              <a:t>.</a:t>
            </a:r>
          </a:p>
          <a:p>
            <a:pPr algn="just"/>
            <a:endParaRPr lang="es-MX" sz="2400">
              <a:solidFill>
                <a:srgbClr val="FFFF00"/>
              </a:solidFill>
            </a:endParaRPr>
          </a:p>
          <a:p>
            <a:pPr algn="ctr"/>
            <a:r>
              <a:rPr lang="es-MX" sz="2400">
                <a:solidFill>
                  <a:srgbClr val="FFFF00"/>
                </a:solidFill>
              </a:rPr>
              <a:t>LAS POLICIAS CONSTITUCIONALMENTE  RECONOCIDAS SON CARABINEROS DE CHILE Y LA POLICÍA DE INVESTIGACIONES.</a:t>
            </a:r>
            <a:endParaRPr lang="es-CL" sz="2400">
              <a:solidFill>
                <a:srgbClr val="FFFF0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p:txBody>
          <a:bodyPr>
            <a:normAutofit fontScale="90000"/>
          </a:bodyPr>
          <a:lstStyle/>
          <a:p>
            <a:r>
              <a:rPr lang="es-MX" sz="3600">
                <a:solidFill>
                  <a:srgbClr val="FFFF00"/>
                </a:solidFill>
              </a:rPr>
              <a:t>OTROS CUERPOS LEGALES QUE FACULTAN LA FUNCIÓN DE CARÁCTER POLICIAL DE LA AUTORIDAD MARÍTIMA</a:t>
            </a:r>
            <a:endParaRPr lang="es-CL" sz="3600">
              <a:solidFill>
                <a:srgbClr val="FFFF00"/>
              </a:solidFill>
            </a:endParaRPr>
          </a:p>
        </p:txBody>
      </p:sp>
      <p:sp>
        <p:nvSpPr>
          <p:cNvPr id="16387" name="2 Marcador de contenido"/>
          <p:cNvSpPr>
            <a:spLocks noGrp="1"/>
          </p:cNvSpPr>
          <p:nvPr>
            <p:ph idx="1"/>
          </p:nvPr>
        </p:nvSpPr>
        <p:spPr>
          <a:xfrm>
            <a:off x="468313" y="1916113"/>
            <a:ext cx="8229600" cy="4425950"/>
          </a:xfrm>
        </p:spPr>
        <p:txBody>
          <a:bodyPr>
            <a:normAutofit lnSpcReduction="10000"/>
          </a:bodyPr>
          <a:lstStyle/>
          <a:p>
            <a:r>
              <a:rPr lang="es-MX">
                <a:solidFill>
                  <a:srgbClr val="FFFF00"/>
                </a:solidFill>
              </a:rPr>
              <a:t>REFORMA PROCESAL PENAL.</a:t>
            </a:r>
          </a:p>
          <a:p>
            <a:r>
              <a:rPr lang="es-MX">
                <a:solidFill>
                  <a:srgbClr val="FFFF00"/>
                </a:solidFill>
              </a:rPr>
              <a:t>LEY ADECUATORIA.</a:t>
            </a:r>
          </a:p>
          <a:p>
            <a:r>
              <a:rPr lang="es-MX">
                <a:solidFill>
                  <a:srgbClr val="FFFF00"/>
                </a:solidFill>
              </a:rPr>
              <a:t>LEY DE DROGAS.</a:t>
            </a:r>
          </a:p>
          <a:p>
            <a:r>
              <a:rPr lang="es-MX">
                <a:solidFill>
                  <a:srgbClr val="FFFF00"/>
                </a:solidFill>
              </a:rPr>
              <a:t>LEY DE INTELIGENCIA.</a:t>
            </a:r>
          </a:p>
          <a:p>
            <a:r>
              <a:rPr lang="es-MX">
                <a:solidFill>
                  <a:srgbClr val="FFFF00"/>
                </a:solidFill>
              </a:rPr>
              <a:t>LEY DE NAVEGACIÓN .</a:t>
            </a:r>
          </a:p>
          <a:p>
            <a:r>
              <a:rPr lang="es-MX">
                <a:solidFill>
                  <a:srgbClr val="FFFF00"/>
                </a:solidFill>
              </a:rPr>
              <a:t>DFL 292.</a:t>
            </a:r>
          </a:p>
          <a:p>
            <a:r>
              <a:rPr lang="es-MX">
                <a:solidFill>
                  <a:srgbClr val="FFFF00"/>
                </a:solidFill>
              </a:rPr>
              <a:t>CÓDIGO DE JUSTICIA MILITAR.</a:t>
            </a:r>
          </a:p>
          <a:p>
            <a:r>
              <a:rPr lang="es-MX">
                <a:solidFill>
                  <a:srgbClr val="FFFF00"/>
                </a:solidFill>
              </a:rPr>
              <a:t>“LEY DE PESCA ”</a:t>
            </a:r>
          </a:p>
          <a:p>
            <a:endParaRPr lang="es-MX"/>
          </a:p>
          <a:p>
            <a:endParaRPr lang="es-CL"/>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3 Marcador de número de diapositiva"/>
          <p:cNvSpPr>
            <a:spLocks noGrp="1"/>
          </p:cNvSpPr>
          <p:nvPr>
            <p:ph type="sldNum" sz="quarter" idx="12"/>
          </p:nvPr>
        </p:nvSpPr>
        <p:spPr/>
        <p:txBody>
          <a:bodyPr/>
          <a:lstStyle/>
          <a:p>
            <a:pPr>
              <a:defRPr/>
            </a:pPr>
            <a:fld id="{3ED4EDD3-DAF2-47D3-A1A3-2CCE15AFC358}" type="slidenum">
              <a:rPr lang="es-CL"/>
              <a:pPr>
                <a:defRPr/>
              </a:pPr>
              <a:t>13</a:t>
            </a:fld>
            <a:endParaRPr lang="es-CL"/>
          </a:p>
        </p:txBody>
      </p:sp>
      <p:sp>
        <p:nvSpPr>
          <p:cNvPr id="1028" name="Text Box 2"/>
          <p:cNvSpPr txBox="1">
            <a:spLocks noChangeArrowheads="1"/>
          </p:cNvSpPr>
          <p:nvPr/>
        </p:nvSpPr>
        <p:spPr bwMode="auto">
          <a:xfrm>
            <a:off x="1355725" y="646113"/>
            <a:ext cx="184150" cy="366712"/>
          </a:xfrm>
          <a:prstGeom prst="rect">
            <a:avLst/>
          </a:prstGeom>
          <a:noFill/>
          <a:ln w="9525">
            <a:noFill/>
            <a:miter lim="800000"/>
            <a:headEnd/>
            <a:tailEnd/>
          </a:ln>
        </p:spPr>
        <p:txBody>
          <a:bodyPr wrap="none">
            <a:spAutoFit/>
          </a:bodyPr>
          <a:lstStyle/>
          <a:p>
            <a:endParaRPr lang="es-CL">
              <a:solidFill>
                <a:srgbClr val="000099"/>
              </a:solidFill>
            </a:endParaRPr>
          </a:p>
        </p:txBody>
      </p:sp>
      <p:sp>
        <p:nvSpPr>
          <p:cNvPr id="1029" name="Rectangle 4"/>
          <p:cNvSpPr>
            <a:spLocks noChangeArrowheads="1"/>
          </p:cNvSpPr>
          <p:nvPr/>
        </p:nvSpPr>
        <p:spPr bwMode="auto">
          <a:xfrm>
            <a:off x="2222500" y="539750"/>
            <a:ext cx="1395413" cy="542925"/>
          </a:xfrm>
          <a:prstGeom prst="rect">
            <a:avLst/>
          </a:prstGeom>
          <a:noFill/>
          <a:ln w="9525">
            <a:noFill/>
            <a:miter lim="800000"/>
            <a:headEnd/>
            <a:tailEnd/>
          </a:ln>
        </p:spPr>
        <p:txBody>
          <a:bodyPr wrap="none">
            <a:spAutoFit/>
          </a:bodyPr>
          <a:lstStyle/>
          <a:p>
            <a:pPr marL="609600" indent="-609600">
              <a:lnSpc>
                <a:spcPct val="170000"/>
              </a:lnSpc>
            </a:pPr>
            <a:r>
              <a:rPr lang="es-CL" sz="2000" b="1">
                <a:solidFill>
                  <a:srgbClr val="FFFF00"/>
                </a:solidFill>
                <a:latin typeface="Arial Narrow" pitchFamily="34" charset="0"/>
              </a:rPr>
              <a:t>LEY 20.000 .</a:t>
            </a:r>
          </a:p>
        </p:txBody>
      </p:sp>
      <p:sp>
        <p:nvSpPr>
          <p:cNvPr id="1030" name="Rectangle 5"/>
          <p:cNvSpPr>
            <a:spLocks noChangeArrowheads="1"/>
          </p:cNvSpPr>
          <p:nvPr/>
        </p:nvSpPr>
        <p:spPr bwMode="auto">
          <a:xfrm>
            <a:off x="457200" y="2708275"/>
            <a:ext cx="4953000" cy="2616200"/>
          </a:xfrm>
          <a:prstGeom prst="rect">
            <a:avLst/>
          </a:prstGeom>
          <a:noFill/>
          <a:ln w="9525">
            <a:noFill/>
            <a:miter lim="800000"/>
            <a:headEnd/>
            <a:tailEnd/>
          </a:ln>
        </p:spPr>
        <p:txBody>
          <a:bodyPr>
            <a:spAutoFit/>
          </a:bodyPr>
          <a:lstStyle/>
          <a:p>
            <a:pPr algn="just"/>
            <a:endParaRPr lang="es-ES" sz="2000">
              <a:latin typeface="Arial Narrow" pitchFamily="34" charset="0"/>
              <a:cs typeface="Times New Roman" pitchFamily="18" charset="0"/>
            </a:endParaRPr>
          </a:p>
          <a:p>
            <a:pPr algn="just"/>
            <a:r>
              <a:rPr lang="es-ES" sz="2400">
                <a:solidFill>
                  <a:srgbClr val="FFFF00"/>
                </a:solidFill>
                <a:latin typeface="Arial Narrow" pitchFamily="34" charset="0"/>
                <a:cs typeface="Times New Roman" pitchFamily="18" charset="0"/>
              </a:rPr>
              <a:t>Art. 15° </a:t>
            </a:r>
          </a:p>
          <a:p>
            <a:pPr algn="just"/>
            <a:r>
              <a:rPr lang="es-ES" sz="2400">
                <a:solidFill>
                  <a:srgbClr val="FFFF00"/>
                </a:solidFill>
                <a:latin typeface="Arial Narrow" pitchFamily="34" charset="0"/>
                <a:cs typeface="Times New Roman" pitchFamily="18" charset="0"/>
              </a:rPr>
              <a:t>Sanciona de forma especial el porte y consumo por parte del personal marítimo en el ejercicio de sus funciones, las cuales se desarrollan íntegramente en jurisdicción de la policía marítima.</a:t>
            </a:r>
            <a:r>
              <a:rPr lang="es-ES" sz="2400">
                <a:solidFill>
                  <a:srgbClr val="FFFF00"/>
                </a:solidFill>
                <a:latin typeface="Arial Narrow" pitchFamily="34" charset="0"/>
              </a:rPr>
              <a:t> </a:t>
            </a:r>
          </a:p>
        </p:txBody>
      </p:sp>
      <p:pic>
        <p:nvPicPr>
          <p:cNvPr id="1031" name="Picture 6"/>
          <p:cNvPicPr>
            <a:picLocks noChangeAspect="1" noChangeArrowheads="1"/>
          </p:cNvPicPr>
          <p:nvPr/>
        </p:nvPicPr>
        <p:blipFill>
          <a:blip r:embed="rId2" cstate="print"/>
          <a:srcRect/>
          <a:stretch>
            <a:fillRect/>
          </a:stretch>
        </p:blipFill>
        <p:spPr bwMode="auto">
          <a:xfrm>
            <a:off x="5791200" y="1752600"/>
            <a:ext cx="3076575" cy="2171700"/>
          </a:xfrm>
          <a:prstGeom prst="rect">
            <a:avLst/>
          </a:prstGeom>
          <a:noFill/>
          <a:ln w="9525">
            <a:noFill/>
            <a:miter lim="800000"/>
            <a:headEnd/>
            <a:tailEnd/>
          </a:ln>
        </p:spPr>
      </p:pic>
      <p:graphicFrame>
        <p:nvGraphicFramePr>
          <p:cNvPr id="1026" name="Object 2"/>
          <p:cNvGraphicFramePr>
            <a:graphicFrameLocks noChangeAspect="1"/>
          </p:cNvGraphicFramePr>
          <p:nvPr/>
        </p:nvGraphicFramePr>
        <p:xfrm>
          <a:off x="5791200" y="4114800"/>
          <a:ext cx="3048000" cy="2055813"/>
        </p:xfrm>
        <a:graphic>
          <a:graphicData uri="http://schemas.openxmlformats.org/presentationml/2006/ole">
            <mc:AlternateContent xmlns:mc="http://schemas.openxmlformats.org/markup-compatibility/2006">
              <mc:Choice xmlns:v="urn:schemas-microsoft-com:vml" Requires="v">
                <p:oleObj spid="_x0000_s1026" name="Fotografía de Photo Editor" r:id="rId3" imgW="13657143" imgH="10240804" progId="">
                  <p:embed/>
                </p:oleObj>
              </mc:Choice>
              <mc:Fallback>
                <p:oleObj name="Fotografía de Photo Editor" r:id="rId3" imgW="13657143" imgH="10240804" progId="">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1200" y="4114800"/>
                        <a:ext cx="3048000" cy="2055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32" name="Text Box 9"/>
          <p:cNvSpPr txBox="1">
            <a:spLocks noChangeArrowheads="1"/>
          </p:cNvSpPr>
          <p:nvPr/>
        </p:nvSpPr>
        <p:spPr bwMode="auto">
          <a:xfrm>
            <a:off x="468313" y="1773238"/>
            <a:ext cx="4267200" cy="822325"/>
          </a:xfrm>
          <a:prstGeom prst="rect">
            <a:avLst/>
          </a:prstGeom>
          <a:noFill/>
          <a:ln w="9525">
            <a:noFill/>
            <a:miter lim="800000"/>
            <a:headEnd/>
            <a:tailEnd/>
          </a:ln>
        </p:spPr>
        <p:txBody>
          <a:bodyPr>
            <a:spAutoFit/>
          </a:bodyPr>
          <a:lstStyle/>
          <a:p>
            <a:r>
              <a:rPr lang="es-CL" sz="2400" b="1" i="1">
                <a:solidFill>
                  <a:srgbClr val="FFFF00"/>
                </a:solidFill>
                <a:latin typeface="Arial Narrow" pitchFamily="34" charset="0"/>
              </a:rPr>
              <a:t>Ley N° 20.000, sanciona el tráfico ilicito de sustancias sicotrópicas.</a:t>
            </a:r>
            <a:endParaRPr lang="es-ES" sz="2400" b="1" i="1">
              <a:solidFill>
                <a:srgbClr val="FFFF00"/>
              </a:solidFill>
              <a:latin typeface="Arial Narrow" pitchFamily="34" charset="0"/>
            </a:endParaRP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3 Marcador de número de diapositiva"/>
          <p:cNvSpPr>
            <a:spLocks noGrp="1"/>
          </p:cNvSpPr>
          <p:nvPr>
            <p:ph type="sldNum" sz="quarter" idx="12"/>
          </p:nvPr>
        </p:nvSpPr>
        <p:spPr/>
        <p:txBody>
          <a:bodyPr/>
          <a:lstStyle/>
          <a:p>
            <a:pPr>
              <a:defRPr/>
            </a:pPr>
            <a:fld id="{E0DBE02B-6D6B-4980-8AE6-03F73A4F9DB2}" type="slidenum">
              <a:rPr lang="es-CL"/>
              <a:pPr>
                <a:defRPr/>
              </a:pPr>
              <a:t>14</a:t>
            </a:fld>
            <a:endParaRPr lang="es-CL"/>
          </a:p>
        </p:txBody>
      </p:sp>
      <p:sp>
        <p:nvSpPr>
          <p:cNvPr id="17411" name="Rectangle 2"/>
          <p:cNvSpPr>
            <a:spLocks noChangeArrowheads="1"/>
          </p:cNvSpPr>
          <p:nvPr/>
        </p:nvSpPr>
        <p:spPr bwMode="auto">
          <a:xfrm>
            <a:off x="250825" y="1557338"/>
            <a:ext cx="5791200" cy="3784600"/>
          </a:xfrm>
          <a:prstGeom prst="rect">
            <a:avLst/>
          </a:prstGeom>
          <a:noFill/>
          <a:ln w="9525">
            <a:noFill/>
            <a:miter lim="800000"/>
            <a:headEnd/>
            <a:tailEnd/>
          </a:ln>
        </p:spPr>
        <p:txBody>
          <a:bodyPr>
            <a:spAutoFit/>
          </a:bodyPr>
          <a:lstStyle/>
          <a:p>
            <a:pPr algn="just"/>
            <a:r>
              <a:rPr lang="es-ES" sz="2400" b="1" i="1">
                <a:solidFill>
                  <a:srgbClr val="FFFF00"/>
                </a:solidFill>
                <a:latin typeface="Arial Narrow" pitchFamily="34" charset="0"/>
              </a:rPr>
              <a:t>DFL N° 292;</a:t>
            </a:r>
          </a:p>
          <a:p>
            <a:pPr algn="just"/>
            <a:r>
              <a:rPr lang="es-ES" sz="2400" b="1" i="1">
                <a:solidFill>
                  <a:srgbClr val="FFFF00"/>
                </a:solidFill>
                <a:latin typeface="Arial Narrow" pitchFamily="34" charset="0"/>
              </a:rPr>
              <a:t>Art. 3° Letra l);</a:t>
            </a:r>
          </a:p>
          <a:p>
            <a:pPr algn="just"/>
            <a:r>
              <a:rPr lang="es-ES" sz="2400" b="1" i="1">
                <a:solidFill>
                  <a:srgbClr val="FFFF00"/>
                </a:solidFill>
                <a:latin typeface="Arial Narrow" pitchFamily="34" charset="0"/>
              </a:rPr>
              <a:t>Funciones de la Autoridad Marítima:</a:t>
            </a:r>
          </a:p>
          <a:p>
            <a:pPr algn="just"/>
            <a:endParaRPr lang="es-ES" sz="2400" b="1" i="1">
              <a:solidFill>
                <a:srgbClr val="FFFF00"/>
              </a:solidFill>
              <a:latin typeface="Arial Narrow" pitchFamily="34" charset="0"/>
            </a:endParaRPr>
          </a:p>
          <a:p>
            <a:pPr algn="just"/>
            <a:r>
              <a:rPr lang="es-ES" sz="2000" b="1">
                <a:solidFill>
                  <a:srgbClr val="FFFF00"/>
                </a:solidFill>
                <a:latin typeface="Arial Narrow" pitchFamily="34" charset="0"/>
              </a:rPr>
              <a:t>“Ejercer la Policía Marítima, Fluvial y  Lacustre. El Director y las Autoridades Marítimas y los </a:t>
            </a:r>
            <a:br>
              <a:rPr lang="es-ES" sz="2000" b="1">
                <a:solidFill>
                  <a:srgbClr val="FFFF00"/>
                </a:solidFill>
                <a:latin typeface="Arial Narrow" pitchFamily="34" charset="0"/>
              </a:rPr>
            </a:br>
            <a:r>
              <a:rPr lang="es-ES" sz="2000" b="1">
                <a:solidFill>
                  <a:srgbClr val="FFFF00"/>
                </a:solidFill>
                <a:latin typeface="Arial Narrow" pitchFamily="34" charset="0"/>
              </a:rPr>
              <a:t>demás funcionarios en quienes el Director o las </a:t>
            </a:r>
            <a:br>
              <a:rPr lang="es-ES" sz="2000" b="1">
                <a:solidFill>
                  <a:srgbClr val="FFFF00"/>
                </a:solidFill>
                <a:latin typeface="Arial Narrow" pitchFamily="34" charset="0"/>
              </a:rPr>
            </a:br>
            <a:r>
              <a:rPr lang="es-ES" sz="2000" b="1">
                <a:solidFill>
                  <a:srgbClr val="FFFF00"/>
                </a:solidFill>
                <a:latin typeface="Arial Narrow" pitchFamily="34" charset="0"/>
              </a:rPr>
              <a:t>Autoridades Marítimas deleguen tales facultades, </a:t>
            </a:r>
            <a:br>
              <a:rPr lang="es-ES" sz="2000" b="1">
                <a:solidFill>
                  <a:srgbClr val="FFFF00"/>
                </a:solidFill>
                <a:latin typeface="Arial Narrow" pitchFamily="34" charset="0"/>
              </a:rPr>
            </a:br>
            <a:r>
              <a:rPr lang="es-ES" sz="2000" b="1">
                <a:solidFill>
                  <a:srgbClr val="FFFF00"/>
                </a:solidFill>
                <a:latin typeface="Arial Narrow" pitchFamily="34" charset="0"/>
              </a:rPr>
              <a:t>podrán efectuar allanamientos, incautaciones y </a:t>
            </a:r>
            <a:br>
              <a:rPr lang="es-ES" sz="2000" b="1">
                <a:solidFill>
                  <a:srgbClr val="FFFF00"/>
                </a:solidFill>
                <a:latin typeface="Arial Narrow" pitchFamily="34" charset="0"/>
              </a:rPr>
            </a:br>
            <a:r>
              <a:rPr lang="es-ES" sz="2000" b="1">
                <a:solidFill>
                  <a:srgbClr val="FFFF00"/>
                </a:solidFill>
                <a:latin typeface="Arial Narrow" pitchFamily="34" charset="0"/>
              </a:rPr>
              <a:t>arrestos, dentro de sus funciones de Policía Marítima”</a:t>
            </a:r>
            <a:r>
              <a:rPr lang="es-ES" b="1">
                <a:solidFill>
                  <a:srgbClr val="FFFF00"/>
                </a:solidFill>
                <a:latin typeface="Arial Narrow" pitchFamily="34" charset="0"/>
              </a:rPr>
              <a:t> </a:t>
            </a:r>
            <a:endParaRPr lang="es-ES" sz="4400" b="1">
              <a:solidFill>
                <a:srgbClr val="FFFF00"/>
              </a:solidFill>
              <a:latin typeface="Arial Narrow" pitchFamily="34" charset="0"/>
            </a:endParaRPr>
          </a:p>
        </p:txBody>
      </p:sp>
      <p:pic>
        <p:nvPicPr>
          <p:cNvPr id="17412" name="Picture 3"/>
          <p:cNvPicPr>
            <a:picLocks noChangeAspect="1" noChangeArrowheads="1"/>
          </p:cNvPicPr>
          <p:nvPr/>
        </p:nvPicPr>
        <p:blipFill>
          <a:blip r:embed="rId2" cstate="print"/>
          <a:srcRect/>
          <a:stretch>
            <a:fillRect/>
          </a:stretch>
        </p:blipFill>
        <p:spPr bwMode="auto">
          <a:xfrm>
            <a:off x="6553200" y="2286000"/>
            <a:ext cx="2362200" cy="1771650"/>
          </a:xfrm>
          <a:prstGeom prst="rect">
            <a:avLst/>
          </a:prstGeom>
          <a:noFill/>
          <a:ln w="9525">
            <a:noFill/>
            <a:miter lim="800000"/>
            <a:headEnd/>
            <a:tailEnd/>
          </a:ln>
        </p:spPr>
      </p:pic>
      <p:pic>
        <p:nvPicPr>
          <p:cNvPr id="17413" name="Picture 5"/>
          <p:cNvPicPr>
            <a:picLocks noChangeAspect="1" noChangeArrowheads="1"/>
          </p:cNvPicPr>
          <p:nvPr/>
        </p:nvPicPr>
        <p:blipFill>
          <a:blip r:embed="rId3" cstate="print"/>
          <a:srcRect/>
          <a:stretch>
            <a:fillRect/>
          </a:stretch>
        </p:blipFill>
        <p:spPr bwMode="auto">
          <a:xfrm>
            <a:off x="6248400" y="4419600"/>
            <a:ext cx="2743200" cy="1666875"/>
          </a:xfrm>
          <a:prstGeom prst="rect">
            <a:avLst/>
          </a:prstGeom>
          <a:noFill/>
          <a:ln w="9525">
            <a:noFill/>
            <a:miter lim="800000"/>
            <a:headEnd/>
            <a:tailEnd/>
          </a:ln>
        </p:spPr>
      </p:pic>
      <p:sp>
        <p:nvSpPr>
          <p:cNvPr id="17414" name="Rectangle 6"/>
          <p:cNvSpPr>
            <a:spLocks noChangeArrowheads="1"/>
          </p:cNvSpPr>
          <p:nvPr/>
        </p:nvSpPr>
        <p:spPr bwMode="auto">
          <a:xfrm>
            <a:off x="2667000" y="596900"/>
            <a:ext cx="4810125" cy="541338"/>
          </a:xfrm>
          <a:prstGeom prst="rect">
            <a:avLst/>
          </a:prstGeom>
          <a:noFill/>
          <a:ln w="9525">
            <a:noFill/>
            <a:miter lim="800000"/>
            <a:headEnd/>
            <a:tailEnd/>
          </a:ln>
        </p:spPr>
        <p:txBody>
          <a:bodyPr wrap="none">
            <a:spAutoFit/>
          </a:bodyPr>
          <a:lstStyle/>
          <a:p>
            <a:pPr marL="609600" indent="-609600">
              <a:lnSpc>
                <a:spcPct val="170000"/>
              </a:lnSpc>
            </a:pPr>
            <a:r>
              <a:rPr lang="es-CL" sz="2000" b="1" i="1">
                <a:solidFill>
                  <a:srgbClr val="FFFF00"/>
                </a:solidFill>
                <a:latin typeface="Arial Narrow" pitchFamily="34" charset="0"/>
              </a:rPr>
              <a:t>ROL POLICIAL DE LA AUTORIDAD MARITIMA.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3 Marcador de número de diapositiva"/>
          <p:cNvSpPr>
            <a:spLocks noGrp="1"/>
          </p:cNvSpPr>
          <p:nvPr>
            <p:ph type="sldNum" sz="quarter" idx="12"/>
          </p:nvPr>
        </p:nvSpPr>
        <p:spPr/>
        <p:txBody>
          <a:bodyPr/>
          <a:lstStyle/>
          <a:p>
            <a:pPr>
              <a:defRPr/>
            </a:pPr>
            <a:fld id="{E35ED6EB-2223-4AFB-8EBB-35DF5C5C9D8B}" type="slidenum">
              <a:rPr lang="es-CL"/>
              <a:pPr>
                <a:defRPr/>
              </a:pPr>
              <a:t>15</a:t>
            </a:fld>
            <a:endParaRPr lang="es-CL"/>
          </a:p>
        </p:txBody>
      </p:sp>
      <p:sp>
        <p:nvSpPr>
          <p:cNvPr id="18435" name="Rectangle 1026"/>
          <p:cNvSpPr>
            <a:spLocks noChangeArrowheads="1"/>
          </p:cNvSpPr>
          <p:nvPr/>
        </p:nvSpPr>
        <p:spPr bwMode="auto">
          <a:xfrm>
            <a:off x="381000" y="1844675"/>
            <a:ext cx="5791200" cy="4524375"/>
          </a:xfrm>
          <a:prstGeom prst="rect">
            <a:avLst/>
          </a:prstGeom>
          <a:noFill/>
          <a:ln w="9525">
            <a:noFill/>
            <a:miter lim="800000"/>
            <a:headEnd/>
            <a:tailEnd/>
          </a:ln>
        </p:spPr>
        <p:txBody>
          <a:bodyPr>
            <a:spAutoFit/>
          </a:bodyPr>
          <a:lstStyle/>
          <a:p>
            <a:pPr algn="just"/>
            <a:r>
              <a:rPr lang="es-ES" sz="2400" b="1" i="1">
                <a:solidFill>
                  <a:srgbClr val="FFFF00"/>
                </a:solidFill>
                <a:latin typeface="Arial Narrow" pitchFamily="34" charset="0"/>
              </a:rPr>
              <a:t>Ley N° 2.222, del 21 de Mayo de 1978.</a:t>
            </a:r>
          </a:p>
          <a:p>
            <a:pPr algn="just"/>
            <a:r>
              <a:rPr lang="es-ES" sz="2400" b="1" i="1">
                <a:solidFill>
                  <a:srgbClr val="FFFF00"/>
                </a:solidFill>
                <a:latin typeface="Arial Narrow" pitchFamily="34" charset="0"/>
              </a:rPr>
              <a:t>Art.  N°95</a:t>
            </a:r>
          </a:p>
          <a:p>
            <a:pPr algn="just"/>
            <a:endParaRPr lang="es-ES" sz="2400" b="1" i="1">
              <a:solidFill>
                <a:srgbClr val="FFFF00"/>
              </a:solidFill>
              <a:latin typeface="Arial Narrow" pitchFamily="34" charset="0"/>
            </a:endParaRPr>
          </a:p>
          <a:p>
            <a:pPr algn="just"/>
            <a:r>
              <a:rPr lang="es-ES">
                <a:solidFill>
                  <a:srgbClr val="FFFF00"/>
                </a:solidFill>
                <a:latin typeface="Arial Narrow" pitchFamily="34" charset="0"/>
              </a:rPr>
              <a:t>Párrafo 3º De la Policía Marítima</a:t>
            </a:r>
          </a:p>
          <a:p>
            <a:pPr algn="just"/>
            <a:r>
              <a:rPr lang="es-ES" u="sng">
                <a:solidFill>
                  <a:srgbClr val="FFFF00"/>
                </a:solidFill>
                <a:latin typeface="Arial Narrow" pitchFamily="34" charset="0"/>
              </a:rPr>
              <a:t>Art. 95.</a:t>
            </a:r>
          </a:p>
          <a:p>
            <a:pPr algn="just"/>
            <a:r>
              <a:rPr lang="es-ES">
                <a:solidFill>
                  <a:srgbClr val="FFFF00"/>
                </a:solidFill>
                <a:latin typeface="Arial Narrow" pitchFamily="34" charset="0"/>
              </a:rPr>
              <a:t>La Dirección, por intermedio de las </a:t>
            </a:r>
            <a:r>
              <a:rPr lang="es-ES" b="1" i="1" u="sng">
                <a:solidFill>
                  <a:srgbClr val="FFFF00"/>
                </a:solidFill>
                <a:latin typeface="Arial Narrow" pitchFamily="34" charset="0"/>
              </a:rPr>
              <a:t>Autoridades Marítimas</a:t>
            </a:r>
            <a:r>
              <a:rPr lang="es-ES">
                <a:solidFill>
                  <a:srgbClr val="FFFF00"/>
                </a:solidFill>
                <a:latin typeface="Arial Narrow" pitchFamily="34" charset="0"/>
              </a:rPr>
              <a:t> y del personal de su dependencia, </a:t>
            </a:r>
            <a:r>
              <a:rPr lang="es-ES" b="1" i="1" u="sng">
                <a:solidFill>
                  <a:srgbClr val="FFFF00"/>
                </a:solidFill>
                <a:latin typeface="Arial Narrow" pitchFamily="34" charset="0"/>
              </a:rPr>
              <a:t>ejercerá la Policía Marítima</a:t>
            </a:r>
            <a:r>
              <a:rPr lang="es-ES">
                <a:solidFill>
                  <a:srgbClr val="FFFF00"/>
                </a:solidFill>
                <a:latin typeface="Arial Narrow" pitchFamily="34" charset="0"/>
              </a:rPr>
              <a:t> en las aguas sometidas a la jurisdicción nacional y en los demás lugares que su ley orgánica señala.</a:t>
            </a:r>
          </a:p>
          <a:p>
            <a:pPr algn="just"/>
            <a:endParaRPr lang="es-ES">
              <a:solidFill>
                <a:srgbClr val="FFFF00"/>
              </a:solidFill>
              <a:latin typeface="Arial Narrow" pitchFamily="34" charset="0"/>
            </a:endParaRPr>
          </a:p>
          <a:p>
            <a:pPr algn="just"/>
            <a:r>
              <a:rPr lang="es-ES" u="sng">
                <a:solidFill>
                  <a:srgbClr val="FFFF00"/>
                </a:solidFill>
                <a:latin typeface="Arial Narrow" pitchFamily="34" charset="0"/>
              </a:rPr>
              <a:t>Art. 96.</a:t>
            </a:r>
          </a:p>
          <a:p>
            <a:pPr algn="just"/>
            <a:r>
              <a:rPr lang="es-ES" b="1" i="1" u="sng">
                <a:solidFill>
                  <a:srgbClr val="FFFF00"/>
                </a:solidFill>
                <a:latin typeface="Arial Narrow" pitchFamily="34" charset="0"/>
              </a:rPr>
              <a:t>La Autoridad Marítima</a:t>
            </a:r>
            <a:r>
              <a:rPr lang="es-ES">
                <a:solidFill>
                  <a:srgbClr val="FFFF00"/>
                </a:solidFill>
                <a:latin typeface="Arial Narrow" pitchFamily="34" charset="0"/>
              </a:rPr>
              <a:t> y su personal, en el desempeño de sus </a:t>
            </a:r>
            <a:r>
              <a:rPr lang="es-ES" b="1" i="1" u="sng">
                <a:solidFill>
                  <a:srgbClr val="FFFF00"/>
                </a:solidFill>
                <a:latin typeface="Arial Narrow" pitchFamily="34" charset="0"/>
              </a:rPr>
              <a:t>funciones de Policía Marítima</a:t>
            </a:r>
            <a:r>
              <a:rPr lang="es-ES">
                <a:solidFill>
                  <a:srgbClr val="FFFF00"/>
                </a:solidFill>
                <a:latin typeface="Arial Narrow" pitchFamily="34" charset="0"/>
              </a:rPr>
              <a:t>, tendrán el carácter de </a:t>
            </a:r>
            <a:r>
              <a:rPr lang="es-ES" b="1" i="1" u="sng">
                <a:solidFill>
                  <a:srgbClr val="FFFF00"/>
                </a:solidFill>
                <a:latin typeface="Arial Narrow" pitchFamily="34" charset="0"/>
              </a:rPr>
              <a:t>fuerza pública,</a:t>
            </a:r>
            <a:r>
              <a:rPr lang="es-ES">
                <a:solidFill>
                  <a:srgbClr val="FFFF00"/>
                </a:solidFill>
                <a:latin typeface="Arial Narrow" pitchFamily="34" charset="0"/>
              </a:rPr>
              <a:t> y serán aplicables en tal caso los artículos 410, 411, 416 y 417 del Código de Justicia Militar.</a:t>
            </a:r>
          </a:p>
        </p:txBody>
      </p:sp>
      <p:pic>
        <p:nvPicPr>
          <p:cNvPr id="18436" name="Picture 1027"/>
          <p:cNvPicPr>
            <a:picLocks noChangeAspect="1" noChangeArrowheads="1"/>
          </p:cNvPicPr>
          <p:nvPr/>
        </p:nvPicPr>
        <p:blipFill>
          <a:blip r:embed="rId2" cstate="print"/>
          <a:srcRect/>
          <a:stretch>
            <a:fillRect/>
          </a:stretch>
        </p:blipFill>
        <p:spPr bwMode="auto">
          <a:xfrm>
            <a:off x="6781800" y="2514600"/>
            <a:ext cx="1981200" cy="1485900"/>
          </a:xfrm>
          <a:prstGeom prst="rect">
            <a:avLst/>
          </a:prstGeom>
          <a:noFill/>
          <a:ln w="9525">
            <a:noFill/>
            <a:miter lim="800000"/>
            <a:headEnd/>
            <a:tailEnd/>
          </a:ln>
        </p:spPr>
      </p:pic>
      <p:pic>
        <p:nvPicPr>
          <p:cNvPr id="18437" name="Picture 1028"/>
          <p:cNvPicPr>
            <a:picLocks noChangeAspect="1" noChangeArrowheads="1"/>
          </p:cNvPicPr>
          <p:nvPr/>
        </p:nvPicPr>
        <p:blipFill>
          <a:blip r:embed="rId3" cstate="print"/>
          <a:srcRect/>
          <a:stretch>
            <a:fillRect/>
          </a:stretch>
        </p:blipFill>
        <p:spPr bwMode="auto">
          <a:xfrm>
            <a:off x="6629400" y="4495800"/>
            <a:ext cx="2286000" cy="1514475"/>
          </a:xfrm>
          <a:prstGeom prst="rect">
            <a:avLst/>
          </a:prstGeom>
          <a:noFill/>
          <a:ln w="9525">
            <a:noFill/>
            <a:miter lim="800000"/>
            <a:headEnd/>
            <a:tailEnd/>
          </a:ln>
        </p:spPr>
      </p:pic>
      <p:sp>
        <p:nvSpPr>
          <p:cNvPr id="18438" name="Rectangle 1029"/>
          <p:cNvSpPr>
            <a:spLocks noChangeArrowheads="1"/>
          </p:cNvSpPr>
          <p:nvPr/>
        </p:nvSpPr>
        <p:spPr bwMode="auto">
          <a:xfrm>
            <a:off x="2667000" y="596900"/>
            <a:ext cx="4810125" cy="541338"/>
          </a:xfrm>
          <a:prstGeom prst="rect">
            <a:avLst/>
          </a:prstGeom>
          <a:noFill/>
          <a:ln w="9525">
            <a:noFill/>
            <a:miter lim="800000"/>
            <a:headEnd/>
            <a:tailEnd/>
          </a:ln>
        </p:spPr>
        <p:txBody>
          <a:bodyPr wrap="none">
            <a:spAutoFit/>
          </a:bodyPr>
          <a:lstStyle/>
          <a:p>
            <a:pPr marL="609600" indent="-609600">
              <a:lnSpc>
                <a:spcPct val="170000"/>
              </a:lnSpc>
            </a:pPr>
            <a:r>
              <a:rPr lang="es-CL" sz="2000" b="1" i="1">
                <a:solidFill>
                  <a:srgbClr val="FFFF00"/>
                </a:solidFill>
                <a:latin typeface="Arial Narrow" pitchFamily="34" charset="0"/>
              </a:rPr>
              <a:t>ROL POLICIAL DE LA AUTORIDAD MARITIMA.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3 Marcador de número de diapositiva"/>
          <p:cNvSpPr>
            <a:spLocks noGrp="1"/>
          </p:cNvSpPr>
          <p:nvPr>
            <p:ph type="sldNum" sz="quarter" idx="12"/>
          </p:nvPr>
        </p:nvSpPr>
        <p:spPr/>
        <p:txBody>
          <a:bodyPr/>
          <a:lstStyle/>
          <a:p>
            <a:pPr>
              <a:defRPr/>
            </a:pPr>
            <a:fld id="{75E0E8DD-7B33-4555-9E33-ED8B941E408A}" type="slidenum">
              <a:rPr lang="es-CL"/>
              <a:pPr>
                <a:defRPr/>
              </a:pPr>
              <a:t>16</a:t>
            </a:fld>
            <a:endParaRPr lang="es-CL"/>
          </a:p>
        </p:txBody>
      </p:sp>
      <p:sp>
        <p:nvSpPr>
          <p:cNvPr id="19459" name="Rectangle 2"/>
          <p:cNvSpPr>
            <a:spLocks noChangeArrowheads="1"/>
          </p:cNvSpPr>
          <p:nvPr/>
        </p:nvSpPr>
        <p:spPr bwMode="auto">
          <a:xfrm>
            <a:off x="228600" y="1557338"/>
            <a:ext cx="5791200" cy="3784600"/>
          </a:xfrm>
          <a:prstGeom prst="rect">
            <a:avLst/>
          </a:prstGeom>
          <a:noFill/>
          <a:ln w="9525">
            <a:noFill/>
            <a:miter lim="800000"/>
            <a:headEnd/>
            <a:tailEnd/>
          </a:ln>
        </p:spPr>
        <p:txBody>
          <a:bodyPr>
            <a:spAutoFit/>
          </a:bodyPr>
          <a:lstStyle/>
          <a:p>
            <a:pPr algn="just"/>
            <a:r>
              <a:rPr lang="es-ES" sz="2400" b="1" i="1">
                <a:solidFill>
                  <a:srgbClr val="FFFF00"/>
                </a:solidFill>
                <a:latin typeface="Arial Narrow" pitchFamily="34" charset="0"/>
              </a:rPr>
              <a:t>DFL N° 292;</a:t>
            </a:r>
          </a:p>
          <a:p>
            <a:pPr algn="just"/>
            <a:r>
              <a:rPr lang="es-ES" sz="2400" b="1" i="1">
                <a:solidFill>
                  <a:srgbClr val="FFFF00"/>
                </a:solidFill>
                <a:latin typeface="Arial Narrow" pitchFamily="34" charset="0"/>
              </a:rPr>
              <a:t>Art. 3° Letra l);</a:t>
            </a:r>
          </a:p>
          <a:p>
            <a:pPr algn="just"/>
            <a:r>
              <a:rPr lang="es-ES" sz="2400" b="1" i="1">
                <a:solidFill>
                  <a:srgbClr val="FFFF00"/>
                </a:solidFill>
                <a:latin typeface="Arial Narrow" pitchFamily="34" charset="0"/>
              </a:rPr>
              <a:t>Funciones de la Autoridad Marítima:</a:t>
            </a:r>
          </a:p>
          <a:p>
            <a:pPr algn="just"/>
            <a:endParaRPr lang="es-ES" sz="2400" b="1" i="1">
              <a:solidFill>
                <a:srgbClr val="FFFF00"/>
              </a:solidFill>
              <a:latin typeface="Arial Narrow" pitchFamily="34" charset="0"/>
            </a:endParaRPr>
          </a:p>
          <a:p>
            <a:pPr algn="just"/>
            <a:r>
              <a:rPr lang="es-ES" sz="2000" b="1">
                <a:solidFill>
                  <a:srgbClr val="FFFF00"/>
                </a:solidFill>
                <a:latin typeface="Arial Narrow" pitchFamily="34" charset="0"/>
              </a:rPr>
              <a:t>“Ejercer la Policía Marítima, Fluvial y  Lacustre. El Director y las Autoridades Marítimas y los </a:t>
            </a:r>
            <a:br>
              <a:rPr lang="es-ES" sz="2000" b="1">
                <a:solidFill>
                  <a:srgbClr val="FFFF00"/>
                </a:solidFill>
                <a:latin typeface="Arial Narrow" pitchFamily="34" charset="0"/>
              </a:rPr>
            </a:br>
            <a:r>
              <a:rPr lang="es-ES" sz="2000" b="1">
                <a:solidFill>
                  <a:srgbClr val="FFFF00"/>
                </a:solidFill>
                <a:latin typeface="Arial Narrow" pitchFamily="34" charset="0"/>
              </a:rPr>
              <a:t>demás funcionarios en quienes el Director o las </a:t>
            </a:r>
            <a:br>
              <a:rPr lang="es-ES" sz="2000" b="1">
                <a:solidFill>
                  <a:srgbClr val="FFFF00"/>
                </a:solidFill>
                <a:latin typeface="Arial Narrow" pitchFamily="34" charset="0"/>
              </a:rPr>
            </a:br>
            <a:r>
              <a:rPr lang="es-ES" sz="2000" b="1">
                <a:solidFill>
                  <a:srgbClr val="FFFF00"/>
                </a:solidFill>
                <a:latin typeface="Arial Narrow" pitchFamily="34" charset="0"/>
              </a:rPr>
              <a:t>Autoridades Marítimas deleguen tales facultades, </a:t>
            </a:r>
            <a:br>
              <a:rPr lang="es-ES" sz="2000" b="1">
                <a:solidFill>
                  <a:srgbClr val="FFFF00"/>
                </a:solidFill>
                <a:latin typeface="Arial Narrow" pitchFamily="34" charset="0"/>
              </a:rPr>
            </a:br>
            <a:r>
              <a:rPr lang="es-ES" sz="2000" b="1">
                <a:solidFill>
                  <a:srgbClr val="FFFF00"/>
                </a:solidFill>
                <a:latin typeface="Arial Narrow" pitchFamily="34" charset="0"/>
              </a:rPr>
              <a:t>podrán efectuar allanamientos, incautaciones y </a:t>
            </a:r>
            <a:br>
              <a:rPr lang="es-ES" sz="2000" b="1">
                <a:solidFill>
                  <a:srgbClr val="FFFF00"/>
                </a:solidFill>
                <a:latin typeface="Arial Narrow" pitchFamily="34" charset="0"/>
              </a:rPr>
            </a:br>
            <a:r>
              <a:rPr lang="es-ES" sz="2000" b="1">
                <a:solidFill>
                  <a:srgbClr val="FFFF00"/>
                </a:solidFill>
                <a:latin typeface="Arial Narrow" pitchFamily="34" charset="0"/>
              </a:rPr>
              <a:t>arrestos, dentro de sus funciones de Policía Marítima”</a:t>
            </a:r>
            <a:r>
              <a:rPr lang="es-ES" b="1">
                <a:solidFill>
                  <a:srgbClr val="FFFF00"/>
                </a:solidFill>
                <a:latin typeface="Arial Narrow" pitchFamily="34" charset="0"/>
              </a:rPr>
              <a:t> </a:t>
            </a:r>
            <a:endParaRPr lang="es-ES" sz="4400" b="1">
              <a:solidFill>
                <a:srgbClr val="FFFF00"/>
              </a:solidFill>
              <a:latin typeface="Arial Narrow" pitchFamily="34" charset="0"/>
            </a:endParaRPr>
          </a:p>
        </p:txBody>
      </p:sp>
      <p:pic>
        <p:nvPicPr>
          <p:cNvPr id="19460" name="Picture 3"/>
          <p:cNvPicPr>
            <a:picLocks noChangeAspect="1" noChangeArrowheads="1"/>
          </p:cNvPicPr>
          <p:nvPr/>
        </p:nvPicPr>
        <p:blipFill>
          <a:blip r:embed="rId2" cstate="print"/>
          <a:srcRect/>
          <a:stretch>
            <a:fillRect/>
          </a:stretch>
        </p:blipFill>
        <p:spPr bwMode="auto">
          <a:xfrm>
            <a:off x="6553200" y="2286000"/>
            <a:ext cx="2362200" cy="1771650"/>
          </a:xfrm>
          <a:prstGeom prst="rect">
            <a:avLst/>
          </a:prstGeom>
          <a:noFill/>
          <a:ln w="9525">
            <a:noFill/>
            <a:miter lim="800000"/>
            <a:headEnd/>
            <a:tailEnd/>
          </a:ln>
        </p:spPr>
      </p:pic>
      <p:pic>
        <p:nvPicPr>
          <p:cNvPr id="19461" name="Picture 5"/>
          <p:cNvPicPr>
            <a:picLocks noChangeAspect="1" noChangeArrowheads="1"/>
          </p:cNvPicPr>
          <p:nvPr/>
        </p:nvPicPr>
        <p:blipFill>
          <a:blip r:embed="rId3" cstate="print"/>
          <a:srcRect/>
          <a:stretch>
            <a:fillRect/>
          </a:stretch>
        </p:blipFill>
        <p:spPr bwMode="auto">
          <a:xfrm>
            <a:off x="6248400" y="4419600"/>
            <a:ext cx="2743200" cy="1666875"/>
          </a:xfrm>
          <a:prstGeom prst="rect">
            <a:avLst/>
          </a:prstGeom>
          <a:noFill/>
          <a:ln w="9525">
            <a:noFill/>
            <a:miter lim="800000"/>
            <a:headEnd/>
            <a:tailEnd/>
          </a:ln>
        </p:spPr>
      </p:pic>
      <p:sp>
        <p:nvSpPr>
          <p:cNvPr id="19462" name="Rectangle 6"/>
          <p:cNvSpPr>
            <a:spLocks noChangeArrowheads="1"/>
          </p:cNvSpPr>
          <p:nvPr/>
        </p:nvSpPr>
        <p:spPr bwMode="auto">
          <a:xfrm>
            <a:off x="2667000" y="596900"/>
            <a:ext cx="4810125" cy="541338"/>
          </a:xfrm>
          <a:prstGeom prst="rect">
            <a:avLst/>
          </a:prstGeom>
          <a:noFill/>
          <a:ln w="9525">
            <a:noFill/>
            <a:miter lim="800000"/>
            <a:headEnd/>
            <a:tailEnd/>
          </a:ln>
        </p:spPr>
        <p:txBody>
          <a:bodyPr wrap="none">
            <a:spAutoFit/>
          </a:bodyPr>
          <a:lstStyle/>
          <a:p>
            <a:pPr marL="609600" indent="-609600">
              <a:lnSpc>
                <a:spcPct val="170000"/>
              </a:lnSpc>
            </a:pPr>
            <a:r>
              <a:rPr lang="es-CL" sz="2000" b="1" i="1">
                <a:solidFill>
                  <a:srgbClr val="FFFF00"/>
                </a:solidFill>
                <a:latin typeface="Arial Narrow" pitchFamily="34" charset="0"/>
              </a:rPr>
              <a:t>ROL POLICIAL DE LA AUTORIDAD MARITIMA.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3 Marcador de número de diapositiva"/>
          <p:cNvSpPr>
            <a:spLocks noGrp="1"/>
          </p:cNvSpPr>
          <p:nvPr>
            <p:ph type="sldNum" sz="quarter" idx="12"/>
          </p:nvPr>
        </p:nvSpPr>
        <p:spPr/>
        <p:txBody>
          <a:bodyPr/>
          <a:lstStyle/>
          <a:p>
            <a:pPr>
              <a:defRPr/>
            </a:pPr>
            <a:fld id="{E21DC50E-EDE4-4D05-BEF5-B93FC54FF4C2}" type="slidenum">
              <a:rPr lang="es-CL"/>
              <a:pPr>
                <a:defRPr/>
              </a:pPr>
              <a:t>17</a:t>
            </a:fld>
            <a:endParaRPr lang="es-CL"/>
          </a:p>
        </p:txBody>
      </p:sp>
      <p:sp>
        <p:nvSpPr>
          <p:cNvPr id="20483" name="Rectangle 1026"/>
          <p:cNvSpPr>
            <a:spLocks noChangeArrowheads="1"/>
          </p:cNvSpPr>
          <p:nvPr/>
        </p:nvSpPr>
        <p:spPr bwMode="auto">
          <a:xfrm>
            <a:off x="381000" y="1268413"/>
            <a:ext cx="5791200" cy="4524375"/>
          </a:xfrm>
          <a:prstGeom prst="rect">
            <a:avLst/>
          </a:prstGeom>
          <a:noFill/>
          <a:ln w="9525">
            <a:noFill/>
            <a:miter lim="800000"/>
            <a:headEnd/>
            <a:tailEnd/>
          </a:ln>
        </p:spPr>
        <p:txBody>
          <a:bodyPr>
            <a:spAutoFit/>
          </a:bodyPr>
          <a:lstStyle/>
          <a:p>
            <a:pPr algn="just"/>
            <a:r>
              <a:rPr lang="es-ES" sz="2400" b="1" i="1">
                <a:solidFill>
                  <a:srgbClr val="FFFF00"/>
                </a:solidFill>
                <a:latin typeface="Arial Narrow" pitchFamily="34" charset="0"/>
              </a:rPr>
              <a:t>Ley N° 2.222, del 21 de Mayo de 1978.</a:t>
            </a:r>
          </a:p>
          <a:p>
            <a:pPr algn="just"/>
            <a:r>
              <a:rPr lang="es-ES" sz="2400" b="1" i="1">
                <a:solidFill>
                  <a:srgbClr val="FFFF00"/>
                </a:solidFill>
                <a:latin typeface="Arial Narrow" pitchFamily="34" charset="0"/>
              </a:rPr>
              <a:t>Art.  N°95</a:t>
            </a:r>
          </a:p>
          <a:p>
            <a:pPr algn="just"/>
            <a:endParaRPr lang="es-ES" sz="2400" b="1" i="1">
              <a:solidFill>
                <a:srgbClr val="FFFF00"/>
              </a:solidFill>
              <a:latin typeface="Arial Narrow" pitchFamily="34" charset="0"/>
            </a:endParaRPr>
          </a:p>
          <a:p>
            <a:pPr algn="just"/>
            <a:r>
              <a:rPr lang="es-ES">
                <a:solidFill>
                  <a:srgbClr val="FFFF00"/>
                </a:solidFill>
                <a:latin typeface="Arial Narrow" pitchFamily="34" charset="0"/>
              </a:rPr>
              <a:t>Párrafo 3º De la Policía Marítima</a:t>
            </a:r>
          </a:p>
          <a:p>
            <a:pPr algn="just"/>
            <a:r>
              <a:rPr lang="es-ES" u="sng">
                <a:solidFill>
                  <a:srgbClr val="FFFF00"/>
                </a:solidFill>
                <a:latin typeface="Arial Narrow" pitchFamily="34" charset="0"/>
              </a:rPr>
              <a:t>Art. 95.</a:t>
            </a:r>
          </a:p>
          <a:p>
            <a:pPr algn="just"/>
            <a:r>
              <a:rPr lang="es-ES">
                <a:solidFill>
                  <a:srgbClr val="FFFF00"/>
                </a:solidFill>
                <a:latin typeface="Arial Narrow" pitchFamily="34" charset="0"/>
              </a:rPr>
              <a:t>La Dirección, por intermedio de las </a:t>
            </a:r>
            <a:r>
              <a:rPr lang="es-ES" b="1" i="1" u="sng">
                <a:solidFill>
                  <a:srgbClr val="FFFF00"/>
                </a:solidFill>
                <a:latin typeface="Arial Narrow" pitchFamily="34" charset="0"/>
              </a:rPr>
              <a:t>Autoridades Marítimas</a:t>
            </a:r>
            <a:r>
              <a:rPr lang="es-ES">
                <a:solidFill>
                  <a:srgbClr val="FFFF00"/>
                </a:solidFill>
                <a:latin typeface="Arial Narrow" pitchFamily="34" charset="0"/>
              </a:rPr>
              <a:t> y del personal de su dependencia, </a:t>
            </a:r>
            <a:r>
              <a:rPr lang="es-ES" b="1" i="1" u="sng">
                <a:solidFill>
                  <a:srgbClr val="FFFF00"/>
                </a:solidFill>
                <a:latin typeface="Arial Narrow" pitchFamily="34" charset="0"/>
              </a:rPr>
              <a:t>ejercerá la Policía Marítima</a:t>
            </a:r>
            <a:r>
              <a:rPr lang="es-ES">
                <a:solidFill>
                  <a:srgbClr val="FFFF00"/>
                </a:solidFill>
                <a:latin typeface="Arial Narrow" pitchFamily="34" charset="0"/>
              </a:rPr>
              <a:t> en las aguas sometidas a la jurisdicción nacional y en los demás lugares que su ley orgánica señala.</a:t>
            </a:r>
          </a:p>
          <a:p>
            <a:pPr algn="just"/>
            <a:endParaRPr lang="es-ES">
              <a:solidFill>
                <a:srgbClr val="FFFF00"/>
              </a:solidFill>
              <a:latin typeface="Arial Narrow" pitchFamily="34" charset="0"/>
            </a:endParaRPr>
          </a:p>
          <a:p>
            <a:pPr algn="just"/>
            <a:r>
              <a:rPr lang="es-ES" u="sng">
                <a:solidFill>
                  <a:srgbClr val="FFFF00"/>
                </a:solidFill>
                <a:latin typeface="Arial Narrow" pitchFamily="34" charset="0"/>
              </a:rPr>
              <a:t>Art. 96.</a:t>
            </a:r>
          </a:p>
          <a:p>
            <a:pPr algn="just"/>
            <a:r>
              <a:rPr lang="es-ES" b="1" i="1" u="sng">
                <a:solidFill>
                  <a:srgbClr val="FFFF00"/>
                </a:solidFill>
                <a:latin typeface="Arial Narrow" pitchFamily="34" charset="0"/>
              </a:rPr>
              <a:t>La Autoridad Marítima</a:t>
            </a:r>
            <a:r>
              <a:rPr lang="es-ES">
                <a:solidFill>
                  <a:srgbClr val="FFFF00"/>
                </a:solidFill>
                <a:latin typeface="Arial Narrow" pitchFamily="34" charset="0"/>
              </a:rPr>
              <a:t> y su personal, en el desempeño de sus </a:t>
            </a:r>
            <a:r>
              <a:rPr lang="es-ES" b="1" i="1" u="sng">
                <a:solidFill>
                  <a:srgbClr val="FFFF00"/>
                </a:solidFill>
                <a:latin typeface="Arial Narrow" pitchFamily="34" charset="0"/>
              </a:rPr>
              <a:t>funciones de Policía Marítima</a:t>
            </a:r>
            <a:r>
              <a:rPr lang="es-ES">
                <a:solidFill>
                  <a:srgbClr val="FFFF00"/>
                </a:solidFill>
                <a:latin typeface="Arial Narrow" pitchFamily="34" charset="0"/>
              </a:rPr>
              <a:t>, tendrán el carácter de </a:t>
            </a:r>
            <a:r>
              <a:rPr lang="es-ES" b="1" i="1" u="sng">
                <a:solidFill>
                  <a:srgbClr val="FFFF00"/>
                </a:solidFill>
                <a:latin typeface="Arial Narrow" pitchFamily="34" charset="0"/>
              </a:rPr>
              <a:t>fuerza pública,</a:t>
            </a:r>
            <a:r>
              <a:rPr lang="es-ES">
                <a:solidFill>
                  <a:srgbClr val="FFFF00"/>
                </a:solidFill>
                <a:latin typeface="Arial Narrow" pitchFamily="34" charset="0"/>
              </a:rPr>
              <a:t> y serán aplicables en tal caso los artículos 410, 411, 416 y 417 del Código de Justicia Militar.</a:t>
            </a:r>
          </a:p>
        </p:txBody>
      </p:sp>
      <p:pic>
        <p:nvPicPr>
          <p:cNvPr id="20484" name="Picture 1027"/>
          <p:cNvPicPr>
            <a:picLocks noChangeAspect="1" noChangeArrowheads="1"/>
          </p:cNvPicPr>
          <p:nvPr/>
        </p:nvPicPr>
        <p:blipFill>
          <a:blip r:embed="rId2" cstate="print"/>
          <a:srcRect/>
          <a:stretch>
            <a:fillRect/>
          </a:stretch>
        </p:blipFill>
        <p:spPr bwMode="auto">
          <a:xfrm>
            <a:off x="6781800" y="2514600"/>
            <a:ext cx="1981200" cy="1485900"/>
          </a:xfrm>
          <a:prstGeom prst="rect">
            <a:avLst/>
          </a:prstGeom>
          <a:noFill/>
          <a:ln w="9525">
            <a:noFill/>
            <a:miter lim="800000"/>
            <a:headEnd/>
            <a:tailEnd/>
          </a:ln>
        </p:spPr>
      </p:pic>
      <p:pic>
        <p:nvPicPr>
          <p:cNvPr id="20485" name="Picture 1028"/>
          <p:cNvPicPr>
            <a:picLocks noChangeAspect="1" noChangeArrowheads="1"/>
          </p:cNvPicPr>
          <p:nvPr/>
        </p:nvPicPr>
        <p:blipFill>
          <a:blip r:embed="rId3" cstate="print"/>
          <a:srcRect/>
          <a:stretch>
            <a:fillRect/>
          </a:stretch>
        </p:blipFill>
        <p:spPr bwMode="auto">
          <a:xfrm>
            <a:off x="6629400" y="4495800"/>
            <a:ext cx="2286000" cy="1514475"/>
          </a:xfrm>
          <a:prstGeom prst="rect">
            <a:avLst/>
          </a:prstGeom>
          <a:noFill/>
          <a:ln w="9525">
            <a:noFill/>
            <a:miter lim="800000"/>
            <a:headEnd/>
            <a:tailEnd/>
          </a:ln>
        </p:spPr>
      </p:pic>
      <p:sp>
        <p:nvSpPr>
          <p:cNvPr id="20486" name="Rectangle 1029"/>
          <p:cNvSpPr>
            <a:spLocks noChangeArrowheads="1"/>
          </p:cNvSpPr>
          <p:nvPr/>
        </p:nvSpPr>
        <p:spPr bwMode="auto">
          <a:xfrm>
            <a:off x="2667000" y="596900"/>
            <a:ext cx="4799013" cy="615950"/>
          </a:xfrm>
          <a:prstGeom prst="rect">
            <a:avLst/>
          </a:prstGeom>
          <a:noFill/>
          <a:ln w="9525">
            <a:noFill/>
            <a:miter lim="800000"/>
            <a:headEnd/>
            <a:tailEnd/>
          </a:ln>
        </p:spPr>
        <p:txBody>
          <a:bodyPr wrap="none">
            <a:spAutoFit/>
          </a:bodyPr>
          <a:lstStyle/>
          <a:p>
            <a:pPr marL="609600" indent="-609600">
              <a:lnSpc>
                <a:spcPct val="170000"/>
              </a:lnSpc>
            </a:pPr>
            <a:r>
              <a:rPr lang="es-CL" sz="2000" b="1" i="1">
                <a:solidFill>
                  <a:srgbClr val="FFFF00"/>
                </a:solidFill>
                <a:latin typeface="Arial Narrow" pitchFamily="34" charset="0"/>
              </a:rPr>
              <a:t>ROL POLICIAL DE LA AUTORIDAD MARITIMA</a:t>
            </a:r>
            <a:r>
              <a:rPr lang="es-CL" sz="1600" i="1">
                <a:solidFill>
                  <a:srgbClr val="FFFF00"/>
                </a:solidFill>
                <a:latin typeface="Arial Narrow" pitchFamily="34" charset="0"/>
              </a:rPr>
              <a: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3 Marcador de número de diapositiva"/>
          <p:cNvSpPr>
            <a:spLocks noGrp="1"/>
          </p:cNvSpPr>
          <p:nvPr>
            <p:ph type="sldNum" sz="quarter" idx="12"/>
          </p:nvPr>
        </p:nvSpPr>
        <p:spPr/>
        <p:txBody>
          <a:bodyPr/>
          <a:lstStyle/>
          <a:p>
            <a:pPr>
              <a:defRPr/>
            </a:pPr>
            <a:fld id="{89EA8585-26E8-4EE4-8869-46701215C52A}" type="slidenum">
              <a:rPr lang="es-CL"/>
              <a:pPr>
                <a:defRPr/>
              </a:pPr>
              <a:t>18</a:t>
            </a:fld>
            <a:endParaRPr lang="es-CL"/>
          </a:p>
        </p:txBody>
      </p:sp>
      <p:sp>
        <p:nvSpPr>
          <p:cNvPr id="21507" name="Rectangle 6"/>
          <p:cNvSpPr>
            <a:spLocks noChangeArrowheads="1"/>
          </p:cNvSpPr>
          <p:nvPr/>
        </p:nvSpPr>
        <p:spPr bwMode="auto">
          <a:xfrm>
            <a:off x="0" y="1919288"/>
            <a:ext cx="9144000" cy="0"/>
          </a:xfrm>
          <a:prstGeom prst="rect">
            <a:avLst/>
          </a:prstGeom>
          <a:noFill/>
          <a:ln w="9525">
            <a:noFill/>
            <a:miter lim="800000"/>
            <a:headEnd/>
            <a:tailEnd/>
          </a:ln>
        </p:spPr>
        <p:txBody>
          <a:bodyPr>
            <a:spAutoFit/>
          </a:bodyPr>
          <a:lstStyle/>
          <a:p>
            <a:endParaRPr lang="es-CL"/>
          </a:p>
        </p:txBody>
      </p:sp>
      <p:sp>
        <p:nvSpPr>
          <p:cNvPr id="21508" name="Rectangle 10"/>
          <p:cNvSpPr>
            <a:spLocks noChangeArrowheads="1"/>
          </p:cNvSpPr>
          <p:nvPr/>
        </p:nvSpPr>
        <p:spPr bwMode="auto">
          <a:xfrm>
            <a:off x="0" y="3322638"/>
            <a:ext cx="9144000" cy="609600"/>
          </a:xfrm>
          <a:prstGeom prst="rect">
            <a:avLst/>
          </a:prstGeom>
          <a:noFill/>
          <a:ln w="9525">
            <a:noFill/>
            <a:miter lim="800000"/>
            <a:headEnd/>
            <a:tailEnd/>
          </a:ln>
        </p:spPr>
        <p:txBody>
          <a:bodyPr>
            <a:spAutoFit/>
          </a:bodyPr>
          <a:lstStyle/>
          <a:p>
            <a:br>
              <a:rPr lang="es-ES" sz="1000">
                <a:latin typeface="Arial Unicode MS" pitchFamily="34" charset="-128"/>
              </a:rPr>
            </a:br>
            <a:endParaRPr lang="es-ES" sz="2400">
              <a:latin typeface="Times New Roman" pitchFamily="18" charset="0"/>
            </a:endParaRPr>
          </a:p>
        </p:txBody>
      </p:sp>
      <p:sp>
        <p:nvSpPr>
          <p:cNvPr id="21509" name="Rectangle 11"/>
          <p:cNvSpPr>
            <a:spLocks noChangeArrowheads="1"/>
          </p:cNvSpPr>
          <p:nvPr/>
        </p:nvSpPr>
        <p:spPr bwMode="auto">
          <a:xfrm>
            <a:off x="152400" y="1412875"/>
            <a:ext cx="6324600" cy="4554538"/>
          </a:xfrm>
          <a:prstGeom prst="rect">
            <a:avLst/>
          </a:prstGeom>
          <a:noFill/>
          <a:ln w="9525">
            <a:noFill/>
            <a:miter lim="800000"/>
            <a:headEnd/>
            <a:tailEnd/>
          </a:ln>
        </p:spPr>
        <p:txBody>
          <a:bodyPr>
            <a:spAutoFit/>
          </a:bodyPr>
          <a:lstStyle/>
          <a:p>
            <a:r>
              <a:rPr lang="es-ES" sz="2400" b="1" i="1">
                <a:solidFill>
                  <a:srgbClr val="FFFF00"/>
                </a:solidFill>
                <a:latin typeface="Arial Narrow" pitchFamily="34" charset="0"/>
              </a:rPr>
              <a:t>Ley de Inteligencia N°19.974 </a:t>
            </a:r>
          </a:p>
          <a:p>
            <a:r>
              <a:rPr lang="es-ES" sz="2400" b="1" i="1">
                <a:solidFill>
                  <a:srgbClr val="FFFF00"/>
                </a:solidFill>
                <a:latin typeface="Arial Narrow" pitchFamily="34" charset="0"/>
              </a:rPr>
              <a:t>Titulo IV </a:t>
            </a:r>
            <a:endParaRPr lang="es-ES" sz="4800" b="1" i="1">
              <a:solidFill>
                <a:srgbClr val="FFFF00"/>
              </a:solidFill>
              <a:latin typeface="Arial Narrow" pitchFamily="34" charset="0"/>
            </a:endParaRPr>
          </a:p>
          <a:p>
            <a:r>
              <a:rPr lang="es-ES" sz="2400" b="1" i="1">
                <a:solidFill>
                  <a:srgbClr val="FFFF00"/>
                </a:solidFill>
                <a:latin typeface="Arial Narrow" pitchFamily="34" charset="0"/>
              </a:rPr>
              <a:t>Capitulo 1° </a:t>
            </a:r>
            <a:br>
              <a:rPr lang="es-ES" sz="2400" b="1" i="1">
                <a:solidFill>
                  <a:srgbClr val="FFFF00"/>
                </a:solidFill>
                <a:latin typeface="Arial Narrow" pitchFamily="34" charset="0"/>
              </a:rPr>
            </a:br>
            <a:r>
              <a:rPr lang="es-ES">
                <a:solidFill>
                  <a:srgbClr val="FFFF00"/>
                </a:solidFill>
                <a:latin typeface="Arial Narrow" pitchFamily="34" charset="0"/>
              </a:rPr>
              <a:t>DE LOS SERVICIOS DE INTELIGENCIA MILITAR </a:t>
            </a:r>
            <a:endParaRPr lang="es-ES" sz="4000">
              <a:solidFill>
                <a:srgbClr val="FFFF00"/>
              </a:solidFill>
              <a:latin typeface="Arial Narrow" pitchFamily="34" charset="0"/>
            </a:endParaRPr>
          </a:p>
          <a:p>
            <a:endParaRPr lang="es-ES">
              <a:latin typeface="Arial Narrow" pitchFamily="34" charset="0"/>
            </a:endParaRPr>
          </a:p>
          <a:p>
            <a:pPr algn="just"/>
            <a:r>
              <a:rPr lang="es-ES" sz="1600">
                <a:solidFill>
                  <a:srgbClr val="FFFF00"/>
                </a:solidFill>
                <a:latin typeface="Arial Narrow" pitchFamily="34" charset="0"/>
              </a:rPr>
              <a:t>Art. 20.-</a:t>
            </a:r>
            <a:r>
              <a:rPr lang="es-ES" sz="1600">
                <a:latin typeface="Arial Narrow" pitchFamily="34" charset="0"/>
              </a:rPr>
              <a:t> </a:t>
            </a:r>
            <a:r>
              <a:rPr lang="es-ES" sz="1600">
                <a:solidFill>
                  <a:srgbClr val="FFFF00"/>
                </a:solidFill>
                <a:latin typeface="Arial Narrow" pitchFamily="34" charset="0"/>
              </a:rPr>
              <a:t>La inteligencia militar es una función que corresponde exclusivamente a los servicios de inteligencia de las Fuerzas Armadas y a la Dirección de Inteligencia de Defensa del Estado Mayor de la Defensa Nacional. </a:t>
            </a:r>
            <a:br>
              <a:rPr lang="es-ES" sz="1600">
                <a:solidFill>
                  <a:srgbClr val="FFFF00"/>
                </a:solidFill>
                <a:latin typeface="Arial Narrow" pitchFamily="34" charset="0"/>
              </a:rPr>
            </a:br>
            <a:r>
              <a:rPr lang="es-ES" sz="1600">
                <a:solidFill>
                  <a:srgbClr val="FFFF00"/>
                </a:solidFill>
                <a:latin typeface="Arial Narrow" pitchFamily="34" charset="0"/>
              </a:rPr>
              <a:t>Comprende la inteligencia y la contrainteligencia necesaria para detectar, neutralizar y contrarrestar, dentro y fuera del país, las actividades que puedan afectar la defensa nacional. </a:t>
            </a:r>
          </a:p>
          <a:p>
            <a:pPr algn="just"/>
            <a:endParaRPr lang="es-ES" sz="1600">
              <a:solidFill>
                <a:srgbClr val="FFFF00"/>
              </a:solidFill>
              <a:latin typeface="Arial Narrow" pitchFamily="34" charset="0"/>
            </a:endParaRPr>
          </a:p>
          <a:p>
            <a:pPr algn="just"/>
            <a:r>
              <a:rPr lang="es-ES" sz="1600">
                <a:solidFill>
                  <a:srgbClr val="FFFF00"/>
                </a:solidFill>
                <a:latin typeface="Arial Narrow" pitchFamily="34" charset="0"/>
              </a:rPr>
              <a:t>Excepcionalmente, dentro de las funciones de policía que le corresponden a la </a:t>
            </a:r>
            <a:r>
              <a:rPr lang="es-ES" sz="1600" b="1" i="1" u="sng">
                <a:solidFill>
                  <a:srgbClr val="FFFF00"/>
                </a:solidFill>
                <a:latin typeface="Arial Narrow" pitchFamily="34" charset="0"/>
              </a:rPr>
              <a:t>Autoridad Marítima</a:t>
            </a:r>
            <a:r>
              <a:rPr lang="es-ES" sz="1600">
                <a:solidFill>
                  <a:srgbClr val="FFFF00"/>
                </a:solidFill>
                <a:latin typeface="Arial Narrow" pitchFamily="34" charset="0"/>
              </a:rPr>
              <a:t> y a la aeronáutica, la inteligencia naval y la aérea podrán realizar el </a:t>
            </a:r>
            <a:r>
              <a:rPr lang="es-ES" sz="1600" b="1" i="1" u="sng">
                <a:solidFill>
                  <a:srgbClr val="FFFF00"/>
                </a:solidFill>
                <a:latin typeface="Arial Narrow" pitchFamily="34" charset="0"/>
              </a:rPr>
              <a:t>procesamiento de información de carácter policial que recaben.</a:t>
            </a:r>
            <a:r>
              <a:rPr lang="es-ES" sz="1600" u="sng">
                <a:solidFill>
                  <a:srgbClr val="FFFF00"/>
                </a:solidFill>
                <a:latin typeface="Arial Narrow" pitchFamily="34" charset="0"/>
              </a:rPr>
              <a:t> </a:t>
            </a:r>
          </a:p>
        </p:txBody>
      </p:sp>
      <p:pic>
        <p:nvPicPr>
          <p:cNvPr id="21510" name="Picture 12"/>
          <p:cNvPicPr>
            <a:picLocks noChangeAspect="1" noChangeArrowheads="1"/>
          </p:cNvPicPr>
          <p:nvPr/>
        </p:nvPicPr>
        <p:blipFill>
          <a:blip r:embed="rId2" cstate="print"/>
          <a:srcRect/>
          <a:stretch>
            <a:fillRect/>
          </a:stretch>
        </p:blipFill>
        <p:spPr bwMode="auto">
          <a:xfrm>
            <a:off x="6629400" y="2514600"/>
            <a:ext cx="2247900" cy="1893888"/>
          </a:xfrm>
          <a:prstGeom prst="rect">
            <a:avLst/>
          </a:prstGeom>
          <a:noFill/>
          <a:ln w="9525">
            <a:noFill/>
            <a:miter lim="800000"/>
            <a:headEnd/>
            <a:tailEnd/>
          </a:ln>
        </p:spPr>
      </p:pic>
      <p:sp>
        <p:nvSpPr>
          <p:cNvPr id="21511" name="Rectangle 13"/>
          <p:cNvSpPr>
            <a:spLocks noChangeArrowheads="1"/>
          </p:cNvSpPr>
          <p:nvPr/>
        </p:nvSpPr>
        <p:spPr bwMode="auto">
          <a:xfrm>
            <a:off x="2667000" y="596900"/>
            <a:ext cx="4810125" cy="541338"/>
          </a:xfrm>
          <a:prstGeom prst="rect">
            <a:avLst/>
          </a:prstGeom>
          <a:noFill/>
          <a:ln w="9525">
            <a:noFill/>
            <a:miter lim="800000"/>
            <a:headEnd/>
            <a:tailEnd/>
          </a:ln>
        </p:spPr>
        <p:txBody>
          <a:bodyPr wrap="none">
            <a:spAutoFit/>
          </a:bodyPr>
          <a:lstStyle/>
          <a:p>
            <a:pPr marL="609600" indent="-609600">
              <a:lnSpc>
                <a:spcPct val="170000"/>
              </a:lnSpc>
            </a:pPr>
            <a:r>
              <a:rPr lang="es-CL" sz="2000" b="1" i="1">
                <a:solidFill>
                  <a:srgbClr val="FFFF00"/>
                </a:solidFill>
                <a:latin typeface="Arial Narrow" pitchFamily="34" charset="0"/>
              </a:rPr>
              <a:t>ROL POLICIAL DE LA AUTORIDAD MARITIMA.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3 Marcador de número de diapositiva"/>
          <p:cNvSpPr>
            <a:spLocks noGrp="1"/>
          </p:cNvSpPr>
          <p:nvPr>
            <p:ph type="sldNum" sz="quarter" idx="12"/>
          </p:nvPr>
        </p:nvSpPr>
        <p:spPr/>
        <p:txBody>
          <a:bodyPr/>
          <a:lstStyle/>
          <a:p>
            <a:pPr>
              <a:defRPr/>
            </a:pPr>
            <a:fld id="{F13E52C3-6939-4B51-A082-C827D56E28CD}" type="slidenum">
              <a:rPr lang="es-CL"/>
              <a:pPr>
                <a:defRPr/>
              </a:pPr>
              <a:t>19</a:t>
            </a:fld>
            <a:endParaRPr lang="es-CL"/>
          </a:p>
        </p:txBody>
      </p:sp>
      <p:sp>
        <p:nvSpPr>
          <p:cNvPr id="22531" name="Text Box 3"/>
          <p:cNvSpPr txBox="1">
            <a:spLocks noChangeArrowheads="1"/>
          </p:cNvSpPr>
          <p:nvPr/>
        </p:nvSpPr>
        <p:spPr bwMode="auto">
          <a:xfrm>
            <a:off x="1355725" y="646113"/>
            <a:ext cx="184150" cy="366712"/>
          </a:xfrm>
          <a:prstGeom prst="rect">
            <a:avLst/>
          </a:prstGeom>
          <a:noFill/>
          <a:ln w="9525">
            <a:noFill/>
            <a:miter lim="800000"/>
            <a:headEnd/>
            <a:tailEnd/>
          </a:ln>
        </p:spPr>
        <p:txBody>
          <a:bodyPr wrap="none">
            <a:spAutoFit/>
          </a:bodyPr>
          <a:lstStyle/>
          <a:p>
            <a:endParaRPr lang="es-CL">
              <a:solidFill>
                <a:srgbClr val="000099"/>
              </a:solidFill>
            </a:endParaRPr>
          </a:p>
        </p:txBody>
      </p:sp>
      <p:sp>
        <p:nvSpPr>
          <p:cNvPr id="22532" name="Text Box 4"/>
          <p:cNvSpPr txBox="1">
            <a:spLocks noChangeArrowheads="1"/>
          </p:cNvSpPr>
          <p:nvPr/>
        </p:nvSpPr>
        <p:spPr bwMode="auto">
          <a:xfrm>
            <a:off x="3200400" y="1600200"/>
            <a:ext cx="5638800" cy="4879975"/>
          </a:xfrm>
          <a:prstGeom prst="rect">
            <a:avLst/>
          </a:prstGeom>
          <a:noFill/>
          <a:ln w="9525">
            <a:noFill/>
            <a:miter lim="800000"/>
            <a:headEnd/>
            <a:tailEnd/>
          </a:ln>
        </p:spPr>
        <p:txBody>
          <a:bodyPr>
            <a:spAutoFit/>
          </a:bodyPr>
          <a:lstStyle/>
          <a:p>
            <a:pPr algn="just">
              <a:lnSpc>
                <a:spcPct val="85000"/>
              </a:lnSpc>
              <a:spcBef>
                <a:spcPct val="50000"/>
              </a:spcBef>
            </a:pPr>
            <a:r>
              <a:rPr lang="es-ES" sz="1700" b="1" i="1">
                <a:solidFill>
                  <a:srgbClr val="FFFF00"/>
                </a:solidFill>
                <a:latin typeface="Arial Narrow" pitchFamily="34" charset="0"/>
                <a:cs typeface="Times New Roman" pitchFamily="18" charset="0"/>
              </a:rPr>
              <a:t>Artículo 5° </a:t>
            </a:r>
            <a:r>
              <a:rPr lang="es-CL" sz="1700" b="1" i="1">
                <a:solidFill>
                  <a:srgbClr val="FFFF00"/>
                </a:solidFill>
                <a:latin typeface="Arial Narrow" pitchFamily="34" charset="0"/>
                <a:cs typeface="Times New Roman" pitchFamily="18" charset="0"/>
              </a:rPr>
              <a:t> Ley Adecuatoria del Sistema Legal Chileno a la Reforma Procesal Penal.</a:t>
            </a:r>
          </a:p>
          <a:p>
            <a:pPr algn="just">
              <a:spcBef>
                <a:spcPct val="50000"/>
              </a:spcBef>
            </a:pPr>
            <a:r>
              <a:rPr lang="es-CL" sz="1700" i="1">
                <a:latin typeface="Arial Narrow" pitchFamily="34" charset="0"/>
                <a:cs typeface="Times New Roman" pitchFamily="18" charset="0"/>
              </a:rPr>
              <a:t>		</a:t>
            </a:r>
            <a:r>
              <a:rPr lang="es-ES" sz="1700">
                <a:solidFill>
                  <a:srgbClr val="FFFF00"/>
                </a:solidFill>
                <a:latin typeface="Arial Narrow" pitchFamily="34" charset="0"/>
                <a:cs typeface="Times New Roman" pitchFamily="18" charset="0"/>
              </a:rPr>
              <a:t>La Autoridad Marítima, sin perjuicio de sus demás funciones y facultades,  podrá llevar  a  cabo en el mar territorial y en aguas interiores, las actividades que se señalan a continuación,  en las circunstancias  que  en cada caso de indican:</a:t>
            </a:r>
          </a:p>
          <a:p>
            <a:pPr marL="577850" lvl="1" indent="-200025" algn="just">
              <a:spcBef>
                <a:spcPct val="50000"/>
              </a:spcBef>
              <a:buFontTx/>
              <a:buAutoNum type="alphaLcParenR"/>
            </a:pPr>
            <a:r>
              <a:rPr lang="es-ES" sz="1700" b="1" i="1" u="sng">
                <a:solidFill>
                  <a:srgbClr val="FFFF00"/>
                </a:solidFill>
                <a:latin typeface="Arial Narrow" pitchFamily="34" charset="0"/>
                <a:cs typeface="Arial" charset="0"/>
              </a:rPr>
              <a:t>Dar cumplimiento a las instrucciones que impartan los fiscales del Ministerio Público</a:t>
            </a:r>
            <a:r>
              <a:rPr lang="es-ES" sz="1700">
                <a:solidFill>
                  <a:srgbClr val="FFFF00"/>
                </a:solidFill>
                <a:latin typeface="Arial Narrow" pitchFamily="34" charset="0"/>
                <a:cs typeface="Arial" charset="0"/>
              </a:rPr>
              <a:t> respecto de personas que pudieren encontrarse en naves o artefactos navales; respecto de dichas naves o artefactos, o de los recintos portuarios.</a:t>
            </a:r>
          </a:p>
          <a:p>
            <a:pPr algn="just">
              <a:lnSpc>
                <a:spcPct val="60000"/>
              </a:lnSpc>
              <a:spcBef>
                <a:spcPct val="50000"/>
              </a:spcBef>
            </a:pPr>
            <a:endParaRPr lang="es-ES" sz="1700">
              <a:solidFill>
                <a:srgbClr val="FFFF00"/>
              </a:solidFill>
              <a:latin typeface="Arial Narrow" pitchFamily="34" charset="0"/>
              <a:cs typeface="Times New Roman" pitchFamily="18" charset="0"/>
            </a:endParaRPr>
          </a:p>
          <a:p>
            <a:pPr marL="577850" lvl="1" indent="-200025" algn="just">
              <a:spcBef>
                <a:spcPct val="50000"/>
              </a:spcBef>
            </a:pPr>
            <a:r>
              <a:rPr lang="es-ES" sz="1700">
                <a:solidFill>
                  <a:srgbClr val="FFFF00"/>
                </a:solidFill>
                <a:latin typeface="Arial Narrow" pitchFamily="34" charset="0"/>
                <a:cs typeface="Arial" charset="0"/>
              </a:rPr>
              <a:t>b)	</a:t>
            </a:r>
            <a:r>
              <a:rPr lang="es-ES" sz="1700" b="1" i="1" u="sng">
                <a:solidFill>
                  <a:srgbClr val="FFFF00"/>
                </a:solidFill>
                <a:latin typeface="Arial Narrow" pitchFamily="34" charset="0"/>
                <a:cs typeface="Arial" charset="0"/>
              </a:rPr>
              <a:t>Realizar en los recintos portuarios y en las naves o artefactos navales las actuaciones que el Código Procesal Penal permite que la policía efectúe</a:t>
            </a:r>
            <a:r>
              <a:rPr lang="es-CL" sz="1700" u="sng">
                <a:solidFill>
                  <a:srgbClr val="FFFF00"/>
                </a:solidFill>
                <a:latin typeface="Arial Narrow" pitchFamily="34" charset="0"/>
                <a:cs typeface="Arial" charset="0"/>
              </a:rPr>
              <a:t>,</a:t>
            </a:r>
            <a:r>
              <a:rPr lang="es-ES" sz="1700">
                <a:solidFill>
                  <a:srgbClr val="FFFF00"/>
                </a:solidFill>
                <a:latin typeface="Arial Narrow" pitchFamily="34" charset="0"/>
                <a:cs typeface="Arial" charset="0"/>
              </a:rPr>
              <a:t> sin recibir previamente instrucciones particulares de los fiscales, informando sobre ellas de inmediato al Ministerio Público.</a:t>
            </a:r>
            <a:r>
              <a:rPr lang="es-CL" sz="1700">
                <a:solidFill>
                  <a:srgbClr val="FFFF00"/>
                </a:solidFill>
                <a:latin typeface="Arial Narrow" pitchFamily="34" charset="0"/>
                <a:cs typeface="Arial" charset="0"/>
              </a:rPr>
              <a:t> (...).</a:t>
            </a:r>
            <a:endParaRPr lang="es-ES" sz="1700">
              <a:solidFill>
                <a:srgbClr val="FFFF00"/>
              </a:solidFill>
              <a:latin typeface="Arial Narrow" pitchFamily="34" charset="0"/>
              <a:cs typeface="Arial" charset="0"/>
            </a:endParaRPr>
          </a:p>
        </p:txBody>
      </p:sp>
      <p:pic>
        <p:nvPicPr>
          <p:cNvPr id="22533" name="Picture 5"/>
          <p:cNvPicPr>
            <a:picLocks noChangeAspect="1" noChangeArrowheads="1"/>
          </p:cNvPicPr>
          <p:nvPr/>
        </p:nvPicPr>
        <p:blipFill>
          <a:blip r:embed="rId2" cstate="print"/>
          <a:srcRect/>
          <a:stretch>
            <a:fillRect/>
          </a:stretch>
        </p:blipFill>
        <p:spPr bwMode="auto">
          <a:xfrm>
            <a:off x="304800" y="2286000"/>
            <a:ext cx="2819400" cy="1871663"/>
          </a:xfrm>
          <a:prstGeom prst="rect">
            <a:avLst/>
          </a:prstGeom>
          <a:noFill/>
          <a:ln w="9525">
            <a:noFill/>
            <a:miter lim="800000"/>
            <a:headEnd/>
            <a:tailEnd/>
          </a:ln>
        </p:spPr>
      </p:pic>
      <p:pic>
        <p:nvPicPr>
          <p:cNvPr id="22534" name="Picture 6"/>
          <p:cNvPicPr>
            <a:picLocks noChangeAspect="1" noChangeArrowheads="1"/>
          </p:cNvPicPr>
          <p:nvPr/>
        </p:nvPicPr>
        <p:blipFill>
          <a:blip r:embed="rId3" cstate="print"/>
          <a:srcRect/>
          <a:stretch>
            <a:fillRect/>
          </a:stretch>
        </p:blipFill>
        <p:spPr bwMode="auto">
          <a:xfrm>
            <a:off x="304800" y="4343400"/>
            <a:ext cx="2819400" cy="1870075"/>
          </a:xfrm>
          <a:prstGeom prst="rect">
            <a:avLst/>
          </a:prstGeom>
          <a:noFill/>
          <a:ln w="9525">
            <a:noFill/>
            <a:miter lim="800000"/>
            <a:headEnd/>
            <a:tailEnd/>
          </a:ln>
        </p:spPr>
      </p:pic>
      <p:sp>
        <p:nvSpPr>
          <p:cNvPr id="22535" name="Rectangle 7"/>
          <p:cNvSpPr>
            <a:spLocks noChangeArrowheads="1"/>
          </p:cNvSpPr>
          <p:nvPr/>
        </p:nvSpPr>
        <p:spPr bwMode="auto">
          <a:xfrm>
            <a:off x="2667000" y="596900"/>
            <a:ext cx="4810125" cy="541338"/>
          </a:xfrm>
          <a:prstGeom prst="rect">
            <a:avLst/>
          </a:prstGeom>
          <a:noFill/>
          <a:ln w="9525">
            <a:noFill/>
            <a:miter lim="800000"/>
            <a:headEnd/>
            <a:tailEnd/>
          </a:ln>
        </p:spPr>
        <p:txBody>
          <a:bodyPr wrap="none">
            <a:spAutoFit/>
          </a:bodyPr>
          <a:lstStyle/>
          <a:p>
            <a:pPr marL="609600" indent="-609600">
              <a:lnSpc>
                <a:spcPct val="170000"/>
              </a:lnSpc>
            </a:pPr>
            <a:r>
              <a:rPr lang="es-CL" sz="2000" b="1" i="1">
                <a:solidFill>
                  <a:srgbClr val="FFFF00"/>
                </a:solidFill>
                <a:latin typeface="Arial Narrow" pitchFamily="34" charset="0"/>
              </a:rPr>
              <a:t>ROL POLICIAL DE LA AUTORIDAD MARITIMA.</a:t>
            </a: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p:cNvSpPr txBox="1">
            <a:spLocks noChangeArrowheads="1"/>
          </p:cNvSpPr>
          <p:nvPr/>
        </p:nvSpPr>
        <p:spPr bwMode="auto">
          <a:xfrm>
            <a:off x="755650" y="260350"/>
            <a:ext cx="8077200" cy="5429250"/>
          </a:xfrm>
          <a:prstGeom prst="rect">
            <a:avLst/>
          </a:prstGeom>
          <a:noFill/>
          <a:ln w="9525">
            <a:noFill/>
            <a:miter lim="800000"/>
            <a:headEnd/>
            <a:tailEnd/>
          </a:ln>
        </p:spPr>
        <p:txBody>
          <a:bodyPr>
            <a:spAutoFit/>
          </a:bodyPr>
          <a:lstStyle/>
          <a:p>
            <a:pPr algn="just"/>
            <a:endParaRPr lang="es-ES_tradnl" b="1">
              <a:solidFill>
                <a:schemeClr val="bg1"/>
              </a:solidFill>
              <a:cs typeface="Arial" charset="0"/>
            </a:endParaRPr>
          </a:p>
          <a:p>
            <a:pPr algn="just"/>
            <a:endParaRPr lang="es-ES" b="1">
              <a:solidFill>
                <a:schemeClr val="bg1"/>
              </a:solidFill>
            </a:endParaRPr>
          </a:p>
          <a:p>
            <a:pPr algn="just"/>
            <a:r>
              <a:rPr lang="es-ES_tradnl" sz="2000" b="1">
                <a:solidFill>
                  <a:srgbClr val="FFFF00"/>
                </a:solidFill>
                <a:cs typeface="Arial" charset="0"/>
              </a:rPr>
              <a:t>El Ministerio Público tiene claridad respecto de la forma de operar con instituciones sometidas a un mando militar, como se hace mención en el Artículo 7° del DFL 292 Ley Orgánica de la D.G.T.M que establece la autonomía de DIRECTEMAR en lo relativo al orden, seguridad y disciplina dentro de la jurisdicción marítima.</a:t>
            </a:r>
          </a:p>
          <a:p>
            <a:pPr algn="just"/>
            <a:endParaRPr lang="es-ES_tradnl" sz="2000" b="1">
              <a:solidFill>
                <a:srgbClr val="FFFF00"/>
              </a:solidFill>
              <a:cs typeface="Arial" charset="0"/>
            </a:endParaRPr>
          </a:p>
          <a:p>
            <a:pPr algn="just"/>
            <a:r>
              <a:rPr lang="es-ES_tradnl" sz="2000" b="1">
                <a:solidFill>
                  <a:srgbClr val="FFFF00"/>
                </a:solidFill>
                <a:cs typeface="Arial" charset="0"/>
              </a:rPr>
              <a:t> El desempeñarse como organismo auxiliar del Ministerio Público, no ocasiona un conflicto con la dependencia militar del personal de Policía Marítima, ya que el propio artículo 80° del CPP señala que la ejecución de tareas bajo dirección y responsabilidad de los Fiscales, será sin perjuicio de la dependencia institucional. De hecho esta es la forma en que opera Carabineros e Investigaciones sin que se produzcan interferencias. </a:t>
            </a:r>
          </a:p>
          <a:p>
            <a:pPr algn="just">
              <a:lnSpc>
                <a:spcPct val="60000"/>
              </a:lnSpc>
            </a:pPr>
            <a:r>
              <a:rPr lang="es-ES_tradnl" b="1">
                <a:solidFill>
                  <a:srgbClr val="FFFF00"/>
                </a:solidFill>
                <a:cs typeface="Arial" charset="0"/>
              </a:rPr>
              <a:t> </a:t>
            </a:r>
            <a:endParaRPr lang="es-ES" b="1">
              <a:solidFill>
                <a:srgbClr val="FFFF00"/>
              </a:solidFill>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CuadroTexto"/>
          <p:cNvSpPr txBox="1">
            <a:spLocks noChangeArrowheads="1"/>
          </p:cNvSpPr>
          <p:nvPr/>
        </p:nvSpPr>
        <p:spPr bwMode="auto">
          <a:xfrm>
            <a:off x="827088" y="620713"/>
            <a:ext cx="7921625" cy="400050"/>
          </a:xfrm>
          <a:prstGeom prst="rect">
            <a:avLst/>
          </a:prstGeom>
          <a:noFill/>
          <a:ln w="9525">
            <a:noFill/>
            <a:miter lim="800000"/>
            <a:headEnd/>
            <a:tailEnd/>
          </a:ln>
        </p:spPr>
        <p:txBody>
          <a:bodyPr>
            <a:spAutoFit/>
          </a:bodyPr>
          <a:lstStyle/>
          <a:p>
            <a:r>
              <a:rPr lang="es-MX" sz="2000" b="1" dirty="0">
                <a:solidFill>
                  <a:srgbClr val="FFFF00"/>
                </a:solidFill>
              </a:rPr>
              <a:t>ACTUACIONES DE LA POLICÍA SIN ORDEN PREVIA DEL FISCAL</a:t>
            </a:r>
            <a:endParaRPr lang="es-CL" sz="2000" b="1" dirty="0">
              <a:solidFill>
                <a:srgbClr val="FFFF00"/>
              </a:solidFill>
            </a:endParaRPr>
          </a:p>
        </p:txBody>
      </p:sp>
      <p:sp>
        <p:nvSpPr>
          <p:cNvPr id="24579" name="2 CuadroTexto"/>
          <p:cNvSpPr txBox="1">
            <a:spLocks noChangeArrowheads="1"/>
          </p:cNvSpPr>
          <p:nvPr/>
        </p:nvSpPr>
        <p:spPr bwMode="auto">
          <a:xfrm>
            <a:off x="611188" y="1700213"/>
            <a:ext cx="7993062" cy="3970337"/>
          </a:xfrm>
          <a:prstGeom prst="rect">
            <a:avLst/>
          </a:prstGeom>
          <a:noFill/>
          <a:ln w="9525">
            <a:noFill/>
            <a:miter lim="800000"/>
            <a:headEnd/>
            <a:tailEnd/>
          </a:ln>
        </p:spPr>
        <p:txBody>
          <a:bodyPr>
            <a:spAutoFit/>
          </a:bodyPr>
          <a:lstStyle/>
          <a:p>
            <a:pPr>
              <a:buFont typeface="Arial" charset="0"/>
              <a:buChar char="•"/>
            </a:pPr>
            <a:r>
              <a:rPr lang="es-MX" b="1" dirty="0">
                <a:solidFill>
                  <a:srgbClr val="FFFF00"/>
                </a:solidFill>
              </a:rPr>
              <a:t>PRESTAR AUXILIO A LA VÍCTIMA.</a:t>
            </a:r>
          </a:p>
          <a:p>
            <a:endParaRPr lang="es-MX" b="1" dirty="0">
              <a:solidFill>
                <a:srgbClr val="FFFF00"/>
              </a:solidFill>
            </a:endParaRPr>
          </a:p>
          <a:p>
            <a:pPr>
              <a:buFont typeface="Arial" charset="0"/>
              <a:buChar char="•"/>
            </a:pPr>
            <a:r>
              <a:rPr lang="es-MX" b="1" dirty="0">
                <a:solidFill>
                  <a:srgbClr val="FFFF00"/>
                </a:solidFill>
              </a:rPr>
              <a:t>EFECTUAR LAS DETENCIONES EN CASO DE DELITO FLAGRANTE.</a:t>
            </a:r>
          </a:p>
          <a:p>
            <a:endParaRPr lang="es-MX" b="1" dirty="0">
              <a:solidFill>
                <a:srgbClr val="FFFF00"/>
              </a:solidFill>
            </a:endParaRPr>
          </a:p>
          <a:p>
            <a:pPr>
              <a:buFont typeface="Arial" charset="0"/>
              <a:buChar char="•"/>
            </a:pPr>
            <a:r>
              <a:rPr lang="es-MX" b="1" dirty="0">
                <a:solidFill>
                  <a:srgbClr val="FFFF00"/>
                </a:solidFill>
              </a:rPr>
              <a:t>RESGUARDAR EL SITIO DEL SUCESO.</a:t>
            </a:r>
          </a:p>
          <a:p>
            <a:endParaRPr lang="es-MX" b="1" dirty="0">
              <a:solidFill>
                <a:srgbClr val="FFFF00"/>
              </a:solidFill>
            </a:endParaRPr>
          </a:p>
          <a:p>
            <a:pPr>
              <a:buFont typeface="Arial" charset="0"/>
              <a:buChar char="•"/>
            </a:pPr>
            <a:r>
              <a:rPr lang="es-MX" b="1" dirty="0">
                <a:solidFill>
                  <a:srgbClr val="FFFF00"/>
                </a:solidFill>
              </a:rPr>
              <a:t>EMPADRONAR A LOS TESTIGOS Y CONSIGNAR LAS DECLARACIONES VOLUNTARIAS.</a:t>
            </a:r>
          </a:p>
          <a:p>
            <a:endParaRPr lang="es-MX" b="1" dirty="0">
              <a:solidFill>
                <a:srgbClr val="FFFF00"/>
              </a:solidFill>
            </a:endParaRPr>
          </a:p>
          <a:p>
            <a:pPr>
              <a:buFont typeface="Arial" charset="0"/>
              <a:buChar char="•"/>
            </a:pPr>
            <a:r>
              <a:rPr lang="es-MX" b="1" dirty="0">
                <a:solidFill>
                  <a:srgbClr val="FFFF00"/>
                </a:solidFill>
              </a:rPr>
              <a:t>RECIBIR LAS DENUNCIAS DEL PÚBLICO.</a:t>
            </a:r>
          </a:p>
          <a:p>
            <a:endParaRPr lang="es-MX" b="1" dirty="0">
              <a:solidFill>
                <a:srgbClr val="FFFF00"/>
              </a:solidFill>
            </a:endParaRPr>
          </a:p>
          <a:p>
            <a:pPr>
              <a:buFont typeface="Arial" charset="0"/>
              <a:buChar char="•"/>
            </a:pPr>
            <a:r>
              <a:rPr lang="es-MX" b="1" dirty="0">
                <a:solidFill>
                  <a:srgbClr val="FFFF00"/>
                </a:solidFill>
              </a:rPr>
              <a:t>EFECTUAR LAS ACTUACIONES AUTÓNOMAS QUE OTROS CUERPOS LEGALES ESTABLEZCAN.</a:t>
            </a:r>
          </a:p>
          <a:p>
            <a:endParaRPr lang="es-CL" b="1"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Título"/>
          <p:cNvSpPr>
            <a:spLocks noGrp="1"/>
          </p:cNvSpPr>
          <p:nvPr>
            <p:ph type="title"/>
          </p:nvPr>
        </p:nvSpPr>
        <p:spPr>
          <a:ln>
            <a:solidFill>
              <a:srgbClr val="7030A0"/>
            </a:solidFill>
          </a:ln>
        </p:spPr>
        <p:txBody>
          <a:bodyPr anchor="t"/>
          <a:lstStyle/>
          <a:p>
            <a:pPr eaLnBrk="1" hangingPunct="1"/>
            <a:r>
              <a:rPr lang="es-CL" sz="2800" b="1">
                <a:solidFill>
                  <a:srgbClr val="FF0000"/>
                </a:solidFill>
              </a:rPr>
              <a:t>INTERVINIENTES</a:t>
            </a:r>
            <a:br>
              <a:rPr lang="es-CL" sz="2800" b="1">
                <a:solidFill>
                  <a:srgbClr val="FF0000"/>
                </a:solidFill>
              </a:rPr>
            </a:br>
            <a:r>
              <a:rPr lang="es-CL" sz="2800" b="1">
                <a:solidFill>
                  <a:srgbClr val="FF0000"/>
                </a:solidFill>
              </a:rPr>
              <a:t>EN EL PROCEDIMIENTO PENAL</a:t>
            </a:r>
          </a:p>
        </p:txBody>
      </p:sp>
      <p:sp>
        <p:nvSpPr>
          <p:cNvPr id="25603" name="2 Marcador de contenido"/>
          <p:cNvSpPr>
            <a:spLocks noGrp="1"/>
          </p:cNvSpPr>
          <p:nvPr>
            <p:ph idx="1"/>
          </p:nvPr>
        </p:nvSpPr>
        <p:spPr>
          <a:xfrm>
            <a:off x="457200" y="1600200"/>
            <a:ext cx="8229600" cy="4972050"/>
          </a:xfrm>
          <a:ln>
            <a:solidFill>
              <a:srgbClr val="7030A0"/>
            </a:solidFill>
          </a:ln>
        </p:spPr>
        <p:txBody>
          <a:bodyPr/>
          <a:lstStyle/>
          <a:p>
            <a:pPr algn="just" eaLnBrk="1" hangingPunct="1">
              <a:buFontTx/>
              <a:buNone/>
            </a:pPr>
            <a:r>
              <a:rPr lang="es-CL" b="1">
                <a:solidFill>
                  <a:srgbClr val="FFFF00"/>
                </a:solidFill>
              </a:rPr>
              <a:t>Artículo 12 CPP.- Intervinientes. </a:t>
            </a:r>
          </a:p>
          <a:p>
            <a:pPr algn="just" eaLnBrk="1" hangingPunct="1">
              <a:buFontTx/>
              <a:buNone/>
            </a:pPr>
            <a:r>
              <a:rPr lang="es-CL" sz="2000">
                <a:solidFill>
                  <a:schemeClr val="bg1"/>
                </a:solidFill>
              </a:rPr>
              <a:t>	Para los efectos regulados en este Código, se considerará intervinientes en el procedimiento: </a:t>
            </a:r>
          </a:p>
          <a:p>
            <a:pPr algn="just" eaLnBrk="1" hangingPunct="1">
              <a:buFontTx/>
              <a:buNone/>
            </a:pPr>
            <a:endParaRPr lang="es-CL" sz="2000">
              <a:solidFill>
                <a:schemeClr val="bg1"/>
              </a:solidFill>
            </a:endParaRPr>
          </a:p>
          <a:p>
            <a:pPr algn="just" eaLnBrk="1" hangingPunct="1">
              <a:buFontTx/>
              <a:buNone/>
            </a:pPr>
            <a:r>
              <a:rPr lang="es-CL" sz="2000">
                <a:solidFill>
                  <a:schemeClr val="bg1"/>
                </a:solidFill>
              </a:rPr>
              <a:t>AL FISCAL, </a:t>
            </a:r>
          </a:p>
          <a:p>
            <a:pPr algn="just" eaLnBrk="1" hangingPunct="1">
              <a:buFontTx/>
              <a:buNone/>
            </a:pPr>
            <a:endParaRPr lang="es-CL" sz="2000">
              <a:solidFill>
                <a:schemeClr val="bg1"/>
              </a:solidFill>
            </a:endParaRPr>
          </a:p>
          <a:p>
            <a:pPr algn="just" eaLnBrk="1" hangingPunct="1">
              <a:buFontTx/>
              <a:buNone/>
            </a:pPr>
            <a:r>
              <a:rPr lang="es-CL" sz="2000">
                <a:solidFill>
                  <a:schemeClr val="bg1"/>
                </a:solidFill>
              </a:rPr>
              <a:t>AL IMPUTADO, </a:t>
            </a:r>
          </a:p>
          <a:p>
            <a:pPr algn="just" eaLnBrk="1" hangingPunct="1">
              <a:buFontTx/>
              <a:buNone/>
            </a:pPr>
            <a:endParaRPr lang="es-CL" sz="2000">
              <a:solidFill>
                <a:schemeClr val="bg1"/>
              </a:solidFill>
            </a:endParaRPr>
          </a:p>
          <a:p>
            <a:pPr algn="just" eaLnBrk="1" hangingPunct="1">
              <a:buFontTx/>
              <a:buNone/>
            </a:pPr>
            <a:r>
              <a:rPr lang="es-CL" sz="2000">
                <a:solidFill>
                  <a:schemeClr val="bg1"/>
                </a:solidFill>
              </a:rPr>
              <a:t>AL DEFENSOR,</a:t>
            </a:r>
          </a:p>
          <a:p>
            <a:pPr algn="just" eaLnBrk="1" hangingPunct="1">
              <a:buFontTx/>
              <a:buNone/>
            </a:pPr>
            <a:endParaRPr lang="es-CL" sz="2000">
              <a:solidFill>
                <a:schemeClr val="bg1"/>
              </a:solidFill>
            </a:endParaRPr>
          </a:p>
          <a:p>
            <a:pPr algn="just" eaLnBrk="1" hangingPunct="1">
              <a:buFontTx/>
              <a:buNone/>
            </a:pPr>
            <a:r>
              <a:rPr lang="es-CL" sz="2000">
                <a:solidFill>
                  <a:schemeClr val="bg1"/>
                </a:solidFill>
              </a:rPr>
              <a:t>A LA VÍCTIMA,  </a:t>
            </a:r>
          </a:p>
          <a:p>
            <a:pPr algn="just" eaLnBrk="1" hangingPunct="1">
              <a:buFontTx/>
              <a:buNone/>
            </a:pPr>
            <a:endParaRPr lang="es-CL" sz="2000">
              <a:solidFill>
                <a:schemeClr val="bg1"/>
              </a:solidFill>
            </a:endParaRPr>
          </a:p>
          <a:p>
            <a:pPr algn="just" eaLnBrk="1" hangingPunct="1">
              <a:buFontTx/>
              <a:buNone/>
            </a:pPr>
            <a:endParaRPr lang="es-CL" sz="2000">
              <a:solidFill>
                <a:schemeClr val="bg1"/>
              </a:solidFill>
            </a:endParaRPr>
          </a:p>
          <a:p>
            <a:pPr algn="just" eaLnBrk="1" hangingPunct="1">
              <a:buFontTx/>
              <a:buNone/>
            </a:pPr>
            <a:endParaRPr lang="es-CL" sz="2000">
              <a:solidFill>
                <a:schemeClr val="bg1"/>
              </a:solidFill>
            </a:endParaRPr>
          </a:p>
          <a:p>
            <a:pPr algn="just" eaLnBrk="1" hangingPunct="1">
              <a:buFontTx/>
              <a:buNone/>
            </a:pPr>
            <a:endParaRPr lang="es-CL" sz="2000">
              <a:solidFill>
                <a:schemeClr val="bg1"/>
              </a:solidFill>
            </a:endParaRPr>
          </a:p>
        </p:txBody>
      </p:sp>
      <p:sp>
        <p:nvSpPr>
          <p:cNvPr id="4" name="2 Marcador de contenido"/>
          <p:cNvSpPr txBox="1">
            <a:spLocks/>
          </p:cNvSpPr>
          <p:nvPr/>
        </p:nvSpPr>
        <p:spPr>
          <a:xfrm>
            <a:off x="3786188" y="3857625"/>
            <a:ext cx="4643437" cy="1643063"/>
          </a:xfrm>
          <a:prstGeom prst="rect">
            <a:avLst/>
          </a:prstGeom>
          <a:ln>
            <a:noFill/>
          </a:ln>
        </p:spPr>
        <p:txBody>
          <a:bodyPr/>
          <a:lstStyle/>
          <a:p>
            <a:pPr marL="250825" indent="-250825" algn="just" defTabSz="671513" eaLnBrk="0" fontAlgn="auto" hangingPunct="0">
              <a:spcBef>
                <a:spcPct val="20000"/>
              </a:spcBef>
              <a:spcAft>
                <a:spcPts val="0"/>
              </a:spcAft>
              <a:defRPr/>
            </a:pPr>
            <a:r>
              <a:rPr lang="es-CL" kern="0" dirty="0">
                <a:solidFill>
                  <a:schemeClr val="bg1"/>
                </a:solidFill>
                <a:latin typeface="+mn-lt"/>
              </a:rPr>
              <a:t>	DESDE QUE REALIZAREN CUALQUIER ACTUACIÓN PROCESAL O DESDE EL MOMENTO EN QUE LA LEY LES PERMITIERE EJERCER FACULTADES DETERMINADAS.</a:t>
            </a:r>
          </a:p>
        </p:txBody>
      </p:sp>
      <p:sp>
        <p:nvSpPr>
          <p:cNvPr id="25605" name="4 Cerrar llave"/>
          <p:cNvSpPr>
            <a:spLocks/>
          </p:cNvSpPr>
          <p:nvPr/>
        </p:nvSpPr>
        <p:spPr bwMode="auto">
          <a:xfrm>
            <a:off x="3143250" y="2928938"/>
            <a:ext cx="500063" cy="2947987"/>
          </a:xfrm>
          <a:prstGeom prst="rightBrace">
            <a:avLst>
              <a:gd name="adj1" fmla="val 8324"/>
              <a:gd name="adj2" fmla="val 50000"/>
            </a:avLst>
          </a:prstGeom>
          <a:noFill/>
          <a:ln w="9525" algn="ctr">
            <a:solidFill>
              <a:srgbClr val="FF0000"/>
            </a:solidFill>
            <a:round/>
            <a:headEnd/>
            <a:tailEnd/>
          </a:ln>
        </p:spPr>
        <p:txBody>
          <a:bodyPr/>
          <a:lstStyle/>
          <a:p>
            <a:endParaRPr lang="es-ES">
              <a:latin typeface="Calibri" pitchFamily="34" charset="0"/>
            </a:endParaRP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214438"/>
            <a:ext cx="8229600" cy="5429250"/>
          </a:xfrm>
        </p:spPr>
        <p:txBody>
          <a:bodyPr rtlCol="0">
            <a:normAutofit/>
          </a:bodyPr>
          <a:lstStyle/>
          <a:p>
            <a:pPr eaLnBrk="1" fontAlgn="auto" hangingPunct="1">
              <a:spcAft>
                <a:spcPts val="0"/>
              </a:spcAft>
              <a:buFontTx/>
              <a:buNone/>
              <a:defRPr/>
            </a:pPr>
            <a:r>
              <a:rPr lang="es-CL" sz="2000" b="1" dirty="0">
                <a:solidFill>
                  <a:srgbClr val="FFFF00"/>
                </a:solidFill>
              </a:rPr>
              <a:t>	</a:t>
            </a:r>
            <a:r>
              <a:rPr lang="es-CL" sz="2000" b="1" dirty="0">
                <a:solidFill>
                  <a:srgbClr val="FF0000"/>
                </a:solidFill>
              </a:rPr>
              <a:t>FISCAL:</a:t>
            </a:r>
            <a:r>
              <a:rPr lang="es-CL" sz="2000" dirty="0">
                <a:solidFill>
                  <a:srgbClr val="FFFF00"/>
                </a:solidFill>
              </a:rPr>
              <a:t> </a:t>
            </a:r>
            <a:r>
              <a:rPr lang="es-CL" sz="2000" dirty="0">
                <a:solidFill>
                  <a:schemeClr val="bg1"/>
                </a:solidFill>
              </a:rPr>
              <a:t> Desde que se inicia la investigación.</a:t>
            </a:r>
          </a:p>
          <a:p>
            <a:pPr eaLnBrk="1" fontAlgn="auto" hangingPunct="1">
              <a:spcAft>
                <a:spcPts val="0"/>
              </a:spcAft>
              <a:buFontTx/>
              <a:buNone/>
              <a:defRPr/>
            </a:pPr>
            <a:endParaRPr lang="es-CL" sz="1000" dirty="0">
              <a:solidFill>
                <a:schemeClr val="bg1"/>
              </a:solidFill>
            </a:endParaRPr>
          </a:p>
          <a:p>
            <a:pPr eaLnBrk="1" fontAlgn="auto" hangingPunct="1">
              <a:spcAft>
                <a:spcPts val="0"/>
              </a:spcAft>
              <a:buFontTx/>
              <a:buNone/>
              <a:defRPr/>
            </a:pPr>
            <a:r>
              <a:rPr lang="es-CL" sz="2000" b="1" dirty="0">
                <a:solidFill>
                  <a:srgbClr val="FFFF00"/>
                </a:solidFill>
              </a:rPr>
              <a:t>	</a:t>
            </a:r>
            <a:r>
              <a:rPr lang="es-CL" sz="2000" b="1" dirty="0">
                <a:solidFill>
                  <a:srgbClr val="FF0000"/>
                </a:solidFill>
              </a:rPr>
              <a:t>IMPUTADO:</a:t>
            </a:r>
            <a:r>
              <a:rPr lang="es-CL" sz="2000" dirty="0">
                <a:solidFill>
                  <a:schemeClr val="bg1"/>
                </a:solidFill>
              </a:rPr>
              <a:t> Desde la primera actuación del procedimiento dirigido en su contra y hasta la completa ejecución de la sentencia.</a:t>
            </a:r>
          </a:p>
          <a:p>
            <a:pPr algn="just" eaLnBrk="1" fontAlgn="auto" hangingPunct="1">
              <a:spcAft>
                <a:spcPts val="0"/>
              </a:spcAft>
              <a:buFontTx/>
              <a:buNone/>
              <a:defRPr/>
            </a:pPr>
            <a:endParaRPr lang="es-CL" sz="900" dirty="0">
              <a:solidFill>
                <a:schemeClr val="bg1"/>
              </a:solidFill>
            </a:endParaRPr>
          </a:p>
          <a:p>
            <a:pPr algn="just" eaLnBrk="1" fontAlgn="auto" hangingPunct="1">
              <a:spcAft>
                <a:spcPts val="0"/>
              </a:spcAft>
              <a:buFontTx/>
              <a:buNone/>
              <a:defRPr/>
            </a:pPr>
            <a:endParaRPr lang="es-CL" sz="900" dirty="0">
              <a:solidFill>
                <a:schemeClr val="bg1"/>
              </a:solidFill>
            </a:endParaRPr>
          </a:p>
          <a:p>
            <a:pPr algn="just" eaLnBrk="1" fontAlgn="auto" hangingPunct="1">
              <a:spcAft>
                <a:spcPts val="0"/>
              </a:spcAft>
              <a:buFontTx/>
              <a:buNone/>
              <a:defRPr/>
            </a:pPr>
            <a:r>
              <a:rPr lang="es-CL" sz="1400" b="1" dirty="0">
                <a:solidFill>
                  <a:srgbClr val="FFFF00"/>
                </a:solidFill>
              </a:rPr>
              <a:t>Artículo 7º CPP.- Calidad de imputado. </a:t>
            </a:r>
          </a:p>
          <a:p>
            <a:pPr algn="just" eaLnBrk="1" fontAlgn="auto" hangingPunct="1">
              <a:spcAft>
                <a:spcPts val="0"/>
              </a:spcAft>
              <a:buFontTx/>
              <a:buNone/>
              <a:defRPr/>
            </a:pPr>
            <a:r>
              <a:rPr lang="es-CL" sz="1400" dirty="0">
                <a:solidFill>
                  <a:schemeClr val="bg1"/>
                </a:solidFill>
              </a:rPr>
              <a:t>	Las facultades, derechos y garantías que la Constitución Política de la República, este Código y otras leyes reconocen al imputado, podrán hacerse valer por la persona a quien se atribuyere participación en un hecho punible desde la primera actuación del procedimiento dirigido en su contra y hasta la completa ejecución de la sentencia.</a:t>
            </a:r>
          </a:p>
          <a:p>
            <a:pPr algn="just" eaLnBrk="1" fontAlgn="auto" hangingPunct="1">
              <a:spcAft>
                <a:spcPts val="0"/>
              </a:spcAft>
              <a:buFontTx/>
              <a:buNone/>
              <a:defRPr/>
            </a:pPr>
            <a:r>
              <a:rPr lang="es-CL" sz="1400" dirty="0">
                <a:solidFill>
                  <a:schemeClr val="bg1"/>
                </a:solidFill>
              </a:rPr>
              <a:t>	Para este efecto, se entenderá por </a:t>
            </a:r>
            <a:r>
              <a:rPr lang="es-CL" sz="1400" b="1" dirty="0">
                <a:solidFill>
                  <a:srgbClr val="FFFF00"/>
                </a:solidFill>
              </a:rPr>
              <a:t>primera actuación del procedimiento </a:t>
            </a:r>
            <a:r>
              <a:rPr lang="es-CL" sz="1400" dirty="0">
                <a:solidFill>
                  <a:schemeClr val="bg1"/>
                </a:solidFill>
              </a:rPr>
              <a:t>cualquiera diligencia o gestión, sea de investigación, de carácter cautelar o de otra especie, que se realizare por o ante un tribunal con competencia en lo criminal, el ministerio público o </a:t>
            </a:r>
            <a:r>
              <a:rPr lang="es-CL" sz="1400" b="1" dirty="0">
                <a:solidFill>
                  <a:srgbClr val="FFFF00"/>
                </a:solidFill>
              </a:rPr>
              <a:t>la policía</a:t>
            </a:r>
            <a:r>
              <a:rPr lang="es-CL" sz="1400" dirty="0">
                <a:solidFill>
                  <a:schemeClr val="bg1"/>
                </a:solidFill>
              </a:rPr>
              <a:t>, en la que se atribuyere a una persona responsabilidad en un hecho punible.</a:t>
            </a:r>
          </a:p>
          <a:p>
            <a:pPr algn="just" eaLnBrk="1" fontAlgn="auto" hangingPunct="1">
              <a:spcAft>
                <a:spcPts val="0"/>
              </a:spcAft>
              <a:buFontTx/>
              <a:buNone/>
              <a:defRPr/>
            </a:pPr>
            <a:endParaRPr lang="es-CL" sz="1400" dirty="0">
              <a:solidFill>
                <a:schemeClr val="bg1"/>
              </a:solidFill>
            </a:endParaRPr>
          </a:p>
          <a:p>
            <a:pPr algn="just" eaLnBrk="1" fontAlgn="auto" hangingPunct="1">
              <a:spcAft>
                <a:spcPts val="0"/>
              </a:spcAft>
              <a:buFontTx/>
              <a:buNone/>
              <a:defRPr/>
            </a:pPr>
            <a:r>
              <a:rPr lang="es-CL" sz="2000" b="1" dirty="0">
                <a:solidFill>
                  <a:srgbClr val="FF0000"/>
                </a:solidFill>
              </a:rPr>
              <a:t>	DEFENSOR:</a:t>
            </a:r>
            <a:r>
              <a:rPr lang="es-CL" sz="2000" b="1" dirty="0">
                <a:solidFill>
                  <a:schemeClr val="bg1"/>
                </a:solidFill>
              </a:rPr>
              <a:t> Desde que el imputado lo designa.</a:t>
            </a:r>
          </a:p>
          <a:p>
            <a:pPr eaLnBrk="1" fontAlgn="auto" hangingPunct="1">
              <a:spcAft>
                <a:spcPts val="0"/>
              </a:spcAft>
              <a:buFontTx/>
              <a:buNone/>
              <a:defRPr/>
            </a:pPr>
            <a:endParaRPr lang="es-CL" sz="1050" b="1" dirty="0">
              <a:solidFill>
                <a:schemeClr val="bg1"/>
              </a:solidFill>
            </a:endParaRPr>
          </a:p>
          <a:p>
            <a:pPr eaLnBrk="1" fontAlgn="auto" hangingPunct="1">
              <a:spcAft>
                <a:spcPts val="0"/>
              </a:spcAft>
              <a:buFontTx/>
              <a:buNone/>
              <a:defRPr/>
            </a:pPr>
            <a:r>
              <a:rPr lang="es-CL" sz="1400" b="1" dirty="0">
                <a:solidFill>
                  <a:srgbClr val="FFFF00"/>
                </a:solidFill>
              </a:rPr>
              <a:t>Artículo 8º inc. 1 CPP.- Ámbito de la defensa. </a:t>
            </a:r>
          </a:p>
          <a:p>
            <a:pPr eaLnBrk="1" fontAlgn="auto" hangingPunct="1">
              <a:spcAft>
                <a:spcPts val="0"/>
              </a:spcAft>
              <a:buFontTx/>
              <a:buNone/>
              <a:defRPr/>
            </a:pPr>
            <a:r>
              <a:rPr lang="es-CL" sz="1400" dirty="0">
                <a:solidFill>
                  <a:schemeClr val="bg1"/>
                </a:solidFill>
              </a:rPr>
              <a:t>	El imputado tendrá derecho a ser defendido por un letrado desde la primera actuación del procedimiento dirigido en su contra.</a:t>
            </a:r>
            <a:endParaRPr lang="es-CL" sz="1400" b="1" dirty="0">
              <a:solidFill>
                <a:schemeClr val="bg1"/>
              </a:solidFill>
            </a:endParaRPr>
          </a:p>
        </p:txBody>
      </p:sp>
      <p:sp>
        <p:nvSpPr>
          <p:cNvPr id="26627" name="1 Título"/>
          <p:cNvSpPr>
            <a:spLocks noGrp="1"/>
          </p:cNvSpPr>
          <p:nvPr>
            <p:ph type="title"/>
          </p:nvPr>
        </p:nvSpPr>
        <p:spPr>
          <a:xfrm>
            <a:off x="457200" y="274638"/>
            <a:ext cx="8229600" cy="725487"/>
          </a:xfrm>
          <a:ln>
            <a:solidFill>
              <a:srgbClr val="7030A0"/>
            </a:solidFill>
          </a:ln>
        </p:spPr>
        <p:txBody>
          <a:bodyPr anchor="t"/>
          <a:lstStyle/>
          <a:p>
            <a:pPr eaLnBrk="1" hangingPunct="1"/>
            <a:r>
              <a:rPr lang="es-CL" sz="2000" b="1">
                <a:solidFill>
                  <a:srgbClr val="FF0000"/>
                </a:solidFill>
              </a:rPr>
              <a:t>INTERVINIENTES</a:t>
            </a:r>
            <a:br>
              <a:rPr lang="es-CL" sz="2000" b="1">
                <a:solidFill>
                  <a:srgbClr val="FF0000"/>
                </a:solidFill>
              </a:rPr>
            </a:br>
            <a:r>
              <a:rPr lang="es-CL" sz="2000" b="1">
                <a:solidFill>
                  <a:srgbClr val="FF0000"/>
                </a:solidFill>
              </a:rPr>
              <a:t>EN EL PROCEDIMIENTO PENAL</a:t>
            </a: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14313" y="1214438"/>
            <a:ext cx="8786812" cy="5429250"/>
          </a:xfrm>
        </p:spPr>
        <p:txBody>
          <a:bodyPr rtlCol="0">
            <a:normAutofit lnSpcReduction="10000"/>
          </a:bodyPr>
          <a:lstStyle/>
          <a:p>
            <a:pPr eaLnBrk="1" fontAlgn="auto" hangingPunct="1">
              <a:spcAft>
                <a:spcPts val="0"/>
              </a:spcAft>
              <a:buFontTx/>
              <a:buNone/>
              <a:defRPr/>
            </a:pPr>
            <a:r>
              <a:rPr lang="es-CL" sz="2000" b="1" dirty="0">
                <a:solidFill>
                  <a:srgbClr val="FFFF00"/>
                </a:solidFill>
              </a:rPr>
              <a:t>	</a:t>
            </a:r>
            <a:r>
              <a:rPr lang="es-CL" sz="1800" b="1" dirty="0">
                <a:solidFill>
                  <a:srgbClr val="FF0000"/>
                </a:solidFill>
              </a:rPr>
              <a:t>VÍCTIMA:</a:t>
            </a:r>
            <a:r>
              <a:rPr lang="es-CL" sz="1800" dirty="0">
                <a:solidFill>
                  <a:srgbClr val="FFFF00"/>
                </a:solidFill>
              </a:rPr>
              <a:t> </a:t>
            </a:r>
            <a:r>
              <a:rPr lang="es-CL" sz="1800" dirty="0">
                <a:solidFill>
                  <a:schemeClr val="bg1"/>
                </a:solidFill>
              </a:rPr>
              <a:t> Desde que se  ha cometido el delito que la afecta.</a:t>
            </a:r>
          </a:p>
          <a:p>
            <a:pPr eaLnBrk="1" fontAlgn="auto" hangingPunct="1">
              <a:spcAft>
                <a:spcPts val="0"/>
              </a:spcAft>
              <a:buFontTx/>
              <a:buNone/>
              <a:defRPr/>
            </a:pPr>
            <a:endParaRPr lang="es-CL" sz="1000" dirty="0">
              <a:solidFill>
                <a:schemeClr val="bg1"/>
              </a:solidFill>
            </a:endParaRPr>
          </a:p>
          <a:p>
            <a:pPr algn="just" eaLnBrk="1" fontAlgn="auto" hangingPunct="1">
              <a:spcAft>
                <a:spcPts val="0"/>
              </a:spcAft>
              <a:buFontTx/>
              <a:buNone/>
              <a:defRPr/>
            </a:pPr>
            <a:r>
              <a:rPr lang="es-CL" sz="1400" b="1" dirty="0">
                <a:solidFill>
                  <a:srgbClr val="FFFF00"/>
                </a:solidFill>
              </a:rPr>
              <a:t>	Artículo 108 CPP.- Concepto. </a:t>
            </a:r>
          </a:p>
          <a:p>
            <a:pPr algn="just" eaLnBrk="1" fontAlgn="auto" hangingPunct="1">
              <a:spcAft>
                <a:spcPts val="0"/>
              </a:spcAft>
              <a:buFontTx/>
              <a:buNone/>
              <a:defRPr/>
            </a:pPr>
            <a:r>
              <a:rPr lang="es-CL" sz="1400" dirty="0">
                <a:solidFill>
                  <a:schemeClr val="bg1"/>
                </a:solidFill>
              </a:rPr>
              <a:t>	Para los efectos de este Código, se considera víctima al ofendido por el delito.</a:t>
            </a:r>
          </a:p>
          <a:p>
            <a:pPr algn="just" eaLnBrk="1" fontAlgn="auto" hangingPunct="1">
              <a:spcAft>
                <a:spcPts val="0"/>
              </a:spcAft>
              <a:buFontTx/>
              <a:buNone/>
              <a:defRPr/>
            </a:pPr>
            <a:r>
              <a:rPr lang="es-CL" sz="1400" dirty="0">
                <a:solidFill>
                  <a:schemeClr val="bg1"/>
                </a:solidFill>
              </a:rPr>
              <a:t>	En los delitos cuya consecuencia fuere la muerte del ofendido y en los casos en que éste no pudiere ejercer los derechos que en este Código se le otorgan, se considerará víctima:</a:t>
            </a:r>
          </a:p>
          <a:p>
            <a:pPr algn="just" eaLnBrk="1" fontAlgn="auto" hangingPunct="1">
              <a:spcAft>
                <a:spcPts val="0"/>
              </a:spcAft>
              <a:buFont typeface="Arial" pitchFamily="34" charset="0"/>
              <a:buChar char="•"/>
              <a:defRPr/>
            </a:pPr>
            <a:r>
              <a:rPr lang="es-CL" sz="1400" dirty="0">
                <a:solidFill>
                  <a:schemeClr val="bg1"/>
                </a:solidFill>
              </a:rPr>
              <a:t>a) al cónyuge y a los hijos;</a:t>
            </a:r>
          </a:p>
          <a:p>
            <a:pPr algn="just" eaLnBrk="1" fontAlgn="auto" hangingPunct="1">
              <a:spcAft>
                <a:spcPts val="0"/>
              </a:spcAft>
              <a:buFont typeface="Arial" pitchFamily="34" charset="0"/>
              <a:buChar char="•"/>
              <a:defRPr/>
            </a:pPr>
            <a:r>
              <a:rPr lang="es-CL" sz="1400" dirty="0">
                <a:solidFill>
                  <a:schemeClr val="bg1"/>
                </a:solidFill>
              </a:rPr>
              <a:t>b) a los ascendientes;</a:t>
            </a:r>
          </a:p>
          <a:p>
            <a:pPr algn="just" eaLnBrk="1" fontAlgn="auto" hangingPunct="1">
              <a:spcAft>
                <a:spcPts val="0"/>
              </a:spcAft>
              <a:buFont typeface="Arial" pitchFamily="34" charset="0"/>
              <a:buChar char="•"/>
              <a:defRPr/>
            </a:pPr>
            <a:r>
              <a:rPr lang="es-CL" sz="1400" dirty="0">
                <a:solidFill>
                  <a:schemeClr val="bg1"/>
                </a:solidFill>
              </a:rPr>
              <a:t>c) al conviviente;</a:t>
            </a:r>
          </a:p>
          <a:p>
            <a:pPr algn="just" eaLnBrk="1" fontAlgn="auto" hangingPunct="1">
              <a:spcAft>
                <a:spcPts val="0"/>
              </a:spcAft>
              <a:buFont typeface="Arial" pitchFamily="34" charset="0"/>
              <a:buChar char="•"/>
              <a:defRPr/>
            </a:pPr>
            <a:r>
              <a:rPr lang="es-CL" sz="1400" dirty="0">
                <a:solidFill>
                  <a:schemeClr val="bg1"/>
                </a:solidFill>
              </a:rPr>
              <a:t>d) a los hermanos, y</a:t>
            </a:r>
          </a:p>
          <a:p>
            <a:pPr algn="just" eaLnBrk="1" fontAlgn="auto" hangingPunct="1">
              <a:spcAft>
                <a:spcPts val="0"/>
              </a:spcAft>
              <a:buFont typeface="Arial" pitchFamily="34" charset="0"/>
              <a:buChar char="•"/>
              <a:defRPr/>
            </a:pPr>
            <a:r>
              <a:rPr lang="pt-BR" sz="1400" dirty="0">
                <a:solidFill>
                  <a:schemeClr val="bg1"/>
                </a:solidFill>
              </a:rPr>
              <a:t>e) </a:t>
            </a:r>
            <a:r>
              <a:rPr lang="pt-BR" sz="1400" dirty="0" err="1">
                <a:solidFill>
                  <a:schemeClr val="bg1"/>
                </a:solidFill>
              </a:rPr>
              <a:t>al</a:t>
            </a:r>
            <a:r>
              <a:rPr lang="pt-BR" sz="1400" dirty="0">
                <a:solidFill>
                  <a:schemeClr val="bg1"/>
                </a:solidFill>
              </a:rPr>
              <a:t> </a:t>
            </a:r>
            <a:r>
              <a:rPr lang="pt-BR" sz="1400" dirty="0" err="1">
                <a:solidFill>
                  <a:schemeClr val="bg1"/>
                </a:solidFill>
              </a:rPr>
              <a:t>adoptado</a:t>
            </a:r>
            <a:r>
              <a:rPr lang="pt-BR" sz="1400" dirty="0">
                <a:solidFill>
                  <a:schemeClr val="bg1"/>
                </a:solidFill>
              </a:rPr>
              <a:t> o </a:t>
            </a:r>
            <a:r>
              <a:rPr lang="pt-BR" sz="1400" dirty="0" err="1">
                <a:solidFill>
                  <a:schemeClr val="bg1"/>
                </a:solidFill>
              </a:rPr>
              <a:t>adoptante</a:t>
            </a:r>
            <a:r>
              <a:rPr lang="pt-BR" sz="1400" dirty="0">
                <a:solidFill>
                  <a:schemeClr val="bg1"/>
                </a:solidFill>
              </a:rPr>
              <a:t>.</a:t>
            </a:r>
          </a:p>
          <a:p>
            <a:pPr algn="just" eaLnBrk="1" fontAlgn="auto" hangingPunct="1">
              <a:spcAft>
                <a:spcPts val="0"/>
              </a:spcAft>
              <a:buFontTx/>
              <a:buNone/>
              <a:defRPr/>
            </a:pPr>
            <a:r>
              <a:rPr lang="es-CL" sz="1400" dirty="0">
                <a:solidFill>
                  <a:schemeClr val="bg1"/>
                </a:solidFill>
              </a:rPr>
              <a:t>	Para los efectos de su intervención en el procedimiento, la enumeración precedente constituye un orden de prelación, de manera que la intervención de una o más personas pertenecientes a una categoría excluye a las comprendidas en las categorías siguientes.</a:t>
            </a:r>
            <a:endParaRPr lang="es-CL" sz="1400" b="1" dirty="0">
              <a:solidFill>
                <a:schemeClr val="bg1"/>
              </a:solidFill>
            </a:endParaRPr>
          </a:p>
          <a:p>
            <a:pPr eaLnBrk="1" fontAlgn="auto" hangingPunct="1">
              <a:spcAft>
                <a:spcPts val="0"/>
              </a:spcAft>
              <a:buFontTx/>
              <a:buNone/>
              <a:defRPr/>
            </a:pPr>
            <a:endParaRPr lang="es-CL" sz="1050" b="1" dirty="0">
              <a:solidFill>
                <a:srgbClr val="FFFF00"/>
              </a:solidFill>
            </a:endParaRPr>
          </a:p>
          <a:p>
            <a:pPr algn="just" eaLnBrk="1" fontAlgn="auto" hangingPunct="1">
              <a:spcAft>
                <a:spcPts val="0"/>
              </a:spcAft>
              <a:buFontTx/>
              <a:buNone/>
              <a:defRPr/>
            </a:pPr>
            <a:r>
              <a:rPr lang="es-CL" sz="1800" b="1" dirty="0">
                <a:solidFill>
                  <a:srgbClr val="FF0000"/>
                </a:solidFill>
              </a:rPr>
              <a:t>QUERELLANTE:</a:t>
            </a:r>
            <a:r>
              <a:rPr lang="es-CL" sz="1800" b="1" dirty="0">
                <a:solidFill>
                  <a:schemeClr val="bg1"/>
                </a:solidFill>
              </a:rPr>
              <a:t> Desde que se ha admitido la querella.</a:t>
            </a:r>
          </a:p>
          <a:p>
            <a:pPr algn="just" eaLnBrk="1" fontAlgn="auto" hangingPunct="1">
              <a:spcAft>
                <a:spcPts val="0"/>
              </a:spcAft>
              <a:buFontTx/>
              <a:buNone/>
              <a:defRPr/>
            </a:pPr>
            <a:r>
              <a:rPr lang="es-CL" sz="1200" b="1" dirty="0">
                <a:solidFill>
                  <a:srgbClr val="FFFF00"/>
                </a:solidFill>
              </a:rPr>
              <a:t>	Artículo 111. CPP- </a:t>
            </a:r>
            <a:r>
              <a:rPr lang="es-CL" sz="1200" dirty="0">
                <a:solidFill>
                  <a:schemeClr val="bg1"/>
                </a:solidFill>
              </a:rPr>
              <a:t>Querellante. </a:t>
            </a:r>
          </a:p>
          <a:p>
            <a:pPr algn="just" eaLnBrk="1" fontAlgn="auto" hangingPunct="1">
              <a:spcAft>
                <a:spcPts val="0"/>
              </a:spcAft>
              <a:buFontTx/>
              <a:buNone/>
              <a:defRPr/>
            </a:pPr>
            <a:r>
              <a:rPr lang="es-CL" sz="1200" dirty="0">
                <a:solidFill>
                  <a:schemeClr val="bg1"/>
                </a:solidFill>
              </a:rPr>
              <a:t>	La querella podrá ser interpuesta por la víctima, su representante legal o su heredero testamentario.</a:t>
            </a:r>
          </a:p>
          <a:p>
            <a:pPr algn="just" eaLnBrk="1" fontAlgn="auto" hangingPunct="1">
              <a:spcAft>
                <a:spcPts val="0"/>
              </a:spcAft>
              <a:buFontTx/>
              <a:buNone/>
              <a:defRPr/>
            </a:pPr>
            <a:r>
              <a:rPr lang="es-CL" sz="1200" dirty="0">
                <a:solidFill>
                  <a:schemeClr val="bg1"/>
                </a:solidFill>
              </a:rPr>
              <a:t>	También se podrá querellar cualquier persona capaz de parecer en juicio domiciliada en la provincia, respecto de hechos punibles cometidos en la misma que constituyeren delitos terroristas, o delitos cometidos por un funcionario público que afectaren derechos de las personas garantizados por la Constitución o contra la probidad pública.</a:t>
            </a:r>
            <a:endParaRPr lang="es-CL" sz="1200" b="1" dirty="0">
              <a:solidFill>
                <a:schemeClr val="bg1"/>
              </a:solidFill>
            </a:endParaRPr>
          </a:p>
          <a:p>
            <a:pPr algn="just" eaLnBrk="1" fontAlgn="auto" hangingPunct="1">
              <a:spcAft>
                <a:spcPts val="0"/>
              </a:spcAft>
              <a:buFontTx/>
              <a:buNone/>
              <a:defRPr/>
            </a:pPr>
            <a:r>
              <a:rPr lang="es-CL" sz="1200" b="1" dirty="0">
                <a:solidFill>
                  <a:srgbClr val="FFFF00"/>
                </a:solidFill>
              </a:rPr>
              <a:t>	Artículo 112 inc. 2 CPP.- </a:t>
            </a:r>
            <a:r>
              <a:rPr lang="es-CL" sz="1200" dirty="0">
                <a:solidFill>
                  <a:schemeClr val="bg1"/>
                </a:solidFill>
              </a:rPr>
              <a:t>Admitida a tramitación, el juez la remitirá al ministerio público y el querellante podrá hacer uso de los derechos que le confiere el artículo 261.</a:t>
            </a:r>
            <a:endParaRPr lang="es-CL" sz="1200" b="1" dirty="0">
              <a:solidFill>
                <a:schemeClr val="bg1"/>
              </a:solidFill>
            </a:endParaRPr>
          </a:p>
        </p:txBody>
      </p:sp>
      <p:sp>
        <p:nvSpPr>
          <p:cNvPr id="27651" name="1 Título"/>
          <p:cNvSpPr>
            <a:spLocks noGrp="1"/>
          </p:cNvSpPr>
          <p:nvPr>
            <p:ph type="title"/>
          </p:nvPr>
        </p:nvSpPr>
        <p:spPr>
          <a:xfrm>
            <a:off x="457200" y="274638"/>
            <a:ext cx="8229600" cy="725487"/>
          </a:xfrm>
          <a:ln>
            <a:solidFill>
              <a:srgbClr val="7030A0"/>
            </a:solidFill>
          </a:ln>
        </p:spPr>
        <p:txBody>
          <a:bodyPr anchor="t"/>
          <a:lstStyle/>
          <a:p>
            <a:pPr eaLnBrk="1" hangingPunct="1"/>
            <a:r>
              <a:rPr lang="es-CL" sz="2000" b="1">
                <a:solidFill>
                  <a:srgbClr val="FF0000"/>
                </a:solidFill>
              </a:rPr>
              <a:t>INTERVINIENTES</a:t>
            </a:r>
            <a:br>
              <a:rPr lang="es-CL" sz="2000" b="1">
                <a:solidFill>
                  <a:srgbClr val="FF0000"/>
                </a:solidFill>
              </a:rPr>
            </a:br>
            <a:r>
              <a:rPr lang="es-CL" sz="2000" b="1">
                <a:solidFill>
                  <a:srgbClr val="FF0000"/>
                </a:solidFill>
              </a:rPr>
              <a:t>EN EL PROCEDIMIENTO PENAL</a:t>
            </a: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2 Marcador de contenido"/>
          <p:cNvSpPr>
            <a:spLocks noGrp="1"/>
          </p:cNvSpPr>
          <p:nvPr>
            <p:ph idx="1"/>
          </p:nvPr>
        </p:nvSpPr>
        <p:spPr>
          <a:xfrm>
            <a:off x="457200" y="1285875"/>
            <a:ext cx="8229600" cy="5286375"/>
          </a:xfrm>
        </p:spPr>
        <p:txBody>
          <a:bodyPr/>
          <a:lstStyle/>
          <a:p>
            <a:pPr eaLnBrk="1" hangingPunct="1">
              <a:buFontTx/>
              <a:buNone/>
            </a:pPr>
            <a:r>
              <a:rPr lang="es-CL" sz="2000" b="1">
                <a:solidFill>
                  <a:srgbClr val="FFFF00"/>
                </a:solidFill>
              </a:rPr>
              <a:t>IMPUTADO:</a:t>
            </a:r>
          </a:p>
          <a:p>
            <a:pPr eaLnBrk="1" hangingPunct="1">
              <a:buFontTx/>
              <a:buNone/>
            </a:pPr>
            <a:endParaRPr lang="es-CL" sz="2000" b="1">
              <a:solidFill>
                <a:srgbClr val="FFFF00"/>
              </a:solidFill>
            </a:endParaRPr>
          </a:p>
          <a:p>
            <a:pPr eaLnBrk="1" hangingPunct="1">
              <a:buFontTx/>
              <a:buChar char="-"/>
            </a:pPr>
            <a:r>
              <a:rPr lang="es-CL" sz="1800" b="1">
                <a:solidFill>
                  <a:schemeClr val="bg1"/>
                </a:solidFill>
              </a:rPr>
              <a:t>DECLARACIONES DEL IMPUTADO ANTE LA POLICÍA:</a:t>
            </a:r>
          </a:p>
          <a:p>
            <a:pPr eaLnBrk="1" hangingPunct="1">
              <a:buFontTx/>
              <a:buNone/>
            </a:pPr>
            <a:endParaRPr lang="es-CL" sz="1800" b="1">
              <a:solidFill>
                <a:schemeClr val="bg1"/>
              </a:solidFill>
            </a:endParaRPr>
          </a:p>
          <a:p>
            <a:pPr algn="just" eaLnBrk="1" hangingPunct="1">
              <a:buFontTx/>
              <a:buNone/>
            </a:pPr>
            <a:r>
              <a:rPr lang="es-CL" sz="1800" b="1">
                <a:solidFill>
                  <a:srgbClr val="FF0000"/>
                </a:solidFill>
              </a:rPr>
              <a:t>Artículo 91 CPP.- </a:t>
            </a:r>
            <a:r>
              <a:rPr lang="es-CL" sz="1800">
                <a:solidFill>
                  <a:schemeClr val="bg1"/>
                </a:solidFill>
              </a:rPr>
              <a:t>La policía sólo podrá interrogar autónomamente al imputado en presencia de su defensor. Si éste no estuviere presente durante el interrogatorio, las preguntas se limitarán a constatar la identidad del sujeto.</a:t>
            </a:r>
          </a:p>
          <a:p>
            <a:pPr algn="just" eaLnBrk="1" hangingPunct="1"/>
            <a:r>
              <a:rPr lang="es-CL" sz="1800">
                <a:solidFill>
                  <a:schemeClr val="bg1"/>
                </a:solidFill>
              </a:rPr>
              <a:t>Si, en ausencia del defensor, el imputado manifestare su deseo de declarar, la policía tomará las medidas necesarias para que declare inmediatamente ante el fiscal. Si esto no fuere posible, la policía podrá consignar las declaraciones que se allanare a prestar, bajo la responsabilidad y con la autorización del fiscal. El defensor podrá incorporarse siempre y en cualquier momento a esta diligencia.</a:t>
            </a:r>
          </a:p>
          <a:p>
            <a:pPr algn="just" eaLnBrk="1" hangingPunct="1">
              <a:buFontTx/>
              <a:buNone/>
            </a:pPr>
            <a:endParaRPr lang="es-CL" sz="1800" b="1">
              <a:solidFill>
                <a:schemeClr val="bg1"/>
              </a:solidFill>
            </a:endParaRPr>
          </a:p>
          <a:p>
            <a:pPr algn="just" eaLnBrk="1" hangingPunct="1">
              <a:buFontTx/>
              <a:buNone/>
            </a:pPr>
            <a:r>
              <a:rPr lang="es-CL" sz="1800" b="1">
                <a:solidFill>
                  <a:schemeClr val="bg1"/>
                </a:solidFill>
              </a:rPr>
              <a:t>	En el caso de los adolescentes, éste sólo podrá declarar ante el fiscal en presencia del defensor, cuya participación será indispensable en cualquier actuación en la que se requiera al adolescente y que exceda de la mera acreditación de su identidad (Art. 31 Ley 20.084 sobre RPA).</a:t>
            </a:r>
          </a:p>
        </p:txBody>
      </p:sp>
      <p:sp>
        <p:nvSpPr>
          <p:cNvPr id="28675" name="1 Título"/>
          <p:cNvSpPr>
            <a:spLocks noGrp="1"/>
          </p:cNvSpPr>
          <p:nvPr>
            <p:ph type="title"/>
          </p:nvPr>
        </p:nvSpPr>
        <p:spPr>
          <a:xfrm>
            <a:off x="457200" y="274638"/>
            <a:ext cx="8229600" cy="725487"/>
          </a:xfrm>
          <a:ln>
            <a:solidFill>
              <a:srgbClr val="7030A0"/>
            </a:solidFill>
          </a:ln>
        </p:spPr>
        <p:txBody>
          <a:bodyPr anchor="t"/>
          <a:lstStyle/>
          <a:p>
            <a:pPr eaLnBrk="1" hangingPunct="1"/>
            <a:r>
              <a:rPr lang="es-CL" sz="2000" b="1">
                <a:solidFill>
                  <a:srgbClr val="FF0000"/>
                </a:solidFill>
              </a:rPr>
              <a:t>DERECHOS DE LOS INTERVINIENTES</a:t>
            </a:r>
            <a:br>
              <a:rPr lang="es-CL" sz="2000" b="1">
                <a:solidFill>
                  <a:srgbClr val="FF0000"/>
                </a:solidFill>
              </a:rPr>
            </a:br>
            <a:r>
              <a:rPr lang="es-CL" sz="2000" b="1">
                <a:solidFill>
                  <a:srgbClr val="FF0000"/>
                </a:solidFill>
              </a:rPr>
              <a:t>EN RELACIÓN CON LA POLICÍA</a:t>
            </a: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2 Marcador de contenido"/>
          <p:cNvSpPr>
            <a:spLocks noGrp="1"/>
          </p:cNvSpPr>
          <p:nvPr>
            <p:ph idx="1"/>
          </p:nvPr>
        </p:nvSpPr>
        <p:spPr>
          <a:xfrm>
            <a:off x="457200" y="1285875"/>
            <a:ext cx="8229600" cy="5286375"/>
          </a:xfrm>
        </p:spPr>
        <p:txBody>
          <a:bodyPr/>
          <a:lstStyle/>
          <a:p>
            <a:pPr eaLnBrk="1" hangingPunct="1">
              <a:buFontTx/>
              <a:buNone/>
            </a:pPr>
            <a:r>
              <a:rPr lang="es-CL" b="1">
                <a:solidFill>
                  <a:srgbClr val="FFFF00"/>
                </a:solidFill>
              </a:rPr>
              <a:t>IMPUTADO:</a:t>
            </a:r>
          </a:p>
          <a:p>
            <a:pPr eaLnBrk="1" hangingPunct="1">
              <a:buFontTx/>
              <a:buNone/>
            </a:pPr>
            <a:endParaRPr lang="es-CL" sz="900" b="1">
              <a:solidFill>
                <a:srgbClr val="FFFF00"/>
              </a:solidFill>
            </a:endParaRPr>
          </a:p>
          <a:p>
            <a:pPr eaLnBrk="1" hangingPunct="1">
              <a:buFontTx/>
              <a:buChar char="-"/>
            </a:pPr>
            <a:r>
              <a:rPr lang="es-CL" sz="2000" b="1">
                <a:solidFill>
                  <a:schemeClr val="bg1"/>
                </a:solidFill>
              </a:rPr>
              <a:t>DERECHOS  DEL IMPUTADO  EN LIBERTAD:</a:t>
            </a:r>
          </a:p>
          <a:p>
            <a:pPr eaLnBrk="1" hangingPunct="1">
              <a:buFontTx/>
              <a:buNone/>
            </a:pPr>
            <a:endParaRPr lang="es-CL" sz="900" b="1">
              <a:solidFill>
                <a:schemeClr val="bg1"/>
              </a:solidFill>
            </a:endParaRPr>
          </a:p>
          <a:p>
            <a:pPr algn="just" eaLnBrk="1" hangingPunct="1">
              <a:buFontTx/>
              <a:buNone/>
            </a:pPr>
            <a:r>
              <a:rPr lang="es-CL" sz="2000" b="1">
                <a:solidFill>
                  <a:srgbClr val="FF0000"/>
                </a:solidFill>
              </a:rPr>
              <a:t>Artículo 93 CPP, LETRAS a), b), g) y h).-  </a:t>
            </a:r>
            <a:r>
              <a:rPr lang="es-CL" sz="2000">
                <a:solidFill>
                  <a:schemeClr val="bg1"/>
                </a:solidFill>
              </a:rPr>
              <a:t>Todo imputado podrá hacer valer, hasta la terminación del proceso, los derechos y garantías que le confieren las leyes.</a:t>
            </a:r>
          </a:p>
          <a:p>
            <a:pPr algn="just" eaLnBrk="1" hangingPunct="1">
              <a:buFontTx/>
              <a:buNone/>
            </a:pPr>
            <a:r>
              <a:rPr lang="es-CL" sz="2000">
                <a:solidFill>
                  <a:schemeClr val="bg1"/>
                </a:solidFill>
              </a:rPr>
              <a:t>	En especial, tendrá derecho a:</a:t>
            </a:r>
          </a:p>
          <a:p>
            <a:pPr algn="just" eaLnBrk="1" hangingPunct="1"/>
            <a:r>
              <a:rPr lang="es-CL" sz="2000">
                <a:solidFill>
                  <a:schemeClr val="bg1"/>
                </a:solidFill>
              </a:rPr>
              <a:t>a) Que se le informe de manera específica y clara acerca de los hechos que se le imputaren y los derechos que le otorgan la Constitución y las leyes;</a:t>
            </a:r>
          </a:p>
          <a:p>
            <a:pPr algn="just" eaLnBrk="1" hangingPunct="1"/>
            <a:r>
              <a:rPr lang="es-CL" sz="2000">
                <a:solidFill>
                  <a:schemeClr val="bg1"/>
                </a:solidFill>
              </a:rPr>
              <a:t>b) Ser asistido por un abogado desde los actos iniciales de la investigación;</a:t>
            </a:r>
          </a:p>
          <a:p>
            <a:pPr algn="just" eaLnBrk="1" hangingPunct="1"/>
            <a:r>
              <a:rPr lang="es-CL" sz="2000">
                <a:solidFill>
                  <a:schemeClr val="bg1"/>
                </a:solidFill>
              </a:rPr>
              <a:t>g) Guardar silencio o, en caso de consentir en prestar declaración, a no hacerlo bajo juramento;</a:t>
            </a:r>
          </a:p>
          <a:p>
            <a:pPr algn="just" eaLnBrk="1" hangingPunct="1"/>
            <a:r>
              <a:rPr lang="es-CL" sz="2000">
                <a:solidFill>
                  <a:schemeClr val="bg1"/>
                </a:solidFill>
              </a:rPr>
              <a:t>h) No ser sometido a tortura ni a otros tratos crueles, inhumanos o degradantes,……</a:t>
            </a:r>
            <a:endParaRPr lang="es-CL" sz="2000" b="1">
              <a:solidFill>
                <a:schemeClr val="bg1"/>
              </a:solidFill>
            </a:endParaRPr>
          </a:p>
        </p:txBody>
      </p:sp>
      <p:sp>
        <p:nvSpPr>
          <p:cNvPr id="29699" name="1 Título"/>
          <p:cNvSpPr>
            <a:spLocks noGrp="1"/>
          </p:cNvSpPr>
          <p:nvPr>
            <p:ph type="title"/>
          </p:nvPr>
        </p:nvSpPr>
        <p:spPr>
          <a:xfrm>
            <a:off x="457200" y="274638"/>
            <a:ext cx="8229600" cy="725487"/>
          </a:xfrm>
          <a:ln>
            <a:solidFill>
              <a:srgbClr val="7030A0"/>
            </a:solidFill>
          </a:ln>
        </p:spPr>
        <p:txBody>
          <a:bodyPr anchor="t"/>
          <a:lstStyle/>
          <a:p>
            <a:pPr eaLnBrk="1" hangingPunct="1"/>
            <a:r>
              <a:rPr lang="es-CL" sz="2000" b="1">
                <a:solidFill>
                  <a:srgbClr val="FF0000"/>
                </a:solidFill>
              </a:rPr>
              <a:t>DERECHOS DE LOS INTERVINIENTES</a:t>
            </a:r>
            <a:br>
              <a:rPr lang="es-CL" sz="2000" b="1">
                <a:solidFill>
                  <a:srgbClr val="FF0000"/>
                </a:solidFill>
              </a:rPr>
            </a:br>
            <a:r>
              <a:rPr lang="es-CL" sz="2000" b="1">
                <a:solidFill>
                  <a:srgbClr val="FF0000"/>
                </a:solidFill>
              </a:rPr>
              <a:t>EN RELACIÓN CON LA POLICÍA</a:t>
            </a: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2 Marcador de contenido"/>
          <p:cNvSpPr>
            <a:spLocks noGrp="1"/>
          </p:cNvSpPr>
          <p:nvPr>
            <p:ph idx="1"/>
          </p:nvPr>
        </p:nvSpPr>
        <p:spPr>
          <a:xfrm>
            <a:off x="457200" y="1285875"/>
            <a:ext cx="8229600" cy="5286375"/>
          </a:xfrm>
        </p:spPr>
        <p:txBody>
          <a:bodyPr rtlCol="0">
            <a:normAutofit lnSpcReduction="10000"/>
          </a:bodyPr>
          <a:lstStyle/>
          <a:p>
            <a:pPr eaLnBrk="1" fontAlgn="auto" hangingPunct="1">
              <a:spcAft>
                <a:spcPts val="0"/>
              </a:spcAft>
              <a:buFontTx/>
              <a:buNone/>
              <a:defRPr/>
            </a:pPr>
            <a:r>
              <a:rPr lang="es-CL" b="1">
                <a:solidFill>
                  <a:srgbClr val="FFFF00"/>
                </a:solidFill>
              </a:rPr>
              <a:t>IMPUTADO:</a:t>
            </a:r>
          </a:p>
          <a:p>
            <a:pPr eaLnBrk="1" fontAlgn="auto" hangingPunct="1">
              <a:spcAft>
                <a:spcPts val="0"/>
              </a:spcAft>
              <a:buFontTx/>
              <a:buNone/>
              <a:defRPr/>
            </a:pPr>
            <a:endParaRPr lang="es-CL" sz="900" b="1">
              <a:solidFill>
                <a:srgbClr val="FFFF00"/>
              </a:solidFill>
            </a:endParaRPr>
          </a:p>
          <a:p>
            <a:pPr eaLnBrk="1" fontAlgn="auto" hangingPunct="1">
              <a:spcAft>
                <a:spcPts val="0"/>
              </a:spcAft>
              <a:buFontTx/>
              <a:buChar char="-"/>
              <a:defRPr/>
            </a:pPr>
            <a:r>
              <a:rPr lang="es-CL" sz="2000" b="1">
                <a:solidFill>
                  <a:schemeClr val="bg1"/>
                </a:solidFill>
              </a:rPr>
              <a:t>DERECHOS  DEL IMPUTADO  PRIVADO DE LIBERTAD:</a:t>
            </a:r>
          </a:p>
          <a:p>
            <a:pPr eaLnBrk="1" fontAlgn="auto" hangingPunct="1">
              <a:spcAft>
                <a:spcPts val="0"/>
              </a:spcAft>
              <a:buFontTx/>
              <a:buNone/>
              <a:defRPr/>
            </a:pPr>
            <a:endParaRPr lang="es-CL" sz="800" b="1">
              <a:solidFill>
                <a:schemeClr val="bg1"/>
              </a:solidFill>
            </a:endParaRPr>
          </a:p>
          <a:p>
            <a:pPr algn="just" eaLnBrk="1" fontAlgn="auto" hangingPunct="1">
              <a:spcAft>
                <a:spcPts val="0"/>
              </a:spcAft>
              <a:buFontTx/>
              <a:buNone/>
              <a:defRPr/>
            </a:pPr>
            <a:r>
              <a:rPr lang="es-CL" sz="1800" b="1">
                <a:solidFill>
                  <a:srgbClr val="FF0000"/>
                </a:solidFill>
              </a:rPr>
              <a:t>Artículos 94 CPP – Letras a), b), c), e), f), g), y h).</a:t>
            </a:r>
          </a:p>
          <a:p>
            <a:pPr algn="just" eaLnBrk="1" fontAlgn="auto" hangingPunct="1">
              <a:spcAft>
                <a:spcPts val="0"/>
              </a:spcAft>
              <a:buFontTx/>
              <a:buNone/>
              <a:defRPr/>
            </a:pPr>
            <a:endParaRPr lang="es-CL" sz="800" b="1">
              <a:solidFill>
                <a:srgbClr val="FF0000"/>
              </a:solidFill>
            </a:endParaRPr>
          </a:p>
          <a:p>
            <a:pPr algn="just" eaLnBrk="1" fontAlgn="auto" hangingPunct="1">
              <a:spcAft>
                <a:spcPts val="0"/>
              </a:spcAft>
              <a:buFontTx/>
              <a:buNone/>
              <a:defRPr/>
            </a:pPr>
            <a:r>
              <a:rPr lang="es-CL" sz="1800">
                <a:solidFill>
                  <a:schemeClr val="bg1"/>
                </a:solidFill>
              </a:rPr>
              <a:t>	</a:t>
            </a:r>
            <a:r>
              <a:rPr lang="es-CL" sz="1400">
                <a:solidFill>
                  <a:schemeClr val="bg1"/>
                </a:solidFill>
              </a:rPr>
              <a:t>El imputado privado de libertad tendrá, además, las siguientes garantías y derechos:</a:t>
            </a:r>
          </a:p>
          <a:p>
            <a:pPr algn="just" eaLnBrk="1" fontAlgn="auto" hangingPunct="1">
              <a:spcAft>
                <a:spcPts val="0"/>
              </a:spcAft>
              <a:buFont typeface="Arial" pitchFamily="34" charset="0"/>
              <a:buChar char="•"/>
              <a:defRPr/>
            </a:pPr>
            <a:r>
              <a:rPr lang="es-CL" sz="1400">
                <a:solidFill>
                  <a:schemeClr val="bg1"/>
                </a:solidFill>
              </a:rPr>
              <a:t>a) A que se le exprese específica y claramente el motivo de su privación de libertad y, salvo el caso de delito flagrante, a que se le exhiba la orden que la dispusiere;</a:t>
            </a:r>
          </a:p>
          <a:p>
            <a:pPr algn="just" eaLnBrk="1" fontAlgn="auto" hangingPunct="1">
              <a:spcAft>
                <a:spcPts val="0"/>
              </a:spcAft>
              <a:buFont typeface="Arial" pitchFamily="34" charset="0"/>
              <a:buChar char="•"/>
              <a:defRPr/>
            </a:pPr>
            <a:r>
              <a:rPr lang="es-CL" sz="1400">
                <a:solidFill>
                  <a:schemeClr val="bg1"/>
                </a:solidFill>
              </a:rPr>
              <a:t>b) A que el funcionario a cargo del procedimiento de detención o de aprehensión le informe de los derechos a que se refiere el inciso segundo del artículo 135;</a:t>
            </a:r>
          </a:p>
          <a:p>
            <a:pPr algn="just" eaLnBrk="1" fontAlgn="auto" hangingPunct="1">
              <a:spcAft>
                <a:spcPts val="0"/>
              </a:spcAft>
              <a:buFont typeface="Arial" pitchFamily="34" charset="0"/>
              <a:buChar char="•"/>
              <a:defRPr/>
            </a:pPr>
            <a:r>
              <a:rPr lang="es-CL" sz="1400">
                <a:solidFill>
                  <a:schemeClr val="bg1"/>
                </a:solidFill>
              </a:rPr>
              <a:t>c) A ser conducido sin demora ante el tribunal que hubiere ordenado su detención;</a:t>
            </a:r>
          </a:p>
          <a:p>
            <a:pPr algn="just" eaLnBrk="1" fontAlgn="auto" hangingPunct="1">
              <a:spcAft>
                <a:spcPts val="0"/>
              </a:spcAft>
              <a:buFont typeface="Arial" pitchFamily="34" charset="0"/>
              <a:buChar char="•"/>
              <a:defRPr/>
            </a:pPr>
            <a:r>
              <a:rPr lang="es-CL" sz="1400">
                <a:solidFill>
                  <a:schemeClr val="bg1"/>
                </a:solidFill>
              </a:rPr>
              <a:t>e) A que el encargado de la guardia del recinto policial al cual fuere conducido informe, en su presencia, al familiar o a la persona que le indicare, que ha sido detenido o preso, el motivo de la detención o prisión y el lugar donde se encontrare;</a:t>
            </a:r>
          </a:p>
          <a:p>
            <a:pPr algn="just" eaLnBrk="1" fontAlgn="auto" hangingPunct="1">
              <a:spcAft>
                <a:spcPts val="0"/>
              </a:spcAft>
              <a:buFont typeface="Arial" pitchFamily="34" charset="0"/>
              <a:buChar char="•"/>
              <a:defRPr/>
            </a:pPr>
            <a:r>
              <a:rPr lang="es-CL" sz="1400">
                <a:solidFill>
                  <a:schemeClr val="bg1"/>
                </a:solidFill>
              </a:rPr>
              <a:t>f) A entrevistarse privadamente con su abogado de acuerdo al régimen del establecimiento de detención, el que sólo contemplará las restricciones necesarias para el mantenimiento del orden y la seguridad del recinto;</a:t>
            </a:r>
          </a:p>
          <a:p>
            <a:pPr algn="just" eaLnBrk="1" fontAlgn="auto" hangingPunct="1">
              <a:spcAft>
                <a:spcPts val="0"/>
              </a:spcAft>
              <a:buFont typeface="Arial" pitchFamily="34" charset="0"/>
              <a:buChar char="•"/>
              <a:defRPr/>
            </a:pPr>
            <a:r>
              <a:rPr lang="es-CL" sz="1400">
                <a:solidFill>
                  <a:schemeClr val="bg1"/>
                </a:solidFill>
              </a:rPr>
              <a:t>g) A tener, a sus expensas, las comodidades y ocupaciones compatibles con la seguridad del recinto en que se encontrare, y</a:t>
            </a:r>
          </a:p>
          <a:p>
            <a:pPr algn="just" eaLnBrk="1" fontAlgn="auto" hangingPunct="1">
              <a:spcAft>
                <a:spcPts val="0"/>
              </a:spcAft>
              <a:buFont typeface="Arial" pitchFamily="34" charset="0"/>
              <a:buChar char="•"/>
              <a:defRPr/>
            </a:pPr>
            <a:r>
              <a:rPr lang="es-CL" sz="1400">
                <a:solidFill>
                  <a:schemeClr val="bg1"/>
                </a:solidFill>
              </a:rPr>
              <a:t>h) A recibir visitas y comunicarse por escrito o por cualquier otro medio, salvo lo dispuesto en el artículo 151.</a:t>
            </a:r>
            <a:endParaRPr lang="es-CL" sz="1400" b="1">
              <a:solidFill>
                <a:schemeClr val="bg1"/>
              </a:solidFill>
            </a:endParaRPr>
          </a:p>
        </p:txBody>
      </p:sp>
      <p:sp>
        <p:nvSpPr>
          <p:cNvPr id="30723" name="1 Título"/>
          <p:cNvSpPr>
            <a:spLocks noGrp="1"/>
          </p:cNvSpPr>
          <p:nvPr>
            <p:ph type="title"/>
          </p:nvPr>
        </p:nvSpPr>
        <p:spPr>
          <a:xfrm>
            <a:off x="457200" y="274638"/>
            <a:ext cx="8229600" cy="725487"/>
          </a:xfrm>
          <a:ln>
            <a:solidFill>
              <a:srgbClr val="7030A0"/>
            </a:solidFill>
          </a:ln>
        </p:spPr>
        <p:txBody>
          <a:bodyPr anchor="t"/>
          <a:lstStyle/>
          <a:p>
            <a:pPr eaLnBrk="1" hangingPunct="1"/>
            <a:r>
              <a:rPr lang="es-CL" sz="2000" b="1">
                <a:solidFill>
                  <a:srgbClr val="FF0000"/>
                </a:solidFill>
              </a:rPr>
              <a:t>DERECHOS DE LOS INTERVINIENTES</a:t>
            </a:r>
            <a:br>
              <a:rPr lang="es-CL" sz="2000" b="1">
                <a:solidFill>
                  <a:srgbClr val="FF0000"/>
                </a:solidFill>
              </a:rPr>
            </a:br>
            <a:r>
              <a:rPr lang="es-CL" sz="2000" b="1">
                <a:solidFill>
                  <a:srgbClr val="FF0000"/>
                </a:solidFill>
              </a:rPr>
              <a:t>EN RELACIÓN CON LA POLICÍA</a:t>
            </a: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2 Marcador de contenido"/>
          <p:cNvSpPr>
            <a:spLocks noGrp="1"/>
          </p:cNvSpPr>
          <p:nvPr>
            <p:ph idx="1"/>
          </p:nvPr>
        </p:nvSpPr>
        <p:spPr>
          <a:xfrm>
            <a:off x="457200" y="1285875"/>
            <a:ext cx="8229600" cy="5286375"/>
          </a:xfrm>
        </p:spPr>
        <p:txBody>
          <a:bodyPr/>
          <a:lstStyle/>
          <a:p>
            <a:pPr eaLnBrk="1" hangingPunct="1">
              <a:buFontTx/>
              <a:buNone/>
            </a:pPr>
            <a:r>
              <a:rPr lang="es-CL" sz="2000" b="1">
                <a:solidFill>
                  <a:srgbClr val="FFFF00"/>
                </a:solidFill>
              </a:rPr>
              <a:t>IMPUTADO:</a:t>
            </a:r>
          </a:p>
          <a:p>
            <a:pPr eaLnBrk="1" hangingPunct="1">
              <a:buFontTx/>
              <a:buNone/>
            </a:pPr>
            <a:endParaRPr lang="es-CL" sz="900" b="1">
              <a:solidFill>
                <a:srgbClr val="FFFF00"/>
              </a:solidFill>
            </a:endParaRPr>
          </a:p>
          <a:p>
            <a:pPr eaLnBrk="1" hangingPunct="1">
              <a:buFontTx/>
              <a:buChar char="-"/>
            </a:pPr>
            <a:r>
              <a:rPr lang="es-CL" sz="1600" b="1">
                <a:solidFill>
                  <a:schemeClr val="bg1"/>
                </a:solidFill>
              </a:rPr>
              <a:t>DERECHOS  DEL IMPUTADO  PRIVADO DE LIBERTAD:</a:t>
            </a:r>
          </a:p>
          <a:p>
            <a:pPr eaLnBrk="1" hangingPunct="1">
              <a:buFontTx/>
              <a:buNone/>
            </a:pPr>
            <a:endParaRPr lang="es-CL" sz="800" b="1">
              <a:solidFill>
                <a:schemeClr val="bg1"/>
              </a:solidFill>
            </a:endParaRPr>
          </a:p>
          <a:p>
            <a:pPr algn="just" eaLnBrk="1" hangingPunct="1">
              <a:buFontTx/>
              <a:buNone/>
            </a:pPr>
            <a:r>
              <a:rPr lang="es-CL" sz="1200" b="1">
                <a:solidFill>
                  <a:srgbClr val="FF0000"/>
                </a:solidFill>
              </a:rPr>
              <a:t>Artículo 135 CPP . </a:t>
            </a:r>
            <a:r>
              <a:rPr lang="es-CL" sz="1200">
                <a:solidFill>
                  <a:schemeClr val="bg1"/>
                </a:solidFill>
              </a:rPr>
              <a:t>Información al detenido. </a:t>
            </a:r>
          </a:p>
          <a:p>
            <a:pPr algn="just" eaLnBrk="1" hangingPunct="1">
              <a:buFontTx/>
              <a:buNone/>
            </a:pPr>
            <a:r>
              <a:rPr lang="es-CL" sz="1200">
                <a:solidFill>
                  <a:schemeClr val="bg1"/>
                </a:solidFill>
              </a:rPr>
              <a:t>	El funcionario público a cargo del procedimiento de detención deberá informar al afectado acerca del motivo de la detención, al momento de practicarla.</a:t>
            </a:r>
          </a:p>
          <a:p>
            <a:pPr algn="just" eaLnBrk="1" hangingPunct="1"/>
            <a:r>
              <a:rPr lang="es-CL" sz="1200">
                <a:solidFill>
                  <a:schemeClr val="bg1"/>
                </a:solidFill>
              </a:rPr>
              <a:t>Asimismo, le informará acerca de los derechos establecidos en los artículos 93, letras a), b) y g), y 94, letras f) y g), de este Código. Con todo, si, por las circunstancias que rodearen la detención, no fuere posible proporcionar inmediatamente al detenido la información prevista en este inciso, ella le será entregada por el encargado de la unidad policial a la cual fuere conducido. Se dejará constancia en el libro de guardia del recinto policial del hecho de haberse proporcionado la información, de la forma en que ello se hubiere realizado, del funcionario que la hubiere entregado y de las personas que lo hubieren presenciado.</a:t>
            </a:r>
          </a:p>
          <a:p>
            <a:pPr algn="just" eaLnBrk="1" hangingPunct="1"/>
            <a:r>
              <a:rPr lang="es-CL" sz="1200">
                <a:solidFill>
                  <a:schemeClr val="bg1"/>
                </a:solidFill>
              </a:rPr>
              <a:t>La información de derechos prevista en el inciso anterior podrá efectuarse verbalmente, o bien por escrito, si el detenido manifestare saber leer y encontrarse en condiciones de hacerlo. En este último caso, se le entregará al detenido un documento que contenga una descripción clara de esos derechos, cuyo texto y formato determinará el ministerio público.</a:t>
            </a:r>
          </a:p>
          <a:p>
            <a:pPr eaLnBrk="1" hangingPunct="1">
              <a:buFontTx/>
              <a:buNone/>
            </a:pPr>
            <a:endParaRPr lang="es-CL" sz="1400">
              <a:solidFill>
                <a:schemeClr val="bg1"/>
              </a:solidFill>
            </a:endParaRPr>
          </a:p>
          <a:p>
            <a:pPr algn="just" eaLnBrk="1" hangingPunct="1">
              <a:buFontTx/>
              <a:buNone/>
            </a:pPr>
            <a:r>
              <a:rPr lang="es-CL" sz="1200" b="1">
                <a:solidFill>
                  <a:srgbClr val="FF0000"/>
                </a:solidFill>
              </a:rPr>
              <a:t>Artículo 151 CPP.- </a:t>
            </a:r>
            <a:r>
              <a:rPr lang="es-CL" sz="1200">
                <a:solidFill>
                  <a:schemeClr val="bg1"/>
                </a:solidFill>
              </a:rPr>
              <a:t>Prohibición de comunicaciones. El tribunal podrá, a petición del fiscal, restringir o prohibir las comunicaciones del detenido o preso hasta por un máximo de diez días, cuando considerare que ello resulta necesario para el exitoso desarrollo de la investigación. En todo caso esta facultad no podrá restringir el acceso del imputado a su abogado en los términos del artículo 94, letra f), ni al propio tribunal. Tampoco se podrá restringir su acceso a una apropiada atención médica.</a:t>
            </a:r>
          </a:p>
          <a:p>
            <a:pPr algn="just" eaLnBrk="1" hangingPunct="1"/>
            <a:r>
              <a:rPr lang="es-CL" sz="1200">
                <a:solidFill>
                  <a:schemeClr val="bg1"/>
                </a:solidFill>
              </a:rPr>
              <a:t>El tribunal deberá instruir a la autoridad encargada del recinto en que el imputado se encontrare acerca del modo de llevar a efecto la medida, el que en ningún caso podrá consistir en el encierro en celdas de castigo.</a:t>
            </a:r>
            <a:endParaRPr lang="es-CL" sz="1200" b="1">
              <a:solidFill>
                <a:schemeClr val="bg1"/>
              </a:solidFill>
            </a:endParaRPr>
          </a:p>
        </p:txBody>
      </p:sp>
      <p:sp>
        <p:nvSpPr>
          <p:cNvPr id="31747" name="1 Título"/>
          <p:cNvSpPr>
            <a:spLocks noGrp="1"/>
          </p:cNvSpPr>
          <p:nvPr>
            <p:ph type="title"/>
          </p:nvPr>
        </p:nvSpPr>
        <p:spPr>
          <a:xfrm>
            <a:off x="457200" y="274638"/>
            <a:ext cx="8229600" cy="725487"/>
          </a:xfrm>
          <a:ln>
            <a:solidFill>
              <a:srgbClr val="7030A0"/>
            </a:solidFill>
          </a:ln>
        </p:spPr>
        <p:txBody>
          <a:bodyPr anchor="t"/>
          <a:lstStyle/>
          <a:p>
            <a:pPr eaLnBrk="1" hangingPunct="1"/>
            <a:r>
              <a:rPr lang="es-CL" sz="2000" b="1">
                <a:solidFill>
                  <a:srgbClr val="FF0000"/>
                </a:solidFill>
              </a:rPr>
              <a:t>DERECHOS DE LOS INTERVINIENTES</a:t>
            </a:r>
            <a:br>
              <a:rPr lang="es-CL" sz="2000" b="1">
                <a:solidFill>
                  <a:srgbClr val="FF0000"/>
                </a:solidFill>
              </a:rPr>
            </a:br>
            <a:r>
              <a:rPr lang="es-CL" sz="2000" b="1">
                <a:solidFill>
                  <a:srgbClr val="FF0000"/>
                </a:solidFill>
              </a:rPr>
              <a:t>EN RELACIÓN CON LA POLICÍA</a:t>
            </a:r>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2 Marcador de contenido"/>
          <p:cNvSpPr>
            <a:spLocks noGrp="1"/>
          </p:cNvSpPr>
          <p:nvPr>
            <p:ph idx="1"/>
          </p:nvPr>
        </p:nvSpPr>
        <p:spPr>
          <a:xfrm>
            <a:off x="457200" y="1285875"/>
            <a:ext cx="8229600" cy="5286375"/>
          </a:xfrm>
        </p:spPr>
        <p:txBody>
          <a:bodyPr/>
          <a:lstStyle/>
          <a:p>
            <a:pPr eaLnBrk="1" hangingPunct="1">
              <a:buFontTx/>
              <a:buNone/>
            </a:pPr>
            <a:r>
              <a:rPr lang="es-CL" sz="1600" b="1">
                <a:solidFill>
                  <a:schemeClr val="bg1"/>
                </a:solidFill>
              </a:rPr>
              <a:t>DERECHOS  DE LOS ABOGADOS:</a:t>
            </a:r>
          </a:p>
          <a:p>
            <a:pPr eaLnBrk="1" hangingPunct="1">
              <a:buFontTx/>
              <a:buNone/>
            </a:pPr>
            <a:endParaRPr lang="es-CL" sz="800" b="1">
              <a:solidFill>
                <a:schemeClr val="bg1"/>
              </a:solidFill>
            </a:endParaRPr>
          </a:p>
          <a:p>
            <a:pPr algn="just" eaLnBrk="1" hangingPunct="1"/>
            <a:r>
              <a:rPr lang="es-CL" sz="1400" b="1">
                <a:solidFill>
                  <a:srgbClr val="FF0000"/>
                </a:solidFill>
              </a:rPr>
              <a:t>Artículo 96 CPP .- </a:t>
            </a:r>
            <a:r>
              <a:rPr lang="es-CL" sz="1400">
                <a:solidFill>
                  <a:schemeClr val="bg1"/>
                </a:solidFill>
              </a:rPr>
              <a:t>Todo abogado tendrá derecho a requerir del funcionario encargado de cualquier lugar de detención o prisión, la confirmación de encontrarse privada de libertad una persona determinada en ese o en otro establecimiento del mismo servicio y que se ubicare en la comuna.</a:t>
            </a:r>
          </a:p>
          <a:p>
            <a:pPr algn="just" eaLnBrk="1" hangingPunct="1"/>
            <a:r>
              <a:rPr lang="es-CL" sz="1400">
                <a:solidFill>
                  <a:schemeClr val="bg1"/>
                </a:solidFill>
              </a:rPr>
              <a:t>En caso afirmativo y con el acuerdo del afectado, el abogado tendrá derecho a conferenciar privadamente con él y, con su consentimiento, a recabar del encargado del establecimiento la información consignada en la</a:t>
            </a:r>
          </a:p>
          <a:p>
            <a:pPr algn="just" eaLnBrk="1" hangingPunct="1">
              <a:buFontTx/>
              <a:buNone/>
            </a:pPr>
            <a:r>
              <a:rPr lang="es-CL" sz="1400">
                <a:solidFill>
                  <a:schemeClr val="bg1"/>
                </a:solidFill>
              </a:rPr>
              <a:t>	letra a) del artículo 94.</a:t>
            </a:r>
          </a:p>
          <a:p>
            <a:pPr algn="just" eaLnBrk="1" hangingPunct="1"/>
            <a:r>
              <a:rPr lang="es-CL" sz="1400">
                <a:solidFill>
                  <a:schemeClr val="bg1"/>
                </a:solidFill>
              </a:rPr>
              <a:t>Si fuere requerido, el funcionario encargado deberá extender, en el acto, una constancia de no encontrarse privada de libertad en el establecimiento la persona por la que se hubiere consultado.</a:t>
            </a:r>
            <a:r>
              <a:rPr lang="es-CL" sz="1400" b="1">
                <a:solidFill>
                  <a:schemeClr val="bg1"/>
                </a:solidFill>
              </a:rPr>
              <a:t> </a:t>
            </a:r>
            <a:endParaRPr lang="es-CL" sz="1400">
              <a:solidFill>
                <a:schemeClr val="bg1"/>
              </a:solidFill>
            </a:endParaRPr>
          </a:p>
          <a:p>
            <a:pPr algn="just" eaLnBrk="1" hangingPunct="1">
              <a:buFontTx/>
              <a:buNone/>
            </a:pPr>
            <a:endParaRPr lang="es-CL" sz="1400" b="1">
              <a:solidFill>
                <a:srgbClr val="FF0000"/>
              </a:solidFill>
            </a:endParaRPr>
          </a:p>
          <a:p>
            <a:pPr eaLnBrk="1" hangingPunct="1"/>
            <a:r>
              <a:rPr lang="es-CL" sz="1400" b="1">
                <a:solidFill>
                  <a:srgbClr val="FF0000"/>
                </a:solidFill>
              </a:rPr>
              <a:t>Artículo 104 CPP.- </a:t>
            </a:r>
            <a:r>
              <a:rPr lang="es-CL" sz="1400" b="1">
                <a:solidFill>
                  <a:schemeClr val="bg1"/>
                </a:solidFill>
              </a:rPr>
              <a:t>Derechos y facultades del defensor.</a:t>
            </a:r>
          </a:p>
          <a:p>
            <a:pPr algn="just" eaLnBrk="1" hangingPunct="1"/>
            <a:r>
              <a:rPr lang="es-CL" sz="1400">
                <a:solidFill>
                  <a:schemeClr val="bg1"/>
                </a:solidFill>
              </a:rPr>
              <a:t>El defensor podrá ejercer todos los derechos y facultades que la ley reconoce al imputado, a menos que expresamente se reservare su ejercicio a este último en forma personal.</a:t>
            </a:r>
          </a:p>
          <a:p>
            <a:pPr algn="just" eaLnBrk="1" hangingPunct="1">
              <a:buFontTx/>
              <a:buNone/>
            </a:pPr>
            <a:endParaRPr lang="es-CL" sz="1400" b="1">
              <a:solidFill>
                <a:schemeClr val="bg1"/>
              </a:solidFill>
            </a:endParaRPr>
          </a:p>
          <a:p>
            <a:pPr algn="just" eaLnBrk="1" hangingPunct="1">
              <a:buFontTx/>
              <a:buNone/>
            </a:pPr>
            <a:r>
              <a:rPr lang="es-CL" sz="1400" b="1">
                <a:solidFill>
                  <a:schemeClr val="bg1"/>
                </a:solidFill>
              </a:rPr>
              <a:t>	Por su parte la policía tiene derecho a solicitar al abogado que acredite su calidad de tal. No basta la mera afirmación, debe acreditar su calidad de profesional.</a:t>
            </a:r>
          </a:p>
          <a:p>
            <a:pPr algn="just" eaLnBrk="1" hangingPunct="1">
              <a:buFontTx/>
              <a:buNone/>
            </a:pPr>
            <a:r>
              <a:rPr lang="es-CL" sz="1400" b="1">
                <a:solidFill>
                  <a:schemeClr val="bg1"/>
                </a:solidFill>
              </a:rPr>
              <a:t>	Lo puede hacer con la patente municipal que se paga para ejercer la profesión , con la Cédula de Identidad, si esta indica la profesión, también con el carné que lo acredita como miembro del Colegio de Abogados.</a:t>
            </a:r>
          </a:p>
          <a:p>
            <a:pPr algn="just" eaLnBrk="1" hangingPunct="1">
              <a:buFontTx/>
              <a:buNone/>
            </a:pPr>
            <a:r>
              <a:rPr lang="es-CL" sz="1400" b="1">
                <a:solidFill>
                  <a:schemeClr val="bg1"/>
                </a:solidFill>
              </a:rPr>
              <a:t>	Si  su calidad de abogado es conocida por la policía no requiere de mayor comprobación.</a:t>
            </a:r>
          </a:p>
        </p:txBody>
      </p:sp>
      <p:sp>
        <p:nvSpPr>
          <p:cNvPr id="32771" name="1 Título"/>
          <p:cNvSpPr>
            <a:spLocks noGrp="1"/>
          </p:cNvSpPr>
          <p:nvPr>
            <p:ph type="title"/>
          </p:nvPr>
        </p:nvSpPr>
        <p:spPr>
          <a:xfrm>
            <a:off x="457200" y="274638"/>
            <a:ext cx="8229600" cy="725487"/>
          </a:xfrm>
          <a:ln>
            <a:solidFill>
              <a:srgbClr val="7030A0"/>
            </a:solidFill>
          </a:ln>
        </p:spPr>
        <p:txBody>
          <a:bodyPr anchor="t"/>
          <a:lstStyle/>
          <a:p>
            <a:pPr eaLnBrk="1" hangingPunct="1"/>
            <a:r>
              <a:rPr lang="es-CL" sz="2000" b="1">
                <a:solidFill>
                  <a:srgbClr val="FF0000"/>
                </a:solidFill>
              </a:rPr>
              <a:t>DERECHOS DE LOS INTERVINIENTES</a:t>
            </a:r>
            <a:br>
              <a:rPr lang="es-CL" sz="2000" b="1">
                <a:solidFill>
                  <a:srgbClr val="FF0000"/>
                </a:solidFill>
              </a:rPr>
            </a:br>
            <a:r>
              <a:rPr lang="es-CL" sz="2000" b="1">
                <a:solidFill>
                  <a:srgbClr val="FF0000"/>
                </a:solidFill>
              </a:rPr>
              <a:t>EN RELACIÓN CON LA POLICÍA</a:t>
            </a: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2 Marcador de contenido"/>
          <p:cNvSpPr>
            <a:spLocks noGrp="1"/>
          </p:cNvSpPr>
          <p:nvPr>
            <p:ph idx="1"/>
          </p:nvPr>
        </p:nvSpPr>
        <p:spPr>
          <a:xfrm>
            <a:off x="457200" y="1285875"/>
            <a:ext cx="8229600" cy="5286375"/>
          </a:xfrm>
        </p:spPr>
        <p:txBody>
          <a:bodyPr rtlCol="0">
            <a:normAutofit fontScale="92500" lnSpcReduction="10000"/>
          </a:bodyPr>
          <a:lstStyle/>
          <a:p>
            <a:pPr eaLnBrk="1" fontAlgn="auto" hangingPunct="1">
              <a:spcAft>
                <a:spcPts val="0"/>
              </a:spcAft>
              <a:buFontTx/>
              <a:buNone/>
              <a:defRPr/>
            </a:pPr>
            <a:r>
              <a:rPr lang="es-CL" sz="2800" b="1">
                <a:solidFill>
                  <a:schemeClr val="bg1"/>
                </a:solidFill>
              </a:rPr>
              <a:t>DERECHOS  DE LA VÍCTIMA:</a:t>
            </a:r>
          </a:p>
          <a:p>
            <a:pPr eaLnBrk="1" fontAlgn="auto" hangingPunct="1">
              <a:spcAft>
                <a:spcPts val="0"/>
              </a:spcAft>
              <a:buFontTx/>
              <a:buNone/>
              <a:defRPr/>
            </a:pPr>
            <a:endParaRPr lang="es-CL" sz="2000" b="1">
              <a:solidFill>
                <a:schemeClr val="bg1"/>
              </a:solidFill>
            </a:endParaRPr>
          </a:p>
          <a:p>
            <a:pPr eaLnBrk="1" fontAlgn="auto" hangingPunct="1">
              <a:spcAft>
                <a:spcPts val="0"/>
              </a:spcAft>
              <a:buFontTx/>
              <a:buNone/>
              <a:defRPr/>
            </a:pPr>
            <a:endParaRPr lang="es-CL" sz="800" b="1">
              <a:solidFill>
                <a:schemeClr val="bg1"/>
              </a:solidFill>
            </a:endParaRPr>
          </a:p>
          <a:p>
            <a:pPr algn="just" eaLnBrk="1" fontAlgn="auto" hangingPunct="1">
              <a:spcAft>
                <a:spcPts val="0"/>
              </a:spcAft>
              <a:buFont typeface="Arial" pitchFamily="34" charset="0"/>
              <a:buChar char="•"/>
              <a:defRPr/>
            </a:pPr>
            <a:r>
              <a:rPr lang="es-CL" b="1">
                <a:solidFill>
                  <a:srgbClr val="FF0000"/>
                </a:solidFill>
              </a:rPr>
              <a:t>Artículo 109 Letra a) CPP .- </a:t>
            </a:r>
          </a:p>
          <a:p>
            <a:pPr algn="just" eaLnBrk="1" fontAlgn="auto" hangingPunct="1">
              <a:spcAft>
                <a:spcPts val="0"/>
              </a:spcAft>
              <a:buFontTx/>
              <a:buNone/>
              <a:defRPr/>
            </a:pPr>
            <a:endParaRPr lang="es-CL" b="1">
              <a:solidFill>
                <a:schemeClr val="bg1"/>
              </a:solidFill>
            </a:endParaRPr>
          </a:p>
          <a:p>
            <a:pPr algn="just" eaLnBrk="1" fontAlgn="auto" hangingPunct="1">
              <a:spcAft>
                <a:spcPts val="0"/>
              </a:spcAft>
              <a:buFont typeface="Arial" pitchFamily="34" charset="0"/>
              <a:buChar char="•"/>
              <a:defRPr/>
            </a:pPr>
            <a:r>
              <a:rPr lang="es-CL">
                <a:solidFill>
                  <a:schemeClr val="bg1"/>
                </a:solidFill>
              </a:rPr>
              <a:t>La víctima podrá intervenir en el procedimiento penal conforme a lo establecido en este Código, y tendrá, entre otros, los siguientes derechos:</a:t>
            </a:r>
          </a:p>
          <a:p>
            <a:pPr algn="just" eaLnBrk="1" fontAlgn="auto" hangingPunct="1">
              <a:spcAft>
                <a:spcPts val="0"/>
              </a:spcAft>
              <a:buFontTx/>
              <a:buNone/>
              <a:defRPr/>
            </a:pPr>
            <a:endParaRPr lang="es-CL" sz="2000">
              <a:solidFill>
                <a:schemeClr val="bg1"/>
              </a:solidFill>
            </a:endParaRPr>
          </a:p>
          <a:p>
            <a:pPr algn="just" eaLnBrk="1" fontAlgn="auto" hangingPunct="1">
              <a:spcAft>
                <a:spcPts val="0"/>
              </a:spcAft>
              <a:buFontTx/>
              <a:buNone/>
              <a:defRPr/>
            </a:pPr>
            <a:r>
              <a:rPr lang="es-CL">
                <a:solidFill>
                  <a:schemeClr val="bg1"/>
                </a:solidFill>
              </a:rPr>
              <a:t>	a) Solicitar medidas de protección frente a probables hostigamientos, amenazas o atentados en contra suya o de su familia;</a:t>
            </a:r>
            <a:endParaRPr lang="es-CL" b="1">
              <a:solidFill>
                <a:schemeClr val="bg1"/>
              </a:solidFill>
            </a:endParaRPr>
          </a:p>
        </p:txBody>
      </p:sp>
      <p:sp>
        <p:nvSpPr>
          <p:cNvPr id="33795" name="1 Título"/>
          <p:cNvSpPr>
            <a:spLocks noGrp="1"/>
          </p:cNvSpPr>
          <p:nvPr>
            <p:ph type="title"/>
          </p:nvPr>
        </p:nvSpPr>
        <p:spPr>
          <a:xfrm>
            <a:off x="457200" y="274638"/>
            <a:ext cx="8229600" cy="725487"/>
          </a:xfrm>
          <a:ln>
            <a:solidFill>
              <a:srgbClr val="7030A0"/>
            </a:solidFill>
          </a:ln>
        </p:spPr>
        <p:txBody>
          <a:bodyPr anchor="t"/>
          <a:lstStyle/>
          <a:p>
            <a:pPr eaLnBrk="1" hangingPunct="1"/>
            <a:r>
              <a:rPr lang="es-CL" sz="2000" b="1">
                <a:solidFill>
                  <a:srgbClr val="FF0000"/>
                </a:solidFill>
              </a:rPr>
              <a:t>DERECHOS DE LOS INTERVINIENTES</a:t>
            </a:r>
            <a:br>
              <a:rPr lang="es-CL" sz="2000" b="1">
                <a:solidFill>
                  <a:srgbClr val="FF0000"/>
                </a:solidFill>
              </a:rPr>
            </a:br>
            <a:r>
              <a:rPr lang="es-CL" sz="2000" b="1">
                <a:solidFill>
                  <a:srgbClr val="FF0000"/>
                </a:solidFill>
              </a:rPr>
              <a:t>EN RELACIÓN CON LA POLICÍA</a:t>
            </a:r>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2 Marcador de contenido"/>
          <p:cNvSpPr>
            <a:spLocks noGrp="1"/>
          </p:cNvSpPr>
          <p:nvPr>
            <p:ph idx="1"/>
          </p:nvPr>
        </p:nvSpPr>
        <p:spPr>
          <a:xfrm>
            <a:off x="457200" y="1285875"/>
            <a:ext cx="8229600" cy="5286375"/>
          </a:xfrm>
        </p:spPr>
        <p:txBody>
          <a:bodyPr rtlCol="0">
            <a:normAutofit lnSpcReduction="10000"/>
          </a:bodyPr>
          <a:lstStyle/>
          <a:p>
            <a:pPr eaLnBrk="1" fontAlgn="auto" hangingPunct="1">
              <a:spcAft>
                <a:spcPts val="0"/>
              </a:spcAft>
              <a:buFontTx/>
              <a:buNone/>
              <a:defRPr/>
            </a:pPr>
            <a:r>
              <a:rPr lang="es-CL" sz="2000" b="1">
                <a:solidFill>
                  <a:schemeClr val="bg1"/>
                </a:solidFill>
              </a:rPr>
              <a:t>DERECHOS  COMUNES A TODOS LOS INTERVINIENTES:</a:t>
            </a:r>
          </a:p>
          <a:p>
            <a:pPr eaLnBrk="1" fontAlgn="auto" hangingPunct="1">
              <a:spcAft>
                <a:spcPts val="0"/>
              </a:spcAft>
              <a:buFontTx/>
              <a:buNone/>
              <a:defRPr/>
            </a:pPr>
            <a:endParaRPr lang="es-CL" sz="1400" b="1">
              <a:solidFill>
                <a:schemeClr val="bg1"/>
              </a:solidFill>
            </a:endParaRPr>
          </a:p>
          <a:p>
            <a:pPr eaLnBrk="1" fontAlgn="auto" hangingPunct="1">
              <a:spcAft>
                <a:spcPts val="0"/>
              </a:spcAft>
              <a:buFontTx/>
              <a:buNone/>
              <a:defRPr/>
            </a:pPr>
            <a:r>
              <a:rPr lang="es-CL" sz="1800" b="1">
                <a:solidFill>
                  <a:schemeClr val="bg1"/>
                </a:solidFill>
              </a:rPr>
              <a:t>1.- ACCESO A LOS REGISTROS JUDICIALES:</a:t>
            </a:r>
          </a:p>
          <a:p>
            <a:pPr eaLnBrk="1" fontAlgn="auto" hangingPunct="1">
              <a:spcAft>
                <a:spcPts val="0"/>
              </a:spcAft>
              <a:buFontTx/>
              <a:buNone/>
              <a:defRPr/>
            </a:pPr>
            <a:endParaRPr lang="es-CL" sz="800" b="1">
              <a:solidFill>
                <a:schemeClr val="bg1"/>
              </a:solidFill>
            </a:endParaRPr>
          </a:p>
          <a:p>
            <a:pPr algn="just" eaLnBrk="1" fontAlgn="auto" hangingPunct="1">
              <a:spcAft>
                <a:spcPts val="0"/>
              </a:spcAft>
              <a:buFont typeface="Arial" pitchFamily="34" charset="0"/>
              <a:buChar char="•"/>
              <a:defRPr/>
            </a:pPr>
            <a:r>
              <a:rPr lang="es-CL" sz="2000" b="1">
                <a:solidFill>
                  <a:srgbClr val="FF0000"/>
                </a:solidFill>
              </a:rPr>
              <a:t>Artículo 44 CPP .-  </a:t>
            </a:r>
            <a:r>
              <a:rPr lang="es-CL" sz="1800">
                <a:solidFill>
                  <a:schemeClr val="bg1"/>
                </a:solidFill>
              </a:rPr>
              <a:t>Examen del registro y certificaciones. </a:t>
            </a:r>
          </a:p>
          <a:p>
            <a:pPr algn="just" eaLnBrk="1" fontAlgn="auto" hangingPunct="1">
              <a:spcAft>
                <a:spcPts val="0"/>
              </a:spcAft>
              <a:buFont typeface="Arial" pitchFamily="34" charset="0"/>
              <a:buChar char="•"/>
              <a:defRPr/>
            </a:pPr>
            <a:r>
              <a:rPr lang="es-CL" sz="1800">
                <a:solidFill>
                  <a:schemeClr val="bg1"/>
                </a:solidFill>
              </a:rPr>
              <a:t>Salvas las excepciones expresamente previstas en la ley, los intervinientes siempre tendrán acceso al contenido de los registros.</a:t>
            </a:r>
          </a:p>
          <a:p>
            <a:pPr algn="just" eaLnBrk="1" fontAlgn="auto" hangingPunct="1">
              <a:spcAft>
                <a:spcPts val="0"/>
              </a:spcAft>
              <a:buFont typeface="Arial" pitchFamily="34" charset="0"/>
              <a:buChar char="•"/>
              <a:defRPr/>
            </a:pPr>
            <a:r>
              <a:rPr lang="es-CL" sz="1800">
                <a:solidFill>
                  <a:schemeClr val="bg1"/>
                </a:solidFill>
              </a:rPr>
              <a:t>Los registros podrán también ser consultados por terceros cuando dieren cuenta de actuaciones que fueren públicas de acuerdo con la ley, a menos que, durante la investigación o la tramitación de la causa, el tribunal restringiere el acceso para evitar que se afecte su normal substanciación o el principio de inocencia.</a:t>
            </a:r>
          </a:p>
          <a:p>
            <a:pPr algn="just" eaLnBrk="1" fontAlgn="auto" hangingPunct="1">
              <a:spcAft>
                <a:spcPts val="0"/>
              </a:spcAft>
              <a:buFont typeface="Arial" pitchFamily="34" charset="0"/>
              <a:buChar char="•"/>
              <a:defRPr/>
            </a:pPr>
            <a:r>
              <a:rPr lang="es-CL" sz="1800">
                <a:solidFill>
                  <a:schemeClr val="bg1"/>
                </a:solidFill>
              </a:rPr>
              <a:t>En todo caso, los registros serán públicos transcurridos cinco años desde la realización de las actuaciones consignadas en ellos.</a:t>
            </a:r>
          </a:p>
          <a:p>
            <a:pPr algn="just" eaLnBrk="1" fontAlgn="auto" hangingPunct="1">
              <a:spcAft>
                <a:spcPts val="0"/>
              </a:spcAft>
              <a:buFont typeface="Arial" pitchFamily="34" charset="0"/>
              <a:buChar char="•"/>
              <a:defRPr/>
            </a:pPr>
            <a:r>
              <a:rPr lang="es-CL" sz="1800">
                <a:solidFill>
                  <a:schemeClr val="bg1"/>
                </a:solidFill>
              </a:rPr>
              <a:t>A petición de un interviniente o de cualquier persona, el funcionario competente del tribunal expedirá copias fieles de los registros o de la parte de ellos que fuere pertinente, con sujeción a lo dispuesto en los incisos anteriores.</a:t>
            </a:r>
          </a:p>
          <a:p>
            <a:pPr algn="just" eaLnBrk="1" fontAlgn="auto" hangingPunct="1">
              <a:spcAft>
                <a:spcPts val="0"/>
              </a:spcAft>
              <a:buFont typeface="Arial" pitchFamily="34" charset="0"/>
              <a:buChar char="•"/>
              <a:defRPr/>
            </a:pPr>
            <a:r>
              <a:rPr lang="es-CL" sz="1800">
                <a:solidFill>
                  <a:schemeClr val="bg1"/>
                </a:solidFill>
              </a:rPr>
              <a:t>Además dicho funcionario certificará si se hubieren deducido recursos en contra de la sentencia definitiva.</a:t>
            </a:r>
            <a:endParaRPr lang="es-CL" sz="1800" b="1">
              <a:solidFill>
                <a:schemeClr val="bg1"/>
              </a:solidFill>
            </a:endParaRPr>
          </a:p>
        </p:txBody>
      </p:sp>
      <p:sp>
        <p:nvSpPr>
          <p:cNvPr id="34819" name="1 Título"/>
          <p:cNvSpPr>
            <a:spLocks noGrp="1"/>
          </p:cNvSpPr>
          <p:nvPr>
            <p:ph type="title"/>
          </p:nvPr>
        </p:nvSpPr>
        <p:spPr>
          <a:xfrm>
            <a:off x="457200" y="274638"/>
            <a:ext cx="8229600" cy="725487"/>
          </a:xfrm>
          <a:ln>
            <a:solidFill>
              <a:srgbClr val="7030A0"/>
            </a:solidFill>
          </a:ln>
        </p:spPr>
        <p:txBody>
          <a:bodyPr anchor="t"/>
          <a:lstStyle/>
          <a:p>
            <a:pPr eaLnBrk="1" hangingPunct="1"/>
            <a:r>
              <a:rPr lang="es-CL" sz="2000" b="1">
                <a:solidFill>
                  <a:srgbClr val="FF0000"/>
                </a:solidFill>
              </a:rPr>
              <a:t>DERECHOS DE LOS INTERVINIENTES</a:t>
            </a:r>
            <a:br>
              <a:rPr lang="es-CL" sz="2000" b="1">
                <a:solidFill>
                  <a:srgbClr val="FF0000"/>
                </a:solidFill>
              </a:rPr>
            </a:br>
            <a:r>
              <a:rPr lang="es-CL" sz="2000" b="1">
                <a:solidFill>
                  <a:srgbClr val="FF0000"/>
                </a:solidFill>
              </a:rPr>
              <a:t>EN RELACIÓN CON LA POLICÍA</a:t>
            </a: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2 Marcador de contenido"/>
          <p:cNvSpPr>
            <a:spLocks noGrp="1"/>
          </p:cNvSpPr>
          <p:nvPr>
            <p:ph idx="1"/>
          </p:nvPr>
        </p:nvSpPr>
        <p:spPr>
          <a:xfrm>
            <a:off x="457200" y="1285875"/>
            <a:ext cx="8229600" cy="5286375"/>
          </a:xfrm>
        </p:spPr>
        <p:txBody>
          <a:bodyPr/>
          <a:lstStyle/>
          <a:p>
            <a:pPr eaLnBrk="1" hangingPunct="1">
              <a:buFontTx/>
              <a:buNone/>
            </a:pPr>
            <a:r>
              <a:rPr lang="es-CL" sz="2000" b="1">
                <a:solidFill>
                  <a:schemeClr val="bg1"/>
                </a:solidFill>
              </a:rPr>
              <a:t>DERECHOS  COMUNES A TODOS LOS INTERVINIENTES:</a:t>
            </a:r>
          </a:p>
          <a:p>
            <a:pPr eaLnBrk="1" hangingPunct="1">
              <a:buFontTx/>
              <a:buNone/>
            </a:pPr>
            <a:endParaRPr lang="es-CL" sz="1400" b="1">
              <a:solidFill>
                <a:schemeClr val="bg1"/>
              </a:solidFill>
            </a:endParaRPr>
          </a:p>
          <a:p>
            <a:pPr eaLnBrk="1" hangingPunct="1">
              <a:buFontTx/>
              <a:buNone/>
            </a:pPr>
            <a:r>
              <a:rPr lang="es-CL" sz="1800" b="1">
                <a:solidFill>
                  <a:schemeClr val="bg1"/>
                </a:solidFill>
              </a:rPr>
              <a:t>2.- ACCESO A LOS REGISTROS DE LOS FISCALES Y DE LA POLICÍA:</a:t>
            </a:r>
          </a:p>
          <a:p>
            <a:pPr eaLnBrk="1" hangingPunct="1">
              <a:buFontTx/>
              <a:buNone/>
            </a:pPr>
            <a:endParaRPr lang="es-CL" sz="1200" b="1">
              <a:solidFill>
                <a:schemeClr val="bg1"/>
              </a:solidFill>
            </a:endParaRPr>
          </a:p>
          <a:p>
            <a:pPr algn="just" eaLnBrk="1" hangingPunct="1"/>
            <a:r>
              <a:rPr lang="es-CL" sz="2000" b="1">
                <a:solidFill>
                  <a:srgbClr val="FF0000"/>
                </a:solidFill>
              </a:rPr>
              <a:t>Artículo 182 CPP .- </a:t>
            </a:r>
            <a:r>
              <a:rPr lang="es-CL" sz="2000">
                <a:solidFill>
                  <a:schemeClr val="bg1"/>
                </a:solidFill>
              </a:rPr>
              <a:t>Secreto de las actuaciones de investigación.</a:t>
            </a:r>
            <a:r>
              <a:rPr lang="es-CL" sz="1800">
                <a:solidFill>
                  <a:schemeClr val="bg1"/>
                </a:solidFill>
              </a:rPr>
              <a:t> </a:t>
            </a:r>
          </a:p>
          <a:p>
            <a:pPr algn="just" eaLnBrk="1" hangingPunct="1"/>
            <a:r>
              <a:rPr lang="es-CL" sz="2000" b="1">
                <a:solidFill>
                  <a:schemeClr val="bg1"/>
                </a:solidFill>
              </a:rPr>
              <a:t>Las actuaciones de investigación realizadas por el ministerio público y por la policía serán secretas para los terceros ajenos al procedimiento.</a:t>
            </a:r>
          </a:p>
          <a:p>
            <a:pPr algn="just" eaLnBrk="1" hangingPunct="1"/>
            <a:r>
              <a:rPr lang="es-CL" sz="2000" b="1">
                <a:solidFill>
                  <a:schemeClr val="bg1"/>
                </a:solidFill>
              </a:rPr>
              <a:t>El imputado y los demás intervinientes </a:t>
            </a:r>
            <a:r>
              <a:rPr lang="es-CL" sz="2000">
                <a:solidFill>
                  <a:schemeClr val="bg1"/>
                </a:solidFill>
              </a:rPr>
              <a:t>en el procedimiento podrán examinar y obtener copias, a su cargo, de los registros y documentos de la investigación fiscal y </a:t>
            </a:r>
            <a:r>
              <a:rPr lang="es-CL" sz="2000" b="1">
                <a:solidFill>
                  <a:schemeClr val="bg1"/>
                </a:solidFill>
              </a:rPr>
              <a:t>podrán examinar los de la investigación policial.</a:t>
            </a:r>
          </a:p>
          <a:p>
            <a:pPr algn="just" eaLnBrk="1" hangingPunct="1">
              <a:buFontTx/>
              <a:buNone/>
            </a:pPr>
            <a:endParaRPr lang="es-CL" sz="2000" b="1">
              <a:solidFill>
                <a:schemeClr val="bg1"/>
              </a:solidFill>
            </a:endParaRPr>
          </a:p>
          <a:p>
            <a:pPr algn="just" eaLnBrk="1" hangingPunct="1">
              <a:buFontTx/>
              <a:buNone/>
            </a:pPr>
            <a:r>
              <a:rPr lang="es-CL" sz="1600" b="1">
                <a:solidFill>
                  <a:schemeClr val="bg1"/>
                </a:solidFill>
              </a:rPr>
              <a:t>	La policía no puede negar, a ningún interviniente, el examen de los registros policiales, salvo que el fiscal haya declarado el secreto respecto de alguna diligencia, precisando cual y a quienes afecta el secreto.</a:t>
            </a:r>
          </a:p>
          <a:p>
            <a:pPr algn="just" eaLnBrk="1" hangingPunct="1">
              <a:buFontTx/>
              <a:buNone/>
            </a:pPr>
            <a:r>
              <a:rPr lang="es-CL" sz="1600" b="1">
                <a:solidFill>
                  <a:schemeClr val="bg1"/>
                </a:solidFill>
              </a:rPr>
              <a:t>	Se destaca que las actividades del imputado, del tribunal y los informes periciales nunca pueden ser secretas para éste y su abogado defensor, pero sí para los demás intervinientes.</a:t>
            </a:r>
          </a:p>
        </p:txBody>
      </p:sp>
      <p:sp>
        <p:nvSpPr>
          <p:cNvPr id="35843" name="1 Título"/>
          <p:cNvSpPr>
            <a:spLocks noGrp="1"/>
          </p:cNvSpPr>
          <p:nvPr>
            <p:ph type="title"/>
          </p:nvPr>
        </p:nvSpPr>
        <p:spPr>
          <a:xfrm>
            <a:off x="457200" y="274638"/>
            <a:ext cx="8229600" cy="725487"/>
          </a:xfrm>
          <a:ln>
            <a:solidFill>
              <a:srgbClr val="7030A0"/>
            </a:solidFill>
          </a:ln>
        </p:spPr>
        <p:txBody>
          <a:bodyPr anchor="t"/>
          <a:lstStyle/>
          <a:p>
            <a:pPr eaLnBrk="1" hangingPunct="1"/>
            <a:r>
              <a:rPr lang="es-CL" sz="2000" b="1">
                <a:solidFill>
                  <a:srgbClr val="FF0000"/>
                </a:solidFill>
              </a:rPr>
              <a:t>DERECHOS DE LOS INTERVINIENTES</a:t>
            </a:r>
            <a:br>
              <a:rPr lang="es-CL" sz="2000" b="1">
                <a:solidFill>
                  <a:srgbClr val="FF0000"/>
                </a:solidFill>
              </a:rPr>
            </a:br>
            <a:r>
              <a:rPr lang="es-CL" sz="2000" b="1">
                <a:solidFill>
                  <a:srgbClr val="FF0000"/>
                </a:solidFill>
              </a:rPr>
              <a:t>EN RELACIÓN CON LA POLICÍA</a:t>
            </a: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CuadroTexto"/>
          <p:cNvSpPr txBox="1">
            <a:spLocks noChangeArrowheads="1"/>
          </p:cNvSpPr>
          <p:nvPr/>
        </p:nvSpPr>
        <p:spPr bwMode="auto">
          <a:xfrm>
            <a:off x="468313" y="620713"/>
            <a:ext cx="8280400" cy="400050"/>
          </a:xfrm>
          <a:prstGeom prst="rect">
            <a:avLst/>
          </a:prstGeom>
          <a:noFill/>
          <a:ln w="9525">
            <a:noFill/>
            <a:miter lim="800000"/>
            <a:headEnd/>
            <a:tailEnd/>
          </a:ln>
        </p:spPr>
        <p:txBody>
          <a:bodyPr>
            <a:spAutoFit/>
          </a:bodyPr>
          <a:lstStyle/>
          <a:p>
            <a:r>
              <a:rPr lang="es-MX" sz="2000" b="1">
                <a:solidFill>
                  <a:srgbClr val="FFFF00"/>
                </a:solidFill>
              </a:rPr>
              <a:t>ACTUACIONES DE LA POLICÍA SIN ORDEN PREVIA DEL FISCAL</a:t>
            </a:r>
            <a:endParaRPr lang="es-CL" sz="2000" b="1">
              <a:solidFill>
                <a:srgbClr val="FFFF00"/>
              </a:solidFill>
            </a:endParaRPr>
          </a:p>
        </p:txBody>
      </p:sp>
      <p:sp>
        <p:nvSpPr>
          <p:cNvPr id="36867" name="2 CuadroTexto"/>
          <p:cNvSpPr txBox="1">
            <a:spLocks noChangeArrowheads="1"/>
          </p:cNvSpPr>
          <p:nvPr/>
        </p:nvSpPr>
        <p:spPr bwMode="auto">
          <a:xfrm>
            <a:off x="611188" y="1700213"/>
            <a:ext cx="7993062" cy="4616450"/>
          </a:xfrm>
          <a:prstGeom prst="rect">
            <a:avLst/>
          </a:prstGeom>
          <a:noFill/>
          <a:ln w="9525">
            <a:noFill/>
            <a:miter lim="800000"/>
            <a:headEnd/>
            <a:tailEnd/>
          </a:ln>
        </p:spPr>
        <p:txBody>
          <a:bodyPr>
            <a:spAutoFit/>
          </a:bodyPr>
          <a:lstStyle/>
          <a:p>
            <a:pPr>
              <a:buFont typeface="Arial" charset="0"/>
              <a:buChar char="•"/>
            </a:pPr>
            <a:r>
              <a:rPr lang="es-MX" b="1">
                <a:solidFill>
                  <a:srgbClr val="FFFF00"/>
                </a:solidFill>
              </a:rPr>
              <a:t>PRESTAR AUXILIO A LA VÍCTIMA.</a:t>
            </a:r>
          </a:p>
          <a:p>
            <a:endParaRPr lang="es-MX" b="1">
              <a:solidFill>
                <a:srgbClr val="FFFF00"/>
              </a:solidFill>
            </a:endParaRPr>
          </a:p>
          <a:p>
            <a:pPr>
              <a:buFont typeface="Arial" charset="0"/>
              <a:buChar char="•"/>
            </a:pPr>
            <a:r>
              <a:rPr lang="es-MX" b="1">
                <a:solidFill>
                  <a:srgbClr val="FFFF00"/>
                </a:solidFill>
              </a:rPr>
              <a:t>EFECTUAR LA DETENCIÓN EN CASO DE DELITO FLAGRANTE.</a:t>
            </a:r>
          </a:p>
          <a:p>
            <a:pPr>
              <a:buFont typeface="Arial" charset="0"/>
              <a:buChar char="•"/>
            </a:pPr>
            <a:endParaRPr lang="es-MX" b="1">
              <a:solidFill>
                <a:srgbClr val="FFFF00"/>
              </a:solidFill>
            </a:endParaRPr>
          </a:p>
          <a:p>
            <a:pPr>
              <a:buFont typeface="Arial" charset="0"/>
              <a:buChar char="•"/>
            </a:pPr>
            <a:r>
              <a:rPr lang="es-MX" b="1">
                <a:solidFill>
                  <a:srgbClr val="FFFF00"/>
                </a:solidFill>
              </a:rPr>
              <a:t>RESGUARDAR EL SITIO DEL SUCESO.</a:t>
            </a:r>
          </a:p>
          <a:p>
            <a:pPr>
              <a:buFont typeface="Arial" charset="0"/>
              <a:buChar char="•"/>
            </a:pPr>
            <a:endParaRPr lang="es-MX" b="1">
              <a:solidFill>
                <a:srgbClr val="FFFF00"/>
              </a:solidFill>
            </a:endParaRPr>
          </a:p>
          <a:p>
            <a:pPr>
              <a:buFont typeface="Arial" charset="0"/>
              <a:buChar char="•"/>
            </a:pPr>
            <a:r>
              <a:rPr lang="es-MX" b="1">
                <a:solidFill>
                  <a:srgbClr val="FFFF00"/>
                </a:solidFill>
              </a:rPr>
              <a:t>EMPADRONAR TESTIGOS Y TOMAR SUS DECLARACIONES VOLUNTARIAS.</a:t>
            </a:r>
          </a:p>
          <a:p>
            <a:pPr>
              <a:buFont typeface="Arial" charset="0"/>
              <a:buChar char="•"/>
            </a:pPr>
            <a:endParaRPr lang="es-MX" b="1">
              <a:solidFill>
                <a:srgbClr val="FFFF00"/>
              </a:solidFill>
            </a:endParaRPr>
          </a:p>
          <a:p>
            <a:pPr>
              <a:buFont typeface="Arial" charset="0"/>
              <a:buChar char="•"/>
            </a:pPr>
            <a:r>
              <a:rPr lang="es-MX" b="1">
                <a:solidFill>
                  <a:srgbClr val="FFFF00"/>
                </a:solidFill>
              </a:rPr>
              <a:t>RECIBIR LAS DENUNCIAS DEL PÚBLICO.</a:t>
            </a:r>
          </a:p>
          <a:p>
            <a:pPr>
              <a:buFont typeface="Arial" charset="0"/>
              <a:buChar char="•"/>
            </a:pPr>
            <a:endParaRPr lang="es-MX" b="1">
              <a:solidFill>
                <a:srgbClr val="FFFF00"/>
              </a:solidFill>
            </a:endParaRPr>
          </a:p>
          <a:p>
            <a:pPr>
              <a:buFont typeface="Arial" charset="0"/>
              <a:buChar char="•"/>
            </a:pPr>
            <a:r>
              <a:rPr lang="es-MX" b="1">
                <a:solidFill>
                  <a:srgbClr val="FFFF00"/>
                </a:solidFill>
              </a:rPr>
              <a:t>EFECTUAR LAS DEMÁS ACTUACIONES QUE DISPUSIEREN OTROS CUERPOS LEGALES.</a:t>
            </a:r>
            <a:endParaRPr lang="es-MX" sz="2000">
              <a:solidFill>
                <a:srgbClr val="FFFF00"/>
              </a:solidFill>
            </a:endParaRPr>
          </a:p>
          <a:p>
            <a:pPr algn="just"/>
            <a:endParaRPr lang="es-MX" sz="2000">
              <a:solidFill>
                <a:srgbClr val="FFFF00"/>
              </a:solidFill>
            </a:endParaRPr>
          </a:p>
          <a:p>
            <a:pPr algn="just"/>
            <a:endParaRPr lang="es-MX" sz="2000">
              <a:solidFill>
                <a:srgbClr val="FFFF00"/>
              </a:solidFill>
            </a:endParaRPr>
          </a:p>
          <a:p>
            <a:endParaRPr lang="es-CL"/>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CuadroTexto"/>
          <p:cNvSpPr txBox="1">
            <a:spLocks noChangeArrowheads="1"/>
          </p:cNvSpPr>
          <p:nvPr/>
        </p:nvSpPr>
        <p:spPr bwMode="auto">
          <a:xfrm>
            <a:off x="468313" y="620713"/>
            <a:ext cx="8280400" cy="400050"/>
          </a:xfrm>
          <a:prstGeom prst="rect">
            <a:avLst/>
          </a:prstGeom>
          <a:noFill/>
          <a:ln w="9525">
            <a:noFill/>
            <a:miter lim="800000"/>
            <a:headEnd/>
            <a:tailEnd/>
          </a:ln>
        </p:spPr>
        <p:txBody>
          <a:bodyPr>
            <a:spAutoFit/>
          </a:bodyPr>
          <a:lstStyle/>
          <a:p>
            <a:r>
              <a:rPr lang="es-MX" sz="2000" b="1">
                <a:solidFill>
                  <a:srgbClr val="FFFF00"/>
                </a:solidFill>
              </a:rPr>
              <a:t>ACTUACIONES DE LA POLICÍA SIN ORDEN PREVIA DEL FISCAL</a:t>
            </a:r>
            <a:endParaRPr lang="es-CL" sz="2000" b="1">
              <a:solidFill>
                <a:srgbClr val="FFFF00"/>
              </a:solidFill>
            </a:endParaRPr>
          </a:p>
        </p:txBody>
      </p:sp>
      <p:sp>
        <p:nvSpPr>
          <p:cNvPr id="37891" name="2 CuadroTexto"/>
          <p:cNvSpPr txBox="1">
            <a:spLocks noChangeArrowheads="1"/>
          </p:cNvSpPr>
          <p:nvPr/>
        </p:nvSpPr>
        <p:spPr bwMode="auto">
          <a:xfrm>
            <a:off x="611188" y="1700213"/>
            <a:ext cx="7993062" cy="3694112"/>
          </a:xfrm>
          <a:prstGeom prst="rect">
            <a:avLst/>
          </a:prstGeom>
          <a:noFill/>
          <a:ln w="9525">
            <a:noFill/>
            <a:miter lim="800000"/>
            <a:headEnd/>
            <a:tailEnd/>
          </a:ln>
        </p:spPr>
        <p:txBody>
          <a:bodyPr>
            <a:spAutoFit/>
          </a:bodyPr>
          <a:lstStyle/>
          <a:p>
            <a:pPr>
              <a:buFont typeface="Arial" charset="0"/>
              <a:buChar char="•"/>
            </a:pPr>
            <a:r>
              <a:rPr lang="es-MX" b="1">
                <a:solidFill>
                  <a:srgbClr val="FFFF00"/>
                </a:solidFill>
              </a:rPr>
              <a:t>PRESTAR AUXILIO A LA VÍCTIMA.</a:t>
            </a:r>
          </a:p>
          <a:p>
            <a:pPr>
              <a:buFont typeface="Arial" charset="0"/>
              <a:buChar char="•"/>
            </a:pPr>
            <a:endParaRPr lang="es-MX">
              <a:solidFill>
                <a:srgbClr val="FFFF00"/>
              </a:solidFill>
            </a:endParaRPr>
          </a:p>
          <a:p>
            <a:pPr algn="just"/>
            <a:r>
              <a:rPr lang="es-MX" sz="2000">
                <a:solidFill>
                  <a:srgbClr val="FFFF00"/>
                </a:solidFill>
              </a:rPr>
              <a:t>CONSISTE EN ASISTIR, SOCORRER,  PROTEGER Y AMPARAR  A LA VÍCTIMA CON EL FIN DE RESGUARDAR SU VIDA, INTEGRIDAD FÍSICA, PSIQUICA Y SU SEGURIDAD, DEBIENDO HACERLO DE MODO PRIORITARIO Y PREFERENTE, ANTES DE REALIZAR CUALQUIERA OTRA ACTUACIÓN QUE TENGAS FINES DE INVESTIGACIÓN.</a:t>
            </a:r>
          </a:p>
          <a:p>
            <a:pPr algn="just">
              <a:buFont typeface="Arial" charset="0"/>
              <a:buChar char="•"/>
            </a:pPr>
            <a:endParaRPr lang="es-MX" sz="2000">
              <a:solidFill>
                <a:srgbClr val="FFFF00"/>
              </a:solidFill>
            </a:endParaRPr>
          </a:p>
          <a:p>
            <a:pPr algn="just"/>
            <a:endParaRPr lang="es-MX" sz="2000">
              <a:solidFill>
                <a:srgbClr val="FFFF00"/>
              </a:solidFill>
            </a:endParaRPr>
          </a:p>
          <a:p>
            <a:pPr algn="just"/>
            <a:endParaRPr lang="es-MX" sz="2000">
              <a:solidFill>
                <a:srgbClr val="FFFF00"/>
              </a:solidFill>
            </a:endParaRPr>
          </a:p>
          <a:p>
            <a:endParaRPr lang="es-CL"/>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2 Marcador de contenido"/>
          <p:cNvSpPr>
            <a:spLocks noGrp="1"/>
          </p:cNvSpPr>
          <p:nvPr>
            <p:ph idx="1"/>
          </p:nvPr>
        </p:nvSpPr>
        <p:spPr>
          <a:xfrm>
            <a:off x="142875" y="642938"/>
            <a:ext cx="8858250" cy="6000750"/>
          </a:xfrm>
        </p:spPr>
        <p:txBody>
          <a:bodyPr/>
          <a:lstStyle/>
          <a:p>
            <a:pPr algn="ctr" eaLnBrk="1" hangingPunct="1">
              <a:buFontTx/>
              <a:buNone/>
            </a:pPr>
            <a:r>
              <a:rPr lang="es-CL" sz="2000" b="1">
                <a:solidFill>
                  <a:srgbClr val="FFFF00"/>
                </a:solidFill>
              </a:rPr>
              <a:t>TIPOS DE DETENCIÓN</a:t>
            </a:r>
          </a:p>
          <a:p>
            <a:pPr algn="just" eaLnBrk="1" hangingPunct="1">
              <a:buFontTx/>
              <a:buNone/>
            </a:pPr>
            <a:endParaRPr lang="es-CL" sz="1800">
              <a:solidFill>
                <a:schemeClr val="bg1"/>
              </a:solidFill>
            </a:endParaRPr>
          </a:p>
          <a:p>
            <a:pPr algn="just" eaLnBrk="1" hangingPunct="1">
              <a:buFontTx/>
              <a:buNone/>
            </a:pPr>
            <a:r>
              <a:rPr lang="es-CL" sz="1800">
                <a:solidFill>
                  <a:schemeClr val="bg1"/>
                </a:solidFill>
              </a:rPr>
              <a:t>DETENCIÓN JUDICIAL , DETENCIÓN PARTICULAR Y DETENCIÓN POLICIAL.</a:t>
            </a:r>
          </a:p>
          <a:p>
            <a:pPr algn="just" eaLnBrk="1" hangingPunct="1">
              <a:buFontTx/>
              <a:buNone/>
            </a:pPr>
            <a:endParaRPr lang="es-CL" sz="900">
              <a:solidFill>
                <a:schemeClr val="bg1"/>
              </a:solidFill>
            </a:endParaRPr>
          </a:p>
          <a:p>
            <a:pPr algn="just" eaLnBrk="1" hangingPunct="1">
              <a:buFontTx/>
              <a:buNone/>
            </a:pPr>
            <a:r>
              <a:rPr lang="es-CL" sz="1800" b="1">
                <a:solidFill>
                  <a:srgbClr val="FFC000"/>
                </a:solidFill>
              </a:rPr>
              <a:t>A.- DETENCIÓN JUDICIAL</a:t>
            </a:r>
          </a:p>
          <a:p>
            <a:pPr algn="just" eaLnBrk="1" hangingPunct="1">
              <a:buFontTx/>
              <a:buNone/>
            </a:pPr>
            <a:endParaRPr lang="es-CL" sz="800">
              <a:solidFill>
                <a:schemeClr val="bg1"/>
              </a:solidFill>
            </a:endParaRPr>
          </a:p>
          <a:p>
            <a:pPr algn="just" eaLnBrk="1" hangingPunct="1"/>
            <a:r>
              <a:rPr lang="es-CL" sz="1800" b="1">
                <a:solidFill>
                  <a:schemeClr val="bg1"/>
                </a:solidFill>
              </a:rPr>
              <a:t>POR EL TRIBUNAL COMPETENTE: </a:t>
            </a:r>
            <a:r>
              <a:rPr lang="es-CL" sz="1600">
                <a:solidFill>
                  <a:schemeClr val="bg1"/>
                </a:solidFill>
              </a:rPr>
              <a:t>Dispuesta por el Juez, a petición del Fiscal, para ser conducido a su presencia sin previa citación, cuando de otra manera la comparecencia pueda verse demorada o dificultada. El Fiscal recurre directamente al Juez de Garantía para obtener una orden de detención. Esta detención no puede ser solicitada por la Policía sino solamente por el Fiscal (art. 127 CPP).</a:t>
            </a:r>
          </a:p>
          <a:p>
            <a:pPr algn="just" eaLnBrk="1" hangingPunct="1">
              <a:buFontTx/>
              <a:buNone/>
            </a:pPr>
            <a:endParaRPr lang="es-CL" sz="800">
              <a:solidFill>
                <a:schemeClr val="bg1"/>
              </a:solidFill>
            </a:endParaRPr>
          </a:p>
          <a:p>
            <a:pPr algn="just" eaLnBrk="1" hangingPunct="1"/>
            <a:r>
              <a:rPr lang="es-CL" sz="1800" b="1">
                <a:solidFill>
                  <a:schemeClr val="bg1"/>
                </a:solidFill>
              </a:rPr>
              <a:t>POR CUALQUIER TRIBUNAL: </a:t>
            </a:r>
            <a:r>
              <a:rPr lang="es-CL" sz="1600">
                <a:solidFill>
                  <a:schemeClr val="bg1"/>
                </a:solidFill>
              </a:rPr>
              <a:t>Aun cuando no ejerza jurisdicción en materia criminal, en contra de personas que, dentro de la sala de despacho, cometan algún crimen o simple delito (art. 128 CPP).</a:t>
            </a:r>
          </a:p>
          <a:p>
            <a:pPr algn="just" eaLnBrk="1" hangingPunct="1">
              <a:buFontTx/>
              <a:buNone/>
            </a:pPr>
            <a:endParaRPr lang="es-CL" sz="800">
              <a:solidFill>
                <a:schemeClr val="bg1"/>
              </a:solidFill>
            </a:endParaRPr>
          </a:p>
          <a:p>
            <a:pPr algn="just" eaLnBrk="1" hangingPunct="1"/>
            <a:r>
              <a:rPr lang="es-CL" sz="1800" b="1">
                <a:solidFill>
                  <a:schemeClr val="bg1"/>
                </a:solidFill>
              </a:rPr>
              <a:t>DETENCIÓN APREMIO PARA ASEGURAR LA COMPARECENCIA: </a:t>
            </a:r>
            <a:r>
              <a:rPr lang="es-CL" sz="1600">
                <a:solidFill>
                  <a:schemeClr val="bg1"/>
                </a:solidFill>
              </a:rPr>
              <a:t>Cuando las personas, debidamente citadas ante el Fiscal, no comparecen, éste recurre al Juez de Garantía para que lo autorice a llevarlas a su presencia. Carabineros debe llevar, en este caso, a la persona a presencia del Fiscal para realizar la actuación pendiente (art. 23 CPP).</a:t>
            </a:r>
          </a:p>
          <a:p>
            <a:pPr algn="just" eaLnBrk="1" hangingPunct="1">
              <a:buFontTx/>
              <a:buNone/>
            </a:pPr>
            <a:endParaRPr lang="es-CL" sz="800">
              <a:solidFill>
                <a:schemeClr val="bg1"/>
              </a:solidFill>
            </a:endParaRPr>
          </a:p>
          <a:p>
            <a:pPr algn="just" eaLnBrk="1" hangingPunct="1"/>
            <a:r>
              <a:rPr lang="es-CL" sz="1800" b="1">
                <a:solidFill>
                  <a:schemeClr val="bg1"/>
                </a:solidFill>
              </a:rPr>
              <a:t>DETENCIÓN ARRESTO: </a:t>
            </a:r>
            <a:r>
              <a:rPr lang="es-CL" sz="1600">
                <a:solidFill>
                  <a:schemeClr val="bg1"/>
                </a:solidFill>
              </a:rPr>
              <a:t>Tratándose del imputado, testigos, peritos u otras personas, cuya presencia se requiere, podrán ser arrestados hasta la realización de la actuación, por un máximo de 24 horas (art. 33 CPP).</a:t>
            </a:r>
          </a:p>
          <a:p>
            <a:pPr algn="just" eaLnBrk="1" hangingPunct="1">
              <a:buFontTx/>
              <a:buNone/>
            </a:pPr>
            <a:endParaRPr lang="es-CL" sz="1800">
              <a:solidFill>
                <a:schemeClr val="bg1"/>
              </a:solidFill>
            </a:endParaRPr>
          </a:p>
          <a:p>
            <a:pPr algn="just" eaLnBrk="1" hangingPunct="1">
              <a:buFontTx/>
              <a:buNone/>
            </a:pPr>
            <a:endParaRPr lang="es-CL" sz="1800" b="1" i="1">
              <a:solidFill>
                <a:schemeClr val="bg1"/>
              </a:solidFill>
            </a:endParaRPr>
          </a:p>
        </p:txBody>
      </p:sp>
      <p:sp>
        <p:nvSpPr>
          <p:cNvPr id="124931" name="1 Título"/>
          <p:cNvSpPr>
            <a:spLocks noGrp="1"/>
          </p:cNvSpPr>
          <p:nvPr>
            <p:ph type="title"/>
          </p:nvPr>
        </p:nvSpPr>
        <p:spPr>
          <a:xfrm>
            <a:off x="214313" y="142875"/>
            <a:ext cx="8715375" cy="428625"/>
          </a:xfrm>
          <a:ln>
            <a:solidFill>
              <a:srgbClr val="7030A0"/>
            </a:solidFill>
          </a:ln>
        </p:spPr>
        <p:txBody>
          <a:bodyPr rtlCol="0" anchor="t">
            <a:normAutofit fontScale="90000"/>
          </a:bodyPr>
          <a:lstStyle/>
          <a:p>
            <a:pPr eaLnBrk="1" fontAlgn="auto" hangingPunct="1">
              <a:spcAft>
                <a:spcPts val="0"/>
              </a:spcAft>
              <a:defRPr/>
            </a:pPr>
            <a:r>
              <a:rPr lang="es-CL" sz="2000" b="1">
                <a:solidFill>
                  <a:srgbClr val="FF0000"/>
                </a:solidFill>
              </a:rPr>
              <a:t>ACTUACIONES  POLICIALES AUTÓNOMAS O DE OFICIO</a:t>
            </a:r>
            <a:br>
              <a:rPr lang="es-CL" sz="2000" b="1">
                <a:solidFill>
                  <a:srgbClr val="FF0000"/>
                </a:solidFill>
              </a:rPr>
            </a:br>
            <a:endParaRPr lang="es-CL" sz="2000" b="1">
              <a:solidFill>
                <a:srgbClr val="FF0000"/>
              </a:solidFill>
            </a:endParaRPr>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2 Marcador de contenido"/>
          <p:cNvSpPr>
            <a:spLocks noGrp="1"/>
          </p:cNvSpPr>
          <p:nvPr>
            <p:ph idx="1"/>
          </p:nvPr>
        </p:nvSpPr>
        <p:spPr>
          <a:xfrm>
            <a:off x="142875" y="642938"/>
            <a:ext cx="8858250" cy="6000750"/>
          </a:xfrm>
        </p:spPr>
        <p:txBody>
          <a:bodyPr/>
          <a:lstStyle/>
          <a:p>
            <a:pPr algn="ctr" eaLnBrk="1" hangingPunct="1">
              <a:buFontTx/>
              <a:buNone/>
            </a:pPr>
            <a:r>
              <a:rPr lang="es-CL" sz="2000" b="1">
                <a:solidFill>
                  <a:srgbClr val="FFFF00"/>
                </a:solidFill>
              </a:rPr>
              <a:t>TIPOS DE DETENCIÓN</a:t>
            </a:r>
          </a:p>
          <a:p>
            <a:pPr algn="just" eaLnBrk="1" hangingPunct="1">
              <a:buFontTx/>
              <a:buNone/>
            </a:pPr>
            <a:endParaRPr lang="es-CL" sz="1800">
              <a:solidFill>
                <a:schemeClr val="bg1"/>
              </a:solidFill>
            </a:endParaRPr>
          </a:p>
          <a:p>
            <a:pPr algn="just" eaLnBrk="1" hangingPunct="1">
              <a:buFontTx/>
              <a:buNone/>
            </a:pPr>
            <a:r>
              <a:rPr lang="es-CL" sz="1800">
                <a:solidFill>
                  <a:schemeClr val="bg1"/>
                </a:solidFill>
              </a:rPr>
              <a:t>A.-DETENCIÓN JUDICIAL    </a:t>
            </a:r>
          </a:p>
          <a:p>
            <a:pPr algn="just" eaLnBrk="1" hangingPunct="1">
              <a:buFontTx/>
              <a:buNone/>
            </a:pPr>
            <a:r>
              <a:rPr lang="es-CL" sz="1800">
                <a:solidFill>
                  <a:schemeClr val="bg1"/>
                </a:solidFill>
              </a:rPr>
              <a:t>B.-DETENCIÓN PARTICULAR</a:t>
            </a:r>
          </a:p>
          <a:p>
            <a:pPr algn="just" eaLnBrk="1" hangingPunct="1">
              <a:buFontTx/>
              <a:buNone/>
            </a:pPr>
            <a:r>
              <a:rPr lang="es-CL" sz="1800">
                <a:solidFill>
                  <a:schemeClr val="bg1"/>
                </a:solidFill>
              </a:rPr>
              <a:t>C.- DETENCIÓN POLICIAL (OBLIGATORIA)</a:t>
            </a:r>
          </a:p>
          <a:p>
            <a:pPr algn="just" eaLnBrk="1" hangingPunct="1">
              <a:buFontTx/>
              <a:buNone/>
            </a:pPr>
            <a:endParaRPr lang="es-CL" sz="900">
              <a:solidFill>
                <a:schemeClr val="bg1"/>
              </a:solidFill>
            </a:endParaRPr>
          </a:p>
          <a:p>
            <a:pPr algn="just" eaLnBrk="1" hangingPunct="1">
              <a:buFontTx/>
              <a:buNone/>
            </a:pPr>
            <a:r>
              <a:rPr lang="es-CL" sz="2000" b="1">
                <a:solidFill>
                  <a:srgbClr val="FFC000"/>
                </a:solidFill>
              </a:rPr>
              <a:t>A.- DETENCIÓN JUDICIAL</a:t>
            </a:r>
          </a:p>
          <a:p>
            <a:pPr algn="just" eaLnBrk="1" hangingPunct="1">
              <a:buFontTx/>
              <a:buNone/>
            </a:pPr>
            <a:endParaRPr lang="es-CL" sz="800">
              <a:solidFill>
                <a:schemeClr val="bg1"/>
              </a:solidFill>
            </a:endParaRPr>
          </a:p>
          <a:p>
            <a:pPr algn="just" eaLnBrk="1" hangingPunct="1">
              <a:buFontTx/>
              <a:buNone/>
            </a:pPr>
            <a:r>
              <a:rPr lang="es-CL" sz="2000" i="1">
                <a:solidFill>
                  <a:schemeClr val="bg1"/>
                </a:solidFill>
              </a:rPr>
              <a:t>	Toda orden de detención debe ser expedida por escrito por el Tribunal y debe ser exhibida por la Policía al detenido al momento de cumplir la orden. </a:t>
            </a:r>
          </a:p>
          <a:p>
            <a:pPr algn="just" eaLnBrk="1" hangingPunct="1">
              <a:buFontTx/>
              <a:buNone/>
            </a:pPr>
            <a:r>
              <a:rPr lang="es-CL" sz="2000" i="1">
                <a:solidFill>
                  <a:schemeClr val="bg1"/>
                </a:solidFill>
              </a:rPr>
              <a:t>	El contenido es el siguiente:</a:t>
            </a:r>
          </a:p>
          <a:p>
            <a:pPr algn="just" eaLnBrk="1" hangingPunct="1">
              <a:buFontTx/>
              <a:buNone/>
            </a:pPr>
            <a:endParaRPr lang="es-CL" sz="2000" i="1">
              <a:solidFill>
                <a:schemeClr val="bg1"/>
              </a:solidFill>
            </a:endParaRPr>
          </a:p>
          <a:p>
            <a:pPr algn="just" eaLnBrk="1" hangingPunct="1">
              <a:buFontTx/>
              <a:buNone/>
            </a:pPr>
            <a:r>
              <a:rPr lang="es-CL" sz="2000" i="1">
                <a:solidFill>
                  <a:schemeClr val="bg1"/>
                </a:solidFill>
              </a:rPr>
              <a:t>a) La individualización de la persona que deba ser detenida.</a:t>
            </a:r>
          </a:p>
          <a:p>
            <a:pPr algn="just" eaLnBrk="1" hangingPunct="1">
              <a:buFontTx/>
              <a:buNone/>
            </a:pPr>
            <a:r>
              <a:rPr lang="es-CL" sz="2000" i="1">
                <a:solidFill>
                  <a:schemeClr val="bg1"/>
                </a:solidFill>
              </a:rPr>
              <a:t>b) El motivo de la detención.</a:t>
            </a:r>
          </a:p>
          <a:p>
            <a:pPr algn="just" eaLnBrk="1" hangingPunct="1">
              <a:buFontTx/>
              <a:buNone/>
            </a:pPr>
            <a:r>
              <a:rPr lang="es-CL" sz="2000" i="1">
                <a:solidFill>
                  <a:schemeClr val="bg1"/>
                </a:solidFill>
              </a:rPr>
              <a:t>c) La indicación de ser conducido en el acto al Tribunal, al establecimiento penitenciario o lugar público de detención o permanecer en su residencia. </a:t>
            </a:r>
          </a:p>
          <a:p>
            <a:pPr algn="just" eaLnBrk="1" hangingPunct="1">
              <a:buFontTx/>
              <a:buNone/>
            </a:pPr>
            <a:r>
              <a:rPr lang="es-CL" sz="2000" i="1">
                <a:solidFill>
                  <a:schemeClr val="bg1"/>
                </a:solidFill>
              </a:rPr>
              <a:t>	</a:t>
            </a:r>
          </a:p>
          <a:p>
            <a:pPr algn="just" eaLnBrk="1" hangingPunct="1">
              <a:buFontTx/>
              <a:buNone/>
            </a:pPr>
            <a:r>
              <a:rPr lang="es-CL" sz="2000" b="1" i="1">
                <a:solidFill>
                  <a:srgbClr val="FFC000"/>
                </a:solidFill>
              </a:rPr>
              <a:t>Lo anterior es sin perjuicio de lo previsto en el artículo 9º para los casos urgentes.</a:t>
            </a:r>
            <a:endParaRPr lang="es-CL" sz="2000" b="1">
              <a:solidFill>
                <a:srgbClr val="FFC000"/>
              </a:solidFill>
            </a:endParaRPr>
          </a:p>
          <a:p>
            <a:pPr algn="just" eaLnBrk="1" hangingPunct="1">
              <a:buFontTx/>
              <a:buNone/>
            </a:pPr>
            <a:endParaRPr lang="es-CL" sz="1800" b="1" i="1">
              <a:solidFill>
                <a:schemeClr val="bg1"/>
              </a:solidFill>
            </a:endParaRPr>
          </a:p>
        </p:txBody>
      </p:sp>
      <p:sp>
        <p:nvSpPr>
          <p:cNvPr id="125955" name="1 Título"/>
          <p:cNvSpPr>
            <a:spLocks noGrp="1"/>
          </p:cNvSpPr>
          <p:nvPr>
            <p:ph type="title"/>
          </p:nvPr>
        </p:nvSpPr>
        <p:spPr>
          <a:xfrm>
            <a:off x="214313" y="142875"/>
            <a:ext cx="8715375" cy="428625"/>
          </a:xfrm>
          <a:ln>
            <a:solidFill>
              <a:srgbClr val="7030A0"/>
            </a:solidFill>
          </a:ln>
        </p:spPr>
        <p:txBody>
          <a:bodyPr rtlCol="0" anchor="t">
            <a:normAutofit fontScale="90000"/>
          </a:bodyPr>
          <a:lstStyle/>
          <a:p>
            <a:pPr eaLnBrk="1" fontAlgn="auto" hangingPunct="1">
              <a:spcAft>
                <a:spcPts val="0"/>
              </a:spcAft>
              <a:defRPr/>
            </a:pPr>
            <a:r>
              <a:rPr lang="es-CL" sz="2000" b="1">
                <a:solidFill>
                  <a:srgbClr val="FF0000"/>
                </a:solidFill>
              </a:rPr>
              <a:t>ACTUACIONES  POLICIALES AUTÓNOMAS O DE OFICIO</a:t>
            </a:r>
            <a:br>
              <a:rPr lang="es-CL" sz="2000" b="1">
                <a:solidFill>
                  <a:srgbClr val="FF0000"/>
                </a:solidFill>
              </a:rPr>
            </a:br>
            <a:endParaRPr lang="es-CL" sz="2000" b="1">
              <a:solidFill>
                <a:srgbClr val="FF0000"/>
              </a:solidFill>
            </a:endParaRPr>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2 Marcador de contenido"/>
          <p:cNvSpPr>
            <a:spLocks noGrp="1"/>
          </p:cNvSpPr>
          <p:nvPr>
            <p:ph idx="1"/>
          </p:nvPr>
        </p:nvSpPr>
        <p:spPr>
          <a:xfrm>
            <a:off x="142875" y="642938"/>
            <a:ext cx="8858250" cy="6000750"/>
          </a:xfrm>
        </p:spPr>
        <p:txBody>
          <a:bodyPr/>
          <a:lstStyle/>
          <a:p>
            <a:pPr algn="just" eaLnBrk="1" hangingPunct="1">
              <a:buFontTx/>
              <a:buNone/>
            </a:pPr>
            <a:r>
              <a:rPr lang="es-CL" sz="2000" b="1">
                <a:solidFill>
                  <a:srgbClr val="FFC000"/>
                </a:solidFill>
              </a:rPr>
              <a:t>B.- DETENCIÓN PARTICULAR</a:t>
            </a:r>
          </a:p>
          <a:p>
            <a:pPr algn="just" eaLnBrk="1" hangingPunct="1">
              <a:buFontTx/>
              <a:buNone/>
            </a:pPr>
            <a:endParaRPr lang="es-CL" sz="800" b="1">
              <a:solidFill>
                <a:srgbClr val="FFC000"/>
              </a:solidFill>
            </a:endParaRPr>
          </a:p>
          <a:p>
            <a:pPr algn="just" eaLnBrk="1" hangingPunct="1">
              <a:buFontTx/>
              <a:buNone/>
            </a:pPr>
            <a:r>
              <a:rPr lang="es-CL" sz="2000" b="1">
                <a:solidFill>
                  <a:srgbClr val="FFFF00"/>
                </a:solidFill>
              </a:rPr>
              <a:t>Artículo 129 inc. 1° CPP.- Detención en caso de flagrancia.</a:t>
            </a:r>
          </a:p>
          <a:p>
            <a:pPr algn="just" eaLnBrk="1" hangingPunct="1">
              <a:buFontTx/>
              <a:buNone/>
            </a:pPr>
            <a:r>
              <a:rPr lang="es-CL" sz="2000">
                <a:solidFill>
                  <a:schemeClr val="bg1"/>
                </a:solidFill>
              </a:rPr>
              <a:t>	“</a:t>
            </a:r>
            <a:r>
              <a:rPr lang="es-CL" sz="2000" i="1">
                <a:solidFill>
                  <a:schemeClr val="bg1"/>
                </a:solidFill>
              </a:rPr>
              <a:t>Cualquier persona podrá detener a quien sorprendiere en delito flagrante, debiendo entregar inmediatamente al aprehendido a la policía, al ministerio público o a la autoridad judicial más próxima.”</a:t>
            </a:r>
          </a:p>
          <a:p>
            <a:pPr algn="just" eaLnBrk="1" hangingPunct="1">
              <a:buFontTx/>
              <a:buNone/>
            </a:pPr>
            <a:endParaRPr lang="es-CL" sz="2000">
              <a:solidFill>
                <a:schemeClr val="bg1"/>
              </a:solidFill>
            </a:endParaRPr>
          </a:p>
          <a:p>
            <a:pPr algn="just" eaLnBrk="1" hangingPunct="1">
              <a:buFontTx/>
              <a:buNone/>
            </a:pPr>
            <a:r>
              <a:rPr lang="es-CL" sz="2000">
                <a:solidFill>
                  <a:schemeClr val="bg1"/>
                </a:solidFill>
              </a:rPr>
              <a:t>	Quien sorprenda a alguien en delito flagrante puede detenerlo, debiendo entregar al aprehendido a la policía, al Ministerio Público o a la autoridad judicial más </a:t>
            </a:r>
            <a:r>
              <a:rPr lang="pt-BR" sz="2000">
                <a:solidFill>
                  <a:schemeClr val="bg1"/>
                </a:solidFill>
              </a:rPr>
              <a:t>próxima.</a:t>
            </a:r>
          </a:p>
          <a:p>
            <a:pPr algn="just" eaLnBrk="1" hangingPunct="1">
              <a:buFontTx/>
              <a:buNone/>
            </a:pPr>
            <a:endParaRPr lang="pt-BR" sz="800">
              <a:solidFill>
                <a:schemeClr val="bg1"/>
              </a:solidFill>
            </a:endParaRPr>
          </a:p>
          <a:p>
            <a:pPr algn="just" eaLnBrk="1" hangingPunct="1">
              <a:buFontTx/>
              <a:buNone/>
            </a:pPr>
            <a:r>
              <a:rPr lang="es-CL" sz="2000">
                <a:solidFill>
                  <a:schemeClr val="bg1"/>
                </a:solidFill>
              </a:rPr>
              <a:t>	Cuando la detención por delito flagrante haya sido efectuada por un particular y éste solicite la presencia policial o conduzca directamente al detenido a la Unidad, la Policía que asista a su llamado, o el Oficial o Suboficial de Guardia, según corresponda, se harán cargo del detenido. </a:t>
            </a:r>
          </a:p>
          <a:p>
            <a:pPr algn="just" eaLnBrk="1" hangingPunct="1">
              <a:buFontTx/>
              <a:buNone/>
            </a:pPr>
            <a:endParaRPr lang="es-CL" sz="800">
              <a:solidFill>
                <a:schemeClr val="bg1"/>
              </a:solidFill>
            </a:endParaRPr>
          </a:p>
          <a:p>
            <a:pPr algn="just" eaLnBrk="1" hangingPunct="1">
              <a:buFontTx/>
              <a:buNone/>
            </a:pPr>
            <a:r>
              <a:rPr lang="es-CL" sz="2000">
                <a:solidFill>
                  <a:schemeClr val="bg1"/>
                </a:solidFill>
              </a:rPr>
              <a:t>	En este caso, los plazos para informar al Fiscal y para conducir al detenido a la presencia judicial se contarán desde que el personal policial se hizo cargo de él.</a:t>
            </a:r>
            <a:endParaRPr lang="es-CL" sz="1800" b="1" i="1">
              <a:solidFill>
                <a:schemeClr val="bg1"/>
              </a:solidFill>
            </a:endParaRPr>
          </a:p>
        </p:txBody>
      </p:sp>
      <p:sp>
        <p:nvSpPr>
          <p:cNvPr id="126979" name="1 Título"/>
          <p:cNvSpPr>
            <a:spLocks noGrp="1"/>
          </p:cNvSpPr>
          <p:nvPr>
            <p:ph type="title"/>
          </p:nvPr>
        </p:nvSpPr>
        <p:spPr>
          <a:xfrm>
            <a:off x="214313" y="142875"/>
            <a:ext cx="8715375" cy="428625"/>
          </a:xfrm>
          <a:ln>
            <a:solidFill>
              <a:srgbClr val="7030A0"/>
            </a:solidFill>
          </a:ln>
        </p:spPr>
        <p:txBody>
          <a:bodyPr rtlCol="0" anchor="t">
            <a:normAutofit fontScale="90000"/>
          </a:bodyPr>
          <a:lstStyle/>
          <a:p>
            <a:pPr eaLnBrk="1" fontAlgn="auto" hangingPunct="1">
              <a:spcAft>
                <a:spcPts val="0"/>
              </a:spcAft>
              <a:defRPr/>
            </a:pPr>
            <a:r>
              <a:rPr lang="es-CL" sz="2000" b="1">
                <a:solidFill>
                  <a:srgbClr val="FF0000"/>
                </a:solidFill>
              </a:rPr>
              <a:t>ACTUACIONES  POLICIALES AUTÓNOMAS O DE OFICIO</a:t>
            </a:r>
            <a:br>
              <a:rPr lang="es-CL" sz="2000" b="1">
                <a:solidFill>
                  <a:srgbClr val="FF0000"/>
                </a:solidFill>
              </a:rPr>
            </a:br>
            <a:endParaRPr lang="es-CL" sz="2000" b="1">
              <a:solidFill>
                <a:srgbClr val="FF0000"/>
              </a:solidFill>
            </a:endParaRPr>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2 Marcador de contenido"/>
          <p:cNvSpPr>
            <a:spLocks noGrp="1"/>
          </p:cNvSpPr>
          <p:nvPr>
            <p:ph idx="1"/>
          </p:nvPr>
        </p:nvSpPr>
        <p:spPr>
          <a:xfrm>
            <a:off x="142875" y="642938"/>
            <a:ext cx="8858250" cy="6000750"/>
          </a:xfrm>
        </p:spPr>
        <p:txBody>
          <a:bodyPr rtlCol="0">
            <a:normAutofit lnSpcReduction="10000"/>
          </a:bodyPr>
          <a:lstStyle/>
          <a:p>
            <a:pPr algn="just" eaLnBrk="1" fontAlgn="auto" hangingPunct="1">
              <a:spcAft>
                <a:spcPts val="0"/>
              </a:spcAft>
              <a:buFontTx/>
              <a:buNone/>
              <a:defRPr/>
            </a:pPr>
            <a:r>
              <a:rPr lang="es-CL" b="1">
                <a:solidFill>
                  <a:srgbClr val="FFC000"/>
                </a:solidFill>
              </a:rPr>
              <a:t>C.- DETENCIÓN POLICIAL </a:t>
            </a:r>
            <a:r>
              <a:rPr lang="es-CL" sz="2000" b="1">
                <a:solidFill>
                  <a:srgbClr val="FFC000"/>
                </a:solidFill>
              </a:rPr>
              <a:t>(OBLIGATORIA Y FACULTATIVA)</a:t>
            </a:r>
          </a:p>
          <a:p>
            <a:pPr algn="just" eaLnBrk="1" fontAlgn="auto" hangingPunct="1">
              <a:spcAft>
                <a:spcPts val="0"/>
              </a:spcAft>
              <a:buFontTx/>
              <a:buNone/>
              <a:defRPr/>
            </a:pPr>
            <a:endParaRPr lang="es-CL" sz="800" b="1">
              <a:solidFill>
                <a:srgbClr val="FFC000"/>
              </a:solidFill>
            </a:endParaRPr>
          </a:p>
          <a:p>
            <a:pPr algn="just" eaLnBrk="1" fontAlgn="auto" hangingPunct="1">
              <a:spcAft>
                <a:spcPts val="0"/>
              </a:spcAft>
              <a:buFontTx/>
              <a:buNone/>
              <a:defRPr/>
            </a:pPr>
            <a:r>
              <a:rPr lang="es-CL" sz="2000" b="1">
                <a:solidFill>
                  <a:srgbClr val="FFFF00"/>
                </a:solidFill>
              </a:rPr>
              <a:t>Artículo 129 inc. 2° CPP.- Detención en caso de flagrancia.</a:t>
            </a:r>
          </a:p>
          <a:p>
            <a:pPr algn="just" eaLnBrk="1" fontAlgn="auto" hangingPunct="1">
              <a:spcAft>
                <a:spcPts val="0"/>
              </a:spcAft>
              <a:buFontTx/>
              <a:buNone/>
              <a:defRPr/>
            </a:pPr>
            <a:r>
              <a:rPr lang="es-CL" sz="2000">
                <a:solidFill>
                  <a:schemeClr val="bg1"/>
                </a:solidFill>
              </a:rPr>
              <a:t>	Los agentes policiales estarán obligados a detener a quienes sorprendieren in fraganti en la comisión de un delito.</a:t>
            </a:r>
          </a:p>
          <a:p>
            <a:pPr algn="just" eaLnBrk="1" fontAlgn="auto" hangingPunct="1">
              <a:spcAft>
                <a:spcPts val="0"/>
              </a:spcAft>
              <a:buFontTx/>
              <a:buNone/>
              <a:defRPr/>
            </a:pPr>
            <a:r>
              <a:rPr lang="es-CL" sz="2000">
                <a:solidFill>
                  <a:schemeClr val="bg1"/>
                </a:solidFill>
              </a:rPr>
              <a:t>	No obstará a la detención la circunstancia de que la persecución penal requiriere instancia particular previa, si el delito flagrante fuere de aquellos previstos y sancionados en los artículos 361 a 366 quater del Código Penal.</a:t>
            </a:r>
          </a:p>
          <a:p>
            <a:pPr algn="just" eaLnBrk="1" fontAlgn="auto" hangingPunct="1">
              <a:spcAft>
                <a:spcPts val="0"/>
              </a:spcAft>
              <a:buFontTx/>
              <a:buNone/>
              <a:defRPr/>
            </a:pPr>
            <a:endParaRPr lang="es-CL" sz="2000">
              <a:solidFill>
                <a:schemeClr val="bg1"/>
              </a:solidFill>
            </a:endParaRPr>
          </a:p>
          <a:p>
            <a:pPr algn="just" eaLnBrk="1" fontAlgn="auto" hangingPunct="1">
              <a:spcAft>
                <a:spcPts val="0"/>
              </a:spcAft>
              <a:buFontTx/>
              <a:buNone/>
              <a:defRPr/>
            </a:pPr>
            <a:r>
              <a:rPr lang="es-CL" sz="2000">
                <a:solidFill>
                  <a:schemeClr val="bg1"/>
                </a:solidFill>
              </a:rPr>
              <a:t>	</a:t>
            </a:r>
            <a:r>
              <a:rPr lang="es-CL" sz="2000" b="1">
                <a:solidFill>
                  <a:srgbClr val="FFC000"/>
                </a:solidFill>
              </a:rPr>
              <a:t>La Detención Policial Obligatoria</a:t>
            </a:r>
            <a:r>
              <a:rPr lang="es-CL" sz="2000" b="1">
                <a:solidFill>
                  <a:schemeClr val="bg1"/>
                </a:solidFill>
              </a:rPr>
              <a:t>, e</a:t>
            </a:r>
            <a:r>
              <a:rPr lang="es-CL" sz="1800" b="1">
                <a:solidFill>
                  <a:schemeClr val="bg1"/>
                </a:solidFill>
              </a:rPr>
              <a:t>s aquella practicada por un agente de policía en los casos determinados por la ley que a continuación se señalan, para los efectos de ponerlo a disposición del Juez de Garantía.</a:t>
            </a:r>
          </a:p>
          <a:p>
            <a:pPr algn="just" eaLnBrk="1" fontAlgn="auto" hangingPunct="1">
              <a:spcAft>
                <a:spcPts val="0"/>
              </a:spcAft>
              <a:buFontTx/>
              <a:buNone/>
              <a:defRPr/>
            </a:pPr>
            <a:r>
              <a:rPr lang="es-CL" sz="1800">
                <a:solidFill>
                  <a:schemeClr val="bg1"/>
                </a:solidFill>
              </a:rPr>
              <a:t>	El deber policial de conducir al detenido a presencia judicial se cumple presentando efectivamente al detenido ante el Tribunal de Garantía que expidió la orden, a fin de que éste resuelva la situación particular del afectado, sin perjuicio de informar al Fiscal respectivo, para efectos del control de la detención.( )</a:t>
            </a:r>
          </a:p>
          <a:p>
            <a:pPr algn="just" eaLnBrk="1" fontAlgn="auto" hangingPunct="1">
              <a:spcAft>
                <a:spcPts val="0"/>
              </a:spcAft>
              <a:buFontTx/>
              <a:buNone/>
              <a:defRPr/>
            </a:pPr>
            <a:endParaRPr lang="es-CL" sz="800">
              <a:solidFill>
                <a:schemeClr val="bg1"/>
              </a:solidFill>
            </a:endParaRPr>
          </a:p>
          <a:p>
            <a:pPr algn="just" eaLnBrk="1" fontAlgn="auto" hangingPunct="1">
              <a:spcAft>
                <a:spcPts val="0"/>
              </a:spcAft>
              <a:buFontTx/>
              <a:buNone/>
              <a:defRPr/>
            </a:pPr>
            <a:r>
              <a:rPr lang="es-CL" sz="1400">
                <a:solidFill>
                  <a:schemeClr val="bg1"/>
                </a:solidFill>
              </a:rPr>
              <a:t>	( ) Modificación mediante Ley Nº 20.074 cit. (art. 70 inc. segundo) La iniciativa permite que si la aprehensión de un individuo se realiza fuera de la jurisdicción territorial del Juez de Garantía que la ordenó, la policía pueda presentar al detenido ante el Juez de Garantía donde se hubiere practicado la detención, para cumplir con el plazo legal de 24 horas establecido para el control judicial de la detención.</a:t>
            </a:r>
            <a:endParaRPr lang="es-CL" sz="1400" b="1" i="1">
              <a:solidFill>
                <a:schemeClr val="bg1"/>
              </a:solidFill>
            </a:endParaRPr>
          </a:p>
        </p:txBody>
      </p:sp>
      <p:sp>
        <p:nvSpPr>
          <p:cNvPr id="128003" name="1 Título"/>
          <p:cNvSpPr>
            <a:spLocks noGrp="1"/>
          </p:cNvSpPr>
          <p:nvPr>
            <p:ph type="title"/>
          </p:nvPr>
        </p:nvSpPr>
        <p:spPr>
          <a:xfrm>
            <a:off x="214313" y="142875"/>
            <a:ext cx="8715375" cy="428625"/>
          </a:xfrm>
          <a:ln>
            <a:solidFill>
              <a:srgbClr val="7030A0"/>
            </a:solidFill>
          </a:ln>
        </p:spPr>
        <p:txBody>
          <a:bodyPr rtlCol="0" anchor="t">
            <a:normAutofit fontScale="90000"/>
          </a:bodyPr>
          <a:lstStyle/>
          <a:p>
            <a:pPr eaLnBrk="1" fontAlgn="auto" hangingPunct="1">
              <a:spcAft>
                <a:spcPts val="0"/>
              </a:spcAft>
              <a:defRPr/>
            </a:pPr>
            <a:r>
              <a:rPr lang="es-CL" sz="2000" b="1">
                <a:solidFill>
                  <a:srgbClr val="FF0000"/>
                </a:solidFill>
              </a:rPr>
              <a:t>ACTUACIONES  POLICIALES AUTÓNOMAS O DE OFICIO</a:t>
            </a:r>
            <a:br>
              <a:rPr lang="es-CL" sz="2000" b="1">
                <a:solidFill>
                  <a:srgbClr val="FF0000"/>
                </a:solidFill>
              </a:rPr>
            </a:br>
            <a:endParaRPr lang="es-CL" sz="2000" b="1">
              <a:solidFill>
                <a:srgbClr val="FF0000"/>
              </a:solidFill>
            </a:endParaRPr>
          </a:p>
        </p:txBody>
      </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2 Marcador de contenido"/>
          <p:cNvSpPr>
            <a:spLocks noGrp="1"/>
          </p:cNvSpPr>
          <p:nvPr>
            <p:ph idx="1"/>
          </p:nvPr>
        </p:nvSpPr>
        <p:spPr>
          <a:xfrm>
            <a:off x="142875" y="642938"/>
            <a:ext cx="8858250" cy="6000750"/>
          </a:xfrm>
        </p:spPr>
        <p:txBody>
          <a:bodyPr/>
          <a:lstStyle/>
          <a:p>
            <a:pPr algn="ctr" eaLnBrk="1" hangingPunct="1">
              <a:buFontTx/>
              <a:buNone/>
            </a:pPr>
            <a:r>
              <a:rPr lang="es-CL" sz="2000" b="1">
                <a:solidFill>
                  <a:srgbClr val="FFC000"/>
                </a:solidFill>
              </a:rPr>
              <a:t>¿CUÁNDO LA POLICÍA  </a:t>
            </a:r>
            <a:r>
              <a:rPr lang="es-CL" sz="2000" b="1" u="sng">
                <a:solidFill>
                  <a:srgbClr val="FFC000"/>
                </a:solidFill>
              </a:rPr>
              <a:t>DEBE</a:t>
            </a:r>
            <a:r>
              <a:rPr lang="es-CL" sz="2000" b="1">
                <a:solidFill>
                  <a:srgbClr val="FFC000"/>
                </a:solidFill>
              </a:rPr>
              <a:t> REALIZAR UNA DETENCIÓN?</a:t>
            </a:r>
            <a:endParaRPr lang="es-CL" sz="2000">
              <a:solidFill>
                <a:schemeClr val="bg1"/>
              </a:solidFill>
            </a:endParaRPr>
          </a:p>
          <a:p>
            <a:pPr algn="just" eaLnBrk="1" hangingPunct="1">
              <a:buFontTx/>
              <a:buNone/>
            </a:pPr>
            <a:endParaRPr lang="es-CL" sz="800">
              <a:solidFill>
                <a:schemeClr val="bg1"/>
              </a:solidFill>
            </a:endParaRPr>
          </a:p>
          <a:p>
            <a:pPr algn="just" eaLnBrk="1" hangingPunct="1">
              <a:buFontTx/>
              <a:buNone/>
            </a:pPr>
            <a:r>
              <a:rPr lang="es-CL" sz="2000" b="1">
                <a:solidFill>
                  <a:schemeClr val="bg1"/>
                </a:solidFill>
              </a:rPr>
              <a:t>1°  EN SITUACIÓN DE FLAGRANCIA</a:t>
            </a:r>
          </a:p>
          <a:p>
            <a:pPr algn="just" eaLnBrk="1" hangingPunct="1">
              <a:buFontTx/>
              <a:buNone/>
            </a:pPr>
            <a:endParaRPr lang="es-CL" sz="800" b="1">
              <a:solidFill>
                <a:schemeClr val="bg1"/>
              </a:solidFill>
            </a:endParaRPr>
          </a:p>
          <a:p>
            <a:pPr algn="just" eaLnBrk="1" hangingPunct="1">
              <a:buFontTx/>
              <a:buNone/>
            </a:pPr>
            <a:r>
              <a:rPr lang="es-CL" sz="2000" b="1">
                <a:solidFill>
                  <a:schemeClr val="bg1"/>
                </a:solidFill>
              </a:rPr>
              <a:t>2° CUANDO EL SENTENCIADO A PENAS PRIVATIVAS DE LIBERTAD HAYA QUEBRANTADO SU CONDENA</a:t>
            </a:r>
          </a:p>
          <a:p>
            <a:pPr algn="just" eaLnBrk="1" hangingPunct="1">
              <a:buFontTx/>
              <a:buNone/>
            </a:pPr>
            <a:endParaRPr lang="es-CL" sz="800" b="1">
              <a:solidFill>
                <a:schemeClr val="bg1"/>
              </a:solidFill>
            </a:endParaRPr>
          </a:p>
          <a:p>
            <a:pPr algn="just" eaLnBrk="1" hangingPunct="1">
              <a:buFontTx/>
              <a:buNone/>
            </a:pPr>
            <a:r>
              <a:rPr lang="es-CL" sz="2000" b="1">
                <a:solidFill>
                  <a:schemeClr val="bg1"/>
                </a:solidFill>
              </a:rPr>
              <a:t>3° CUANDO UN SUJETO SE FUGUE ESTANDO DETENIDO</a:t>
            </a:r>
          </a:p>
          <a:p>
            <a:pPr algn="just" eaLnBrk="1" hangingPunct="1">
              <a:buFontTx/>
              <a:buNone/>
            </a:pPr>
            <a:endParaRPr lang="es-CL" sz="800" b="1">
              <a:solidFill>
                <a:schemeClr val="bg1"/>
              </a:solidFill>
            </a:endParaRPr>
          </a:p>
          <a:p>
            <a:pPr algn="just" eaLnBrk="1" hangingPunct="1">
              <a:buFontTx/>
              <a:buNone/>
            </a:pPr>
            <a:r>
              <a:rPr lang="es-CL" sz="2000" b="1">
                <a:solidFill>
                  <a:schemeClr val="bg1"/>
                </a:solidFill>
              </a:rPr>
              <a:t>4° CUANDO UN INDIVIDUO TENGA ORDEN DE DETENCIÓN PENDIENTE</a:t>
            </a:r>
          </a:p>
          <a:p>
            <a:pPr algn="just" eaLnBrk="1" hangingPunct="1">
              <a:buFontTx/>
              <a:buNone/>
            </a:pPr>
            <a:endParaRPr lang="es-CL" sz="800" b="1">
              <a:solidFill>
                <a:schemeClr val="bg1"/>
              </a:solidFill>
            </a:endParaRPr>
          </a:p>
          <a:p>
            <a:pPr algn="just" eaLnBrk="1" hangingPunct="1">
              <a:buFontTx/>
              <a:buNone/>
            </a:pPr>
            <a:r>
              <a:rPr lang="es-CL" sz="2000" b="1">
                <a:solidFill>
                  <a:schemeClr val="bg1"/>
                </a:solidFill>
              </a:rPr>
              <a:t>5° CUANDO UN SUJETO SEA SORPRENDIDO EN VIOLACIÓN FLAGRANTE DE UNA MEDIDA CAUTELAR QUE SE LE HAYA IMPUESTO</a:t>
            </a:r>
          </a:p>
          <a:p>
            <a:pPr algn="just" eaLnBrk="1" hangingPunct="1">
              <a:buFontTx/>
              <a:buNone/>
            </a:pPr>
            <a:endParaRPr lang="es-CL" sz="800" b="1">
              <a:solidFill>
                <a:schemeClr val="bg1"/>
              </a:solidFill>
            </a:endParaRPr>
          </a:p>
          <a:p>
            <a:pPr algn="just" eaLnBrk="1" hangingPunct="1">
              <a:buFontTx/>
              <a:buNone/>
            </a:pPr>
            <a:r>
              <a:rPr lang="es-CL" sz="2000" b="1">
                <a:solidFill>
                  <a:schemeClr val="bg1"/>
                </a:solidFill>
              </a:rPr>
              <a:t>6° CUANDO UNA PERSONA VIOLE LA CONDICIÓN IMPUESTA PARA LA SUSPENCIÓN CONDICIONAL DEL PROCEDIMIENTO EN CUANTO A NO FRECUENTAR DETERMINADOS LUGARES O PERSONAS</a:t>
            </a:r>
          </a:p>
          <a:p>
            <a:pPr algn="just" eaLnBrk="1" hangingPunct="1">
              <a:buFontTx/>
              <a:buNone/>
            </a:pPr>
            <a:endParaRPr lang="es-CL" sz="800" b="1">
              <a:solidFill>
                <a:schemeClr val="bg1"/>
              </a:solidFill>
            </a:endParaRPr>
          </a:p>
          <a:p>
            <a:pPr algn="just" eaLnBrk="1" hangingPunct="1">
              <a:buFontTx/>
              <a:buNone/>
            </a:pPr>
            <a:r>
              <a:rPr lang="es-CL" sz="2000" b="1">
                <a:solidFill>
                  <a:schemeClr val="bg1"/>
                </a:solidFill>
              </a:rPr>
              <a:t>7°  CUANDO LO DISPONE EL TRIBUNAL</a:t>
            </a:r>
          </a:p>
          <a:p>
            <a:pPr algn="just" eaLnBrk="1" hangingPunct="1">
              <a:buFontTx/>
              <a:buNone/>
            </a:pPr>
            <a:r>
              <a:rPr lang="es-CL" sz="2000">
                <a:solidFill>
                  <a:schemeClr val="bg1"/>
                </a:solidFill>
              </a:rPr>
              <a:t>		</a:t>
            </a:r>
            <a:endParaRPr lang="es-CL" sz="2000" b="1" i="1">
              <a:solidFill>
                <a:schemeClr val="bg1"/>
              </a:solidFill>
            </a:endParaRPr>
          </a:p>
        </p:txBody>
      </p:sp>
      <p:sp>
        <p:nvSpPr>
          <p:cNvPr id="129027" name="1 Título"/>
          <p:cNvSpPr>
            <a:spLocks noGrp="1"/>
          </p:cNvSpPr>
          <p:nvPr>
            <p:ph type="title"/>
          </p:nvPr>
        </p:nvSpPr>
        <p:spPr>
          <a:xfrm>
            <a:off x="214313" y="142875"/>
            <a:ext cx="8715375" cy="428625"/>
          </a:xfrm>
          <a:ln>
            <a:solidFill>
              <a:srgbClr val="7030A0"/>
            </a:solidFill>
          </a:ln>
        </p:spPr>
        <p:txBody>
          <a:bodyPr rtlCol="0" anchor="t">
            <a:normAutofit fontScale="90000"/>
          </a:bodyPr>
          <a:lstStyle/>
          <a:p>
            <a:pPr eaLnBrk="1" fontAlgn="auto" hangingPunct="1">
              <a:spcAft>
                <a:spcPts val="0"/>
              </a:spcAft>
              <a:defRPr/>
            </a:pPr>
            <a:r>
              <a:rPr lang="es-CL" sz="2000" b="1">
                <a:solidFill>
                  <a:srgbClr val="FF0000"/>
                </a:solidFill>
              </a:rPr>
              <a:t>ACTUACIONES  POLICIALES AUTÓNOMAS O DE OFICIO</a:t>
            </a:r>
            <a:br>
              <a:rPr lang="es-CL" sz="2000" b="1">
                <a:solidFill>
                  <a:srgbClr val="FF0000"/>
                </a:solidFill>
              </a:rPr>
            </a:br>
            <a:endParaRPr lang="es-CL" sz="2000" b="1">
              <a:solidFill>
                <a:srgbClr val="FF0000"/>
              </a:solidFill>
            </a:endParaRPr>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2 Marcador de contenido"/>
          <p:cNvSpPr>
            <a:spLocks noGrp="1"/>
          </p:cNvSpPr>
          <p:nvPr>
            <p:ph idx="1"/>
          </p:nvPr>
        </p:nvSpPr>
        <p:spPr>
          <a:xfrm>
            <a:off x="142875" y="642938"/>
            <a:ext cx="8858250" cy="6000750"/>
          </a:xfrm>
        </p:spPr>
        <p:txBody>
          <a:bodyPr/>
          <a:lstStyle/>
          <a:p>
            <a:pPr algn="ctr" eaLnBrk="1" hangingPunct="1">
              <a:lnSpc>
                <a:spcPct val="80000"/>
              </a:lnSpc>
              <a:buFontTx/>
              <a:buNone/>
            </a:pPr>
            <a:r>
              <a:rPr lang="es-CL" sz="1900" b="1">
                <a:solidFill>
                  <a:srgbClr val="FFC000"/>
                </a:solidFill>
              </a:rPr>
              <a:t>¿CUÁNDO LA POLICÍA </a:t>
            </a:r>
            <a:r>
              <a:rPr lang="es-CL" sz="1900" b="1" u="sng">
                <a:solidFill>
                  <a:srgbClr val="FFC000"/>
                </a:solidFill>
              </a:rPr>
              <a:t>NO DEBE</a:t>
            </a:r>
            <a:r>
              <a:rPr lang="es-CL" sz="1900" b="1">
                <a:solidFill>
                  <a:srgbClr val="FFC000"/>
                </a:solidFill>
              </a:rPr>
              <a:t> REALIZAR UNA DETENCIÓN?</a:t>
            </a:r>
          </a:p>
          <a:p>
            <a:pPr algn="just" eaLnBrk="1" hangingPunct="1">
              <a:lnSpc>
                <a:spcPct val="80000"/>
              </a:lnSpc>
              <a:buFontTx/>
              <a:buNone/>
            </a:pPr>
            <a:endParaRPr lang="es-CL" sz="700" b="1">
              <a:solidFill>
                <a:srgbClr val="FFC000"/>
              </a:solidFill>
            </a:endParaRPr>
          </a:p>
          <a:p>
            <a:pPr algn="just" eaLnBrk="1" hangingPunct="1">
              <a:lnSpc>
                <a:spcPct val="80000"/>
              </a:lnSpc>
              <a:buFontTx/>
              <a:buNone/>
            </a:pPr>
            <a:r>
              <a:rPr lang="es-CL" sz="1900" b="1">
                <a:solidFill>
                  <a:srgbClr val="FFC000"/>
                </a:solidFill>
              </a:rPr>
              <a:t>	</a:t>
            </a:r>
            <a:r>
              <a:rPr lang="es-CL" sz="1700" b="1">
                <a:solidFill>
                  <a:schemeClr val="bg1"/>
                </a:solidFill>
              </a:rPr>
              <a:t>EN CASOS DE FLAGRANCIA POR FALTAS EN GENERAL O DELITOS MENORES QUE NO AMERITAN RESTRICCIÓN DE LIBERTAD.</a:t>
            </a:r>
          </a:p>
          <a:p>
            <a:pPr algn="just" eaLnBrk="1" hangingPunct="1">
              <a:lnSpc>
                <a:spcPct val="80000"/>
              </a:lnSpc>
              <a:buFontTx/>
              <a:buNone/>
            </a:pPr>
            <a:endParaRPr lang="es-CL" sz="700" b="1">
              <a:solidFill>
                <a:schemeClr val="bg1"/>
              </a:solidFill>
            </a:endParaRPr>
          </a:p>
          <a:p>
            <a:pPr algn="just" eaLnBrk="1" hangingPunct="1">
              <a:lnSpc>
                <a:spcPct val="80000"/>
              </a:lnSpc>
              <a:buFontTx/>
              <a:buNone/>
            </a:pPr>
            <a:r>
              <a:rPr lang="es-CL" sz="1900" b="1">
                <a:solidFill>
                  <a:schemeClr val="bg1"/>
                </a:solidFill>
              </a:rPr>
              <a:t>	</a:t>
            </a:r>
            <a:r>
              <a:rPr lang="es-CL" sz="1700" b="1">
                <a:solidFill>
                  <a:schemeClr val="bg1"/>
                </a:solidFill>
              </a:rPr>
              <a:t>EL CARABINERO SÓLO PROCEDERÁ A CITAR A LA PERSONA ANTE EL FISCAL, PREVIA COMPROBACIÓN DE DOMICILIO.</a:t>
            </a:r>
          </a:p>
          <a:p>
            <a:pPr algn="just" eaLnBrk="1" hangingPunct="1">
              <a:lnSpc>
                <a:spcPct val="80000"/>
              </a:lnSpc>
              <a:buFontTx/>
              <a:buNone/>
            </a:pPr>
            <a:endParaRPr lang="es-CL" sz="700" b="1">
              <a:solidFill>
                <a:schemeClr val="bg1"/>
              </a:solidFill>
            </a:endParaRPr>
          </a:p>
          <a:p>
            <a:pPr algn="just" eaLnBrk="1" hangingPunct="1">
              <a:lnSpc>
                <a:spcPct val="80000"/>
              </a:lnSpc>
              <a:buFontTx/>
              <a:buNone/>
            </a:pPr>
            <a:r>
              <a:rPr lang="es-CL" sz="1900" b="1">
                <a:solidFill>
                  <a:srgbClr val="FFFF00"/>
                </a:solidFill>
              </a:rPr>
              <a:t>Artículo 124 CPP.</a:t>
            </a:r>
            <a:r>
              <a:rPr lang="es-CL" sz="1900">
                <a:solidFill>
                  <a:schemeClr val="bg1"/>
                </a:solidFill>
              </a:rPr>
              <a:t> </a:t>
            </a:r>
            <a:r>
              <a:rPr lang="es-CL" sz="1500">
                <a:solidFill>
                  <a:schemeClr val="bg1"/>
                </a:solidFill>
              </a:rPr>
              <a:t>Exclusión de otras medidas. </a:t>
            </a:r>
          </a:p>
          <a:p>
            <a:pPr algn="just" eaLnBrk="1" hangingPunct="1">
              <a:lnSpc>
                <a:spcPct val="80000"/>
              </a:lnSpc>
              <a:buFontTx/>
              <a:buNone/>
            </a:pPr>
            <a:r>
              <a:rPr lang="es-CL" sz="1500">
                <a:solidFill>
                  <a:schemeClr val="bg1"/>
                </a:solidFill>
              </a:rPr>
              <a:t>	Cuando la imputación se refiriere a faltas, o delitos que la ley no sancionare con penas privativas ni restrictivas de libertad, no se podrán ordenar medidas cautelares que recaigan sobre la libertad del imputado, con excepción de la </a:t>
            </a:r>
            <a:r>
              <a:rPr lang="es-CL" sz="1500" b="1">
                <a:solidFill>
                  <a:srgbClr val="FFFF00"/>
                </a:solidFill>
              </a:rPr>
              <a:t>citación.</a:t>
            </a:r>
          </a:p>
          <a:p>
            <a:pPr algn="just" eaLnBrk="1" hangingPunct="1">
              <a:lnSpc>
                <a:spcPct val="80000"/>
              </a:lnSpc>
              <a:buFontTx/>
              <a:buNone/>
            </a:pPr>
            <a:r>
              <a:rPr lang="es-CL" sz="1500">
                <a:solidFill>
                  <a:schemeClr val="bg1"/>
                </a:solidFill>
              </a:rPr>
              <a:t>	Lo dispuesto en el inciso anterior no tendrá lugar en los casos a que se refiere el inciso cuarto del artículo 134 o cuando procediere el arresto por falta de comparecencia, la detención o la prisión preventiva de acuerdo a lo dispuesto en el artículo 33.</a:t>
            </a:r>
          </a:p>
          <a:p>
            <a:pPr algn="just" eaLnBrk="1" hangingPunct="1">
              <a:lnSpc>
                <a:spcPct val="80000"/>
              </a:lnSpc>
              <a:buFontTx/>
              <a:buNone/>
            </a:pPr>
            <a:endParaRPr lang="es-CL" sz="1500" b="1">
              <a:solidFill>
                <a:srgbClr val="FFFF00"/>
              </a:solidFill>
            </a:endParaRPr>
          </a:p>
          <a:p>
            <a:pPr algn="just" eaLnBrk="1" hangingPunct="1">
              <a:lnSpc>
                <a:spcPct val="80000"/>
              </a:lnSpc>
              <a:buFontTx/>
              <a:buNone/>
            </a:pPr>
            <a:r>
              <a:rPr lang="es-CL" sz="1900" b="1">
                <a:solidFill>
                  <a:srgbClr val="FFFF00"/>
                </a:solidFill>
              </a:rPr>
              <a:t>Artículo 134 CPP.- </a:t>
            </a:r>
            <a:r>
              <a:rPr lang="es-CL" sz="1500" b="1">
                <a:solidFill>
                  <a:srgbClr val="FFFF00"/>
                </a:solidFill>
              </a:rPr>
              <a:t>Citación, registro y detención en casos de flagrancia. </a:t>
            </a:r>
          </a:p>
          <a:p>
            <a:pPr algn="just" eaLnBrk="1" hangingPunct="1">
              <a:lnSpc>
                <a:spcPct val="80000"/>
              </a:lnSpc>
              <a:buFontTx/>
              <a:buNone/>
            </a:pPr>
            <a:r>
              <a:rPr lang="es-CL" sz="1500">
                <a:solidFill>
                  <a:schemeClr val="bg1"/>
                </a:solidFill>
              </a:rPr>
              <a:t>	Quien fuere sorprendido por la policía in fraganti cometiendo un hecho de los señalados en el artículo 124, será </a:t>
            </a:r>
            <a:r>
              <a:rPr lang="es-CL" sz="1500" b="1">
                <a:solidFill>
                  <a:srgbClr val="FFC000"/>
                </a:solidFill>
              </a:rPr>
              <a:t>citado a la presencia del fiscal</a:t>
            </a:r>
            <a:r>
              <a:rPr lang="es-CL" sz="1500">
                <a:solidFill>
                  <a:schemeClr val="bg1"/>
                </a:solidFill>
              </a:rPr>
              <a:t>, previa comprobación de su domicilio.</a:t>
            </a:r>
          </a:p>
          <a:p>
            <a:pPr algn="just" eaLnBrk="1" hangingPunct="1">
              <a:lnSpc>
                <a:spcPct val="80000"/>
              </a:lnSpc>
              <a:buFontTx/>
              <a:buNone/>
            </a:pPr>
            <a:r>
              <a:rPr lang="es-CL" sz="1500">
                <a:solidFill>
                  <a:schemeClr val="bg1"/>
                </a:solidFill>
              </a:rPr>
              <a:t>	La policía podrá registrar las vestimentas, el equipaje o el vehículo de la persona que será citada. </a:t>
            </a:r>
          </a:p>
          <a:p>
            <a:pPr algn="just" eaLnBrk="1" hangingPunct="1">
              <a:lnSpc>
                <a:spcPct val="80000"/>
              </a:lnSpc>
              <a:buFontTx/>
              <a:buNone/>
            </a:pPr>
            <a:r>
              <a:rPr lang="es-CL" sz="1500">
                <a:solidFill>
                  <a:schemeClr val="bg1"/>
                </a:solidFill>
              </a:rPr>
              <a:t>	Asimismo, podrá conducir al imputado al recinto policial, para efectuar allí la citación.</a:t>
            </a:r>
          </a:p>
          <a:p>
            <a:pPr algn="just" eaLnBrk="1" hangingPunct="1">
              <a:lnSpc>
                <a:spcPct val="80000"/>
              </a:lnSpc>
              <a:buFontTx/>
              <a:buNone/>
            </a:pPr>
            <a:endParaRPr lang="es-CL" sz="1900">
              <a:solidFill>
                <a:schemeClr val="bg1"/>
              </a:solidFill>
            </a:endParaRPr>
          </a:p>
          <a:p>
            <a:pPr algn="just" eaLnBrk="1" hangingPunct="1">
              <a:lnSpc>
                <a:spcPct val="80000"/>
              </a:lnSpc>
              <a:buFontTx/>
              <a:buNone/>
            </a:pPr>
            <a:endParaRPr lang="es-CL" sz="1900">
              <a:solidFill>
                <a:schemeClr val="bg1"/>
              </a:solidFill>
            </a:endParaRPr>
          </a:p>
          <a:p>
            <a:pPr algn="just" eaLnBrk="1" hangingPunct="1">
              <a:lnSpc>
                <a:spcPct val="80000"/>
              </a:lnSpc>
              <a:buFontTx/>
              <a:buNone/>
            </a:pPr>
            <a:endParaRPr lang="es-CL" sz="1900" b="1">
              <a:solidFill>
                <a:schemeClr val="bg1"/>
              </a:solidFill>
            </a:endParaRPr>
          </a:p>
          <a:p>
            <a:pPr algn="just" eaLnBrk="1" hangingPunct="1">
              <a:lnSpc>
                <a:spcPct val="80000"/>
              </a:lnSpc>
              <a:buFontTx/>
              <a:buNone/>
            </a:pPr>
            <a:r>
              <a:rPr lang="es-CL" sz="1900">
                <a:solidFill>
                  <a:schemeClr val="bg1"/>
                </a:solidFill>
              </a:rPr>
              <a:t>		</a:t>
            </a:r>
            <a:endParaRPr lang="es-CL" sz="1900" b="1" i="1">
              <a:solidFill>
                <a:schemeClr val="bg1"/>
              </a:solidFill>
            </a:endParaRPr>
          </a:p>
        </p:txBody>
      </p:sp>
      <p:sp>
        <p:nvSpPr>
          <p:cNvPr id="130051" name="1 Título"/>
          <p:cNvSpPr>
            <a:spLocks noGrp="1"/>
          </p:cNvSpPr>
          <p:nvPr>
            <p:ph type="title"/>
          </p:nvPr>
        </p:nvSpPr>
        <p:spPr>
          <a:xfrm>
            <a:off x="214313" y="142875"/>
            <a:ext cx="8715375" cy="428625"/>
          </a:xfrm>
          <a:ln>
            <a:solidFill>
              <a:srgbClr val="7030A0"/>
            </a:solidFill>
          </a:ln>
        </p:spPr>
        <p:txBody>
          <a:bodyPr rtlCol="0" anchor="t">
            <a:normAutofit fontScale="90000"/>
          </a:bodyPr>
          <a:lstStyle/>
          <a:p>
            <a:pPr eaLnBrk="1" fontAlgn="auto" hangingPunct="1">
              <a:spcAft>
                <a:spcPts val="0"/>
              </a:spcAft>
              <a:defRPr/>
            </a:pPr>
            <a:r>
              <a:rPr lang="es-CL" sz="2000" b="1">
                <a:solidFill>
                  <a:srgbClr val="FF0000"/>
                </a:solidFill>
              </a:rPr>
              <a:t>ACTUACIONES  POLICIALES AUTÓNOMAS O DE OFICIO</a:t>
            </a:r>
            <a:br>
              <a:rPr lang="es-CL" sz="2000" b="1">
                <a:solidFill>
                  <a:srgbClr val="FF0000"/>
                </a:solidFill>
              </a:rPr>
            </a:br>
            <a:endParaRPr lang="es-CL" sz="2000" b="1">
              <a:solidFill>
                <a:srgbClr val="FF0000"/>
              </a:solidFill>
            </a:endParaRPr>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2 Marcador de contenido"/>
          <p:cNvSpPr>
            <a:spLocks noGrp="1"/>
          </p:cNvSpPr>
          <p:nvPr>
            <p:ph idx="1"/>
          </p:nvPr>
        </p:nvSpPr>
        <p:spPr>
          <a:xfrm>
            <a:off x="142875" y="642938"/>
            <a:ext cx="8858250" cy="6000750"/>
          </a:xfrm>
        </p:spPr>
        <p:txBody>
          <a:bodyPr/>
          <a:lstStyle/>
          <a:p>
            <a:pPr algn="ctr" eaLnBrk="1" hangingPunct="1">
              <a:buFontTx/>
              <a:buNone/>
            </a:pPr>
            <a:r>
              <a:rPr lang="es-CL" sz="2000" b="1">
                <a:solidFill>
                  <a:srgbClr val="FFC000"/>
                </a:solidFill>
              </a:rPr>
              <a:t>¿CUÁNDO LA POLICÍA </a:t>
            </a:r>
            <a:r>
              <a:rPr lang="es-CL" sz="2000" b="1" u="sng">
                <a:solidFill>
                  <a:srgbClr val="FFC000"/>
                </a:solidFill>
              </a:rPr>
              <a:t>PUEDE</a:t>
            </a:r>
            <a:r>
              <a:rPr lang="es-CL" sz="2000" b="1">
                <a:solidFill>
                  <a:srgbClr val="FFC000"/>
                </a:solidFill>
              </a:rPr>
              <a:t> REALIZAR UNA DETENCIÓN?</a:t>
            </a:r>
            <a:endParaRPr lang="es-CL" sz="2000">
              <a:solidFill>
                <a:schemeClr val="bg1"/>
              </a:solidFill>
            </a:endParaRPr>
          </a:p>
          <a:p>
            <a:pPr algn="just" eaLnBrk="1" hangingPunct="1">
              <a:buFontTx/>
              <a:buNone/>
            </a:pPr>
            <a:endParaRPr lang="es-CL" sz="800" b="1">
              <a:solidFill>
                <a:schemeClr val="bg1"/>
              </a:solidFill>
            </a:endParaRPr>
          </a:p>
          <a:p>
            <a:pPr algn="just" eaLnBrk="1" hangingPunct="1">
              <a:buFontTx/>
              <a:buNone/>
            </a:pPr>
            <a:r>
              <a:rPr lang="es-CL" sz="2000" b="1">
                <a:solidFill>
                  <a:schemeClr val="bg1"/>
                </a:solidFill>
              </a:rPr>
              <a:t>DETENCIÓN POLICIAL FACULTATIVA (Por Falta Calificada)</a:t>
            </a:r>
          </a:p>
          <a:p>
            <a:pPr algn="just" eaLnBrk="1" hangingPunct="1">
              <a:buFontTx/>
              <a:buNone/>
            </a:pPr>
            <a:endParaRPr lang="es-CL" sz="1000">
              <a:solidFill>
                <a:schemeClr val="bg1"/>
              </a:solidFill>
            </a:endParaRPr>
          </a:p>
          <a:p>
            <a:pPr algn="just" eaLnBrk="1" hangingPunct="1">
              <a:buFontTx/>
              <a:buNone/>
            </a:pPr>
            <a:r>
              <a:rPr lang="es-CL" sz="2000" b="1">
                <a:solidFill>
                  <a:srgbClr val="FFFF00"/>
                </a:solidFill>
              </a:rPr>
              <a:t>Artículo 134 CPP.- Citación, registro y detención en casos de flagrancia. </a:t>
            </a:r>
          </a:p>
          <a:p>
            <a:pPr algn="just" eaLnBrk="1" hangingPunct="1">
              <a:buFontTx/>
              <a:buNone/>
            </a:pPr>
            <a:r>
              <a:rPr lang="es-CL" sz="2000">
                <a:solidFill>
                  <a:schemeClr val="bg1"/>
                </a:solidFill>
              </a:rPr>
              <a:t>	</a:t>
            </a:r>
            <a:r>
              <a:rPr lang="es-CL" sz="1600">
                <a:solidFill>
                  <a:schemeClr val="bg1"/>
                </a:solidFill>
              </a:rPr>
              <a:t>Quien fuere sorprendido por la policía in fraganti cometiendo un hecho de los señalados en el artículo 124, será citado a la presencia del fiscal, previa comprobación de su domicilio.</a:t>
            </a:r>
          </a:p>
          <a:p>
            <a:pPr algn="just" eaLnBrk="1" hangingPunct="1">
              <a:buFontTx/>
              <a:buNone/>
            </a:pPr>
            <a:r>
              <a:rPr lang="es-CL" sz="1600">
                <a:solidFill>
                  <a:schemeClr val="bg1"/>
                </a:solidFill>
              </a:rPr>
              <a:t>	La policía podrá registrar las vestimentas, el equipaje o el vehículo de la persona que será citada. </a:t>
            </a:r>
          </a:p>
          <a:p>
            <a:pPr algn="just" eaLnBrk="1" hangingPunct="1">
              <a:buFontTx/>
              <a:buNone/>
            </a:pPr>
            <a:r>
              <a:rPr lang="es-CL" sz="1600">
                <a:solidFill>
                  <a:schemeClr val="bg1"/>
                </a:solidFill>
              </a:rPr>
              <a:t>	Asimismo, podrá conducir al imputado al recinto policial, para efectuar allí la citación.</a:t>
            </a:r>
          </a:p>
          <a:p>
            <a:pPr algn="just" eaLnBrk="1" hangingPunct="1">
              <a:buFontTx/>
              <a:buNone/>
            </a:pPr>
            <a:r>
              <a:rPr lang="es-CL" sz="2000">
                <a:solidFill>
                  <a:schemeClr val="bg1"/>
                </a:solidFill>
              </a:rPr>
              <a:t>	</a:t>
            </a:r>
          </a:p>
          <a:p>
            <a:pPr algn="just" eaLnBrk="1" hangingPunct="1">
              <a:buFontTx/>
              <a:buNone/>
            </a:pPr>
            <a:r>
              <a:rPr lang="es-CL" sz="2000">
                <a:solidFill>
                  <a:schemeClr val="bg1"/>
                </a:solidFill>
              </a:rPr>
              <a:t>	</a:t>
            </a:r>
            <a:r>
              <a:rPr lang="es-CL" sz="2000" b="1">
                <a:solidFill>
                  <a:srgbClr val="FFFF00"/>
                </a:solidFill>
              </a:rPr>
              <a:t>No obstante lo anterior, el imputado </a:t>
            </a:r>
            <a:r>
              <a:rPr lang="es-CL" sz="2000" b="1" u="sng">
                <a:solidFill>
                  <a:srgbClr val="FFFF00"/>
                </a:solidFill>
              </a:rPr>
              <a:t>podrá ser detenido </a:t>
            </a:r>
            <a:r>
              <a:rPr lang="es-CL" sz="2000" b="1">
                <a:solidFill>
                  <a:srgbClr val="FFFF00"/>
                </a:solidFill>
              </a:rPr>
              <a:t>si hubiere cometido alguna de las faltas contempladas en el Código Penal, en los artículos 494, N°s. 4 y 5, y 19, exceptuando en este último caso los hechos descritos en los artículos 189 y 233; 494 </a:t>
            </a:r>
            <a:r>
              <a:rPr lang="pt-BR" sz="2000" b="1">
                <a:solidFill>
                  <a:srgbClr val="FFFF00"/>
                </a:solidFill>
              </a:rPr>
              <a:t>bis, 495 N° 21, y 496, N°s. 5 y 26. </a:t>
            </a:r>
          </a:p>
          <a:p>
            <a:pPr algn="just" eaLnBrk="1" hangingPunct="1">
              <a:buFontTx/>
              <a:buNone/>
            </a:pPr>
            <a:r>
              <a:rPr lang="pt-BR" sz="2000">
                <a:solidFill>
                  <a:schemeClr val="bg1"/>
                </a:solidFill>
              </a:rPr>
              <a:t>	</a:t>
            </a:r>
          </a:p>
          <a:p>
            <a:pPr algn="just" eaLnBrk="1" hangingPunct="1">
              <a:buFontTx/>
              <a:buNone/>
            </a:pPr>
            <a:r>
              <a:rPr lang="pt-BR" sz="2000">
                <a:solidFill>
                  <a:schemeClr val="bg1"/>
                </a:solidFill>
              </a:rPr>
              <a:t>	</a:t>
            </a:r>
            <a:r>
              <a:rPr lang="es-CL" sz="2000">
                <a:solidFill>
                  <a:schemeClr val="bg1"/>
                </a:solidFill>
              </a:rPr>
              <a:t>En todos los casos señalados en el inciso anterior, el agente policial deberá </a:t>
            </a:r>
            <a:r>
              <a:rPr lang="es-CL" sz="2000" b="1">
                <a:solidFill>
                  <a:srgbClr val="FFC000"/>
                </a:solidFill>
              </a:rPr>
              <a:t>informar al fiscal, de inmediato, de la detención</a:t>
            </a:r>
            <a:r>
              <a:rPr lang="es-CL" sz="2000">
                <a:solidFill>
                  <a:schemeClr val="bg1"/>
                </a:solidFill>
              </a:rPr>
              <a:t>, para los efectos de lo dispuesto en el inciso segundo del artículo 131. </a:t>
            </a:r>
            <a:r>
              <a:rPr lang="es-CL" sz="1000"/>
              <a:t>(Art. 131 inc. 2° CPP.- El fiscal podrá dejar sin efecto la detención u ordenar que el detenido sea conducido ante el juez dentro de un plazo máximo de veinticuatro horas, contado desde que la detención se hubiere practicado. Si el fiscal nada manifestare, la policía deberá presentar el detenido ante la autoridad judicial en el plazo indicado).</a:t>
            </a:r>
            <a:r>
              <a:rPr lang="es-CL" sz="1000">
                <a:solidFill>
                  <a:schemeClr val="bg1"/>
                </a:solidFill>
              </a:rPr>
              <a:t>	</a:t>
            </a:r>
            <a:endParaRPr lang="es-CL" sz="1000" b="1" i="1">
              <a:solidFill>
                <a:schemeClr val="bg1"/>
              </a:solidFill>
            </a:endParaRPr>
          </a:p>
        </p:txBody>
      </p:sp>
      <p:sp>
        <p:nvSpPr>
          <p:cNvPr id="131075" name="1 Título"/>
          <p:cNvSpPr>
            <a:spLocks noGrp="1"/>
          </p:cNvSpPr>
          <p:nvPr>
            <p:ph type="title"/>
          </p:nvPr>
        </p:nvSpPr>
        <p:spPr>
          <a:xfrm>
            <a:off x="214313" y="142875"/>
            <a:ext cx="8715375" cy="428625"/>
          </a:xfrm>
          <a:ln>
            <a:solidFill>
              <a:srgbClr val="7030A0"/>
            </a:solidFill>
          </a:ln>
        </p:spPr>
        <p:txBody>
          <a:bodyPr rtlCol="0" anchor="t">
            <a:normAutofit fontScale="90000"/>
          </a:bodyPr>
          <a:lstStyle/>
          <a:p>
            <a:pPr eaLnBrk="1" fontAlgn="auto" hangingPunct="1">
              <a:spcAft>
                <a:spcPts val="0"/>
              </a:spcAft>
              <a:defRPr/>
            </a:pPr>
            <a:r>
              <a:rPr lang="es-CL" sz="2000" b="1">
                <a:solidFill>
                  <a:srgbClr val="FF0000"/>
                </a:solidFill>
              </a:rPr>
              <a:t>ACTUACIONES  POLICIALES AUTÓNOMAS O DE OFICIO</a:t>
            </a:r>
            <a:br>
              <a:rPr lang="es-CL" sz="2000" b="1">
                <a:solidFill>
                  <a:srgbClr val="FF0000"/>
                </a:solidFill>
              </a:rPr>
            </a:br>
            <a:endParaRPr lang="es-CL" sz="2000" b="1">
              <a:solidFill>
                <a:srgbClr val="FF0000"/>
              </a:solidFill>
            </a:endParaRPr>
          </a:p>
        </p:txBody>
      </p:sp>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2 Marcador de contenido"/>
          <p:cNvSpPr>
            <a:spLocks noGrp="1"/>
          </p:cNvSpPr>
          <p:nvPr>
            <p:ph idx="1"/>
          </p:nvPr>
        </p:nvSpPr>
        <p:spPr>
          <a:xfrm>
            <a:off x="142875" y="642938"/>
            <a:ext cx="8858250" cy="6000750"/>
          </a:xfrm>
        </p:spPr>
        <p:txBody>
          <a:bodyPr/>
          <a:lstStyle/>
          <a:p>
            <a:pPr algn="ctr" eaLnBrk="1" hangingPunct="1">
              <a:buFontTx/>
              <a:buNone/>
            </a:pPr>
            <a:r>
              <a:rPr lang="es-CL" sz="2000" b="1">
                <a:solidFill>
                  <a:srgbClr val="FFC000"/>
                </a:solidFill>
              </a:rPr>
              <a:t>¿CUÁNDO LA POLICÍA </a:t>
            </a:r>
            <a:r>
              <a:rPr lang="es-CL" sz="2000" b="1" u="sng">
                <a:solidFill>
                  <a:srgbClr val="FFC000"/>
                </a:solidFill>
              </a:rPr>
              <a:t>PUEDE</a:t>
            </a:r>
            <a:r>
              <a:rPr lang="es-CL" sz="2000" b="1">
                <a:solidFill>
                  <a:srgbClr val="FFC000"/>
                </a:solidFill>
              </a:rPr>
              <a:t> REALIZAR UNA DETENCIÓN?</a:t>
            </a:r>
            <a:endParaRPr lang="es-CL" sz="2000">
              <a:solidFill>
                <a:schemeClr val="bg1"/>
              </a:solidFill>
            </a:endParaRPr>
          </a:p>
          <a:p>
            <a:pPr algn="just" eaLnBrk="1" hangingPunct="1">
              <a:buFontTx/>
              <a:buNone/>
            </a:pPr>
            <a:endParaRPr lang="es-CL" sz="800" b="1">
              <a:solidFill>
                <a:schemeClr val="bg1"/>
              </a:solidFill>
            </a:endParaRPr>
          </a:p>
          <a:p>
            <a:pPr algn="just" eaLnBrk="1" hangingPunct="1">
              <a:buFontTx/>
              <a:buNone/>
            </a:pPr>
            <a:r>
              <a:rPr lang="es-CL" sz="2000" b="1">
                <a:solidFill>
                  <a:schemeClr val="bg1"/>
                </a:solidFill>
              </a:rPr>
              <a:t>DETENCIÓN POLICIAL FACULTATIVA</a:t>
            </a:r>
          </a:p>
          <a:p>
            <a:pPr algn="just" eaLnBrk="1" hangingPunct="1">
              <a:buFontTx/>
              <a:buNone/>
            </a:pPr>
            <a:r>
              <a:rPr lang="es-CL" sz="2000" b="1">
                <a:solidFill>
                  <a:schemeClr val="bg1"/>
                </a:solidFill>
              </a:rPr>
              <a:t>	</a:t>
            </a:r>
            <a:r>
              <a:rPr lang="es-CL" sz="2000" b="1">
                <a:solidFill>
                  <a:srgbClr val="FFFF00"/>
                </a:solidFill>
              </a:rPr>
              <a:t>De acuerdo al art. 134 inc. 4° CPP, la Policía está autorizado por la ley para detener, cuando se trate de las siguientes faltas específicas o calificadas:</a:t>
            </a:r>
          </a:p>
          <a:p>
            <a:pPr algn="just" eaLnBrk="1" hangingPunct="1">
              <a:buFontTx/>
              <a:buNone/>
            </a:pPr>
            <a:endParaRPr lang="es-CL" sz="1000" b="1">
              <a:solidFill>
                <a:schemeClr val="bg1"/>
              </a:solidFill>
            </a:endParaRPr>
          </a:p>
          <a:p>
            <a:pPr algn="just" eaLnBrk="1" hangingPunct="1"/>
            <a:r>
              <a:rPr lang="es-CL" sz="2000" b="1">
                <a:solidFill>
                  <a:schemeClr val="bg1"/>
                </a:solidFill>
              </a:rPr>
              <a:t>Las amenazas con arma blanca o de fuego</a:t>
            </a:r>
          </a:p>
          <a:p>
            <a:pPr algn="just" eaLnBrk="1" hangingPunct="1"/>
            <a:r>
              <a:rPr lang="es-CL" sz="2000" b="1">
                <a:solidFill>
                  <a:schemeClr val="bg1"/>
                </a:solidFill>
              </a:rPr>
              <a:t>Las Lesiones Leves en agresión</a:t>
            </a:r>
          </a:p>
          <a:p>
            <a:pPr algn="just" eaLnBrk="1" hangingPunct="1"/>
            <a:r>
              <a:rPr lang="es-CL" sz="2000" b="1">
                <a:solidFill>
                  <a:schemeClr val="bg1"/>
                </a:solidFill>
              </a:rPr>
              <a:t>El Hurto de Hallazgo, defraudaciones y destrucción de cosa embargada, siempre que se refiera a valores que no excedan de 1 UTM</a:t>
            </a:r>
          </a:p>
          <a:p>
            <a:pPr algn="just" eaLnBrk="1" hangingPunct="1"/>
            <a:r>
              <a:rPr lang="es-CL" sz="2000" b="1">
                <a:solidFill>
                  <a:schemeClr val="bg1"/>
                </a:solidFill>
              </a:rPr>
              <a:t>Daños menores intencionales o con negligencia culpable, siempre que éstos no excedan de 1 UTM, en bienes públicos y privados</a:t>
            </a:r>
          </a:p>
          <a:p>
            <a:pPr algn="just" eaLnBrk="1" hangingPunct="1"/>
            <a:r>
              <a:rPr lang="es-CL" sz="2000" b="1">
                <a:solidFill>
                  <a:schemeClr val="bg1"/>
                </a:solidFill>
              </a:rPr>
              <a:t>Ocultar el verdadero nombre y apellido a la autoridad o negativa a manifestarlos o dar domicilio falso</a:t>
            </a:r>
          </a:p>
          <a:p>
            <a:pPr algn="just" eaLnBrk="1" hangingPunct="1"/>
            <a:r>
              <a:rPr lang="es-CL" sz="2000" b="1">
                <a:solidFill>
                  <a:schemeClr val="bg1"/>
                </a:solidFill>
              </a:rPr>
              <a:t>Tirar piedras u otros objetos en lugares públicos con riesgo para los transeúntes o hacerlo en casas o edificios con perjuicio de los mismos o de las personas</a:t>
            </a:r>
          </a:p>
          <a:p>
            <a:pPr algn="just" eaLnBrk="1" hangingPunct="1"/>
            <a:r>
              <a:rPr lang="es-CL" sz="2000" b="1">
                <a:solidFill>
                  <a:schemeClr val="bg1"/>
                </a:solidFill>
              </a:rPr>
              <a:t>El Hurto Falta cuando el valor de la especie no supere la ½ UTM.</a:t>
            </a:r>
          </a:p>
          <a:p>
            <a:pPr algn="just" eaLnBrk="1" hangingPunct="1">
              <a:buFontTx/>
              <a:buNone/>
            </a:pPr>
            <a:endParaRPr lang="es-CL" sz="1000">
              <a:solidFill>
                <a:schemeClr val="bg1"/>
              </a:solidFill>
            </a:endParaRPr>
          </a:p>
        </p:txBody>
      </p:sp>
      <p:sp>
        <p:nvSpPr>
          <p:cNvPr id="132099" name="1 Título"/>
          <p:cNvSpPr>
            <a:spLocks noGrp="1"/>
          </p:cNvSpPr>
          <p:nvPr>
            <p:ph type="title"/>
          </p:nvPr>
        </p:nvSpPr>
        <p:spPr>
          <a:xfrm>
            <a:off x="214313" y="142875"/>
            <a:ext cx="8715375" cy="428625"/>
          </a:xfrm>
          <a:ln>
            <a:solidFill>
              <a:srgbClr val="7030A0"/>
            </a:solidFill>
          </a:ln>
        </p:spPr>
        <p:txBody>
          <a:bodyPr rtlCol="0" anchor="t">
            <a:normAutofit fontScale="90000"/>
          </a:bodyPr>
          <a:lstStyle/>
          <a:p>
            <a:pPr eaLnBrk="1" fontAlgn="auto" hangingPunct="1">
              <a:spcAft>
                <a:spcPts val="0"/>
              </a:spcAft>
              <a:defRPr/>
            </a:pPr>
            <a:r>
              <a:rPr lang="es-CL" sz="2000" b="1">
                <a:solidFill>
                  <a:srgbClr val="FF0000"/>
                </a:solidFill>
              </a:rPr>
              <a:t>ACTUACIONES  POLICIALES AUTÓNOMAS O DE OFICIO</a:t>
            </a:r>
            <a:br>
              <a:rPr lang="es-CL" sz="2000" b="1">
                <a:solidFill>
                  <a:srgbClr val="FF0000"/>
                </a:solidFill>
              </a:rPr>
            </a:br>
            <a:endParaRPr lang="es-CL" sz="2000" b="1">
              <a:solidFill>
                <a:srgbClr val="FF0000"/>
              </a:solidFill>
            </a:endParaRPr>
          </a:p>
        </p:txBody>
      </p:sp>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2 Marcador de contenido"/>
          <p:cNvSpPr>
            <a:spLocks noGrp="1"/>
          </p:cNvSpPr>
          <p:nvPr>
            <p:ph idx="1"/>
          </p:nvPr>
        </p:nvSpPr>
        <p:spPr>
          <a:xfrm>
            <a:off x="142875" y="642938"/>
            <a:ext cx="8858250" cy="6000750"/>
          </a:xfrm>
        </p:spPr>
        <p:txBody>
          <a:bodyPr/>
          <a:lstStyle/>
          <a:p>
            <a:pPr algn="ctr" eaLnBrk="1" hangingPunct="1">
              <a:buFontTx/>
              <a:buNone/>
            </a:pPr>
            <a:r>
              <a:rPr lang="es-CL" sz="2000" b="1">
                <a:solidFill>
                  <a:srgbClr val="FFC000"/>
                </a:solidFill>
              </a:rPr>
              <a:t>¿CUÁNDO LA POLICÍA </a:t>
            </a:r>
            <a:r>
              <a:rPr lang="es-CL" sz="2000" b="1" u="sng">
                <a:solidFill>
                  <a:srgbClr val="FFC000"/>
                </a:solidFill>
              </a:rPr>
              <a:t>PUEDE</a:t>
            </a:r>
            <a:r>
              <a:rPr lang="es-CL" sz="2000" b="1">
                <a:solidFill>
                  <a:srgbClr val="FFC000"/>
                </a:solidFill>
              </a:rPr>
              <a:t> REALIZAR UNA DETENCIÓN?</a:t>
            </a:r>
            <a:endParaRPr lang="es-CL" sz="2000">
              <a:solidFill>
                <a:schemeClr val="bg1"/>
              </a:solidFill>
            </a:endParaRPr>
          </a:p>
          <a:p>
            <a:pPr algn="just" eaLnBrk="1" hangingPunct="1">
              <a:buFontTx/>
              <a:buNone/>
            </a:pPr>
            <a:endParaRPr lang="es-CL" sz="800" b="1">
              <a:solidFill>
                <a:schemeClr val="bg1"/>
              </a:solidFill>
            </a:endParaRPr>
          </a:p>
          <a:p>
            <a:pPr algn="just" eaLnBrk="1" hangingPunct="1">
              <a:buFontTx/>
              <a:buNone/>
            </a:pPr>
            <a:endParaRPr lang="es-CL" sz="2000" b="1">
              <a:solidFill>
                <a:schemeClr val="bg1"/>
              </a:solidFill>
            </a:endParaRPr>
          </a:p>
          <a:p>
            <a:pPr algn="just" eaLnBrk="1" hangingPunct="1">
              <a:buFontTx/>
              <a:buNone/>
            </a:pPr>
            <a:r>
              <a:rPr lang="es-CL" sz="2000" b="1">
                <a:solidFill>
                  <a:schemeClr val="bg1"/>
                </a:solidFill>
              </a:rPr>
              <a:t>DETENCIÓN POLICIAL FACULTATIVA</a:t>
            </a:r>
          </a:p>
          <a:p>
            <a:pPr algn="just" eaLnBrk="1" hangingPunct="1">
              <a:buFontTx/>
              <a:buNone/>
            </a:pPr>
            <a:r>
              <a:rPr lang="es-CL" sz="2000" b="1">
                <a:solidFill>
                  <a:schemeClr val="bg1"/>
                </a:solidFill>
              </a:rPr>
              <a:t>	</a:t>
            </a:r>
          </a:p>
          <a:p>
            <a:pPr algn="just" eaLnBrk="1" hangingPunct="1">
              <a:buFontTx/>
              <a:buNone/>
            </a:pPr>
            <a:r>
              <a:rPr lang="es-CL" sz="2000" b="1">
                <a:solidFill>
                  <a:schemeClr val="bg1"/>
                </a:solidFill>
              </a:rPr>
              <a:t>	EN ESTOS CASOS CORRESPONDE INFORMAR  INMEDIATAMENTE AL FISCAL, PUES TAL INFORMACIÓN INMEDIATA PERSIGUE SIMPLIFICAR AL MÁXIMO EL PROCEDIMIENTO JUDICIAL POSTERIOR (SIMPLIFICADO).</a:t>
            </a:r>
          </a:p>
          <a:p>
            <a:pPr algn="just" eaLnBrk="1" hangingPunct="1">
              <a:buFontTx/>
              <a:buNone/>
            </a:pPr>
            <a:endParaRPr lang="es-CL" sz="2000" b="1">
              <a:solidFill>
                <a:schemeClr val="bg1"/>
              </a:solidFill>
            </a:endParaRPr>
          </a:p>
          <a:p>
            <a:pPr algn="just" eaLnBrk="1" hangingPunct="1">
              <a:buFontTx/>
              <a:buNone/>
            </a:pPr>
            <a:r>
              <a:rPr lang="es-CL" sz="2000" b="1">
                <a:solidFill>
                  <a:schemeClr val="bg1"/>
                </a:solidFill>
              </a:rPr>
              <a:t>	LO QUE SE BUSCA, ES PERMITIR QUE EN LA AUDIENCIA DE CONTROL DE LA DETENCIÓN ANTE EL JUEZ DE GARANTÍA,  EL FISCAL PUEDA HACER LA FORMALIZACIÓN Y EL REQUERIMIENTO PARA UN JUICIO SIMPLIFICADO, LO QUE PERMITIRÁ AVANZAR MÁS RÁPIDO.</a:t>
            </a:r>
            <a:endParaRPr lang="es-CL" sz="2000">
              <a:solidFill>
                <a:schemeClr val="bg1"/>
              </a:solidFill>
            </a:endParaRPr>
          </a:p>
        </p:txBody>
      </p:sp>
      <p:sp>
        <p:nvSpPr>
          <p:cNvPr id="133123" name="1 Título"/>
          <p:cNvSpPr>
            <a:spLocks noGrp="1"/>
          </p:cNvSpPr>
          <p:nvPr>
            <p:ph type="title"/>
          </p:nvPr>
        </p:nvSpPr>
        <p:spPr>
          <a:xfrm>
            <a:off x="214313" y="142875"/>
            <a:ext cx="8715375" cy="428625"/>
          </a:xfrm>
          <a:ln>
            <a:solidFill>
              <a:srgbClr val="7030A0"/>
            </a:solidFill>
          </a:ln>
        </p:spPr>
        <p:txBody>
          <a:bodyPr rtlCol="0" anchor="t">
            <a:normAutofit fontScale="90000"/>
          </a:bodyPr>
          <a:lstStyle/>
          <a:p>
            <a:pPr eaLnBrk="1" fontAlgn="auto" hangingPunct="1">
              <a:spcAft>
                <a:spcPts val="0"/>
              </a:spcAft>
              <a:defRPr/>
            </a:pPr>
            <a:r>
              <a:rPr lang="es-CL" sz="2000" b="1">
                <a:solidFill>
                  <a:srgbClr val="FF0000"/>
                </a:solidFill>
              </a:rPr>
              <a:t>ACTUACIONES  POLICIALES AUTÓNOMAS O DE OFICIO</a:t>
            </a:r>
            <a:br>
              <a:rPr lang="es-CL" sz="2000" b="1">
                <a:solidFill>
                  <a:srgbClr val="FF0000"/>
                </a:solidFill>
              </a:rPr>
            </a:br>
            <a:endParaRPr lang="es-CL" sz="2000" b="1">
              <a:solidFill>
                <a:srgbClr val="FF0000"/>
              </a:solidFill>
            </a:endParaRPr>
          </a:p>
        </p:txBody>
      </p:sp>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2 Marcador de contenido"/>
          <p:cNvSpPr>
            <a:spLocks noGrp="1"/>
          </p:cNvSpPr>
          <p:nvPr>
            <p:ph idx="1"/>
          </p:nvPr>
        </p:nvSpPr>
        <p:spPr>
          <a:xfrm>
            <a:off x="142875" y="642938"/>
            <a:ext cx="8858250" cy="6000750"/>
          </a:xfrm>
        </p:spPr>
        <p:txBody>
          <a:bodyPr rtlCol="0">
            <a:normAutofit fontScale="92500" lnSpcReduction="10000"/>
          </a:bodyPr>
          <a:lstStyle/>
          <a:p>
            <a:pPr algn="ctr" eaLnBrk="1" fontAlgn="auto" hangingPunct="1">
              <a:spcAft>
                <a:spcPts val="0"/>
              </a:spcAft>
              <a:buFontTx/>
              <a:buNone/>
              <a:defRPr/>
            </a:pPr>
            <a:r>
              <a:rPr lang="es-CL" sz="2000" b="1" dirty="0">
                <a:solidFill>
                  <a:srgbClr val="FFC000"/>
                </a:solidFill>
              </a:rPr>
              <a:t>¿CUÁNDO LA POLICÍA  </a:t>
            </a:r>
            <a:r>
              <a:rPr lang="es-CL" sz="2000" b="1" u="sng" dirty="0">
                <a:solidFill>
                  <a:srgbClr val="FFC000"/>
                </a:solidFill>
              </a:rPr>
              <a:t>DEBE</a:t>
            </a:r>
            <a:r>
              <a:rPr lang="es-CL" sz="2000" b="1" dirty="0">
                <a:solidFill>
                  <a:srgbClr val="FFC000"/>
                </a:solidFill>
              </a:rPr>
              <a:t> REALIZAR UNA DETENCIÓN?</a:t>
            </a:r>
            <a:endParaRPr lang="es-CL" sz="2000" dirty="0">
              <a:solidFill>
                <a:schemeClr val="bg1"/>
              </a:solidFill>
            </a:endParaRPr>
          </a:p>
          <a:p>
            <a:pPr algn="just" eaLnBrk="1" fontAlgn="auto" hangingPunct="1">
              <a:spcAft>
                <a:spcPts val="0"/>
              </a:spcAft>
              <a:buFontTx/>
              <a:buNone/>
              <a:defRPr/>
            </a:pPr>
            <a:endParaRPr lang="es-CL" sz="1800" dirty="0">
              <a:solidFill>
                <a:schemeClr val="bg1"/>
              </a:solidFill>
            </a:endParaRPr>
          </a:p>
          <a:p>
            <a:pPr algn="just" eaLnBrk="1" fontAlgn="auto" hangingPunct="1">
              <a:spcAft>
                <a:spcPts val="0"/>
              </a:spcAft>
              <a:buFontTx/>
              <a:buNone/>
              <a:defRPr/>
            </a:pPr>
            <a:r>
              <a:rPr lang="es-CL" sz="1800" b="1" dirty="0">
                <a:solidFill>
                  <a:srgbClr val="FFC000"/>
                </a:solidFill>
              </a:rPr>
              <a:t>1° .- EN SITUACIÓN DE FLAGRANCIA: </a:t>
            </a:r>
          </a:p>
          <a:p>
            <a:pPr algn="just" eaLnBrk="1" fontAlgn="auto" hangingPunct="1">
              <a:spcAft>
                <a:spcPts val="0"/>
              </a:spcAft>
              <a:buFontTx/>
              <a:buNone/>
              <a:defRPr/>
            </a:pPr>
            <a:r>
              <a:rPr lang="es-CL" sz="1800" dirty="0">
                <a:solidFill>
                  <a:schemeClr val="bg1"/>
                </a:solidFill>
              </a:rPr>
              <a:t>	La Policía debe intervenir inmediatamente en los momentos en que se está consumando el hecho, cuando acaba de producirse o si en un tiempo inmediato es encontrado con evidencias, instrumentos u objetos del delito o lo señalen como autor o cómplice. (Art. 130) </a:t>
            </a:r>
          </a:p>
          <a:p>
            <a:pPr algn="just" eaLnBrk="1" fontAlgn="auto" hangingPunct="1">
              <a:spcAft>
                <a:spcPts val="0"/>
              </a:spcAft>
              <a:buFontTx/>
              <a:buNone/>
              <a:defRPr/>
            </a:pPr>
            <a:endParaRPr lang="es-CL" sz="800" dirty="0">
              <a:solidFill>
                <a:schemeClr val="bg1"/>
              </a:solidFill>
            </a:endParaRPr>
          </a:p>
          <a:p>
            <a:pPr algn="just" eaLnBrk="1" fontAlgn="auto" hangingPunct="1">
              <a:spcAft>
                <a:spcPts val="0"/>
              </a:spcAft>
              <a:buFontTx/>
              <a:buNone/>
              <a:defRPr/>
            </a:pPr>
            <a:r>
              <a:rPr lang="es-CL" sz="1800" dirty="0">
                <a:solidFill>
                  <a:schemeClr val="bg1"/>
                </a:solidFill>
              </a:rPr>
              <a:t>	En tales situaciones, debe proceder a la aprehensión de él o los responsables, brindar atención y protección a la víctima y realizar las primeras indagaciones o diligencias de investigación, comunicarse con el Fiscal e informar la detención en un </a:t>
            </a:r>
            <a:r>
              <a:rPr lang="es-CL" sz="1800" b="1" dirty="0">
                <a:solidFill>
                  <a:srgbClr val="FFFF00"/>
                </a:solidFill>
              </a:rPr>
              <a:t>plazo no superior a 12 horas,</a:t>
            </a:r>
            <a:r>
              <a:rPr lang="es-CL" sz="1800" dirty="0">
                <a:solidFill>
                  <a:schemeClr val="bg1"/>
                </a:solidFill>
              </a:rPr>
              <a:t> por cuanto éste debe concurrir a la audiencia de Control de Detención, a formalizar la investigación y solicitar las medidas cautelares que procedan o pedir ampliación del plazo de detención hasta por tres días (art. 132 CPP).</a:t>
            </a:r>
          </a:p>
          <a:p>
            <a:pPr algn="just" eaLnBrk="1" fontAlgn="auto" hangingPunct="1">
              <a:spcAft>
                <a:spcPts val="0"/>
              </a:spcAft>
              <a:buFontTx/>
              <a:buNone/>
              <a:defRPr/>
            </a:pPr>
            <a:endParaRPr lang="es-CL" sz="800" dirty="0">
              <a:solidFill>
                <a:schemeClr val="bg1"/>
              </a:solidFill>
            </a:endParaRPr>
          </a:p>
          <a:p>
            <a:pPr algn="just" eaLnBrk="1" fontAlgn="auto" hangingPunct="1">
              <a:spcAft>
                <a:spcPts val="0"/>
              </a:spcAft>
              <a:buFontTx/>
              <a:buNone/>
              <a:defRPr/>
            </a:pPr>
            <a:r>
              <a:rPr lang="es-CL" sz="1800" dirty="0">
                <a:solidFill>
                  <a:schemeClr val="bg1"/>
                </a:solidFill>
              </a:rPr>
              <a:t>	El Fiscal tiene facultad para dejar sin efecto la detención u ordenar que sea conducido ante el Juez dentro del </a:t>
            </a:r>
            <a:r>
              <a:rPr lang="es-CL" sz="1800" b="1" dirty="0">
                <a:solidFill>
                  <a:srgbClr val="FFFF00"/>
                </a:solidFill>
              </a:rPr>
              <a:t>plazo máximo de 24 horas</a:t>
            </a:r>
            <a:r>
              <a:rPr lang="es-CL" sz="1800" dirty="0">
                <a:solidFill>
                  <a:schemeClr val="bg1"/>
                </a:solidFill>
              </a:rPr>
              <a:t>, contados desde el momento de la aprehensión (art. 131 CPP).</a:t>
            </a:r>
          </a:p>
          <a:p>
            <a:pPr algn="just" eaLnBrk="1" fontAlgn="auto" hangingPunct="1">
              <a:spcAft>
                <a:spcPts val="0"/>
              </a:spcAft>
              <a:buFontTx/>
              <a:buNone/>
              <a:defRPr/>
            </a:pPr>
            <a:endParaRPr lang="es-CL" sz="800" dirty="0">
              <a:solidFill>
                <a:schemeClr val="bg1"/>
              </a:solidFill>
            </a:endParaRPr>
          </a:p>
          <a:p>
            <a:pPr algn="just" eaLnBrk="1" fontAlgn="auto" hangingPunct="1">
              <a:spcAft>
                <a:spcPts val="0"/>
              </a:spcAft>
              <a:buFontTx/>
              <a:buNone/>
              <a:defRPr/>
            </a:pPr>
            <a:r>
              <a:rPr lang="es-CL" sz="1800" dirty="0">
                <a:solidFill>
                  <a:schemeClr val="bg1"/>
                </a:solidFill>
              </a:rPr>
              <a:t>	El detenido debe ser puesto a disposición del Juez. Si no es posible, por no ser hora de despacho, deberá permanecer en el cuartel policial hasta la hora de funcionamiento del Tribunal, período que en ningún caso podrá exceder de 24 horas.</a:t>
            </a:r>
            <a:endParaRPr lang="es-CL" sz="1800" b="1" dirty="0">
              <a:solidFill>
                <a:schemeClr val="bg1"/>
              </a:solidFill>
            </a:endParaRPr>
          </a:p>
          <a:p>
            <a:pPr algn="just" eaLnBrk="1" fontAlgn="auto" hangingPunct="1">
              <a:spcAft>
                <a:spcPts val="0"/>
              </a:spcAft>
              <a:buFontTx/>
              <a:buNone/>
              <a:defRPr/>
            </a:pPr>
            <a:r>
              <a:rPr lang="es-CL" dirty="0">
                <a:solidFill>
                  <a:schemeClr val="bg1"/>
                </a:solidFill>
              </a:rPr>
              <a:t>	</a:t>
            </a:r>
            <a:endParaRPr lang="es-CL" b="1" i="1" dirty="0">
              <a:solidFill>
                <a:schemeClr val="bg1"/>
              </a:solidFill>
            </a:endParaRPr>
          </a:p>
        </p:txBody>
      </p:sp>
      <p:sp>
        <p:nvSpPr>
          <p:cNvPr id="134147" name="1 Título"/>
          <p:cNvSpPr>
            <a:spLocks noGrp="1"/>
          </p:cNvSpPr>
          <p:nvPr>
            <p:ph type="title"/>
          </p:nvPr>
        </p:nvSpPr>
        <p:spPr>
          <a:xfrm>
            <a:off x="214313" y="142875"/>
            <a:ext cx="8715375" cy="428625"/>
          </a:xfrm>
          <a:ln>
            <a:solidFill>
              <a:srgbClr val="7030A0"/>
            </a:solidFill>
          </a:ln>
        </p:spPr>
        <p:txBody>
          <a:bodyPr rtlCol="0" anchor="t">
            <a:normAutofit fontScale="90000"/>
          </a:bodyPr>
          <a:lstStyle/>
          <a:p>
            <a:pPr eaLnBrk="1" fontAlgn="auto" hangingPunct="1">
              <a:spcAft>
                <a:spcPts val="0"/>
              </a:spcAft>
              <a:defRPr/>
            </a:pPr>
            <a:r>
              <a:rPr lang="es-CL" sz="2000" b="1">
                <a:solidFill>
                  <a:srgbClr val="FF0000"/>
                </a:solidFill>
              </a:rPr>
              <a:t>ACTUACIONES  POLICIALES AUTÓNOMAS O DE OFICIO</a:t>
            </a:r>
            <a:br>
              <a:rPr lang="es-CL" sz="2000" b="1">
                <a:solidFill>
                  <a:srgbClr val="FF0000"/>
                </a:solidFill>
              </a:rPr>
            </a:br>
            <a:endParaRPr lang="es-CL" sz="2000" b="1">
              <a:solidFill>
                <a:srgbClr val="FF0000"/>
              </a:solidFill>
            </a:endParaRPr>
          </a:p>
        </p:txBody>
      </p:sp>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2 Marcador de contenido"/>
          <p:cNvSpPr>
            <a:spLocks noGrp="1"/>
          </p:cNvSpPr>
          <p:nvPr>
            <p:ph idx="1"/>
          </p:nvPr>
        </p:nvSpPr>
        <p:spPr>
          <a:xfrm>
            <a:off x="142875" y="642938"/>
            <a:ext cx="8858250" cy="6000750"/>
          </a:xfrm>
        </p:spPr>
        <p:txBody>
          <a:bodyPr rtlCol="0">
            <a:normAutofit lnSpcReduction="10000"/>
          </a:bodyPr>
          <a:lstStyle/>
          <a:p>
            <a:pPr algn="just" eaLnBrk="1" fontAlgn="auto" hangingPunct="1">
              <a:spcAft>
                <a:spcPts val="0"/>
              </a:spcAft>
              <a:buFontTx/>
              <a:buNone/>
              <a:defRPr/>
            </a:pPr>
            <a:r>
              <a:rPr lang="es-CL" sz="2000" b="1" u="sng" dirty="0">
                <a:solidFill>
                  <a:srgbClr val="FFFF00"/>
                </a:solidFill>
              </a:rPr>
              <a:t>Artículo 83, letra b</a:t>
            </a:r>
            <a:r>
              <a:rPr lang="es-CL" sz="2000" b="1" dirty="0">
                <a:solidFill>
                  <a:srgbClr val="FFFF00"/>
                </a:solidFill>
              </a:rPr>
              <a:t>).- </a:t>
            </a:r>
          </a:p>
          <a:p>
            <a:pPr algn="just" eaLnBrk="1" fontAlgn="auto" hangingPunct="1">
              <a:spcAft>
                <a:spcPts val="0"/>
              </a:spcAft>
              <a:buFontTx/>
              <a:buNone/>
              <a:defRPr/>
            </a:pPr>
            <a:r>
              <a:rPr lang="es-CL" sz="2000" b="1" dirty="0">
                <a:solidFill>
                  <a:srgbClr val="FFFF00"/>
                </a:solidFill>
              </a:rPr>
              <a:t>	PRACTICAR LA DETENCIÓN EN LOS CASOS DE FLAGRANCIA CONFORME A LA LEY.</a:t>
            </a:r>
          </a:p>
          <a:p>
            <a:pPr algn="just" eaLnBrk="1" fontAlgn="auto" hangingPunct="1">
              <a:spcAft>
                <a:spcPts val="0"/>
              </a:spcAft>
              <a:buFontTx/>
              <a:buNone/>
              <a:defRPr/>
            </a:pPr>
            <a:endParaRPr lang="es-CL" sz="2000" b="1" u="sng" dirty="0">
              <a:solidFill>
                <a:schemeClr val="bg1"/>
              </a:solidFill>
            </a:endParaRPr>
          </a:p>
          <a:p>
            <a:pPr algn="just" eaLnBrk="1" fontAlgn="auto" hangingPunct="1">
              <a:spcAft>
                <a:spcPts val="0"/>
              </a:spcAft>
              <a:buFontTx/>
              <a:buNone/>
              <a:defRPr/>
            </a:pPr>
            <a:r>
              <a:rPr lang="es-CL" sz="2000" b="1" u="sng" dirty="0">
                <a:solidFill>
                  <a:schemeClr val="bg1"/>
                </a:solidFill>
              </a:rPr>
              <a:t>Artículo 129</a:t>
            </a:r>
            <a:r>
              <a:rPr lang="es-CL" sz="2000" dirty="0">
                <a:solidFill>
                  <a:schemeClr val="bg1"/>
                </a:solidFill>
              </a:rPr>
              <a:t>.- Detención en caso de flagrancia.</a:t>
            </a:r>
          </a:p>
          <a:p>
            <a:pPr algn="just" eaLnBrk="1" fontAlgn="auto" hangingPunct="1">
              <a:spcAft>
                <a:spcPts val="0"/>
              </a:spcAft>
              <a:buFontTx/>
              <a:buNone/>
              <a:defRPr/>
            </a:pPr>
            <a:r>
              <a:rPr lang="es-CL" sz="2000" dirty="0">
                <a:solidFill>
                  <a:schemeClr val="bg1"/>
                </a:solidFill>
              </a:rPr>
              <a:t>   Cualquier persona podrá detener a quien sorprendiere en delito flagrante, debiendo entregar inmediatamente al aprehendido a la policía, al ministerio público o a la autoridad judicial más próxima.</a:t>
            </a:r>
          </a:p>
          <a:p>
            <a:pPr algn="just" eaLnBrk="1" fontAlgn="auto" hangingPunct="1">
              <a:spcAft>
                <a:spcPts val="0"/>
              </a:spcAft>
              <a:buFontTx/>
              <a:buNone/>
              <a:defRPr/>
            </a:pPr>
            <a:endParaRPr lang="es-CL" sz="2000" dirty="0">
              <a:solidFill>
                <a:schemeClr val="bg1"/>
              </a:solidFill>
            </a:endParaRPr>
          </a:p>
          <a:p>
            <a:pPr algn="just" eaLnBrk="1" fontAlgn="auto" hangingPunct="1">
              <a:spcAft>
                <a:spcPts val="0"/>
              </a:spcAft>
              <a:buFont typeface="Arial" pitchFamily="34" charset="0"/>
              <a:buChar char="•"/>
              <a:defRPr/>
            </a:pPr>
            <a:r>
              <a:rPr lang="es-CL" sz="2000" b="1" dirty="0">
                <a:solidFill>
                  <a:srgbClr val="FFC000"/>
                </a:solidFill>
              </a:rPr>
              <a:t>Los agentes policiales estarán obligados a detener a quienes sorprendieren in fraganti en la comisión de un delito.</a:t>
            </a:r>
          </a:p>
          <a:p>
            <a:pPr algn="just" eaLnBrk="1" fontAlgn="auto" hangingPunct="1">
              <a:spcAft>
                <a:spcPts val="0"/>
              </a:spcAft>
              <a:buFont typeface="Arial" pitchFamily="34" charset="0"/>
              <a:buChar char="•"/>
              <a:defRPr/>
            </a:pPr>
            <a:endParaRPr lang="es-CL" sz="2000" b="1" dirty="0">
              <a:solidFill>
                <a:srgbClr val="FF0000"/>
              </a:solidFill>
            </a:endParaRPr>
          </a:p>
          <a:p>
            <a:pPr algn="just" eaLnBrk="1" fontAlgn="auto" hangingPunct="1">
              <a:spcAft>
                <a:spcPts val="0"/>
              </a:spcAft>
              <a:buFont typeface="Arial" pitchFamily="34" charset="0"/>
              <a:buChar char="•"/>
              <a:defRPr/>
            </a:pPr>
            <a:r>
              <a:rPr lang="es-CL" sz="2000" dirty="0">
                <a:solidFill>
                  <a:schemeClr val="bg1"/>
                </a:solidFill>
              </a:rPr>
              <a:t>No obstará a la detención la circunstancia de que la persecución penal requiriere instancia particular previa, si el delito flagrante fuere de aquellos previstos y sancionados en los artículos 361 a 366 </a:t>
            </a:r>
            <a:r>
              <a:rPr lang="es-CL" sz="2000" dirty="0" err="1">
                <a:solidFill>
                  <a:schemeClr val="bg1"/>
                </a:solidFill>
              </a:rPr>
              <a:t>quater</a:t>
            </a:r>
            <a:r>
              <a:rPr lang="es-CL" sz="2000" dirty="0">
                <a:solidFill>
                  <a:schemeClr val="bg1"/>
                </a:solidFill>
              </a:rPr>
              <a:t> del Código Penal. (VIOLACIÓN, ESTUPRO Y OTROS DELITOS SEXUALES).</a:t>
            </a:r>
            <a:endParaRPr lang="es-CL" sz="2000" b="1" dirty="0">
              <a:solidFill>
                <a:schemeClr val="bg1"/>
              </a:solidFill>
            </a:endParaRPr>
          </a:p>
          <a:p>
            <a:pPr algn="just" eaLnBrk="1" fontAlgn="auto" hangingPunct="1">
              <a:spcAft>
                <a:spcPts val="0"/>
              </a:spcAft>
              <a:buFontTx/>
              <a:buNone/>
              <a:defRPr/>
            </a:pPr>
            <a:endParaRPr lang="es-CL" sz="800" dirty="0">
              <a:solidFill>
                <a:schemeClr val="bg1"/>
              </a:solidFill>
            </a:endParaRPr>
          </a:p>
          <a:p>
            <a:pPr algn="just" eaLnBrk="1" fontAlgn="auto" hangingPunct="1">
              <a:spcAft>
                <a:spcPts val="0"/>
              </a:spcAft>
              <a:buFontTx/>
              <a:buNone/>
              <a:defRPr/>
            </a:pPr>
            <a:endParaRPr lang="es-CL" sz="1800" dirty="0">
              <a:solidFill>
                <a:schemeClr val="bg1"/>
              </a:solidFill>
            </a:endParaRPr>
          </a:p>
          <a:p>
            <a:pPr algn="just" eaLnBrk="1" fontAlgn="auto" hangingPunct="1">
              <a:spcAft>
                <a:spcPts val="0"/>
              </a:spcAft>
              <a:buFontTx/>
              <a:buNone/>
              <a:defRPr/>
            </a:pPr>
            <a:endParaRPr lang="es-CL" sz="800" dirty="0">
              <a:solidFill>
                <a:schemeClr val="bg1"/>
              </a:solidFill>
            </a:endParaRPr>
          </a:p>
          <a:p>
            <a:pPr algn="just" eaLnBrk="1" fontAlgn="auto" hangingPunct="1">
              <a:spcAft>
                <a:spcPts val="0"/>
              </a:spcAft>
              <a:buFontTx/>
              <a:buNone/>
              <a:defRPr/>
            </a:pPr>
            <a:r>
              <a:rPr lang="es-CL" sz="1800" dirty="0">
                <a:solidFill>
                  <a:schemeClr val="bg1"/>
                </a:solidFill>
              </a:rPr>
              <a:t>	</a:t>
            </a:r>
            <a:endParaRPr lang="es-CL" b="1" i="1" dirty="0">
              <a:solidFill>
                <a:schemeClr val="bg1"/>
              </a:solidFill>
            </a:endParaRPr>
          </a:p>
        </p:txBody>
      </p:sp>
      <p:sp>
        <p:nvSpPr>
          <p:cNvPr id="135171" name="1 Título"/>
          <p:cNvSpPr>
            <a:spLocks noGrp="1"/>
          </p:cNvSpPr>
          <p:nvPr>
            <p:ph type="title"/>
          </p:nvPr>
        </p:nvSpPr>
        <p:spPr>
          <a:xfrm>
            <a:off x="214313" y="142875"/>
            <a:ext cx="8715375" cy="428625"/>
          </a:xfrm>
          <a:ln>
            <a:solidFill>
              <a:srgbClr val="7030A0"/>
            </a:solidFill>
          </a:ln>
        </p:spPr>
        <p:txBody>
          <a:bodyPr rtlCol="0" anchor="t">
            <a:normAutofit fontScale="90000"/>
          </a:bodyPr>
          <a:lstStyle/>
          <a:p>
            <a:pPr eaLnBrk="1" fontAlgn="auto" hangingPunct="1">
              <a:spcAft>
                <a:spcPts val="0"/>
              </a:spcAft>
              <a:defRPr/>
            </a:pPr>
            <a:r>
              <a:rPr lang="es-CL" sz="2000" b="1">
                <a:solidFill>
                  <a:srgbClr val="FF0000"/>
                </a:solidFill>
              </a:rPr>
              <a:t>ACTUACIONES  POLICIALES AUTÓNOMAS O DE OFICIO</a:t>
            </a:r>
            <a:br>
              <a:rPr lang="es-CL" sz="2000" b="1">
                <a:solidFill>
                  <a:srgbClr val="FF0000"/>
                </a:solidFill>
              </a:rPr>
            </a:br>
            <a:endParaRPr lang="es-CL" sz="2000" b="1">
              <a:solidFill>
                <a:srgbClr val="FF0000"/>
              </a:solidFill>
            </a:endParaRPr>
          </a:p>
        </p:txBody>
      </p:sp>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2 Marcador de contenido"/>
          <p:cNvSpPr>
            <a:spLocks noGrp="1"/>
          </p:cNvSpPr>
          <p:nvPr>
            <p:ph idx="1"/>
          </p:nvPr>
        </p:nvSpPr>
        <p:spPr>
          <a:xfrm>
            <a:off x="142875" y="642938"/>
            <a:ext cx="8858250" cy="6000750"/>
          </a:xfrm>
        </p:spPr>
        <p:txBody>
          <a:bodyPr rtlCol="0">
            <a:normAutofit fontScale="85000" lnSpcReduction="10000"/>
          </a:bodyPr>
          <a:lstStyle/>
          <a:p>
            <a:pPr algn="ctr" eaLnBrk="1" fontAlgn="auto" hangingPunct="1">
              <a:spcAft>
                <a:spcPts val="0"/>
              </a:spcAft>
              <a:buFontTx/>
              <a:buNone/>
              <a:defRPr/>
            </a:pPr>
            <a:r>
              <a:rPr lang="es-CL" sz="2000" b="1" dirty="0">
                <a:solidFill>
                  <a:srgbClr val="FFFF00"/>
                </a:solidFill>
              </a:rPr>
              <a:t>2.- PRACTICAR LA DETENCIÓN EN LOS CASOS DE FLAGRANCIA CONFORME A LA LEY (art. 83, letra b)</a:t>
            </a:r>
          </a:p>
          <a:p>
            <a:pPr algn="just" eaLnBrk="1" fontAlgn="auto" hangingPunct="1">
              <a:spcAft>
                <a:spcPts val="0"/>
              </a:spcAft>
              <a:buFontTx/>
              <a:buNone/>
              <a:defRPr/>
            </a:pPr>
            <a:endParaRPr lang="es-CL" sz="800" dirty="0">
              <a:solidFill>
                <a:schemeClr val="bg1"/>
              </a:solidFill>
            </a:endParaRPr>
          </a:p>
          <a:p>
            <a:pPr algn="just" eaLnBrk="1" fontAlgn="auto" hangingPunct="1">
              <a:spcAft>
                <a:spcPts val="0"/>
              </a:spcAft>
              <a:buFontTx/>
              <a:buNone/>
              <a:defRPr/>
            </a:pPr>
            <a:r>
              <a:rPr lang="es-CL" sz="1800" b="1" dirty="0">
                <a:solidFill>
                  <a:srgbClr val="FFC000"/>
                </a:solidFill>
              </a:rPr>
              <a:t>SITUACIÓN DE FLAGRANCIA:  </a:t>
            </a:r>
          </a:p>
          <a:p>
            <a:pPr algn="just" eaLnBrk="1" fontAlgn="auto" hangingPunct="1">
              <a:spcAft>
                <a:spcPts val="0"/>
              </a:spcAft>
              <a:buFontTx/>
              <a:buNone/>
              <a:defRPr/>
            </a:pPr>
            <a:r>
              <a:rPr lang="es-CL" sz="1800" b="1" u="sng" dirty="0">
                <a:solidFill>
                  <a:schemeClr val="bg1"/>
                </a:solidFill>
              </a:rPr>
              <a:t>Artículo 130 CPP.-  </a:t>
            </a:r>
            <a:r>
              <a:rPr lang="es-CL" sz="1800" dirty="0">
                <a:solidFill>
                  <a:schemeClr val="bg1"/>
                </a:solidFill>
              </a:rPr>
              <a:t>Se entenderá que se encuentra en situación de flagrancia:</a:t>
            </a:r>
          </a:p>
          <a:p>
            <a:pPr algn="just" eaLnBrk="1" fontAlgn="auto" hangingPunct="1">
              <a:spcAft>
                <a:spcPts val="0"/>
              </a:spcAft>
              <a:buFontTx/>
              <a:buNone/>
              <a:defRPr/>
            </a:pPr>
            <a:r>
              <a:rPr lang="es-CL" sz="1800" dirty="0">
                <a:solidFill>
                  <a:schemeClr val="bg1"/>
                </a:solidFill>
              </a:rPr>
              <a:t>a) El que actualmente se encontrare cometiendo el delito;</a:t>
            </a:r>
          </a:p>
          <a:p>
            <a:pPr algn="just" eaLnBrk="1" fontAlgn="auto" hangingPunct="1">
              <a:spcAft>
                <a:spcPts val="0"/>
              </a:spcAft>
              <a:buFontTx/>
              <a:buNone/>
              <a:defRPr/>
            </a:pPr>
            <a:r>
              <a:rPr lang="es-CL" sz="1800" dirty="0">
                <a:solidFill>
                  <a:schemeClr val="bg1"/>
                </a:solidFill>
              </a:rPr>
              <a:t>b) El que acabare de cometerlo;</a:t>
            </a:r>
          </a:p>
          <a:p>
            <a:pPr algn="just" eaLnBrk="1" fontAlgn="auto" hangingPunct="1">
              <a:spcAft>
                <a:spcPts val="0"/>
              </a:spcAft>
              <a:buFontTx/>
              <a:buNone/>
              <a:defRPr/>
            </a:pPr>
            <a:r>
              <a:rPr lang="es-CL" sz="1800" dirty="0">
                <a:solidFill>
                  <a:schemeClr val="bg1"/>
                </a:solidFill>
              </a:rPr>
              <a:t>c) El que huyere del lugar de comisión del delito y fuere designado por el ofendido u otra persona como autor o cómplice;</a:t>
            </a:r>
          </a:p>
          <a:p>
            <a:pPr algn="just" eaLnBrk="1" fontAlgn="auto" hangingPunct="1">
              <a:spcAft>
                <a:spcPts val="0"/>
              </a:spcAft>
              <a:buFontTx/>
              <a:buNone/>
              <a:defRPr/>
            </a:pPr>
            <a:r>
              <a:rPr lang="es-CL" sz="1800" dirty="0">
                <a:solidFill>
                  <a:schemeClr val="bg1"/>
                </a:solidFill>
              </a:rPr>
              <a:t>d) El que, en un tiempo inmediato a la perpetración de un delito, fuere encontrado con objetos procedentes de aquél o con señales, en sí mismo o en sus vestidos, que permitieren sospechar su participación en él, o con las armas o instrumentos que hubieren sido empleados para cometerlo, y</a:t>
            </a:r>
          </a:p>
          <a:p>
            <a:pPr algn="just" eaLnBrk="1" fontAlgn="auto" hangingPunct="1">
              <a:spcAft>
                <a:spcPts val="0"/>
              </a:spcAft>
              <a:buFontTx/>
              <a:buNone/>
              <a:defRPr/>
            </a:pPr>
            <a:r>
              <a:rPr lang="es-CL" sz="1800" dirty="0">
                <a:solidFill>
                  <a:schemeClr val="bg1"/>
                </a:solidFill>
              </a:rPr>
              <a:t>e) El que las víctimas de un delito que reclamen auxilio, o testigos presenciales, señalaren como autor o cómplice de un delito que se hubiere cometido en un tiempo inmediato.</a:t>
            </a:r>
          </a:p>
          <a:p>
            <a:pPr algn="just" eaLnBrk="1" fontAlgn="auto" hangingPunct="1">
              <a:spcAft>
                <a:spcPts val="0"/>
              </a:spcAft>
              <a:buFontTx/>
              <a:buNone/>
              <a:defRPr/>
            </a:pPr>
            <a:endParaRPr lang="es-CL" sz="1800" dirty="0">
              <a:solidFill>
                <a:schemeClr val="bg1"/>
              </a:solidFill>
            </a:endParaRPr>
          </a:p>
          <a:p>
            <a:pPr algn="just" eaLnBrk="1" fontAlgn="auto" hangingPunct="1">
              <a:spcAft>
                <a:spcPts val="0"/>
              </a:spcAft>
              <a:buFontTx/>
              <a:buNone/>
              <a:defRPr/>
            </a:pPr>
            <a:r>
              <a:rPr lang="es-CL" sz="1800" dirty="0">
                <a:solidFill>
                  <a:schemeClr val="bg1"/>
                </a:solidFill>
              </a:rPr>
              <a:t>	Para los efectos de lo establecido en las letras d) y e) </a:t>
            </a:r>
            <a:r>
              <a:rPr lang="es-CL" sz="1800" b="1" u="sng" dirty="0">
                <a:solidFill>
                  <a:schemeClr val="bg1"/>
                </a:solidFill>
              </a:rPr>
              <a:t>se entenderá por tiempo inmediato </a:t>
            </a:r>
            <a:r>
              <a:rPr lang="es-CL" sz="1800" b="1" dirty="0">
                <a:solidFill>
                  <a:srgbClr val="FFFF00"/>
                </a:solidFill>
              </a:rPr>
              <a:t>todo aquel que transcurra entre la comisión del hecho y la captura del imputado, siempre que no hubieren transcurrido más de 12 horas.</a:t>
            </a:r>
          </a:p>
          <a:p>
            <a:pPr algn="just" eaLnBrk="1" fontAlgn="auto" hangingPunct="1">
              <a:spcAft>
                <a:spcPts val="0"/>
              </a:spcAft>
              <a:buFontTx/>
              <a:buNone/>
              <a:defRPr/>
            </a:pPr>
            <a:r>
              <a:rPr lang="es-CL" sz="1800" dirty="0">
                <a:solidFill>
                  <a:schemeClr val="bg1"/>
                </a:solidFill>
              </a:rPr>
              <a:t>	</a:t>
            </a:r>
            <a:endParaRPr lang="es-CL" sz="1800" b="1" i="1" dirty="0">
              <a:solidFill>
                <a:schemeClr val="bg1"/>
              </a:solidFill>
            </a:endParaRPr>
          </a:p>
          <a:p>
            <a:pPr algn="just" eaLnBrk="1" fontAlgn="auto" hangingPunct="1">
              <a:spcAft>
                <a:spcPts val="0"/>
              </a:spcAft>
              <a:buFontTx/>
              <a:buNone/>
              <a:defRPr/>
            </a:pPr>
            <a:endParaRPr lang="es-CL" sz="1800" u="sng" dirty="0">
              <a:solidFill>
                <a:schemeClr val="bg1"/>
              </a:solidFill>
            </a:endParaRPr>
          </a:p>
          <a:p>
            <a:pPr algn="just" eaLnBrk="1" fontAlgn="auto" hangingPunct="1">
              <a:spcAft>
                <a:spcPts val="0"/>
              </a:spcAft>
              <a:buFontTx/>
              <a:buNone/>
              <a:defRPr/>
            </a:pPr>
            <a:endParaRPr lang="es-CL" sz="1800" u="sng" dirty="0">
              <a:solidFill>
                <a:schemeClr val="bg1"/>
              </a:solidFill>
            </a:endParaRPr>
          </a:p>
          <a:p>
            <a:pPr algn="just" eaLnBrk="1" fontAlgn="auto" hangingPunct="1">
              <a:spcAft>
                <a:spcPts val="0"/>
              </a:spcAft>
              <a:buFontTx/>
              <a:buNone/>
              <a:defRPr/>
            </a:pPr>
            <a:endParaRPr lang="es-CL" sz="1800" u="sng" dirty="0">
              <a:solidFill>
                <a:schemeClr val="bg1"/>
              </a:solidFill>
            </a:endParaRPr>
          </a:p>
          <a:p>
            <a:pPr algn="just" eaLnBrk="1" fontAlgn="auto" hangingPunct="1">
              <a:spcAft>
                <a:spcPts val="0"/>
              </a:spcAft>
              <a:buFontTx/>
              <a:buNone/>
              <a:defRPr/>
            </a:pPr>
            <a:endParaRPr lang="es-CL" sz="1800" dirty="0">
              <a:solidFill>
                <a:schemeClr val="bg1"/>
              </a:solidFill>
            </a:endParaRPr>
          </a:p>
          <a:p>
            <a:pPr algn="just" eaLnBrk="1" fontAlgn="auto" hangingPunct="1">
              <a:spcAft>
                <a:spcPts val="0"/>
              </a:spcAft>
              <a:buFontTx/>
              <a:buNone/>
              <a:defRPr/>
            </a:pPr>
            <a:endParaRPr lang="es-CL" sz="800" dirty="0">
              <a:solidFill>
                <a:schemeClr val="bg1"/>
              </a:solidFill>
            </a:endParaRPr>
          </a:p>
          <a:p>
            <a:pPr algn="just" eaLnBrk="1" fontAlgn="auto" hangingPunct="1">
              <a:spcAft>
                <a:spcPts val="0"/>
              </a:spcAft>
              <a:buFontTx/>
              <a:buNone/>
              <a:defRPr/>
            </a:pPr>
            <a:r>
              <a:rPr lang="es-CL" sz="1800" dirty="0">
                <a:solidFill>
                  <a:schemeClr val="bg1"/>
                </a:solidFill>
              </a:rPr>
              <a:t>	</a:t>
            </a:r>
            <a:endParaRPr lang="es-CL" b="1" i="1" dirty="0">
              <a:solidFill>
                <a:schemeClr val="bg1"/>
              </a:solidFill>
            </a:endParaRPr>
          </a:p>
        </p:txBody>
      </p:sp>
      <p:sp>
        <p:nvSpPr>
          <p:cNvPr id="136195" name="1 Título"/>
          <p:cNvSpPr>
            <a:spLocks noGrp="1"/>
          </p:cNvSpPr>
          <p:nvPr>
            <p:ph type="title"/>
          </p:nvPr>
        </p:nvSpPr>
        <p:spPr>
          <a:xfrm>
            <a:off x="214313" y="142875"/>
            <a:ext cx="8715375" cy="428625"/>
          </a:xfrm>
          <a:ln>
            <a:solidFill>
              <a:srgbClr val="7030A0"/>
            </a:solidFill>
          </a:ln>
        </p:spPr>
        <p:txBody>
          <a:bodyPr rtlCol="0" anchor="t">
            <a:normAutofit fontScale="90000"/>
          </a:bodyPr>
          <a:lstStyle/>
          <a:p>
            <a:pPr eaLnBrk="1" fontAlgn="auto" hangingPunct="1">
              <a:spcAft>
                <a:spcPts val="0"/>
              </a:spcAft>
              <a:defRPr/>
            </a:pPr>
            <a:r>
              <a:rPr lang="es-CL" sz="2000" b="1">
                <a:solidFill>
                  <a:srgbClr val="FF0000"/>
                </a:solidFill>
              </a:rPr>
              <a:t>ACTUACIONES  POLICIALES AUTÓNOMAS O DE OFICIO</a:t>
            </a:r>
            <a:br>
              <a:rPr lang="es-CL" sz="2000" b="1">
                <a:solidFill>
                  <a:srgbClr val="FF0000"/>
                </a:solidFill>
              </a:rPr>
            </a:br>
            <a:endParaRPr lang="es-CL" sz="2000" b="1">
              <a:solidFill>
                <a:srgbClr val="FF0000"/>
              </a:solidFill>
            </a:endParaRPr>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2 Marcador de contenido"/>
          <p:cNvSpPr>
            <a:spLocks noGrp="1"/>
          </p:cNvSpPr>
          <p:nvPr>
            <p:ph idx="1"/>
          </p:nvPr>
        </p:nvSpPr>
        <p:spPr>
          <a:xfrm>
            <a:off x="142875" y="642938"/>
            <a:ext cx="8858250" cy="6000750"/>
          </a:xfrm>
        </p:spPr>
        <p:txBody>
          <a:bodyPr/>
          <a:lstStyle/>
          <a:p>
            <a:pPr algn="just" eaLnBrk="1" hangingPunct="1">
              <a:buFontTx/>
              <a:buNone/>
            </a:pPr>
            <a:r>
              <a:rPr lang="es-CL" sz="2000" b="1">
                <a:solidFill>
                  <a:srgbClr val="FFC000"/>
                </a:solidFill>
              </a:rPr>
              <a:t>SITUACIÓN DE FLAGRANCIA: </a:t>
            </a:r>
          </a:p>
          <a:p>
            <a:pPr algn="just" eaLnBrk="1" hangingPunct="1">
              <a:buFontTx/>
              <a:buNone/>
            </a:pPr>
            <a:endParaRPr lang="es-CL" sz="2000" b="1">
              <a:solidFill>
                <a:srgbClr val="FFC000"/>
              </a:solidFill>
            </a:endParaRPr>
          </a:p>
          <a:p>
            <a:pPr algn="just" eaLnBrk="1" hangingPunct="1">
              <a:buFontTx/>
              <a:buNone/>
            </a:pPr>
            <a:r>
              <a:rPr lang="es-CL" sz="2000" b="1" u="sng">
                <a:solidFill>
                  <a:schemeClr val="bg1"/>
                </a:solidFill>
              </a:rPr>
              <a:t>REQUISITOS BÁSICOS:</a:t>
            </a:r>
            <a:r>
              <a:rPr lang="es-CL" sz="2000" b="1">
                <a:solidFill>
                  <a:schemeClr val="bg1"/>
                </a:solidFill>
              </a:rPr>
              <a:t> </a:t>
            </a:r>
          </a:p>
          <a:p>
            <a:pPr algn="just" eaLnBrk="1" hangingPunct="1">
              <a:buFontTx/>
              <a:buNone/>
            </a:pPr>
            <a:endParaRPr lang="es-CL" sz="2000" b="1">
              <a:solidFill>
                <a:schemeClr val="bg1"/>
              </a:solidFill>
            </a:endParaRPr>
          </a:p>
          <a:p>
            <a:pPr algn="just" eaLnBrk="1" hangingPunct="1">
              <a:buFontTx/>
              <a:buNone/>
            </a:pPr>
            <a:endParaRPr lang="es-CL" sz="2000" b="1">
              <a:solidFill>
                <a:schemeClr val="bg1"/>
              </a:solidFill>
            </a:endParaRPr>
          </a:p>
          <a:p>
            <a:pPr algn="just" eaLnBrk="1" hangingPunct="1">
              <a:buFontTx/>
              <a:buNone/>
            </a:pPr>
            <a:r>
              <a:rPr lang="es-CL" sz="2000" b="1">
                <a:solidFill>
                  <a:schemeClr val="bg1"/>
                </a:solidFill>
              </a:rPr>
              <a:t>1.-  LA EXISTENCIA DE UN HECHO QUE PRESENTE CARACTERES DE DELITO.</a:t>
            </a:r>
          </a:p>
          <a:p>
            <a:pPr algn="just" eaLnBrk="1" hangingPunct="1">
              <a:buFontTx/>
              <a:buNone/>
            </a:pPr>
            <a:endParaRPr lang="es-CL" sz="2000" b="1">
              <a:solidFill>
                <a:schemeClr val="bg1"/>
              </a:solidFill>
            </a:endParaRPr>
          </a:p>
          <a:p>
            <a:pPr algn="just" eaLnBrk="1" hangingPunct="1">
              <a:buFontTx/>
              <a:buNone/>
            </a:pPr>
            <a:r>
              <a:rPr lang="es-CL" sz="2000" b="1">
                <a:solidFill>
                  <a:schemeClr val="bg1"/>
                </a:solidFill>
              </a:rPr>
              <a:t>2.- ESTAR EN UNA DE LAS SITUACIONES  DE FLAGRANCIA QUE ESTABLECE LA LEY.</a:t>
            </a:r>
          </a:p>
          <a:p>
            <a:pPr algn="just" eaLnBrk="1" hangingPunct="1">
              <a:buFontTx/>
              <a:buNone/>
            </a:pPr>
            <a:endParaRPr lang="es-CL" sz="2000" b="1">
              <a:solidFill>
                <a:schemeClr val="bg1"/>
              </a:solidFill>
            </a:endParaRPr>
          </a:p>
          <a:p>
            <a:pPr algn="just" eaLnBrk="1" hangingPunct="1">
              <a:buFontTx/>
              <a:buNone/>
            </a:pPr>
            <a:r>
              <a:rPr lang="es-CL" sz="2000" b="1">
                <a:solidFill>
                  <a:schemeClr val="bg1"/>
                </a:solidFill>
              </a:rPr>
              <a:t>3.- DEBE EXISTIR UN IMPUTADO QUE SE ENCUENTRE EN TAL SITUACIÓN, CLARAMENTE IDENTIFICADO.</a:t>
            </a:r>
          </a:p>
        </p:txBody>
      </p:sp>
      <p:sp>
        <p:nvSpPr>
          <p:cNvPr id="137219" name="1 Título"/>
          <p:cNvSpPr>
            <a:spLocks noGrp="1"/>
          </p:cNvSpPr>
          <p:nvPr>
            <p:ph type="title"/>
          </p:nvPr>
        </p:nvSpPr>
        <p:spPr>
          <a:xfrm>
            <a:off x="214313" y="142875"/>
            <a:ext cx="8715375" cy="428625"/>
          </a:xfrm>
          <a:ln>
            <a:solidFill>
              <a:srgbClr val="7030A0"/>
            </a:solidFill>
          </a:ln>
        </p:spPr>
        <p:txBody>
          <a:bodyPr rtlCol="0" anchor="t">
            <a:normAutofit fontScale="90000"/>
          </a:bodyPr>
          <a:lstStyle/>
          <a:p>
            <a:pPr eaLnBrk="1" fontAlgn="auto" hangingPunct="1">
              <a:spcAft>
                <a:spcPts val="0"/>
              </a:spcAft>
              <a:defRPr/>
            </a:pPr>
            <a:r>
              <a:rPr lang="es-CL" sz="2000" b="1">
                <a:solidFill>
                  <a:srgbClr val="FF0000"/>
                </a:solidFill>
              </a:rPr>
              <a:t>ACTUACIONES  POLICIALES AUTÓNOMAS O DE OFICIO</a:t>
            </a:r>
            <a:br>
              <a:rPr lang="es-CL" sz="2000" b="1">
                <a:solidFill>
                  <a:srgbClr val="FF0000"/>
                </a:solidFill>
              </a:rPr>
            </a:br>
            <a:endParaRPr lang="es-CL" sz="2000" b="1">
              <a:solidFill>
                <a:srgbClr val="FF0000"/>
              </a:solidFill>
            </a:endParaRPr>
          </a:p>
        </p:txBody>
      </p:sp>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2 Marcador de contenido"/>
          <p:cNvSpPr>
            <a:spLocks noGrp="1"/>
          </p:cNvSpPr>
          <p:nvPr>
            <p:ph idx="1"/>
          </p:nvPr>
        </p:nvSpPr>
        <p:spPr>
          <a:xfrm>
            <a:off x="142875" y="642938"/>
            <a:ext cx="8858250" cy="6000750"/>
          </a:xfrm>
        </p:spPr>
        <p:txBody>
          <a:bodyPr/>
          <a:lstStyle/>
          <a:p>
            <a:pPr algn="ctr" eaLnBrk="1" hangingPunct="1">
              <a:buFontTx/>
              <a:buNone/>
            </a:pPr>
            <a:r>
              <a:rPr lang="es-CL" sz="2000" b="1">
                <a:solidFill>
                  <a:srgbClr val="FFC000"/>
                </a:solidFill>
              </a:rPr>
              <a:t>ANÁLISIS DE LAS SITUACIONES DE FLAGRANCIA</a:t>
            </a:r>
          </a:p>
          <a:p>
            <a:pPr algn="just" eaLnBrk="1" hangingPunct="1">
              <a:buFontTx/>
              <a:buNone/>
            </a:pPr>
            <a:endParaRPr lang="es-CL" sz="2000" b="1" u="sng">
              <a:solidFill>
                <a:schemeClr val="bg1"/>
              </a:solidFill>
            </a:endParaRPr>
          </a:p>
          <a:p>
            <a:pPr algn="just" eaLnBrk="1" hangingPunct="1">
              <a:buFontTx/>
              <a:buNone/>
            </a:pPr>
            <a:r>
              <a:rPr lang="es-CL" sz="2000" b="1" u="sng">
                <a:solidFill>
                  <a:schemeClr val="bg1"/>
                </a:solidFill>
              </a:rPr>
              <a:t>Artículo 130 CPP.- </a:t>
            </a:r>
            <a:r>
              <a:rPr lang="es-CL" sz="2000" b="1">
                <a:solidFill>
                  <a:schemeClr val="bg1"/>
                </a:solidFill>
              </a:rPr>
              <a:t> </a:t>
            </a:r>
            <a:r>
              <a:rPr lang="es-CL" sz="2000">
                <a:solidFill>
                  <a:schemeClr val="bg1"/>
                </a:solidFill>
              </a:rPr>
              <a:t>Se entenderá que se encuentra en situación de flagrancia:</a:t>
            </a:r>
          </a:p>
          <a:p>
            <a:pPr algn="just" eaLnBrk="1" hangingPunct="1">
              <a:buFontTx/>
              <a:buNone/>
            </a:pPr>
            <a:endParaRPr lang="es-CL" sz="2000" b="1">
              <a:solidFill>
                <a:srgbClr val="FFC000"/>
              </a:solidFill>
            </a:endParaRPr>
          </a:p>
          <a:p>
            <a:pPr algn="just" eaLnBrk="1" hangingPunct="1">
              <a:buFontTx/>
              <a:buNone/>
            </a:pPr>
            <a:r>
              <a:rPr lang="es-CL" sz="2000" b="1">
                <a:solidFill>
                  <a:schemeClr val="bg1"/>
                </a:solidFill>
              </a:rPr>
              <a:t>La letra a) señala:  </a:t>
            </a:r>
            <a:r>
              <a:rPr lang="es-CL" sz="2000">
                <a:solidFill>
                  <a:schemeClr val="bg1"/>
                </a:solidFill>
              </a:rPr>
              <a:t>El que actualmente se encontrare cometiendo el delito; y</a:t>
            </a:r>
          </a:p>
          <a:p>
            <a:pPr algn="just" eaLnBrk="1" hangingPunct="1">
              <a:buFontTx/>
              <a:buNone/>
            </a:pPr>
            <a:endParaRPr lang="es-CL" sz="2000" b="1">
              <a:solidFill>
                <a:schemeClr val="bg1"/>
              </a:solidFill>
            </a:endParaRPr>
          </a:p>
          <a:p>
            <a:pPr algn="just" eaLnBrk="1" hangingPunct="1">
              <a:buFontTx/>
              <a:buNone/>
            </a:pPr>
            <a:r>
              <a:rPr lang="es-CL" sz="2000" b="1">
                <a:solidFill>
                  <a:schemeClr val="bg1"/>
                </a:solidFill>
              </a:rPr>
              <a:t>La letra b) : </a:t>
            </a:r>
            <a:r>
              <a:rPr lang="es-CL" sz="2000">
                <a:solidFill>
                  <a:schemeClr val="bg1"/>
                </a:solidFill>
              </a:rPr>
              <a:t> El que acabare de cometerlo;</a:t>
            </a:r>
          </a:p>
          <a:p>
            <a:pPr algn="just" eaLnBrk="1" hangingPunct="1">
              <a:buFontTx/>
              <a:buNone/>
            </a:pPr>
            <a:endParaRPr lang="es-CL" sz="2000">
              <a:solidFill>
                <a:schemeClr val="bg1"/>
              </a:solidFill>
            </a:endParaRPr>
          </a:p>
          <a:p>
            <a:pPr algn="just" eaLnBrk="1" hangingPunct="1">
              <a:buFontTx/>
              <a:buNone/>
            </a:pPr>
            <a:r>
              <a:rPr lang="es-CL" sz="2000">
                <a:solidFill>
                  <a:schemeClr val="bg1"/>
                </a:solidFill>
              </a:rPr>
              <a:t>	EN AMBOS CASOS SE REQUIERE QUE EL CARABINERO HAYA COMPROBADO POR SÍ MISMO LA ACTUAL EJECUCIÓN DEL HECHO DELICTUAL O AQUEL QUE SE ACABA DE COMETER.</a:t>
            </a:r>
          </a:p>
          <a:p>
            <a:pPr algn="just" eaLnBrk="1" hangingPunct="1">
              <a:buFontTx/>
              <a:buNone/>
            </a:pPr>
            <a:endParaRPr lang="es-CL" sz="2000">
              <a:solidFill>
                <a:schemeClr val="bg1"/>
              </a:solidFill>
            </a:endParaRPr>
          </a:p>
          <a:p>
            <a:pPr algn="just" eaLnBrk="1" hangingPunct="1">
              <a:buFontTx/>
              <a:buNone/>
            </a:pPr>
            <a:r>
              <a:rPr lang="es-CL" sz="2000">
                <a:solidFill>
                  <a:schemeClr val="bg1"/>
                </a:solidFill>
              </a:rPr>
              <a:t>	</a:t>
            </a:r>
          </a:p>
          <a:p>
            <a:pPr algn="just" eaLnBrk="1" hangingPunct="1">
              <a:buFontTx/>
              <a:buNone/>
            </a:pPr>
            <a:r>
              <a:rPr lang="es-CL" sz="2000">
                <a:solidFill>
                  <a:schemeClr val="bg1"/>
                </a:solidFill>
              </a:rPr>
              <a:t>	En el caso de la letra b), debe existir una inmediata continuidad entre la ejecución del hecho y su constatación por parte del Carabinero en forma personal.</a:t>
            </a:r>
          </a:p>
          <a:p>
            <a:pPr algn="just" eaLnBrk="1" hangingPunct="1">
              <a:buFontTx/>
              <a:buNone/>
            </a:pPr>
            <a:endParaRPr lang="es-CL" sz="2000">
              <a:solidFill>
                <a:schemeClr val="bg1"/>
              </a:solidFill>
            </a:endParaRPr>
          </a:p>
          <a:p>
            <a:pPr algn="just" eaLnBrk="1" hangingPunct="1">
              <a:buFontTx/>
              <a:buNone/>
            </a:pPr>
            <a:endParaRPr lang="es-CL" sz="2000" b="1">
              <a:solidFill>
                <a:schemeClr val="bg1"/>
              </a:solidFill>
            </a:endParaRPr>
          </a:p>
        </p:txBody>
      </p:sp>
      <p:sp>
        <p:nvSpPr>
          <p:cNvPr id="138243" name="1 Título"/>
          <p:cNvSpPr>
            <a:spLocks noGrp="1"/>
          </p:cNvSpPr>
          <p:nvPr>
            <p:ph type="title"/>
          </p:nvPr>
        </p:nvSpPr>
        <p:spPr>
          <a:xfrm>
            <a:off x="214313" y="142875"/>
            <a:ext cx="8715375" cy="428625"/>
          </a:xfrm>
          <a:ln>
            <a:solidFill>
              <a:srgbClr val="7030A0"/>
            </a:solidFill>
          </a:ln>
        </p:spPr>
        <p:txBody>
          <a:bodyPr rtlCol="0" anchor="t">
            <a:normAutofit fontScale="90000"/>
          </a:bodyPr>
          <a:lstStyle/>
          <a:p>
            <a:pPr eaLnBrk="1" fontAlgn="auto" hangingPunct="1">
              <a:spcAft>
                <a:spcPts val="0"/>
              </a:spcAft>
              <a:defRPr/>
            </a:pPr>
            <a:r>
              <a:rPr lang="es-CL" sz="2000" b="1">
                <a:solidFill>
                  <a:srgbClr val="FF0000"/>
                </a:solidFill>
              </a:rPr>
              <a:t>ACTUACIONES  POLICIALES AUTÓNOMAS O DE OFICIO</a:t>
            </a:r>
            <a:br>
              <a:rPr lang="es-CL" sz="2000" b="1">
                <a:solidFill>
                  <a:srgbClr val="FF0000"/>
                </a:solidFill>
              </a:rPr>
            </a:br>
            <a:endParaRPr lang="es-CL" sz="2000" b="1">
              <a:solidFill>
                <a:srgbClr val="FF0000"/>
              </a:solidFill>
            </a:endParaRPr>
          </a:p>
        </p:txBody>
      </p:sp>
    </p:spTree>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2 Marcador de contenido"/>
          <p:cNvSpPr>
            <a:spLocks noGrp="1"/>
          </p:cNvSpPr>
          <p:nvPr>
            <p:ph idx="1"/>
          </p:nvPr>
        </p:nvSpPr>
        <p:spPr>
          <a:xfrm>
            <a:off x="142875" y="642938"/>
            <a:ext cx="8858250" cy="6000750"/>
          </a:xfrm>
        </p:spPr>
        <p:txBody>
          <a:bodyPr/>
          <a:lstStyle/>
          <a:p>
            <a:pPr algn="ctr" eaLnBrk="1" hangingPunct="1">
              <a:buFontTx/>
              <a:buNone/>
            </a:pPr>
            <a:r>
              <a:rPr lang="es-CL" sz="2000" b="1">
                <a:solidFill>
                  <a:srgbClr val="FFC000"/>
                </a:solidFill>
              </a:rPr>
              <a:t>ANÁLISIS DE LAS SITUACIONES DE FLAGRANCIA</a:t>
            </a:r>
          </a:p>
          <a:p>
            <a:pPr algn="just" eaLnBrk="1" hangingPunct="1">
              <a:buFontTx/>
              <a:buNone/>
            </a:pPr>
            <a:endParaRPr lang="es-CL" sz="2000" b="1" u="sng">
              <a:solidFill>
                <a:schemeClr val="bg1"/>
              </a:solidFill>
            </a:endParaRPr>
          </a:p>
          <a:p>
            <a:pPr algn="just" eaLnBrk="1" hangingPunct="1">
              <a:buFontTx/>
              <a:buNone/>
            </a:pPr>
            <a:r>
              <a:rPr lang="es-CL" sz="2000" b="1" u="sng">
                <a:solidFill>
                  <a:schemeClr val="bg1"/>
                </a:solidFill>
              </a:rPr>
              <a:t>Artículo 130 CPP.- </a:t>
            </a:r>
            <a:r>
              <a:rPr lang="es-CL" sz="2000" b="1">
                <a:solidFill>
                  <a:schemeClr val="bg1"/>
                </a:solidFill>
              </a:rPr>
              <a:t> </a:t>
            </a:r>
            <a:r>
              <a:rPr lang="es-CL" sz="2000">
                <a:solidFill>
                  <a:schemeClr val="bg1"/>
                </a:solidFill>
              </a:rPr>
              <a:t>Se entenderá que se encuentra en situación de flagrancia:</a:t>
            </a:r>
          </a:p>
          <a:p>
            <a:pPr algn="just" eaLnBrk="1" hangingPunct="1">
              <a:buFontTx/>
              <a:buNone/>
            </a:pPr>
            <a:endParaRPr lang="es-CL" sz="2000" b="1">
              <a:solidFill>
                <a:srgbClr val="FFC000"/>
              </a:solidFill>
            </a:endParaRPr>
          </a:p>
          <a:p>
            <a:pPr algn="just" eaLnBrk="1" hangingPunct="1">
              <a:buFontTx/>
              <a:buNone/>
            </a:pPr>
            <a:r>
              <a:rPr lang="es-CL" sz="2000" b="1">
                <a:solidFill>
                  <a:schemeClr val="bg1"/>
                </a:solidFill>
              </a:rPr>
              <a:t>La letra c) señala: </a:t>
            </a:r>
          </a:p>
          <a:p>
            <a:pPr algn="just" eaLnBrk="1" hangingPunct="1">
              <a:buFontTx/>
              <a:buNone/>
            </a:pPr>
            <a:r>
              <a:rPr lang="es-CL" sz="2000" b="1">
                <a:solidFill>
                  <a:schemeClr val="bg1"/>
                </a:solidFill>
              </a:rPr>
              <a:t>	</a:t>
            </a:r>
          </a:p>
          <a:p>
            <a:pPr algn="just" eaLnBrk="1" hangingPunct="1">
              <a:buFontTx/>
              <a:buNone/>
            </a:pPr>
            <a:r>
              <a:rPr lang="es-CL" sz="2000">
                <a:solidFill>
                  <a:schemeClr val="bg1"/>
                </a:solidFill>
              </a:rPr>
              <a:t>	El que huyere del lugar de comisión del delito y fuere designado por el ofendido u otra persona como autor o cómplice;</a:t>
            </a:r>
          </a:p>
          <a:p>
            <a:pPr algn="just" eaLnBrk="1" hangingPunct="1">
              <a:buFontTx/>
              <a:buNone/>
            </a:pPr>
            <a:endParaRPr lang="es-CL" sz="2000" b="1">
              <a:solidFill>
                <a:schemeClr val="bg1"/>
              </a:solidFill>
            </a:endParaRPr>
          </a:p>
          <a:p>
            <a:pPr algn="just" eaLnBrk="1" hangingPunct="1">
              <a:buFontTx/>
              <a:buNone/>
            </a:pPr>
            <a:endParaRPr lang="es-CL" sz="2000" b="1">
              <a:solidFill>
                <a:schemeClr val="bg1"/>
              </a:solidFill>
            </a:endParaRPr>
          </a:p>
          <a:p>
            <a:pPr algn="just" eaLnBrk="1" hangingPunct="1">
              <a:buFontTx/>
              <a:buNone/>
            </a:pPr>
            <a:r>
              <a:rPr lang="es-CL" sz="2000" b="1">
                <a:solidFill>
                  <a:schemeClr val="bg1"/>
                </a:solidFill>
              </a:rPr>
              <a:t>En este caso se requieren 2 circunstancias copulativas:</a:t>
            </a:r>
          </a:p>
          <a:p>
            <a:pPr algn="just" eaLnBrk="1" hangingPunct="1">
              <a:buFontTx/>
              <a:buNone/>
            </a:pPr>
            <a:endParaRPr lang="es-CL" sz="2000" b="1">
              <a:solidFill>
                <a:schemeClr val="bg1"/>
              </a:solidFill>
            </a:endParaRPr>
          </a:p>
          <a:p>
            <a:pPr algn="just" eaLnBrk="1" hangingPunct="1">
              <a:buFontTx/>
              <a:buNone/>
            </a:pPr>
            <a:r>
              <a:rPr lang="es-CL" sz="2000" b="1">
                <a:solidFill>
                  <a:schemeClr val="bg1"/>
                </a:solidFill>
              </a:rPr>
              <a:t>1.- Huir del lugar del hecho (alejarse del sitio del suceso).</a:t>
            </a:r>
          </a:p>
          <a:p>
            <a:pPr algn="just" eaLnBrk="1" hangingPunct="1">
              <a:buFontTx/>
              <a:buNone/>
            </a:pPr>
            <a:endParaRPr lang="es-CL" sz="2000" b="1">
              <a:solidFill>
                <a:schemeClr val="bg1"/>
              </a:solidFill>
            </a:endParaRPr>
          </a:p>
          <a:p>
            <a:pPr algn="just" eaLnBrk="1" hangingPunct="1">
              <a:buFontTx/>
              <a:buNone/>
            </a:pPr>
            <a:r>
              <a:rPr lang="es-CL" sz="2000" b="1">
                <a:solidFill>
                  <a:schemeClr val="bg1"/>
                </a:solidFill>
              </a:rPr>
              <a:t>2.- Que el ofendido o un tercero lo señalen como autor o cómplice.</a:t>
            </a:r>
          </a:p>
        </p:txBody>
      </p:sp>
      <p:sp>
        <p:nvSpPr>
          <p:cNvPr id="139267" name="1 Título"/>
          <p:cNvSpPr>
            <a:spLocks noGrp="1"/>
          </p:cNvSpPr>
          <p:nvPr>
            <p:ph type="title"/>
          </p:nvPr>
        </p:nvSpPr>
        <p:spPr>
          <a:xfrm>
            <a:off x="214313" y="142875"/>
            <a:ext cx="8715375" cy="428625"/>
          </a:xfrm>
          <a:ln>
            <a:solidFill>
              <a:srgbClr val="7030A0"/>
            </a:solidFill>
          </a:ln>
        </p:spPr>
        <p:txBody>
          <a:bodyPr rtlCol="0" anchor="t">
            <a:normAutofit fontScale="90000"/>
          </a:bodyPr>
          <a:lstStyle/>
          <a:p>
            <a:pPr eaLnBrk="1" fontAlgn="auto" hangingPunct="1">
              <a:spcAft>
                <a:spcPts val="0"/>
              </a:spcAft>
              <a:defRPr/>
            </a:pPr>
            <a:r>
              <a:rPr lang="es-CL" sz="2000" b="1">
                <a:solidFill>
                  <a:srgbClr val="FF0000"/>
                </a:solidFill>
              </a:rPr>
              <a:t>ACTUACIONES  POLICIALES AUTÓNOMAS O DE OFICIO</a:t>
            </a:r>
            <a:br>
              <a:rPr lang="es-CL" sz="2000" b="1">
                <a:solidFill>
                  <a:srgbClr val="FF0000"/>
                </a:solidFill>
              </a:rPr>
            </a:br>
            <a:endParaRPr lang="es-CL" sz="2000" b="1">
              <a:solidFill>
                <a:srgbClr val="FF0000"/>
              </a:solidFill>
            </a:endParaRPr>
          </a:p>
        </p:txBody>
      </p:sp>
    </p:spTree>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2 Marcador de contenido"/>
          <p:cNvSpPr>
            <a:spLocks noGrp="1"/>
          </p:cNvSpPr>
          <p:nvPr>
            <p:ph idx="1"/>
          </p:nvPr>
        </p:nvSpPr>
        <p:spPr>
          <a:xfrm>
            <a:off x="142875" y="642938"/>
            <a:ext cx="8858250" cy="6000750"/>
          </a:xfrm>
        </p:spPr>
        <p:txBody>
          <a:bodyPr/>
          <a:lstStyle/>
          <a:p>
            <a:pPr algn="ctr" eaLnBrk="1" hangingPunct="1">
              <a:buFontTx/>
              <a:buNone/>
            </a:pPr>
            <a:r>
              <a:rPr lang="es-CL" sz="2000" b="1">
                <a:solidFill>
                  <a:srgbClr val="FFC000"/>
                </a:solidFill>
              </a:rPr>
              <a:t>ANÁLISIS DE LAS SITUACIONES DE FLAGRANCIA</a:t>
            </a:r>
          </a:p>
          <a:p>
            <a:pPr algn="ctr" eaLnBrk="1" hangingPunct="1">
              <a:buFontTx/>
              <a:buNone/>
            </a:pPr>
            <a:endParaRPr lang="es-CL" sz="2000" b="1" u="sng">
              <a:solidFill>
                <a:schemeClr val="bg1"/>
              </a:solidFill>
            </a:endParaRPr>
          </a:p>
          <a:p>
            <a:pPr algn="just" eaLnBrk="1" hangingPunct="1">
              <a:buFontTx/>
              <a:buNone/>
            </a:pPr>
            <a:r>
              <a:rPr lang="es-CL" sz="2000" b="1" u="sng">
                <a:solidFill>
                  <a:schemeClr val="bg1"/>
                </a:solidFill>
              </a:rPr>
              <a:t>Artículo 130 CPP.- </a:t>
            </a:r>
            <a:r>
              <a:rPr lang="es-CL" sz="2000" b="1">
                <a:solidFill>
                  <a:schemeClr val="bg1"/>
                </a:solidFill>
              </a:rPr>
              <a:t> </a:t>
            </a:r>
            <a:r>
              <a:rPr lang="es-CL" sz="2000">
                <a:solidFill>
                  <a:schemeClr val="bg1"/>
                </a:solidFill>
              </a:rPr>
              <a:t>Se entenderá que se encuentra en situación de flagrancia:</a:t>
            </a:r>
          </a:p>
          <a:p>
            <a:pPr algn="just" eaLnBrk="1" hangingPunct="1">
              <a:buFontTx/>
              <a:buNone/>
            </a:pPr>
            <a:endParaRPr lang="es-CL" sz="800" b="1">
              <a:solidFill>
                <a:srgbClr val="FFC000"/>
              </a:solidFill>
            </a:endParaRPr>
          </a:p>
          <a:p>
            <a:pPr algn="just" eaLnBrk="1" hangingPunct="1">
              <a:buFontTx/>
              <a:buNone/>
            </a:pPr>
            <a:r>
              <a:rPr lang="es-CL" sz="2000" b="1">
                <a:solidFill>
                  <a:schemeClr val="bg1"/>
                </a:solidFill>
              </a:rPr>
              <a:t>La letra d) señala: </a:t>
            </a:r>
          </a:p>
          <a:p>
            <a:pPr algn="just" eaLnBrk="1" hangingPunct="1">
              <a:buFontTx/>
              <a:buNone/>
            </a:pPr>
            <a:r>
              <a:rPr lang="es-CL" sz="2000" b="1">
                <a:solidFill>
                  <a:schemeClr val="bg1"/>
                </a:solidFill>
              </a:rPr>
              <a:t>	</a:t>
            </a:r>
            <a:r>
              <a:rPr lang="es-CL" sz="2000">
                <a:solidFill>
                  <a:schemeClr val="bg1"/>
                </a:solidFill>
              </a:rPr>
              <a:t>El que, en un tiempo inmediato a la perpetración de un delito, fuere encontrado con objetos procedentes de aquél o con señales, en sí mismo o en sus vestidos, que permitieren sospechar su participación en él, o con las armas o instrumentos que hubieren sido empleados para cometerlo, </a:t>
            </a:r>
          </a:p>
          <a:p>
            <a:pPr algn="just" eaLnBrk="1" hangingPunct="1">
              <a:buFontTx/>
              <a:buNone/>
            </a:pPr>
            <a:endParaRPr lang="es-CL" sz="1000" b="1">
              <a:solidFill>
                <a:schemeClr val="bg1"/>
              </a:solidFill>
            </a:endParaRPr>
          </a:p>
          <a:p>
            <a:pPr algn="just" eaLnBrk="1" hangingPunct="1">
              <a:buFontTx/>
              <a:buNone/>
            </a:pPr>
            <a:r>
              <a:rPr lang="es-CL" sz="2000" b="1" u="sng">
                <a:solidFill>
                  <a:schemeClr val="bg1"/>
                </a:solidFill>
              </a:rPr>
              <a:t>REQUISITOS:</a:t>
            </a:r>
          </a:p>
          <a:p>
            <a:pPr algn="just" eaLnBrk="1" hangingPunct="1">
              <a:buFontTx/>
              <a:buNone/>
            </a:pPr>
            <a:endParaRPr lang="es-CL" sz="2000" b="1">
              <a:solidFill>
                <a:schemeClr val="bg1"/>
              </a:solidFill>
            </a:endParaRPr>
          </a:p>
          <a:p>
            <a:pPr algn="just" eaLnBrk="1" hangingPunct="1">
              <a:buFontTx/>
              <a:buNone/>
            </a:pPr>
            <a:r>
              <a:rPr lang="es-CL" sz="2000" b="1">
                <a:solidFill>
                  <a:schemeClr val="bg1"/>
                </a:solidFill>
              </a:rPr>
              <a:t>1.-  Que exista tiempo inmediato a la perpetración del delito. </a:t>
            </a:r>
            <a:r>
              <a:rPr lang="es-CL" sz="2000">
                <a:solidFill>
                  <a:schemeClr val="bg1"/>
                </a:solidFill>
              </a:rPr>
              <a:t>(Las circunstancias que detalla esta norma se hayan producido dentro de las 12 horas de cometido el delito).</a:t>
            </a:r>
          </a:p>
          <a:p>
            <a:pPr algn="just" eaLnBrk="1" hangingPunct="1">
              <a:buFontTx/>
              <a:buNone/>
            </a:pPr>
            <a:r>
              <a:rPr lang="es-CL" sz="2000">
                <a:solidFill>
                  <a:schemeClr val="bg1"/>
                </a:solidFill>
              </a:rPr>
              <a:t>2.- </a:t>
            </a:r>
            <a:r>
              <a:rPr lang="es-CL" sz="2000" b="1">
                <a:solidFill>
                  <a:schemeClr val="bg1"/>
                </a:solidFill>
              </a:rPr>
              <a:t>Que el Carabinero tenga conocimiento de la perpetración de un determinado delito.</a:t>
            </a:r>
            <a:r>
              <a:rPr lang="es-CL" sz="2000">
                <a:solidFill>
                  <a:schemeClr val="bg1"/>
                </a:solidFill>
              </a:rPr>
              <a:t> (Conoce claramente de qué delito se trata).</a:t>
            </a:r>
          </a:p>
          <a:p>
            <a:pPr algn="just" eaLnBrk="1" hangingPunct="1">
              <a:buFontTx/>
              <a:buNone/>
            </a:pPr>
            <a:endParaRPr lang="es-CL" sz="2000" b="1">
              <a:solidFill>
                <a:schemeClr val="bg1"/>
              </a:solidFill>
            </a:endParaRPr>
          </a:p>
        </p:txBody>
      </p:sp>
      <p:sp>
        <p:nvSpPr>
          <p:cNvPr id="140291" name="1 Título"/>
          <p:cNvSpPr>
            <a:spLocks noGrp="1"/>
          </p:cNvSpPr>
          <p:nvPr>
            <p:ph type="title"/>
          </p:nvPr>
        </p:nvSpPr>
        <p:spPr>
          <a:xfrm>
            <a:off x="214313" y="142875"/>
            <a:ext cx="8715375" cy="428625"/>
          </a:xfrm>
          <a:ln>
            <a:solidFill>
              <a:srgbClr val="7030A0"/>
            </a:solidFill>
          </a:ln>
        </p:spPr>
        <p:txBody>
          <a:bodyPr rtlCol="0" anchor="t">
            <a:normAutofit fontScale="90000"/>
          </a:bodyPr>
          <a:lstStyle/>
          <a:p>
            <a:pPr eaLnBrk="1" fontAlgn="auto" hangingPunct="1">
              <a:spcAft>
                <a:spcPts val="0"/>
              </a:spcAft>
              <a:defRPr/>
            </a:pPr>
            <a:r>
              <a:rPr lang="es-CL" sz="2000" b="1">
                <a:solidFill>
                  <a:srgbClr val="FF0000"/>
                </a:solidFill>
              </a:rPr>
              <a:t>ACTUACIONES  POLICIALES AUTÓNOMAS O DE OFICIO</a:t>
            </a:r>
            <a:br>
              <a:rPr lang="es-CL" sz="2000" b="1">
                <a:solidFill>
                  <a:srgbClr val="FF0000"/>
                </a:solidFill>
              </a:rPr>
            </a:br>
            <a:endParaRPr lang="es-CL" sz="2000" b="1">
              <a:solidFill>
                <a:srgbClr val="FF0000"/>
              </a:solidFill>
            </a:endParaRPr>
          </a:p>
        </p:txBody>
      </p:sp>
    </p:spTree>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2 Marcador de contenido"/>
          <p:cNvSpPr>
            <a:spLocks noGrp="1"/>
          </p:cNvSpPr>
          <p:nvPr>
            <p:ph idx="1"/>
          </p:nvPr>
        </p:nvSpPr>
        <p:spPr>
          <a:xfrm>
            <a:off x="142875" y="642938"/>
            <a:ext cx="8858250" cy="6215062"/>
          </a:xfrm>
        </p:spPr>
        <p:txBody>
          <a:bodyPr/>
          <a:lstStyle/>
          <a:p>
            <a:pPr algn="just" eaLnBrk="1" hangingPunct="1">
              <a:buFontTx/>
              <a:buNone/>
            </a:pPr>
            <a:r>
              <a:rPr lang="es-CL" sz="2000">
                <a:solidFill>
                  <a:schemeClr val="bg1"/>
                </a:solidFill>
              </a:rPr>
              <a:t>¿</a:t>
            </a:r>
            <a:r>
              <a:rPr lang="es-CL" sz="2000" b="1">
                <a:solidFill>
                  <a:schemeClr val="bg1"/>
                </a:solidFill>
              </a:rPr>
              <a:t>Porqué</a:t>
            </a:r>
            <a:r>
              <a:rPr lang="es-CL" sz="2000">
                <a:solidFill>
                  <a:schemeClr val="bg1"/>
                </a:solidFill>
              </a:rPr>
              <a:t> </a:t>
            </a:r>
            <a:r>
              <a:rPr lang="es-CL" sz="2000" b="1">
                <a:solidFill>
                  <a:schemeClr val="bg1"/>
                </a:solidFill>
              </a:rPr>
              <a:t>la Policía debe tener conocimiento de la perpetración de un determinado delito?</a:t>
            </a:r>
            <a:endParaRPr lang="es-CL" sz="2000" b="1" i="1">
              <a:solidFill>
                <a:schemeClr val="bg1"/>
              </a:solidFill>
            </a:endParaRPr>
          </a:p>
          <a:p>
            <a:pPr algn="just" eaLnBrk="1" hangingPunct="1">
              <a:buFontTx/>
              <a:buNone/>
            </a:pPr>
            <a:r>
              <a:rPr lang="es-CL" sz="2000" b="1">
                <a:solidFill>
                  <a:schemeClr val="bg1"/>
                </a:solidFill>
              </a:rPr>
              <a:t>Ninguna de las circunstancias de la letra b) sería aplicable,  pues establece: </a:t>
            </a:r>
          </a:p>
          <a:p>
            <a:pPr algn="just" eaLnBrk="1" hangingPunct="1">
              <a:buFontTx/>
              <a:buNone/>
            </a:pPr>
            <a:endParaRPr lang="es-CL" sz="1000" b="1" i="1">
              <a:solidFill>
                <a:srgbClr val="FFFF00"/>
              </a:solidFill>
            </a:endParaRPr>
          </a:p>
          <a:p>
            <a:pPr algn="just" eaLnBrk="1" hangingPunct="1">
              <a:buFontTx/>
              <a:buChar char="-"/>
            </a:pPr>
            <a:r>
              <a:rPr lang="es-CL" sz="2000" b="1" i="1">
                <a:solidFill>
                  <a:srgbClr val="FFFF00"/>
                </a:solidFill>
              </a:rPr>
              <a:t>fuere encontrado con objetos procedentes de aquél: </a:t>
            </a:r>
            <a:r>
              <a:rPr lang="es-CL" sz="2000" b="1">
                <a:solidFill>
                  <a:schemeClr val="bg1"/>
                </a:solidFill>
              </a:rPr>
              <a:t>Para determinar si los objetos proceden de un delito es indispensable saber cuál fue el delito y qué especies proceden de aquel.</a:t>
            </a:r>
          </a:p>
          <a:p>
            <a:pPr algn="just" eaLnBrk="1" hangingPunct="1">
              <a:buFontTx/>
              <a:buChar char="-"/>
            </a:pPr>
            <a:r>
              <a:rPr lang="es-CL" sz="2000" b="1" i="1">
                <a:solidFill>
                  <a:srgbClr val="FFFF00"/>
                </a:solidFill>
              </a:rPr>
              <a:t>o con señales, en sí mismo o en sus vestidos, que permitieren sospechar su participación en él:</a:t>
            </a:r>
            <a:r>
              <a:rPr lang="es-CL" sz="2000">
                <a:solidFill>
                  <a:schemeClr val="bg1"/>
                </a:solidFill>
              </a:rPr>
              <a:t> </a:t>
            </a:r>
            <a:r>
              <a:rPr lang="es-CL" sz="2000" b="1">
                <a:solidFill>
                  <a:schemeClr val="bg1"/>
                </a:solidFill>
              </a:rPr>
              <a:t>Significa que el Carabinero debe saber cuál fue el delito cometido. Si no sabe, no podría determinar si las señales que encontró corresponden a un delito y a cuál.</a:t>
            </a:r>
          </a:p>
          <a:p>
            <a:pPr algn="just" eaLnBrk="1" hangingPunct="1">
              <a:buFontTx/>
              <a:buNone/>
            </a:pPr>
            <a:r>
              <a:rPr lang="es-CL" sz="2000" b="1">
                <a:solidFill>
                  <a:schemeClr val="bg1"/>
                </a:solidFill>
              </a:rPr>
              <a:t>	En este caso la ley sólo requiere que existan hechos que permitan sospechar que tales señales provienen de la participación punible respecto de ese determinado delito. Si lo son o no es materia de la investigación.</a:t>
            </a:r>
          </a:p>
          <a:p>
            <a:pPr algn="just" eaLnBrk="1" hangingPunct="1">
              <a:buFontTx/>
              <a:buChar char="-"/>
            </a:pPr>
            <a:r>
              <a:rPr lang="es-CL" sz="2000" b="1" i="1">
                <a:solidFill>
                  <a:srgbClr val="FFFF00"/>
                </a:solidFill>
              </a:rPr>
              <a:t>o con las armas o instrumentos que hubieren sido empleados para cometerlo:</a:t>
            </a:r>
          </a:p>
          <a:p>
            <a:pPr algn="just" eaLnBrk="1" hangingPunct="1">
              <a:buFontTx/>
              <a:buNone/>
            </a:pPr>
            <a:r>
              <a:rPr lang="es-CL" sz="2000" b="1" i="1">
                <a:solidFill>
                  <a:srgbClr val="FFFF00"/>
                </a:solidFill>
              </a:rPr>
              <a:t>	</a:t>
            </a:r>
            <a:r>
              <a:rPr lang="es-CL" sz="2000" b="1">
                <a:solidFill>
                  <a:schemeClr val="bg1"/>
                </a:solidFill>
              </a:rPr>
              <a:t>Se requiere que las armas o instrumentos que encuentra el Carabinero en poder del presunto autor han sido empleados para cometer ese delito específico y no otro. Ello supone un claro conocimiento del delito cometido y la forma en que se cometió.</a:t>
            </a:r>
            <a:endParaRPr lang="es-CL" sz="2000" b="1" i="1">
              <a:solidFill>
                <a:srgbClr val="FFFF00"/>
              </a:solidFill>
            </a:endParaRPr>
          </a:p>
          <a:p>
            <a:pPr algn="just" eaLnBrk="1" hangingPunct="1">
              <a:buFontTx/>
              <a:buNone/>
            </a:pPr>
            <a:endParaRPr lang="es-CL" sz="2000" b="1">
              <a:solidFill>
                <a:schemeClr val="bg1"/>
              </a:solidFill>
            </a:endParaRPr>
          </a:p>
          <a:p>
            <a:pPr algn="just" eaLnBrk="1" hangingPunct="1">
              <a:buFontTx/>
              <a:buNone/>
            </a:pPr>
            <a:endParaRPr lang="es-CL" sz="2000" b="1" i="1">
              <a:solidFill>
                <a:srgbClr val="FFFF00"/>
              </a:solidFill>
            </a:endParaRPr>
          </a:p>
          <a:p>
            <a:pPr algn="just" eaLnBrk="1" hangingPunct="1">
              <a:buFontTx/>
              <a:buNone/>
            </a:pPr>
            <a:endParaRPr lang="es-CL" sz="2000" b="1">
              <a:solidFill>
                <a:schemeClr val="bg1"/>
              </a:solidFill>
            </a:endParaRPr>
          </a:p>
          <a:p>
            <a:pPr algn="just" eaLnBrk="1" hangingPunct="1">
              <a:buFontTx/>
              <a:buNone/>
            </a:pPr>
            <a:endParaRPr lang="es-CL" sz="2000" b="1">
              <a:solidFill>
                <a:srgbClr val="FFFF00"/>
              </a:solidFill>
            </a:endParaRPr>
          </a:p>
          <a:p>
            <a:pPr algn="just" eaLnBrk="1" hangingPunct="1">
              <a:buFontTx/>
              <a:buNone/>
            </a:pPr>
            <a:endParaRPr lang="es-CL" sz="2000" b="1" i="1">
              <a:solidFill>
                <a:schemeClr val="bg1"/>
              </a:solidFill>
            </a:endParaRPr>
          </a:p>
          <a:p>
            <a:pPr algn="just" eaLnBrk="1" hangingPunct="1">
              <a:buFontTx/>
              <a:buNone/>
            </a:pPr>
            <a:endParaRPr lang="es-CL" sz="2000" b="1" i="1">
              <a:solidFill>
                <a:schemeClr val="bg1"/>
              </a:solidFill>
            </a:endParaRPr>
          </a:p>
          <a:p>
            <a:pPr algn="just" eaLnBrk="1" hangingPunct="1">
              <a:buFontTx/>
              <a:buNone/>
            </a:pPr>
            <a:endParaRPr lang="es-CL" sz="2000" b="1" i="1">
              <a:solidFill>
                <a:srgbClr val="FFFF00"/>
              </a:solidFill>
            </a:endParaRPr>
          </a:p>
        </p:txBody>
      </p:sp>
      <p:sp>
        <p:nvSpPr>
          <p:cNvPr id="141315" name="1 Título"/>
          <p:cNvSpPr>
            <a:spLocks noGrp="1"/>
          </p:cNvSpPr>
          <p:nvPr>
            <p:ph type="title"/>
          </p:nvPr>
        </p:nvSpPr>
        <p:spPr>
          <a:xfrm>
            <a:off x="214313" y="142875"/>
            <a:ext cx="8715375" cy="428625"/>
          </a:xfrm>
          <a:ln>
            <a:solidFill>
              <a:srgbClr val="7030A0"/>
            </a:solidFill>
          </a:ln>
        </p:spPr>
        <p:txBody>
          <a:bodyPr rtlCol="0" anchor="t">
            <a:normAutofit fontScale="90000"/>
          </a:bodyPr>
          <a:lstStyle/>
          <a:p>
            <a:pPr eaLnBrk="1" fontAlgn="auto" hangingPunct="1">
              <a:spcAft>
                <a:spcPts val="0"/>
              </a:spcAft>
              <a:defRPr/>
            </a:pPr>
            <a:r>
              <a:rPr lang="es-CL" sz="2000" b="1">
                <a:solidFill>
                  <a:srgbClr val="FF0000"/>
                </a:solidFill>
              </a:rPr>
              <a:t>ACTUACIONES  POLICIALES AUTÓNOMAS O DE OFICIO</a:t>
            </a:r>
            <a:br>
              <a:rPr lang="es-CL" sz="2000" b="1">
                <a:solidFill>
                  <a:srgbClr val="FF0000"/>
                </a:solidFill>
              </a:rPr>
            </a:br>
            <a:endParaRPr lang="es-CL" sz="2000" b="1">
              <a:solidFill>
                <a:srgbClr val="FF0000"/>
              </a:solidFill>
            </a:endParaRPr>
          </a:p>
        </p:txBody>
      </p:sp>
    </p:spTree>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2 Marcador de contenido"/>
          <p:cNvSpPr>
            <a:spLocks noGrp="1"/>
          </p:cNvSpPr>
          <p:nvPr>
            <p:ph idx="1"/>
          </p:nvPr>
        </p:nvSpPr>
        <p:spPr>
          <a:xfrm>
            <a:off x="142875" y="642938"/>
            <a:ext cx="8858250" cy="6215062"/>
          </a:xfrm>
        </p:spPr>
        <p:txBody>
          <a:bodyPr/>
          <a:lstStyle/>
          <a:p>
            <a:pPr algn="just" eaLnBrk="1" hangingPunct="1">
              <a:buFontTx/>
              <a:buNone/>
            </a:pPr>
            <a:r>
              <a:rPr lang="es-CL" sz="2000" b="1" u="sng" dirty="0">
                <a:solidFill>
                  <a:schemeClr val="bg1"/>
                </a:solidFill>
              </a:rPr>
              <a:t>Artículo 130 CPP.- </a:t>
            </a:r>
            <a:r>
              <a:rPr lang="es-CL" sz="2000" b="1" dirty="0">
                <a:solidFill>
                  <a:schemeClr val="bg1"/>
                </a:solidFill>
              </a:rPr>
              <a:t> </a:t>
            </a:r>
            <a:r>
              <a:rPr lang="es-CL" sz="2000" dirty="0">
                <a:solidFill>
                  <a:schemeClr val="bg1"/>
                </a:solidFill>
              </a:rPr>
              <a:t>Se entenderá que se encuentra en situación de flagrancia:</a:t>
            </a:r>
          </a:p>
          <a:p>
            <a:pPr algn="just" eaLnBrk="1" hangingPunct="1">
              <a:buFontTx/>
              <a:buNone/>
            </a:pPr>
            <a:endParaRPr lang="es-CL" sz="800" b="1" dirty="0">
              <a:solidFill>
                <a:srgbClr val="FFC000"/>
              </a:solidFill>
            </a:endParaRPr>
          </a:p>
          <a:p>
            <a:pPr algn="just" eaLnBrk="1" hangingPunct="1">
              <a:buFontTx/>
              <a:buNone/>
            </a:pPr>
            <a:r>
              <a:rPr lang="es-CL" sz="2000" b="1" dirty="0">
                <a:solidFill>
                  <a:schemeClr val="bg1"/>
                </a:solidFill>
              </a:rPr>
              <a:t>La letra e) señala: </a:t>
            </a:r>
            <a:r>
              <a:rPr lang="es-CL" sz="2000" dirty="0">
                <a:solidFill>
                  <a:schemeClr val="bg1"/>
                </a:solidFill>
              </a:rPr>
              <a:t>El que las víctimas de un delito que reclamen auxilio, o testigos presenciales, señalaren como autor o cómplice de un delito que se hubiere cometido en un tiempo inmediato.</a:t>
            </a:r>
          </a:p>
          <a:p>
            <a:pPr algn="just" eaLnBrk="1" hangingPunct="1">
              <a:buFontTx/>
              <a:buNone/>
            </a:pPr>
            <a:endParaRPr lang="es-CL" sz="800" b="1" dirty="0">
              <a:solidFill>
                <a:schemeClr val="bg1"/>
              </a:solidFill>
            </a:endParaRPr>
          </a:p>
          <a:p>
            <a:pPr algn="just" eaLnBrk="1" hangingPunct="1">
              <a:buFontTx/>
              <a:buNone/>
            </a:pPr>
            <a:r>
              <a:rPr lang="es-CL" sz="2000" b="1" u="sng" dirty="0">
                <a:solidFill>
                  <a:schemeClr val="bg1"/>
                </a:solidFill>
              </a:rPr>
              <a:t>Hay 2 situaciones diferentes</a:t>
            </a:r>
            <a:r>
              <a:rPr lang="es-CL" sz="2000" b="1" dirty="0">
                <a:solidFill>
                  <a:schemeClr val="bg1"/>
                </a:solidFill>
              </a:rPr>
              <a:t>:</a:t>
            </a:r>
          </a:p>
          <a:p>
            <a:pPr algn="just" eaLnBrk="1" hangingPunct="1">
              <a:buFontTx/>
              <a:buNone/>
            </a:pPr>
            <a:endParaRPr lang="es-CL" sz="800" b="1" dirty="0">
              <a:solidFill>
                <a:schemeClr val="bg1"/>
              </a:solidFill>
            </a:endParaRPr>
          </a:p>
          <a:p>
            <a:pPr algn="just" eaLnBrk="1" hangingPunct="1">
              <a:buFontTx/>
              <a:buNone/>
            </a:pPr>
            <a:r>
              <a:rPr lang="es-CL" sz="2000" b="1" dirty="0">
                <a:solidFill>
                  <a:schemeClr val="bg1"/>
                </a:solidFill>
              </a:rPr>
              <a:t>1.-  Persona que está siendo víctima actualmente de un delito y pide auxilio.</a:t>
            </a:r>
          </a:p>
          <a:p>
            <a:pPr algn="just" eaLnBrk="1" hangingPunct="1">
              <a:buFontTx/>
              <a:buNone/>
            </a:pPr>
            <a:r>
              <a:rPr lang="es-CL" sz="2000" b="1" dirty="0">
                <a:solidFill>
                  <a:schemeClr val="bg1"/>
                </a:solidFill>
              </a:rPr>
              <a:t>	No hay tiempo inmediato, el delito se está cometiendo actualmente, por ello la víctima está pidiendo auxilio.  </a:t>
            </a:r>
          </a:p>
          <a:p>
            <a:pPr algn="just" eaLnBrk="1" hangingPunct="1">
              <a:buFontTx/>
              <a:buNone/>
            </a:pPr>
            <a:r>
              <a:rPr lang="es-CL" sz="2000" b="1" dirty="0">
                <a:solidFill>
                  <a:schemeClr val="bg1"/>
                </a:solidFill>
              </a:rPr>
              <a:t>	Diferencia con las letras a) y b): En estos casos El Policía ha presenciado  los hechos  por medio de sus sentidos y no requiere de otro requisito.</a:t>
            </a:r>
          </a:p>
          <a:p>
            <a:pPr algn="just" eaLnBrk="1" hangingPunct="1">
              <a:buFontTx/>
              <a:buNone/>
            </a:pPr>
            <a:r>
              <a:rPr lang="es-CL" sz="2000" b="1" dirty="0">
                <a:solidFill>
                  <a:schemeClr val="bg1"/>
                </a:solidFill>
              </a:rPr>
              <a:t>2.-  Testigos presenciales del delito (2 o más), que señalen al autor o cómplice  dentro de las 12 horas de cometido el ilícito (tiempo inmediato).</a:t>
            </a:r>
          </a:p>
          <a:p>
            <a:pPr algn="just" eaLnBrk="1" hangingPunct="1">
              <a:buFontTx/>
              <a:buNone/>
            </a:pPr>
            <a:r>
              <a:rPr lang="es-CL" sz="2000" b="1" dirty="0">
                <a:solidFill>
                  <a:schemeClr val="bg1"/>
                </a:solidFill>
              </a:rPr>
              <a:t>	No se requiere que el delito se esté cometiendo, si no que los testigos lo hayan presenciado y pueden señalar al autor o cómplice, individualizándolo e identificándolo como partícipe del hecho delictual, dentro del tiempo inmediato.</a:t>
            </a:r>
          </a:p>
          <a:p>
            <a:pPr algn="just" eaLnBrk="1" hangingPunct="1">
              <a:buFontTx/>
              <a:buNone/>
            </a:pPr>
            <a:endParaRPr lang="es-CL" sz="2000" b="1" i="1" dirty="0">
              <a:solidFill>
                <a:schemeClr val="bg1"/>
              </a:solidFill>
            </a:endParaRPr>
          </a:p>
          <a:p>
            <a:pPr algn="just" eaLnBrk="1" hangingPunct="1">
              <a:buFontTx/>
              <a:buNone/>
            </a:pPr>
            <a:endParaRPr lang="es-CL" sz="2000" b="1" dirty="0">
              <a:solidFill>
                <a:schemeClr val="bg1"/>
              </a:solidFill>
            </a:endParaRPr>
          </a:p>
          <a:p>
            <a:pPr algn="just" eaLnBrk="1" hangingPunct="1">
              <a:buFontTx/>
              <a:buNone/>
            </a:pPr>
            <a:endParaRPr lang="es-CL" sz="2000" b="1" i="1" dirty="0">
              <a:solidFill>
                <a:srgbClr val="FFFF00"/>
              </a:solidFill>
            </a:endParaRPr>
          </a:p>
          <a:p>
            <a:pPr algn="just" eaLnBrk="1" hangingPunct="1">
              <a:buFontTx/>
              <a:buNone/>
            </a:pPr>
            <a:endParaRPr lang="es-CL" sz="2000" b="1" dirty="0">
              <a:solidFill>
                <a:schemeClr val="bg1"/>
              </a:solidFill>
            </a:endParaRPr>
          </a:p>
          <a:p>
            <a:pPr algn="just" eaLnBrk="1" hangingPunct="1">
              <a:buFontTx/>
              <a:buNone/>
            </a:pPr>
            <a:endParaRPr lang="es-CL" sz="2000" b="1" dirty="0">
              <a:solidFill>
                <a:srgbClr val="FFFF00"/>
              </a:solidFill>
            </a:endParaRPr>
          </a:p>
          <a:p>
            <a:pPr algn="just" eaLnBrk="1" hangingPunct="1">
              <a:buFontTx/>
              <a:buNone/>
            </a:pPr>
            <a:endParaRPr lang="es-CL" sz="2000" b="1" i="1" dirty="0">
              <a:solidFill>
                <a:schemeClr val="bg1"/>
              </a:solidFill>
            </a:endParaRPr>
          </a:p>
          <a:p>
            <a:pPr algn="just" eaLnBrk="1" hangingPunct="1">
              <a:buFontTx/>
              <a:buNone/>
            </a:pPr>
            <a:endParaRPr lang="es-CL" sz="2000" b="1" i="1" dirty="0">
              <a:solidFill>
                <a:schemeClr val="bg1"/>
              </a:solidFill>
            </a:endParaRPr>
          </a:p>
          <a:p>
            <a:pPr algn="just" eaLnBrk="1" hangingPunct="1">
              <a:buFontTx/>
              <a:buNone/>
            </a:pPr>
            <a:endParaRPr lang="es-CL" sz="2000" b="1" i="1" dirty="0">
              <a:solidFill>
                <a:srgbClr val="FFFF00"/>
              </a:solidFill>
            </a:endParaRPr>
          </a:p>
        </p:txBody>
      </p:sp>
      <p:sp>
        <p:nvSpPr>
          <p:cNvPr id="142339" name="1 Título"/>
          <p:cNvSpPr>
            <a:spLocks noGrp="1"/>
          </p:cNvSpPr>
          <p:nvPr>
            <p:ph type="title"/>
          </p:nvPr>
        </p:nvSpPr>
        <p:spPr>
          <a:xfrm>
            <a:off x="214313" y="142875"/>
            <a:ext cx="8715375" cy="428625"/>
          </a:xfrm>
          <a:ln>
            <a:solidFill>
              <a:srgbClr val="7030A0"/>
            </a:solidFill>
          </a:ln>
        </p:spPr>
        <p:txBody>
          <a:bodyPr rtlCol="0" anchor="t">
            <a:normAutofit fontScale="90000"/>
          </a:bodyPr>
          <a:lstStyle/>
          <a:p>
            <a:pPr eaLnBrk="1" fontAlgn="auto" hangingPunct="1">
              <a:spcAft>
                <a:spcPts val="0"/>
              </a:spcAft>
              <a:defRPr/>
            </a:pPr>
            <a:r>
              <a:rPr lang="es-CL" sz="2000" b="1">
                <a:solidFill>
                  <a:srgbClr val="FF0000"/>
                </a:solidFill>
              </a:rPr>
              <a:t>ACTUACIONES  POLICIALES AUTÓNOMAS O DE OFICIO</a:t>
            </a:r>
            <a:br>
              <a:rPr lang="es-CL" sz="2000" b="1">
                <a:solidFill>
                  <a:srgbClr val="FF0000"/>
                </a:solidFill>
              </a:rPr>
            </a:br>
            <a:endParaRPr lang="es-CL" sz="2000" b="1">
              <a:solidFill>
                <a:srgbClr val="FF0000"/>
              </a:solidFill>
            </a:endParaRPr>
          </a:p>
        </p:txBody>
      </p:sp>
    </p:spTree>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2 Marcador de contenido"/>
          <p:cNvSpPr>
            <a:spLocks noGrp="1"/>
          </p:cNvSpPr>
          <p:nvPr>
            <p:ph idx="1"/>
          </p:nvPr>
        </p:nvSpPr>
        <p:spPr>
          <a:xfrm>
            <a:off x="142875" y="642938"/>
            <a:ext cx="8858250" cy="6215062"/>
          </a:xfrm>
        </p:spPr>
        <p:txBody>
          <a:bodyPr/>
          <a:lstStyle/>
          <a:p>
            <a:pPr algn="just" eaLnBrk="1" hangingPunct="1">
              <a:buFontTx/>
              <a:buNone/>
            </a:pPr>
            <a:r>
              <a:rPr lang="es-CL" sz="2000" b="1" u="sng">
                <a:solidFill>
                  <a:srgbClr val="FFFF00"/>
                </a:solidFill>
              </a:rPr>
              <a:t>TIEMPO INMEDIATO:</a:t>
            </a:r>
          </a:p>
          <a:p>
            <a:pPr algn="just" eaLnBrk="1" hangingPunct="1">
              <a:buFontTx/>
              <a:buNone/>
            </a:pPr>
            <a:endParaRPr lang="es-CL" sz="2000" b="1" u="sng">
              <a:solidFill>
                <a:schemeClr val="bg1"/>
              </a:solidFill>
            </a:endParaRPr>
          </a:p>
          <a:p>
            <a:pPr algn="just" eaLnBrk="1" hangingPunct="1">
              <a:buFontTx/>
              <a:buNone/>
            </a:pPr>
            <a:r>
              <a:rPr lang="es-CL" sz="2000" b="1" u="sng">
                <a:solidFill>
                  <a:schemeClr val="bg1"/>
                </a:solidFill>
              </a:rPr>
              <a:t>Artículo 130 CPP.- Inciso Final:</a:t>
            </a:r>
          </a:p>
          <a:p>
            <a:pPr algn="just" eaLnBrk="1" hangingPunct="1">
              <a:buFontTx/>
              <a:buNone/>
            </a:pPr>
            <a:endParaRPr lang="es-CL" sz="2000" b="1" u="sng">
              <a:solidFill>
                <a:schemeClr val="bg1"/>
              </a:solidFill>
            </a:endParaRPr>
          </a:p>
          <a:p>
            <a:pPr algn="just" eaLnBrk="1" hangingPunct="1">
              <a:buFontTx/>
              <a:buNone/>
            </a:pPr>
            <a:r>
              <a:rPr lang="es-CL" sz="2000">
                <a:solidFill>
                  <a:schemeClr val="bg1"/>
                </a:solidFill>
              </a:rPr>
              <a:t>	</a:t>
            </a:r>
            <a:r>
              <a:rPr lang="es-CL" sz="2000" i="1">
                <a:solidFill>
                  <a:schemeClr val="bg1"/>
                </a:solidFill>
              </a:rPr>
              <a:t>Para los efectos de lo establecido en las letras d) y e) </a:t>
            </a:r>
            <a:r>
              <a:rPr lang="es-CL" sz="2000" b="1" i="1" u="sng">
                <a:solidFill>
                  <a:schemeClr val="bg1"/>
                </a:solidFill>
              </a:rPr>
              <a:t>se entenderá por tiempo inmediato </a:t>
            </a:r>
            <a:r>
              <a:rPr lang="es-CL" sz="2000" b="1" i="1">
                <a:solidFill>
                  <a:srgbClr val="FFFF00"/>
                </a:solidFill>
              </a:rPr>
              <a:t>todo aquel que transcurra entre la comisión del hecho y la captura del imputado, siempre que no hubieren transcurrido más de 12 horas.</a:t>
            </a:r>
          </a:p>
          <a:p>
            <a:pPr algn="just" eaLnBrk="1" hangingPunct="1">
              <a:buFontTx/>
              <a:buNone/>
            </a:pPr>
            <a:endParaRPr lang="es-CL" sz="2000" b="1" i="1">
              <a:solidFill>
                <a:srgbClr val="FFFF00"/>
              </a:solidFill>
            </a:endParaRPr>
          </a:p>
          <a:p>
            <a:pPr algn="just" eaLnBrk="1" hangingPunct="1">
              <a:buFontTx/>
              <a:buNone/>
            </a:pPr>
            <a:r>
              <a:rPr lang="es-CL" sz="2000" b="1" i="1">
                <a:solidFill>
                  <a:srgbClr val="FFFF00"/>
                </a:solidFill>
              </a:rPr>
              <a:t>	</a:t>
            </a:r>
            <a:r>
              <a:rPr lang="es-CL" sz="2000" b="1">
                <a:solidFill>
                  <a:schemeClr val="bg1"/>
                </a:solidFill>
              </a:rPr>
              <a:t>La nueva norma define el tiempo inmediato y fija un límite de 12 horas entre la comisión del hecho y la captura del delincuente, evitando de esta forma la diversidad de interpretaciones.</a:t>
            </a:r>
          </a:p>
          <a:p>
            <a:pPr algn="just" eaLnBrk="1" hangingPunct="1">
              <a:buFontTx/>
              <a:buNone/>
            </a:pPr>
            <a:endParaRPr lang="es-CL" sz="800" b="1">
              <a:solidFill>
                <a:schemeClr val="bg1"/>
              </a:solidFill>
            </a:endParaRPr>
          </a:p>
          <a:p>
            <a:pPr algn="just" eaLnBrk="1" hangingPunct="1">
              <a:buFontTx/>
              <a:buNone/>
            </a:pPr>
            <a:r>
              <a:rPr lang="es-CL" sz="2000" b="1">
                <a:solidFill>
                  <a:schemeClr val="bg1"/>
                </a:solidFill>
              </a:rPr>
              <a:t>	Si la detención se realiza pasadas las 12 horas de cometido el delito, ésta pasa a ser ilegal.</a:t>
            </a:r>
          </a:p>
          <a:p>
            <a:pPr algn="just" eaLnBrk="1" hangingPunct="1">
              <a:buFontTx/>
              <a:buNone/>
            </a:pPr>
            <a:endParaRPr lang="es-CL" sz="800" b="1">
              <a:solidFill>
                <a:schemeClr val="bg1"/>
              </a:solidFill>
            </a:endParaRPr>
          </a:p>
          <a:p>
            <a:pPr algn="just" eaLnBrk="1" hangingPunct="1">
              <a:buFontTx/>
              <a:buNone/>
            </a:pPr>
            <a:r>
              <a:rPr lang="es-CL" sz="2000" b="1">
                <a:solidFill>
                  <a:schemeClr val="bg1"/>
                </a:solidFill>
              </a:rPr>
              <a:t>	La ley no exige continuidad en la acción policial, se limita a establecer el tiempo máximo que puede transcurrir entre la comisión del delito y el acto de la detención.</a:t>
            </a:r>
          </a:p>
          <a:p>
            <a:pPr algn="just" eaLnBrk="1" hangingPunct="1">
              <a:buFontTx/>
              <a:buNone/>
            </a:pPr>
            <a:r>
              <a:rPr lang="es-CL" sz="2000">
                <a:solidFill>
                  <a:schemeClr val="bg1"/>
                </a:solidFill>
              </a:rPr>
              <a:t>	</a:t>
            </a:r>
            <a:endParaRPr lang="es-CL" sz="2000" b="1" i="1">
              <a:solidFill>
                <a:schemeClr val="bg1"/>
              </a:solidFill>
            </a:endParaRPr>
          </a:p>
          <a:p>
            <a:pPr algn="just" eaLnBrk="1" hangingPunct="1">
              <a:buFontTx/>
              <a:buNone/>
            </a:pPr>
            <a:endParaRPr lang="es-CL" sz="2000" b="1">
              <a:solidFill>
                <a:schemeClr val="bg1"/>
              </a:solidFill>
            </a:endParaRPr>
          </a:p>
          <a:p>
            <a:pPr algn="just" eaLnBrk="1" hangingPunct="1">
              <a:buFontTx/>
              <a:buNone/>
            </a:pPr>
            <a:endParaRPr lang="es-CL" sz="2000" b="1" i="1">
              <a:solidFill>
                <a:schemeClr val="bg1"/>
              </a:solidFill>
            </a:endParaRPr>
          </a:p>
          <a:p>
            <a:pPr algn="just" eaLnBrk="1" hangingPunct="1">
              <a:buFontTx/>
              <a:buNone/>
            </a:pPr>
            <a:endParaRPr lang="es-CL" sz="2000" b="1">
              <a:solidFill>
                <a:schemeClr val="bg1"/>
              </a:solidFill>
            </a:endParaRPr>
          </a:p>
          <a:p>
            <a:pPr algn="just" eaLnBrk="1" hangingPunct="1">
              <a:buFontTx/>
              <a:buNone/>
            </a:pPr>
            <a:endParaRPr lang="es-CL" sz="2000" b="1" i="1">
              <a:solidFill>
                <a:srgbClr val="FFFF00"/>
              </a:solidFill>
            </a:endParaRPr>
          </a:p>
          <a:p>
            <a:pPr algn="just" eaLnBrk="1" hangingPunct="1">
              <a:buFontTx/>
              <a:buNone/>
            </a:pPr>
            <a:endParaRPr lang="es-CL" sz="2000" b="1">
              <a:solidFill>
                <a:schemeClr val="bg1"/>
              </a:solidFill>
            </a:endParaRPr>
          </a:p>
          <a:p>
            <a:pPr algn="just" eaLnBrk="1" hangingPunct="1">
              <a:buFontTx/>
              <a:buNone/>
            </a:pPr>
            <a:endParaRPr lang="es-CL" sz="2000" b="1">
              <a:solidFill>
                <a:srgbClr val="FFFF00"/>
              </a:solidFill>
            </a:endParaRPr>
          </a:p>
          <a:p>
            <a:pPr algn="just" eaLnBrk="1" hangingPunct="1">
              <a:buFontTx/>
              <a:buNone/>
            </a:pPr>
            <a:endParaRPr lang="es-CL" sz="2000" b="1" i="1">
              <a:solidFill>
                <a:schemeClr val="bg1"/>
              </a:solidFill>
            </a:endParaRPr>
          </a:p>
          <a:p>
            <a:pPr algn="just" eaLnBrk="1" hangingPunct="1">
              <a:buFontTx/>
              <a:buNone/>
            </a:pPr>
            <a:endParaRPr lang="es-CL" sz="2000" b="1" i="1">
              <a:solidFill>
                <a:schemeClr val="bg1"/>
              </a:solidFill>
            </a:endParaRPr>
          </a:p>
          <a:p>
            <a:pPr algn="just" eaLnBrk="1" hangingPunct="1">
              <a:buFontTx/>
              <a:buNone/>
            </a:pPr>
            <a:endParaRPr lang="es-CL" sz="2000" b="1" i="1">
              <a:solidFill>
                <a:srgbClr val="FFFF00"/>
              </a:solidFill>
            </a:endParaRPr>
          </a:p>
        </p:txBody>
      </p:sp>
      <p:sp>
        <p:nvSpPr>
          <p:cNvPr id="143363" name="1 Título"/>
          <p:cNvSpPr>
            <a:spLocks noGrp="1"/>
          </p:cNvSpPr>
          <p:nvPr>
            <p:ph type="title"/>
          </p:nvPr>
        </p:nvSpPr>
        <p:spPr>
          <a:xfrm>
            <a:off x="214313" y="142875"/>
            <a:ext cx="8715375" cy="428625"/>
          </a:xfrm>
          <a:ln>
            <a:solidFill>
              <a:srgbClr val="7030A0"/>
            </a:solidFill>
          </a:ln>
        </p:spPr>
        <p:txBody>
          <a:bodyPr rtlCol="0" anchor="t">
            <a:normAutofit fontScale="90000"/>
          </a:bodyPr>
          <a:lstStyle/>
          <a:p>
            <a:pPr eaLnBrk="1" fontAlgn="auto" hangingPunct="1">
              <a:spcAft>
                <a:spcPts val="0"/>
              </a:spcAft>
              <a:defRPr/>
            </a:pPr>
            <a:r>
              <a:rPr lang="es-CL" sz="2000" b="1">
                <a:solidFill>
                  <a:srgbClr val="FF0000"/>
                </a:solidFill>
              </a:rPr>
              <a:t>ACTUACIONES  POLICIALES AUTÓNOMAS O DE OFICIO</a:t>
            </a:r>
            <a:br>
              <a:rPr lang="es-CL" sz="2000" b="1">
                <a:solidFill>
                  <a:srgbClr val="FF0000"/>
                </a:solidFill>
              </a:rPr>
            </a:br>
            <a:endParaRPr lang="es-CL" sz="2000" b="1">
              <a:solidFill>
                <a:srgbClr val="FF0000"/>
              </a:solidFill>
            </a:endParaRPr>
          </a:p>
        </p:txBody>
      </p:sp>
    </p:spTree>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2 Marcador de contenido"/>
          <p:cNvSpPr>
            <a:spLocks noGrp="1"/>
          </p:cNvSpPr>
          <p:nvPr>
            <p:ph idx="1"/>
          </p:nvPr>
        </p:nvSpPr>
        <p:spPr>
          <a:xfrm>
            <a:off x="142875" y="642938"/>
            <a:ext cx="8858250" cy="6215062"/>
          </a:xfrm>
        </p:spPr>
        <p:txBody>
          <a:bodyPr/>
          <a:lstStyle/>
          <a:p>
            <a:pPr algn="just" eaLnBrk="1" hangingPunct="1">
              <a:buFontTx/>
              <a:buNone/>
            </a:pPr>
            <a:endParaRPr lang="es-CL" sz="2000" b="1" u="sng">
              <a:solidFill>
                <a:srgbClr val="FFFF00"/>
              </a:solidFill>
            </a:endParaRPr>
          </a:p>
          <a:p>
            <a:pPr algn="just" eaLnBrk="1" hangingPunct="1">
              <a:buFontTx/>
              <a:buNone/>
            </a:pPr>
            <a:r>
              <a:rPr lang="es-CL" sz="2000" b="1" u="sng">
                <a:solidFill>
                  <a:srgbClr val="FFFF00"/>
                </a:solidFill>
              </a:rPr>
              <a:t>TIEMPO INMEDIATO:</a:t>
            </a:r>
          </a:p>
          <a:p>
            <a:pPr algn="just" eaLnBrk="1" hangingPunct="1">
              <a:buFontTx/>
              <a:buNone/>
            </a:pPr>
            <a:endParaRPr lang="es-CL" sz="2000" b="1" u="sng">
              <a:solidFill>
                <a:schemeClr val="bg1"/>
              </a:solidFill>
            </a:endParaRPr>
          </a:p>
          <a:p>
            <a:pPr algn="just" eaLnBrk="1" hangingPunct="1">
              <a:buFontTx/>
              <a:buNone/>
            </a:pPr>
            <a:endParaRPr lang="es-CL" sz="2000" b="1">
              <a:solidFill>
                <a:schemeClr val="bg1"/>
              </a:solidFill>
            </a:endParaRPr>
          </a:p>
          <a:p>
            <a:pPr algn="just" eaLnBrk="1" hangingPunct="1">
              <a:buFontTx/>
              <a:buNone/>
            </a:pPr>
            <a:endParaRPr lang="es-CL" sz="2000" b="1">
              <a:solidFill>
                <a:schemeClr val="bg1"/>
              </a:solidFill>
            </a:endParaRPr>
          </a:p>
          <a:p>
            <a:pPr algn="just" eaLnBrk="1" hangingPunct="1">
              <a:buFontTx/>
              <a:buNone/>
            </a:pPr>
            <a:r>
              <a:rPr lang="es-CL" sz="2000" b="1">
                <a:solidFill>
                  <a:schemeClr val="bg1"/>
                </a:solidFill>
              </a:rPr>
              <a:t>MINISTERIO PÚBLICO </a:t>
            </a:r>
          </a:p>
          <a:p>
            <a:pPr algn="just" eaLnBrk="1" hangingPunct="1">
              <a:buFontTx/>
              <a:buNone/>
            </a:pPr>
            <a:endParaRPr lang="es-CL" sz="2000" b="1">
              <a:solidFill>
                <a:schemeClr val="bg1"/>
              </a:solidFill>
            </a:endParaRPr>
          </a:p>
          <a:p>
            <a:pPr algn="just" eaLnBrk="1" hangingPunct="1">
              <a:buFontTx/>
              <a:buNone/>
            </a:pPr>
            <a:r>
              <a:rPr lang="es-CL" sz="2000" b="1">
                <a:solidFill>
                  <a:schemeClr val="bg1"/>
                </a:solidFill>
              </a:rPr>
              <a:t>OFICIO FN N° 207/2008 – 09.ABRIL.2008.</a:t>
            </a:r>
          </a:p>
          <a:p>
            <a:pPr algn="just" eaLnBrk="1" hangingPunct="1">
              <a:buFontTx/>
              <a:buNone/>
            </a:pPr>
            <a:endParaRPr lang="es-CL" sz="2000" b="1">
              <a:solidFill>
                <a:schemeClr val="bg1"/>
              </a:solidFill>
            </a:endParaRPr>
          </a:p>
          <a:p>
            <a:pPr algn="just" eaLnBrk="1" hangingPunct="1">
              <a:buFontTx/>
              <a:buNone/>
            </a:pPr>
            <a:endParaRPr lang="es-CL" sz="2000" b="1">
              <a:solidFill>
                <a:schemeClr val="bg1"/>
              </a:solidFill>
            </a:endParaRPr>
          </a:p>
          <a:p>
            <a:pPr algn="just" eaLnBrk="1" hangingPunct="1">
              <a:buFontTx/>
              <a:buNone/>
            </a:pPr>
            <a:endParaRPr lang="es-CL" sz="2000" b="1" i="1">
              <a:solidFill>
                <a:schemeClr val="bg1"/>
              </a:solidFill>
            </a:endParaRPr>
          </a:p>
          <a:p>
            <a:pPr algn="just" eaLnBrk="1" hangingPunct="1">
              <a:buFontTx/>
              <a:buNone/>
            </a:pPr>
            <a:endParaRPr lang="es-CL" sz="2000" b="1">
              <a:solidFill>
                <a:schemeClr val="bg1"/>
              </a:solidFill>
            </a:endParaRPr>
          </a:p>
          <a:p>
            <a:pPr algn="just" eaLnBrk="1" hangingPunct="1">
              <a:buFontTx/>
              <a:buNone/>
            </a:pPr>
            <a:endParaRPr lang="es-CL" sz="2000" b="1" i="1">
              <a:solidFill>
                <a:srgbClr val="FFFF00"/>
              </a:solidFill>
            </a:endParaRPr>
          </a:p>
          <a:p>
            <a:pPr algn="just" eaLnBrk="1" hangingPunct="1">
              <a:buFontTx/>
              <a:buNone/>
            </a:pPr>
            <a:endParaRPr lang="es-CL" sz="2000" b="1">
              <a:solidFill>
                <a:schemeClr val="bg1"/>
              </a:solidFill>
            </a:endParaRPr>
          </a:p>
          <a:p>
            <a:pPr algn="just" eaLnBrk="1" hangingPunct="1">
              <a:buFontTx/>
              <a:buNone/>
            </a:pPr>
            <a:endParaRPr lang="es-CL" sz="2000" b="1">
              <a:solidFill>
                <a:srgbClr val="FFFF00"/>
              </a:solidFill>
            </a:endParaRPr>
          </a:p>
          <a:p>
            <a:pPr algn="just" eaLnBrk="1" hangingPunct="1">
              <a:buFontTx/>
              <a:buNone/>
            </a:pPr>
            <a:endParaRPr lang="es-CL" sz="2000" b="1" i="1">
              <a:solidFill>
                <a:schemeClr val="bg1"/>
              </a:solidFill>
            </a:endParaRPr>
          </a:p>
          <a:p>
            <a:pPr algn="just" eaLnBrk="1" hangingPunct="1">
              <a:buFontTx/>
              <a:buNone/>
            </a:pPr>
            <a:endParaRPr lang="es-CL" sz="2000" b="1" i="1">
              <a:solidFill>
                <a:schemeClr val="bg1"/>
              </a:solidFill>
            </a:endParaRPr>
          </a:p>
          <a:p>
            <a:pPr algn="just" eaLnBrk="1" hangingPunct="1">
              <a:buFontTx/>
              <a:buNone/>
            </a:pPr>
            <a:endParaRPr lang="es-CL" sz="2000" b="1" i="1">
              <a:solidFill>
                <a:srgbClr val="FFFF00"/>
              </a:solidFill>
            </a:endParaRPr>
          </a:p>
        </p:txBody>
      </p:sp>
      <p:sp>
        <p:nvSpPr>
          <p:cNvPr id="144387" name="1 Título"/>
          <p:cNvSpPr>
            <a:spLocks noGrp="1"/>
          </p:cNvSpPr>
          <p:nvPr>
            <p:ph type="title"/>
          </p:nvPr>
        </p:nvSpPr>
        <p:spPr>
          <a:xfrm>
            <a:off x="214313" y="142875"/>
            <a:ext cx="8715375" cy="428625"/>
          </a:xfrm>
          <a:ln>
            <a:solidFill>
              <a:srgbClr val="7030A0"/>
            </a:solidFill>
          </a:ln>
        </p:spPr>
        <p:txBody>
          <a:bodyPr rtlCol="0" anchor="t">
            <a:normAutofit fontScale="90000"/>
          </a:bodyPr>
          <a:lstStyle/>
          <a:p>
            <a:pPr eaLnBrk="1" fontAlgn="auto" hangingPunct="1">
              <a:spcAft>
                <a:spcPts val="0"/>
              </a:spcAft>
              <a:defRPr/>
            </a:pPr>
            <a:r>
              <a:rPr lang="es-CL" sz="2000" b="1">
                <a:solidFill>
                  <a:srgbClr val="FF0000"/>
                </a:solidFill>
              </a:rPr>
              <a:t>ACTUACIONES  POLICIALES AUTÓNOMAS O DE OFICIO</a:t>
            </a:r>
            <a:br>
              <a:rPr lang="es-CL" sz="2000" b="1">
                <a:solidFill>
                  <a:srgbClr val="FF0000"/>
                </a:solidFill>
              </a:rPr>
            </a:br>
            <a:endParaRPr lang="es-CL" sz="2000" b="1">
              <a:solidFill>
                <a:srgbClr val="FF0000"/>
              </a:solidFill>
            </a:endParaRPr>
          </a:p>
        </p:txBody>
      </p:sp>
    </p:spTree>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2 Marcador de contenido"/>
          <p:cNvSpPr>
            <a:spLocks noGrp="1"/>
          </p:cNvSpPr>
          <p:nvPr>
            <p:ph idx="4294967295"/>
          </p:nvPr>
        </p:nvSpPr>
        <p:spPr>
          <a:xfrm>
            <a:off x="142875" y="785813"/>
            <a:ext cx="8858250" cy="5857875"/>
          </a:xfrm>
        </p:spPr>
        <p:txBody>
          <a:bodyPr rtlCol="0">
            <a:normAutofit fontScale="92500"/>
          </a:bodyPr>
          <a:lstStyle/>
          <a:p>
            <a:pPr algn="just" eaLnBrk="1" fontAlgn="auto" hangingPunct="1">
              <a:spcAft>
                <a:spcPts val="0"/>
              </a:spcAft>
              <a:buFontTx/>
              <a:buNone/>
              <a:defRPr/>
            </a:pPr>
            <a:endParaRPr lang="es-CL" sz="800" b="1" dirty="0">
              <a:solidFill>
                <a:schemeClr val="bg1"/>
              </a:solidFill>
            </a:endParaRPr>
          </a:p>
          <a:p>
            <a:pPr algn="just" eaLnBrk="1" fontAlgn="auto" hangingPunct="1">
              <a:spcAft>
                <a:spcPts val="0"/>
              </a:spcAft>
              <a:buFontTx/>
              <a:buNone/>
              <a:defRPr/>
            </a:pPr>
            <a:r>
              <a:rPr lang="es-CL" sz="2000" b="1" dirty="0">
                <a:solidFill>
                  <a:srgbClr val="FFFF00"/>
                </a:solidFill>
              </a:rPr>
              <a:t>3.- RESGUARDAR EL SITIO DEL SUCESO (Artículo 83 letra c) CPP.- </a:t>
            </a:r>
          </a:p>
          <a:p>
            <a:pPr algn="just" eaLnBrk="1" fontAlgn="auto" hangingPunct="1">
              <a:spcAft>
                <a:spcPts val="0"/>
              </a:spcAft>
              <a:buFontTx/>
              <a:buNone/>
              <a:defRPr/>
            </a:pPr>
            <a:endParaRPr lang="es-CL" sz="1000" b="1" dirty="0">
              <a:solidFill>
                <a:srgbClr val="FFFF00"/>
              </a:solidFill>
            </a:endParaRPr>
          </a:p>
          <a:p>
            <a:pPr algn="just" eaLnBrk="1" fontAlgn="auto" hangingPunct="1">
              <a:spcAft>
                <a:spcPts val="0"/>
              </a:spcAft>
              <a:buFontTx/>
              <a:buNone/>
              <a:defRPr/>
            </a:pPr>
            <a:r>
              <a:rPr lang="es-CL" sz="1800" b="1" dirty="0">
                <a:solidFill>
                  <a:srgbClr val="FFFF00"/>
                </a:solidFill>
              </a:rPr>
              <a:t>	Actuaciones de la policía sin orden previa. </a:t>
            </a:r>
            <a:r>
              <a:rPr lang="es-CL" sz="1800" dirty="0">
                <a:solidFill>
                  <a:schemeClr val="bg1"/>
                </a:solidFill>
              </a:rPr>
              <a:t>Corresponderá a los funcionarios de Carabineros de Chile y de la Policía de Investigaciones de Chile realizar las siguientes actuaciones, sin necesidad de recibir previamente instrucciones particulares de los fiscales:</a:t>
            </a:r>
          </a:p>
          <a:p>
            <a:pPr algn="just" eaLnBrk="1" fontAlgn="auto" hangingPunct="1">
              <a:spcAft>
                <a:spcPts val="0"/>
              </a:spcAft>
              <a:buFontTx/>
              <a:buNone/>
              <a:defRPr/>
            </a:pPr>
            <a:endParaRPr lang="es-CL" sz="800" dirty="0">
              <a:solidFill>
                <a:schemeClr val="bg1"/>
              </a:solidFill>
            </a:endParaRPr>
          </a:p>
          <a:p>
            <a:pPr algn="just" eaLnBrk="1" fontAlgn="auto" hangingPunct="1">
              <a:spcAft>
                <a:spcPts val="0"/>
              </a:spcAft>
              <a:buFontTx/>
              <a:buNone/>
              <a:defRPr/>
            </a:pPr>
            <a:r>
              <a:rPr lang="es-CL" sz="2000" b="1" dirty="0">
                <a:solidFill>
                  <a:srgbClr val="FFFF00"/>
                </a:solidFill>
              </a:rPr>
              <a:t>c) Resguardar el sitio del suceso.</a:t>
            </a:r>
            <a:r>
              <a:rPr lang="es-CL" sz="1800" dirty="0">
                <a:solidFill>
                  <a:schemeClr val="bg1"/>
                </a:solidFill>
              </a:rPr>
              <a:t> </a:t>
            </a:r>
          </a:p>
          <a:p>
            <a:pPr algn="just" eaLnBrk="1" fontAlgn="auto" hangingPunct="1">
              <a:spcAft>
                <a:spcPts val="0"/>
              </a:spcAft>
              <a:buFontTx/>
              <a:buNone/>
              <a:defRPr/>
            </a:pPr>
            <a:endParaRPr lang="es-CL" sz="1000" dirty="0">
              <a:solidFill>
                <a:schemeClr val="bg1"/>
              </a:solidFill>
            </a:endParaRPr>
          </a:p>
          <a:p>
            <a:pPr algn="just" eaLnBrk="1" fontAlgn="auto" hangingPunct="1">
              <a:spcAft>
                <a:spcPts val="0"/>
              </a:spcAft>
              <a:buFontTx/>
              <a:buNone/>
              <a:defRPr/>
            </a:pPr>
            <a:r>
              <a:rPr lang="es-CL" sz="1800" dirty="0">
                <a:solidFill>
                  <a:schemeClr val="bg1"/>
                </a:solidFill>
              </a:rPr>
              <a:t>	Para este efecto, </a:t>
            </a:r>
            <a:r>
              <a:rPr lang="es-CL" sz="1800" b="1" dirty="0">
                <a:solidFill>
                  <a:schemeClr val="bg1"/>
                </a:solidFill>
              </a:rPr>
              <a:t>impedirán el acceso</a:t>
            </a:r>
            <a:r>
              <a:rPr lang="es-CL" sz="1800" dirty="0">
                <a:solidFill>
                  <a:schemeClr val="bg1"/>
                </a:solidFill>
              </a:rPr>
              <a:t> a toda persona ajena a la investigación y procederá a su clausura, si se tratare de local cerrado, o a su aislamiento, si se tratare de lugar abierto, y evitarán que se alteren o borren de cualquier forma los rastros o vestigios del hecho o se remuevan los instrumentos usados para llevarlo a cabo, mientras no interviniere personal experto de la policía que el ministerio público designare.</a:t>
            </a:r>
          </a:p>
          <a:p>
            <a:pPr algn="just" eaLnBrk="1" fontAlgn="auto" hangingPunct="1">
              <a:spcAft>
                <a:spcPts val="0"/>
              </a:spcAft>
              <a:buFontTx/>
              <a:buNone/>
              <a:defRPr/>
            </a:pPr>
            <a:r>
              <a:rPr lang="es-CL" sz="1800" dirty="0">
                <a:solidFill>
                  <a:schemeClr val="bg1"/>
                </a:solidFill>
              </a:rPr>
              <a:t>	</a:t>
            </a:r>
          </a:p>
          <a:p>
            <a:pPr algn="just" eaLnBrk="1" fontAlgn="auto" hangingPunct="1">
              <a:spcAft>
                <a:spcPts val="0"/>
              </a:spcAft>
              <a:buFontTx/>
              <a:buNone/>
              <a:defRPr/>
            </a:pPr>
            <a:r>
              <a:rPr lang="es-CL" sz="1800" dirty="0">
                <a:solidFill>
                  <a:schemeClr val="bg1"/>
                </a:solidFill>
              </a:rPr>
              <a:t>	</a:t>
            </a:r>
            <a:r>
              <a:rPr lang="es-CL" sz="1800" b="1" dirty="0">
                <a:solidFill>
                  <a:schemeClr val="bg1"/>
                </a:solidFill>
              </a:rPr>
              <a:t>El personal policial experto</a:t>
            </a:r>
            <a:r>
              <a:rPr lang="es-CL" sz="1800" dirty="0">
                <a:solidFill>
                  <a:schemeClr val="bg1"/>
                </a:solidFill>
              </a:rPr>
              <a:t> deberá recoger, identificar y conservar bajo sello los objetos, documentos o instrumentos de cualquier clase que parecieren haber servido a la comisión del hecho investigado, sus efectos o los que pudieren ser utilizados como medios de prueba, para ser remitidos a quien correspondiere, dejando constancia, en el registro que se levantare, de la individualización completa del o los funcionarios policiales que llevaren a cabo esta diligencia;</a:t>
            </a:r>
            <a:endParaRPr lang="es-CL" sz="1800" b="1" dirty="0">
              <a:solidFill>
                <a:schemeClr val="bg1"/>
              </a:solidFill>
            </a:endParaRPr>
          </a:p>
          <a:p>
            <a:pPr algn="just" eaLnBrk="1" fontAlgn="auto" hangingPunct="1">
              <a:spcAft>
                <a:spcPts val="0"/>
              </a:spcAft>
              <a:buFontTx/>
              <a:buNone/>
              <a:defRPr/>
            </a:pPr>
            <a:endParaRPr lang="es-CL" sz="1800" dirty="0">
              <a:solidFill>
                <a:schemeClr val="bg1"/>
              </a:solidFill>
            </a:endParaRPr>
          </a:p>
          <a:p>
            <a:pPr algn="just" eaLnBrk="1" fontAlgn="auto" hangingPunct="1">
              <a:spcAft>
                <a:spcPts val="0"/>
              </a:spcAft>
              <a:buFontTx/>
              <a:buNone/>
              <a:defRPr/>
            </a:pPr>
            <a:r>
              <a:rPr lang="es-CL" sz="1800" dirty="0">
                <a:solidFill>
                  <a:schemeClr val="bg1"/>
                </a:solidFill>
              </a:rPr>
              <a:t>	</a:t>
            </a:r>
            <a:endParaRPr lang="es-CL" sz="1800" b="1" i="1" dirty="0">
              <a:solidFill>
                <a:schemeClr val="bg1"/>
              </a:solidFill>
            </a:endParaRPr>
          </a:p>
        </p:txBody>
      </p:sp>
      <p:sp>
        <p:nvSpPr>
          <p:cNvPr id="59395" name="1 Título"/>
          <p:cNvSpPr>
            <a:spLocks noGrp="1"/>
          </p:cNvSpPr>
          <p:nvPr>
            <p:ph type="title" idx="4294967295"/>
          </p:nvPr>
        </p:nvSpPr>
        <p:spPr>
          <a:xfrm>
            <a:off x="0" y="142875"/>
            <a:ext cx="9144000" cy="406400"/>
          </a:xfrm>
          <a:ln>
            <a:solidFill>
              <a:srgbClr val="7030A0"/>
            </a:solidFill>
          </a:ln>
        </p:spPr>
        <p:txBody>
          <a:bodyPr/>
          <a:lstStyle/>
          <a:p>
            <a:pPr eaLnBrk="1" hangingPunct="1"/>
            <a:r>
              <a:rPr lang="es-CL" sz="1800" b="1">
                <a:solidFill>
                  <a:srgbClr val="FF0000"/>
                </a:solidFill>
              </a:rPr>
              <a:t>ACTUACIONES DE LA POLICÍA SIN ORDEN PREVIA AUTONOMAS O DE OFICIO</a:t>
            </a:r>
          </a:p>
        </p:txBody>
      </p:sp>
    </p:spTree>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2 Marcador de contenido"/>
          <p:cNvSpPr>
            <a:spLocks noGrp="1"/>
          </p:cNvSpPr>
          <p:nvPr>
            <p:ph idx="4294967295"/>
          </p:nvPr>
        </p:nvSpPr>
        <p:spPr>
          <a:xfrm>
            <a:off x="142875" y="785813"/>
            <a:ext cx="8858250" cy="5857875"/>
          </a:xfrm>
        </p:spPr>
        <p:txBody>
          <a:bodyPr rtlCol="0">
            <a:normAutofit fontScale="92500" lnSpcReduction="10000"/>
          </a:bodyPr>
          <a:lstStyle/>
          <a:p>
            <a:pPr algn="just" eaLnBrk="1" fontAlgn="auto" hangingPunct="1">
              <a:spcAft>
                <a:spcPts val="0"/>
              </a:spcAft>
              <a:buFontTx/>
              <a:buNone/>
              <a:defRPr/>
            </a:pPr>
            <a:endParaRPr lang="es-CL" sz="1800" b="1">
              <a:solidFill>
                <a:srgbClr val="FFFF00"/>
              </a:solidFill>
            </a:endParaRPr>
          </a:p>
          <a:p>
            <a:pPr algn="just" eaLnBrk="1" fontAlgn="auto" hangingPunct="1">
              <a:spcAft>
                <a:spcPts val="0"/>
              </a:spcAft>
              <a:buFontTx/>
              <a:buNone/>
              <a:defRPr/>
            </a:pPr>
            <a:r>
              <a:rPr lang="es-CL" sz="1800" b="1">
                <a:solidFill>
                  <a:srgbClr val="FFFF00"/>
                </a:solidFill>
              </a:rPr>
              <a:t>	Artículo 83.- Actuaciones de la policía sin orden previa.</a:t>
            </a:r>
          </a:p>
          <a:p>
            <a:pPr algn="just" eaLnBrk="1" fontAlgn="auto" hangingPunct="1">
              <a:spcAft>
                <a:spcPts val="0"/>
              </a:spcAft>
              <a:buFontTx/>
              <a:buNone/>
              <a:defRPr/>
            </a:pPr>
            <a:endParaRPr lang="es-CL" sz="1000" b="1">
              <a:solidFill>
                <a:srgbClr val="FFFF00"/>
              </a:solidFill>
            </a:endParaRPr>
          </a:p>
          <a:p>
            <a:pPr algn="just" eaLnBrk="1" fontAlgn="auto" hangingPunct="1">
              <a:spcAft>
                <a:spcPts val="0"/>
              </a:spcAft>
              <a:buFontTx/>
              <a:buNone/>
              <a:defRPr/>
            </a:pPr>
            <a:r>
              <a:rPr lang="es-CL" sz="2000" b="1">
                <a:solidFill>
                  <a:srgbClr val="FFFF00"/>
                </a:solidFill>
              </a:rPr>
              <a:t>c) Resguardar el sitio del suceso.</a:t>
            </a:r>
            <a:r>
              <a:rPr lang="es-CL" sz="1800">
                <a:solidFill>
                  <a:schemeClr val="bg1"/>
                </a:solidFill>
              </a:rPr>
              <a:t> </a:t>
            </a:r>
          </a:p>
          <a:p>
            <a:pPr algn="just" eaLnBrk="1" fontAlgn="auto" hangingPunct="1">
              <a:spcAft>
                <a:spcPts val="0"/>
              </a:spcAft>
              <a:buFontTx/>
              <a:buNone/>
              <a:defRPr/>
            </a:pPr>
            <a:r>
              <a:rPr lang="es-CL" sz="1800">
                <a:solidFill>
                  <a:schemeClr val="bg1"/>
                </a:solidFill>
              </a:rPr>
              <a:t>	</a:t>
            </a:r>
            <a:r>
              <a:rPr lang="es-MX" sz="1800">
                <a:solidFill>
                  <a:schemeClr val="bg1"/>
                </a:solidFill>
              </a:rPr>
              <a:t>(Ley Nº 20.253, publicada en el Diario Oficial el 14.11.2008, introdujo 2 nuevos párrafos) </a:t>
            </a:r>
          </a:p>
          <a:p>
            <a:pPr algn="just" eaLnBrk="1" fontAlgn="auto" hangingPunct="1">
              <a:spcAft>
                <a:spcPts val="0"/>
              </a:spcAft>
              <a:buFontTx/>
              <a:buNone/>
              <a:defRPr/>
            </a:pPr>
            <a:endParaRPr lang="es-CL" sz="800">
              <a:solidFill>
                <a:schemeClr val="bg1"/>
              </a:solidFill>
            </a:endParaRPr>
          </a:p>
          <a:p>
            <a:pPr algn="just" eaLnBrk="1" fontAlgn="auto" hangingPunct="1">
              <a:spcAft>
                <a:spcPts val="0"/>
              </a:spcAft>
              <a:buFontTx/>
              <a:buNone/>
              <a:defRPr/>
            </a:pPr>
            <a:endParaRPr lang="es-CL" sz="800">
              <a:solidFill>
                <a:schemeClr val="bg1"/>
              </a:solidFill>
            </a:endParaRPr>
          </a:p>
          <a:p>
            <a:pPr algn="just" eaLnBrk="1" fontAlgn="auto" hangingPunct="1">
              <a:spcAft>
                <a:spcPts val="0"/>
              </a:spcAft>
              <a:buFontTx/>
              <a:buNone/>
              <a:defRPr/>
            </a:pPr>
            <a:r>
              <a:rPr lang="es-CL" sz="2000">
                <a:solidFill>
                  <a:schemeClr val="bg1"/>
                </a:solidFill>
              </a:rPr>
              <a:t>	-</a:t>
            </a:r>
            <a:r>
              <a:rPr lang="es-CL" sz="2000" b="1" u="sng">
                <a:solidFill>
                  <a:schemeClr val="bg1"/>
                </a:solidFill>
              </a:rPr>
              <a:t>En aquellos casos en que en la localidad donde ocurrieren los hechos: </a:t>
            </a:r>
          </a:p>
          <a:p>
            <a:pPr algn="just" eaLnBrk="1" fontAlgn="auto" hangingPunct="1">
              <a:spcAft>
                <a:spcPts val="0"/>
              </a:spcAft>
              <a:buFontTx/>
              <a:buNone/>
              <a:defRPr/>
            </a:pPr>
            <a:r>
              <a:rPr lang="es-CL" sz="1800" b="1">
                <a:solidFill>
                  <a:schemeClr val="bg1"/>
                </a:solidFill>
              </a:rPr>
              <a:t>	</a:t>
            </a:r>
          </a:p>
          <a:p>
            <a:pPr algn="just" eaLnBrk="1" fontAlgn="auto" hangingPunct="1">
              <a:spcAft>
                <a:spcPts val="0"/>
              </a:spcAft>
              <a:buFontTx/>
              <a:buNone/>
              <a:defRPr/>
            </a:pPr>
            <a:r>
              <a:rPr lang="es-CL" sz="1800" b="1">
                <a:solidFill>
                  <a:schemeClr val="bg1"/>
                </a:solidFill>
              </a:rPr>
              <a:t>	</a:t>
            </a:r>
            <a:r>
              <a:rPr lang="es-CL" sz="2000" b="1" u="sng">
                <a:solidFill>
                  <a:schemeClr val="bg1"/>
                </a:solidFill>
              </a:rPr>
              <a:t>No exista personal policial experto y la evidencia pueda desaparecer</a:t>
            </a:r>
            <a:r>
              <a:rPr lang="es-CL" sz="1800" b="1">
                <a:solidFill>
                  <a:schemeClr val="bg1"/>
                </a:solidFill>
              </a:rPr>
              <a:t>, </a:t>
            </a:r>
            <a:r>
              <a:rPr lang="es-CL" sz="1800">
                <a:solidFill>
                  <a:schemeClr val="bg1"/>
                </a:solidFill>
              </a:rPr>
              <a:t>el personal policial que hubiese llegado al sitio del suceso deberá recogerla y guardarla en los términos indicados en el párrafo precedente y hacer entrega de ella al Ministerio Público, a la mayor brevedad posible.</a:t>
            </a:r>
          </a:p>
          <a:p>
            <a:pPr algn="just" eaLnBrk="1" fontAlgn="auto" hangingPunct="1">
              <a:spcAft>
                <a:spcPts val="0"/>
              </a:spcAft>
              <a:buFontTx/>
              <a:buNone/>
              <a:defRPr/>
            </a:pPr>
            <a:endParaRPr lang="es-CL" sz="1800">
              <a:solidFill>
                <a:schemeClr val="bg1"/>
              </a:solidFill>
            </a:endParaRPr>
          </a:p>
          <a:p>
            <a:pPr algn="just" eaLnBrk="1" fontAlgn="auto" hangingPunct="1">
              <a:spcAft>
                <a:spcPts val="0"/>
              </a:spcAft>
              <a:buFontTx/>
              <a:buNone/>
              <a:defRPr/>
            </a:pPr>
            <a:r>
              <a:rPr lang="es-CL" sz="1800">
                <a:solidFill>
                  <a:schemeClr val="bg1"/>
                </a:solidFill>
              </a:rPr>
              <a:t>	</a:t>
            </a:r>
            <a:r>
              <a:rPr lang="es-CL" sz="2000">
                <a:solidFill>
                  <a:schemeClr val="bg1"/>
                </a:solidFill>
              </a:rPr>
              <a:t>-</a:t>
            </a:r>
            <a:r>
              <a:rPr lang="es-CL" sz="2000" b="1" u="sng">
                <a:solidFill>
                  <a:schemeClr val="bg1"/>
                </a:solidFill>
              </a:rPr>
              <a:t>En el caso de:</a:t>
            </a:r>
            <a:r>
              <a:rPr lang="es-CL" sz="1800" b="1" u="sng">
                <a:solidFill>
                  <a:schemeClr val="bg1"/>
                </a:solidFill>
              </a:rPr>
              <a:t> </a:t>
            </a:r>
          </a:p>
          <a:p>
            <a:pPr algn="just" eaLnBrk="1" fontAlgn="auto" hangingPunct="1">
              <a:spcAft>
                <a:spcPts val="0"/>
              </a:spcAft>
              <a:buFontTx/>
              <a:buNone/>
              <a:defRPr/>
            </a:pPr>
            <a:r>
              <a:rPr lang="es-CL" sz="1800" b="1">
                <a:solidFill>
                  <a:schemeClr val="bg1"/>
                </a:solidFill>
              </a:rPr>
              <a:t>	</a:t>
            </a:r>
          </a:p>
          <a:p>
            <a:pPr algn="just" eaLnBrk="1" fontAlgn="auto" hangingPunct="1">
              <a:spcAft>
                <a:spcPts val="0"/>
              </a:spcAft>
              <a:buFontTx/>
              <a:buNone/>
              <a:defRPr/>
            </a:pPr>
            <a:r>
              <a:rPr lang="es-CL" sz="1800" b="1">
                <a:solidFill>
                  <a:schemeClr val="bg1"/>
                </a:solidFill>
              </a:rPr>
              <a:t>	</a:t>
            </a:r>
            <a:r>
              <a:rPr lang="es-CL" sz="2000" b="1" u="sng">
                <a:solidFill>
                  <a:schemeClr val="bg1"/>
                </a:solidFill>
              </a:rPr>
              <a:t>Delitos flagrantes cometidos en zonas rurales o de difícil acceso</a:t>
            </a:r>
            <a:r>
              <a:rPr lang="es-CL" sz="1800" b="1">
                <a:solidFill>
                  <a:schemeClr val="bg1"/>
                </a:solidFill>
              </a:rPr>
              <a:t>, </a:t>
            </a:r>
            <a:r>
              <a:rPr lang="es-CL" sz="1800">
                <a:solidFill>
                  <a:schemeClr val="bg1"/>
                </a:solidFill>
              </a:rPr>
              <a:t>la policía deberá practicar de inmediato las primeras diligencias de investigación pertinentes, dando cuenta al fiscal que corresponda de lo hecho, a la mayor brevedad.</a:t>
            </a:r>
          </a:p>
          <a:p>
            <a:pPr algn="just" eaLnBrk="1" fontAlgn="auto" hangingPunct="1">
              <a:spcAft>
                <a:spcPts val="0"/>
              </a:spcAft>
              <a:buFontTx/>
              <a:buNone/>
              <a:defRPr/>
            </a:pPr>
            <a:endParaRPr lang="es-CL" sz="1800">
              <a:solidFill>
                <a:schemeClr val="bg1"/>
              </a:solidFill>
            </a:endParaRPr>
          </a:p>
          <a:p>
            <a:pPr algn="just" eaLnBrk="1" fontAlgn="auto" hangingPunct="1">
              <a:spcAft>
                <a:spcPts val="0"/>
              </a:spcAft>
              <a:buFontTx/>
              <a:buNone/>
              <a:defRPr/>
            </a:pPr>
            <a:endParaRPr lang="es-CL" sz="800">
              <a:solidFill>
                <a:schemeClr val="bg1"/>
              </a:solidFill>
            </a:endParaRPr>
          </a:p>
          <a:p>
            <a:pPr algn="just" eaLnBrk="1" fontAlgn="auto" hangingPunct="1">
              <a:spcAft>
                <a:spcPts val="0"/>
              </a:spcAft>
              <a:buFontTx/>
              <a:buNone/>
              <a:defRPr/>
            </a:pPr>
            <a:r>
              <a:rPr lang="es-CL" sz="1800">
                <a:solidFill>
                  <a:schemeClr val="bg1"/>
                </a:solidFill>
              </a:rPr>
              <a:t>	</a:t>
            </a:r>
          </a:p>
        </p:txBody>
      </p:sp>
      <p:sp>
        <p:nvSpPr>
          <p:cNvPr id="60419" name="1 Título"/>
          <p:cNvSpPr>
            <a:spLocks noGrp="1"/>
          </p:cNvSpPr>
          <p:nvPr>
            <p:ph type="title" idx="4294967295"/>
          </p:nvPr>
        </p:nvSpPr>
        <p:spPr>
          <a:xfrm>
            <a:off x="214313" y="142875"/>
            <a:ext cx="8715375" cy="428625"/>
          </a:xfrm>
          <a:ln>
            <a:solidFill>
              <a:srgbClr val="7030A0"/>
            </a:solidFill>
          </a:ln>
        </p:spPr>
        <p:txBody>
          <a:bodyPr/>
          <a:lstStyle/>
          <a:p>
            <a:pPr eaLnBrk="1" hangingPunct="1"/>
            <a:r>
              <a:rPr lang="es-CL" sz="2000" b="1">
                <a:solidFill>
                  <a:srgbClr val="FF0000"/>
                </a:solidFill>
              </a:rPr>
              <a:t>ACTUACIONES DE LA POLICÍA SIN ORDEN PREVIA</a:t>
            </a:r>
          </a:p>
        </p:txBody>
      </p:sp>
    </p:spTree>
  </p:cSld>
  <p:clrMapOvr>
    <a:masterClrMapping/>
  </p:clrMapOvr>
  <p:transition/>
</p:sld>
</file>

<file path=ppt/theme/theme1.xml><?xml version="1.0" encoding="utf-8"?>
<a:theme xmlns:a="http://schemas.openxmlformats.org/drawingml/2006/main" name="Tema de Office">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10788</TotalTime>
  <Words>7581</Words>
  <Application>Microsoft Office PowerPoint</Application>
  <PresentationFormat>Presentación en pantalla (4:3)</PresentationFormat>
  <Paragraphs>610</Paragraphs>
  <Slides>56</Slides>
  <Notes>0</Notes>
  <HiddenSlides>1</HiddenSlides>
  <MMClips>0</MMClips>
  <ScaleCrop>false</ScaleCrop>
  <HeadingPairs>
    <vt:vector size="8" baseType="variant">
      <vt:variant>
        <vt:lpstr>Fuentes usadas</vt:lpstr>
      </vt:variant>
      <vt:variant>
        <vt:i4>5</vt:i4>
      </vt:variant>
      <vt:variant>
        <vt:lpstr>Tema</vt:lpstr>
      </vt:variant>
      <vt:variant>
        <vt:i4>1</vt:i4>
      </vt:variant>
      <vt:variant>
        <vt:lpstr>Servidores OLE incrustados</vt:lpstr>
      </vt:variant>
      <vt:variant>
        <vt:i4>1</vt:i4>
      </vt:variant>
      <vt:variant>
        <vt:lpstr>Títulos de diapositiva</vt:lpstr>
      </vt:variant>
      <vt:variant>
        <vt:i4>56</vt:i4>
      </vt:variant>
    </vt:vector>
  </HeadingPairs>
  <TitlesOfParts>
    <vt:vector size="63" baseType="lpstr">
      <vt:lpstr>Arial</vt:lpstr>
      <vt:lpstr>Arial Narrow</vt:lpstr>
      <vt:lpstr>Arial Unicode MS</vt:lpstr>
      <vt:lpstr>Calibri</vt:lpstr>
      <vt:lpstr>Times New Roman</vt:lpstr>
      <vt:lpstr>Tema de Office</vt:lpstr>
      <vt:lpstr>Fotografía de Photo Editor</vt:lpstr>
      <vt:lpstr>Presentación de PowerPoint</vt:lpstr>
      <vt:lpstr>PIRÁMIDE DE KELSEN SUPREMACÍA DE LAS LEYES</vt:lpstr>
      <vt:lpstr>PRINCIPIOS PRESENTES EN LA CONSTITUCIÓN.</vt:lpstr>
      <vt:lpstr>REGLAMENTACIÓN MARÍTIMA / DERECCHO PENAL </vt:lpstr>
      <vt:lpstr>DELITOS</vt:lpstr>
      <vt:lpstr>CONTRAVENCIONES AL DERECHO PENAL</vt:lpstr>
      <vt:lpstr>FALTAS</vt:lpstr>
      <vt:lpstr>SIMPLES DELITOS </vt:lpstr>
      <vt:lpstr>CRÍMENES </vt:lpstr>
      <vt:lpstr>COMPETENCIA JURÍDICA </vt:lpstr>
      <vt:lpstr>LA POLICÍA MARÍTIMA</vt:lpstr>
      <vt:lpstr>OTROS CUERPOS LEGALES QUE FACULTAN LA FUNCIÓN DE CARÁCTER POLICIAL DE LA AUTORIDAD MARÍTIMA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INTERVINIENTES EN EL PROCEDIMIENTO PENAL</vt:lpstr>
      <vt:lpstr>INTERVINIENTES EN EL PROCEDIMIENTO PENAL</vt:lpstr>
      <vt:lpstr>INTERVINIENTES EN EL PROCEDIMIENTO PENAL</vt:lpstr>
      <vt:lpstr>DERECHOS DE LOS INTERVINIENTES EN RELACIÓN CON LA POLICÍA</vt:lpstr>
      <vt:lpstr>DERECHOS DE LOS INTERVINIENTES EN RELACIÓN CON LA POLICÍA</vt:lpstr>
      <vt:lpstr>DERECHOS DE LOS INTERVINIENTES EN RELACIÓN CON LA POLICÍA</vt:lpstr>
      <vt:lpstr>DERECHOS DE LOS INTERVINIENTES EN RELACIÓN CON LA POLICÍA</vt:lpstr>
      <vt:lpstr>DERECHOS DE LOS INTERVINIENTES EN RELACIÓN CON LA POLICÍA</vt:lpstr>
      <vt:lpstr>DERECHOS DE LOS INTERVINIENTES EN RELACIÓN CON LA POLICÍA</vt:lpstr>
      <vt:lpstr>DERECHOS DE LOS INTERVINIENTES EN RELACIÓN CON LA POLICÍA</vt:lpstr>
      <vt:lpstr>DERECHOS DE LOS INTERVINIENTES EN RELACIÓN CON LA POLICÍA</vt:lpstr>
      <vt:lpstr>Presentación de PowerPoint</vt:lpstr>
      <vt:lpstr>Presentación de PowerPoint</vt:lpstr>
      <vt:lpstr>ACTUACIONES  POLICIALES AUTÓNOMAS O DE OFICIO </vt:lpstr>
      <vt:lpstr>ACTUACIONES  POLICIALES AUTÓNOMAS O DE OFICIO </vt:lpstr>
      <vt:lpstr>ACTUACIONES  POLICIALES AUTÓNOMAS O DE OFICIO </vt:lpstr>
      <vt:lpstr>ACTUACIONES  POLICIALES AUTÓNOMAS O DE OFICIO </vt:lpstr>
      <vt:lpstr>ACTUACIONES  POLICIALES AUTÓNOMAS O DE OFICIO </vt:lpstr>
      <vt:lpstr>ACTUACIONES  POLICIALES AUTÓNOMAS O DE OFICIO </vt:lpstr>
      <vt:lpstr>ACTUACIONES  POLICIALES AUTÓNOMAS O DE OFICIO </vt:lpstr>
      <vt:lpstr>ACTUACIONES  POLICIALES AUTÓNOMAS O DE OFICIO </vt:lpstr>
      <vt:lpstr>ACTUACIONES  POLICIALES AUTÓNOMAS O DE OFICIO </vt:lpstr>
      <vt:lpstr>ACTUACIONES  POLICIALES AUTÓNOMAS O DE OFICIO </vt:lpstr>
      <vt:lpstr>ACTUACIONES  POLICIALES AUTÓNOMAS O DE OFICIO </vt:lpstr>
      <vt:lpstr>ACTUACIONES  POLICIALES AUTÓNOMAS O DE OFICIO </vt:lpstr>
      <vt:lpstr>ACTUACIONES  POLICIALES AUTÓNOMAS O DE OFICIO </vt:lpstr>
      <vt:lpstr>ACTUACIONES  POLICIALES AUTÓNOMAS O DE OFICIO </vt:lpstr>
      <vt:lpstr>ACTUACIONES  POLICIALES AUTÓNOMAS O DE OFICIO </vt:lpstr>
      <vt:lpstr>ACTUACIONES  POLICIALES AUTÓNOMAS O DE OFICIO </vt:lpstr>
      <vt:lpstr>ACTUACIONES  POLICIALES AUTÓNOMAS O DE OFICIO </vt:lpstr>
      <vt:lpstr>ACTUACIONES  POLICIALES AUTÓNOMAS O DE OFICIO </vt:lpstr>
      <vt:lpstr>ACTUACIONES  POLICIALES AUTÓNOMAS O DE OFICIO </vt:lpstr>
      <vt:lpstr>ACTUACIONES  POLICIALES AUTÓNOMAS O DE OFICIO </vt:lpstr>
      <vt:lpstr>ACTUACIONES DE LA POLICÍA SIN ORDEN PREVIA AUTONOMAS O DE OFICIO</vt:lpstr>
      <vt:lpstr>ACTUACIONES DE LA POLICÍA SIN ORDEN PREVIA</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Renzo</dc:creator>
  <cp:lastModifiedBy>Simón Stuven del Valle</cp:lastModifiedBy>
  <cp:revision>6</cp:revision>
  <dcterms:created xsi:type="dcterms:W3CDTF">2013-10-04T15:47:27Z</dcterms:created>
  <dcterms:modified xsi:type="dcterms:W3CDTF">2021-05-26T14:36:04Z</dcterms:modified>
</cp:coreProperties>
</file>