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65" r:id="rId2"/>
    <p:sldId id="332" r:id="rId3"/>
    <p:sldId id="319" r:id="rId4"/>
    <p:sldId id="316" r:id="rId5"/>
    <p:sldId id="257" r:id="rId6"/>
    <p:sldId id="286" r:id="rId7"/>
    <p:sldId id="320" r:id="rId8"/>
    <p:sldId id="325" r:id="rId9"/>
    <p:sldId id="326" r:id="rId10"/>
    <p:sldId id="321" r:id="rId11"/>
    <p:sldId id="324" r:id="rId12"/>
    <p:sldId id="327" r:id="rId13"/>
    <p:sldId id="328" r:id="rId14"/>
    <p:sldId id="329" r:id="rId15"/>
    <p:sldId id="293" r:id="rId16"/>
    <p:sldId id="294" r:id="rId17"/>
    <p:sldId id="295" r:id="rId18"/>
    <p:sldId id="296" r:id="rId19"/>
    <p:sldId id="307" r:id="rId20"/>
    <p:sldId id="288" r:id="rId21"/>
    <p:sldId id="291" r:id="rId22"/>
    <p:sldId id="290" r:id="rId23"/>
    <p:sldId id="312" r:id="rId24"/>
    <p:sldId id="311" r:id="rId25"/>
    <p:sldId id="305" r:id="rId26"/>
    <p:sldId id="297" r:id="rId27"/>
    <p:sldId id="299" r:id="rId28"/>
    <p:sldId id="300" r:id="rId29"/>
    <p:sldId id="301" r:id="rId30"/>
    <p:sldId id="313" r:id="rId31"/>
    <p:sldId id="302" r:id="rId32"/>
    <p:sldId id="303" r:id="rId33"/>
    <p:sldId id="331" r:id="rId34"/>
    <p:sldId id="318" r:id="rId3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EE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 varScale="1">
        <p:scale>
          <a:sx n="110" d="100"/>
          <a:sy n="110" d="100"/>
        </p:scale>
        <p:origin x="1596" y="114"/>
      </p:cViewPr>
      <p:guideLst>
        <p:guide orient="horz" pos="2160"/>
        <p:guide pos="2880"/>
        <p:guide orient="horz" pos="279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7FABD-0CDB-4E28-8444-BDBF563A9E45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437E9-C184-4749-BBF6-47150897F09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641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32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3229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456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25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338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5516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367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402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5159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191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197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18421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6A9B7-A3C7-479A-BC56-7793A510D86D}" type="datetimeFigureOut">
              <a:rPr lang="es-CL" smtClean="0"/>
              <a:pPr/>
              <a:t>23-10-2025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480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2345" y="1052736"/>
            <a:ext cx="8878811" cy="1015663"/>
          </a:xfrm>
          <a:prstGeom prst="rect">
            <a:avLst/>
          </a:prstGeom>
          <a:solidFill>
            <a:srgbClr val="FF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707886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ORGANIZACIÓN DE UN BUQUE DE GUERRA</a:t>
            </a:r>
            <a:endParaRPr lang="es-E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20913"/>
            <a:ext cx="4583570" cy="68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80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uadra-navegando-1280x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37"/>
            <a:ext cx="9144000" cy="442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57364"/>
            <a:ext cx="82296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es-ES_tradnl" sz="3600" b="1" i="1" dirty="0" smtClean="0">
                <a:latin typeface="Arial" pitchFamily="34" charset="0"/>
                <a:cs typeface="Arial" pitchFamily="34" charset="0"/>
              </a:rPr>
              <a:t>ORGANIZACIÓN </a:t>
            </a:r>
            <a:br>
              <a:rPr lang="es-ES_tradnl" sz="3600" b="1" i="1" dirty="0" smtClean="0">
                <a:latin typeface="Arial" pitchFamily="34" charset="0"/>
                <a:cs typeface="Arial" pitchFamily="34" charset="0"/>
              </a:rPr>
            </a:br>
            <a:r>
              <a:rPr lang="es-ES_tradnl" sz="3600" b="1" i="1" dirty="0" smtClean="0">
                <a:latin typeface="Arial" pitchFamily="34" charset="0"/>
                <a:cs typeface="Arial" pitchFamily="34" charset="0"/>
              </a:rPr>
              <a:t>DE UN BUQUE DE GUERRA</a:t>
            </a:r>
            <a:endParaRPr lang="en-US" sz="3600" b="1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" y="0"/>
            <a:ext cx="9144000" cy="1143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6" y="1447800"/>
            <a:ext cx="5195894" cy="398146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185738" indent="0" eaLnBrk="1" hangingPunct="1">
              <a:buNone/>
            </a:pPr>
            <a:r>
              <a:rPr lang="es-ES_tradnl" sz="2800" dirty="0" smtClean="0">
                <a:effectLst/>
                <a:latin typeface="Arial" pitchFamily="34" charset="0"/>
                <a:cs typeface="Arial" pitchFamily="34" charset="0"/>
              </a:rPr>
              <a:t>La organización básica de un buque de guerra contempla:</a:t>
            </a:r>
          </a:p>
          <a:p>
            <a:pPr lvl="1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Un Comandante, </a:t>
            </a:r>
          </a:p>
          <a:p>
            <a:pPr lvl="1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Un Segundo Comandante.</a:t>
            </a:r>
          </a:p>
          <a:p>
            <a:pPr lvl="1"/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Departamentos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lvl="1"/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Divisiones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6" name="Picture 2" descr="Resultado de imagen para escuadra nacional"/>
          <p:cNvPicPr>
            <a:picLocks noChangeAspect="1" noChangeArrowheads="1"/>
          </p:cNvPicPr>
          <p:nvPr/>
        </p:nvPicPr>
        <p:blipFill>
          <a:blip r:embed="rId3"/>
          <a:srcRect t="14306" b="19043"/>
          <a:stretch>
            <a:fillRect/>
          </a:stretch>
        </p:blipFill>
        <p:spPr bwMode="auto">
          <a:xfrm>
            <a:off x="5286380" y="2857496"/>
            <a:ext cx="3788961" cy="378621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-71470" y="1214422"/>
            <a:ext cx="9358378" cy="52149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9" name="Conector recto 18"/>
          <p:cNvCxnSpPr/>
          <p:nvPr/>
        </p:nvCxnSpPr>
        <p:spPr>
          <a:xfrm>
            <a:off x="4513640" y="184482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7" name="66 Grupo"/>
          <p:cNvGrpSpPr/>
          <p:nvPr/>
        </p:nvGrpSpPr>
        <p:grpSpPr>
          <a:xfrm>
            <a:off x="683568" y="4581128"/>
            <a:ext cx="8453315" cy="1560778"/>
            <a:chOff x="683568" y="4581128"/>
            <a:chExt cx="8453315" cy="1560778"/>
          </a:xfrm>
        </p:grpSpPr>
        <p:cxnSp>
          <p:nvCxnSpPr>
            <p:cNvPr id="35" name="Conector recto 34"/>
            <p:cNvCxnSpPr/>
            <p:nvPr/>
          </p:nvCxnSpPr>
          <p:spPr>
            <a:xfrm>
              <a:off x="3091714" y="4581128"/>
              <a:ext cx="19863" cy="9904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ector recto 35"/>
            <p:cNvCxnSpPr/>
            <p:nvPr/>
          </p:nvCxnSpPr>
          <p:spPr>
            <a:xfrm>
              <a:off x="3091714" y="5006388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36"/>
            <p:cNvCxnSpPr/>
            <p:nvPr/>
          </p:nvCxnSpPr>
          <p:spPr>
            <a:xfrm>
              <a:off x="3095308" y="5279720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ángulo 39"/>
            <p:cNvSpPr/>
            <p:nvPr/>
          </p:nvSpPr>
          <p:spPr>
            <a:xfrm>
              <a:off x="3286116" y="4857760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9" name="Conector recto 48"/>
            <p:cNvCxnSpPr/>
            <p:nvPr/>
          </p:nvCxnSpPr>
          <p:spPr>
            <a:xfrm>
              <a:off x="5485780" y="5006388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ector recto 49"/>
            <p:cNvCxnSpPr/>
            <p:nvPr/>
          </p:nvCxnSpPr>
          <p:spPr>
            <a:xfrm>
              <a:off x="5514734" y="5401495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ector recto 50"/>
            <p:cNvCxnSpPr>
              <a:endCxn id="54" idx="3"/>
            </p:cNvCxnSpPr>
            <p:nvPr/>
          </p:nvCxnSpPr>
          <p:spPr>
            <a:xfrm flipV="1">
              <a:off x="5498559" y="5715097"/>
              <a:ext cx="1445046" cy="1333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ángulo 51"/>
            <p:cNvSpPr/>
            <p:nvPr/>
          </p:nvSpPr>
          <p:spPr>
            <a:xfrm>
              <a:off x="5731191" y="4932620"/>
              <a:ext cx="913161" cy="35376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Rectángulo 52"/>
            <p:cNvSpPr/>
            <p:nvPr/>
          </p:nvSpPr>
          <p:spPr>
            <a:xfrm>
              <a:off x="5881792" y="5286388"/>
              <a:ext cx="930549" cy="26076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Rectángulo 53"/>
            <p:cNvSpPr/>
            <p:nvPr/>
          </p:nvSpPr>
          <p:spPr>
            <a:xfrm>
              <a:off x="6030443" y="5568950"/>
              <a:ext cx="913162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5" name="Conector recto 54"/>
            <p:cNvCxnSpPr/>
            <p:nvPr/>
          </p:nvCxnSpPr>
          <p:spPr>
            <a:xfrm>
              <a:off x="5485290" y="4581128"/>
              <a:ext cx="13269" cy="11752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ector recto 55"/>
            <p:cNvCxnSpPr/>
            <p:nvPr/>
          </p:nvCxnSpPr>
          <p:spPr>
            <a:xfrm>
              <a:off x="7877924" y="5078396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ector recto 56"/>
            <p:cNvCxnSpPr/>
            <p:nvPr/>
          </p:nvCxnSpPr>
          <p:spPr>
            <a:xfrm>
              <a:off x="7858148" y="5429264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ángulo 58"/>
            <p:cNvSpPr/>
            <p:nvPr/>
          </p:nvSpPr>
          <p:spPr>
            <a:xfrm>
              <a:off x="8123335" y="5004628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Rectángulo 59"/>
            <p:cNvSpPr/>
            <p:nvPr/>
          </p:nvSpPr>
          <p:spPr>
            <a:xfrm>
              <a:off x="8215338" y="5286388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62" name="Conector recto 61"/>
            <p:cNvCxnSpPr/>
            <p:nvPr/>
          </p:nvCxnSpPr>
          <p:spPr>
            <a:xfrm rot="5400000">
              <a:off x="7336851" y="5174433"/>
              <a:ext cx="1061880" cy="1928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Rectángulo 39"/>
            <p:cNvSpPr/>
            <p:nvPr/>
          </p:nvSpPr>
          <p:spPr>
            <a:xfrm>
              <a:off x="3436220" y="5132994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Rectángulo 39"/>
            <p:cNvSpPr/>
            <p:nvPr/>
          </p:nvSpPr>
          <p:spPr>
            <a:xfrm>
              <a:off x="3556151" y="5435079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7" name="Conector recto 35"/>
            <p:cNvCxnSpPr/>
            <p:nvPr/>
          </p:nvCxnSpPr>
          <p:spPr>
            <a:xfrm>
              <a:off x="703480" y="5158788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ector recto 36"/>
            <p:cNvCxnSpPr/>
            <p:nvPr/>
          </p:nvCxnSpPr>
          <p:spPr>
            <a:xfrm>
              <a:off x="683568" y="5445224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Rectángulo 39"/>
            <p:cNvSpPr/>
            <p:nvPr/>
          </p:nvSpPr>
          <p:spPr>
            <a:xfrm>
              <a:off x="897882" y="5010160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Rectángulo 39"/>
            <p:cNvSpPr/>
            <p:nvPr/>
          </p:nvSpPr>
          <p:spPr>
            <a:xfrm>
              <a:off x="1020587" y="5288932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9" name="Conector recto 37"/>
            <p:cNvCxnSpPr/>
            <p:nvPr/>
          </p:nvCxnSpPr>
          <p:spPr>
            <a:xfrm flipV="1">
              <a:off x="723570" y="5723732"/>
              <a:ext cx="847732" cy="95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Conector recto 37"/>
            <p:cNvCxnSpPr/>
            <p:nvPr/>
          </p:nvCxnSpPr>
          <p:spPr>
            <a:xfrm>
              <a:off x="683568" y="6019700"/>
              <a:ext cx="85725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onector recto 34"/>
            <p:cNvCxnSpPr/>
            <p:nvPr/>
          </p:nvCxnSpPr>
          <p:spPr>
            <a:xfrm flipH="1">
              <a:off x="692790" y="4659924"/>
              <a:ext cx="3154" cy="13597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ector recto 63"/>
            <p:cNvCxnSpPr/>
            <p:nvPr/>
          </p:nvCxnSpPr>
          <p:spPr>
            <a:xfrm>
              <a:off x="3115621" y="5571617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ángulo 39"/>
            <p:cNvSpPr/>
            <p:nvPr/>
          </p:nvSpPr>
          <p:spPr>
            <a:xfrm>
              <a:off x="1242687" y="5571617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ectángulo 39"/>
            <p:cNvSpPr/>
            <p:nvPr/>
          </p:nvSpPr>
          <p:spPr>
            <a:xfrm>
              <a:off x="1439285" y="5849612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Rectángulo 59"/>
            <p:cNvSpPr/>
            <p:nvPr/>
          </p:nvSpPr>
          <p:spPr>
            <a:xfrm>
              <a:off x="8367738" y="5565598"/>
              <a:ext cx="769145" cy="29229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66" name="Conector recto 56"/>
            <p:cNvCxnSpPr/>
            <p:nvPr/>
          </p:nvCxnSpPr>
          <p:spPr>
            <a:xfrm>
              <a:off x="7858148" y="5715016"/>
              <a:ext cx="46858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77 Grupo"/>
          <p:cNvGrpSpPr/>
          <p:nvPr/>
        </p:nvGrpSpPr>
        <p:grpSpPr>
          <a:xfrm>
            <a:off x="107504" y="3573016"/>
            <a:ext cx="8952970" cy="1213306"/>
            <a:chOff x="107504" y="3573016"/>
            <a:chExt cx="8952970" cy="1213306"/>
          </a:xfrm>
        </p:grpSpPr>
        <p:sp>
          <p:nvSpPr>
            <p:cNvPr id="9" name="Rectángulo 8"/>
            <p:cNvSpPr/>
            <p:nvPr/>
          </p:nvSpPr>
          <p:spPr>
            <a:xfrm>
              <a:off x="107504" y="4293096"/>
              <a:ext cx="1728192" cy="49322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DEPARTAMENTO OPERACIONES</a:t>
              </a:r>
              <a:endParaRPr lang="en-US" sz="1600" dirty="0"/>
            </a:p>
          </p:txBody>
        </p:sp>
        <p:sp>
          <p:nvSpPr>
            <p:cNvPr id="10" name="Rectángulo 9"/>
            <p:cNvSpPr/>
            <p:nvPr/>
          </p:nvSpPr>
          <p:spPr>
            <a:xfrm>
              <a:off x="7332282" y="4299884"/>
              <a:ext cx="1728192" cy="48643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DEPARTAMENTO ABASTECIMIENTO</a:t>
              </a:r>
              <a:endParaRPr lang="en-US" sz="1600" dirty="0"/>
            </a:p>
          </p:txBody>
        </p:sp>
        <p:cxnSp>
          <p:nvCxnSpPr>
            <p:cNvPr id="13" name="Conector recto 12"/>
            <p:cNvCxnSpPr/>
            <p:nvPr/>
          </p:nvCxnSpPr>
          <p:spPr>
            <a:xfrm>
              <a:off x="971600" y="3573016"/>
              <a:ext cx="741682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 flipV="1">
              <a:off x="989866" y="3573016"/>
              <a:ext cx="11121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ector recto 72"/>
            <p:cNvCxnSpPr/>
            <p:nvPr/>
          </p:nvCxnSpPr>
          <p:spPr>
            <a:xfrm flipV="1">
              <a:off x="3198848" y="3573016"/>
              <a:ext cx="11121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Conector recto 74"/>
            <p:cNvCxnSpPr/>
            <p:nvPr/>
          </p:nvCxnSpPr>
          <p:spPr>
            <a:xfrm flipV="1">
              <a:off x="5853603" y="3594898"/>
              <a:ext cx="11121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Conector recto 75"/>
            <p:cNvCxnSpPr/>
            <p:nvPr/>
          </p:nvCxnSpPr>
          <p:spPr>
            <a:xfrm flipV="1">
              <a:off x="8388424" y="3573016"/>
              <a:ext cx="11121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ángulo 7"/>
            <p:cNvSpPr/>
            <p:nvPr/>
          </p:nvSpPr>
          <p:spPr>
            <a:xfrm>
              <a:off x="2143108" y="4293096"/>
              <a:ext cx="2071702" cy="49322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DEPARTAMENTO SISTEMAS DE  ARMAS</a:t>
              </a:r>
              <a:endParaRPr lang="en-US" sz="1600" dirty="0"/>
            </a:p>
          </p:txBody>
        </p:sp>
        <p:sp>
          <p:nvSpPr>
            <p:cNvPr id="6" name="Rectángulo 5"/>
            <p:cNvSpPr/>
            <p:nvPr/>
          </p:nvSpPr>
          <p:spPr>
            <a:xfrm>
              <a:off x="5000628" y="4293096"/>
              <a:ext cx="1728192" cy="49322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DEPARTAMENTO INGENIERÍA</a:t>
              </a:r>
              <a:endParaRPr lang="en-US" sz="1600" dirty="0"/>
            </a:p>
          </p:txBody>
        </p:sp>
      </p:grpSp>
      <p:sp>
        <p:nvSpPr>
          <p:cNvPr id="4" name="Rectángulo 3"/>
          <p:cNvSpPr/>
          <p:nvPr/>
        </p:nvSpPr>
        <p:spPr>
          <a:xfrm>
            <a:off x="3505528" y="2492896"/>
            <a:ext cx="2232248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2º COMANDANTE</a:t>
            </a:r>
            <a:endParaRPr lang="en-US" dirty="0"/>
          </a:p>
        </p:txBody>
      </p:sp>
      <p:sp>
        <p:nvSpPr>
          <p:cNvPr id="3" name="Rectángulo 2"/>
          <p:cNvSpPr/>
          <p:nvPr/>
        </p:nvSpPr>
        <p:spPr>
          <a:xfrm>
            <a:off x="3505528" y="1484784"/>
            <a:ext cx="2232248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COMANDANTE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18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-71470" y="1214422"/>
            <a:ext cx="9358378" cy="53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3505528" y="1484784"/>
            <a:ext cx="2232248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COMANDANTE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3505528" y="2492896"/>
            <a:ext cx="2232248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2º COMANDANTE</a:t>
            </a:r>
            <a:endParaRPr lang="en-US" dirty="0"/>
          </a:p>
        </p:txBody>
      </p:sp>
      <p:cxnSp>
        <p:nvCxnSpPr>
          <p:cNvPr id="13" name="Conector recto 12"/>
          <p:cNvCxnSpPr/>
          <p:nvPr/>
        </p:nvCxnSpPr>
        <p:spPr>
          <a:xfrm>
            <a:off x="864349" y="3143248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513640" y="184482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882615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 flipV="1">
            <a:off x="3091597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 flipV="1">
            <a:off x="5746352" y="3165130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 flipV="1">
            <a:off x="8281173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67 Rectángulo"/>
          <p:cNvSpPr/>
          <p:nvPr/>
        </p:nvSpPr>
        <p:spPr>
          <a:xfrm>
            <a:off x="32" y="3500438"/>
            <a:ext cx="9144000" cy="74496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7" name="Conector recto 34"/>
          <p:cNvCxnSpPr/>
          <p:nvPr/>
        </p:nvCxnSpPr>
        <p:spPr>
          <a:xfrm rot="16200000" flipH="1">
            <a:off x="1875165" y="4518378"/>
            <a:ext cx="1103301" cy="4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35"/>
          <p:cNvCxnSpPr/>
          <p:nvPr/>
        </p:nvCxnSpPr>
        <p:spPr>
          <a:xfrm>
            <a:off x="242477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36"/>
          <p:cNvCxnSpPr/>
          <p:nvPr/>
        </p:nvCxnSpPr>
        <p:spPr>
          <a:xfrm>
            <a:off x="2428364" y="471488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48"/>
          <p:cNvCxnSpPr/>
          <p:nvPr/>
        </p:nvCxnSpPr>
        <p:spPr>
          <a:xfrm>
            <a:off x="503315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ector recto 49"/>
          <p:cNvCxnSpPr/>
          <p:nvPr/>
        </p:nvCxnSpPr>
        <p:spPr>
          <a:xfrm>
            <a:off x="5062104" y="482373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ector recto 50"/>
          <p:cNvCxnSpPr/>
          <p:nvPr/>
        </p:nvCxnSpPr>
        <p:spPr>
          <a:xfrm flipV="1">
            <a:off x="5072066" y="5214950"/>
            <a:ext cx="1857388" cy="815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ángulo 51"/>
          <p:cNvSpPr/>
          <p:nvPr/>
        </p:nvSpPr>
        <p:spPr>
          <a:xfrm>
            <a:off x="5278561" y="4320265"/>
            <a:ext cx="1412577" cy="36430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Propulsión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8" name="Rectángulo 52"/>
          <p:cNvSpPr/>
          <p:nvPr/>
        </p:nvSpPr>
        <p:spPr>
          <a:xfrm>
            <a:off x="5250567" y="4776713"/>
            <a:ext cx="1476290" cy="29536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Electricidad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9" name="Rectángulo 53"/>
          <p:cNvSpPr/>
          <p:nvPr/>
        </p:nvSpPr>
        <p:spPr>
          <a:xfrm>
            <a:off x="5286380" y="5136970"/>
            <a:ext cx="1756268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Control Averías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90" name="Conector recto 54"/>
          <p:cNvCxnSpPr/>
          <p:nvPr/>
        </p:nvCxnSpPr>
        <p:spPr>
          <a:xfrm rot="16200000" flipH="1">
            <a:off x="4393556" y="4607877"/>
            <a:ext cx="1317615" cy="394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55"/>
          <p:cNvCxnSpPr/>
          <p:nvPr/>
        </p:nvCxnSpPr>
        <p:spPr>
          <a:xfrm>
            <a:off x="7246692" y="464344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ector recto 56"/>
          <p:cNvCxnSpPr/>
          <p:nvPr/>
        </p:nvCxnSpPr>
        <p:spPr>
          <a:xfrm>
            <a:off x="7246692" y="507207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ector recto 61"/>
          <p:cNvCxnSpPr/>
          <p:nvPr/>
        </p:nvCxnSpPr>
        <p:spPr>
          <a:xfrm rot="5400000">
            <a:off x="6449529" y="4806459"/>
            <a:ext cx="1531359" cy="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ector recto 35"/>
          <p:cNvCxnSpPr/>
          <p:nvPr/>
        </p:nvCxnSpPr>
        <p:spPr>
          <a:xfrm>
            <a:off x="146014" y="45464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ector recto 36"/>
          <p:cNvCxnSpPr/>
          <p:nvPr/>
        </p:nvCxnSpPr>
        <p:spPr>
          <a:xfrm>
            <a:off x="126102" y="488038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ángulo 39"/>
          <p:cNvSpPr/>
          <p:nvPr/>
        </p:nvSpPr>
        <p:spPr>
          <a:xfrm>
            <a:off x="340416" y="4397805"/>
            <a:ext cx="145954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Operaciones </a:t>
            </a:r>
            <a:endParaRPr lang="en-US" dirty="0"/>
          </a:p>
        </p:txBody>
      </p:sp>
      <p:cxnSp>
        <p:nvCxnSpPr>
          <p:cNvPr id="102" name="Conector recto 37"/>
          <p:cNvCxnSpPr/>
          <p:nvPr/>
        </p:nvCxnSpPr>
        <p:spPr>
          <a:xfrm flipV="1">
            <a:off x="166104" y="5223666"/>
            <a:ext cx="847732" cy="9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onector recto 37"/>
          <p:cNvCxnSpPr/>
          <p:nvPr/>
        </p:nvCxnSpPr>
        <p:spPr>
          <a:xfrm>
            <a:off x="126102" y="559107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ector recto 34"/>
          <p:cNvCxnSpPr/>
          <p:nvPr/>
        </p:nvCxnSpPr>
        <p:spPr>
          <a:xfrm rot="16200000" flipH="1">
            <a:off x="-838375" y="4981724"/>
            <a:ext cx="2000258" cy="378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ector recto 63"/>
          <p:cNvCxnSpPr/>
          <p:nvPr/>
        </p:nvCxnSpPr>
        <p:spPr>
          <a:xfrm>
            <a:off x="2448677" y="5071551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ector recto 56"/>
          <p:cNvCxnSpPr/>
          <p:nvPr/>
        </p:nvCxnSpPr>
        <p:spPr>
          <a:xfrm>
            <a:off x="7215206" y="5499114"/>
            <a:ext cx="5857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ector recto 37"/>
          <p:cNvCxnSpPr/>
          <p:nvPr/>
        </p:nvCxnSpPr>
        <p:spPr>
          <a:xfrm>
            <a:off x="109258" y="592888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8"/>
          <p:cNvSpPr/>
          <p:nvPr/>
        </p:nvSpPr>
        <p:spPr>
          <a:xfrm>
            <a:off x="71755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OPERACIONES</a:t>
            </a:r>
            <a:endParaRPr lang="en-US" sz="1600" dirty="0"/>
          </a:p>
        </p:txBody>
      </p:sp>
      <p:sp>
        <p:nvSpPr>
          <p:cNvPr id="8" name="Rectángulo 7"/>
          <p:cNvSpPr/>
          <p:nvPr/>
        </p:nvSpPr>
        <p:spPr>
          <a:xfrm>
            <a:off x="2107359" y="3680741"/>
            <a:ext cx="207170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SISTEMAS DE  ARMAS</a:t>
            </a:r>
            <a:endParaRPr lang="en-US" sz="1600" dirty="0"/>
          </a:p>
        </p:txBody>
      </p:sp>
      <p:sp>
        <p:nvSpPr>
          <p:cNvPr id="10" name="Rectángulo 9"/>
          <p:cNvSpPr/>
          <p:nvPr/>
        </p:nvSpPr>
        <p:spPr>
          <a:xfrm>
            <a:off x="7143768" y="3687529"/>
            <a:ext cx="1728192" cy="48643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ABASTECIMIENTO</a:t>
            </a:r>
            <a:endParaRPr lang="en-US" sz="1600" dirty="0"/>
          </a:p>
        </p:txBody>
      </p:sp>
      <p:sp>
        <p:nvSpPr>
          <p:cNvPr id="6" name="Rectángulo 5"/>
          <p:cNvSpPr/>
          <p:nvPr/>
        </p:nvSpPr>
        <p:spPr>
          <a:xfrm>
            <a:off x="4964879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INGENIERÍA</a:t>
            </a:r>
            <a:endParaRPr lang="en-US" sz="1600" dirty="0"/>
          </a:p>
        </p:txBody>
      </p:sp>
      <p:sp>
        <p:nvSpPr>
          <p:cNvPr id="101" name="Rectángulo 39"/>
          <p:cNvSpPr/>
          <p:nvPr/>
        </p:nvSpPr>
        <p:spPr>
          <a:xfrm>
            <a:off x="357158" y="4724096"/>
            <a:ext cx="147971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Navegación</a:t>
            </a:r>
            <a:endParaRPr lang="en-US" dirty="0"/>
          </a:p>
        </p:txBody>
      </p:sp>
      <p:sp>
        <p:nvSpPr>
          <p:cNvPr id="106" name="Rectángulo 39"/>
          <p:cNvSpPr/>
          <p:nvPr/>
        </p:nvSpPr>
        <p:spPr>
          <a:xfrm>
            <a:off x="357158" y="5071551"/>
            <a:ext cx="1471925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CIC</a:t>
            </a:r>
            <a:endParaRPr lang="en-US" dirty="0"/>
          </a:p>
        </p:txBody>
      </p:sp>
      <p:sp>
        <p:nvSpPr>
          <p:cNvPr id="107" name="Rectángulo 39"/>
          <p:cNvSpPr/>
          <p:nvPr/>
        </p:nvSpPr>
        <p:spPr>
          <a:xfrm>
            <a:off x="357158" y="542098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Maniobra</a:t>
            </a:r>
            <a:endParaRPr lang="en-US" dirty="0"/>
          </a:p>
        </p:txBody>
      </p:sp>
      <p:sp>
        <p:nvSpPr>
          <p:cNvPr id="109" name="Rectángulo 39"/>
          <p:cNvSpPr/>
          <p:nvPr/>
        </p:nvSpPr>
        <p:spPr>
          <a:xfrm>
            <a:off x="357158" y="5779912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Aviación</a:t>
            </a:r>
            <a:endParaRPr lang="en-US" dirty="0"/>
          </a:p>
        </p:txBody>
      </p:sp>
      <p:sp>
        <p:nvSpPr>
          <p:cNvPr id="82" name="Rectángulo 39"/>
          <p:cNvSpPr/>
          <p:nvPr/>
        </p:nvSpPr>
        <p:spPr>
          <a:xfrm>
            <a:off x="2619172" y="4245405"/>
            <a:ext cx="107157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Armas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6" name="Rectángulo 39"/>
          <p:cNvSpPr/>
          <p:nvPr/>
        </p:nvSpPr>
        <p:spPr>
          <a:xfrm>
            <a:off x="2643174" y="4572008"/>
            <a:ext cx="113578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Sensores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7" name="Rectángulo 39"/>
          <p:cNvSpPr/>
          <p:nvPr/>
        </p:nvSpPr>
        <p:spPr>
          <a:xfrm>
            <a:off x="2643174" y="4922656"/>
            <a:ext cx="1730229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Comunicaciones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3" name="Rectángulo 58"/>
          <p:cNvSpPr/>
          <p:nvPr/>
        </p:nvSpPr>
        <p:spPr>
          <a:xfrm>
            <a:off x="7456579" y="4357694"/>
            <a:ext cx="1758891" cy="57150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Finanzas y Materiales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4" name="Rectángulo 59"/>
          <p:cNvSpPr/>
          <p:nvPr/>
        </p:nvSpPr>
        <p:spPr>
          <a:xfrm>
            <a:off x="7465209" y="4979806"/>
            <a:ext cx="128588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Servicios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8" name="Rectángulo 59"/>
          <p:cNvSpPr/>
          <p:nvPr/>
        </p:nvSpPr>
        <p:spPr>
          <a:xfrm>
            <a:off x="7467620" y="5317946"/>
            <a:ext cx="115723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Sanidad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ubierta buque.jpg"/>
          <p:cNvPicPr>
            <a:picLocks noChangeAspect="1"/>
          </p:cNvPicPr>
          <p:nvPr/>
        </p:nvPicPr>
        <p:blipFill>
          <a:blip r:embed="rId2" cstate="print"/>
          <a:srcRect r="7108"/>
          <a:stretch>
            <a:fillRect/>
          </a:stretch>
        </p:blipFill>
        <p:spPr>
          <a:xfrm>
            <a:off x="928662" y="3953879"/>
            <a:ext cx="2857520" cy="2904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Relat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85728"/>
            <a:ext cx="4310066" cy="2608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2" descr="https://www.zona-militar.com/wp-content/uploads/2020/05/Fragata-Chocrane-4.jpeg?is-pending-load=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286124"/>
            <a:ext cx="4438685" cy="3329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8" name="AutoShape 4" descr="Helicóptero SH-32 Cougar de la aviación Naval  en la cubierta de vuelo de la Fragata FF-07 Lynch (foto Ramsesverde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type 23 duke class frigate flight deck detai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 l="24219" t="15741" r="25000" b="9027"/>
          <a:stretch>
            <a:fillRect/>
          </a:stretch>
        </p:blipFill>
        <p:spPr bwMode="auto">
          <a:xfrm>
            <a:off x="142844" y="214290"/>
            <a:ext cx="4286312" cy="357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-71470" y="1214422"/>
            <a:ext cx="9358378" cy="53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3505528" y="1484784"/>
            <a:ext cx="2232248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COMANDANTE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3505528" y="2492896"/>
            <a:ext cx="2232248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2º COMANDANTE</a:t>
            </a:r>
            <a:endParaRPr lang="en-US" dirty="0"/>
          </a:p>
        </p:txBody>
      </p:sp>
      <p:cxnSp>
        <p:nvCxnSpPr>
          <p:cNvPr id="13" name="Conector recto 12"/>
          <p:cNvCxnSpPr/>
          <p:nvPr/>
        </p:nvCxnSpPr>
        <p:spPr>
          <a:xfrm>
            <a:off x="864349" y="3143248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513640" y="184482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882615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 flipV="1">
            <a:off x="3091597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 flipV="1">
            <a:off x="5746352" y="3165130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 flipV="1">
            <a:off x="8281173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67 Rectángulo"/>
          <p:cNvSpPr/>
          <p:nvPr/>
        </p:nvSpPr>
        <p:spPr>
          <a:xfrm>
            <a:off x="32" y="3500438"/>
            <a:ext cx="9144000" cy="74496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7" name="Conector recto 34"/>
          <p:cNvCxnSpPr/>
          <p:nvPr/>
        </p:nvCxnSpPr>
        <p:spPr>
          <a:xfrm rot="16200000" flipH="1">
            <a:off x="1875165" y="4518378"/>
            <a:ext cx="1103301" cy="4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35"/>
          <p:cNvCxnSpPr/>
          <p:nvPr/>
        </p:nvCxnSpPr>
        <p:spPr>
          <a:xfrm>
            <a:off x="242477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36"/>
          <p:cNvCxnSpPr/>
          <p:nvPr/>
        </p:nvCxnSpPr>
        <p:spPr>
          <a:xfrm>
            <a:off x="2428364" y="471488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48"/>
          <p:cNvCxnSpPr/>
          <p:nvPr/>
        </p:nvCxnSpPr>
        <p:spPr>
          <a:xfrm>
            <a:off x="503315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ector recto 49"/>
          <p:cNvCxnSpPr/>
          <p:nvPr/>
        </p:nvCxnSpPr>
        <p:spPr>
          <a:xfrm>
            <a:off x="5062104" y="482373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ector recto 50"/>
          <p:cNvCxnSpPr/>
          <p:nvPr/>
        </p:nvCxnSpPr>
        <p:spPr>
          <a:xfrm flipV="1">
            <a:off x="5072066" y="5214950"/>
            <a:ext cx="1857388" cy="815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ángulo 51"/>
          <p:cNvSpPr/>
          <p:nvPr/>
        </p:nvSpPr>
        <p:spPr>
          <a:xfrm>
            <a:off x="5278561" y="4320265"/>
            <a:ext cx="1412577" cy="36430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Propulsión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8" name="Rectángulo 52"/>
          <p:cNvSpPr/>
          <p:nvPr/>
        </p:nvSpPr>
        <p:spPr>
          <a:xfrm>
            <a:off x="5250567" y="4776713"/>
            <a:ext cx="1476290" cy="29536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Electricidad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9" name="Rectángulo 53"/>
          <p:cNvSpPr/>
          <p:nvPr/>
        </p:nvSpPr>
        <p:spPr>
          <a:xfrm>
            <a:off x="5286380" y="5136970"/>
            <a:ext cx="1756268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Control Averías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90" name="Conector recto 54"/>
          <p:cNvCxnSpPr/>
          <p:nvPr/>
        </p:nvCxnSpPr>
        <p:spPr>
          <a:xfrm rot="16200000" flipH="1">
            <a:off x="4393556" y="4607877"/>
            <a:ext cx="1317615" cy="394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55"/>
          <p:cNvCxnSpPr/>
          <p:nvPr/>
        </p:nvCxnSpPr>
        <p:spPr>
          <a:xfrm>
            <a:off x="7246692" y="464344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ector recto 56"/>
          <p:cNvCxnSpPr/>
          <p:nvPr/>
        </p:nvCxnSpPr>
        <p:spPr>
          <a:xfrm>
            <a:off x="7246692" y="507207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ector recto 61"/>
          <p:cNvCxnSpPr/>
          <p:nvPr/>
        </p:nvCxnSpPr>
        <p:spPr>
          <a:xfrm rot="5400000">
            <a:off x="6449529" y="4806459"/>
            <a:ext cx="1531359" cy="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ector recto 35"/>
          <p:cNvCxnSpPr/>
          <p:nvPr/>
        </p:nvCxnSpPr>
        <p:spPr>
          <a:xfrm>
            <a:off x="146014" y="45464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ector recto 36"/>
          <p:cNvCxnSpPr/>
          <p:nvPr/>
        </p:nvCxnSpPr>
        <p:spPr>
          <a:xfrm>
            <a:off x="126102" y="488038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ángulo 39"/>
          <p:cNvSpPr/>
          <p:nvPr/>
        </p:nvSpPr>
        <p:spPr>
          <a:xfrm>
            <a:off x="340416" y="4397805"/>
            <a:ext cx="145954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Operaciones </a:t>
            </a:r>
            <a:endParaRPr lang="en-US" dirty="0"/>
          </a:p>
        </p:txBody>
      </p:sp>
      <p:cxnSp>
        <p:nvCxnSpPr>
          <p:cNvPr id="102" name="Conector recto 37"/>
          <p:cNvCxnSpPr/>
          <p:nvPr/>
        </p:nvCxnSpPr>
        <p:spPr>
          <a:xfrm flipV="1">
            <a:off x="166104" y="5223666"/>
            <a:ext cx="847732" cy="9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onector recto 37"/>
          <p:cNvCxnSpPr/>
          <p:nvPr/>
        </p:nvCxnSpPr>
        <p:spPr>
          <a:xfrm>
            <a:off x="126102" y="559107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ector recto 34"/>
          <p:cNvCxnSpPr/>
          <p:nvPr/>
        </p:nvCxnSpPr>
        <p:spPr>
          <a:xfrm rot="16200000" flipH="1">
            <a:off x="-838375" y="4981724"/>
            <a:ext cx="2000258" cy="378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ector recto 63"/>
          <p:cNvCxnSpPr/>
          <p:nvPr/>
        </p:nvCxnSpPr>
        <p:spPr>
          <a:xfrm>
            <a:off x="2448677" y="5071551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ector recto 56"/>
          <p:cNvCxnSpPr/>
          <p:nvPr/>
        </p:nvCxnSpPr>
        <p:spPr>
          <a:xfrm>
            <a:off x="7215206" y="5499114"/>
            <a:ext cx="5857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ector recto 37"/>
          <p:cNvCxnSpPr/>
          <p:nvPr/>
        </p:nvCxnSpPr>
        <p:spPr>
          <a:xfrm>
            <a:off x="109258" y="592888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8"/>
          <p:cNvSpPr/>
          <p:nvPr/>
        </p:nvSpPr>
        <p:spPr>
          <a:xfrm>
            <a:off x="71755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OPERACIONES</a:t>
            </a:r>
            <a:endParaRPr lang="en-US" sz="1600" dirty="0"/>
          </a:p>
        </p:txBody>
      </p:sp>
      <p:sp>
        <p:nvSpPr>
          <p:cNvPr id="8" name="Rectángulo 7"/>
          <p:cNvSpPr/>
          <p:nvPr/>
        </p:nvSpPr>
        <p:spPr>
          <a:xfrm>
            <a:off x="2107359" y="3680741"/>
            <a:ext cx="207170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SISTEMAS DE  ARMAS</a:t>
            </a:r>
            <a:endParaRPr lang="en-US" sz="1600" dirty="0"/>
          </a:p>
        </p:txBody>
      </p:sp>
      <p:sp>
        <p:nvSpPr>
          <p:cNvPr id="10" name="Rectángulo 9"/>
          <p:cNvSpPr/>
          <p:nvPr/>
        </p:nvSpPr>
        <p:spPr>
          <a:xfrm>
            <a:off x="7143768" y="3687529"/>
            <a:ext cx="1728192" cy="48643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ABASTECIMIENTO</a:t>
            </a:r>
            <a:endParaRPr lang="en-US" sz="1600" dirty="0"/>
          </a:p>
        </p:txBody>
      </p:sp>
      <p:sp>
        <p:nvSpPr>
          <p:cNvPr id="6" name="Rectángulo 5"/>
          <p:cNvSpPr/>
          <p:nvPr/>
        </p:nvSpPr>
        <p:spPr>
          <a:xfrm>
            <a:off x="4964879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INGENIERÍA</a:t>
            </a:r>
            <a:endParaRPr lang="en-US" sz="1600" dirty="0"/>
          </a:p>
        </p:txBody>
      </p:sp>
      <p:sp>
        <p:nvSpPr>
          <p:cNvPr id="101" name="Rectángulo 39"/>
          <p:cNvSpPr/>
          <p:nvPr/>
        </p:nvSpPr>
        <p:spPr>
          <a:xfrm>
            <a:off x="357158" y="4724096"/>
            <a:ext cx="147971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Navegación</a:t>
            </a:r>
            <a:endParaRPr lang="en-US" dirty="0"/>
          </a:p>
        </p:txBody>
      </p:sp>
      <p:sp>
        <p:nvSpPr>
          <p:cNvPr id="106" name="Rectángulo 39"/>
          <p:cNvSpPr/>
          <p:nvPr/>
        </p:nvSpPr>
        <p:spPr>
          <a:xfrm>
            <a:off x="357158" y="5071551"/>
            <a:ext cx="1471925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CIC</a:t>
            </a:r>
            <a:endParaRPr lang="en-US" dirty="0"/>
          </a:p>
        </p:txBody>
      </p:sp>
      <p:sp>
        <p:nvSpPr>
          <p:cNvPr id="107" name="Rectángulo 39"/>
          <p:cNvSpPr/>
          <p:nvPr/>
        </p:nvSpPr>
        <p:spPr>
          <a:xfrm>
            <a:off x="357158" y="542098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Maniobra</a:t>
            </a:r>
            <a:endParaRPr lang="en-US" dirty="0"/>
          </a:p>
        </p:txBody>
      </p:sp>
      <p:sp>
        <p:nvSpPr>
          <p:cNvPr id="109" name="Rectángulo 39"/>
          <p:cNvSpPr/>
          <p:nvPr/>
        </p:nvSpPr>
        <p:spPr>
          <a:xfrm>
            <a:off x="357158" y="5779912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Aviación</a:t>
            </a:r>
            <a:endParaRPr lang="en-US" dirty="0"/>
          </a:p>
        </p:txBody>
      </p:sp>
      <p:sp>
        <p:nvSpPr>
          <p:cNvPr id="82" name="Rectángulo 39"/>
          <p:cNvSpPr/>
          <p:nvPr/>
        </p:nvSpPr>
        <p:spPr>
          <a:xfrm>
            <a:off x="2619172" y="4245405"/>
            <a:ext cx="107157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Armas</a:t>
            </a:r>
            <a:endParaRPr lang="en-US" dirty="0"/>
          </a:p>
        </p:txBody>
      </p:sp>
      <p:sp>
        <p:nvSpPr>
          <p:cNvPr id="96" name="Rectángulo 39"/>
          <p:cNvSpPr/>
          <p:nvPr/>
        </p:nvSpPr>
        <p:spPr>
          <a:xfrm>
            <a:off x="2643174" y="4572008"/>
            <a:ext cx="113578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Sensores</a:t>
            </a:r>
            <a:endParaRPr lang="en-US" dirty="0"/>
          </a:p>
        </p:txBody>
      </p:sp>
      <p:sp>
        <p:nvSpPr>
          <p:cNvPr id="97" name="Rectángulo 39"/>
          <p:cNvSpPr/>
          <p:nvPr/>
        </p:nvSpPr>
        <p:spPr>
          <a:xfrm>
            <a:off x="2643174" y="4922656"/>
            <a:ext cx="1730229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Comunicaciones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3" name="Rectángulo 58"/>
          <p:cNvSpPr/>
          <p:nvPr/>
        </p:nvSpPr>
        <p:spPr>
          <a:xfrm>
            <a:off x="7456579" y="4357694"/>
            <a:ext cx="1758891" cy="57150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Finanzas y Materiales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4" name="Rectángulo 59"/>
          <p:cNvSpPr/>
          <p:nvPr/>
        </p:nvSpPr>
        <p:spPr>
          <a:xfrm>
            <a:off x="7465209" y="4979806"/>
            <a:ext cx="128588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Servicios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8" name="Rectángulo 59"/>
          <p:cNvSpPr/>
          <p:nvPr/>
        </p:nvSpPr>
        <p:spPr>
          <a:xfrm>
            <a:off x="7467620" y="5317946"/>
            <a:ext cx="115723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Sanidad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7089557-9\Downloads\BJRJ59.jpg"/>
          <p:cNvPicPr>
            <a:picLocks noChangeAspect="1" noChangeArrowheads="1"/>
          </p:cNvPicPr>
          <p:nvPr/>
        </p:nvPicPr>
        <p:blipFill>
          <a:blip r:embed="rId2"/>
          <a:srcRect t="32292" b="8333"/>
          <a:stretch>
            <a:fillRect/>
          </a:stretch>
        </p:blipFill>
        <p:spPr bwMode="auto">
          <a:xfrm>
            <a:off x="571472" y="3214686"/>
            <a:ext cx="3476996" cy="33213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CAÑON 4.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57166"/>
            <a:ext cx="3719563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3 Imagen" descr="MISIL SEA SPARRO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3714752"/>
            <a:ext cx="3929090" cy="28793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4 Imagen" descr="MK-46_Mod_5_lightweight_torped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357166"/>
            <a:ext cx="3286148" cy="2345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radares.jpg"/>
          <p:cNvPicPr>
            <a:picLocks noChangeAspect="1"/>
          </p:cNvPicPr>
          <p:nvPr/>
        </p:nvPicPr>
        <p:blipFill>
          <a:blip r:embed="rId2"/>
          <a:srcRect b="12539"/>
          <a:stretch>
            <a:fillRect/>
          </a:stretch>
        </p:blipFill>
        <p:spPr>
          <a:xfrm>
            <a:off x="1214414" y="107132"/>
            <a:ext cx="5064132" cy="3321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7 Imagen" descr="antenas.jpg"/>
          <p:cNvPicPr>
            <a:picLocks noChangeAspect="1"/>
          </p:cNvPicPr>
          <p:nvPr/>
        </p:nvPicPr>
        <p:blipFill>
          <a:blip r:embed="rId3"/>
          <a:srcRect l="9031" b="33427"/>
          <a:stretch>
            <a:fillRect/>
          </a:stretch>
        </p:blipFill>
        <p:spPr>
          <a:xfrm>
            <a:off x="3428992" y="4071942"/>
            <a:ext cx="5558547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-71470" y="1214422"/>
            <a:ext cx="9358378" cy="53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3505528" y="1484784"/>
            <a:ext cx="2232248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COMANDANTE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3505528" y="2492896"/>
            <a:ext cx="2232248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2º COMANDANTE</a:t>
            </a:r>
            <a:endParaRPr lang="en-US" dirty="0"/>
          </a:p>
        </p:txBody>
      </p:sp>
      <p:cxnSp>
        <p:nvCxnSpPr>
          <p:cNvPr id="13" name="Conector recto 12"/>
          <p:cNvCxnSpPr/>
          <p:nvPr/>
        </p:nvCxnSpPr>
        <p:spPr>
          <a:xfrm>
            <a:off x="864349" y="3143248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513640" y="184482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882615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 flipV="1">
            <a:off x="3091597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 flipV="1">
            <a:off x="5746352" y="3165130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 flipV="1">
            <a:off x="8281173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67 Rectángulo"/>
          <p:cNvSpPr/>
          <p:nvPr/>
        </p:nvSpPr>
        <p:spPr>
          <a:xfrm>
            <a:off x="32" y="3500438"/>
            <a:ext cx="9144000" cy="74496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7" name="Conector recto 34"/>
          <p:cNvCxnSpPr/>
          <p:nvPr/>
        </p:nvCxnSpPr>
        <p:spPr>
          <a:xfrm rot="16200000" flipH="1">
            <a:off x="1875165" y="4518378"/>
            <a:ext cx="1103301" cy="4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35"/>
          <p:cNvCxnSpPr/>
          <p:nvPr/>
        </p:nvCxnSpPr>
        <p:spPr>
          <a:xfrm>
            <a:off x="242477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36"/>
          <p:cNvCxnSpPr/>
          <p:nvPr/>
        </p:nvCxnSpPr>
        <p:spPr>
          <a:xfrm>
            <a:off x="2428364" y="471488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48"/>
          <p:cNvCxnSpPr/>
          <p:nvPr/>
        </p:nvCxnSpPr>
        <p:spPr>
          <a:xfrm>
            <a:off x="503315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ector recto 49"/>
          <p:cNvCxnSpPr/>
          <p:nvPr/>
        </p:nvCxnSpPr>
        <p:spPr>
          <a:xfrm>
            <a:off x="5062104" y="482373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ector recto 50"/>
          <p:cNvCxnSpPr/>
          <p:nvPr/>
        </p:nvCxnSpPr>
        <p:spPr>
          <a:xfrm flipV="1">
            <a:off x="5072066" y="5214950"/>
            <a:ext cx="1857388" cy="815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ángulo 51"/>
          <p:cNvSpPr/>
          <p:nvPr/>
        </p:nvSpPr>
        <p:spPr>
          <a:xfrm>
            <a:off x="5278561" y="4320265"/>
            <a:ext cx="1412577" cy="36430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Propulsión </a:t>
            </a:r>
            <a:endParaRPr lang="en-US" dirty="0"/>
          </a:p>
        </p:txBody>
      </p:sp>
      <p:sp>
        <p:nvSpPr>
          <p:cNvPr id="88" name="Rectángulo 52"/>
          <p:cNvSpPr/>
          <p:nvPr/>
        </p:nvSpPr>
        <p:spPr>
          <a:xfrm>
            <a:off x="5250567" y="4776713"/>
            <a:ext cx="1476290" cy="29536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Electricidad </a:t>
            </a:r>
            <a:endParaRPr lang="en-US" dirty="0"/>
          </a:p>
        </p:txBody>
      </p:sp>
      <p:sp>
        <p:nvSpPr>
          <p:cNvPr id="89" name="Rectángulo 53"/>
          <p:cNvSpPr/>
          <p:nvPr/>
        </p:nvSpPr>
        <p:spPr>
          <a:xfrm>
            <a:off x="5286380" y="5136970"/>
            <a:ext cx="1756268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Control Averías</a:t>
            </a:r>
            <a:endParaRPr lang="en-US" dirty="0"/>
          </a:p>
        </p:txBody>
      </p:sp>
      <p:cxnSp>
        <p:nvCxnSpPr>
          <p:cNvPr id="90" name="Conector recto 54"/>
          <p:cNvCxnSpPr/>
          <p:nvPr/>
        </p:nvCxnSpPr>
        <p:spPr>
          <a:xfrm rot="16200000" flipH="1">
            <a:off x="4393556" y="4607877"/>
            <a:ext cx="1317615" cy="394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55"/>
          <p:cNvCxnSpPr/>
          <p:nvPr/>
        </p:nvCxnSpPr>
        <p:spPr>
          <a:xfrm>
            <a:off x="7246692" y="464344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ector recto 56"/>
          <p:cNvCxnSpPr/>
          <p:nvPr/>
        </p:nvCxnSpPr>
        <p:spPr>
          <a:xfrm>
            <a:off x="7246692" y="507207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ector recto 61"/>
          <p:cNvCxnSpPr/>
          <p:nvPr/>
        </p:nvCxnSpPr>
        <p:spPr>
          <a:xfrm rot="5400000">
            <a:off x="6449529" y="4806459"/>
            <a:ext cx="1531359" cy="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ector recto 35"/>
          <p:cNvCxnSpPr/>
          <p:nvPr/>
        </p:nvCxnSpPr>
        <p:spPr>
          <a:xfrm>
            <a:off x="146014" y="45464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ector recto 36"/>
          <p:cNvCxnSpPr/>
          <p:nvPr/>
        </p:nvCxnSpPr>
        <p:spPr>
          <a:xfrm>
            <a:off x="126102" y="488038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ángulo 39"/>
          <p:cNvSpPr/>
          <p:nvPr/>
        </p:nvSpPr>
        <p:spPr>
          <a:xfrm>
            <a:off x="340416" y="4397805"/>
            <a:ext cx="145954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Operaciones </a:t>
            </a:r>
            <a:endParaRPr lang="en-US" dirty="0"/>
          </a:p>
        </p:txBody>
      </p:sp>
      <p:cxnSp>
        <p:nvCxnSpPr>
          <p:cNvPr id="102" name="Conector recto 37"/>
          <p:cNvCxnSpPr/>
          <p:nvPr/>
        </p:nvCxnSpPr>
        <p:spPr>
          <a:xfrm flipV="1">
            <a:off x="166104" y="5223666"/>
            <a:ext cx="847732" cy="9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onector recto 37"/>
          <p:cNvCxnSpPr/>
          <p:nvPr/>
        </p:nvCxnSpPr>
        <p:spPr>
          <a:xfrm>
            <a:off x="126102" y="559107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ector recto 34"/>
          <p:cNvCxnSpPr/>
          <p:nvPr/>
        </p:nvCxnSpPr>
        <p:spPr>
          <a:xfrm rot="16200000" flipH="1">
            <a:off x="-838375" y="4981724"/>
            <a:ext cx="2000258" cy="378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ector recto 63"/>
          <p:cNvCxnSpPr/>
          <p:nvPr/>
        </p:nvCxnSpPr>
        <p:spPr>
          <a:xfrm>
            <a:off x="2448677" y="5071551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ector recto 56"/>
          <p:cNvCxnSpPr/>
          <p:nvPr/>
        </p:nvCxnSpPr>
        <p:spPr>
          <a:xfrm>
            <a:off x="7215206" y="5499114"/>
            <a:ext cx="5857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ector recto 37"/>
          <p:cNvCxnSpPr/>
          <p:nvPr/>
        </p:nvCxnSpPr>
        <p:spPr>
          <a:xfrm>
            <a:off x="109258" y="592888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8"/>
          <p:cNvSpPr/>
          <p:nvPr/>
        </p:nvSpPr>
        <p:spPr>
          <a:xfrm>
            <a:off x="71755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OPERACIONES</a:t>
            </a:r>
            <a:endParaRPr lang="en-US" sz="1600" dirty="0"/>
          </a:p>
        </p:txBody>
      </p:sp>
      <p:sp>
        <p:nvSpPr>
          <p:cNvPr id="8" name="Rectángulo 7"/>
          <p:cNvSpPr/>
          <p:nvPr/>
        </p:nvSpPr>
        <p:spPr>
          <a:xfrm>
            <a:off x="2107359" y="3680741"/>
            <a:ext cx="207170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SISTEMAS DE  ARMAS</a:t>
            </a:r>
            <a:endParaRPr lang="en-US" sz="1600" dirty="0"/>
          </a:p>
        </p:txBody>
      </p:sp>
      <p:sp>
        <p:nvSpPr>
          <p:cNvPr id="10" name="Rectángulo 9"/>
          <p:cNvSpPr/>
          <p:nvPr/>
        </p:nvSpPr>
        <p:spPr>
          <a:xfrm>
            <a:off x="7143768" y="3687529"/>
            <a:ext cx="1728192" cy="48643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ABASTECIMIENTO</a:t>
            </a:r>
            <a:endParaRPr lang="en-US" sz="1600" dirty="0"/>
          </a:p>
        </p:txBody>
      </p:sp>
      <p:sp>
        <p:nvSpPr>
          <p:cNvPr id="6" name="Rectángulo 5"/>
          <p:cNvSpPr/>
          <p:nvPr/>
        </p:nvSpPr>
        <p:spPr>
          <a:xfrm>
            <a:off x="4964879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INGENIERÍA</a:t>
            </a:r>
            <a:endParaRPr lang="en-US" sz="1600" dirty="0"/>
          </a:p>
        </p:txBody>
      </p:sp>
      <p:sp>
        <p:nvSpPr>
          <p:cNvPr id="101" name="Rectángulo 39"/>
          <p:cNvSpPr/>
          <p:nvPr/>
        </p:nvSpPr>
        <p:spPr>
          <a:xfrm>
            <a:off x="357158" y="4724096"/>
            <a:ext cx="147971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Navegación</a:t>
            </a:r>
            <a:endParaRPr lang="en-US" dirty="0"/>
          </a:p>
        </p:txBody>
      </p:sp>
      <p:sp>
        <p:nvSpPr>
          <p:cNvPr id="106" name="Rectángulo 39"/>
          <p:cNvSpPr/>
          <p:nvPr/>
        </p:nvSpPr>
        <p:spPr>
          <a:xfrm>
            <a:off x="357158" y="5071551"/>
            <a:ext cx="1471925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CIC</a:t>
            </a:r>
            <a:endParaRPr lang="en-US" dirty="0"/>
          </a:p>
        </p:txBody>
      </p:sp>
      <p:sp>
        <p:nvSpPr>
          <p:cNvPr id="107" name="Rectángulo 39"/>
          <p:cNvSpPr/>
          <p:nvPr/>
        </p:nvSpPr>
        <p:spPr>
          <a:xfrm>
            <a:off x="357158" y="542098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Maniobra</a:t>
            </a:r>
            <a:endParaRPr lang="en-US" dirty="0"/>
          </a:p>
        </p:txBody>
      </p:sp>
      <p:sp>
        <p:nvSpPr>
          <p:cNvPr id="109" name="Rectángulo 39"/>
          <p:cNvSpPr/>
          <p:nvPr/>
        </p:nvSpPr>
        <p:spPr>
          <a:xfrm>
            <a:off x="357158" y="5779912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Aviación</a:t>
            </a:r>
            <a:endParaRPr lang="en-US" dirty="0"/>
          </a:p>
        </p:txBody>
      </p:sp>
      <p:sp>
        <p:nvSpPr>
          <p:cNvPr id="82" name="Rectángulo 39"/>
          <p:cNvSpPr/>
          <p:nvPr/>
        </p:nvSpPr>
        <p:spPr>
          <a:xfrm>
            <a:off x="2619172" y="4245405"/>
            <a:ext cx="107157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Armas</a:t>
            </a:r>
            <a:endParaRPr lang="en-US" dirty="0"/>
          </a:p>
        </p:txBody>
      </p:sp>
      <p:sp>
        <p:nvSpPr>
          <p:cNvPr id="96" name="Rectángulo 39"/>
          <p:cNvSpPr/>
          <p:nvPr/>
        </p:nvSpPr>
        <p:spPr>
          <a:xfrm>
            <a:off x="2643174" y="4572008"/>
            <a:ext cx="113578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Sensores</a:t>
            </a:r>
            <a:endParaRPr lang="en-US" dirty="0"/>
          </a:p>
        </p:txBody>
      </p:sp>
      <p:sp>
        <p:nvSpPr>
          <p:cNvPr id="97" name="Rectángulo 39"/>
          <p:cNvSpPr/>
          <p:nvPr/>
        </p:nvSpPr>
        <p:spPr>
          <a:xfrm>
            <a:off x="2643174" y="4922656"/>
            <a:ext cx="1730229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Comunicaciones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3" name="Rectángulo 58"/>
          <p:cNvSpPr/>
          <p:nvPr/>
        </p:nvSpPr>
        <p:spPr>
          <a:xfrm>
            <a:off x="7456579" y="4357694"/>
            <a:ext cx="1758891" cy="57150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Finanzas y Materiales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4" name="Rectángulo 59"/>
          <p:cNvSpPr/>
          <p:nvPr/>
        </p:nvSpPr>
        <p:spPr>
          <a:xfrm>
            <a:off x="7465209" y="4979806"/>
            <a:ext cx="128588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Servicios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8" name="Rectángulo 59"/>
          <p:cNvSpPr/>
          <p:nvPr/>
        </p:nvSpPr>
        <p:spPr>
          <a:xfrm>
            <a:off x="7467620" y="5317946"/>
            <a:ext cx="115723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Sanidad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orca_engine_ro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428604"/>
            <a:ext cx="4293971" cy="28370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3" descr="C:\Users\7089557-9\Documents\MANDO Y LIDERAZGO\belfast-northern-ireland-23-may-2014-engineering-control-room-of-royal-E15RNJ (1).jpg"/>
          <p:cNvPicPr>
            <a:picLocks noChangeAspect="1" noChangeArrowheads="1"/>
          </p:cNvPicPr>
          <p:nvPr/>
        </p:nvPicPr>
        <p:blipFill>
          <a:blip r:embed="rId3" cstate="print"/>
          <a:srcRect l="20312" r="7031" b="12700"/>
          <a:stretch>
            <a:fillRect/>
          </a:stretch>
        </p:blipFill>
        <p:spPr bwMode="auto">
          <a:xfrm>
            <a:off x="357158" y="285728"/>
            <a:ext cx="3429024" cy="3020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4514" name="AutoShape 2" descr="Two men in firefighter gear spray a fire hose off the deck of a ship as two men in the background take photos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4516" name="Picture 4" descr="https://www.usni.org/sites/default/files/Roncolato_Proceedings_Today%2027%20July.jpg"/>
          <p:cNvPicPr>
            <a:picLocks noChangeAspect="1" noChangeArrowheads="1"/>
          </p:cNvPicPr>
          <p:nvPr/>
        </p:nvPicPr>
        <p:blipFill>
          <a:blip r:embed="rId4"/>
          <a:srcRect t="7059"/>
          <a:stretch>
            <a:fillRect/>
          </a:stretch>
        </p:blipFill>
        <p:spPr bwMode="auto">
          <a:xfrm>
            <a:off x="1428728" y="3643314"/>
            <a:ext cx="5072098" cy="30355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-71470" y="1214422"/>
            <a:ext cx="9358378" cy="53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3505528" y="1484784"/>
            <a:ext cx="2232248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COMANDANTE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3505528" y="2492896"/>
            <a:ext cx="2232248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2º COMANDANTE</a:t>
            </a:r>
            <a:endParaRPr lang="en-US" dirty="0"/>
          </a:p>
        </p:txBody>
      </p:sp>
      <p:cxnSp>
        <p:nvCxnSpPr>
          <p:cNvPr id="13" name="Conector recto 12"/>
          <p:cNvCxnSpPr/>
          <p:nvPr/>
        </p:nvCxnSpPr>
        <p:spPr>
          <a:xfrm>
            <a:off x="864349" y="3143248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513640" y="184482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882615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 flipV="1">
            <a:off x="3091597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 flipV="1">
            <a:off x="5746352" y="3165130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 flipV="1">
            <a:off x="8281173" y="314324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67 Rectángulo"/>
          <p:cNvSpPr/>
          <p:nvPr/>
        </p:nvSpPr>
        <p:spPr>
          <a:xfrm>
            <a:off x="32" y="3500438"/>
            <a:ext cx="9144000" cy="74496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7" name="Conector recto 34"/>
          <p:cNvCxnSpPr/>
          <p:nvPr/>
        </p:nvCxnSpPr>
        <p:spPr>
          <a:xfrm rot="16200000" flipH="1">
            <a:off x="1875165" y="4518378"/>
            <a:ext cx="1103301" cy="4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35"/>
          <p:cNvCxnSpPr/>
          <p:nvPr/>
        </p:nvCxnSpPr>
        <p:spPr>
          <a:xfrm>
            <a:off x="242477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36"/>
          <p:cNvCxnSpPr/>
          <p:nvPr/>
        </p:nvCxnSpPr>
        <p:spPr>
          <a:xfrm>
            <a:off x="2428364" y="471488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48"/>
          <p:cNvCxnSpPr/>
          <p:nvPr/>
        </p:nvCxnSpPr>
        <p:spPr>
          <a:xfrm>
            <a:off x="5033150" y="43940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ector recto 49"/>
          <p:cNvCxnSpPr/>
          <p:nvPr/>
        </p:nvCxnSpPr>
        <p:spPr>
          <a:xfrm>
            <a:off x="5062104" y="482373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ector recto 50"/>
          <p:cNvCxnSpPr/>
          <p:nvPr/>
        </p:nvCxnSpPr>
        <p:spPr>
          <a:xfrm flipV="1">
            <a:off x="5072066" y="5214950"/>
            <a:ext cx="1857388" cy="815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ángulo 51"/>
          <p:cNvSpPr/>
          <p:nvPr/>
        </p:nvSpPr>
        <p:spPr>
          <a:xfrm>
            <a:off x="5278561" y="4320265"/>
            <a:ext cx="1412577" cy="36430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Propulsión </a:t>
            </a:r>
            <a:endParaRPr lang="en-US" dirty="0"/>
          </a:p>
        </p:txBody>
      </p:sp>
      <p:sp>
        <p:nvSpPr>
          <p:cNvPr id="88" name="Rectángulo 52"/>
          <p:cNvSpPr/>
          <p:nvPr/>
        </p:nvSpPr>
        <p:spPr>
          <a:xfrm>
            <a:off x="5250567" y="4776713"/>
            <a:ext cx="1476290" cy="29536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Electricidad </a:t>
            </a:r>
            <a:endParaRPr lang="en-US" dirty="0"/>
          </a:p>
        </p:txBody>
      </p:sp>
      <p:sp>
        <p:nvSpPr>
          <p:cNvPr id="89" name="Rectángulo 53"/>
          <p:cNvSpPr/>
          <p:nvPr/>
        </p:nvSpPr>
        <p:spPr>
          <a:xfrm>
            <a:off x="5286380" y="5136970"/>
            <a:ext cx="1756268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Control Averías</a:t>
            </a:r>
            <a:endParaRPr lang="en-US" dirty="0"/>
          </a:p>
        </p:txBody>
      </p:sp>
      <p:cxnSp>
        <p:nvCxnSpPr>
          <p:cNvPr id="90" name="Conector recto 54"/>
          <p:cNvCxnSpPr/>
          <p:nvPr/>
        </p:nvCxnSpPr>
        <p:spPr>
          <a:xfrm rot="16200000" flipH="1">
            <a:off x="4393556" y="4607877"/>
            <a:ext cx="1317615" cy="394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55"/>
          <p:cNvCxnSpPr/>
          <p:nvPr/>
        </p:nvCxnSpPr>
        <p:spPr>
          <a:xfrm>
            <a:off x="7246692" y="464344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ector recto 56"/>
          <p:cNvCxnSpPr/>
          <p:nvPr/>
        </p:nvCxnSpPr>
        <p:spPr>
          <a:xfrm>
            <a:off x="7246692" y="5072074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ector recto 61"/>
          <p:cNvCxnSpPr/>
          <p:nvPr/>
        </p:nvCxnSpPr>
        <p:spPr>
          <a:xfrm rot="5400000">
            <a:off x="6449529" y="4806459"/>
            <a:ext cx="1531359" cy="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ector recto 35"/>
          <p:cNvCxnSpPr/>
          <p:nvPr/>
        </p:nvCxnSpPr>
        <p:spPr>
          <a:xfrm>
            <a:off x="146014" y="4546433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ector recto 36"/>
          <p:cNvCxnSpPr/>
          <p:nvPr/>
        </p:nvCxnSpPr>
        <p:spPr>
          <a:xfrm>
            <a:off x="126102" y="488038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ángulo 39"/>
          <p:cNvSpPr/>
          <p:nvPr/>
        </p:nvSpPr>
        <p:spPr>
          <a:xfrm>
            <a:off x="340416" y="4397805"/>
            <a:ext cx="145954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Operaciones </a:t>
            </a:r>
            <a:endParaRPr lang="en-US" dirty="0"/>
          </a:p>
        </p:txBody>
      </p:sp>
      <p:cxnSp>
        <p:nvCxnSpPr>
          <p:cNvPr id="102" name="Conector recto 37"/>
          <p:cNvCxnSpPr/>
          <p:nvPr/>
        </p:nvCxnSpPr>
        <p:spPr>
          <a:xfrm flipV="1">
            <a:off x="166104" y="5223666"/>
            <a:ext cx="847732" cy="9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onector recto 37"/>
          <p:cNvCxnSpPr/>
          <p:nvPr/>
        </p:nvCxnSpPr>
        <p:spPr>
          <a:xfrm>
            <a:off x="126102" y="559107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ector recto 34"/>
          <p:cNvCxnSpPr/>
          <p:nvPr/>
        </p:nvCxnSpPr>
        <p:spPr>
          <a:xfrm rot="16200000" flipH="1">
            <a:off x="-838375" y="4981724"/>
            <a:ext cx="2000258" cy="378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ector recto 63"/>
          <p:cNvCxnSpPr/>
          <p:nvPr/>
        </p:nvCxnSpPr>
        <p:spPr>
          <a:xfrm>
            <a:off x="2448677" y="5071551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ector recto 56"/>
          <p:cNvCxnSpPr/>
          <p:nvPr/>
        </p:nvCxnSpPr>
        <p:spPr>
          <a:xfrm>
            <a:off x="7215206" y="5499114"/>
            <a:ext cx="5857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ector recto 37"/>
          <p:cNvCxnSpPr/>
          <p:nvPr/>
        </p:nvCxnSpPr>
        <p:spPr>
          <a:xfrm>
            <a:off x="109258" y="592888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8"/>
          <p:cNvSpPr/>
          <p:nvPr/>
        </p:nvSpPr>
        <p:spPr>
          <a:xfrm>
            <a:off x="71755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OPERACIONES</a:t>
            </a:r>
            <a:endParaRPr lang="en-US" sz="1600" dirty="0"/>
          </a:p>
        </p:txBody>
      </p:sp>
      <p:sp>
        <p:nvSpPr>
          <p:cNvPr id="8" name="Rectángulo 7"/>
          <p:cNvSpPr/>
          <p:nvPr/>
        </p:nvSpPr>
        <p:spPr>
          <a:xfrm>
            <a:off x="2107359" y="3680741"/>
            <a:ext cx="207170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SISTEMAS DE  ARMAS</a:t>
            </a:r>
            <a:endParaRPr lang="en-US" sz="1600" dirty="0"/>
          </a:p>
        </p:txBody>
      </p:sp>
      <p:sp>
        <p:nvSpPr>
          <p:cNvPr id="10" name="Rectángulo 9"/>
          <p:cNvSpPr/>
          <p:nvPr/>
        </p:nvSpPr>
        <p:spPr>
          <a:xfrm>
            <a:off x="7143768" y="3687529"/>
            <a:ext cx="1728192" cy="48643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ABASTECIMIENTO</a:t>
            </a:r>
            <a:endParaRPr lang="en-US" sz="1600" dirty="0"/>
          </a:p>
        </p:txBody>
      </p:sp>
      <p:sp>
        <p:nvSpPr>
          <p:cNvPr id="6" name="Rectángulo 5"/>
          <p:cNvSpPr/>
          <p:nvPr/>
        </p:nvSpPr>
        <p:spPr>
          <a:xfrm>
            <a:off x="4964879" y="3680741"/>
            <a:ext cx="1728192" cy="4932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DEPARTAMENTO INGENIERÍA</a:t>
            </a:r>
            <a:endParaRPr lang="en-US" sz="1600" dirty="0"/>
          </a:p>
        </p:txBody>
      </p:sp>
      <p:sp>
        <p:nvSpPr>
          <p:cNvPr id="101" name="Rectángulo 39"/>
          <p:cNvSpPr/>
          <p:nvPr/>
        </p:nvSpPr>
        <p:spPr>
          <a:xfrm>
            <a:off x="357158" y="4724096"/>
            <a:ext cx="147971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Navegación</a:t>
            </a:r>
            <a:endParaRPr lang="en-US" dirty="0"/>
          </a:p>
        </p:txBody>
      </p:sp>
      <p:sp>
        <p:nvSpPr>
          <p:cNvPr id="106" name="Rectángulo 39"/>
          <p:cNvSpPr/>
          <p:nvPr/>
        </p:nvSpPr>
        <p:spPr>
          <a:xfrm>
            <a:off x="357158" y="5071551"/>
            <a:ext cx="1471925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CIC</a:t>
            </a:r>
            <a:endParaRPr lang="en-US" dirty="0"/>
          </a:p>
        </p:txBody>
      </p:sp>
      <p:sp>
        <p:nvSpPr>
          <p:cNvPr id="107" name="Rectángulo 39"/>
          <p:cNvSpPr/>
          <p:nvPr/>
        </p:nvSpPr>
        <p:spPr>
          <a:xfrm>
            <a:off x="357158" y="542098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Maniobra</a:t>
            </a:r>
            <a:endParaRPr lang="en-US" dirty="0"/>
          </a:p>
        </p:txBody>
      </p:sp>
      <p:sp>
        <p:nvSpPr>
          <p:cNvPr id="109" name="Rectángulo 39"/>
          <p:cNvSpPr/>
          <p:nvPr/>
        </p:nvSpPr>
        <p:spPr>
          <a:xfrm>
            <a:off x="357158" y="5779912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Aviación</a:t>
            </a:r>
            <a:endParaRPr lang="en-US" dirty="0"/>
          </a:p>
        </p:txBody>
      </p:sp>
      <p:sp>
        <p:nvSpPr>
          <p:cNvPr id="82" name="Rectángulo 39"/>
          <p:cNvSpPr/>
          <p:nvPr/>
        </p:nvSpPr>
        <p:spPr>
          <a:xfrm>
            <a:off x="2619172" y="4245405"/>
            <a:ext cx="107157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Armas</a:t>
            </a:r>
            <a:endParaRPr lang="en-US" dirty="0"/>
          </a:p>
        </p:txBody>
      </p:sp>
      <p:sp>
        <p:nvSpPr>
          <p:cNvPr id="96" name="Rectángulo 39"/>
          <p:cNvSpPr/>
          <p:nvPr/>
        </p:nvSpPr>
        <p:spPr>
          <a:xfrm>
            <a:off x="2643174" y="4572008"/>
            <a:ext cx="113578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Sensores</a:t>
            </a:r>
            <a:endParaRPr lang="en-US" dirty="0"/>
          </a:p>
        </p:txBody>
      </p:sp>
      <p:sp>
        <p:nvSpPr>
          <p:cNvPr id="97" name="Rectángulo 39"/>
          <p:cNvSpPr/>
          <p:nvPr/>
        </p:nvSpPr>
        <p:spPr>
          <a:xfrm>
            <a:off x="2643174" y="4922656"/>
            <a:ext cx="1730229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Comunicaciones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3" name="Rectángulo 58"/>
          <p:cNvSpPr/>
          <p:nvPr/>
        </p:nvSpPr>
        <p:spPr>
          <a:xfrm>
            <a:off x="7456579" y="4357694"/>
            <a:ext cx="1758891" cy="57150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Finanzas y Materiales</a:t>
            </a:r>
            <a:endParaRPr lang="en-US" dirty="0"/>
          </a:p>
        </p:txBody>
      </p:sp>
      <p:sp>
        <p:nvSpPr>
          <p:cNvPr id="94" name="Rectángulo 59"/>
          <p:cNvSpPr/>
          <p:nvPr/>
        </p:nvSpPr>
        <p:spPr>
          <a:xfrm>
            <a:off x="7465209" y="4979806"/>
            <a:ext cx="128588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Servicios</a:t>
            </a:r>
            <a:endParaRPr lang="en-US" dirty="0"/>
          </a:p>
        </p:txBody>
      </p:sp>
      <p:sp>
        <p:nvSpPr>
          <p:cNvPr id="108" name="Rectángulo 59"/>
          <p:cNvSpPr/>
          <p:nvPr/>
        </p:nvSpPr>
        <p:spPr>
          <a:xfrm>
            <a:off x="7467620" y="5317946"/>
            <a:ext cx="115723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Sanidad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1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000108"/>
            <a:ext cx="8477280" cy="564360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KILO 		</a:t>
            </a:r>
            <a:r>
              <a:rPr lang="es-ES_tradnl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(CIC) (Operadores Guerra 				</a:t>
            </a:r>
            <a:r>
              <a:rPr lang="es-ES_tradnl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Sup</a:t>
            </a:r>
            <a:r>
              <a:rPr lang="es-ES_tradnl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., 	A/A y A/S)</a:t>
            </a:r>
            <a:endParaRPr lang="es-ES_tradnl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VICTOR 		</a:t>
            </a:r>
            <a:r>
              <a:rPr lang="es-ES_tradnl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(Aviación)</a:t>
            </a:r>
          </a:p>
          <a:p>
            <a:pPr>
              <a:buNone/>
            </a:pPr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NOVEMBER 	</a:t>
            </a:r>
            <a:r>
              <a:rPr lang="es-ES_tradnl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(Navegación)</a:t>
            </a:r>
          </a:p>
          <a:p>
            <a:pPr>
              <a:buNone/>
            </a:pPr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OSCAR 		</a:t>
            </a:r>
            <a:r>
              <a:rPr lang="es-ES_tradnl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(Oficina operaciones)</a:t>
            </a:r>
          </a:p>
          <a:p>
            <a:pPr>
              <a:buNone/>
            </a:pPr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QUILLA 		</a:t>
            </a:r>
            <a:r>
              <a:rPr lang="es-ES_tradnl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(Maniobras)</a:t>
            </a:r>
          </a:p>
          <a:p>
            <a:pPr>
              <a:buNone/>
            </a:pPr>
            <a:endParaRPr lang="es-ES_tradnl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s-ES_tradnl" sz="3600" dirty="0" smtClean="0">
                <a:latin typeface="Arial" pitchFamily="34" charset="0"/>
                <a:cs typeface="Arial" pitchFamily="34" charset="0"/>
              </a:rPr>
              <a:t>DEPARTAMENTO DE OPERACIONES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06" y="1000108"/>
            <a:ext cx="8786874" cy="540069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endParaRPr lang="es-ES_tradnl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Armas</a:t>
            </a:r>
            <a:r>
              <a:rPr lang="es-ES_tradnl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s-ES_tradnl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buNone/>
            </a:pPr>
            <a:r>
              <a:rPr lang="es-ES_tradnl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	(</a:t>
            </a:r>
            <a:r>
              <a:rPr lang="es-ES_tradnl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Cañones, Misiles, Torpedos)</a:t>
            </a:r>
            <a:endParaRPr lang="es-ES_tradnl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Sensores: </a:t>
            </a:r>
          </a:p>
          <a:p>
            <a:pPr>
              <a:buNone/>
            </a:pPr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 </a:t>
            </a:r>
            <a:r>
              <a:rPr lang="es-ES_tradnl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s-ES_tradnl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Radares, Sonar, </a:t>
            </a:r>
            <a:r>
              <a:rPr lang="es-ES_tradnl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Optrónicos</a:t>
            </a:r>
            <a:r>
              <a:rPr lang="es-ES_tradnl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,  					MAE y Control  de Fuego)</a:t>
            </a:r>
          </a:p>
          <a:p>
            <a:endParaRPr lang="es-ES_tradnl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Charlie: </a:t>
            </a:r>
            <a:r>
              <a:rPr lang="es-ES_tradnl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(Comunicaciones)</a:t>
            </a:r>
            <a:endParaRPr lang="es-ES_tradnl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14" name="AutoShape 6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CL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6397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8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DEPARTAMENTO DE SISTEMAS DE ARMAS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533548"/>
            <a:ext cx="8686800" cy="511016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MENA 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(Propulsión)</a:t>
            </a:r>
          </a:p>
          <a:p>
            <a:endParaRPr lang="es-ES_tradnl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ECO 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(Electricidad)</a:t>
            </a:r>
          </a:p>
          <a:p>
            <a:endParaRPr lang="es-ES_tradnl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 REMO 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(Control de Averías)</a:t>
            </a:r>
          </a:p>
          <a:p>
            <a:endParaRPr lang="es-ES_tradnl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s-ES_tradnl" sz="3600" dirty="0" smtClean="0">
                <a:latin typeface="Arial" pitchFamily="34" charset="0"/>
                <a:cs typeface="Arial" pitchFamily="34" charset="0"/>
              </a:rPr>
              <a:t>DEPARTAMENTO DE INGENIERÍA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382000" cy="370999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S-1 </a:t>
            </a:r>
            <a:r>
              <a:rPr lang="es-ES_tradnl" sz="2800" b="1" i="1" dirty="0" smtClean="0">
                <a:latin typeface="Arial" pitchFamily="34" charset="0"/>
                <a:cs typeface="Arial" pitchFamily="34" charset="0"/>
              </a:rPr>
              <a:t>(Finanzas y materiales)</a:t>
            </a:r>
          </a:p>
          <a:p>
            <a:endParaRPr lang="es-ES_tradnl" sz="28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S-2 </a:t>
            </a:r>
            <a:r>
              <a:rPr lang="es-ES_tradnl" sz="2800" b="1" i="1" dirty="0" smtClean="0">
                <a:latin typeface="Arial" pitchFamily="34" charset="0"/>
                <a:cs typeface="Arial" pitchFamily="34" charset="0"/>
              </a:rPr>
              <a:t>( Servicios y Cámaras)</a:t>
            </a:r>
          </a:p>
          <a:p>
            <a:endParaRPr lang="es-ES_tradnl" sz="28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División S-3 </a:t>
            </a:r>
            <a:r>
              <a:rPr lang="es-ES_tradnl" sz="2800" b="1" i="1" dirty="0" smtClean="0">
                <a:latin typeface="Arial" pitchFamily="34" charset="0"/>
                <a:cs typeface="Arial" pitchFamily="34" charset="0"/>
              </a:rPr>
              <a:t>(Sanidad)</a:t>
            </a:r>
            <a:endParaRPr lang="es-ES_tradnl" sz="2800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6397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DEPARTAMENTO DE ABASTECIMIENTO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57364"/>
            <a:ext cx="8229600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eaLnBrk="1" hangingPunct="1"/>
            <a:r>
              <a:rPr lang="es-ES_tradnl" sz="3600" b="1" i="1" dirty="0" smtClean="0">
                <a:latin typeface="Arial" pitchFamily="34" charset="0"/>
                <a:cs typeface="Arial" pitchFamily="34" charset="0"/>
              </a:rPr>
              <a:t>PLANES PARA LA ORGANIZACIÓN</a:t>
            </a:r>
            <a:endParaRPr lang="en-US" sz="3600" b="1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00108"/>
            <a:ext cx="8229600" cy="264320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/>
          <a:p>
            <a:pPr eaLnBrk="1" hangingPunct="1"/>
            <a:r>
              <a:rPr lang="es-ES_tradnl" sz="2800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La organización de un buque de guerra esta definida en Documentos llamados </a:t>
            </a:r>
            <a:r>
              <a:rPr lang="es-ES_tradnl" sz="280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Planes,</a:t>
            </a:r>
            <a:r>
              <a:rPr lang="es-ES_tradnl" sz="2800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que describen los procedimientos para cada situación específica y las responsabilidades para cada puesto. 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3929066"/>
            <a:ext cx="8229600" cy="275749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s-ES_tradnl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Los Planes según su contenido, se clasifican en:</a:t>
            </a:r>
          </a:p>
          <a:p>
            <a:pPr marL="1257300" lvl="2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s-ES_tradnl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s-ES_tradn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Administrativos</a:t>
            </a:r>
          </a:p>
          <a:p>
            <a:pPr marL="1341438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_tradn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Operacionales</a:t>
            </a:r>
          </a:p>
          <a:p>
            <a:pPr marL="1341438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kumimoji="0" lang="es-ES_tradn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De </a:t>
            </a:r>
            <a:r>
              <a:rPr lang="es-ES_tradnl" sz="2800" dirty="0" smtClean="0">
                <a:latin typeface="Arial" pitchFamily="34" charset="0"/>
                <a:cs typeface="Arial" pitchFamily="34" charset="0"/>
              </a:rPr>
              <a:t>Emergencia</a:t>
            </a:r>
            <a:endParaRPr kumimoji="0" lang="es-ES_tradn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1341438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kumimoji="0" lang="es-ES_tradn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De </a:t>
            </a:r>
            <a:r>
              <a:rPr lang="es-ES_tradnl" sz="2800" dirty="0" smtClean="0">
                <a:latin typeface="Arial" pitchFamily="34" charset="0"/>
                <a:cs typeface="Arial" pitchFamily="34" charset="0"/>
              </a:rPr>
              <a:t>Alistamiento</a:t>
            </a:r>
            <a:endParaRPr kumimoji="0" lang="es-ES_tradn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1"/>
            <a:ext cx="8229600" cy="254318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endParaRPr lang="es-ES_tradnl" sz="2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717550"/>
            <a:r>
              <a:rPr lang="es-ES_tradnl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Puestos de limpieza.</a:t>
            </a:r>
          </a:p>
          <a:p>
            <a:pPr marL="717550"/>
            <a:r>
              <a:rPr lang="es-ES_tradnl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Asignación de habitabilidad.</a:t>
            </a:r>
          </a:p>
          <a:p>
            <a:pPr marL="717550"/>
            <a:r>
              <a:rPr lang="es-ES_tradnl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Recogida general, (Campanazo)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14282" y="214290"/>
            <a:ext cx="8229600" cy="7873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s-ES_tradnl" sz="3600" dirty="0" smtClean="0">
                <a:latin typeface="Arial" pitchFamily="34" charset="0"/>
                <a:cs typeface="Arial" pitchFamily="34" charset="0"/>
              </a:rPr>
              <a:t>Planes </a:t>
            </a:r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Administrativos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142984"/>
            <a:ext cx="8215370" cy="357190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Reaprovisionamiento en la mar (Logos)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Remolque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Visita y Registro; Abordaje y </a:t>
            </a:r>
            <a:r>
              <a:rPr lang="es-ES_tradnl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Salvataje</a:t>
            </a:r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Rescate. (Náufragos)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Repetido. (Zarpe, Recalada y navegación en aguas restringidas)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Seguridad contra ataque de FF.EE.</a:t>
            </a:r>
          </a:p>
          <a:p>
            <a:pPr marL="717550"/>
            <a:endParaRPr lang="es-ES_tradnl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14282" y="214290"/>
            <a:ext cx="8229600" cy="7873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s-ES_tradnl" sz="3600" dirty="0" smtClean="0">
                <a:latin typeface="Arial" pitchFamily="34" charset="0"/>
                <a:cs typeface="Arial" pitchFamily="34" charset="0"/>
              </a:rPr>
              <a:t>Planes </a:t>
            </a:r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Operacionales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2050" name="Picture 2" descr="C:\Users\7089557-9\Documents\ACTIV. PROF\FOTOS\DSC_06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3143272" cy="20955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1" name="Picture 3" descr="C:\Users\7089557-9\Documents\ACTIV. PROF\FOTOS\CJA_63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643446"/>
            <a:ext cx="3210442" cy="21431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" y="1214422"/>
            <a:ext cx="8305800" cy="498635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indent="-79375">
              <a:buNone/>
            </a:pPr>
            <a:endParaRPr lang="es-ES_tradnl" sz="2800" dirty="0" smtClean="0">
              <a:latin typeface="Arial" pitchFamily="34" charset="0"/>
              <a:cs typeface="Arial" pitchFamily="34" charset="0"/>
            </a:endParaRP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Emergencia general en la mar. (incendio, colisión, inundación o explosión)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Emergencia general en puerto. (incendio, inundación, auxilio al exterior o explosión)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Defensa contra ataque NBQ. (Nuclear, Biológico y Químico)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Abandono. </a:t>
            </a:r>
          </a:p>
          <a:p>
            <a:pPr marL="717550"/>
            <a:r>
              <a:rPr lang="es-ES_tradnl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Hombre al agua.</a:t>
            </a: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14282" y="214290"/>
            <a:ext cx="8229600" cy="7873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s-ES_tradnl" sz="3600" dirty="0" smtClean="0">
                <a:latin typeface="Arial" pitchFamily="34" charset="0"/>
                <a:cs typeface="Arial" pitchFamily="34" charset="0"/>
              </a:rPr>
              <a:t>Planes de emergencia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2048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214842"/>
            <a:ext cx="3505100" cy="25003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" y="3857604"/>
            <a:ext cx="8305800" cy="278610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indent="-79375">
              <a:buNone/>
            </a:pPr>
            <a:endParaRPr lang="es-ES_tradnl" sz="2800" b="1" dirty="0" smtClean="0">
              <a:latin typeface="Arial" pitchFamily="34" charset="0"/>
              <a:cs typeface="Arial" pitchFamily="34" charset="0"/>
            </a:endParaRPr>
          </a:p>
          <a:p>
            <a:pPr marL="717550"/>
            <a:r>
              <a:rPr lang="es-ES_tradnl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Estado 1</a:t>
            </a:r>
          </a:p>
          <a:p>
            <a:pPr marL="717550"/>
            <a:r>
              <a:rPr lang="es-ES_tradnl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Estado 2</a:t>
            </a:r>
          </a:p>
          <a:p>
            <a:pPr marL="717550"/>
            <a:r>
              <a:rPr lang="es-ES_tradnl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Estado 3</a:t>
            </a:r>
          </a:p>
          <a:p>
            <a:pPr marL="717550"/>
            <a:r>
              <a:rPr lang="es-ES_tradnl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Estado 4</a:t>
            </a:r>
          </a:p>
          <a:p>
            <a:pPr marL="717550"/>
            <a:r>
              <a:rPr lang="es-ES_tradnl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Estado 5</a:t>
            </a:r>
            <a:endParaRPr lang="es-ES_tradnl" sz="2800" b="1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14282" y="214290"/>
            <a:ext cx="8229600" cy="7873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s-ES_tradnl" sz="3600" dirty="0" smtClean="0">
                <a:latin typeface="Arial" pitchFamily="34" charset="0"/>
                <a:cs typeface="Arial" pitchFamily="34" charset="0"/>
              </a:rPr>
              <a:t>Planes de </a:t>
            </a:r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Alistamiento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1285860"/>
            <a:ext cx="8229600" cy="2471741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_tradnl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_tradn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Permiten cubrir y </a:t>
            </a:r>
            <a:r>
              <a:rPr lang="es-ES_tradnl" sz="2800" dirty="0" smtClean="0">
                <a:latin typeface="Arial" pitchFamily="34" charset="0"/>
                <a:cs typeface="Arial" pitchFamily="34" charset="0"/>
              </a:rPr>
              <a:t>operar los controles y sistemas del buque en los diferentes Estados de preparación para el combate o situaciones operativas.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_tradnl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6 Cerrar llave"/>
          <p:cNvSpPr/>
          <p:nvPr/>
        </p:nvSpPr>
        <p:spPr>
          <a:xfrm>
            <a:off x="2643174" y="4429132"/>
            <a:ext cx="857256" cy="1714512"/>
          </a:xfrm>
          <a:prstGeom prst="rightBrace">
            <a:avLst>
              <a:gd name="adj1" fmla="val 8333"/>
              <a:gd name="adj2" fmla="val 5069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CuadroTexto"/>
          <p:cNvSpPr txBox="1"/>
          <p:nvPr/>
        </p:nvSpPr>
        <p:spPr>
          <a:xfrm>
            <a:off x="3714744" y="5143512"/>
            <a:ext cx="1446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En la mar </a:t>
            </a:r>
            <a:endParaRPr lang="es-CL" sz="2400" b="1" dirty="0"/>
          </a:p>
        </p:txBody>
      </p:sp>
      <p:sp>
        <p:nvSpPr>
          <p:cNvPr id="9" name="8 CuadroTexto"/>
          <p:cNvSpPr txBox="1"/>
          <p:nvPr/>
        </p:nvSpPr>
        <p:spPr>
          <a:xfrm>
            <a:off x="3714744" y="6072206"/>
            <a:ext cx="1502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En puerto </a:t>
            </a:r>
            <a:endParaRPr lang="es-CL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57364"/>
            <a:ext cx="8229600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eaLnBrk="1" hangingPunct="1"/>
            <a:r>
              <a:rPr lang="es-ES_tradnl" sz="3600" b="1" i="1" dirty="0" smtClean="0">
                <a:latin typeface="Arial" pitchFamily="34" charset="0"/>
                <a:cs typeface="Arial" pitchFamily="34" charset="0"/>
              </a:rPr>
              <a:t>ESTADOS DE ALISTAMIENTO</a:t>
            </a:r>
            <a:endParaRPr lang="en-US" sz="3600" b="1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382000" cy="275749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r>
              <a:rPr lang="es-ES_tradnl" sz="2800" dirty="0" smtClean="0">
                <a:effectLst/>
                <a:latin typeface="Arial" pitchFamily="34" charset="0"/>
                <a:cs typeface="Arial" pitchFamily="34" charset="0"/>
              </a:rPr>
              <a:t>	Organización para operar en distintas condiciones, siendo el estado de alerta máximo e</a:t>
            </a:r>
            <a:r>
              <a:rPr lang="es-ES_tradnl" sz="2800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l </a:t>
            </a:r>
            <a:r>
              <a:rPr lang="es-ES_tradnl" sz="2800" b="1" dirty="0" smtClean="0"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Estado Uno</a:t>
            </a:r>
            <a:r>
              <a:rPr lang="es-ES_tradnl" sz="2800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lang="es-ES_tradnl" sz="2800" dirty="0" smtClean="0">
                <a:latin typeface="Arial" pitchFamily="34" charset="0"/>
                <a:cs typeface="Arial" pitchFamily="34" charset="0"/>
              </a:rPr>
              <a:t>conoci</a:t>
            </a:r>
            <a:r>
              <a:rPr lang="es-ES_tradnl" sz="2800" dirty="0" smtClean="0">
                <a:effectLst/>
                <a:latin typeface="Arial" pitchFamily="34" charset="0"/>
                <a:cs typeface="Arial" pitchFamily="34" charset="0"/>
              </a:rPr>
              <a:t>do como “</a:t>
            </a:r>
            <a:r>
              <a:rPr lang="es-ES_tradnl" sz="2800" b="1" i="1" dirty="0" smtClean="0">
                <a:effectLst/>
                <a:latin typeface="Arial" pitchFamily="34" charset="0"/>
                <a:cs typeface="Arial" pitchFamily="34" charset="0"/>
              </a:rPr>
              <a:t>Zafarrancho General de Combate”</a:t>
            </a: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357166"/>
            <a:ext cx="8229600" cy="8572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ESTADOS DE ALISTAMIENTO</a:t>
            </a:r>
            <a:endParaRPr kumimoji="0" lang="en-US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r="64840"/>
          <a:stretch>
            <a:fillRect/>
          </a:stretch>
        </p:blipFill>
        <p:spPr bwMode="auto">
          <a:xfrm>
            <a:off x="2643174" y="3857628"/>
            <a:ext cx="3000396" cy="26950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00174"/>
            <a:ext cx="5629284" cy="490062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627063">
              <a:buNone/>
            </a:pPr>
            <a:r>
              <a:rPr lang="es-ES_tradnl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Estado Uno</a:t>
            </a:r>
          </a:p>
          <a:p>
            <a:pPr>
              <a:buNone/>
            </a:pPr>
            <a:endParaRPr lang="es-ES_tradnl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Buque listo para entrar en combate.</a:t>
            </a: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Toda la dotación en sus puestos de combate.</a:t>
            </a: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Armamento y sistemas de armas listos para acción inmediata.</a:t>
            </a: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Toda la maquinaria lista para máxima capacidad.</a:t>
            </a: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Buque en condición “</a:t>
            </a:r>
            <a:r>
              <a:rPr lang="es-ES_tradnl" sz="2400" dirty="0" err="1" smtClean="0">
                <a:latin typeface="Arial" pitchFamily="34" charset="0"/>
                <a:cs typeface="Arial" pitchFamily="34" charset="0"/>
              </a:rPr>
              <a:t>Zulu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”. </a:t>
            </a: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(Máxima estanqueidad). </a:t>
            </a:r>
            <a:endParaRPr lang="es-ES_tradnl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Image result for condition zebra imag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4572008"/>
            <a:ext cx="2863344" cy="205549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357166"/>
            <a:ext cx="8229600" cy="8572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ESTADOS DE ALISTAMIENTO</a:t>
            </a:r>
            <a:endParaRPr kumimoji="0" lang="en-US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7" name="Picture 2" descr="C:\Users\7089557-9\Documents\ACTIV. PROF\FOTOS\CJA_6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857364"/>
            <a:ext cx="3394837" cy="22662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610600" cy="326708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endParaRPr lang="es-ES_tradnl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49263">
              <a:buNone/>
            </a:pPr>
            <a: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Estado Dos</a:t>
            </a:r>
          </a:p>
          <a:p>
            <a:pPr marL="449263">
              <a:buNone/>
            </a:pPr>
            <a:endParaRPr lang="es-ES_tradnl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Personal en sus puestos a dos guardias.</a:t>
            </a: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Parte de los sistemas de armas listos para acción.</a:t>
            </a:r>
          </a:p>
          <a:p>
            <a:pPr marL="449263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Buque en condición</a:t>
            </a:r>
            <a:r>
              <a:rPr lang="es-ES_tradnl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_tradnl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s-ES_tradnl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es-ES_tradnl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”. </a:t>
            </a:r>
            <a:r>
              <a:rPr lang="es-ES_tradnl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(Estanqueidad mediana) </a:t>
            </a:r>
          </a:p>
          <a:p>
            <a:pPr>
              <a:buNone/>
            </a:pPr>
            <a:endParaRPr lang="es-ES_tradnl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357166"/>
            <a:ext cx="8229600" cy="8572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ESTADOS DE ALISTAMIENTO</a:t>
            </a:r>
            <a:endParaRPr kumimoji="0" lang="en-US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3074" name="Picture 2" descr="C:\Users\7089557-9\Documents\ACTIV. PROF\FOTOS\CJA_63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286280"/>
            <a:ext cx="3745433" cy="250030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4552952" cy="495300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lnSpcReduction="10000"/>
          </a:bodyPr>
          <a:lstStyle/>
          <a:p>
            <a:pPr>
              <a:buNone/>
            </a:pPr>
            <a:endParaRPr lang="es-ES_tradnl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33400">
              <a:buNone/>
            </a:pPr>
            <a: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Estado Tres</a:t>
            </a:r>
          </a:p>
          <a:p>
            <a:pPr marL="533400">
              <a:buNone/>
            </a:pPr>
            <a:endParaRPr lang="es-ES_tradnl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Buque en condición de desarrollar maniobras operacionales (zarpe, recalada, remolque, logos, etc..)</a:t>
            </a: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Parte de los sistemas de armas listos para acción.</a:t>
            </a: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Buque en condición “</a:t>
            </a:r>
            <a:r>
              <a:rPr lang="es-ES_tradnl" sz="2400" dirty="0" err="1" smtClean="0">
                <a:latin typeface="Arial" pitchFamily="34" charset="0"/>
                <a:cs typeface="Arial" pitchFamily="34" charset="0"/>
              </a:rPr>
              <a:t>Yankee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”. (Estanqueidad mediana)</a:t>
            </a:r>
            <a:endParaRPr lang="es-ES_tradnl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357166"/>
            <a:ext cx="8229600" cy="8572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ESTADOS DE ALISTAMIENTO</a:t>
            </a:r>
            <a:endParaRPr kumimoji="0" lang="en-US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4098" name="Picture 2" descr="C:\Users\7089557-9\Documents\ACTIV. PROF\FOTOS\CJA_63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974587"/>
            <a:ext cx="4357686" cy="29088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610600" cy="333852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endParaRPr lang="es-ES_tradnl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33400">
              <a:buNone/>
            </a:pPr>
            <a: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Estado Cuatro</a:t>
            </a:r>
          </a:p>
          <a:p>
            <a:pPr marL="533400">
              <a:buNone/>
            </a:pPr>
            <a:endParaRPr lang="es-ES_tradnl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Personal en sus puestos </a:t>
            </a:r>
            <a:r>
              <a:rPr lang="es-ES_tradnl" sz="2400" b="1" u="sng" dirty="0" smtClean="0">
                <a:latin typeface="Arial" pitchFamily="34" charset="0"/>
                <a:cs typeface="Arial" pitchFamily="34" charset="0"/>
              </a:rPr>
              <a:t>a cuatro guardias.</a:t>
            </a: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Parte de los sistemas de armas listos para acción.</a:t>
            </a: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Buque en condición “</a:t>
            </a:r>
            <a:r>
              <a:rPr lang="es-ES_tradnl" sz="2400" dirty="0" err="1" smtClean="0">
                <a:latin typeface="Arial" pitchFamily="34" charset="0"/>
                <a:cs typeface="Arial" pitchFamily="34" charset="0"/>
              </a:rPr>
              <a:t>Yankee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”. (Estanqueidad mediana)</a:t>
            </a:r>
            <a:endParaRPr lang="es-ES_tradnl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357166"/>
            <a:ext cx="8229600" cy="8572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ESTADOS DE ALISTAMIENTO</a:t>
            </a:r>
            <a:endParaRPr kumimoji="0" lang="en-US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4695828" cy="448153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endParaRPr lang="es-ES_tradnl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33400">
              <a:buNone/>
            </a:pPr>
            <a: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Estado Cinco</a:t>
            </a:r>
          </a:p>
          <a:p>
            <a:pPr marL="533400">
              <a:buNone/>
            </a:pPr>
            <a:endParaRPr lang="es-ES_tradnl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Personal en sus puestos de guardia de puerto.</a:t>
            </a: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No se cubre armamento</a:t>
            </a:r>
          </a:p>
          <a:p>
            <a:pPr marL="533400"/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Buque en condición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s-ES_tradnl" sz="2400" b="1" dirty="0" err="1" smtClean="0">
                <a:latin typeface="Arial" pitchFamily="34" charset="0"/>
                <a:cs typeface="Arial" pitchFamily="34" charset="0"/>
              </a:rPr>
              <a:t>Xray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”. (Estanqueidad baja). </a:t>
            </a: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_tradnl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357166"/>
            <a:ext cx="8229600" cy="8572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ESTADOS DE ALISTAMIENTO</a:t>
            </a:r>
            <a:endParaRPr kumimoji="0" lang="en-US" sz="36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122" name="Picture 2" descr="C:\Users\7089557-9\Documents\ACTIV. PROF\FOTOS\DSC_04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357430"/>
            <a:ext cx="4214842" cy="28098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SISTEMAS DE GUARDIA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643050"/>
            <a:ext cx="8610600" cy="485776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Autofit/>
          </a:bodyPr>
          <a:lstStyle/>
          <a:p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La organización básica de un buque de guerra es a dos guardias: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Guardia Azul 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y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Guardia Blanca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	Se dividen en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Azul 1, Azul 2 y Blanca 1 y  Blanca 2.</a:t>
            </a:r>
          </a:p>
          <a:p>
            <a:endParaRPr lang="es-ES_tradnl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La condición normal para navegar es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dos guardias. 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En situación de bajo riesgo, a cuatro guardias.</a:t>
            </a:r>
          </a:p>
          <a:p>
            <a:endParaRPr lang="es-ES_tradnl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En puerto, se cubre a 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cuatro guardias. </a:t>
            </a:r>
          </a:p>
          <a:p>
            <a:pPr>
              <a:buNone/>
            </a:pP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	La consideración básica es que debe tener la capacidad </a:t>
            </a:r>
            <a:r>
              <a:rPr lang="es-ES_tradnl" sz="2400" b="1" u="sng" dirty="0" smtClean="0">
                <a:latin typeface="Arial" pitchFamily="34" charset="0"/>
                <a:cs typeface="Arial" pitchFamily="34" charset="0"/>
              </a:rPr>
              <a:t>de zarpar</a:t>
            </a:r>
            <a:r>
              <a:rPr lang="es-ES_tradnl" sz="2400" b="1" dirty="0" smtClean="0">
                <a:latin typeface="Arial" pitchFamily="34" charset="0"/>
                <a:cs typeface="Arial" pitchFamily="34" charset="0"/>
              </a:rPr>
              <a:t> en caso de una emergencia</a:t>
            </a:r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.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(Mal tiempo, alerta de Tsunami, rescate,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))</a:t>
            </a:r>
            <a:endParaRPr lang="es-ES_tradnl" sz="24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71600" y="44624"/>
            <a:ext cx="7049656" cy="67980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CL" sz="13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Régimen de Puerto (</a:t>
            </a:r>
            <a:r>
              <a:rPr lang="es-MX" sz="13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Art. 921° O.A. )</a:t>
            </a:r>
          </a:p>
          <a:p>
            <a:pPr>
              <a:lnSpc>
                <a:spcPct val="150000"/>
              </a:lnSpc>
            </a:pPr>
            <a:r>
              <a:rPr lang="es-MX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Como </a:t>
            </a:r>
            <a:r>
              <a:rPr lang="es-MX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guía, el régimen de puerto se ajustará al </a:t>
            </a: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siguiente horario</a:t>
            </a:r>
          </a:p>
          <a:p>
            <a:pPr>
              <a:lnSpc>
                <a:spcPct val="150000"/>
              </a:lnSpc>
            </a:pPr>
            <a:endParaRPr lang="es-CL" sz="7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</a:t>
            </a: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Diana, aseo general.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06:30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Desayuno.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07:15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MX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Lista de víveres. Limpieza y </a:t>
            </a:r>
            <a:r>
              <a:rPr lang="es-MX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actividades.</a:t>
            </a:r>
            <a:r>
              <a:rPr lang="es-MX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	</a:t>
            </a:r>
            <a:r>
              <a:rPr lang="es-MX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08:30</a:t>
            </a:r>
            <a:endParaRPr lang="es-MX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MX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Retirada y rancho para la guardia entrante. 			11:20</a:t>
            </a: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Justicia y peticiones.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11:30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Retirada general.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11:45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Relevos. 	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11:50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Rancho general.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12:00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Limpieza con la guardia. 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13:00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MX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Llamada. Actividades de acuerdo al régimen </a:t>
            </a: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interno. 		13:30</a:t>
            </a:r>
          </a:p>
          <a:p>
            <a:pPr>
              <a:lnSpc>
                <a:spcPct val="150000"/>
              </a:lnSpc>
            </a:pPr>
            <a:r>
              <a:rPr lang="es-MX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Retirada. Once.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16:15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Franco. 	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17:00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Zafarranchos.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18:00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MX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Limpieza para la ronda. 				</a:t>
            </a:r>
            <a:r>
              <a:rPr lang="es-MX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18:30</a:t>
            </a:r>
            <a:endParaRPr lang="es-MX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Ronda. 	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19:00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Lista de coyes, canto. 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19:20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Rancho. 	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19:30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Silencio. 	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21:00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CL" sz="13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Cerrar cámaras. 					</a:t>
            </a:r>
            <a:r>
              <a:rPr lang="es-CL" sz="13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24:00</a:t>
            </a:r>
            <a:endParaRPr lang="es-CL" sz="13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43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2345" y="1052736"/>
            <a:ext cx="8878811" cy="1015663"/>
          </a:xfrm>
          <a:prstGeom prst="rect">
            <a:avLst/>
          </a:prstGeom>
          <a:solidFill>
            <a:schemeClr val="bg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707886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ORGANIZACIÓN DE UN BUQUE DE GUERRA</a:t>
            </a:r>
            <a:endParaRPr lang="es-E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7590</TotalTime>
  <Words>1125</Words>
  <Application>Microsoft Office PowerPoint</Application>
  <PresentationFormat>Presentación en pantalla (4:3)</PresentationFormat>
  <Paragraphs>331</Paragraphs>
  <Slides>34</Slides>
  <Notes>20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Calibri</vt:lpstr>
      <vt:lpstr>Tahoma</vt:lpstr>
      <vt:lpstr>Tema de Office</vt:lpstr>
      <vt:lpstr>Presentación de PowerPoint</vt:lpstr>
      <vt:lpstr>Presentación de PowerPoint</vt:lpstr>
      <vt:lpstr>Presentación de PowerPoint</vt:lpstr>
      <vt:lpstr>ORGANIZACIÓN  DE UN BUQUE DE GUERRA</vt:lpstr>
      <vt:lpstr>ORGANIZACIÓN DE UN BUQUE DE GUERRA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DEPARTAMENTO DE OPERACIONES</vt:lpstr>
      <vt:lpstr> </vt:lpstr>
      <vt:lpstr>DEPARTAMENTO DE INGENIERÍA</vt:lpstr>
      <vt:lpstr>Presentación de PowerPoint</vt:lpstr>
      <vt:lpstr>PLANES PARA LA ORGANIZACIÓN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ESTADOS DE ALISTAMIENTO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SISTEMAS DE GUARDIA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Organización de un buque de guerra</dc:title>
  <dc:creator>GONZALO MALDONADO</dc:creator>
  <cp:lastModifiedBy>I18 Asesor Act. Profesionales PC. Gonzalo Maldonado V.</cp:lastModifiedBy>
  <cp:revision>130</cp:revision>
  <dcterms:created xsi:type="dcterms:W3CDTF">2018-10-31T18:28:31Z</dcterms:created>
  <dcterms:modified xsi:type="dcterms:W3CDTF">2025-10-23T20:57:50Z</dcterms:modified>
</cp:coreProperties>
</file>