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2"/>
  </p:notesMasterIdLst>
  <p:sldIdLst>
    <p:sldId id="256" r:id="rId2"/>
    <p:sldId id="257" r:id="rId3"/>
    <p:sldId id="258" r:id="rId4"/>
    <p:sldId id="270" r:id="rId5"/>
    <p:sldId id="259" r:id="rId6"/>
    <p:sldId id="260" r:id="rId7"/>
    <p:sldId id="273" r:id="rId8"/>
    <p:sldId id="269" r:id="rId9"/>
    <p:sldId id="271" r:id="rId10"/>
    <p:sldId id="272" r:id="rId11"/>
    <p:sldId id="276" r:id="rId12"/>
    <p:sldId id="262" r:id="rId13"/>
    <p:sldId id="263" r:id="rId14"/>
    <p:sldId id="264" r:id="rId15"/>
    <p:sldId id="265" r:id="rId16"/>
    <p:sldId id="266" r:id="rId17"/>
    <p:sldId id="267" r:id="rId18"/>
    <p:sldId id="268" r:id="rId19"/>
    <p:sldId id="275" r:id="rId20"/>
    <p:sldId id="274" r:id="rId21"/>
  </p:sldIdLst>
  <p:sldSz cx="9144000" cy="6858000" type="screen4x3"/>
  <p:notesSz cx="6858000" cy="9144000"/>
  <p:defaultTextStyle>
    <a:defPPr>
      <a:defRPr lang="en-GB"/>
    </a:defPPr>
    <a:lvl1pPr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marL="742950" indent="-28575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marL="11430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marL="16002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marL="20574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94"/>
  </p:normalViewPr>
  <p:slideViewPr>
    <p:cSldViewPr>
      <p:cViewPr varScale="1">
        <p:scale>
          <a:sx n="121" d="100"/>
          <a:sy n="121" d="100"/>
        </p:scale>
        <p:origin x="1904" y="176"/>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Rectangle 1">
            <a:extLst>
              <a:ext uri="{FF2B5EF4-FFF2-40B4-BE49-F238E27FC236}">
                <a16:creationId xmlns:a16="http://schemas.microsoft.com/office/drawing/2014/main" id="{4031386B-690A-7B4C-A0A0-AB5CFB9227C7}"/>
              </a:ext>
            </a:extLst>
          </p:cNvPr>
          <p:cNvSpPr>
            <a:spLocks noGrp="1" noRot="1" noChangeAspect="1" noChangeArrowheads="1"/>
          </p:cNvSpPr>
          <p:nvPr>
            <p:ph type="sldImg"/>
          </p:nvPr>
        </p:nvSpPr>
        <p:spPr bwMode="auto">
          <a:xfrm>
            <a:off x="0" y="695325"/>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 name="Rectangle 2">
            <a:extLst>
              <a:ext uri="{FF2B5EF4-FFF2-40B4-BE49-F238E27FC236}">
                <a16:creationId xmlns:a16="http://schemas.microsoft.com/office/drawing/2014/main" id="{126A5CD0-1CA0-9046-B88E-187CB4E543A3}"/>
              </a:ext>
            </a:extLst>
          </p:cNvPr>
          <p:cNvSpPr>
            <a:spLocks noGrp="1" noChangeArrowheads="1"/>
          </p:cNvSpPr>
          <p:nvPr>
            <p:ph type="body"/>
          </p:nvPr>
        </p:nvSpPr>
        <p:spPr bwMode="auto">
          <a:xfrm>
            <a:off x="685800" y="4343400"/>
            <a:ext cx="5484813" cy="4113213"/>
          </a:xfrm>
          <a:prstGeom prst="rect">
            <a:avLst/>
          </a:prstGeom>
          <a:noFill/>
          <a:ln>
            <a:noFill/>
          </a:ln>
          <a:effectLst/>
        </p:spPr>
        <p:txBody>
          <a:bodyPr vert="horz" wrap="square" lIns="0" tIns="0" rIns="0" bIns="0" numCol="1" anchor="t" anchorCtr="0" compatLnSpc="1">
            <a:prstTxWarp prst="textNoShape">
              <a:avLst/>
            </a:prstTxWarp>
          </a:bodyPr>
          <a:lstStyle/>
          <a:p>
            <a:pPr lvl="0"/>
            <a:endParaRPr lang="es-CL" altLang="es-CL" noProof="0"/>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1">
            <a:extLst>
              <a:ext uri="{FF2B5EF4-FFF2-40B4-BE49-F238E27FC236}">
                <a16:creationId xmlns:a16="http://schemas.microsoft.com/office/drawing/2014/main" id="{B2CDA33D-FE86-4549-B785-11D6D4CC501D}"/>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17411" name="Rectangle 2">
            <a:extLst>
              <a:ext uri="{FF2B5EF4-FFF2-40B4-BE49-F238E27FC236}">
                <a16:creationId xmlns:a16="http://schemas.microsoft.com/office/drawing/2014/main" id="{945847EC-E719-AF42-9BC2-E7A92AD2206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Rectangle 1">
            <a:extLst>
              <a:ext uri="{FF2B5EF4-FFF2-40B4-BE49-F238E27FC236}">
                <a16:creationId xmlns:a16="http://schemas.microsoft.com/office/drawing/2014/main" id="{A2CFEE07-9E4F-DB4C-8E43-3396990011E1}"/>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18435" name="Rectangle 2">
            <a:extLst>
              <a:ext uri="{FF2B5EF4-FFF2-40B4-BE49-F238E27FC236}">
                <a16:creationId xmlns:a16="http://schemas.microsoft.com/office/drawing/2014/main" id="{816FAE9A-5252-BB44-B8CA-5624C244F13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Rectangle 1">
            <a:extLst>
              <a:ext uri="{FF2B5EF4-FFF2-40B4-BE49-F238E27FC236}">
                <a16:creationId xmlns:a16="http://schemas.microsoft.com/office/drawing/2014/main" id="{590D3EE9-B148-F642-9C44-D9E4F689B613}"/>
              </a:ext>
            </a:extLst>
          </p:cNvPr>
          <p:cNvSpPr>
            <a:spLocks noGrp="1" noRot="1" noChangeAspect="1" noChangeArrowheads="1" noTextEdit="1"/>
          </p:cNvSpPr>
          <p:nvPr>
            <p:ph type="sldImg"/>
          </p:nvPr>
        </p:nvSpPr>
        <p:spPr>
          <a:xfrm>
            <a:off x="1588" y="0"/>
            <a:ext cx="1587" cy="1588"/>
          </a:xfrm>
          <a:solidFill>
            <a:srgbClr val="FFFFFF"/>
          </a:solidFill>
          <a:ln>
            <a:solidFill>
              <a:srgbClr val="000000"/>
            </a:solidFill>
            <a:miter lim="800000"/>
            <a:headEnd/>
            <a:tailEnd/>
          </a:ln>
        </p:spPr>
      </p:sp>
      <p:sp>
        <p:nvSpPr>
          <p:cNvPr id="19459" name="Rectangle 2">
            <a:extLst>
              <a:ext uri="{FF2B5EF4-FFF2-40B4-BE49-F238E27FC236}">
                <a16:creationId xmlns:a16="http://schemas.microsoft.com/office/drawing/2014/main" id="{4C844E76-6A61-1045-9A61-31989D902C2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1">
            <a:extLst>
              <a:ext uri="{FF2B5EF4-FFF2-40B4-BE49-F238E27FC236}">
                <a16:creationId xmlns:a16="http://schemas.microsoft.com/office/drawing/2014/main" id="{9602560D-BB90-6F4C-9433-CFC8599D5517}"/>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0483" name="Rectangle 2">
            <a:extLst>
              <a:ext uri="{FF2B5EF4-FFF2-40B4-BE49-F238E27FC236}">
                <a16:creationId xmlns:a16="http://schemas.microsoft.com/office/drawing/2014/main" id="{202590B5-8229-9E45-9429-8E2291E01263}"/>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1">
            <a:extLst>
              <a:ext uri="{FF2B5EF4-FFF2-40B4-BE49-F238E27FC236}">
                <a16:creationId xmlns:a16="http://schemas.microsoft.com/office/drawing/2014/main" id="{4181128B-51EF-2341-8308-D9AF13F026D8}"/>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1507" name="Rectangle 2">
            <a:extLst>
              <a:ext uri="{FF2B5EF4-FFF2-40B4-BE49-F238E27FC236}">
                <a16:creationId xmlns:a16="http://schemas.microsoft.com/office/drawing/2014/main" id="{122362ED-09AB-9547-AAF0-BB2B2E743FC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 altLang="es-C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1">
            <a:extLst>
              <a:ext uri="{FF2B5EF4-FFF2-40B4-BE49-F238E27FC236}">
                <a16:creationId xmlns:a16="http://schemas.microsoft.com/office/drawing/2014/main" id="{185DB498-7FFB-5047-B50A-1E58CD8DDF4E}"/>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30723" name="Rectangle 2">
            <a:extLst>
              <a:ext uri="{FF2B5EF4-FFF2-40B4-BE49-F238E27FC236}">
                <a16:creationId xmlns:a16="http://schemas.microsoft.com/office/drawing/2014/main" id="{B9608304-DAE8-A74B-B6A4-90B87742535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1">
            <a:extLst>
              <a:ext uri="{FF2B5EF4-FFF2-40B4-BE49-F238E27FC236}">
                <a16:creationId xmlns:a16="http://schemas.microsoft.com/office/drawing/2014/main" id="{98FBB6B2-6A82-714E-A7EB-65F27651452F}"/>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3555" name="Rectangle 2">
            <a:extLst>
              <a:ext uri="{FF2B5EF4-FFF2-40B4-BE49-F238E27FC236}">
                <a16:creationId xmlns:a16="http://schemas.microsoft.com/office/drawing/2014/main" id="{AC08A78F-120E-0643-B162-4BA1008855DA}"/>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1">
            <a:extLst>
              <a:ext uri="{FF2B5EF4-FFF2-40B4-BE49-F238E27FC236}">
                <a16:creationId xmlns:a16="http://schemas.microsoft.com/office/drawing/2014/main" id="{34BC7725-F690-764A-B2E1-0A0540AE3991}"/>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4579" name="Rectangle 2">
            <a:extLst>
              <a:ext uri="{FF2B5EF4-FFF2-40B4-BE49-F238E27FC236}">
                <a16:creationId xmlns:a16="http://schemas.microsoft.com/office/drawing/2014/main" id="{C1084225-8761-EB44-8142-129D120FC60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1">
            <a:extLst>
              <a:ext uri="{FF2B5EF4-FFF2-40B4-BE49-F238E27FC236}">
                <a16:creationId xmlns:a16="http://schemas.microsoft.com/office/drawing/2014/main" id="{BDD6E379-6349-7646-90F4-87C03A44DA8F}"/>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5603" name="Rectangle 2">
            <a:extLst>
              <a:ext uri="{FF2B5EF4-FFF2-40B4-BE49-F238E27FC236}">
                <a16:creationId xmlns:a16="http://schemas.microsoft.com/office/drawing/2014/main" id="{246EB51E-E709-374A-B790-DEC0FB7A89B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1">
            <a:extLst>
              <a:ext uri="{FF2B5EF4-FFF2-40B4-BE49-F238E27FC236}">
                <a16:creationId xmlns:a16="http://schemas.microsoft.com/office/drawing/2014/main" id="{F957D692-9CF4-4A48-8444-741E7B2B6A70}"/>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6627" name="Rectangle 2">
            <a:extLst>
              <a:ext uri="{FF2B5EF4-FFF2-40B4-BE49-F238E27FC236}">
                <a16:creationId xmlns:a16="http://schemas.microsoft.com/office/drawing/2014/main" id="{3B3C13E7-0436-3447-9177-AF3AF700331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1">
            <a:extLst>
              <a:ext uri="{FF2B5EF4-FFF2-40B4-BE49-F238E27FC236}">
                <a16:creationId xmlns:a16="http://schemas.microsoft.com/office/drawing/2014/main" id="{943D7812-C200-3D45-A82B-956D26FD8AD2}"/>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7651" name="Rectangle 2">
            <a:extLst>
              <a:ext uri="{FF2B5EF4-FFF2-40B4-BE49-F238E27FC236}">
                <a16:creationId xmlns:a16="http://schemas.microsoft.com/office/drawing/2014/main" id="{5DD53366-2F11-AC4E-82EF-D1800850A24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1">
            <a:extLst>
              <a:ext uri="{FF2B5EF4-FFF2-40B4-BE49-F238E27FC236}">
                <a16:creationId xmlns:a16="http://schemas.microsoft.com/office/drawing/2014/main" id="{B8380140-2970-4144-B16A-1B3F08C8F02F}"/>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8675" name="Rectangle 2">
            <a:extLst>
              <a:ext uri="{FF2B5EF4-FFF2-40B4-BE49-F238E27FC236}">
                <a16:creationId xmlns:a16="http://schemas.microsoft.com/office/drawing/2014/main" id="{6F7B4B19-F449-EA4E-8CB1-40F743F1B2DE}"/>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57EFD0FD-8FFB-3D4B-8E6F-B4E48E439D3E}"/>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9699" name="Rectangle 2">
            <a:extLst>
              <a:ext uri="{FF2B5EF4-FFF2-40B4-BE49-F238E27FC236}">
                <a16:creationId xmlns:a16="http://schemas.microsoft.com/office/drawing/2014/main" id="{517C9B59-4DE9-7844-B37E-B5B0E5269DF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13B55BB6-7438-3C43-9EB0-B68D8C423CC9}"/>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B527B966-5DCC-C54A-8131-84AAD15DD1DA}"/>
              </a:ext>
            </a:extLst>
          </p:cNvPr>
          <p:cNvSpPr>
            <a:spLocks noGrp="1" noChangeArrowheads="1"/>
          </p:cNvSpPr>
          <p:nvPr>
            <p:ph type="sldNum" idx="11"/>
          </p:nvPr>
        </p:nvSpPr>
        <p:spPr>
          <a:ln/>
        </p:spPr>
        <p:txBody>
          <a:bodyPr/>
          <a:lstStyle>
            <a:lvl1pPr>
              <a:defRPr/>
            </a:lvl1pPr>
          </a:lstStyle>
          <a:p>
            <a:fld id="{ED4D1FBE-51B2-884E-9DB2-82029E0643F1}" type="slidenum">
              <a:rPr lang="es-CL" altLang="es-CL"/>
              <a:pPr/>
              <a:t>‹Nº›</a:t>
            </a:fld>
            <a:endParaRPr lang="es-CL" altLang="es-CL"/>
          </a:p>
        </p:txBody>
      </p:sp>
    </p:spTree>
    <p:extLst>
      <p:ext uri="{BB962C8B-B14F-4D97-AF65-F5344CB8AC3E}">
        <p14:creationId xmlns:p14="http://schemas.microsoft.com/office/powerpoint/2010/main" val="2604192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76DA4B7-7CBB-9A4C-8368-55EF1335E921}"/>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4189588E-8493-354B-93EC-AB77275E2290}"/>
              </a:ext>
            </a:extLst>
          </p:cNvPr>
          <p:cNvSpPr>
            <a:spLocks noGrp="1" noChangeArrowheads="1"/>
          </p:cNvSpPr>
          <p:nvPr>
            <p:ph type="sldNum" idx="11"/>
          </p:nvPr>
        </p:nvSpPr>
        <p:spPr>
          <a:ln/>
        </p:spPr>
        <p:txBody>
          <a:bodyPr/>
          <a:lstStyle>
            <a:lvl1pPr>
              <a:defRPr/>
            </a:lvl1pPr>
          </a:lstStyle>
          <a:p>
            <a:fld id="{8DBF6B54-02FE-0446-822F-B1FC3690EB7F}" type="slidenum">
              <a:rPr lang="es-CL" altLang="es-CL"/>
              <a:pPr/>
              <a:t>‹Nº›</a:t>
            </a:fld>
            <a:endParaRPr lang="es-CL" altLang="es-CL"/>
          </a:p>
        </p:txBody>
      </p:sp>
    </p:spTree>
    <p:extLst>
      <p:ext uri="{BB962C8B-B14F-4D97-AF65-F5344CB8AC3E}">
        <p14:creationId xmlns:p14="http://schemas.microsoft.com/office/powerpoint/2010/main" val="4004820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E9156951-7AA0-754C-9AB7-EF88A7CD245A}"/>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E842FA5E-7985-BF47-8850-78EE85FA4878}"/>
              </a:ext>
            </a:extLst>
          </p:cNvPr>
          <p:cNvSpPr>
            <a:spLocks noGrp="1" noChangeArrowheads="1"/>
          </p:cNvSpPr>
          <p:nvPr>
            <p:ph type="sldNum" idx="11"/>
          </p:nvPr>
        </p:nvSpPr>
        <p:spPr>
          <a:ln/>
        </p:spPr>
        <p:txBody>
          <a:bodyPr/>
          <a:lstStyle>
            <a:lvl1pPr>
              <a:defRPr/>
            </a:lvl1pPr>
          </a:lstStyle>
          <a:p>
            <a:fld id="{7AD82095-A0DF-B54A-8D64-8C01C5114F0F}" type="slidenum">
              <a:rPr lang="es-CL" altLang="es-CL"/>
              <a:pPr/>
              <a:t>‹Nº›</a:t>
            </a:fld>
            <a:endParaRPr lang="es-CL" altLang="es-CL"/>
          </a:p>
        </p:txBody>
      </p:sp>
    </p:spTree>
    <p:extLst>
      <p:ext uri="{BB962C8B-B14F-4D97-AF65-F5344CB8AC3E}">
        <p14:creationId xmlns:p14="http://schemas.microsoft.com/office/powerpoint/2010/main" val="3842274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457200" y="1600200"/>
            <a:ext cx="4037013" cy="45243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4646613" y="1600200"/>
            <a:ext cx="4038600" cy="45243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5FFA6BF6-8D36-784E-A448-6F9A412497D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07D71E79-7DDA-E04C-8183-09D2F76CCF50}"/>
              </a:ext>
            </a:extLst>
          </p:cNvPr>
          <p:cNvSpPr>
            <a:spLocks noGrp="1" noChangeArrowheads="1"/>
          </p:cNvSpPr>
          <p:nvPr>
            <p:ph type="sldNum" idx="11"/>
          </p:nvPr>
        </p:nvSpPr>
        <p:spPr>
          <a:ln/>
        </p:spPr>
        <p:txBody>
          <a:bodyPr/>
          <a:lstStyle>
            <a:lvl1pPr>
              <a:defRPr/>
            </a:lvl1pPr>
          </a:lstStyle>
          <a:p>
            <a:fld id="{73926E41-CBCE-4F4A-9D3F-FC1918163CA7}" type="slidenum">
              <a:rPr lang="es-CL" altLang="es-CL"/>
              <a:pPr/>
              <a:t>‹Nº›</a:t>
            </a:fld>
            <a:endParaRPr lang="es-CL" altLang="es-CL"/>
          </a:p>
        </p:txBody>
      </p:sp>
    </p:spTree>
    <p:extLst>
      <p:ext uri="{BB962C8B-B14F-4D97-AF65-F5344CB8AC3E}">
        <p14:creationId xmlns:p14="http://schemas.microsoft.com/office/powerpoint/2010/main" val="3679316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C83CFBE7-E200-6A40-96AE-7C613146100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8" name="Rectangle 5">
            <a:extLst>
              <a:ext uri="{FF2B5EF4-FFF2-40B4-BE49-F238E27FC236}">
                <a16:creationId xmlns:a16="http://schemas.microsoft.com/office/drawing/2014/main" id="{200AD304-BFB2-C141-A61E-B2A92C625D7F}"/>
              </a:ext>
            </a:extLst>
          </p:cNvPr>
          <p:cNvSpPr>
            <a:spLocks noGrp="1" noChangeArrowheads="1"/>
          </p:cNvSpPr>
          <p:nvPr>
            <p:ph type="sldNum" idx="11"/>
          </p:nvPr>
        </p:nvSpPr>
        <p:spPr>
          <a:ln/>
        </p:spPr>
        <p:txBody>
          <a:bodyPr/>
          <a:lstStyle>
            <a:lvl1pPr>
              <a:defRPr/>
            </a:lvl1pPr>
          </a:lstStyle>
          <a:p>
            <a:fld id="{F6ADF6E7-066F-0C48-8B7C-445F4B006C9C}" type="slidenum">
              <a:rPr lang="es-CL" altLang="es-CL"/>
              <a:pPr/>
              <a:t>‹Nº›</a:t>
            </a:fld>
            <a:endParaRPr lang="es-CL" altLang="es-CL"/>
          </a:p>
        </p:txBody>
      </p:sp>
    </p:spTree>
    <p:extLst>
      <p:ext uri="{BB962C8B-B14F-4D97-AF65-F5344CB8AC3E}">
        <p14:creationId xmlns:p14="http://schemas.microsoft.com/office/powerpoint/2010/main" val="3088664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1AF27D11-A0F3-0E45-ABDF-E33FE2F8F746}"/>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4" name="Rectangle 5">
            <a:extLst>
              <a:ext uri="{FF2B5EF4-FFF2-40B4-BE49-F238E27FC236}">
                <a16:creationId xmlns:a16="http://schemas.microsoft.com/office/drawing/2014/main" id="{5AEED16E-9B2B-3347-90A5-8FE91C82119F}"/>
              </a:ext>
            </a:extLst>
          </p:cNvPr>
          <p:cNvSpPr>
            <a:spLocks noGrp="1" noChangeArrowheads="1"/>
          </p:cNvSpPr>
          <p:nvPr>
            <p:ph type="sldNum" idx="11"/>
          </p:nvPr>
        </p:nvSpPr>
        <p:spPr>
          <a:ln/>
        </p:spPr>
        <p:txBody>
          <a:bodyPr/>
          <a:lstStyle>
            <a:lvl1pPr>
              <a:defRPr/>
            </a:lvl1pPr>
          </a:lstStyle>
          <a:p>
            <a:fld id="{28DC1307-C875-AB4D-9F67-619BEA66E978}" type="slidenum">
              <a:rPr lang="es-CL" altLang="es-CL"/>
              <a:pPr/>
              <a:t>‹Nº›</a:t>
            </a:fld>
            <a:endParaRPr lang="es-CL" altLang="es-CL"/>
          </a:p>
        </p:txBody>
      </p:sp>
    </p:spTree>
    <p:extLst>
      <p:ext uri="{BB962C8B-B14F-4D97-AF65-F5344CB8AC3E}">
        <p14:creationId xmlns:p14="http://schemas.microsoft.com/office/powerpoint/2010/main" val="1772482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F89BDA10-D7EF-4846-853D-B5117B5DE966}"/>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3" name="Rectangle 5">
            <a:extLst>
              <a:ext uri="{FF2B5EF4-FFF2-40B4-BE49-F238E27FC236}">
                <a16:creationId xmlns:a16="http://schemas.microsoft.com/office/drawing/2014/main" id="{9558388B-866B-0D48-BE62-C5AD9B80EA8C}"/>
              </a:ext>
            </a:extLst>
          </p:cNvPr>
          <p:cNvSpPr>
            <a:spLocks noGrp="1" noChangeArrowheads="1"/>
          </p:cNvSpPr>
          <p:nvPr>
            <p:ph type="sldNum" idx="11"/>
          </p:nvPr>
        </p:nvSpPr>
        <p:spPr>
          <a:ln/>
        </p:spPr>
        <p:txBody>
          <a:bodyPr/>
          <a:lstStyle>
            <a:lvl1pPr>
              <a:defRPr/>
            </a:lvl1pPr>
          </a:lstStyle>
          <a:p>
            <a:fld id="{B45159F5-31FC-0E47-8B7E-049703BF7BDD}" type="slidenum">
              <a:rPr lang="es-CL" altLang="es-CL"/>
              <a:pPr/>
              <a:t>‹Nº›</a:t>
            </a:fld>
            <a:endParaRPr lang="es-CL" altLang="es-CL"/>
          </a:p>
        </p:txBody>
      </p:sp>
    </p:spTree>
    <p:extLst>
      <p:ext uri="{BB962C8B-B14F-4D97-AF65-F5344CB8AC3E}">
        <p14:creationId xmlns:p14="http://schemas.microsoft.com/office/powerpoint/2010/main" val="705011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2F4B8276-8644-B144-8D6A-ECAD38D8CC88}"/>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85FB03CA-46E8-194B-B0DD-F061D6BE1C06}"/>
              </a:ext>
            </a:extLst>
          </p:cNvPr>
          <p:cNvSpPr>
            <a:spLocks noGrp="1" noChangeArrowheads="1"/>
          </p:cNvSpPr>
          <p:nvPr>
            <p:ph type="sldNum" idx="11"/>
          </p:nvPr>
        </p:nvSpPr>
        <p:spPr>
          <a:ln/>
        </p:spPr>
        <p:txBody>
          <a:bodyPr/>
          <a:lstStyle>
            <a:lvl1pPr>
              <a:defRPr/>
            </a:lvl1pPr>
          </a:lstStyle>
          <a:p>
            <a:fld id="{4E07D806-FF30-314A-8DB7-C53974CE58B8}" type="slidenum">
              <a:rPr lang="es-CL" altLang="es-CL"/>
              <a:pPr/>
              <a:t>‹Nº›</a:t>
            </a:fld>
            <a:endParaRPr lang="es-CL" altLang="es-CL"/>
          </a:p>
        </p:txBody>
      </p:sp>
    </p:spTree>
    <p:extLst>
      <p:ext uri="{BB962C8B-B14F-4D97-AF65-F5344CB8AC3E}">
        <p14:creationId xmlns:p14="http://schemas.microsoft.com/office/powerpoint/2010/main" val="935517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3ECD3BD4-EAF8-BF46-ACFC-7E8AA2F15D6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172AC676-0516-0643-B613-CD53B77FCF8E}"/>
              </a:ext>
            </a:extLst>
          </p:cNvPr>
          <p:cNvSpPr>
            <a:spLocks noGrp="1" noChangeArrowheads="1"/>
          </p:cNvSpPr>
          <p:nvPr>
            <p:ph type="sldNum" idx="11"/>
          </p:nvPr>
        </p:nvSpPr>
        <p:spPr>
          <a:ln/>
        </p:spPr>
        <p:txBody>
          <a:bodyPr/>
          <a:lstStyle>
            <a:lvl1pPr>
              <a:defRPr/>
            </a:lvl1pPr>
          </a:lstStyle>
          <a:p>
            <a:fld id="{EA842833-181F-3F4E-B856-7A8D3AEFB2A2}" type="slidenum">
              <a:rPr lang="es-CL" altLang="es-CL"/>
              <a:pPr/>
              <a:t>‹Nº›</a:t>
            </a:fld>
            <a:endParaRPr lang="es-CL" altLang="es-CL"/>
          </a:p>
        </p:txBody>
      </p:sp>
    </p:spTree>
    <p:extLst>
      <p:ext uri="{BB962C8B-B14F-4D97-AF65-F5344CB8AC3E}">
        <p14:creationId xmlns:p14="http://schemas.microsoft.com/office/powerpoint/2010/main" val="433002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72969C62-DDC8-074F-BA8E-3CF930DE86F7}"/>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80492F07-FB0D-314D-B8CB-E4F6728D74CF}"/>
              </a:ext>
            </a:extLst>
          </p:cNvPr>
          <p:cNvSpPr>
            <a:spLocks noGrp="1" noChangeArrowheads="1"/>
          </p:cNvSpPr>
          <p:nvPr>
            <p:ph type="sldNum" idx="11"/>
          </p:nvPr>
        </p:nvSpPr>
        <p:spPr>
          <a:ln/>
        </p:spPr>
        <p:txBody>
          <a:bodyPr/>
          <a:lstStyle>
            <a:lvl1pPr>
              <a:defRPr/>
            </a:lvl1pPr>
          </a:lstStyle>
          <a:p>
            <a:fld id="{81E4A7F0-B8CE-E543-91C6-12821F97E277}" type="slidenum">
              <a:rPr lang="es-CL" altLang="es-CL"/>
              <a:pPr/>
              <a:t>‹Nº›</a:t>
            </a:fld>
            <a:endParaRPr lang="es-CL" altLang="es-CL"/>
          </a:p>
        </p:txBody>
      </p:sp>
    </p:spTree>
    <p:extLst>
      <p:ext uri="{BB962C8B-B14F-4D97-AF65-F5344CB8AC3E}">
        <p14:creationId xmlns:p14="http://schemas.microsoft.com/office/powerpoint/2010/main" val="212353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5813" cy="5849937"/>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457200" y="274638"/>
            <a:ext cx="6019800" cy="5849937"/>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3D000943-ADBA-1541-AE77-58EE22043F7B}"/>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DA8FF88C-E438-604B-B8A3-57413F6E6FA0}"/>
              </a:ext>
            </a:extLst>
          </p:cNvPr>
          <p:cNvSpPr>
            <a:spLocks noGrp="1" noChangeArrowheads="1"/>
          </p:cNvSpPr>
          <p:nvPr>
            <p:ph type="sldNum" idx="11"/>
          </p:nvPr>
        </p:nvSpPr>
        <p:spPr>
          <a:ln/>
        </p:spPr>
        <p:txBody>
          <a:bodyPr/>
          <a:lstStyle>
            <a:lvl1pPr>
              <a:defRPr/>
            </a:lvl1pPr>
          </a:lstStyle>
          <a:p>
            <a:fld id="{3B81A268-29EE-1140-AB6B-43ADEF9AA7C0}" type="slidenum">
              <a:rPr lang="es-CL" altLang="es-CL"/>
              <a:pPr/>
              <a:t>‹Nº›</a:t>
            </a:fld>
            <a:endParaRPr lang="es-CL" altLang="es-CL"/>
          </a:p>
        </p:txBody>
      </p:sp>
    </p:spTree>
    <p:extLst>
      <p:ext uri="{BB962C8B-B14F-4D97-AF65-F5344CB8AC3E}">
        <p14:creationId xmlns:p14="http://schemas.microsoft.com/office/powerpoint/2010/main" val="1912723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1">
            <a:extLst>
              <a:ext uri="{FF2B5EF4-FFF2-40B4-BE49-F238E27FC236}">
                <a16:creationId xmlns:a16="http://schemas.microsoft.com/office/drawing/2014/main" id="{0120B301-2850-0946-B68E-6F2A5DA0B23F}"/>
              </a:ext>
            </a:extLst>
          </p:cNvPr>
          <p:cNvSpPr>
            <a:spLocks noGrp="1" noChangeArrowheads="1"/>
          </p:cNvSpPr>
          <p:nvPr>
            <p:ph type="title"/>
          </p:nvPr>
        </p:nvSpPr>
        <p:spPr bwMode="auto">
          <a:xfrm>
            <a:off x="457200" y="274638"/>
            <a:ext cx="8228013" cy="114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p>
            <a:pPr lvl="0"/>
            <a:r>
              <a:rPr lang="en-GB" altLang="es-CL"/>
              <a:t>Click to edit the title text format</a:t>
            </a:r>
          </a:p>
        </p:txBody>
      </p:sp>
      <p:sp>
        <p:nvSpPr>
          <p:cNvPr id="2051" name="Rectangle 2">
            <a:extLst>
              <a:ext uri="{FF2B5EF4-FFF2-40B4-BE49-F238E27FC236}">
                <a16:creationId xmlns:a16="http://schemas.microsoft.com/office/drawing/2014/main" id="{26A9A6AC-1693-2442-8707-1E34F556D380}"/>
              </a:ext>
            </a:extLst>
          </p:cNvPr>
          <p:cNvSpPr>
            <a:spLocks noGrp="1" noChangeArrowheads="1"/>
          </p:cNvSpPr>
          <p:nvPr>
            <p:ph type="body" idx="1"/>
          </p:nvPr>
        </p:nvSpPr>
        <p:spPr bwMode="auto">
          <a:xfrm>
            <a:off x="457200" y="1600200"/>
            <a:ext cx="8228013"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t" anchorCtr="0" compatLnSpc="1">
            <a:prstTxWarp prst="textNoShape">
              <a:avLst/>
            </a:prstTxWarp>
          </a:bodyPr>
          <a:lstStyle/>
          <a:p>
            <a:pPr lvl="0"/>
            <a:r>
              <a:rPr lang="en-GB" altLang="es-CL"/>
              <a:t>Click to edit the outline text format</a:t>
            </a:r>
          </a:p>
          <a:p>
            <a:pPr lvl="1"/>
            <a:r>
              <a:rPr lang="en-GB" altLang="es-CL"/>
              <a:t>Second Outline Level</a:t>
            </a:r>
          </a:p>
          <a:p>
            <a:pPr lvl="2"/>
            <a:r>
              <a:rPr lang="en-GB" altLang="es-CL"/>
              <a:t>Third Outline Level</a:t>
            </a:r>
          </a:p>
          <a:p>
            <a:pPr lvl="3"/>
            <a:r>
              <a:rPr lang="en-GB" altLang="es-CL"/>
              <a:t>Fourth Outline Level</a:t>
            </a:r>
          </a:p>
          <a:p>
            <a:pPr lvl="4"/>
            <a:r>
              <a:rPr lang="en-GB" altLang="es-CL"/>
              <a:t>Fifth Outline Level</a:t>
            </a:r>
          </a:p>
          <a:p>
            <a:pPr lvl="4"/>
            <a:r>
              <a:rPr lang="en-GB" altLang="es-CL"/>
              <a:t>Sixth Outline Level</a:t>
            </a:r>
          </a:p>
          <a:p>
            <a:pPr lvl="4"/>
            <a:r>
              <a:rPr lang="en-GB" altLang="es-CL"/>
              <a:t>Seventh Outline Level</a:t>
            </a:r>
          </a:p>
        </p:txBody>
      </p:sp>
      <p:sp>
        <p:nvSpPr>
          <p:cNvPr id="2" name="Rectangle 3">
            <a:extLst>
              <a:ext uri="{FF2B5EF4-FFF2-40B4-BE49-F238E27FC236}">
                <a16:creationId xmlns:a16="http://schemas.microsoft.com/office/drawing/2014/main" id="{4E67E62E-3A61-B644-B433-68303457FA04}"/>
              </a:ext>
            </a:extLst>
          </p:cNvPr>
          <p:cNvSpPr>
            <a:spLocks noGrp="1" noChangeArrowheads="1"/>
          </p:cNvSpPr>
          <p:nvPr>
            <p:ph type="dt"/>
          </p:nvPr>
        </p:nvSpPr>
        <p:spPr bwMode="auto">
          <a:xfrm>
            <a:off x="457200" y="6353175"/>
            <a:ext cx="2132013" cy="369888"/>
          </a:xfrm>
          <a:prstGeom prst="rect">
            <a:avLst/>
          </a:prstGeom>
          <a:noFill/>
          <a:ln>
            <a:noFill/>
          </a:ln>
          <a:effectLst/>
        </p:spPr>
        <p:txBody>
          <a:bodyPr vert="horz" wrap="square" lIns="90000" tIns="46800" rIns="90000" bIns="46800" numCol="1" anchor="ctr" anchorCtr="0" compatLnSpc="1">
            <a:prstTxWarp prst="textNoShape">
              <a:avLst/>
            </a:prstTxWarp>
          </a:bodyPr>
          <a:lstStyle>
            <a:lvl1pPr eaLnBrk="1" hangingPunct="1">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ea typeface="+mn-ea"/>
                <a:cs typeface="Arial" panose="020B0604020202020204" pitchFamily="34" charset="0"/>
              </a:defRPr>
            </a:lvl1pPr>
          </a:lstStyle>
          <a:p>
            <a:pPr>
              <a:defRPr/>
            </a:pPr>
            <a:endParaRPr lang="es-CL" altLang="es-CL"/>
          </a:p>
        </p:txBody>
      </p:sp>
      <p:sp>
        <p:nvSpPr>
          <p:cNvPr id="1029" name="Text Box 4">
            <a:extLst>
              <a:ext uri="{FF2B5EF4-FFF2-40B4-BE49-F238E27FC236}">
                <a16:creationId xmlns:a16="http://schemas.microsoft.com/office/drawing/2014/main" id="{C5DC8DBC-C72C-8A4B-A0B6-FE9D775B82AC}"/>
              </a:ext>
            </a:extLst>
          </p:cNvPr>
          <p:cNvSpPr txBox="1">
            <a:spLocks noChangeArrowheads="1"/>
          </p:cNvSpPr>
          <p:nvPr/>
        </p:nvSpPr>
        <p:spPr bwMode="auto">
          <a:xfrm>
            <a:off x="3124200" y="6354763"/>
            <a:ext cx="2895600" cy="368300"/>
          </a:xfrm>
          <a:prstGeom prst="rect">
            <a:avLst/>
          </a:prstGeom>
          <a:noFill/>
          <a:ln w="9525">
            <a:noFill/>
            <a:round/>
            <a:headEnd/>
            <a:tailEnd/>
          </a:ln>
          <a:effectLst/>
        </p:spPr>
        <p:txBody>
          <a:bodyPr wrap="none" anchor="ctr"/>
          <a:lstStyle/>
          <a:p>
            <a:pPr eaLnBrk="1" hangingPunct="1">
              <a:buClr>
                <a:srgbClr val="000000"/>
              </a:buClr>
              <a:buSzPct val="100000"/>
              <a:buFont typeface="Times New Roman" pitchFamily="18" charset="0"/>
              <a:buNone/>
              <a:defRPr/>
            </a:pPr>
            <a:endParaRPr lang="es-CL"/>
          </a:p>
        </p:txBody>
      </p:sp>
      <p:sp>
        <p:nvSpPr>
          <p:cNvPr id="3" name="Rectangle 5">
            <a:extLst>
              <a:ext uri="{FF2B5EF4-FFF2-40B4-BE49-F238E27FC236}">
                <a16:creationId xmlns:a16="http://schemas.microsoft.com/office/drawing/2014/main" id="{167587D4-C688-0C49-81D5-892F32ADE165}"/>
              </a:ext>
            </a:extLst>
          </p:cNvPr>
          <p:cNvSpPr>
            <a:spLocks noGrp="1" noChangeArrowheads="1"/>
          </p:cNvSpPr>
          <p:nvPr>
            <p:ph type="sldNum"/>
          </p:nvPr>
        </p:nvSpPr>
        <p:spPr bwMode="auto">
          <a:xfrm>
            <a:off x="6553200" y="6353175"/>
            <a:ext cx="2132013" cy="369888"/>
          </a:xfrm>
          <a:prstGeom prst="rect">
            <a:avLst/>
          </a:prstGeom>
          <a:noFill/>
          <a:ln>
            <a:noFill/>
          </a:ln>
          <a:effectLst/>
        </p:spPr>
        <p:txBody>
          <a:bodyPr vert="horz" wrap="square" lIns="90000" tIns="46800" rIns="90000" bIns="46800" numCol="1" anchor="ctr" anchorCtr="0" compatLnSpc="1">
            <a:prstTxWarp prst="textNoShape">
              <a:avLst/>
            </a:prstTxWarp>
          </a:bodyPr>
          <a:lstStyle>
            <a:lvl1pPr eaLnBrk="1" hangingPunct="1">
              <a:buSzPct val="100000"/>
              <a:defRPr>
                <a:solidFill>
                  <a:srgbClr val="000000"/>
                </a:solidFill>
              </a:defRPr>
            </a:lvl1pPr>
          </a:lstStyle>
          <a:p>
            <a:fld id="{45B65739-2A0B-0B48-BD35-AEB98AFEF7BE}" type="slidenum">
              <a:rPr lang="es-CL" altLang="es-CL"/>
              <a:pPr/>
              <a:t>‹Nº›</a:t>
            </a:fld>
            <a:endParaRPr lang="es-CL" alt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2pPr>
      <a:lvl3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3pPr>
      <a:lvl4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4pPr>
      <a:lvl5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hyperlink" Target="https://phet.colorado.edu/sims/html/capacitor-lab-basics/latest/capacitor-lab-basics_en.html"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9.png"/></Relationships>
</file>

<file path=ppt/slides/_rels/slide14.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 Id="rId9" Type="http://schemas.openxmlformats.org/officeDocument/2006/relationships/image" Target="../media/image36.png"/></Relationships>
</file>

<file path=ppt/slides/_rels/slide15.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16.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image" Target="../media/image47.pn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png"/></Relationships>
</file>

<file path=ppt/slides/_rels/slide17.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47.png"/><Relationship Id="rId7" Type="http://schemas.openxmlformats.org/officeDocument/2006/relationships/image" Target="../media/image5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55.png"/><Relationship Id="rId4" Type="http://schemas.openxmlformats.org/officeDocument/2006/relationships/image" Target="../media/image54.png"/></Relationships>
</file>

<file path=ppt/slides/_rels/slide18.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61.png"/><Relationship Id="rId5" Type="http://schemas.openxmlformats.org/officeDocument/2006/relationships/image" Target="../media/image60.png"/><Relationship Id="rId10" Type="http://schemas.openxmlformats.org/officeDocument/2006/relationships/image" Target="../media/image65.png"/><Relationship Id="rId4" Type="http://schemas.openxmlformats.org/officeDocument/2006/relationships/image" Target="../media/image59.png"/><Relationship Id="rId9" Type="http://schemas.openxmlformats.org/officeDocument/2006/relationships/image" Target="../media/image64.png"/></Relationships>
</file>

<file path=ppt/slides/_rels/slide19.xml.rels><?xml version="1.0" encoding="UTF-8" standalone="yes"?>
<Relationships xmlns="http://schemas.openxmlformats.org/package/2006/relationships"><Relationship Id="rId2" Type="http://schemas.openxmlformats.org/officeDocument/2006/relationships/image" Target="../media/image66.tif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1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Text Box 1">
            <a:extLst>
              <a:ext uri="{FF2B5EF4-FFF2-40B4-BE49-F238E27FC236}">
                <a16:creationId xmlns:a16="http://schemas.microsoft.com/office/drawing/2014/main" id="{05C7F135-FB1F-1348-A61F-FC302A7F5EB2}"/>
              </a:ext>
            </a:extLst>
          </p:cNvPr>
          <p:cNvSpPr txBox="1">
            <a:spLocks noChangeArrowheads="1"/>
          </p:cNvSpPr>
          <p:nvPr/>
        </p:nvSpPr>
        <p:spPr bwMode="auto">
          <a:xfrm>
            <a:off x="1619250" y="2700338"/>
            <a:ext cx="5583238" cy="765175"/>
          </a:xfrm>
          <a:prstGeom prst="rect">
            <a:avLst/>
          </a:prstGeom>
          <a:noFill/>
          <a:ln>
            <a:noFill/>
          </a:ln>
          <a:effectLst/>
        </p:spPr>
        <p:txBody>
          <a:bodyPr lIns="90000" tIns="46800" rIns="90000" bIns="46800"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algn="ctr" eaLnBrk="1" hangingPunct="1">
              <a:buSzPct val="100000"/>
              <a:defRPr/>
            </a:pPr>
            <a:r>
              <a:rPr lang="es-CL" altLang="es-CL" sz="4400" b="1">
                <a:solidFill>
                  <a:srgbClr val="254061"/>
                </a:solidFill>
                <a:effectLst>
                  <a:outerShdw blurRad="38100" dist="38100" dir="2700000" algn="tl">
                    <a:srgbClr val="C0C0C0"/>
                  </a:outerShdw>
                </a:effectLst>
                <a:latin typeface="Comic Sans MS" panose="030F0702030302020204" pitchFamily="66" charset="0"/>
                <a:ea typeface="Microsoft YaHei" panose="020B0503020204020204" pitchFamily="34" charset="-122"/>
              </a:rPr>
              <a:t>Capacitancia</a:t>
            </a:r>
          </a:p>
        </p:txBody>
      </p:sp>
      <p:sp>
        <p:nvSpPr>
          <p:cNvPr id="3075" name="Text Box 2">
            <a:extLst>
              <a:ext uri="{FF2B5EF4-FFF2-40B4-BE49-F238E27FC236}">
                <a16:creationId xmlns:a16="http://schemas.microsoft.com/office/drawing/2014/main" id="{80154882-43D1-764E-99F9-CE33B850582E}"/>
              </a:ext>
            </a:extLst>
          </p:cNvPr>
          <p:cNvSpPr txBox="1">
            <a:spLocks noChangeArrowheads="1"/>
          </p:cNvSpPr>
          <p:nvPr/>
        </p:nvSpPr>
        <p:spPr bwMode="auto">
          <a:xfrm>
            <a:off x="1371600" y="3886200"/>
            <a:ext cx="6400800"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ctr" eaLnBrk="1" hangingPunct="1">
              <a:spcBef>
                <a:spcPts val="800"/>
              </a:spcBef>
              <a:buSzPct val="100000"/>
            </a:pPr>
            <a:r>
              <a:rPr lang="es-CL" altLang="es-CL" sz="3200" b="1" dirty="0">
                <a:solidFill>
                  <a:srgbClr val="254061"/>
                </a:solidFill>
                <a:ea typeface="Microsoft YaHei" panose="020B0503020204020204" pitchFamily="34" charset="-122"/>
              </a:rPr>
              <a:t>Escuela Naval “Arturo Prat”</a:t>
            </a:r>
          </a:p>
          <a:p>
            <a:pPr algn="ctr" eaLnBrk="1" hangingPunct="1">
              <a:spcBef>
                <a:spcPts val="800"/>
              </a:spcBef>
              <a:buSzPct val="100000"/>
            </a:pPr>
            <a:r>
              <a:rPr lang="es-CL" altLang="es-CL" sz="3200" b="1" dirty="0">
                <a:solidFill>
                  <a:srgbClr val="254061"/>
                </a:solidFill>
                <a:ea typeface="Microsoft YaHei" panose="020B0503020204020204" pitchFamily="34" charset="-122"/>
              </a:rPr>
              <a:t>2021</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a:extLst>
              <a:ext uri="{FF2B5EF4-FFF2-40B4-BE49-F238E27FC236}">
                <a16:creationId xmlns:a16="http://schemas.microsoft.com/office/drawing/2014/main" id="{FDBBCE7D-A151-844D-8288-0B1B0874AD36}"/>
              </a:ext>
            </a:extLst>
          </p:cNvPr>
          <p:cNvSpPr>
            <a:spLocks noChangeArrowheads="1"/>
          </p:cNvSpPr>
          <p:nvPr/>
        </p:nvSpPr>
        <p:spPr bwMode="auto">
          <a:xfrm>
            <a:off x="179388" y="234950"/>
            <a:ext cx="2592387"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Capacitancia </a:t>
            </a:r>
          </a:p>
        </p:txBody>
      </p:sp>
      <p:sp>
        <p:nvSpPr>
          <p:cNvPr id="4098" name="Rectangle 2">
            <a:extLst>
              <a:ext uri="{FF2B5EF4-FFF2-40B4-BE49-F238E27FC236}">
                <a16:creationId xmlns:a16="http://schemas.microsoft.com/office/drawing/2014/main" id="{A521207E-4C92-0743-9DF9-68A495133D57}"/>
              </a:ext>
            </a:extLst>
          </p:cNvPr>
          <p:cNvSpPr>
            <a:spLocks noChangeArrowheads="1"/>
          </p:cNvSpPr>
          <p:nvPr/>
        </p:nvSpPr>
        <p:spPr bwMode="auto">
          <a:xfrm>
            <a:off x="347663" y="908050"/>
            <a:ext cx="3937000" cy="115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Un </a:t>
            </a:r>
            <a:r>
              <a:rPr lang="es-CL" altLang="es-CL" sz="1400" b="1" i="1" dirty="0">
                <a:solidFill>
                  <a:srgbClr val="002060"/>
                </a:solidFill>
                <a:latin typeface="Comic Sans MS" panose="030F0902030302020204" pitchFamily="66" charset="0"/>
              </a:rPr>
              <a:t>capacitor</a:t>
            </a:r>
            <a:r>
              <a:rPr lang="es-CL" altLang="es-CL" sz="1400" dirty="0">
                <a:solidFill>
                  <a:srgbClr val="002060"/>
                </a:solidFill>
                <a:latin typeface="Comic Sans MS" panose="030F0902030302020204" pitchFamily="66" charset="0"/>
              </a:rPr>
              <a:t>, a veces también llamado condensador, es un dispositivo que puede almacenar carga eléctrica y que consiste en dos objetos conductores colocados uno cerca del otro, pero sin tocarse </a:t>
            </a:r>
          </a:p>
        </p:txBody>
      </p:sp>
      <p:pic>
        <p:nvPicPr>
          <p:cNvPr id="4099" name="Picture 3">
            <a:extLst>
              <a:ext uri="{FF2B5EF4-FFF2-40B4-BE49-F238E27FC236}">
                <a16:creationId xmlns:a16="http://schemas.microsoft.com/office/drawing/2014/main" id="{C5A4BE24-C3E3-1149-BA29-2CC25CDD6B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625" y="374650"/>
            <a:ext cx="3057525"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cxnSp>
        <p:nvCxnSpPr>
          <p:cNvPr id="4100" name="AutoShape 4">
            <a:extLst>
              <a:ext uri="{FF2B5EF4-FFF2-40B4-BE49-F238E27FC236}">
                <a16:creationId xmlns:a16="http://schemas.microsoft.com/office/drawing/2014/main" id="{0200A50A-D587-CC4E-B6D5-3F1FB66A9763}"/>
              </a:ext>
            </a:extLst>
          </p:cNvPr>
          <p:cNvCxnSpPr>
            <a:cxnSpLocks noChangeShapeType="1"/>
          </p:cNvCxnSpPr>
          <p:nvPr/>
        </p:nvCxnSpPr>
        <p:spPr bwMode="auto">
          <a:xfrm flipH="1">
            <a:off x="7524750" y="1916113"/>
            <a:ext cx="792163" cy="1216025"/>
          </a:xfrm>
          <a:prstGeom prst="straightConnector1">
            <a:avLst/>
          </a:prstGeom>
          <a:noFill/>
          <a:ln w="19080" cap="sq">
            <a:solidFill>
              <a:srgbClr val="4A7EBB"/>
            </a:solidFill>
            <a:miter lim="800000"/>
            <a:headEnd type="triangle" w="med" len="med"/>
            <a:tailEnd type="triangle" w="med" len="med"/>
          </a:ln>
          <a:extLst>
            <a:ext uri="{909E8E84-426E-40DD-AFC4-6F175D3DCCD1}">
              <a14:hiddenFill xmlns:a14="http://schemas.microsoft.com/office/drawing/2010/main">
                <a:noFill/>
              </a14:hiddenFill>
            </a:ext>
          </a:extLst>
        </p:spPr>
      </p:cxnSp>
      <p:pic>
        <p:nvPicPr>
          <p:cNvPr id="4101" name="Picture 5">
            <a:extLst>
              <a:ext uri="{FF2B5EF4-FFF2-40B4-BE49-F238E27FC236}">
                <a16:creationId xmlns:a16="http://schemas.microsoft.com/office/drawing/2014/main" id="{44B68EAD-4AC7-7B4C-BA98-1EB2077A3D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69238" y="2493963"/>
            <a:ext cx="579437"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4102" name="Rectangle 6">
            <a:extLst>
              <a:ext uri="{FF2B5EF4-FFF2-40B4-BE49-F238E27FC236}">
                <a16:creationId xmlns:a16="http://schemas.microsoft.com/office/drawing/2014/main" id="{D6D70837-4377-AF4B-B16C-BC45DE80B8CE}"/>
              </a:ext>
            </a:extLst>
          </p:cNvPr>
          <p:cNvSpPr>
            <a:spLocks noChangeArrowheads="1"/>
          </p:cNvSpPr>
          <p:nvPr/>
        </p:nvSpPr>
        <p:spPr bwMode="auto">
          <a:xfrm>
            <a:off x="347663" y="2403475"/>
            <a:ext cx="39370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Se ha demostrado, experimentalmente, que la cantidad de carga </a:t>
            </a:r>
            <a:r>
              <a:rPr lang="es-CL" altLang="es-CL" sz="1400" b="1">
                <a:solidFill>
                  <a:srgbClr val="002060"/>
                </a:solidFill>
                <a:latin typeface="Comic Sans MS" panose="030F0902030302020204" pitchFamily="66" charset="0"/>
              </a:rPr>
              <a:t>Q</a:t>
            </a:r>
            <a:r>
              <a:rPr lang="es-CL" altLang="es-CL" sz="1400">
                <a:solidFill>
                  <a:srgbClr val="002060"/>
                </a:solidFill>
                <a:latin typeface="Comic Sans MS" panose="030F0902030302020204" pitchFamily="66" charset="0"/>
              </a:rPr>
              <a:t> en un capacitor es directamente proporcional a la diferencia </a:t>
            </a:r>
            <a:r>
              <a:rPr lang="el-GR" altLang="es-CL" sz="1400" b="1">
                <a:solidFill>
                  <a:srgbClr val="002060"/>
                </a:solidFill>
                <a:latin typeface="Comic Sans MS" panose="030F0902030302020204" pitchFamily="66" charset="0"/>
              </a:rPr>
              <a:t>Δ</a:t>
            </a:r>
            <a:r>
              <a:rPr lang="es-CL" altLang="es-CL" sz="1400" b="1">
                <a:solidFill>
                  <a:srgbClr val="002060"/>
                </a:solidFill>
                <a:latin typeface="Comic Sans MS" panose="030F0902030302020204" pitchFamily="66" charset="0"/>
              </a:rPr>
              <a:t>V</a:t>
            </a:r>
            <a:r>
              <a:rPr lang="es-CL" altLang="es-CL" sz="1400">
                <a:solidFill>
                  <a:srgbClr val="002060"/>
                </a:solidFill>
                <a:latin typeface="Comic Sans MS" panose="030F0902030302020204" pitchFamily="66" charset="0"/>
              </a:rPr>
              <a:t> de potencial entre ambos conductores.</a:t>
            </a:r>
          </a:p>
        </p:txBody>
      </p:sp>
      <p:sp>
        <p:nvSpPr>
          <p:cNvPr id="4103" name="Rectangle 7">
            <a:extLst>
              <a:ext uri="{FF2B5EF4-FFF2-40B4-BE49-F238E27FC236}">
                <a16:creationId xmlns:a16="http://schemas.microsoft.com/office/drawing/2014/main" id="{C864455F-5882-FB48-8173-E66AC599C9CE}"/>
              </a:ext>
            </a:extLst>
          </p:cNvPr>
          <p:cNvSpPr>
            <a:spLocks noChangeArrowheads="1"/>
          </p:cNvSpPr>
          <p:nvPr/>
        </p:nvSpPr>
        <p:spPr bwMode="auto">
          <a:xfrm>
            <a:off x="731838" y="3479800"/>
            <a:ext cx="2522142" cy="3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dirty="0">
                <a:solidFill>
                  <a:srgbClr val="002060"/>
                </a:solidFill>
                <a:latin typeface="Comic Sans MS" panose="030F0902030302020204" pitchFamily="66" charset="0"/>
              </a:rPr>
              <a:t>Q </a:t>
            </a:r>
            <a:r>
              <a:rPr lang="el-GR" altLang="es-CL" b="1" dirty="0" err="1">
                <a:solidFill>
                  <a:srgbClr val="002060"/>
                </a:solidFill>
                <a:latin typeface="Comic Sans MS" panose="030F0902030302020204" pitchFamily="66" charset="0"/>
              </a:rPr>
              <a:t>proporcional</a:t>
            </a:r>
            <a:r>
              <a:rPr lang="es-ES" altLang="es-CL" b="1" dirty="0">
                <a:solidFill>
                  <a:srgbClr val="002060"/>
                </a:solidFill>
                <a:latin typeface="Comic Sans MS" panose="030F0902030302020204" pitchFamily="66" charset="0"/>
              </a:rPr>
              <a:t> a </a:t>
            </a:r>
            <a:r>
              <a:rPr lang="el-GR" altLang="es-CL" b="1" dirty="0">
                <a:solidFill>
                  <a:srgbClr val="002060"/>
                </a:solidFill>
                <a:latin typeface="Comic Sans MS" panose="030F0902030302020204" pitchFamily="66" charset="0"/>
              </a:rPr>
              <a:t>Δ</a:t>
            </a:r>
            <a:r>
              <a:rPr lang="es-CL" altLang="es-CL" b="1" dirty="0">
                <a:solidFill>
                  <a:srgbClr val="002060"/>
                </a:solidFill>
                <a:latin typeface="Comic Sans MS" panose="030F0902030302020204" pitchFamily="66" charset="0"/>
              </a:rPr>
              <a:t>V</a:t>
            </a:r>
            <a:r>
              <a:rPr lang="es-CL" altLang="es-CL" b="1" dirty="0">
                <a:solidFill>
                  <a:srgbClr val="002060"/>
                </a:solidFill>
                <a:latin typeface="Arial" panose="020B0604020202020204" pitchFamily="34" charset="0"/>
              </a:rPr>
              <a:t> </a:t>
            </a:r>
          </a:p>
        </p:txBody>
      </p:sp>
      <p:sp>
        <p:nvSpPr>
          <p:cNvPr id="4104" name="Rectangle 8">
            <a:extLst>
              <a:ext uri="{FF2B5EF4-FFF2-40B4-BE49-F238E27FC236}">
                <a16:creationId xmlns:a16="http://schemas.microsoft.com/office/drawing/2014/main" id="{D330776A-754D-5D48-BD7F-DB855B183358}"/>
              </a:ext>
            </a:extLst>
          </p:cNvPr>
          <p:cNvSpPr>
            <a:spLocks noChangeArrowheads="1"/>
          </p:cNvSpPr>
          <p:nvPr/>
        </p:nvSpPr>
        <p:spPr bwMode="auto">
          <a:xfrm>
            <a:off x="1482725" y="4076700"/>
            <a:ext cx="1306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dirty="0">
                <a:solidFill>
                  <a:srgbClr val="002060"/>
                </a:solidFill>
                <a:latin typeface="Comic Sans MS" panose="030F0902030302020204" pitchFamily="66" charset="0"/>
              </a:rPr>
              <a:t>Q </a:t>
            </a:r>
            <a:r>
              <a:rPr lang="es-CL" altLang="es-CL" b="1" dirty="0">
                <a:solidFill>
                  <a:srgbClr val="002060"/>
                </a:solidFill>
                <a:latin typeface="Arial" panose="020B0604020202020204" pitchFamily="34" charset="0"/>
              </a:rPr>
              <a:t>= C </a:t>
            </a:r>
            <a:r>
              <a:rPr lang="el-GR" altLang="es-CL" b="1" dirty="0">
                <a:solidFill>
                  <a:srgbClr val="002060"/>
                </a:solidFill>
                <a:latin typeface="Comic Sans MS" panose="030F0902030302020204" pitchFamily="66" charset="0"/>
              </a:rPr>
              <a:t>Δ</a:t>
            </a:r>
            <a:r>
              <a:rPr lang="es-CL" altLang="es-CL" b="1" dirty="0">
                <a:solidFill>
                  <a:srgbClr val="002060"/>
                </a:solidFill>
                <a:latin typeface="Comic Sans MS" panose="030F0902030302020204" pitchFamily="66" charset="0"/>
              </a:rPr>
              <a:t>V</a:t>
            </a:r>
            <a:r>
              <a:rPr lang="es-CL" altLang="es-CL" b="1" dirty="0">
                <a:solidFill>
                  <a:srgbClr val="002060"/>
                </a:solidFill>
                <a:latin typeface="Arial" panose="020B0604020202020204" pitchFamily="34" charset="0"/>
              </a:rPr>
              <a:t> </a:t>
            </a:r>
          </a:p>
        </p:txBody>
      </p:sp>
      <p:sp>
        <p:nvSpPr>
          <p:cNvPr id="4105" name="Rectangle 9">
            <a:extLst>
              <a:ext uri="{FF2B5EF4-FFF2-40B4-BE49-F238E27FC236}">
                <a16:creationId xmlns:a16="http://schemas.microsoft.com/office/drawing/2014/main" id="{543A026A-FC1E-5449-9E45-9EAB5EDD6B20}"/>
              </a:ext>
            </a:extLst>
          </p:cNvPr>
          <p:cNvSpPr>
            <a:spLocks noChangeArrowheads="1"/>
          </p:cNvSpPr>
          <p:nvPr/>
        </p:nvSpPr>
        <p:spPr bwMode="auto">
          <a:xfrm>
            <a:off x="500063" y="4446588"/>
            <a:ext cx="37846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Donde </a:t>
            </a:r>
            <a:r>
              <a:rPr lang="es-CL" altLang="es-CL" sz="1400" b="1" dirty="0">
                <a:solidFill>
                  <a:srgbClr val="002060"/>
                </a:solidFill>
                <a:latin typeface="Comic Sans MS" panose="030F0902030302020204" pitchFamily="66" charset="0"/>
              </a:rPr>
              <a:t>C</a:t>
            </a:r>
            <a:r>
              <a:rPr lang="es-CL" altLang="es-CL" sz="1400" dirty="0">
                <a:solidFill>
                  <a:srgbClr val="002060"/>
                </a:solidFill>
                <a:latin typeface="Comic Sans MS" panose="030F0902030302020204" pitchFamily="66" charset="0"/>
              </a:rPr>
              <a:t> es la constante de proporcionalidad , llamada capacitancia </a:t>
            </a:r>
          </a:p>
        </p:txBody>
      </p:sp>
      <p:sp>
        <p:nvSpPr>
          <p:cNvPr id="4106" name="Rectangle 10">
            <a:extLst>
              <a:ext uri="{FF2B5EF4-FFF2-40B4-BE49-F238E27FC236}">
                <a16:creationId xmlns:a16="http://schemas.microsoft.com/office/drawing/2014/main" id="{790BE458-EBA1-ED4B-A6D4-F98666B42905}"/>
              </a:ext>
            </a:extLst>
          </p:cNvPr>
          <p:cNvSpPr>
            <a:spLocks noChangeArrowheads="1"/>
          </p:cNvSpPr>
          <p:nvPr/>
        </p:nvSpPr>
        <p:spPr bwMode="auto">
          <a:xfrm>
            <a:off x="549275" y="4973638"/>
            <a:ext cx="3735388"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Su unidad en el SI es el </a:t>
            </a:r>
            <a:r>
              <a:rPr lang="es-CL" altLang="es-CL" sz="1400" b="1" dirty="0">
                <a:solidFill>
                  <a:srgbClr val="002060"/>
                </a:solidFill>
                <a:latin typeface="Comic Sans MS" panose="030F0902030302020204" pitchFamily="66" charset="0"/>
              </a:rPr>
              <a:t>coulomb / volt</a:t>
            </a:r>
          </a:p>
          <a:p>
            <a:pPr algn="just" eaLnBrk="1" hangingPunct="1">
              <a:buSzPct val="100000"/>
            </a:pPr>
            <a:r>
              <a:rPr lang="es-CL" altLang="es-CL" sz="1400" dirty="0">
                <a:solidFill>
                  <a:srgbClr val="002060"/>
                </a:solidFill>
                <a:latin typeface="Comic Sans MS" panose="030F0902030302020204" pitchFamily="66" charset="0"/>
              </a:rPr>
              <a:t>Y se llama </a:t>
            </a:r>
            <a:r>
              <a:rPr lang="es-CL" altLang="es-CL" sz="1400" b="1" dirty="0">
                <a:solidFill>
                  <a:srgbClr val="002060"/>
                </a:solidFill>
                <a:latin typeface="Comic Sans MS" panose="030F0902030302020204" pitchFamily="66" charset="0"/>
              </a:rPr>
              <a:t>faradio [F]</a:t>
            </a:r>
          </a:p>
          <a:p>
            <a:pPr algn="just" eaLnBrk="1" hangingPunct="1">
              <a:buSzPct val="100000"/>
            </a:pPr>
            <a:r>
              <a:rPr lang="es-CL" altLang="es-CL" sz="1400" dirty="0">
                <a:solidFill>
                  <a:srgbClr val="002060"/>
                </a:solidFill>
                <a:latin typeface="Comic Sans MS" panose="030F0902030302020204" pitchFamily="66" charset="0"/>
              </a:rPr>
              <a:t> </a:t>
            </a:r>
          </a:p>
        </p:txBody>
      </p:sp>
      <p:pic>
        <p:nvPicPr>
          <p:cNvPr id="4107" name="Picture 11">
            <a:extLst>
              <a:ext uri="{FF2B5EF4-FFF2-40B4-BE49-F238E27FC236}">
                <a16:creationId xmlns:a16="http://schemas.microsoft.com/office/drawing/2014/main" id="{46C05438-407F-8447-BCE2-0D78F06466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9563" y="5535613"/>
            <a:ext cx="1212850" cy="56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409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409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4100"/>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410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410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4103"/>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410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410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4106"/>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41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a:extLst>
              <a:ext uri="{FF2B5EF4-FFF2-40B4-BE49-F238E27FC236}">
                <a16:creationId xmlns:a16="http://schemas.microsoft.com/office/drawing/2014/main" id="{43EE31F6-E1EE-3748-AC88-1336024D1C44}"/>
              </a:ext>
            </a:extLst>
          </p:cNvPr>
          <p:cNvSpPr>
            <a:spLocks noChangeArrowheads="1"/>
          </p:cNvSpPr>
          <p:nvPr/>
        </p:nvSpPr>
        <p:spPr bwMode="auto">
          <a:xfrm>
            <a:off x="179388" y="234950"/>
            <a:ext cx="3636962" cy="947738"/>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Condensadores </a:t>
            </a:r>
          </a:p>
        </p:txBody>
      </p:sp>
      <p:pic>
        <p:nvPicPr>
          <p:cNvPr id="5123" name="Picture 2">
            <a:extLst>
              <a:ext uri="{FF2B5EF4-FFF2-40B4-BE49-F238E27FC236}">
                <a16:creationId xmlns:a16="http://schemas.microsoft.com/office/drawing/2014/main" id="{2A5322B4-7A1F-D545-AEF0-45EED41946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375" y="863600"/>
            <a:ext cx="6002338" cy="261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5124" name="Picture 3">
            <a:extLst>
              <a:ext uri="{FF2B5EF4-FFF2-40B4-BE49-F238E27FC236}">
                <a16:creationId xmlns:a16="http://schemas.microsoft.com/office/drawing/2014/main" id="{2BA56965-157D-994B-A778-7BF2705B8C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762" y="4518670"/>
            <a:ext cx="2716264" cy="1451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125" name="Rectangle 4">
            <a:extLst>
              <a:ext uri="{FF2B5EF4-FFF2-40B4-BE49-F238E27FC236}">
                <a16:creationId xmlns:a16="http://schemas.microsoft.com/office/drawing/2014/main" id="{B6E8CC02-72FB-3245-A2C4-C0DD681B1100}"/>
              </a:ext>
            </a:extLst>
          </p:cNvPr>
          <p:cNvSpPr>
            <a:spLocks noChangeArrowheads="1"/>
          </p:cNvSpPr>
          <p:nvPr/>
        </p:nvSpPr>
        <p:spPr bwMode="auto">
          <a:xfrm>
            <a:off x="319088" y="3800475"/>
            <a:ext cx="2560637"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Capacitor electrolitico </a:t>
            </a:r>
          </a:p>
        </p:txBody>
      </p:sp>
      <p:pic>
        <p:nvPicPr>
          <p:cNvPr id="5126" name="Picture 5">
            <a:extLst>
              <a:ext uri="{FF2B5EF4-FFF2-40B4-BE49-F238E27FC236}">
                <a16:creationId xmlns:a16="http://schemas.microsoft.com/office/drawing/2014/main" id="{974B6498-58D9-694C-A806-3E51AB8D5DF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72527" y="4288605"/>
            <a:ext cx="3671887" cy="230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127" name="Rectangle 6">
            <a:extLst>
              <a:ext uri="{FF2B5EF4-FFF2-40B4-BE49-F238E27FC236}">
                <a16:creationId xmlns:a16="http://schemas.microsoft.com/office/drawing/2014/main" id="{DF1FCE34-AE88-8D48-921F-18777A61AC24}"/>
              </a:ext>
            </a:extLst>
          </p:cNvPr>
          <p:cNvSpPr>
            <a:spLocks noChangeArrowheads="1"/>
          </p:cNvSpPr>
          <p:nvPr/>
        </p:nvSpPr>
        <p:spPr bwMode="auto">
          <a:xfrm>
            <a:off x="3527425" y="3887788"/>
            <a:ext cx="2560638"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Capacitor cerámico </a:t>
            </a:r>
          </a:p>
        </p:txBody>
      </p:sp>
      <p:pic>
        <p:nvPicPr>
          <p:cNvPr id="2050" name="Picture 2" descr="Other Electronic Components Standards">
            <a:extLst>
              <a:ext uri="{FF2B5EF4-FFF2-40B4-BE49-F238E27FC236}">
                <a16:creationId xmlns:a16="http://schemas.microsoft.com/office/drawing/2014/main" id="{FAFFCC18-5F98-4E4F-86FD-C8854CCA086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17832" y="489278"/>
            <a:ext cx="2897415" cy="19316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1C50BB6-8FBA-8141-8400-CC56239EF255}"/>
              </a:ext>
            </a:extLst>
          </p:cNvPr>
          <p:cNvSpPr txBox="1"/>
          <p:nvPr/>
        </p:nvSpPr>
        <p:spPr>
          <a:xfrm>
            <a:off x="155836" y="764704"/>
            <a:ext cx="8982459" cy="369332"/>
          </a:xfrm>
          <a:prstGeom prst="rect">
            <a:avLst/>
          </a:prstGeom>
          <a:noFill/>
        </p:spPr>
        <p:txBody>
          <a:bodyPr wrap="none" rtlCol="0">
            <a:spAutoFit/>
          </a:bodyPr>
          <a:lstStyle/>
          <a:p>
            <a:r>
              <a:rPr lang="es-CL" dirty="0">
                <a:hlinkClick r:id="rId2"/>
              </a:rPr>
              <a:t>https://phet.colorado.edu/sims/html/capacitor-lab-basics/latest/capacitor-lab-basics_en.html</a:t>
            </a:r>
            <a:endParaRPr lang="es-ES_tradnl" dirty="0"/>
          </a:p>
        </p:txBody>
      </p:sp>
    </p:spTree>
    <p:extLst>
      <p:ext uri="{BB962C8B-B14F-4D97-AF65-F5344CB8AC3E}">
        <p14:creationId xmlns:p14="http://schemas.microsoft.com/office/powerpoint/2010/main" val="2990973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a:extLst>
              <a:ext uri="{FF2B5EF4-FFF2-40B4-BE49-F238E27FC236}">
                <a16:creationId xmlns:a16="http://schemas.microsoft.com/office/drawing/2014/main" id="{05FFE294-5E13-A940-9331-285DB5CC2BA1}"/>
              </a:ext>
            </a:extLst>
          </p:cNvPr>
          <p:cNvSpPr>
            <a:spLocks noChangeArrowheads="1"/>
          </p:cNvSpPr>
          <p:nvPr/>
        </p:nvSpPr>
        <p:spPr bwMode="auto">
          <a:xfrm>
            <a:off x="179388" y="234950"/>
            <a:ext cx="82089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 Condensador de placas paralelas </a:t>
            </a:r>
          </a:p>
        </p:txBody>
      </p:sp>
      <p:pic>
        <p:nvPicPr>
          <p:cNvPr id="6146" name="Picture 2">
            <a:extLst>
              <a:ext uri="{FF2B5EF4-FFF2-40B4-BE49-F238E27FC236}">
                <a16:creationId xmlns:a16="http://schemas.microsoft.com/office/drawing/2014/main" id="{E6D7094A-E8C3-4D4E-B322-475F0A6CBF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388" y="1274233"/>
            <a:ext cx="251460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6147" name="Rectangle 3">
            <a:extLst>
              <a:ext uri="{FF2B5EF4-FFF2-40B4-BE49-F238E27FC236}">
                <a16:creationId xmlns:a16="http://schemas.microsoft.com/office/drawing/2014/main" id="{1FE1C070-0116-4042-91E3-FF756AC7BEF6}"/>
              </a:ext>
            </a:extLst>
          </p:cNvPr>
          <p:cNvSpPr>
            <a:spLocks noChangeArrowheads="1"/>
          </p:cNvSpPr>
          <p:nvPr/>
        </p:nvSpPr>
        <p:spPr bwMode="auto">
          <a:xfrm>
            <a:off x="2740025" y="1125538"/>
            <a:ext cx="5719763"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capacitancia sólo depende de la geometría del condenador </a:t>
            </a:r>
          </a:p>
        </p:txBody>
      </p:sp>
      <p:pic>
        <p:nvPicPr>
          <p:cNvPr id="2" name="Mi película.mp4">
            <a:hlinkClick r:id="" action="ppaction://media"/>
            <a:extLst>
              <a:ext uri="{FF2B5EF4-FFF2-40B4-BE49-F238E27FC236}">
                <a16:creationId xmlns:a16="http://schemas.microsoft.com/office/drawing/2014/main" id="{11D22370-B1E8-DB49-AF4F-6731F9A1B3D7}"/>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2838128" y="1542204"/>
            <a:ext cx="5997894" cy="3373815"/>
          </a:xfrm>
          <a:prstGeom prst="rect">
            <a:avLst/>
          </a:prstGeom>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614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61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668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2"/>
                </p:tgtEl>
              </p:cMediaNode>
            </p:video>
            <p:seq concurrent="1" nextAc="seek">
              <p:cTn id="16" restart="whenNotActive" fill="hold" evtFilter="cancelBubble" nodeType="interactiveSeq">
                <p:stCondLst>
                  <p:cond evt="onClick" delay="0">
                    <p:tgtEl>
                      <p:spTgt spid="2"/>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a:extLst>
              <a:ext uri="{FF2B5EF4-FFF2-40B4-BE49-F238E27FC236}">
                <a16:creationId xmlns:a16="http://schemas.microsoft.com/office/drawing/2014/main" id="{4B4B4F85-E60F-F646-BECA-65DF2A89FE16}"/>
              </a:ext>
            </a:extLst>
          </p:cNvPr>
          <p:cNvSpPr>
            <a:spLocks noChangeArrowheads="1"/>
          </p:cNvSpPr>
          <p:nvPr/>
        </p:nvSpPr>
        <p:spPr bwMode="auto">
          <a:xfrm>
            <a:off x="323850" y="160338"/>
            <a:ext cx="5867400"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Cálculo de la capacitancia</a:t>
            </a:r>
          </a:p>
        </p:txBody>
      </p:sp>
      <p:sp>
        <p:nvSpPr>
          <p:cNvPr id="7170" name="Rectangle 2">
            <a:extLst>
              <a:ext uri="{FF2B5EF4-FFF2-40B4-BE49-F238E27FC236}">
                <a16:creationId xmlns:a16="http://schemas.microsoft.com/office/drawing/2014/main" id="{4BACC61B-D221-6542-92CA-99A33F0D854B}"/>
              </a:ext>
            </a:extLst>
          </p:cNvPr>
          <p:cNvSpPr>
            <a:spLocks noChangeArrowheads="1"/>
          </p:cNvSpPr>
          <p:nvPr/>
        </p:nvSpPr>
        <p:spPr bwMode="auto">
          <a:xfrm>
            <a:off x="323850" y="790575"/>
            <a:ext cx="35274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Condensador de placas paralelas</a:t>
            </a:r>
          </a:p>
        </p:txBody>
      </p:sp>
      <p:pic>
        <p:nvPicPr>
          <p:cNvPr id="7171" name="Picture 3">
            <a:extLst>
              <a:ext uri="{FF2B5EF4-FFF2-40B4-BE49-F238E27FC236}">
                <a16:creationId xmlns:a16="http://schemas.microsoft.com/office/drawing/2014/main" id="{DDC16C7A-893E-2146-86A8-6B6E1D33BE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363" y="1628775"/>
            <a:ext cx="251460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72" name="Rectangle 4">
            <a:extLst>
              <a:ext uri="{FF2B5EF4-FFF2-40B4-BE49-F238E27FC236}">
                <a16:creationId xmlns:a16="http://schemas.microsoft.com/office/drawing/2014/main" id="{894B9A5D-E519-BC47-8F10-F8166F57C1A7}"/>
              </a:ext>
            </a:extLst>
          </p:cNvPr>
          <p:cNvSpPr>
            <a:spLocks noChangeArrowheads="1"/>
          </p:cNvSpPr>
          <p:nvPr/>
        </p:nvSpPr>
        <p:spPr bwMode="auto">
          <a:xfrm>
            <a:off x="4211638" y="1484313"/>
            <a:ext cx="107950" cy="1728787"/>
          </a:xfrm>
          <a:prstGeom prst="rect">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7173" name="Rectangle 5">
            <a:extLst>
              <a:ext uri="{FF2B5EF4-FFF2-40B4-BE49-F238E27FC236}">
                <a16:creationId xmlns:a16="http://schemas.microsoft.com/office/drawing/2014/main" id="{9FBF2181-E54C-8843-A49E-5AB85913E282}"/>
              </a:ext>
            </a:extLst>
          </p:cNvPr>
          <p:cNvSpPr>
            <a:spLocks noChangeArrowheads="1"/>
          </p:cNvSpPr>
          <p:nvPr/>
        </p:nvSpPr>
        <p:spPr bwMode="auto">
          <a:xfrm>
            <a:off x="4787900" y="1484313"/>
            <a:ext cx="107950" cy="1728787"/>
          </a:xfrm>
          <a:prstGeom prst="rect">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cxnSp>
        <p:nvCxnSpPr>
          <p:cNvPr id="7174" name="AutoShape 6">
            <a:extLst>
              <a:ext uri="{FF2B5EF4-FFF2-40B4-BE49-F238E27FC236}">
                <a16:creationId xmlns:a16="http://schemas.microsoft.com/office/drawing/2014/main" id="{A157FF77-9977-6941-B01D-2AFFD045AA5D}"/>
              </a:ext>
            </a:extLst>
          </p:cNvPr>
          <p:cNvCxnSpPr>
            <a:cxnSpLocks noChangeShapeType="1"/>
            <a:endCxn id="7176" idx="0"/>
          </p:cNvCxnSpPr>
          <p:nvPr/>
        </p:nvCxnSpPr>
        <p:spPr bwMode="auto">
          <a:xfrm rot="5400000">
            <a:off x="3094832" y="2817018"/>
            <a:ext cx="1657350" cy="576263"/>
          </a:xfrm>
          <a:prstGeom prst="bentConnector3">
            <a:avLst>
              <a:gd name="adj1" fmla="val 1625"/>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cxnSp>
      <p:cxnSp>
        <p:nvCxnSpPr>
          <p:cNvPr id="7175" name="AutoShape 7">
            <a:extLst>
              <a:ext uri="{FF2B5EF4-FFF2-40B4-BE49-F238E27FC236}">
                <a16:creationId xmlns:a16="http://schemas.microsoft.com/office/drawing/2014/main" id="{3340A62D-D5FC-B840-9430-A39C3408C195}"/>
              </a:ext>
            </a:extLst>
          </p:cNvPr>
          <p:cNvCxnSpPr>
            <a:cxnSpLocks noChangeShapeType="1"/>
            <a:stCxn id="7173" idx="3"/>
          </p:cNvCxnSpPr>
          <p:nvPr/>
        </p:nvCxnSpPr>
        <p:spPr bwMode="auto">
          <a:xfrm>
            <a:off x="4895850" y="2347913"/>
            <a:ext cx="539750" cy="1585912"/>
          </a:xfrm>
          <a:prstGeom prst="bentConnector3">
            <a:avLst>
              <a:gd name="adj1" fmla="val 106472"/>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cxnSp>
      <p:sp>
        <p:nvSpPr>
          <p:cNvPr id="7176" name="Line 8">
            <a:extLst>
              <a:ext uri="{FF2B5EF4-FFF2-40B4-BE49-F238E27FC236}">
                <a16:creationId xmlns:a16="http://schemas.microsoft.com/office/drawing/2014/main" id="{2631B6D8-D15F-7044-9074-000A917597B4}"/>
              </a:ext>
            </a:extLst>
          </p:cNvPr>
          <p:cNvSpPr>
            <a:spLocks noChangeShapeType="1"/>
          </p:cNvSpPr>
          <p:nvPr/>
        </p:nvSpPr>
        <p:spPr bwMode="auto">
          <a:xfrm>
            <a:off x="3635375" y="3933825"/>
            <a:ext cx="792163" cy="1588"/>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7" name="Line 9">
            <a:extLst>
              <a:ext uri="{FF2B5EF4-FFF2-40B4-BE49-F238E27FC236}">
                <a16:creationId xmlns:a16="http://schemas.microsoft.com/office/drawing/2014/main" id="{6CB414DA-CCD3-A14C-86EB-4DF07BCB88B0}"/>
              </a:ext>
            </a:extLst>
          </p:cNvPr>
          <p:cNvSpPr>
            <a:spLocks noChangeShapeType="1"/>
          </p:cNvSpPr>
          <p:nvPr/>
        </p:nvSpPr>
        <p:spPr bwMode="auto">
          <a:xfrm>
            <a:off x="4643438" y="3933825"/>
            <a:ext cx="792162" cy="1588"/>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8" name="Line 10">
            <a:extLst>
              <a:ext uri="{FF2B5EF4-FFF2-40B4-BE49-F238E27FC236}">
                <a16:creationId xmlns:a16="http://schemas.microsoft.com/office/drawing/2014/main" id="{4DC7CB87-A861-C142-8F1B-9359C3314AA1}"/>
              </a:ext>
            </a:extLst>
          </p:cNvPr>
          <p:cNvSpPr>
            <a:spLocks noChangeShapeType="1"/>
          </p:cNvSpPr>
          <p:nvPr/>
        </p:nvSpPr>
        <p:spPr bwMode="auto">
          <a:xfrm>
            <a:off x="4427538" y="3789363"/>
            <a:ext cx="1587" cy="287337"/>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9" name="Line 11">
            <a:extLst>
              <a:ext uri="{FF2B5EF4-FFF2-40B4-BE49-F238E27FC236}">
                <a16:creationId xmlns:a16="http://schemas.microsoft.com/office/drawing/2014/main" id="{97D4DF65-7D7D-2B4A-B7E0-0AC5937BF3C6}"/>
              </a:ext>
            </a:extLst>
          </p:cNvPr>
          <p:cNvSpPr>
            <a:spLocks noChangeShapeType="1"/>
          </p:cNvSpPr>
          <p:nvPr/>
        </p:nvSpPr>
        <p:spPr bwMode="auto">
          <a:xfrm>
            <a:off x="4643438" y="3603625"/>
            <a:ext cx="1587" cy="677863"/>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7180" name="Picture 12">
            <a:extLst>
              <a:ext uri="{FF2B5EF4-FFF2-40B4-BE49-F238E27FC236}">
                <a16:creationId xmlns:a16="http://schemas.microsoft.com/office/drawing/2014/main" id="{AD12E2DA-3DEB-5F48-A52C-3CA0E64935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638" y="4248150"/>
            <a:ext cx="57943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81" name="Rectangle 13">
            <a:extLst>
              <a:ext uri="{FF2B5EF4-FFF2-40B4-BE49-F238E27FC236}">
                <a16:creationId xmlns:a16="http://schemas.microsoft.com/office/drawing/2014/main" id="{7B683FAA-DAAA-2645-B6D1-441E1E06A2DF}"/>
              </a:ext>
            </a:extLst>
          </p:cNvPr>
          <p:cNvSpPr>
            <a:spLocks noChangeArrowheads="1"/>
          </p:cNvSpPr>
          <p:nvPr/>
        </p:nvSpPr>
        <p:spPr bwMode="auto">
          <a:xfrm>
            <a:off x="4603750" y="3933825"/>
            <a:ext cx="290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a:t>
            </a:r>
          </a:p>
        </p:txBody>
      </p:sp>
      <p:sp>
        <p:nvSpPr>
          <p:cNvPr id="7182" name="Rectangle 14">
            <a:extLst>
              <a:ext uri="{FF2B5EF4-FFF2-40B4-BE49-F238E27FC236}">
                <a16:creationId xmlns:a16="http://schemas.microsoft.com/office/drawing/2014/main" id="{30F35BBE-AFA1-2149-B9E9-2FEC1F0C7E0A}"/>
              </a:ext>
            </a:extLst>
          </p:cNvPr>
          <p:cNvSpPr>
            <a:spLocks noChangeArrowheads="1"/>
          </p:cNvSpPr>
          <p:nvPr/>
        </p:nvSpPr>
        <p:spPr bwMode="auto">
          <a:xfrm>
            <a:off x="4135438" y="3948113"/>
            <a:ext cx="274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a:t>
            </a:r>
          </a:p>
        </p:txBody>
      </p:sp>
      <p:sp>
        <p:nvSpPr>
          <p:cNvPr id="7183" name="Text Box 15">
            <a:extLst>
              <a:ext uri="{FF2B5EF4-FFF2-40B4-BE49-F238E27FC236}">
                <a16:creationId xmlns:a16="http://schemas.microsoft.com/office/drawing/2014/main" id="{F0F03D8F-4CD2-2640-A7BB-0ACA72094DBB}"/>
              </a:ext>
            </a:extLst>
          </p:cNvPr>
          <p:cNvSpPr txBox="1">
            <a:spLocks noChangeArrowheads="1"/>
          </p:cNvSpPr>
          <p:nvPr/>
        </p:nvSpPr>
        <p:spPr bwMode="auto">
          <a:xfrm>
            <a:off x="4824413" y="1484313"/>
            <a:ext cx="360362"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0000"/>
                </a:solidFill>
              </a:rPr>
              <a:t>++++++</a:t>
            </a:r>
          </a:p>
        </p:txBody>
      </p:sp>
      <p:sp>
        <p:nvSpPr>
          <p:cNvPr id="7184" name="Text Box 16">
            <a:extLst>
              <a:ext uri="{FF2B5EF4-FFF2-40B4-BE49-F238E27FC236}">
                <a16:creationId xmlns:a16="http://schemas.microsoft.com/office/drawing/2014/main" id="{B55BDEA1-5216-BB4B-9D46-08662B2ACAF9}"/>
              </a:ext>
            </a:extLst>
          </p:cNvPr>
          <p:cNvSpPr txBox="1">
            <a:spLocks noChangeArrowheads="1"/>
          </p:cNvSpPr>
          <p:nvPr/>
        </p:nvSpPr>
        <p:spPr bwMode="auto">
          <a:xfrm>
            <a:off x="3952875" y="1492250"/>
            <a:ext cx="258763"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p:txBody>
      </p:sp>
      <p:cxnSp>
        <p:nvCxnSpPr>
          <p:cNvPr id="7185" name="AutoShape 17">
            <a:extLst>
              <a:ext uri="{FF2B5EF4-FFF2-40B4-BE49-F238E27FC236}">
                <a16:creationId xmlns:a16="http://schemas.microsoft.com/office/drawing/2014/main" id="{72F96F9B-1D6B-2C40-8755-D5F69DA0B346}"/>
              </a:ext>
            </a:extLst>
          </p:cNvPr>
          <p:cNvCxnSpPr>
            <a:cxnSpLocks noChangeShapeType="1"/>
          </p:cNvCxnSpPr>
          <p:nvPr/>
        </p:nvCxnSpPr>
        <p:spPr bwMode="auto">
          <a:xfrm flipH="1">
            <a:off x="4319588" y="1628775"/>
            <a:ext cx="468312"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6" name="AutoShape 18">
            <a:extLst>
              <a:ext uri="{FF2B5EF4-FFF2-40B4-BE49-F238E27FC236}">
                <a16:creationId xmlns:a16="http://schemas.microsoft.com/office/drawing/2014/main" id="{BB7A30D7-647C-D245-AA2B-76194BAB117C}"/>
              </a:ext>
            </a:extLst>
          </p:cNvPr>
          <p:cNvCxnSpPr>
            <a:cxnSpLocks noChangeShapeType="1"/>
          </p:cNvCxnSpPr>
          <p:nvPr/>
        </p:nvCxnSpPr>
        <p:spPr bwMode="auto">
          <a:xfrm flipH="1">
            <a:off x="4311650" y="1806575"/>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7" name="AutoShape 19">
            <a:extLst>
              <a:ext uri="{FF2B5EF4-FFF2-40B4-BE49-F238E27FC236}">
                <a16:creationId xmlns:a16="http://schemas.microsoft.com/office/drawing/2014/main" id="{C6B516BC-10DE-5C44-949D-D639688EE9A4}"/>
              </a:ext>
            </a:extLst>
          </p:cNvPr>
          <p:cNvCxnSpPr>
            <a:cxnSpLocks noChangeShapeType="1"/>
          </p:cNvCxnSpPr>
          <p:nvPr/>
        </p:nvCxnSpPr>
        <p:spPr bwMode="auto">
          <a:xfrm flipH="1">
            <a:off x="4311650" y="1966913"/>
            <a:ext cx="466725"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8" name="AutoShape 20">
            <a:extLst>
              <a:ext uri="{FF2B5EF4-FFF2-40B4-BE49-F238E27FC236}">
                <a16:creationId xmlns:a16="http://schemas.microsoft.com/office/drawing/2014/main" id="{3D3EB317-7EAF-BC43-B279-181BC1187ACB}"/>
              </a:ext>
            </a:extLst>
          </p:cNvPr>
          <p:cNvCxnSpPr>
            <a:cxnSpLocks noChangeShapeType="1"/>
          </p:cNvCxnSpPr>
          <p:nvPr/>
        </p:nvCxnSpPr>
        <p:spPr bwMode="auto">
          <a:xfrm flipH="1">
            <a:off x="4311650" y="2119313"/>
            <a:ext cx="466725"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9" name="AutoShape 21">
            <a:extLst>
              <a:ext uri="{FF2B5EF4-FFF2-40B4-BE49-F238E27FC236}">
                <a16:creationId xmlns:a16="http://schemas.microsoft.com/office/drawing/2014/main" id="{A18F2F98-ACAB-2642-8C99-FDA3309E3F24}"/>
              </a:ext>
            </a:extLst>
          </p:cNvPr>
          <p:cNvCxnSpPr>
            <a:cxnSpLocks noChangeShapeType="1"/>
          </p:cNvCxnSpPr>
          <p:nvPr/>
        </p:nvCxnSpPr>
        <p:spPr bwMode="auto">
          <a:xfrm flipH="1">
            <a:off x="4324350" y="2278063"/>
            <a:ext cx="468313"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0" name="AutoShape 22">
            <a:extLst>
              <a:ext uri="{FF2B5EF4-FFF2-40B4-BE49-F238E27FC236}">
                <a16:creationId xmlns:a16="http://schemas.microsoft.com/office/drawing/2014/main" id="{6416B341-9198-6B4B-805D-0DA8FB84BE5D}"/>
              </a:ext>
            </a:extLst>
          </p:cNvPr>
          <p:cNvCxnSpPr>
            <a:cxnSpLocks noChangeShapeType="1"/>
          </p:cNvCxnSpPr>
          <p:nvPr/>
        </p:nvCxnSpPr>
        <p:spPr bwMode="auto">
          <a:xfrm flipH="1">
            <a:off x="4311650" y="2416175"/>
            <a:ext cx="466725"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1" name="AutoShape 23">
            <a:extLst>
              <a:ext uri="{FF2B5EF4-FFF2-40B4-BE49-F238E27FC236}">
                <a16:creationId xmlns:a16="http://schemas.microsoft.com/office/drawing/2014/main" id="{D4F46153-5612-2A40-98C0-AFE8B988C4D9}"/>
              </a:ext>
            </a:extLst>
          </p:cNvPr>
          <p:cNvCxnSpPr>
            <a:cxnSpLocks noChangeShapeType="1"/>
          </p:cNvCxnSpPr>
          <p:nvPr/>
        </p:nvCxnSpPr>
        <p:spPr bwMode="auto">
          <a:xfrm flipH="1">
            <a:off x="4324350" y="2559050"/>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2" name="AutoShape 24">
            <a:extLst>
              <a:ext uri="{FF2B5EF4-FFF2-40B4-BE49-F238E27FC236}">
                <a16:creationId xmlns:a16="http://schemas.microsoft.com/office/drawing/2014/main" id="{6E401EDF-7E41-FE41-8D6C-8CDA3B135A0D}"/>
              </a:ext>
            </a:extLst>
          </p:cNvPr>
          <p:cNvCxnSpPr>
            <a:cxnSpLocks noChangeShapeType="1"/>
          </p:cNvCxnSpPr>
          <p:nvPr/>
        </p:nvCxnSpPr>
        <p:spPr bwMode="auto">
          <a:xfrm flipH="1">
            <a:off x="4311650" y="2720975"/>
            <a:ext cx="466725"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3" name="AutoShape 25">
            <a:extLst>
              <a:ext uri="{FF2B5EF4-FFF2-40B4-BE49-F238E27FC236}">
                <a16:creationId xmlns:a16="http://schemas.microsoft.com/office/drawing/2014/main" id="{73F7727D-2CF9-7149-9A6D-B0D56B838ED2}"/>
              </a:ext>
            </a:extLst>
          </p:cNvPr>
          <p:cNvCxnSpPr>
            <a:cxnSpLocks noChangeShapeType="1"/>
          </p:cNvCxnSpPr>
          <p:nvPr/>
        </p:nvCxnSpPr>
        <p:spPr bwMode="auto">
          <a:xfrm flipH="1">
            <a:off x="4324350" y="2924175"/>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4" name="AutoShape 26">
            <a:extLst>
              <a:ext uri="{FF2B5EF4-FFF2-40B4-BE49-F238E27FC236}">
                <a16:creationId xmlns:a16="http://schemas.microsoft.com/office/drawing/2014/main" id="{15D1B431-54CC-1C40-8978-0A95850FB8DE}"/>
              </a:ext>
            </a:extLst>
          </p:cNvPr>
          <p:cNvCxnSpPr>
            <a:cxnSpLocks noChangeShapeType="1"/>
          </p:cNvCxnSpPr>
          <p:nvPr/>
        </p:nvCxnSpPr>
        <p:spPr bwMode="auto">
          <a:xfrm flipH="1">
            <a:off x="4319588" y="3136900"/>
            <a:ext cx="468312"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pic>
        <p:nvPicPr>
          <p:cNvPr id="7195" name="Picture 27">
            <a:extLst>
              <a:ext uri="{FF2B5EF4-FFF2-40B4-BE49-F238E27FC236}">
                <a16:creationId xmlns:a16="http://schemas.microsoft.com/office/drawing/2014/main" id="{55C83C26-378F-3E48-A0C7-1175BF64461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33875" y="1066800"/>
            <a:ext cx="446088"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96" name="Rectangle 28">
            <a:extLst>
              <a:ext uri="{FF2B5EF4-FFF2-40B4-BE49-F238E27FC236}">
                <a16:creationId xmlns:a16="http://schemas.microsoft.com/office/drawing/2014/main" id="{D2AFA58E-1EDA-5E47-83A0-9CDDC8BD3EDF}"/>
              </a:ext>
            </a:extLst>
          </p:cNvPr>
          <p:cNvSpPr>
            <a:spLocks noChangeArrowheads="1"/>
          </p:cNvSpPr>
          <p:nvPr/>
        </p:nvSpPr>
        <p:spPr bwMode="auto">
          <a:xfrm>
            <a:off x="5407025" y="982663"/>
            <a:ext cx="3735388"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a:solidFill>
                  <a:srgbClr val="002060"/>
                </a:solidFill>
                <a:latin typeface="Comic Sans MS" panose="030F0902030302020204" pitchFamily="66" charset="0"/>
              </a:rPr>
              <a:t>Si la distancia entre ambas placas es muy pequeña, en comparación a la longitud de las placas, asumimos que el campo eléctrico es homogéneo entre las placas y cero en cualquier otro lugar  </a:t>
            </a:r>
          </a:p>
        </p:txBody>
      </p:sp>
      <p:sp>
        <p:nvSpPr>
          <p:cNvPr id="7197" name="Rectangle 29">
            <a:extLst>
              <a:ext uri="{FF2B5EF4-FFF2-40B4-BE49-F238E27FC236}">
                <a16:creationId xmlns:a16="http://schemas.microsoft.com/office/drawing/2014/main" id="{4F094447-3D70-D04A-B7E4-568D3290B671}"/>
              </a:ext>
            </a:extLst>
          </p:cNvPr>
          <p:cNvSpPr>
            <a:spLocks noChangeArrowheads="1"/>
          </p:cNvSpPr>
          <p:nvPr/>
        </p:nvSpPr>
        <p:spPr bwMode="auto">
          <a:xfrm>
            <a:off x="5461000" y="2433638"/>
            <a:ext cx="37353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a:solidFill>
                  <a:srgbClr val="002060"/>
                </a:solidFill>
                <a:latin typeface="Comic Sans MS" panose="030F0902030302020204" pitchFamily="66" charset="0"/>
              </a:rPr>
              <a:t>Si el espacio entre las placas esta ocupado por aire, el campo eléctrico entre las placas tiene magnitud</a:t>
            </a:r>
          </a:p>
        </p:txBody>
      </p:sp>
      <p:pic>
        <p:nvPicPr>
          <p:cNvPr id="7198" name="Picture 30">
            <a:extLst>
              <a:ext uri="{FF2B5EF4-FFF2-40B4-BE49-F238E27FC236}">
                <a16:creationId xmlns:a16="http://schemas.microsoft.com/office/drawing/2014/main" id="{A65E0DAE-2F5F-2C49-AAD2-26D987423F1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29413" y="2925763"/>
            <a:ext cx="1298575"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7199" name="Picture 31">
            <a:extLst>
              <a:ext uri="{FF2B5EF4-FFF2-40B4-BE49-F238E27FC236}">
                <a16:creationId xmlns:a16="http://schemas.microsoft.com/office/drawing/2014/main" id="{972B7695-A520-A14C-AABF-91059B9EFFB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49888" y="3786188"/>
            <a:ext cx="3694112"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7200" name="Picture 32">
            <a:extLst>
              <a:ext uri="{FF2B5EF4-FFF2-40B4-BE49-F238E27FC236}">
                <a16:creationId xmlns:a16="http://schemas.microsoft.com/office/drawing/2014/main" id="{28C35E7B-9739-234B-8059-32807A77DB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75375" y="4621213"/>
            <a:ext cx="2139950"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201" name="Rectangle 33">
            <a:extLst>
              <a:ext uri="{FF2B5EF4-FFF2-40B4-BE49-F238E27FC236}">
                <a16:creationId xmlns:a16="http://schemas.microsoft.com/office/drawing/2014/main" id="{4449F95E-EABF-074E-A7C1-68754A2687EF}"/>
              </a:ext>
            </a:extLst>
          </p:cNvPr>
          <p:cNvSpPr>
            <a:spLocks noChangeArrowheads="1"/>
          </p:cNvSpPr>
          <p:nvPr/>
        </p:nvSpPr>
        <p:spPr bwMode="auto">
          <a:xfrm>
            <a:off x="1984375" y="5318125"/>
            <a:ext cx="373538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Entonces, de la definición de capacitancia: </a:t>
            </a:r>
          </a:p>
        </p:txBody>
      </p:sp>
      <p:pic>
        <p:nvPicPr>
          <p:cNvPr id="7202" name="Picture 34">
            <a:extLst>
              <a:ext uri="{FF2B5EF4-FFF2-40B4-BE49-F238E27FC236}">
                <a16:creationId xmlns:a16="http://schemas.microsoft.com/office/drawing/2014/main" id="{A8BF139C-3D88-8B43-8DAF-F3452D540DB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09850" y="5699125"/>
            <a:ext cx="21812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203" name="Rectangle 35">
            <a:extLst>
              <a:ext uri="{FF2B5EF4-FFF2-40B4-BE49-F238E27FC236}">
                <a16:creationId xmlns:a16="http://schemas.microsoft.com/office/drawing/2014/main" id="{8B923DEB-0BC5-A046-9C70-D3FA273C4907}"/>
              </a:ext>
            </a:extLst>
          </p:cNvPr>
          <p:cNvSpPr>
            <a:spLocks noChangeArrowheads="1"/>
          </p:cNvSpPr>
          <p:nvPr/>
        </p:nvSpPr>
        <p:spPr bwMode="auto">
          <a:xfrm>
            <a:off x="4748213" y="5884863"/>
            <a:ext cx="42576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b="1">
                <a:solidFill>
                  <a:srgbClr val="FFC000"/>
                </a:solidFill>
                <a:latin typeface="Comic Sans MS" panose="030F0902030302020204" pitchFamily="66" charset="0"/>
              </a:rPr>
              <a:t>Capacitancia de un condensador de placas paralelas</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717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717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grpId="0" nodeType="clickEffect">
                                  <p:stCondLst>
                                    <p:cond delay="0"/>
                                  </p:stCondLst>
                                  <p:childTnLst>
                                    <p:set>
                                      <p:cBhvr additive="repl">
                                        <p:cTn id="14" dur="1" fill="hold">
                                          <p:stCondLst>
                                            <p:cond delay="0"/>
                                          </p:stCondLst>
                                        </p:cTn>
                                        <p:tgtEl>
                                          <p:spTgt spid="7173"/>
                                        </p:tgtEl>
                                        <p:attrNameLst>
                                          <p:attrName>style.visibility</p:attrName>
                                        </p:attrNameLst>
                                      </p:cBhvr>
                                      <p:to>
                                        <p:strVal val="visible"/>
                                      </p:to>
                                    </p:set>
                                  </p:childTnLst>
                                </p:cTn>
                              </p:par>
                              <p:par>
                                <p:cTn id="15" presetID="1" presetClass="entr" fill="hold" grpId="0" nodeType="withEffect">
                                  <p:stCondLst>
                                    <p:cond delay="0"/>
                                  </p:stCondLst>
                                  <p:childTnLst>
                                    <p:set>
                                      <p:cBhvr additive="repl">
                                        <p:cTn id="16" dur="1" fill="hold">
                                          <p:stCondLst>
                                            <p:cond delay="0"/>
                                          </p:stCondLst>
                                        </p:cTn>
                                        <p:tgtEl>
                                          <p:spTgt spid="7172"/>
                                        </p:tgtEl>
                                        <p:attrNameLst>
                                          <p:attrName>style.visibility</p:attrName>
                                        </p:attrNameLst>
                                      </p:cBhvr>
                                      <p:to>
                                        <p:strVal val="visible"/>
                                      </p:to>
                                    </p:set>
                                  </p:childTnLst>
                                </p:cTn>
                              </p:par>
                              <p:par>
                                <p:cTn id="17" presetID="1" presetClass="entr" fill="hold" nodeType="withEffect">
                                  <p:stCondLst>
                                    <p:cond delay="0"/>
                                  </p:stCondLst>
                                  <p:childTnLst>
                                    <p:set>
                                      <p:cBhvr additive="repl">
                                        <p:cTn id="18" dur="1" fill="hold">
                                          <p:stCondLst>
                                            <p:cond delay="0"/>
                                          </p:stCondLst>
                                        </p:cTn>
                                        <p:tgtEl>
                                          <p:spTgt spid="7174"/>
                                        </p:tgtEl>
                                        <p:attrNameLst>
                                          <p:attrName>style.visibility</p:attrName>
                                        </p:attrNameLst>
                                      </p:cBhvr>
                                      <p:to>
                                        <p:strVal val="visible"/>
                                      </p:to>
                                    </p:set>
                                  </p:childTnLst>
                                </p:cTn>
                              </p:par>
                              <p:par>
                                <p:cTn id="19" presetID="1" presetClass="entr" fill="hold" nodeType="withEffect">
                                  <p:stCondLst>
                                    <p:cond delay="0"/>
                                  </p:stCondLst>
                                  <p:childTnLst>
                                    <p:set>
                                      <p:cBhvr additive="repl">
                                        <p:cTn id="20" dur="1" fill="hold">
                                          <p:stCondLst>
                                            <p:cond delay="0"/>
                                          </p:stCondLst>
                                        </p:cTn>
                                        <p:tgtEl>
                                          <p:spTgt spid="7175"/>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7177"/>
                                        </p:tgtEl>
                                        <p:attrNameLst>
                                          <p:attrName>style.visibility</p:attrName>
                                        </p:attrNameLst>
                                      </p:cBhvr>
                                      <p:to>
                                        <p:strVal val="visible"/>
                                      </p:to>
                                    </p:set>
                                  </p:childTnLst>
                                </p:cTn>
                              </p:par>
                              <p:par>
                                <p:cTn id="23" presetID="1" presetClass="entr" fill="hold" nodeType="withEffect">
                                  <p:stCondLst>
                                    <p:cond delay="0"/>
                                  </p:stCondLst>
                                  <p:childTnLst>
                                    <p:set>
                                      <p:cBhvr additive="repl">
                                        <p:cTn id="24" dur="1" fill="hold">
                                          <p:stCondLst>
                                            <p:cond delay="0"/>
                                          </p:stCondLst>
                                        </p:cTn>
                                        <p:tgtEl>
                                          <p:spTgt spid="7176"/>
                                        </p:tgtEl>
                                        <p:attrNameLst>
                                          <p:attrName>style.visibility</p:attrName>
                                        </p:attrNameLst>
                                      </p:cBhvr>
                                      <p:to>
                                        <p:strVal val="visible"/>
                                      </p:to>
                                    </p:set>
                                  </p:childTnLst>
                                </p:cTn>
                              </p:par>
                              <p:par>
                                <p:cTn id="25" presetID="1" presetClass="entr" fill="hold" nodeType="withEffect">
                                  <p:stCondLst>
                                    <p:cond delay="0"/>
                                  </p:stCondLst>
                                  <p:childTnLst>
                                    <p:set>
                                      <p:cBhvr additive="repl">
                                        <p:cTn id="26" dur="1" fill="hold">
                                          <p:stCondLst>
                                            <p:cond delay="0"/>
                                          </p:stCondLst>
                                        </p:cTn>
                                        <p:tgtEl>
                                          <p:spTgt spid="7178"/>
                                        </p:tgtEl>
                                        <p:attrNameLst>
                                          <p:attrName>style.visibility</p:attrName>
                                        </p:attrNameLst>
                                      </p:cBhvr>
                                      <p:to>
                                        <p:strVal val="visible"/>
                                      </p:to>
                                    </p:set>
                                  </p:childTnLst>
                                </p:cTn>
                              </p:par>
                              <p:par>
                                <p:cTn id="27" presetID="1" presetClass="entr" fill="hold" nodeType="withEffect">
                                  <p:stCondLst>
                                    <p:cond delay="0"/>
                                  </p:stCondLst>
                                  <p:childTnLst>
                                    <p:set>
                                      <p:cBhvr additive="repl">
                                        <p:cTn id="28" dur="1" fill="hold">
                                          <p:stCondLst>
                                            <p:cond delay="0"/>
                                          </p:stCondLst>
                                        </p:cTn>
                                        <p:tgtEl>
                                          <p:spTgt spid="7179"/>
                                        </p:tgtEl>
                                        <p:attrNameLst>
                                          <p:attrName>style.visibility</p:attrName>
                                        </p:attrNameLst>
                                      </p:cBhvr>
                                      <p:to>
                                        <p:strVal val="visible"/>
                                      </p:to>
                                    </p:set>
                                  </p:childTnLst>
                                </p:cTn>
                              </p:par>
                              <p:par>
                                <p:cTn id="29" presetID="1" presetClass="entr" fill="hold" nodeType="withEffect">
                                  <p:stCondLst>
                                    <p:cond delay="0"/>
                                  </p:stCondLst>
                                  <p:childTnLst>
                                    <p:set>
                                      <p:cBhvr additive="repl">
                                        <p:cTn id="30" dur="1" fill="hold">
                                          <p:stCondLst>
                                            <p:cond delay="0"/>
                                          </p:stCondLst>
                                        </p:cTn>
                                        <p:tgtEl>
                                          <p:spTgt spid="7182"/>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7181"/>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7180"/>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7183"/>
                                        </p:tgtEl>
                                        <p:attrNameLst>
                                          <p:attrName>style.visibility</p:attrName>
                                        </p:attrNameLst>
                                      </p:cBhvr>
                                      <p:to>
                                        <p:strVal val="visible"/>
                                      </p:to>
                                    </p:set>
                                  </p:childTnLst>
                                </p:cTn>
                              </p:par>
                              <p:par>
                                <p:cTn id="39" presetID="1" presetClass="entr" fill="hold" nodeType="withEffect">
                                  <p:stCondLst>
                                    <p:cond delay="0"/>
                                  </p:stCondLst>
                                  <p:childTnLst>
                                    <p:set>
                                      <p:cBhvr additive="repl">
                                        <p:cTn id="40" dur="1" fill="hold">
                                          <p:stCondLst>
                                            <p:cond delay="0"/>
                                          </p:stCondLst>
                                        </p:cTn>
                                        <p:tgtEl>
                                          <p:spTgt spid="7184"/>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fill="hold" nodeType="clickEffect">
                                  <p:stCondLst>
                                    <p:cond delay="0"/>
                                  </p:stCondLst>
                                  <p:childTnLst>
                                    <p:set>
                                      <p:cBhvr additive="repl">
                                        <p:cTn id="44" dur="1" fill="hold">
                                          <p:stCondLst>
                                            <p:cond delay="0"/>
                                          </p:stCondLst>
                                        </p:cTn>
                                        <p:tgtEl>
                                          <p:spTgt spid="7196"/>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fill="hold" nodeType="clickEffect">
                                  <p:stCondLst>
                                    <p:cond delay="0"/>
                                  </p:stCondLst>
                                  <p:childTnLst>
                                    <p:set>
                                      <p:cBhvr additive="repl">
                                        <p:cTn id="48" dur="1" fill="hold">
                                          <p:stCondLst>
                                            <p:cond delay="0"/>
                                          </p:stCondLst>
                                        </p:cTn>
                                        <p:tgtEl>
                                          <p:spTgt spid="7185"/>
                                        </p:tgtEl>
                                        <p:attrNameLst>
                                          <p:attrName>style.visibility</p:attrName>
                                        </p:attrNameLst>
                                      </p:cBhvr>
                                      <p:to>
                                        <p:strVal val="visible"/>
                                      </p:to>
                                    </p:set>
                                  </p:childTnLst>
                                </p:cTn>
                              </p:par>
                              <p:par>
                                <p:cTn id="49" presetID="1" presetClass="entr" fill="hold" nodeType="withEffect">
                                  <p:stCondLst>
                                    <p:cond delay="0"/>
                                  </p:stCondLst>
                                  <p:childTnLst>
                                    <p:set>
                                      <p:cBhvr additive="repl">
                                        <p:cTn id="50" dur="1" fill="hold">
                                          <p:stCondLst>
                                            <p:cond delay="0"/>
                                          </p:stCondLst>
                                        </p:cTn>
                                        <p:tgtEl>
                                          <p:spTgt spid="7186"/>
                                        </p:tgtEl>
                                        <p:attrNameLst>
                                          <p:attrName>style.visibility</p:attrName>
                                        </p:attrNameLst>
                                      </p:cBhvr>
                                      <p:to>
                                        <p:strVal val="visible"/>
                                      </p:to>
                                    </p:set>
                                  </p:childTnLst>
                                </p:cTn>
                              </p:par>
                              <p:par>
                                <p:cTn id="51" presetID="1" presetClass="entr" fill="hold" nodeType="withEffect">
                                  <p:stCondLst>
                                    <p:cond delay="0"/>
                                  </p:stCondLst>
                                  <p:childTnLst>
                                    <p:set>
                                      <p:cBhvr additive="repl">
                                        <p:cTn id="52" dur="1" fill="hold">
                                          <p:stCondLst>
                                            <p:cond delay="0"/>
                                          </p:stCondLst>
                                        </p:cTn>
                                        <p:tgtEl>
                                          <p:spTgt spid="7187"/>
                                        </p:tgtEl>
                                        <p:attrNameLst>
                                          <p:attrName>style.visibility</p:attrName>
                                        </p:attrNameLst>
                                      </p:cBhvr>
                                      <p:to>
                                        <p:strVal val="visible"/>
                                      </p:to>
                                    </p:set>
                                  </p:childTnLst>
                                </p:cTn>
                              </p:par>
                              <p:par>
                                <p:cTn id="53" presetID="1" presetClass="entr" fill="hold" nodeType="withEffect">
                                  <p:stCondLst>
                                    <p:cond delay="0"/>
                                  </p:stCondLst>
                                  <p:childTnLst>
                                    <p:set>
                                      <p:cBhvr additive="repl">
                                        <p:cTn id="54" dur="1" fill="hold">
                                          <p:stCondLst>
                                            <p:cond delay="0"/>
                                          </p:stCondLst>
                                        </p:cTn>
                                        <p:tgtEl>
                                          <p:spTgt spid="7188"/>
                                        </p:tgtEl>
                                        <p:attrNameLst>
                                          <p:attrName>style.visibility</p:attrName>
                                        </p:attrNameLst>
                                      </p:cBhvr>
                                      <p:to>
                                        <p:strVal val="visible"/>
                                      </p:to>
                                    </p:set>
                                  </p:childTnLst>
                                </p:cTn>
                              </p:par>
                              <p:par>
                                <p:cTn id="55" presetID="1" presetClass="entr" fill="hold" nodeType="withEffect">
                                  <p:stCondLst>
                                    <p:cond delay="0"/>
                                  </p:stCondLst>
                                  <p:childTnLst>
                                    <p:set>
                                      <p:cBhvr additive="repl">
                                        <p:cTn id="56" dur="1" fill="hold">
                                          <p:stCondLst>
                                            <p:cond delay="0"/>
                                          </p:stCondLst>
                                        </p:cTn>
                                        <p:tgtEl>
                                          <p:spTgt spid="7189"/>
                                        </p:tgtEl>
                                        <p:attrNameLst>
                                          <p:attrName>style.visibility</p:attrName>
                                        </p:attrNameLst>
                                      </p:cBhvr>
                                      <p:to>
                                        <p:strVal val="visible"/>
                                      </p:to>
                                    </p:set>
                                  </p:childTnLst>
                                </p:cTn>
                              </p:par>
                              <p:par>
                                <p:cTn id="57" presetID="1" presetClass="entr" fill="hold" nodeType="withEffect">
                                  <p:stCondLst>
                                    <p:cond delay="0"/>
                                  </p:stCondLst>
                                  <p:childTnLst>
                                    <p:set>
                                      <p:cBhvr additive="repl">
                                        <p:cTn id="58" dur="1" fill="hold">
                                          <p:stCondLst>
                                            <p:cond delay="0"/>
                                          </p:stCondLst>
                                        </p:cTn>
                                        <p:tgtEl>
                                          <p:spTgt spid="7190"/>
                                        </p:tgtEl>
                                        <p:attrNameLst>
                                          <p:attrName>style.visibility</p:attrName>
                                        </p:attrNameLst>
                                      </p:cBhvr>
                                      <p:to>
                                        <p:strVal val="visible"/>
                                      </p:to>
                                    </p:set>
                                  </p:childTnLst>
                                </p:cTn>
                              </p:par>
                              <p:par>
                                <p:cTn id="59" presetID="1" presetClass="entr" fill="hold" nodeType="withEffect">
                                  <p:stCondLst>
                                    <p:cond delay="0"/>
                                  </p:stCondLst>
                                  <p:childTnLst>
                                    <p:set>
                                      <p:cBhvr additive="repl">
                                        <p:cTn id="60" dur="1" fill="hold">
                                          <p:stCondLst>
                                            <p:cond delay="0"/>
                                          </p:stCondLst>
                                        </p:cTn>
                                        <p:tgtEl>
                                          <p:spTgt spid="7191"/>
                                        </p:tgtEl>
                                        <p:attrNameLst>
                                          <p:attrName>style.visibility</p:attrName>
                                        </p:attrNameLst>
                                      </p:cBhvr>
                                      <p:to>
                                        <p:strVal val="visible"/>
                                      </p:to>
                                    </p:set>
                                  </p:childTnLst>
                                </p:cTn>
                              </p:par>
                              <p:par>
                                <p:cTn id="61" presetID="1" presetClass="entr" fill="hold" nodeType="withEffect">
                                  <p:stCondLst>
                                    <p:cond delay="0"/>
                                  </p:stCondLst>
                                  <p:childTnLst>
                                    <p:set>
                                      <p:cBhvr additive="repl">
                                        <p:cTn id="62" dur="1" fill="hold">
                                          <p:stCondLst>
                                            <p:cond delay="0"/>
                                          </p:stCondLst>
                                        </p:cTn>
                                        <p:tgtEl>
                                          <p:spTgt spid="7192"/>
                                        </p:tgtEl>
                                        <p:attrNameLst>
                                          <p:attrName>style.visibility</p:attrName>
                                        </p:attrNameLst>
                                      </p:cBhvr>
                                      <p:to>
                                        <p:strVal val="visible"/>
                                      </p:to>
                                    </p:set>
                                  </p:childTnLst>
                                </p:cTn>
                              </p:par>
                              <p:par>
                                <p:cTn id="63" presetID="1" presetClass="entr" fill="hold" nodeType="withEffect">
                                  <p:stCondLst>
                                    <p:cond delay="0"/>
                                  </p:stCondLst>
                                  <p:childTnLst>
                                    <p:set>
                                      <p:cBhvr additive="repl">
                                        <p:cTn id="64" dur="1" fill="hold">
                                          <p:stCondLst>
                                            <p:cond delay="0"/>
                                          </p:stCondLst>
                                        </p:cTn>
                                        <p:tgtEl>
                                          <p:spTgt spid="7193"/>
                                        </p:tgtEl>
                                        <p:attrNameLst>
                                          <p:attrName>style.visibility</p:attrName>
                                        </p:attrNameLst>
                                      </p:cBhvr>
                                      <p:to>
                                        <p:strVal val="visible"/>
                                      </p:to>
                                    </p:set>
                                  </p:childTnLst>
                                </p:cTn>
                              </p:par>
                              <p:par>
                                <p:cTn id="65" presetID="1" presetClass="entr" fill="hold" nodeType="withEffect">
                                  <p:stCondLst>
                                    <p:cond delay="0"/>
                                  </p:stCondLst>
                                  <p:childTnLst>
                                    <p:set>
                                      <p:cBhvr additive="repl">
                                        <p:cTn id="66" dur="1" fill="hold">
                                          <p:stCondLst>
                                            <p:cond delay="0"/>
                                          </p:stCondLst>
                                        </p:cTn>
                                        <p:tgtEl>
                                          <p:spTgt spid="7194"/>
                                        </p:tgtEl>
                                        <p:attrNameLst>
                                          <p:attrName>style.visibility</p:attrName>
                                        </p:attrNameLst>
                                      </p:cBhvr>
                                      <p:to>
                                        <p:strVal val="visible"/>
                                      </p:to>
                                    </p:set>
                                  </p:childTnLst>
                                </p:cTn>
                              </p:par>
                              <p:par>
                                <p:cTn id="67" presetID="1" presetClass="entr" fill="hold" nodeType="withEffect">
                                  <p:stCondLst>
                                    <p:cond delay="0"/>
                                  </p:stCondLst>
                                  <p:childTnLst>
                                    <p:set>
                                      <p:cBhvr additive="repl">
                                        <p:cTn id="68" dur="1" fill="hold">
                                          <p:stCondLst>
                                            <p:cond delay="0"/>
                                          </p:stCondLst>
                                        </p:cTn>
                                        <p:tgtEl>
                                          <p:spTgt spid="7195"/>
                                        </p:tgtEl>
                                        <p:attrNameLst>
                                          <p:attrName>style.visibility</p:attrName>
                                        </p:attrNameLst>
                                      </p:cBhvr>
                                      <p:to>
                                        <p:strVal val="visible"/>
                                      </p:to>
                                    </p:set>
                                  </p:childTnLst>
                                </p:cTn>
                              </p:par>
                            </p:childTnLst>
                          </p:cTn>
                        </p:par>
                      </p:childTnLst>
                    </p:cTn>
                  </p:par>
                  <p:par>
                    <p:cTn id="69" fill="hold" nodeType="clickPar">
                      <p:stCondLst>
                        <p:cond delay="indefinite"/>
                      </p:stCondLst>
                      <p:childTnLst>
                        <p:par>
                          <p:cTn id="70" fill="hold" nodeType="withGroup">
                            <p:stCondLst>
                              <p:cond delay="0"/>
                            </p:stCondLst>
                            <p:childTnLst>
                              <p:par>
                                <p:cTn id="71" presetID="1" presetClass="entr" fill="hold" nodeType="clickEffect">
                                  <p:stCondLst>
                                    <p:cond delay="0"/>
                                  </p:stCondLst>
                                  <p:childTnLst>
                                    <p:set>
                                      <p:cBhvr additive="repl">
                                        <p:cTn id="72" dur="1" fill="hold">
                                          <p:stCondLst>
                                            <p:cond delay="0"/>
                                          </p:stCondLst>
                                        </p:cTn>
                                        <p:tgtEl>
                                          <p:spTgt spid="7197"/>
                                        </p:tgtEl>
                                        <p:attrNameLst>
                                          <p:attrName>style.visibility</p:attrName>
                                        </p:attrNameLst>
                                      </p:cBhvr>
                                      <p:to>
                                        <p:strVal val="visible"/>
                                      </p:to>
                                    </p:set>
                                  </p:childTnLst>
                                </p:cTn>
                              </p:par>
                            </p:childTnLst>
                          </p:cTn>
                        </p:par>
                      </p:childTnLst>
                    </p:cTn>
                  </p:par>
                  <p:par>
                    <p:cTn id="73" fill="hold" nodeType="clickPar">
                      <p:stCondLst>
                        <p:cond delay="indefinite"/>
                      </p:stCondLst>
                      <p:childTnLst>
                        <p:par>
                          <p:cTn id="74" fill="hold" nodeType="withGroup">
                            <p:stCondLst>
                              <p:cond delay="0"/>
                            </p:stCondLst>
                            <p:childTnLst>
                              <p:par>
                                <p:cTn id="75" presetID="1" presetClass="entr" fill="hold" nodeType="clickEffect">
                                  <p:stCondLst>
                                    <p:cond delay="0"/>
                                  </p:stCondLst>
                                  <p:childTnLst>
                                    <p:set>
                                      <p:cBhvr additive="repl">
                                        <p:cTn id="76" dur="1" fill="hold">
                                          <p:stCondLst>
                                            <p:cond delay="0"/>
                                          </p:stCondLst>
                                        </p:cTn>
                                        <p:tgtEl>
                                          <p:spTgt spid="7198"/>
                                        </p:tgtEl>
                                        <p:attrNameLst>
                                          <p:attrName>style.visibility</p:attrName>
                                        </p:attrNameLst>
                                      </p:cBhvr>
                                      <p:to>
                                        <p:strVal val="visible"/>
                                      </p:to>
                                    </p:set>
                                  </p:childTnLst>
                                </p:cTn>
                              </p:par>
                            </p:childTnLst>
                          </p:cTn>
                        </p:par>
                      </p:childTnLst>
                    </p:cTn>
                  </p:par>
                  <p:par>
                    <p:cTn id="77" fill="hold" nodeType="clickPar">
                      <p:stCondLst>
                        <p:cond delay="indefinite"/>
                      </p:stCondLst>
                      <p:childTnLst>
                        <p:par>
                          <p:cTn id="78" fill="hold" nodeType="withGroup">
                            <p:stCondLst>
                              <p:cond delay="0"/>
                            </p:stCondLst>
                            <p:childTnLst>
                              <p:par>
                                <p:cTn id="79" presetID="1" presetClass="entr" fill="hold" nodeType="clickEffect">
                                  <p:stCondLst>
                                    <p:cond delay="0"/>
                                  </p:stCondLst>
                                  <p:childTnLst>
                                    <p:set>
                                      <p:cBhvr additive="repl">
                                        <p:cTn id="80" dur="1" fill="hold">
                                          <p:stCondLst>
                                            <p:cond delay="0"/>
                                          </p:stCondLst>
                                        </p:cTn>
                                        <p:tgtEl>
                                          <p:spTgt spid="7199"/>
                                        </p:tgtEl>
                                        <p:attrNameLst>
                                          <p:attrName>style.visibility</p:attrName>
                                        </p:attrNameLst>
                                      </p:cBhvr>
                                      <p:to>
                                        <p:strVal val="visible"/>
                                      </p:to>
                                    </p:set>
                                  </p:childTnLst>
                                </p:cTn>
                              </p:par>
                            </p:childTnLst>
                          </p:cTn>
                        </p:par>
                      </p:childTnLst>
                    </p:cTn>
                  </p:par>
                  <p:par>
                    <p:cTn id="81" fill="hold" nodeType="clickPar">
                      <p:stCondLst>
                        <p:cond delay="indefinite"/>
                      </p:stCondLst>
                      <p:childTnLst>
                        <p:par>
                          <p:cTn id="82" fill="hold" nodeType="withGroup">
                            <p:stCondLst>
                              <p:cond delay="0"/>
                            </p:stCondLst>
                            <p:childTnLst>
                              <p:par>
                                <p:cTn id="83" presetID="1" presetClass="entr" fill="hold" nodeType="clickEffect">
                                  <p:stCondLst>
                                    <p:cond delay="0"/>
                                  </p:stCondLst>
                                  <p:childTnLst>
                                    <p:set>
                                      <p:cBhvr additive="repl">
                                        <p:cTn id="84" dur="1" fill="hold">
                                          <p:stCondLst>
                                            <p:cond delay="0"/>
                                          </p:stCondLst>
                                        </p:cTn>
                                        <p:tgtEl>
                                          <p:spTgt spid="7200"/>
                                        </p:tgtEl>
                                        <p:attrNameLst>
                                          <p:attrName>style.visibility</p:attrName>
                                        </p:attrNameLst>
                                      </p:cBhvr>
                                      <p:to>
                                        <p:strVal val="visible"/>
                                      </p:to>
                                    </p:set>
                                  </p:childTnLst>
                                </p:cTn>
                              </p:par>
                            </p:childTnLst>
                          </p:cTn>
                        </p:par>
                      </p:childTnLst>
                    </p:cTn>
                  </p:par>
                  <p:par>
                    <p:cTn id="85" fill="hold" nodeType="clickPar">
                      <p:stCondLst>
                        <p:cond delay="indefinite"/>
                      </p:stCondLst>
                      <p:childTnLst>
                        <p:par>
                          <p:cTn id="86" fill="hold" nodeType="withGroup">
                            <p:stCondLst>
                              <p:cond delay="0"/>
                            </p:stCondLst>
                            <p:childTnLst>
                              <p:par>
                                <p:cTn id="87" presetID="1" presetClass="entr" fill="hold" nodeType="clickEffect">
                                  <p:stCondLst>
                                    <p:cond delay="0"/>
                                  </p:stCondLst>
                                  <p:childTnLst>
                                    <p:set>
                                      <p:cBhvr additive="repl">
                                        <p:cTn id="88" dur="1" fill="hold">
                                          <p:stCondLst>
                                            <p:cond delay="0"/>
                                          </p:stCondLst>
                                        </p:cTn>
                                        <p:tgtEl>
                                          <p:spTgt spid="7201"/>
                                        </p:tgtEl>
                                        <p:attrNameLst>
                                          <p:attrName>style.visibility</p:attrName>
                                        </p:attrNameLst>
                                      </p:cBhvr>
                                      <p:to>
                                        <p:strVal val="visible"/>
                                      </p:to>
                                    </p:set>
                                  </p:childTnLst>
                                </p:cTn>
                              </p:par>
                            </p:childTnLst>
                          </p:cTn>
                        </p:par>
                      </p:childTnLst>
                    </p:cTn>
                  </p:par>
                  <p:par>
                    <p:cTn id="89" fill="hold" nodeType="clickPar">
                      <p:stCondLst>
                        <p:cond delay="indefinite"/>
                      </p:stCondLst>
                      <p:childTnLst>
                        <p:par>
                          <p:cTn id="90" fill="hold" nodeType="withGroup">
                            <p:stCondLst>
                              <p:cond delay="0"/>
                            </p:stCondLst>
                            <p:childTnLst>
                              <p:par>
                                <p:cTn id="91" presetID="1" presetClass="entr" fill="hold" nodeType="clickEffect">
                                  <p:stCondLst>
                                    <p:cond delay="0"/>
                                  </p:stCondLst>
                                  <p:childTnLst>
                                    <p:set>
                                      <p:cBhvr additive="repl">
                                        <p:cTn id="92" dur="1" fill="hold">
                                          <p:stCondLst>
                                            <p:cond delay="0"/>
                                          </p:stCondLst>
                                        </p:cTn>
                                        <p:tgtEl>
                                          <p:spTgt spid="7202"/>
                                        </p:tgtEl>
                                        <p:attrNameLst>
                                          <p:attrName>style.visibility</p:attrName>
                                        </p:attrNameLst>
                                      </p:cBhvr>
                                      <p:to>
                                        <p:strVal val="visible"/>
                                      </p:to>
                                    </p:set>
                                  </p:childTnLst>
                                </p:cTn>
                              </p:par>
                            </p:childTnLst>
                          </p:cTn>
                        </p:par>
                      </p:childTnLst>
                    </p:cTn>
                  </p:par>
                  <p:par>
                    <p:cTn id="93" fill="hold" nodeType="clickPar">
                      <p:stCondLst>
                        <p:cond delay="indefinite"/>
                      </p:stCondLst>
                      <p:childTnLst>
                        <p:par>
                          <p:cTn id="94" fill="hold" nodeType="withGroup">
                            <p:stCondLst>
                              <p:cond delay="0"/>
                            </p:stCondLst>
                            <p:childTnLst>
                              <p:par>
                                <p:cTn id="95" presetID="1" presetClass="entr" fill="hold" nodeType="clickEffect">
                                  <p:stCondLst>
                                    <p:cond delay="0"/>
                                  </p:stCondLst>
                                  <p:childTnLst>
                                    <p:set>
                                      <p:cBhvr additive="repl">
                                        <p:cTn id="96" dur="1" fill="hold">
                                          <p:stCondLst>
                                            <p:cond delay="0"/>
                                          </p:stCondLst>
                                        </p:cTn>
                                        <p:tgtEl>
                                          <p:spTgt spid="72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nimBg="1"/>
      <p:bldP spid="717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17F7D6-DA5E-DC42-8B72-0195F18B3940}"/>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5" name="Rectangle 2">
            <a:extLst>
              <a:ext uri="{FF2B5EF4-FFF2-40B4-BE49-F238E27FC236}">
                <a16:creationId xmlns:a16="http://schemas.microsoft.com/office/drawing/2014/main" id="{AEA99F84-A2B1-E64F-9BBE-F5653D42F3E3}"/>
              </a:ext>
            </a:extLst>
          </p:cNvPr>
          <p:cNvSpPr>
            <a:spLocks noChangeArrowheads="1"/>
          </p:cNvSpPr>
          <p:nvPr/>
        </p:nvSpPr>
        <p:spPr bwMode="auto">
          <a:xfrm>
            <a:off x="467544" y="749174"/>
            <a:ext cx="7272808" cy="95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Un condensador de placas paralelas esta formado por dos conductores cuadrados de lado 10 cm separados por 1 mm de distancia (a) Determine la capacitancia (b) si el condensador se conecta a una bateria de 12V ¿Cuánta carga se transfiere de una placa a la otra?</a:t>
            </a:r>
          </a:p>
        </p:txBody>
      </p:sp>
    </p:spTree>
    <p:extLst>
      <p:ext uri="{BB962C8B-B14F-4D97-AF65-F5344CB8AC3E}">
        <p14:creationId xmlns:p14="http://schemas.microsoft.com/office/powerpoint/2010/main" val="55498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a:extLst>
              <a:ext uri="{FF2B5EF4-FFF2-40B4-BE49-F238E27FC236}">
                <a16:creationId xmlns:a16="http://schemas.microsoft.com/office/drawing/2014/main" id="{34FDB50D-BA51-2842-B237-6145D6D912E6}"/>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Capacitor con dieléctrico</a:t>
            </a:r>
          </a:p>
        </p:txBody>
      </p:sp>
      <p:sp>
        <p:nvSpPr>
          <p:cNvPr id="16386" name="Rectangle 2">
            <a:extLst>
              <a:ext uri="{FF2B5EF4-FFF2-40B4-BE49-F238E27FC236}">
                <a16:creationId xmlns:a16="http://schemas.microsoft.com/office/drawing/2014/main" id="{C200EC03-8C20-454F-B180-15CBD74ADAAE}"/>
              </a:ext>
            </a:extLst>
          </p:cNvPr>
          <p:cNvSpPr>
            <a:spLocks noChangeArrowheads="1"/>
          </p:cNvSpPr>
          <p:nvPr/>
        </p:nvSpPr>
        <p:spPr bwMode="auto">
          <a:xfrm>
            <a:off x="250825" y="836613"/>
            <a:ext cx="53721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Cuando un material no conductor, llamado </a:t>
            </a:r>
            <a:r>
              <a:rPr lang="es-CL" altLang="es-CL" sz="1400" b="1">
                <a:solidFill>
                  <a:srgbClr val="002060"/>
                </a:solidFill>
                <a:latin typeface="Comic Sans MS" panose="030F0902030302020204" pitchFamily="66" charset="0"/>
              </a:rPr>
              <a:t>dieléctrico</a:t>
            </a:r>
            <a:r>
              <a:rPr lang="es-CL" altLang="es-CL" sz="1400">
                <a:solidFill>
                  <a:srgbClr val="002060"/>
                </a:solidFill>
                <a:latin typeface="Comic Sans MS" panose="030F0902030302020204" pitchFamily="66" charset="0"/>
              </a:rPr>
              <a:t>, es puesto entre las placas de un capacitor, la capacitancia es multiplicada por un factor </a:t>
            </a:r>
            <a:r>
              <a:rPr lang="el-GR" altLang="es-CL" sz="1400" b="1">
                <a:solidFill>
                  <a:srgbClr val="002060"/>
                </a:solidFill>
                <a:latin typeface="Comic Sans MS" panose="030F0902030302020204" pitchFamily="66" charset="0"/>
              </a:rPr>
              <a:t>κ</a:t>
            </a:r>
            <a:r>
              <a:rPr lang="es-CL" altLang="es-CL" sz="1400" b="1">
                <a:solidFill>
                  <a:srgbClr val="002060"/>
                </a:solidFill>
                <a:latin typeface="Comic Sans MS" panose="030F0902030302020204" pitchFamily="66" charset="0"/>
              </a:rPr>
              <a:t> </a:t>
            </a:r>
            <a:r>
              <a:rPr lang="es-CL" altLang="es-CL" sz="1400">
                <a:solidFill>
                  <a:srgbClr val="002060"/>
                </a:solidFill>
                <a:latin typeface="Comic Sans MS" panose="030F0902030302020204" pitchFamily="66" charset="0"/>
              </a:rPr>
              <a:t>, llamado </a:t>
            </a:r>
            <a:r>
              <a:rPr lang="es-CL" altLang="es-CL" sz="1400" b="1">
                <a:solidFill>
                  <a:srgbClr val="002060"/>
                </a:solidFill>
                <a:latin typeface="Comic Sans MS" panose="030F0902030302020204" pitchFamily="66" charset="0"/>
              </a:rPr>
              <a:t>constante dieléctrica,</a:t>
            </a:r>
            <a:r>
              <a:rPr lang="es-CL" altLang="es-CL" sz="1400">
                <a:solidFill>
                  <a:srgbClr val="002060"/>
                </a:solidFill>
                <a:latin typeface="Comic Sans MS" panose="030F0902030302020204" pitchFamily="66" charset="0"/>
              </a:rPr>
              <a:t> una propiedad del material dieléctrico. </a:t>
            </a:r>
          </a:p>
        </p:txBody>
      </p:sp>
      <p:sp>
        <p:nvSpPr>
          <p:cNvPr id="16387" name="Rectangle 3">
            <a:extLst>
              <a:ext uri="{FF2B5EF4-FFF2-40B4-BE49-F238E27FC236}">
                <a16:creationId xmlns:a16="http://schemas.microsoft.com/office/drawing/2014/main" id="{145118AB-16A7-F14B-8307-8F222F187B3D}"/>
              </a:ext>
            </a:extLst>
          </p:cNvPr>
          <p:cNvSpPr>
            <a:spLocks noChangeArrowheads="1"/>
          </p:cNvSpPr>
          <p:nvPr/>
        </p:nvSpPr>
        <p:spPr bwMode="auto">
          <a:xfrm>
            <a:off x="255588" y="1906588"/>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Ej: La capacitancia de un condensador de placas paralelas entre un dieléctrico: </a:t>
            </a:r>
          </a:p>
        </p:txBody>
      </p:sp>
      <p:pic>
        <p:nvPicPr>
          <p:cNvPr id="16388" name="Picture 4">
            <a:extLst>
              <a:ext uri="{FF2B5EF4-FFF2-40B4-BE49-F238E27FC236}">
                <a16:creationId xmlns:a16="http://schemas.microsoft.com/office/drawing/2014/main" id="{8519D621-3B4C-414D-9A46-175203AF16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8163" y="2646363"/>
            <a:ext cx="113347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89" name="Picture 5">
            <a:extLst>
              <a:ext uri="{FF2B5EF4-FFF2-40B4-BE49-F238E27FC236}">
                <a16:creationId xmlns:a16="http://schemas.microsoft.com/office/drawing/2014/main" id="{FCBEF330-B137-D242-8597-6B16FDDC5E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588" y="3176588"/>
            <a:ext cx="231457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90" name="Picture 6">
            <a:extLst>
              <a:ext uri="{FF2B5EF4-FFF2-40B4-BE49-F238E27FC236}">
                <a16:creationId xmlns:a16="http://schemas.microsoft.com/office/drawing/2014/main" id="{5196B5F7-407D-D449-AAE3-3EEEE7DA0BD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70163" y="3160713"/>
            <a:ext cx="2200275"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91" name="Picture 7">
            <a:extLst>
              <a:ext uri="{FF2B5EF4-FFF2-40B4-BE49-F238E27FC236}">
                <a16:creationId xmlns:a16="http://schemas.microsoft.com/office/drawing/2014/main" id="{336EF8B6-876D-364E-8610-203AD1E7644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27625" y="2890838"/>
            <a:ext cx="3770313" cy="294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6392" name="Text Box 8">
            <a:extLst>
              <a:ext uri="{FF2B5EF4-FFF2-40B4-BE49-F238E27FC236}">
                <a16:creationId xmlns:a16="http://schemas.microsoft.com/office/drawing/2014/main" id="{B80F4E94-0AA5-7641-85A6-6A79D1712D82}"/>
              </a:ext>
            </a:extLst>
          </p:cNvPr>
          <p:cNvSpPr txBox="1">
            <a:spLocks noChangeArrowheads="1"/>
          </p:cNvSpPr>
          <p:nvPr/>
        </p:nvSpPr>
        <p:spPr bwMode="auto">
          <a:xfrm>
            <a:off x="5724525" y="1322388"/>
            <a:ext cx="316865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a:solidFill>
                  <a:srgbClr val="376092"/>
                </a:solidFill>
                <a:latin typeface="Comic Sans MS" panose="030F0902030302020204" pitchFamily="66" charset="0"/>
              </a:rPr>
              <a:t>La separación </a:t>
            </a:r>
            <a:r>
              <a:rPr lang="es-CL" altLang="es-CL" sz="1200" b="1">
                <a:solidFill>
                  <a:srgbClr val="376092"/>
                </a:solidFill>
                <a:latin typeface="Comic Sans MS" panose="030F0902030302020204" pitchFamily="66" charset="0"/>
              </a:rPr>
              <a:t>d</a:t>
            </a:r>
            <a:r>
              <a:rPr lang="es-CL" altLang="es-CL" sz="1200">
                <a:solidFill>
                  <a:srgbClr val="376092"/>
                </a:solidFill>
                <a:latin typeface="Comic Sans MS" panose="030F0902030302020204" pitchFamily="66" charset="0"/>
              </a:rPr>
              <a:t> entre las placas estará limitada por  el máximo campo eléctrico entre las placas que el material dieléctrico pueda soportar antes del que se produzca el </a:t>
            </a:r>
            <a:r>
              <a:rPr lang="es-CL" altLang="es-CL" sz="1200" b="1">
                <a:solidFill>
                  <a:srgbClr val="376092"/>
                </a:solidFill>
                <a:latin typeface="Comic Sans MS" panose="030F0902030302020204" pitchFamily="66" charset="0"/>
              </a:rPr>
              <a:t>rompimiento dieléctrico</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638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638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638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638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639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639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63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EE89F19D-FB72-BB4A-84DD-157497768BE8}"/>
              </a:ext>
            </a:extLst>
          </p:cNvPr>
          <p:cNvPicPr>
            <a:picLocks noChangeAspect="1"/>
          </p:cNvPicPr>
          <p:nvPr/>
        </p:nvPicPr>
        <p:blipFill>
          <a:blip r:embed="rId2"/>
          <a:stretch>
            <a:fillRect/>
          </a:stretch>
        </p:blipFill>
        <p:spPr>
          <a:xfrm>
            <a:off x="977140" y="757962"/>
            <a:ext cx="6819900" cy="2501900"/>
          </a:xfrm>
          <a:prstGeom prst="rect">
            <a:avLst/>
          </a:prstGeom>
        </p:spPr>
      </p:pic>
      <p:sp>
        <p:nvSpPr>
          <p:cNvPr id="3" name="Rectangle 1">
            <a:extLst>
              <a:ext uri="{FF2B5EF4-FFF2-40B4-BE49-F238E27FC236}">
                <a16:creationId xmlns:a16="http://schemas.microsoft.com/office/drawing/2014/main" id="{3A2418D4-DEEE-DE4D-ADA0-9B5AF691B451}"/>
              </a:ext>
            </a:extLst>
          </p:cNvPr>
          <p:cNvSpPr>
            <a:spLocks noChangeArrowheads="1"/>
          </p:cNvSpPr>
          <p:nvPr/>
        </p:nvSpPr>
        <p:spPr bwMode="auto">
          <a:xfrm>
            <a:off x="1259632" y="476672"/>
            <a:ext cx="6254917" cy="307777"/>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Cómo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es</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que un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dieléctrico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altera</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el campo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eléctrico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755580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5E885F-04F4-1B41-BA07-8225C897D7C9}"/>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5" name="Rectangle 2">
            <a:extLst>
              <a:ext uri="{FF2B5EF4-FFF2-40B4-BE49-F238E27FC236}">
                <a16:creationId xmlns:a16="http://schemas.microsoft.com/office/drawing/2014/main" id="{B4A32A0D-ADD5-F74A-A546-FED3B171A9D8}"/>
              </a:ext>
            </a:extLst>
          </p:cNvPr>
          <p:cNvSpPr>
            <a:spLocks noChangeArrowheads="1"/>
          </p:cNvSpPr>
          <p:nvPr/>
        </p:nvSpPr>
        <p:spPr bwMode="auto">
          <a:xfrm>
            <a:off x="467544" y="749174"/>
            <a:ext cx="7272808" cy="7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Se construye un condensador de placas paralelas colocando polietileno (k=2,3) entre dos hojas de aluminio. El area de cada hoja es de 400 cm</a:t>
            </a:r>
            <a:r>
              <a:rPr lang="es-CL" altLang="es-CL" sz="1400" baseline="30000" dirty="0">
                <a:solidFill>
                  <a:srgbClr val="002060"/>
                </a:solidFill>
                <a:latin typeface="Comic Sans MS" panose="030F0902030302020204" pitchFamily="66" charset="0"/>
              </a:rPr>
              <a:t>2</a:t>
            </a:r>
            <a:r>
              <a:rPr lang="es-CL" altLang="es-CL" sz="1400" dirty="0">
                <a:solidFill>
                  <a:srgbClr val="002060"/>
                </a:solidFill>
                <a:latin typeface="Comic Sans MS" panose="030F0902030302020204" pitchFamily="66" charset="0"/>
              </a:rPr>
              <a:t> y la separacion es de 0,3 mm. Determine la capacitacia   </a:t>
            </a:r>
          </a:p>
        </p:txBody>
      </p:sp>
    </p:spTree>
    <p:extLst>
      <p:ext uri="{BB962C8B-B14F-4D97-AF65-F5344CB8AC3E}">
        <p14:creationId xmlns:p14="http://schemas.microsoft.com/office/powerpoint/2010/main" val="1231023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9A08C3-7AAD-BF41-8BEC-77521EF87221}"/>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3" name="CuadroTexto 2">
            <a:extLst>
              <a:ext uri="{FF2B5EF4-FFF2-40B4-BE49-F238E27FC236}">
                <a16:creationId xmlns:a16="http://schemas.microsoft.com/office/drawing/2014/main" id="{12547443-272F-C844-8CE1-59D3D32B0C2B}"/>
              </a:ext>
            </a:extLst>
          </p:cNvPr>
          <p:cNvSpPr txBox="1"/>
          <p:nvPr/>
        </p:nvSpPr>
        <p:spPr>
          <a:xfrm>
            <a:off x="1366684" y="1297858"/>
            <a:ext cx="184731" cy="369332"/>
          </a:xfrm>
          <a:prstGeom prst="rect">
            <a:avLst/>
          </a:prstGeom>
          <a:noFill/>
        </p:spPr>
        <p:txBody>
          <a:bodyPr wrap="none" rtlCol="0">
            <a:spAutoFit/>
          </a:bodyPr>
          <a:lstStyle/>
          <a:p>
            <a:endParaRPr lang="es-ES_tradnl" dirty="0"/>
          </a:p>
        </p:txBody>
      </p:sp>
      <p:sp>
        <p:nvSpPr>
          <p:cNvPr id="4" name="Rectangle 2">
            <a:extLst>
              <a:ext uri="{FF2B5EF4-FFF2-40B4-BE49-F238E27FC236}">
                <a16:creationId xmlns:a16="http://schemas.microsoft.com/office/drawing/2014/main" id="{68705AC9-31C4-684F-AAE7-8A3410869065}"/>
              </a:ext>
            </a:extLst>
          </p:cNvPr>
          <p:cNvSpPr>
            <a:spLocks noChangeArrowheads="1"/>
          </p:cNvSpPr>
          <p:nvPr/>
        </p:nvSpPr>
        <p:spPr bwMode="auto">
          <a:xfrm>
            <a:off x="467544" y="749174"/>
            <a:ext cx="7272808" cy="1387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Un condensador de placas paralelas tiene sus placas separadas por una distancia d, el area de las placas es A. El espacio entre las placas se llena con dos dielectricos, uno de espesor d/4 y constante dielectrica k</a:t>
            </a:r>
            <a:r>
              <a:rPr lang="es-CL" altLang="es-CL" sz="1400" baseline="-25000" dirty="0">
                <a:solidFill>
                  <a:srgbClr val="002060"/>
                </a:solidFill>
                <a:latin typeface="Comic Sans MS" panose="030F0902030302020204" pitchFamily="66" charset="0"/>
              </a:rPr>
              <a:t>1 </a:t>
            </a:r>
            <a:r>
              <a:rPr lang="es-CL" altLang="es-CL" sz="1400" dirty="0">
                <a:solidFill>
                  <a:srgbClr val="002060"/>
                </a:solidFill>
                <a:latin typeface="Comic Sans MS" panose="030F0902030302020204" pitchFamily="66" charset="0"/>
              </a:rPr>
              <a:t>y el otro con espesor 3d/4 y constante dielectrica k</a:t>
            </a:r>
            <a:r>
              <a:rPr lang="es-CL" altLang="es-CL" sz="1400" baseline="-25000" dirty="0">
                <a:solidFill>
                  <a:srgbClr val="002060"/>
                </a:solidFill>
                <a:latin typeface="Comic Sans MS" panose="030F0902030302020204" pitchFamily="66" charset="0"/>
              </a:rPr>
              <a:t>2</a:t>
            </a:r>
            <a:r>
              <a:rPr lang="es-CL" altLang="es-CL" sz="1400" dirty="0">
                <a:solidFill>
                  <a:srgbClr val="002060"/>
                </a:solidFill>
                <a:latin typeface="Comic Sans MS" panose="030F0902030302020204" pitchFamily="66" charset="0"/>
              </a:rPr>
              <a:t>. (a) Determine la capacitancia del condensador sin dielectricos.            (b) Determine la capacitancia del condensador con los dielectricos en su interior. Exprese su resultado en funcion de la capacitancia sin dielectricos.</a:t>
            </a:r>
          </a:p>
        </p:txBody>
      </p:sp>
    </p:spTree>
    <p:extLst>
      <p:ext uri="{BB962C8B-B14F-4D97-AF65-F5344CB8AC3E}">
        <p14:creationId xmlns:p14="http://schemas.microsoft.com/office/powerpoint/2010/main" val="3612135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a:extLst>
              <a:ext uri="{FF2B5EF4-FFF2-40B4-BE49-F238E27FC236}">
                <a16:creationId xmlns:a16="http://schemas.microsoft.com/office/drawing/2014/main" id="{C4A1AFB8-3544-454D-AF1D-E4EC9B8BBF6F}"/>
              </a:ext>
            </a:extLst>
          </p:cNvPr>
          <p:cNvSpPr>
            <a:spLocks noChangeArrowheads="1"/>
          </p:cNvSpPr>
          <p:nvPr/>
        </p:nvSpPr>
        <p:spPr bwMode="auto">
          <a:xfrm>
            <a:off x="323850" y="160338"/>
            <a:ext cx="5867400"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Combinación de capacitores</a:t>
            </a:r>
          </a:p>
        </p:txBody>
      </p:sp>
      <p:sp>
        <p:nvSpPr>
          <p:cNvPr id="9218" name="Rectangle 2">
            <a:extLst>
              <a:ext uri="{FF2B5EF4-FFF2-40B4-BE49-F238E27FC236}">
                <a16:creationId xmlns:a16="http://schemas.microsoft.com/office/drawing/2014/main" id="{C9671800-D0FD-4346-95AE-250988AB2D01}"/>
              </a:ext>
            </a:extLst>
          </p:cNvPr>
          <p:cNvSpPr>
            <a:spLocks noChangeArrowheads="1"/>
          </p:cNvSpPr>
          <p:nvPr/>
        </p:nvSpPr>
        <p:spPr bwMode="auto">
          <a:xfrm>
            <a:off x="323850" y="817563"/>
            <a:ext cx="669607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Dos o más capacitores pueden ser combinados en un circuito eléctrico</a:t>
            </a:r>
          </a:p>
        </p:txBody>
      </p:sp>
      <p:sp>
        <p:nvSpPr>
          <p:cNvPr id="9219" name="Rectangle 3">
            <a:extLst>
              <a:ext uri="{FF2B5EF4-FFF2-40B4-BE49-F238E27FC236}">
                <a16:creationId xmlns:a16="http://schemas.microsoft.com/office/drawing/2014/main" id="{8C9EA0E6-945F-FF49-93A2-84D6FEA98899}"/>
              </a:ext>
            </a:extLst>
          </p:cNvPr>
          <p:cNvSpPr>
            <a:spLocks noChangeArrowheads="1"/>
          </p:cNvSpPr>
          <p:nvPr/>
        </p:nvSpPr>
        <p:spPr bwMode="auto">
          <a:xfrm>
            <a:off x="323850" y="1176338"/>
            <a:ext cx="66960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idea es encontrar el circuito equivalente, de un capacitor.  La capacitancia de este único capacitor se denomina </a:t>
            </a:r>
            <a:r>
              <a:rPr lang="es-CL" altLang="es-CL" sz="1400" b="1">
                <a:solidFill>
                  <a:srgbClr val="002060"/>
                </a:solidFill>
                <a:latin typeface="Comic Sans MS" panose="030F0902030302020204" pitchFamily="66" charset="0"/>
              </a:rPr>
              <a:t>capacitancia equivalente</a:t>
            </a:r>
            <a:r>
              <a:rPr lang="es-CL" altLang="es-CL" sz="1400">
                <a:solidFill>
                  <a:srgbClr val="002060"/>
                </a:solidFill>
                <a:latin typeface="Comic Sans MS" panose="030F0902030302020204" pitchFamily="66" charset="0"/>
              </a:rPr>
              <a:t> </a:t>
            </a:r>
          </a:p>
        </p:txBody>
      </p:sp>
      <p:pic>
        <p:nvPicPr>
          <p:cNvPr id="9220" name="Picture 4">
            <a:extLst>
              <a:ext uri="{FF2B5EF4-FFF2-40B4-BE49-F238E27FC236}">
                <a16:creationId xmlns:a16="http://schemas.microsoft.com/office/drawing/2014/main" id="{A18F5B44-1CE1-D844-A4D3-433D003A3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0" y="2674938"/>
            <a:ext cx="131445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9221" name="Rectangle 5">
            <a:extLst>
              <a:ext uri="{FF2B5EF4-FFF2-40B4-BE49-F238E27FC236}">
                <a16:creationId xmlns:a16="http://schemas.microsoft.com/office/drawing/2014/main" id="{72CD6CB6-CF38-1649-A06F-64345EE52709}"/>
              </a:ext>
            </a:extLst>
          </p:cNvPr>
          <p:cNvSpPr>
            <a:spLocks noChangeArrowheads="1"/>
          </p:cNvSpPr>
          <p:nvPr/>
        </p:nvSpPr>
        <p:spPr bwMode="auto">
          <a:xfrm>
            <a:off x="323850" y="2205038"/>
            <a:ext cx="1944688"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Conexión en paralelo</a:t>
            </a:r>
          </a:p>
        </p:txBody>
      </p:sp>
      <p:sp>
        <p:nvSpPr>
          <p:cNvPr id="9222" name="Rectangle 6">
            <a:extLst>
              <a:ext uri="{FF2B5EF4-FFF2-40B4-BE49-F238E27FC236}">
                <a16:creationId xmlns:a16="http://schemas.microsoft.com/office/drawing/2014/main" id="{74DC3382-A937-3544-8743-A584762A2ED3}"/>
              </a:ext>
            </a:extLst>
          </p:cNvPr>
          <p:cNvSpPr>
            <a:spLocks noChangeArrowheads="1"/>
          </p:cNvSpPr>
          <p:nvPr/>
        </p:nvSpPr>
        <p:spPr bwMode="auto">
          <a:xfrm>
            <a:off x="2268538" y="2833688"/>
            <a:ext cx="66960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Cada capacitor se carga hasta alcanzar la misma diferencia de potencial de la batería. </a:t>
            </a:r>
          </a:p>
        </p:txBody>
      </p:sp>
      <p:sp>
        <p:nvSpPr>
          <p:cNvPr id="9223" name="Rectangle 7">
            <a:extLst>
              <a:ext uri="{FF2B5EF4-FFF2-40B4-BE49-F238E27FC236}">
                <a16:creationId xmlns:a16="http://schemas.microsoft.com/office/drawing/2014/main" id="{3FB4F6CA-A66E-0B45-A2EE-9472CAC07782}"/>
              </a:ext>
            </a:extLst>
          </p:cNvPr>
          <p:cNvSpPr>
            <a:spLocks noChangeArrowheads="1"/>
          </p:cNvSpPr>
          <p:nvPr/>
        </p:nvSpPr>
        <p:spPr bwMode="auto">
          <a:xfrm>
            <a:off x="2278063" y="3365500"/>
            <a:ext cx="66960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En este punto la carga almacenada en cada capacitor es Q</a:t>
            </a:r>
            <a:r>
              <a:rPr lang="es-CL" altLang="es-CL" sz="1400" baseline="-25000">
                <a:solidFill>
                  <a:srgbClr val="002060"/>
                </a:solidFill>
                <a:latin typeface="Comic Sans MS" panose="030F0902030302020204" pitchFamily="66" charset="0"/>
              </a:rPr>
              <a:t>1</a:t>
            </a:r>
            <a:r>
              <a:rPr lang="es-CL" altLang="es-CL" sz="1400">
                <a:solidFill>
                  <a:srgbClr val="002060"/>
                </a:solidFill>
                <a:latin typeface="Comic Sans MS" panose="030F0902030302020204" pitchFamily="66" charset="0"/>
              </a:rPr>
              <a:t> y Q</a:t>
            </a:r>
            <a:r>
              <a:rPr lang="es-CL" altLang="es-CL" sz="1400" baseline="-25000">
                <a:solidFill>
                  <a:srgbClr val="002060"/>
                </a:solidFill>
                <a:latin typeface="Comic Sans MS" panose="030F0902030302020204" pitchFamily="66" charset="0"/>
              </a:rPr>
              <a:t>2</a:t>
            </a:r>
            <a:r>
              <a:rPr lang="es-CL" altLang="es-CL" sz="1400">
                <a:solidFill>
                  <a:srgbClr val="002060"/>
                </a:solidFill>
                <a:latin typeface="Comic Sans MS" panose="030F0902030302020204" pitchFamily="66" charset="0"/>
              </a:rPr>
              <a:t> respectivamente. </a:t>
            </a:r>
          </a:p>
        </p:txBody>
      </p:sp>
      <p:sp>
        <p:nvSpPr>
          <p:cNvPr id="9224" name="Rectangle 8">
            <a:extLst>
              <a:ext uri="{FF2B5EF4-FFF2-40B4-BE49-F238E27FC236}">
                <a16:creationId xmlns:a16="http://schemas.microsoft.com/office/drawing/2014/main" id="{0CFA8DE7-AADC-A949-A7E6-A3C9EDCE9D09}"/>
              </a:ext>
            </a:extLst>
          </p:cNvPr>
          <p:cNvSpPr>
            <a:spLocks noChangeArrowheads="1"/>
          </p:cNvSpPr>
          <p:nvPr/>
        </p:nvSpPr>
        <p:spPr bwMode="auto">
          <a:xfrm>
            <a:off x="2278063" y="3889375"/>
            <a:ext cx="669607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Siendo la carga total en el arreglo Q = Q</a:t>
            </a:r>
            <a:r>
              <a:rPr lang="es-CL" altLang="es-CL" sz="1400" baseline="-25000">
                <a:solidFill>
                  <a:srgbClr val="002060"/>
                </a:solidFill>
                <a:latin typeface="Comic Sans MS" panose="030F0902030302020204" pitchFamily="66" charset="0"/>
              </a:rPr>
              <a:t>1</a:t>
            </a:r>
            <a:r>
              <a:rPr lang="es-CL" altLang="es-CL" sz="1400">
                <a:solidFill>
                  <a:srgbClr val="002060"/>
                </a:solidFill>
                <a:latin typeface="Comic Sans MS" panose="030F0902030302020204" pitchFamily="66" charset="0"/>
              </a:rPr>
              <a:t> + Q</a:t>
            </a:r>
            <a:r>
              <a:rPr lang="es-CL" altLang="es-CL" sz="1400" baseline="-25000">
                <a:solidFill>
                  <a:srgbClr val="002060"/>
                </a:solidFill>
                <a:latin typeface="Comic Sans MS" panose="030F0902030302020204" pitchFamily="66" charset="0"/>
              </a:rPr>
              <a:t>2</a:t>
            </a:r>
            <a:r>
              <a:rPr lang="es-CL" altLang="es-CL" sz="1400">
                <a:solidFill>
                  <a:srgbClr val="002060"/>
                </a:solidFill>
                <a:latin typeface="Comic Sans MS" panose="030F0902030302020204" pitchFamily="66" charset="0"/>
              </a:rPr>
              <a:t>  </a:t>
            </a:r>
          </a:p>
        </p:txBody>
      </p:sp>
      <p:sp>
        <p:nvSpPr>
          <p:cNvPr id="9225" name="Rectangle 9">
            <a:extLst>
              <a:ext uri="{FF2B5EF4-FFF2-40B4-BE49-F238E27FC236}">
                <a16:creationId xmlns:a16="http://schemas.microsoft.com/office/drawing/2014/main" id="{DA770F7F-093E-5A44-98D2-D0B60BCA0610}"/>
              </a:ext>
            </a:extLst>
          </p:cNvPr>
          <p:cNvSpPr>
            <a:spLocks noChangeArrowheads="1"/>
          </p:cNvSpPr>
          <p:nvPr/>
        </p:nvSpPr>
        <p:spPr bwMode="auto">
          <a:xfrm>
            <a:off x="2838450" y="4386263"/>
            <a:ext cx="1150938"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a:t>
            </a:r>
            <a:r>
              <a:rPr lang="es-CL" altLang="es-CL" baseline="-25000">
                <a:solidFill>
                  <a:srgbClr val="002060"/>
                </a:solidFill>
                <a:latin typeface="Comic Sans MS" panose="030F0902030302020204" pitchFamily="66" charset="0"/>
              </a:rPr>
              <a:t>1</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1</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6" name="Rectangle 10">
            <a:extLst>
              <a:ext uri="{FF2B5EF4-FFF2-40B4-BE49-F238E27FC236}">
                <a16:creationId xmlns:a16="http://schemas.microsoft.com/office/drawing/2014/main" id="{8008B091-932A-ED4A-869D-0A902E4CA648}"/>
              </a:ext>
            </a:extLst>
          </p:cNvPr>
          <p:cNvSpPr>
            <a:spLocks noChangeArrowheads="1"/>
          </p:cNvSpPr>
          <p:nvPr/>
        </p:nvSpPr>
        <p:spPr bwMode="auto">
          <a:xfrm>
            <a:off x="2841625" y="5013325"/>
            <a:ext cx="11938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a:t>
            </a:r>
            <a:r>
              <a:rPr lang="es-CL" altLang="es-CL" baseline="-25000">
                <a:solidFill>
                  <a:srgbClr val="002060"/>
                </a:solidFill>
                <a:latin typeface="Comic Sans MS" panose="030F0902030302020204" pitchFamily="66" charset="0"/>
              </a:rPr>
              <a:t>2</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2</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7" name="Rectangle 11">
            <a:extLst>
              <a:ext uri="{FF2B5EF4-FFF2-40B4-BE49-F238E27FC236}">
                <a16:creationId xmlns:a16="http://schemas.microsoft.com/office/drawing/2014/main" id="{94937BCE-409C-A946-9C2B-D5A85671CB09}"/>
              </a:ext>
            </a:extLst>
          </p:cNvPr>
          <p:cNvSpPr>
            <a:spLocks noChangeArrowheads="1"/>
          </p:cNvSpPr>
          <p:nvPr/>
        </p:nvSpPr>
        <p:spPr bwMode="auto">
          <a:xfrm>
            <a:off x="2909888" y="5600700"/>
            <a:ext cx="117475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 C</a:t>
            </a:r>
            <a:r>
              <a:rPr lang="es-CL" altLang="es-CL" baseline="-25000">
                <a:solidFill>
                  <a:srgbClr val="002060"/>
                </a:solidFill>
                <a:latin typeface="Comic Sans MS" panose="030F0902030302020204" pitchFamily="66" charset="0"/>
              </a:rPr>
              <a:t>eq</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8" name="AutoShape 12">
            <a:extLst>
              <a:ext uri="{FF2B5EF4-FFF2-40B4-BE49-F238E27FC236}">
                <a16:creationId xmlns:a16="http://schemas.microsoft.com/office/drawing/2014/main" id="{596E752F-3B38-0D4B-9579-F431BE822E0F}"/>
              </a:ext>
            </a:extLst>
          </p:cNvPr>
          <p:cNvSpPr>
            <a:spLocks/>
          </p:cNvSpPr>
          <p:nvPr/>
        </p:nvSpPr>
        <p:spPr bwMode="auto">
          <a:xfrm flipH="1">
            <a:off x="4105275" y="4210050"/>
            <a:ext cx="182563" cy="1976438"/>
          </a:xfrm>
          <a:prstGeom prst="leftBrace">
            <a:avLst>
              <a:gd name="adj1" fmla="val 8370"/>
              <a:gd name="adj2" fmla="val 50000"/>
            </a:avLst>
          </a:prstGeom>
          <a:noFill/>
          <a:ln w="31680" cap="sq">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9229" name="Rectangle 13">
            <a:extLst>
              <a:ext uri="{FF2B5EF4-FFF2-40B4-BE49-F238E27FC236}">
                <a16:creationId xmlns:a16="http://schemas.microsoft.com/office/drawing/2014/main" id="{858D2A06-A3CF-6145-A2D1-B3A517E088CC}"/>
              </a:ext>
            </a:extLst>
          </p:cNvPr>
          <p:cNvSpPr>
            <a:spLocks noChangeArrowheads="1"/>
          </p:cNvSpPr>
          <p:nvPr/>
        </p:nvSpPr>
        <p:spPr bwMode="auto">
          <a:xfrm>
            <a:off x="4502150" y="4532313"/>
            <a:ext cx="2365375"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C</a:t>
            </a:r>
            <a:r>
              <a:rPr lang="es-CL" altLang="es-CL" baseline="-25000">
                <a:solidFill>
                  <a:srgbClr val="002060"/>
                </a:solidFill>
                <a:latin typeface="Comic Sans MS" panose="030F0902030302020204" pitchFamily="66" charset="0"/>
              </a:rPr>
              <a:t>eq</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C</a:t>
            </a:r>
            <a:r>
              <a:rPr lang="es-CL" altLang="es-CL" baseline="-25000">
                <a:solidFill>
                  <a:srgbClr val="002060"/>
                </a:solidFill>
                <a:latin typeface="Comic Sans MS" panose="030F0902030302020204" pitchFamily="66" charset="0"/>
              </a:rPr>
              <a:t>1</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 C</a:t>
            </a:r>
            <a:r>
              <a:rPr lang="es-CL" altLang="es-CL" baseline="-25000">
                <a:solidFill>
                  <a:srgbClr val="002060"/>
                </a:solidFill>
                <a:latin typeface="Comic Sans MS" panose="030F0902030302020204" pitchFamily="66" charset="0"/>
              </a:rPr>
              <a:t>2</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a:t>
            </a:r>
          </a:p>
        </p:txBody>
      </p:sp>
      <p:sp>
        <p:nvSpPr>
          <p:cNvPr id="9230" name="Rectangle 14">
            <a:extLst>
              <a:ext uri="{FF2B5EF4-FFF2-40B4-BE49-F238E27FC236}">
                <a16:creationId xmlns:a16="http://schemas.microsoft.com/office/drawing/2014/main" id="{81C7B892-ECA2-654A-A6B4-3034143DF0E3}"/>
              </a:ext>
            </a:extLst>
          </p:cNvPr>
          <p:cNvSpPr>
            <a:spLocks noChangeArrowheads="1"/>
          </p:cNvSpPr>
          <p:nvPr/>
        </p:nvSpPr>
        <p:spPr bwMode="auto">
          <a:xfrm>
            <a:off x="4976813" y="5194300"/>
            <a:ext cx="1414462" cy="406400"/>
          </a:xfrm>
          <a:prstGeom prst="rect">
            <a:avLst/>
          </a:prstGeom>
          <a:noFill/>
          <a:ln w="25560" cap="sq">
            <a:solidFill>
              <a:srgbClr val="31859C"/>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C</a:t>
            </a:r>
            <a:r>
              <a:rPr lang="es-CL" altLang="es-CL" baseline="-25000">
                <a:solidFill>
                  <a:srgbClr val="002060"/>
                </a:solidFill>
                <a:latin typeface="Comic Sans MS" panose="030F0902030302020204" pitchFamily="66" charset="0"/>
              </a:rPr>
              <a:t>eq </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1</a:t>
            </a:r>
            <a:r>
              <a:rPr lang="es-CL" altLang="es-CL">
                <a:solidFill>
                  <a:srgbClr val="002060"/>
                </a:solidFill>
                <a:latin typeface="Comic Sans MS" panose="030F0902030302020204" pitchFamily="66" charset="0"/>
              </a:rPr>
              <a:t> + C</a:t>
            </a:r>
            <a:r>
              <a:rPr lang="es-CL" altLang="es-CL" baseline="-25000">
                <a:solidFill>
                  <a:srgbClr val="002060"/>
                </a:solidFill>
                <a:latin typeface="Comic Sans MS" panose="030F0902030302020204" pitchFamily="66" charset="0"/>
              </a:rPr>
              <a:t>2</a:t>
            </a:r>
            <a:r>
              <a:rPr lang="es-CL" altLang="es-CL">
                <a:solidFill>
                  <a:srgbClr val="002060"/>
                </a:solidFill>
                <a:latin typeface="Comic Sans MS" panose="030F0902030302020204" pitchFamily="66" charset="0"/>
              </a:rPr>
              <a:t> </a:t>
            </a:r>
          </a:p>
        </p:txBody>
      </p:sp>
      <p:pic>
        <p:nvPicPr>
          <p:cNvPr id="9231" name="Picture 15">
            <a:extLst>
              <a:ext uri="{FF2B5EF4-FFF2-40B4-BE49-F238E27FC236}">
                <a16:creationId xmlns:a16="http://schemas.microsoft.com/office/drawing/2014/main" id="{116D2AFD-5BF8-854B-99B2-3CD5D7F0BF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850" y="4097338"/>
            <a:ext cx="1304925"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92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92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922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922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922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922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922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9225"/>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9226"/>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9227"/>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grpId="0" nodeType="clickEffect">
                                  <p:stCondLst>
                                    <p:cond delay="0"/>
                                  </p:stCondLst>
                                  <p:childTnLst>
                                    <p:set>
                                      <p:cBhvr additive="repl">
                                        <p:cTn id="46" dur="1" fill="hold">
                                          <p:stCondLst>
                                            <p:cond delay="0"/>
                                          </p:stCondLst>
                                        </p:cTn>
                                        <p:tgtEl>
                                          <p:spTgt spid="9228"/>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9229"/>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9230"/>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fill="hold" nodeType="clickEffect">
                                  <p:stCondLst>
                                    <p:cond delay="0"/>
                                  </p:stCondLst>
                                  <p:childTnLst>
                                    <p:set>
                                      <p:cBhvr additive="repl">
                                        <p:cTn id="58" dur="1" fill="hold">
                                          <p:stCondLst>
                                            <p:cond delay="0"/>
                                          </p:stCondLst>
                                        </p:cTn>
                                        <p:tgtEl>
                                          <p:spTgt spid="92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a:extLst>
              <a:ext uri="{FF2B5EF4-FFF2-40B4-BE49-F238E27FC236}">
                <a16:creationId xmlns:a16="http://schemas.microsoft.com/office/drawing/2014/main" id="{B7DBEEA5-2538-174D-93CB-7ADC07342304}"/>
              </a:ext>
            </a:extLst>
          </p:cNvPr>
          <p:cNvSpPr>
            <a:spLocks noChangeArrowheads="1"/>
          </p:cNvSpPr>
          <p:nvPr/>
        </p:nvSpPr>
        <p:spPr bwMode="auto">
          <a:xfrm>
            <a:off x="119063" y="260350"/>
            <a:ext cx="1944687"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Conexión en serie</a:t>
            </a:r>
          </a:p>
        </p:txBody>
      </p:sp>
      <p:pic>
        <p:nvPicPr>
          <p:cNvPr id="10242" name="Picture 2">
            <a:extLst>
              <a:ext uri="{FF2B5EF4-FFF2-40B4-BE49-F238E27FC236}">
                <a16:creationId xmlns:a16="http://schemas.microsoft.com/office/drawing/2014/main" id="{AB0E2E32-C507-2447-9BAA-F818A55CF5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313" y="908050"/>
            <a:ext cx="173355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3" name="Rectangle 3">
            <a:extLst>
              <a:ext uri="{FF2B5EF4-FFF2-40B4-BE49-F238E27FC236}">
                <a16:creationId xmlns:a16="http://schemas.microsoft.com/office/drawing/2014/main" id="{25E9A7FA-26A1-5841-9ACD-9E47D4E164A8}"/>
              </a:ext>
            </a:extLst>
          </p:cNvPr>
          <p:cNvSpPr>
            <a:spLocks noChangeArrowheads="1"/>
          </p:cNvSpPr>
          <p:nvPr/>
        </p:nvSpPr>
        <p:spPr bwMode="auto">
          <a:xfrm>
            <a:off x="2268538" y="568325"/>
            <a:ext cx="568801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Una vez que el circuito se ha cargado (cesa el flujo de cargas), la carga en cada capacitor es la misma </a:t>
            </a:r>
          </a:p>
        </p:txBody>
      </p:sp>
      <p:sp>
        <p:nvSpPr>
          <p:cNvPr id="10244" name="Rectangle 4">
            <a:extLst>
              <a:ext uri="{FF2B5EF4-FFF2-40B4-BE49-F238E27FC236}">
                <a16:creationId xmlns:a16="http://schemas.microsoft.com/office/drawing/2014/main" id="{A0A713A0-745E-1341-B034-46D9EDCF1113}"/>
              </a:ext>
            </a:extLst>
          </p:cNvPr>
          <p:cNvSpPr>
            <a:spLocks noChangeArrowheads="1"/>
          </p:cNvSpPr>
          <p:nvPr/>
        </p:nvSpPr>
        <p:spPr bwMode="auto">
          <a:xfrm>
            <a:off x="2268538" y="1206500"/>
            <a:ext cx="568801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suma de las diferencias de potencial en cada capacitor es la diferencia de potencial de la batería o fuente de poder.</a:t>
            </a:r>
          </a:p>
        </p:txBody>
      </p:sp>
      <p:sp>
        <p:nvSpPr>
          <p:cNvPr id="10245" name="Rectangle 5">
            <a:extLst>
              <a:ext uri="{FF2B5EF4-FFF2-40B4-BE49-F238E27FC236}">
                <a16:creationId xmlns:a16="http://schemas.microsoft.com/office/drawing/2014/main" id="{A53CCD3A-CC28-B14B-A0BA-55B6A81AB594}"/>
              </a:ext>
            </a:extLst>
          </p:cNvPr>
          <p:cNvSpPr>
            <a:spLocks noChangeArrowheads="1"/>
          </p:cNvSpPr>
          <p:nvPr/>
        </p:nvSpPr>
        <p:spPr bwMode="auto">
          <a:xfrm>
            <a:off x="3513138" y="1917700"/>
            <a:ext cx="194786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a:t>
            </a:r>
            <a:r>
              <a:rPr lang="el-GR" altLang="es-CL">
                <a:solidFill>
                  <a:srgbClr val="002060"/>
                </a:solidFill>
                <a:latin typeface="Comic Sans MS" panose="030F0902030302020204" pitchFamily="66" charset="0"/>
              </a:rPr>
              <a:t>Δ </a:t>
            </a:r>
            <a:r>
              <a:rPr lang="es-CL" altLang="es-CL">
                <a:solidFill>
                  <a:srgbClr val="002060"/>
                </a:solidFill>
                <a:latin typeface="Comic Sans MS" panose="030F0902030302020204" pitchFamily="66" charset="0"/>
              </a:rPr>
              <a:t>V</a:t>
            </a:r>
            <a:r>
              <a:rPr lang="es-CL" altLang="es-CL" baseline="-25000">
                <a:solidFill>
                  <a:srgbClr val="002060"/>
                </a:solidFill>
                <a:latin typeface="Comic Sans MS" panose="030F0902030302020204" pitchFamily="66" charset="0"/>
              </a:rPr>
              <a:t>1</a:t>
            </a:r>
            <a:r>
              <a:rPr lang="es-CL" altLang="es-CL">
                <a:solidFill>
                  <a:srgbClr val="002060"/>
                </a:solidFill>
                <a:latin typeface="Comic Sans MS" panose="030F0902030302020204" pitchFamily="66" charset="0"/>
              </a:rPr>
              <a:t> + </a:t>
            </a:r>
            <a:r>
              <a:rPr lang="el-GR" altLang="es-CL">
                <a:solidFill>
                  <a:srgbClr val="002060"/>
                </a:solidFill>
                <a:latin typeface="Comic Sans MS" panose="030F0902030302020204" pitchFamily="66" charset="0"/>
              </a:rPr>
              <a:t>Δ </a:t>
            </a:r>
            <a:r>
              <a:rPr lang="es-CL" altLang="es-CL">
                <a:solidFill>
                  <a:srgbClr val="002060"/>
                </a:solidFill>
                <a:latin typeface="Comic Sans MS" panose="030F0902030302020204" pitchFamily="66" charset="0"/>
              </a:rPr>
              <a:t>V</a:t>
            </a:r>
            <a:r>
              <a:rPr lang="es-CL" altLang="es-CL" baseline="-25000">
                <a:solidFill>
                  <a:srgbClr val="002060"/>
                </a:solidFill>
                <a:latin typeface="Comic Sans MS" panose="030F0902030302020204" pitchFamily="66" charset="0"/>
              </a:rPr>
              <a:t>2</a:t>
            </a:r>
            <a:r>
              <a:rPr lang="es-CL" altLang="es-CL">
                <a:solidFill>
                  <a:srgbClr val="002060"/>
                </a:solidFill>
                <a:latin typeface="Comic Sans MS" panose="030F0902030302020204" pitchFamily="66" charset="0"/>
              </a:rPr>
              <a:t> </a:t>
            </a:r>
          </a:p>
        </p:txBody>
      </p:sp>
      <p:pic>
        <p:nvPicPr>
          <p:cNvPr id="10246" name="Picture 6">
            <a:extLst>
              <a:ext uri="{FF2B5EF4-FFF2-40B4-BE49-F238E27FC236}">
                <a16:creationId xmlns:a16="http://schemas.microsoft.com/office/drawing/2014/main" id="{E48C5D96-92A9-FE46-90B0-F1C1D6E74DE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8725" y="3140075"/>
            <a:ext cx="1152525" cy="5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47" name="Picture 7">
            <a:extLst>
              <a:ext uri="{FF2B5EF4-FFF2-40B4-BE49-F238E27FC236}">
                <a16:creationId xmlns:a16="http://schemas.microsoft.com/office/drawing/2014/main" id="{E2B85A82-7715-F547-A32C-76494D80E7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8725" y="2614613"/>
            <a:ext cx="1146175"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48" name="Picture 8">
            <a:extLst>
              <a:ext uri="{FF2B5EF4-FFF2-40B4-BE49-F238E27FC236}">
                <a16:creationId xmlns:a16="http://schemas.microsoft.com/office/drawing/2014/main" id="{B272C755-7E2A-DD4B-BFEC-57237AB2B03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05075" y="3657600"/>
            <a:ext cx="11715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9" name="AutoShape 9">
            <a:extLst>
              <a:ext uri="{FF2B5EF4-FFF2-40B4-BE49-F238E27FC236}">
                <a16:creationId xmlns:a16="http://schemas.microsoft.com/office/drawing/2014/main" id="{C742F904-6C07-A544-8D83-68881BAF14C4}"/>
              </a:ext>
            </a:extLst>
          </p:cNvPr>
          <p:cNvSpPr>
            <a:spLocks/>
          </p:cNvSpPr>
          <p:nvPr/>
        </p:nvSpPr>
        <p:spPr bwMode="auto">
          <a:xfrm flipH="1">
            <a:off x="3779838" y="2439988"/>
            <a:ext cx="182562" cy="1976437"/>
          </a:xfrm>
          <a:prstGeom prst="leftBrace">
            <a:avLst>
              <a:gd name="adj1" fmla="val 8370"/>
              <a:gd name="adj2" fmla="val 50000"/>
            </a:avLst>
          </a:prstGeom>
          <a:noFill/>
          <a:ln w="31680" cap="sq">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0250" name="Picture 10">
            <a:extLst>
              <a:ext uri="{FF2B5EF4-FFF2-40B4-BE49-F238E27FC236}">
                <a16:creationId xmlns:a16="http://schemas.microsoft.com/office/drawing/2014/main" id="{A5D4672D-DA9C-8644-9F24-629CE61926E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17963" y="3090863"/>
            <a:ext cx="12922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51" name="Picture 11">
            <a:extLst>
              <a:ext uri="{FF2B5EF4-FFF2-40B4-BE49-F238E27FC236}">
                <a16:creationId xmlns:a16="http://schemas.microsoft.com/office/drawing/2014/main" id="{9B21D3CC-3F9C-6A4E-80E9-3C9C04EE550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68963" y="3071813"/>
            <a:ext cx="1304925" cy="59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52" name="Picture 12">
            <a:extLst>
              <a:ext uri="{FF2B5EF4-FFF2-40B4-BE49-F238E27FC236}">
                <a16:creationId xmlns:a16="http://schemas.microsoft.com/office/drawing/2014/main" id="{22B3A3A5-0D8E-9841-A524-711847031D4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96138" y="2790825"/>
            <a:ext cx="1457325"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024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024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024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024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024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024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024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grpId="0" nodeType="clickEffect">
                                  <p:stCondLst>
                                    <p:cond delay="0"/>
                                  </p:stCondLst>
                                  <p:childTnLst>
                                    <p:set>
                                      <p:cBhvr additive="repl">
                                        <p:cTn id="34" dur="1" fill="hold">
                                          <p:stCondLst>
                                            <p:cond delay="0"/>
                                          </p:stCondLst>
                                        </p:cTn>
                                        <p:tgtEl>
                                          <p:spTgt spid="1024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0250"/>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0251"/>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02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a:extLst>
              <a:ext uri="{FF2B5EF4-FFF2-40B4-BE49-F238E27FC236}">
                <a16:creationId xmlns:a16="http://schemas.microsoft.com/office/drawing/2014/main" id="{1C6DFAED-214F-EB46-B44A-C4875180FF6B}"/>
              </a:ext>
            </a:extLst>
          </p:cNvPr>
          <p:cNvSpPr>
            <a:spLocks noChangeArrowheads="1"/>
          </p:cNvSpPr>
          <p:nvPr/>
        </p:nvSpPr>
        <p:spPr bwMode="auto">
          <a:xfrm>
            <a:off x="179388" y="234950"/>
            <a:ext cx="16557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pic>
        <p:nvPicPr>
          <p:cNvPr id="10243" name="Picture 2">
            <a:extLst>
              <a:ext uri="{FF2B5EF4-FFF2-40B4-BE49-F238E27FC236}">
                <a16:creationId xmlns:a16="http://schemas.microsoft.com/office/drawing/2014/main" id="{52B9D037-F1B8-0D4C-BADF-1D6C2210EB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762000"/>
            <a:ext cx="3219450"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4" name="Line 3">
            <a:extLst>
              <a:ext uri="{FF2B5EF4-FFF2-40B4-BE49-F238E27FC236}">
                <a16:creationId xmlns:a16="http://schemas.microsoft.com/office/drawing/2014/main" id="{C60B352D-758C-F742-B42D-5AB6CDDDA53D}"/>
              </a:ext>
            </a:extLst>
          </p:cNvPr>
          <p:cNvSpPr>
            <a:spLocks noChangeShapeType="1"/>
          </p:cNvSpPr>
          <p:nvPr/>
        </p:nvSpPr>
        <p:spPr bwMode="auto">
          <a:xfrm>
            <a:off x="539750" y="2428875"/>
            <a:ext cx="1079500" cy="1588"/>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5" name="Line 4">
            <a:extLst>
              <a:ext uri="{FF2B5EF4-FFF2-40B4-BE49-F238E27FC236}">
                <a16:creationId xmlns:a16="http://schemas.microsoft.com/office/drawing/2014/main" id="{2A5A3131-69FC-1340-AB4C-99EE2F3F53EC}"/>
              </a:ext>
            </a:extLst>
          </p:cNvPr>
          <p:cNvSpPr>
            <a:spLocks noChangeShapeType="1"/>
          </p:cNvSpPr>
          <p:nvPr/>
        </p:nvSpPr>
        <p:spPr bwMode="auto">
          <a:xfrm>
            <a:off x="1763713" y="2420938"/>
            <a:ext cx="1397000" cy="1587"/>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6" name="Line 5">
            <a:extLst>
              <a:ext uri="{FF2B5EF4-FFF2-40B4-BE49-F238E27FC236}">
                <a16:creationId xmlns:a16="http://schemas.microsoft.com/office/drawing/2014/main" id="{A65311B4-E61C-F54B-B612-0C75DDE2F8B6}"/>
              </a:ext>
            </a:extLst>
          </p:cNvPr>
          <p:cNvSpPr>
            <a:spLocks noChangeShapeType="1"/>
          </p:cNvSpPr>
          <p:nvPr/>
        </p:nvSpPr>
        <p:spPr bwMode="auto">
          <a:xfrm>
            <a:off x="1619250" y="2205038"/>
            <a:ext cx="1588" cy="431800"/>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7" name="Line 6">
            <a:extLst>
              <a:ext uri="{FF2B5EF4-FFF2-40B4-BE49-F238E27FC236}">
                <a16:creationId xmlns:a16="http://schemas.microsoft.com/office/drawing/2014/main" id="{F9DA6B22-DF4C-5F4B-9146-B8FB0018ABC7}"/>
              </a:ext>
            </a:extLst>
          </p:cNvPr>
          <p:cNvSpPr>
            <a:spLocks noChangeShapeType="1"/>
          </p:cNvSpPr>
          <p:nvPr/>
        </p:nvSpPr>
        <p:spPr bwMode="auto">
          <a:xfrm>
            <a:off x="1763713" y="2281238"/>
            <a:ext cx="1587" cy="296862"/>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10248" name="Picture 7">
            <a:extLst>
              <a:ext uri="{FF2B5EF4-FFF2-40B4-BE49-F238E27FC236}">
                <a16:creationId xmlns:a16="http://schemas.microsoft.com/office/drawing/2014/main" id="{C36DEB67-2911-4141-A9FA-59691BA814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0288" y="2614613"/>
            <a:ext cx="144462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2" name="Picture 8">
            <a:extLst>
              <a:ext uri="{FF2B5EF4-FFF2-40B4-BE49-F238E27FC236}">
                <a16:creationId xmlns:a16="http://schemas.microsoft.com/office/drawing/2014/main" id="{19929B7E-36C4-2B46-A33D-6BC1C7FFFB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51275" y="1452563"/>
            <a:ext cx="461010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3" name="Picture 9">
            <a:extLst>
              <a:ext uri="{FF2B5EF4-FFF2-40B4-BE49-F238E27FC236}">
                <a16:creationId xmlns:a16="http://schemas.microsoft.com/office/drawing/2014/main" id="{4358EE8B-1A08-C24C-B755-B66B84BE237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9700" y="2297113"/>
            <a:ext cx="16287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4" name="Picture 10">
            <a:extLst>
              <a:ext uri="{FF2B5EF4-FFF2-40B4-BE49-F238E27FC236}">
                <a16:creationId xmlns:a16="http://schemas.microsoft.com/office/drawing/2014/main" id="{57A07D83-2F22-1345-9D23-DA0C7D8C5E3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0075" y="3157538"/>
            <a:ext cx="4619625"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5" name="Picture 11">
            <a:extLst>
              <a:ext uri="{FF2B5EF4-FFF2-40B4-BE49-F238E27FC236}">
                <a16:creationId xmlns:a16="http://schemas.microsoft.com/office/drawing/2014/main" id="{D70E1B3C-B9E5-854B-BED0-5B83977D5F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0075" y="3878263"/>
            <a:ext cx="1095375"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6" name="Picture 12">
            <a:extLst>
              <a:ext uri="{FF2B5EF4-FFF2-40B4-BE49-F238E27FC236}">
                <a16:creationId xmlns:a16="http://schemas.microsoft.com/office/drawing/2014/main" id="{5D26A3A5-5453-3A46-A586-BFC37481CB0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87513" y="3878263"/>
            <a:ext cx="3371850"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54" name="Rectangle 13">
            <a:extLst>
              <a:ext uri="{FF2B5EF4-FFF2-40B4-BE49-F238E27FC236}">
                <a16:creationId xmlns:a16="http://schemas.microsoft.com/office/drawing/2014/main" id="{FD3C3C48-7CC0-CA41-8F3D-4E4A83D9046C}"/>
              </a:ext>
            </a:extLst>
          </p:cNvPr>
          <p:cNvSpPr>
            <a:spLocks noChangeArrowheads="1"/>
          </p:cNvSpPr>
          <p:nvPr/>
        </p:nvSpPr>
        <p:spPr bwMode="auto">
          <a:xfrm>
            <a:off x="3160713" y="333375"/>
            <a:ext cx="53721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A partir del arreglo de condensadores  siguiente, determine: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capacitancia equivalente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carga en el tercer capacitor</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diferencia de potencial en el tercer capacitor</a:t>
            </a:r>
          </a:p>
        </p:txBody>
      </p:sp>
      <p:sp>
        <p:nvSpPr>
          <p:cNvPr id="11278" name="Rectangle 14">
            <a:extLst>
              <a:ext uri="{FF2B5EF4-FFF2-40B4-BE49-F238E27FC236}">
                <a16:creationId xmlns:a16="http://schemas.microsoft.com/office/drawing/2014/main" id="{27279A36-F724-284D-9C36-F32739803F9C}"/>
              </a:ext>
            </a:extLst>
          </p:cNvPr>
          <p:cNvSpPr>
            <a:spLocks noChangeArrowheads="1"/>
          </p:cNvSpPr>
          <p:nvPr/>
        </p:nvSpPr>
        <p:spPr bwMode="auto">
          <a:xfrm>
            <a:off x="3394075" y="1411288"/>
            <a:ext cx="390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a)</a:t>
            </a:r>
          </a:p>
        </p:txBody>
      </p:sp>
      <p:sp>
        <p:nvSpPr>
          <p:cNvPr id="11279" name="Rectangle 15">
            <a:extLst>
              <a:ext uri="{FF2B5EF4-FFF2-40B4-BE49-F238E27FC236}">
                <a16:creationId xmlns:a16="http://schemas.microsoft.com/office/drawing/2014/main" id="{FBAA5D1C-8BE0-574B-A9DB-19FF1A3A937D}"/>
              </a:ext>
            </a:extLst>
          </p:cNvPr>
          <p:cNvSpPr>
            <a:spLocks noChangeArrowheads="1"/>
          </p:cNvSpPr>
          <p:nvPr/>
        </p:nvSpPr>
        <p:spPr bwMode="auto">
          <a:xfrm>
            <a:off x="307975" y="3282950"/>
            <a:ext cx="400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b)</a:t>
            </a:r>
          </a:p>
        </p:txBody>
      </p:sp>
      <p:sp>
        <p:nvSpPr>
          <p:cNvPr id="11280" name="Rectangle 16">
            <a:extLst>
              <a:ext uri="{FF2B5EF4-FFF2-40B4-BE49-F238E27FC236}">
                <a16:creationId xmlns:a16="http://schemas.microsoft.com/office/drawing/2014/main" id="{145AC700-06F7-444F-AEBC-20D41253AFEE}"/>
              </a:ext>
            </a:extLst>
          </p:cNvPr>
          <p:cNvSpPr>
            <a:spLocks noChangeArrowheads="1"/>
          </p:cNvSpPr>
          <p:nvPr/>
        </p:nvSpPr>
        <p:spPr bwMode="auto">
          <a:xfrm>
            <a:off x="290513" y="3995738"/>
            <a:ext cx="3825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c)</a:t>
            </a:r>
          </a:p>
        </p:txBody>
      </p:sp>
      <p:sp>
        <p:nvSpPr>
          <p:cNvPr id="11281" name="Oval 17">
            <a:extLst>
              <a:ext uri="{FF2B5EF4-FFF2-40B4-BE49-F238E27FC236}">
                <a16:creationId xmlns:a16="http://schemas.microsoft.com/office/drawing/2014/main" id="{C288A7C7-D2B9-9A4B-A3D7-0CC89EAB70FF}"/>
              </a:ext>
            </a:extLst>
          </p:cNvPr>
          <p:cNvSpPr>
            <a:spLocks noChangeArrowheads="1"/>
          </p:cNvSpPr>
          <p:nvPr/>
        </p:nvSpPr>
        <p:spPr bwMode="auto">
          <a:xfrm>
            <a:off x="1835150" y="798513"/>
            <a:ext cx="698500" cy="78740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1282" name="Rectangle 18">
            <a:extLst>
              <a:ext uri="{FF2B5EF4-FFF2-40B4-BE49-F238E27FC236}">
                <a16:creationId xmlns:a16="http://schemas.microsoft.com/office/drawing/2014/main" id="{9E33B1DE-57D9-2B49-A80B-EC36B2631952}"/>
              </a:ext>
            </a:extLst>
          </p:cNvPr>
          <p:cNvSpPr>
            <a:spLocks noChangeArrowheads="1"/>
          </p:cNvSpPr>
          <p:nvPr/>
        </p:nvSpPr>
        <p:spPr bwMode="auto">
          <a:xfrm>
            <a:off x="1993900" y="1644650"/>
            <a:ext cx="515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ΔV</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127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127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127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127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127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1280"/>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grpId="0" nodeType="clickEffect">
                                  <p:stCondLst>
                                    <p:cond delay="0"/>
                                  </p:stCondLst>
                                  <p:childTnLst>
                                    <p:set>
                                      <p:cBhvr additive="repl">
                                        <p:cTn id="30" dur="1" fill="hold">
                                          <p:stCondLst>
                                            <p:cond delay="0"/>
                                          </p:stCondLst>
                                        </p:cTn>
                                        <p:tgtEl>
                                          <p:spTgt spid="11281"/>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11282"/>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11275"/>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112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8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a:extLst>
              <a:ext uri="{FF2B5EF4-FFF2-40B4-BE49-F238E27FC236}">
                <a16:creationId xmlns:a16="http://schemas.microsoft.com/office/drawing/2014/main" id="{167FDA16-D8D8-0A40-A10D-49A2EC6E7E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1863" y="404813"/>
            <a:ext cx="2162175"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2290" name="Rectangle 2">
            <a:extLst>
              <a:ext uri="{FF2B5EF4-FFF2-40B4-BE49-F238E27FC236}">
                <a16:creationId xmlns:a16="http://schemas.microsoft.com/office/drawing/2014/main" id="{E0DD89CF-2DB1-8D47-B8AD-AD7B3788DE97}"/>
              </a:ext>
            </a:extLst>
          </p:cNvPr>
          <p:cNvSpPr>
            <a:spLocks noChangeArrowheads="1"/>
          </p:cNvSpPr>
          <p:nvPr/>
        </p:nvSpPr>
        <p:spPr bwMode="auto">
          <a:xfrm>
            <a:off x="179388" y="234950"/>
            <a:ext cx="16557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11268" name="Rectangle 3">
            <a:extLst>
              <a:ext uri="{FF2B5EF4-FFF2-40B4-BE49-F238E27FC236}">
                <a16:creationId xmlns:a16="http://schemas.microsoft.com/office/drawing/2014/main" id="{F00F91AB-D224-8743-985A-E3D091FD7963}"/>
              </a:ext>
            </a:extLst>
          </p:cNvPr>
          <p:cNvSpPr>
            <a:spLocks noChangeArrowheads="1"/>
          </p:cNvSpPr>
          <p:nvPr/>
        </p:nvSpPr>
        <p:spPr bwMode="auto">
          <a:xfrm>
            <a:off x="179388" y="812800"/>
            <a:ext cx="5372100"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A partir del arreglo de condensadores  siguiente, determine: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capacitancia equivalente</a:t>
            </a:r>
          </a:p>
          <a:p>
            <a:pPr algn="just" eaLnBrk="1" hangingPunct="1">
              <a:buClr>
                <a:srgbClr val="002060"/>
              </a:buClr>
              <a:buSzPct val="100000"/>
              <a:buFont typeface="Times New Roman" panose="02020603050405020304" pitchFamily="18" charset="0"/>
              <a:buAutoNum type="alphaLcParenR"/>
            </a:pPr>
            <a:r>
              <a:rPr lang="es-CL" altLang="es-CL" sz="1400">
                <a:solidFill>
                  <a:srgbClr val="002060"/>
                </a:solidFill>
                <a:latin typeface="Comic Sans MS" panose="030F0902030302020204" pitchFamily="66" charset="0"/>
              </a:rPr>
              <a:t>La carga en el tercer capacitor</a:t>
            </a:r>
          </a:p>
        </p:txBody>
      </p:sp>
      <p:sp>
        <p:nvSpPr>
          <p:cNvPr id="12292" name="Oval 4">
            <a:extLst>
              <a:ext uri="{FF2B5EF4-FFF2-40B4-BE49-F238E27FC236}">
                <a16:creationId xmlns:a16="http://schemas.microsoft.com/office/drawing/2014/main" id="{2D776674-128D-A747-922C-F8318CB7A296}"/>
              </a:ext>
            </a:extLst>
          </p:cNvPr>
          <p:cNvSpPr>
            <a:spLocks noChangeArrowheads="1"/>
          </p:cNvSpPr>
          <p:nvPr/>
        </p:nvSpPr>
        <p:spPr bwMode="auto">
          <a:xfrm>
            <a:off x="6443663" y="1344613"/>
            <a:ext cx="774700" cy="62865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2293" name="Rectangle 5">
            <a:extLst>
              <a:ext uri="{FF2B5EF4-FFF2-40B4-BE49-F238E27FC236}">
                <a16:creationId xmlns:a16="http://schemas.microsoft.com/office/drawing/2014/main" id="{50A33271-996C-3F41-9DCC-11827089AE25}"/>
              </a:ext>
            </a:extLst>
          </p:cNvPr>
          <p:cNvSpPr>
            <a:spLocks noChangeArrowheads="1"/>
          </p:cNvSpPr>
          <p:nvPr/>
        </p:nvSpPr>
        <p:spPr bwMode="auto">
          <a:xfrm>
            <a:off x="182563" y="2143125"/>
            <a:ext cx="390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a)</a:t>
            </a:r>
          </a:p>
        </p:txBody>
      </p:sp>
      <p:pic>
        <p:nvPicPr>
          <p:cNvPr id="12294" name="Picture 6">
            <a:extLst>
              <a:ext uri="{FF2B5EF4-FFF2-40B4-BE49-F238E27FC236}">
                <a16:creationId xmlns:a16="http://schemas.microsoft.com/office/drawing/2014/main" id="{C0701812-C4D5-5947-AAE3-92055D9E27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7850" y="2193925"/>
            <a:ext cx="24384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5" name="Picture 7">
            <a:extLst>
              <a:ext uri="{FF2B5EF4-FFF2-40B4-BE49-F238E27FC236}">
                <a16:creationId xmlns:a16="http://schemas.microsoft.com/office/drawing/2014/main" id="{96863699-9D8D-5A45-B284-16FED334CD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6313" y="2513013"/>
            <a:ext cx="3438525"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6" name="Picture 8">
            <a:extLst>
              <a:ext uri="{FF2B5EF4-FFF2-40B4-BE49-F238E27FC236}">
                <a16:creationId xmlns:a16="http://schemas.microsoft.com/office/drawing/2014/main" id="{A6BFB21F-5FB0-8E42-A162-DF3A4C3442C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7263" y="2719388"/>
            <a:ext cx="962025"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2297" name="Rectangle 9">
            <a:extLst>
              <a:ext uri="{FF2B5EF4-FFF2-40B4-BE49-F238E27FC236}">
                <a16:creationId xmlns:a16="http://schemas.microsoft.com/office/drawing/2014/main" id="{9F26F449-7208-EB48-A4A5-711E48E25BE3}"/>
              </a:ext>
            </a:extLst>
          </p:cNvPr>
          <p:cNvSpPr>
            <a:spLocks noChangeArrowheads="1"/>
          </p:cNvSpPr>
          <p:nvPr/>
        </p:nvSpPr>
        <p:spPr bwMode="auto">
          <a:xfrm>
            <a:off x="182563" y="3141663"/>
            <a:ext cx="400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b)</a:t>
            </a:r>
          </a:p>
        </p:txBody>
      </p:sp>
      <p:pic>
        <p:nvPicPr>
          <p:cNvPr id="12298" name="Picture 10">
            <a:extLst>
              <a:ext uri="{FF2B5EF4-FFF2-40B4-BE49-F238E27FC236}">
                <a16:creationId xmlns:a16="http://schemas.microsoft.com/office/drawing/2014/main" id="{2244C14D-A993-E04A-9813-1E789C7DB75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7850" y="3189288"/>
            <a:ext cx="81915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9" name="Picture 11">
            <a:extLst>
              <a:ext uri="{FF2B5EF4-FFF2-40B4-BE49-F238E27FC236}">
                <a16:creationId xmlns:a16="http://schemas.microsoft.com/office/drawing/2014/main" id="{AEC99ED2-5E55-E543-82B4-D1EA071AA4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28750" y="3170238"/>
            <a:ext cx="3600450"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300" name="Picture 12">
            <a:extLst>
              <a:ext uri="{FF2B5EF4-FFF2-40B4-BE49-F238E27FC236}">
                <a16:creationId xmlns:a16="http://schemas.microsoft.com/office/drawing/2014/main" id="{D218C2D2-FD06-F644-AC6D-110B256FBD3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4225" y="3521075"/>
            <a:ext cx="97155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278" name="Line 13">
            <a:extLst>
              <a:ext uri="{FF2B5EF4-FFF2-40B4-BE49-F238E27FC236}">
                <a16:creationId xmlns:a16="http://schemas.microsoft.com/office/drawing/2014/main" id="{E48B6682-E064-044D-8E35-61C7AD22E053}"/>
              </a:ext>
            </a:extLst>
          </p:cNvPr>
          <p:cNvSpPr>
            <a:spLocks noChangeShapeType="1"/>
          </p:cNvSpPr>
          <p:nvPr/>
        </p:nvSpPr>
        <p:spPr bwMode="auto">
          <a:xfrm>
            <a:off x="7108825" y="2862263"/>
            <a:ext cx="974725" cy="1587"/>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1279" name="Line 14">
            <a:extLst>
              <a:ext uri="{FF2B5EF4-FFF2-40B4-BE49-F238E27FC236}">
                <a16:creationId xmlns:a16="http://schemas.microsoft.com/office/drawing/2014/main" id="{ADC2FC3F-C7AF-0047-BC8B-803DB2D1B48E}"/>
              </a:ext>
            </a:extLst>
          </p:cNvPr>
          <p:cNvSpPr>
            <a:spLocks noChangeShapeType="1"/>
          </p:cNvSpPr>
          <p:nvPr/>
        </p:nvSpPr>
        <p:spPr bwMode="auto">
          <a:xfrm>
            <a:off x="6959600" y="2646363"/>
            <a:ext cx="1588" cy="431800"/>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1280" name="Line 15">
            <a:extLst>
              <a:ext uri="{FF2B5EF4-FFF2-40B4-BE49-F238E27FC236}">
                <a16:creationId xmlns:a16="http://schemas.microsoft.com/office/drawing/2014/main" id="{0733F364-FF9E-2C43-B505-2A4177D467BA}"/>
              </a:ext>
            </a:extLst>
          </p:cNvPr>
          <p:cNvSpPr>
            <a:spLocks noChangeShapeType="1"/>
          </p:cNvSpPr>
          <p:nvPr/>
        </p:nvSpPr>
        <p:spPr bwMode="auto">
          <a:xfrm>
            <a:off x="7102475" y="2722563"/>
            <a:ext cx="1588" cy="296862"/>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11281" name="Picture 16">
            <a:extLst>
              <a:ext uri="{FF2B5EF4-FFF2-40B4-BE49-F238E27FC236}">
                <a16:creationId xmlns:a16="http://schemas.microsoft.com/office/drawing/2014/main" id="{9A0FCAF0-C335-254E-A03C-29ADB7BE598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64288" y="3054350"/>
            <a:ext cx="14509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282" name="Line 17">
            <a:extLst>
              <a:ext uri="{FF2B5EF4-FFF2-40B4-BE49-F238E27FC236}">
                <a16:creationId xmlns:a16="http://schemas.microsoft.com/office/drawing/2014/main" id="{4EADAF1D-F7B3-9E42-A7E9-B7E3ED0880EE}"/>
              </a:ext>
            </a:extLst>
          </p:cNvPr>
          <p:cNvSpPr>
            <a:spLocks noChangeShapeType="1"/>
          </p:cNvSpPr>
          <p:nvPr/>
        </p:nvSpPr>
        <p:spPr bwMode="auto">
          <a:xfrm>
            <a:off x="6084888" y="2857500"/>
            <a:ext cx="874712" cy="1588"/>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229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229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229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229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229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grpId="0" nodeType="clickEffect">
                                  <p:stCondLst>
                                    <p:cond delay="0"/>
                                  </p:stCondLst>
                                  <p:childTnLst>
                                    <p:set>
                                      <p:cBhvr additive="repl">
                                        <p:cTn id="26" dur="1" fill="hold">
                                          <p:stCondLst>
                                            <p:cond delay="0"/>
                                          </p:stCondLst>
                                        </p:cTn>
                                        <p:tgtEl>
                                          <p:spTgt spid="1229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229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1229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23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a:extLst>
              <a:ext uri="{FF2B5EF4-FFF2-40B4-BE49-F238E27FC236}">
                <a16:creationId xmlns:a16="http://schemas.microsoft.com/office/drawing/2014/main" id="{2D8CBCEE-67DA-FE40-ADFC-B241F26638CC}"/>
              </a:ext>
            </a:extLst>
          </p:cNvPr>
          <p:cNvSpPr>
            <a:spLocks noChangeArrowheads="1"/>
          </p:cNvSpPr>
          <p:nvPr/>
        </p:nvSpPr>
        <p:spPr bwMode="auto">
          <a:xfrm>
            <a:off x="179388" y="234950"/>
            <a:ext cx="16557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12291" name="Rectangle 2">
            <a:extLst>
              <a:ext uri="{FF2B5EF4-FFF2-40B4-BE49-F238E27FC236}">
                <a16:creationId xmlns:a16="http://schemas.microsoft.com/office/drawing/2014/main" id="{3B6026CF-B113-9E4E-936D-ABA8052C85E1}"/>
              </a:ext>
            </a:extLst>
          </p:cNvPr>
          <p:cNvSpPr>
            <a:spLocks noChangeArrowheads="1"/>
          </p:cNvSpPr>
          <p:nvPr/>
        </p:nvSpPr>
        <p:spPr bwMode="auto">
          <a:xfrm>
            <a:off x="179388" y="812800"/>
            <a:ext cx="82804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FF0000"/>
                </a:solidFill>
                <a:latin typeface="Comic Sans MS" panose="030F0902030302020204" pitchFamily="66" charset="0"/>
              </a:rPr>
              <a:t>a) </a:t>
            </a:r>
            <a:r>
              <a:rPr lang="es-CL" altLang="es-CL" sz="1400">
                <a:solidFill>
                  <a:srgbClr val="002060"/>
                </a:solidFill>
                <a:latin typeface="Comic Sans MS" panose="030F0902030302020204" pitchFamily="66" charset="0"/>
              </a:rPr>
              <a:t>Determine la capacitancia equivalente del siguiente arreglo combinado de capacitores.</a:t>
            </a:r>
          </a:p>
          <a:p>
            <a:pPr algn="just" eaLnBrk="1" hangingPunct="1">
              <a:buSzPct val="100000"/>
            </a:pPr>
            <a:r>
              <a:rPr lang="es-CL" altLang="es-CL" sz="1400">
                <a:solidFill>
                  <a:srgbClr val="FF0000"/>
                </a:solidFill>
                <a:latin typeface="Comic Sans MS" panose="030F0902030302020204" pitchFamily="66" charset="0"/>
              </a:rPr>
              <a:t>b) </a:t>
            </a:r>
            <a:r>
              <a:rPr lang="es-CL" altLang="es-CL" sz="1400">
                <a:solidFill>
                  <a:srgbClr val="002060"/>
                </a:solidFill>
                <a:latin typeface="Comic Sans MS" panose="030F0902030302020204" pitchFamily="66" charset="0"/>
              </a:rPr>
              <a:t>Determine la carga y diferencia de potencial en cada capacitor</a:t>
            </a:r>
          </a:p>
        </p:txBody>
      </p:sp>
      <p:pic>
        <p:nvPicPr>
          <p:cNvPr id="12292" name="Picture 3">
            <a:extLst>
              <a:ext uri="{FF2B5EF4-FFF2-40B4-BE49-F238E27FC236}">
                <a16:creationId xmlns:a16="http://schemas.microsoft.com/office/drawing/2014/main" id="{DBF2257E-4708-2143-895A-2984EEAEAA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700213"/>
            <a:ext cx="2324100"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16" name="Picture 4">
            <a:extLst>
              <a:ext uri="{FF2B5EF4-FFF2-40B4-BE49-F238E27FC236}">
                <a16:creationId xmlns:a16="http://schemas.microsoft.com/office/drawing/2014/main" id="{242C0818-AF6B-5141-B7DA-8E336C20E6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7663" y="2016125"/>
            <a:ext cx="228600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17" name="Picture 5">
            <a:extLst>
              <a:ext uri="{FF2B5EF4-FFF2-40B4-BE49-F238E27FC236}">
                <a16:creationId xmlns:a16="http://schemas.microsoft.com/office/drawing/2014/main" id="{6A0E64FD-1198-2441-A5A7-568FF4B7A7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95963" y="2270125"/>
            <a:ext cx="2095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3318" name="Oval 6">
            <a:extLst>
              <a:ext uri="{FF2B5EF4-FFF2-40B4-BE49-F238E27FC236}">
                <a16:creationId xmlns:a16="http://schemas.microsoft.com/office/drawing/2014/main" id="{E42176CC-FDBD-DB4E-831E-789BD6D3D307}"/>
              </a:ext>
            </a:extLst>
          </p:cNvPr>
          <p:cNvSpPr>
            <a:spLocks noChangeArrowheads="1"/>
          </p:cNvSpPr>
          <p:nvPr/>
        </p:nvSpPr>
        <p:spPr bwMode="auto">
          <a:xfrm>
            <a:off x="912813" y="1554163"/>
            <a:ext cx="881062" cy="165735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19" name="Oval 7">
            <a:extLst>
              <a:ext uri="{FF2B5EF4-FFF2-40B4-BE49-F238E27FC236}">
                <a16:creationId xmlns:a16="http://schemas.microsoft.com/office/drawing/2014/main" id="{EBB1BDB0-A6CA-114F-9FCA-EDC424D78284}"/>
              </a:ext>
            </a:extLst>
          </p:cNvPr>
          <p:cNvSpPr>
            <a:spLocks noChangeArrowheads="1"/>
          </p:cNvSpPr>
          <p:nvPr/>
        </p:nvSpPr>
        <p:spPr bwMode="auto">
          <a:xfrm>
            <a:off x="3756025" y="2041525"/>
            <a:ext cx="549275" cy="682625"/>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20" name="Freeform 8">
            <a:extLst>
              <a:ext uri="{FF2B5EF4-FFF2-40B4-BE49-F238E27FC236}">
                <a16:creationId xmlns:a16="http://schemas.microsoft.com/office/drawing/2014/main" id="{450B0812-559D-264E-AEA5-0D9447035951}"/>
              </a:ext>
            </a:extLst>
          </p:cNvPr>
          <p:cNvSpPr>
            <a:spLocks/>
          </p:cNvSpPr>
          <p:nvPr/>
        </p:nvSpPr>
        <p:spPr bwMode="auto">
          <a:xfrm rot="1020000">
            <a:off x="1679575" y="1727200"/>
            <a:ext cx="2170113" cy="341313"/>
          </a:xfrm>
          <a:custGeom>
            <a:avLst/>
            <a:gdLst>
              <a:gd name="T0" fmla="*/ 0 w 2169042"/>
              <a:gd name="T1" fmla="*/ 341226 h 341356"/>
              <a:gd name="T2" fmla="*/ 1277798 w 2169042"/>
              <a:gd name="T3" fmla="*/ 1114 h 341356"/>
              <a:gd name="T4" fmla="*/ 2172256 w 2169042"/>
              <a:gd name="T5" fmla="*/ 224313 h 341356"/>
              <a:gd name="T6" fmla="*/ 2172256 w 2169042"/>
              <a:gd name="T7" fmla="*/ 224313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FF000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3321" name="Oval 9">
            <a:extLst>
              <a:ext uri="{FF2B5EF4-FFF2-40B4-BE49-F238E27FC236}">
                <a16:creationId xmlns:a16="http://schemas.microsoft.com/office/drawing/2014/main" id="{EC790702-BD2A-554A-B30B-87B690B6DBDA}"/>
              </a:ext>
            </a:extLst>
          </p:cNvPr>
          <p:cNvSpPr>
            <a:spLocks noChangeArrowheads="1"/>
          </p:cNvSpPr>
          <p:nvPr/>
        </p:nvSpPr>
        <p:spPr bwMode="auto">
          <a:xfrm>
            <a:off x="3573463" y="1843088"/>
            <a:ext cx="1430337" cy="1093787"/>
          </a:xfrm>
          <a:prstGeom prst="ellipse">
            <a:avLst/>
          </a:prstGeom>
          <a:noFill/>
          <a:ln w="25560" cap="sq">
            <a:solidFill>
              <a:srgbClr val="FFC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22" name="Freeform 10">
            <a:extLst>
              <a:ext uri="{FF2B5EF4-FFF2-40B4-BE49-F238E27FC236}">
                <a16:creationId xmlns:a16="http://schemas.microsoft.com/office/drawing/2014/main" id="{F7A4443D-DBAA-4048-86C7-29A60BF699A8}"/>
              </a:ext>
            </a:extLst>
          </p:cNvPr>
          <p:cNvSpPr>
            <a:spLocks/>
          </p:cNvSpPr>
          <p:nvPr/>
        </p:nvSpPr>
        <p:spPr bwMode="auto">
          <a:xfrm rot="660000">
            <a:off x="4789488" y="1862138"/>
            <a:ext cx="1830387" cy="239712"/>
          </a:xfrm>
          <a:custGeom>
            <a:avLst/>
            <a:gdLst>
              <a:gd name="T0" fmla="*/ 0 w 2169042"/>
              <a:gd name="T1" fmla="*/ 118210 h 341356"/>
              <a:gd name="T2" fmla="*/ 766732 w 2169042"/>
              <a:gd name="T3" fmla="*/ 386 h 341356"/>
              <a:gd name="T4" fmla="*/ 1303446 w 2169042"/>
              <a:gd name="T5" fmla="*/ 77708 h 341356"/>
              <a:gd name="T6" fmla="*/ 1303446 w 2169042"/>
              <a:gd name="T7" fmla="*/ 77708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FFC00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3323" name="Oval 11">
            <a:extLst>
              <a:ext uri="{FF2B5EF4-FFF2-40B4-BE49-F238E27FC236}">
                <a16:creationId xmlns:a16="http://schemas.microsoft.com/office/drawing/2014/main" id="{0CD7A11C-A1B5-5B4E-B36F-B49FF8E9EA10}"/>
              </a:ext>
            </a:extLst>
          </p:cNvPr>
          <p:cNvSpPr>
            <a:spLocks noChangeArrowheads="1"/>
          </p:cNvSpPr>
          <p:nvPr/>
        </p:nvSpPr>
        <p:spPr bwMode="auto">
          <a:xfrm>
            <a:off x="6483350" y="2098675"/>
            <a:ext cx="720725" cy="685800"/>
          </a:xfrm>
          <a:prstGeom prst="ellipse">
            <a:avLst/>
          </a:prstGeom>
          <a:noFill/>
          <a:ln w="25560" cap="sq">
            <a:solidFill>
              <a:srgbClr val="FFC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3324" name="Picture 12">
            <a:extLst>
              <a:ext uri="{FF2B5EF4-FFF2-40B4-BE49-F238E27FC236}">
                <a16:creationId xmlns:a16="http://schemas.microsoft.com/office/drawing/2014/main" id="{9CA1825F-1A1E-044E-AE33-A272E3A322D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2150" y="1262063"/>
            <a:ext cx="162877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5" name="Picture 13">
            <a:extLst>
              <a:ext uri="{FF2B5EF4-FFF2-40B4-BE49-F238E27FC236}">
                <a16:creationId xmlns:a16="http://schemas.microsoft.com/office/drawing/2014/main" id="{AD75E1C1-D598-1E4E-B073-C6A1ADB2D4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89588" y="1176338"/>
            <a:ext cx="1725612"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6" name="Picture 14">
            <a:extLst>
              <a:ext uri="{FF2B5EF4-FFF2-40B4-BE49-F238E27FC236}">
                <a16:creationId xmlns:a16="http://schemas.microsoft.com/office/drawing/2014/main" id="{8ABBD94F-1046-6E44-8F6D-80E01840010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33475" y="3621088"/>
            <a:ext cx="3036888"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7" name="Picture 15">
            <a:extLst>
              <a:ext uri="{FF2B5EF4-FFF2-40B4-BE49-F238E27FC236}">
                <a16:creationId xmlns:a16="http://schemas.microsoft.com/office/drawing/2014/main" id="{F32F2C94-1708-4D4E-A129-8B2395E5673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33475" y="3986213"/>
            <a:ext cx="1804988"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8" name="Picture 16">
            <a:extLst>
              <a:ext uri="{FF2B5EF4-FFF2-40B4-BE49-F238E27FC236}">
                <a16:creationId xmlns:a16="http://schemas.microsoft.com/office/drawing/2014/main" id="{4567CF67-93AA-9846-8586-56D8AB75569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64075" y="3638550"/>
            <a:ext cx="312737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9" name="Picture 17">
            <a:extLst>
              <a:ext uri="{FF2B5EF4-FFF2-40B4-BE49-F238E27FC236}">
                <a16:creationId xmlns:a16="http://schemas.microsoft.com/office/drawing/2014/main" id="{8C3AF9B4-8F77-624E-98AB-43ED17D9F0D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30750" y="4492625"/>
            <a:ext cx="18954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3320"/>
                                        </p:tgtEl>
                                        <p:attrNameLst>
                                          <p:attrName>style.visibility</p:attrName>
                                        </p:attrNameLst>
                                      </p:cBhvr>
                                      <p:to>
                                        <p:strVal val="visible"/>
                                      </p:to>
                                    </p:set>
                                  </p:childTnLst>
                                </p:cTn>
                              </p:par>
                              <p:par>
                                <p:cTn id="7" presetID="1" presetClass="entr" fill="hold" grpId="0" nodeType="withEffect">
                                  <p:stCondLst>
                                    <p:cond delay="0"/>
                                  </p:stCondLst>
                                  <p:childTnLst>
                                    <p:set>
                                      <p:cBhvr additive="repl">
                                        <p:cTn id="8" dur="1" fill="hold">
                                          <p:stCondLst>
                                            <p:cond delay="0"/>
                                          </p:stCondLst>
                                        </p:cTn>
                                        <p:tgtEl>
                                          <p:spTgt spid="13318"/>
                                        </p:tgtEl>
                                        <p:attrNameLst>
                                          <p:attrName>style.visibility</p:attrName>
                                        </p:attrNameLst>
                                      </p:cBhvr>
                                      <p:to>
                                        <p:strVal val="visible"/>
                                      </p:to>
                                    </p:set>
                                  </p:childTnLst>
                                </p:cTn>
                              </p:par>
                              <p:par>
                                <p:cTn id="9" presetID="1" presetClass="entr" fill="hold" nodeType="withEffect">
                                  <p:stCondLst>
                                    <p:cond delay="0"/>
                                  </p:stCondLst>
                                  <p:childTnLst>
                                    <p:set>
                                      <p:cBhvr additive="repl">
                                        <p:cTn id="10" dur="1" fill="hold">
                                          <p:stCondLst>
                                            <p:cond delay="0"/>
                                          </p:stCondLst>
                                        </p:cTn>
                                        <p:tgtEl>
                                          <p:spTgt spid="13316"/>
                                        </p:tgtEl>
                                        <p:attrNameLst>
                                          <p:attrName>style.visibility</p:attrName>
                                        </p:attrNameLst>
                                      </p:cBhvr>
                                      <p:to>
                                        <p:strVal val="visible"/>
                                      </p:to>
                                    </p:set>
                                  </p:childTnLst>
                                </p:cTn>
                              </p:par>
                              <p:par>
                                <p:cTn id="11" presetID="1" presetClass="entr" fill="hold" grpId="0" nodeType="withEffect">
                                  <p:stCondLst>
                                    <p:cond delay="0"/>
                                  </p:stCondLst>
                                  <p:childTnLst>
                                    <p:set>
                                      <p:cBhvr additive="repl">
                                        <p:cTn id="12" dur="1" fill="hold">
                                          <p:stCondLst>
                                            <p:cond delay="0"/>
                                          </p:stCondLst>
                                        </p:cTn>
                                        <p:tgtEl>
                                          <p:spTgt spid="1331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3324"/>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13326"/>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1332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grpId="0" nodeType="clickEffect">
                                  <p:stCondLst>
                                    <p:cond delay="0"/>
                                  </p:stCondLst>
                                  <p:childTnLst>
                                    <p:set>
                                      <p:cBhvr additive="repl">
                                        <p:cTn id="28" dur="1" fill="hold">
                                          <p:stCondLst>
                                            <p:cond delay="0"/>
                                          </p:stCondLst>
                                        </p:cTn>
                                        <p:tgtEl>
                                          <p:spTgt spid="13321"/>
                                        </p:tgtEl>
                                        <p:attrNameLst>
                                          <p:attrName>style.visibility</p:attrName>
                                        </p:attrNameLst>
                                      </p:cBhvr>
                                      <p:to>
                                        <p:strVal val="visible"/>
                                      </p:to>
                                    </p:set>
                                  </p:childTnLst>
                                </p:cTn>
                              </p:par>
                              <p:par>
                                <p:cTn id="29" presetID="1" presetClass="entr" fill="hold" nodeType="withEffect">
                                  <p:stCondLst>
                                    <p:cond delay="0"/>
                                  </p:stCondLst>
                                  <p:childTnLst>
                                    <p:set>
                                      <p:cBhvr additive="repl">
                                        <p:cTn id="30" dur="1" fill="hold">
                                          <p:stCondLst>
                                            <p:cond delay="0"/>
                                          </p:stCondLst>
                                        </p:cTn>
                                        <p:tgtEl>
                                          <p:spTgt spid="13322"/>
                                        </p:tgtEl>
                                        <p:attrNameLst>
                                          <p:attrName>style.visibility</p:attrName>
                                        </p:attrNameLst>
                                      </p:cBhvr>
                                      <p:to>
                                        <p:strVal val="visible"/>
                                      </p:to>
                                    </p:set>
                                  </p:childTnLst>
                                </p:cTn>
                              </p:par>
                              <p:par>
                                <p:cTn id="31" presetID="1" presetClass="entr" fill="hold" grpId="0" nodeType="withEffect">
                                  <p:stCondLst>
                                    <p:cond delay="0"/>
                                  </p:stCondLst>
                                  <p:childTnLst>
                                    <p:set>
                                      <p:cBhvr additive="repl">
                                        <p:cTn id="32" dur="1" fill="hold">
                                          <p:stCondLst>
                                            <p:cond delay="0"/>
                                          </p:stCondLst>
                                        </p:cTn>
                                        <p:tgtEl>
                                          <p:spTgt spid="13323"/>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13317"/>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3325"/>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3328"/>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33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animBg="1"/>
      <p:bldP spid="13319" grpId="0" animBg="1"/>
      <p:bldP spid="13321" grpId="0" animBg="1"/>
      <p:bldP spid="133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31BECDA4-6EE6-D547-B828-0595FDE4F93D}"/>
              </a:ext>
            </a:extLst>
          </p:cNvPr>
          <p:cNvSpPr>
            <a:spLocks noChangeArrowheads="1"/>
          </p:cNvSpPr>
          <p:nvPr/>
        </p:nvSpPr>
        <p:spPr bwMode="auto">
          <a:xfrm>
            <a:off x="254000" y="404813"/>
            <a:ext cx="4683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FF0000"/>
                </a:solidFill>
                <a:latin typeface="Comic Sans MS" panose="030F0902030302020204" pitchFamily="66" charset="0"/>
              </a:rPr>
              <a:t>b) </a:t>
            </a:r>
          </a:p>
        </p:txBody>
      </p:sp>
      <p:pic>
        <p:nvPicPr>
          <p:cNvPr id="14338" name="Picture 2">
            <a:extLst>
              <a:ext uri="{FF2B5EF4-FFF2-40B4-BE49-F238E27FC236}">
                <a16:creationId xmlns:a16="http://schemas.microsoft.com/office/drawing/2014/main" id="{6AE70164-DFF4-E147-A8E7-39DE44E4C7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825" y="749300"/>
            <a:ext cx="1631950"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4339" name="Picture 3">
            <a:extLst>
              <a:ext uri="{FF2B5EF4-FFF2-40B4-BE49-F238E27FC236}">
                <a16:creationId xmlns:a16="http://schemas.microsoft.com/office/drawing/2014/main" id="{A33D02FA-4067-1844-ACBD-151CEE3BC5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325" y="377825"/>
            <a:ext cx="1962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0" name="Rectangle 4">
            <a:extLst>
              <a:ext uri="{FF2B5EF4-FFF2-40B4-BE49-F238E27FC236}">
                <a16:creationId xmlns:a16="http://schemas.microsoft.com/office/drawing/2014/main" id="{9BF736FD-4E9C-7443-AE5F-EE5EBB4F3830}"/>
              </a:ext>
            </a:extLst>
          </p:cNvPr>
          <p:cNvSpPr>
            <a:spLocks noChangeArrowheads="1"/>
          </p:cNvSpPr>
          <p:nvPr/>
        </p:nvSpPr>
        <p:spPr bwMode="auto">
          <a:xfrm>
            <a:off x="3059113" y="588963"/>
            <a:ext cx="53721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carga almacenada en el circuito equivalente es:</a:t>
            </a:r>
          </a:p>
        </p:txBody>
      </p:sp>
      <p:pic>
        <p:nvPicPr>
          <p:cNvPr id="14341" name="Picture 5">
            <a:extLst>
              <a:ext uri="{FF2B5EF4-FFF2-40B4-BE49-F238E27FC236}">
                <a16:creationId xmlns:a16="http://schemas.microsoft.com/office/drawing/2014/main" id="{4D71EB9B-371B-5045-BFFB-8A81C0BCBC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7525" y="914400"/>
            <a:ext cx="13970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2" name="Text Box 6">
            <a:extLst>
              <a:ext uri="{FF2B5EF4-FFF2-40B4-BE49-F238E27FC236}">
                <a16:creationId xmlns:a16="http://schemas.microsoft.com/office/drawing/2014/main" id="{C7582E1A-3E9A-BB41-A796-CA1CD62626BA}"/>
              </a:ext>
            </a:extLst>
          </p:cNvPr>
          <p:cNvSpPr txBox="1">
            <a:spLocks noChangeArrowheads="1"/>
          </p:cNvSpPr>
          <p:nvPr/>
        </p:nvSpPr>
        <p:spPr bwMode="auto">
          <a:xfrm>
            <a:off x="4341813" y="1370013"/>
            <a:ext cx="2060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C000"/>
                </a:solidFill>
              </a:rPr>
              <a:t>Q=2,00[</a:t>
            </a:r>
            <a:r>
              <a:rPr lang="el-GR" altLang="es-CL" b="1">
                <a:solidFill>
                  <a:srgbClr val="FFC000"/>
                </a:solidFill>
                <a:latin typeface="Comic Sans MS" panose="030F0902030302020204" pitchFamily="66" charset="0"/>
              </a:rPr>
              <a:t>μ</a:t>
            </a:r>
            <a:r>
              <a:rPr lang="es-CL" altLang="es-CL" b="1">
                <a:solidFill>
                  <a:srgbClr val="FFC000"/>
                </a:solidFill>
                <a:latin typeface="Comic Sans MS" panose="030F0902030302020204" pitchFamily="66" charset="0"/>
              </a:rPr>
              <a:t>F</a:t>
            </a:r>
            <a:r>
              <a:rPr lang="es-CL" altLang="es-CL" b="1">
                <a:solidFill>
                  <a:srgbClr val="FFC000"/>
                </a:solidFill>
              </a:rPr>
              <a:t>]12,0[V]</a:t>
            </a:r>
          </a:p>
        </p:txBody>
      </p:sp>
      <p:sp>
        <p:nvSpPr>
          <p:cNvPr id="14343" name="Text Box 7">
            <a:extLst>
              <a:ext uri="{FF2B5EF4-FFF2-40B4-BE49-F238E27FC236}">
                <a16:creationId xmlns:a16="http://schemas.microsoft.com/office/drawing/2014/main" id="{F746CBBF-0959-7249-BCEC-4ED7BE1376CE}"/>
              </a:ext>
            </a:extLst>
          </p:cNvPr>
          <p:cNvSpPr txBox="1">
            <a:spLocks noChangeArrowheads="1"/>
          </p:cNvSpPr>
          <p:nvPr/>
        </p:nvSpPr>
        <p:spPr bwMode="auto">
          <a:xfrm>
            <a:off x="4348163" y="1793875"/>
            <a:ext cx="13223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C000"/>
                </a:solidFill>
              </a:rPr>
              <a:t>Q=24,0[</a:t>
            </a:r>
            <a:r>
              <a:rPr lang="el-GR" altLang="es-CL" b="1">
                <a:solidFill>
                  <a:srgbClr val="FFC000"/>
                </a:solidFill>
                <a:latin typeface="Comic Sans MS" panose="030F0902030302020204" pitchFamily="66" charset="0"/>
              </a:rPr>
              <a:t>μ</a:t>
            </a:r>
            <a:r>
              <a:rPr lang="es-CL" altLang="es-CL" b="1">
                <a:solidFill>
                  <a:srgbClr val="FFC000"/>
                </a:solidFill>
              </a:rPr>
              <a:t>C]</a:t>
            </a:r>
          </a:p>
        </p:txBody>
      </p:sp>
      <p:pic>
        <p:nvPicPr>
          <p:cNvPr id="14344" name="Picture 8">
            <a:extLst>
              <a:ext uri="{FF2B5EF4-FFF2-40B4-BE49-F238E27FC236}">
                <a16:creationId xmlns:a16="http://schemas.microsoft.com/office/drawing/2014/main" id="{9532BE7A-45B3-0744-893D-A91F2BD2ED3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563" y="2492375"/>
            <a:ext cx="2998787"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5" name="Freeform 9">
            <a:extLst>
              <a:ext uri="{FF2B5EF4-FFF2-40B4-BE49-F238E27FC236}">
                <a16:creationId xmlns:a16="http://schemas.microsoft.com/office/drawing/2014/main" id="{A09013BB-38E8-3244-AD4D-BAE0B32AFDF2}"/>
              </a:ext>
            </a:extLst>
          </p:cNvPr>
          <p:cNvSpPr>
            <a:spLocks/>
          </p:cNvSpPr>
          <p:nvPr/>
        </p:nvSpPr>
        <p:spPr bwMode="auto">
          <a:xfrm rot="19380000" flipV="1">
            <a:off x="2830513" y="3176588"/>
            <a:ext cx="490537" cy="93662"/>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B05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46" name="Oval 10">
            <a:extLst>
              <a:ext uri="{FF2B5EF4-FFF2-40B4-BE49-F238E27FC236}">
                <a16:creationId xmlns:a16="http://schemas.microsoft.com/office/drawing/2014/main" id="{B349CE81-162B-B143-8D96-B52CD4B91CB3}"/>
              </a:ext>
            </a:extLst>
          </p:cNvPr>
          <p:cNvSpPr>
            <a:spLocks noChangeArrowheads="1"/>
          </p:cNvSpPr>
          <p:nvPr/>
        </p:nvSpPr>
        <p:spPr bwMode="auto">
          <a:xfrm>
            <a:off x="2357438" y="3067050"/>
            <a:ext cx="492125" cy="685800"/>
          </a:xfrm>
          <a:prstGeom prst="ellipse">
            <a:avLst/>
          </a:prstGeom>
          <a:noFill/>
          <a:ln w="25560" cap="sq">
            <a:solidFill>
              <a:srgbClr val="00B05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4347" name="Picture 11">
            <a:extLst>
              <a:ext uri="{FF2B5EF4-FFF2-40B4-BE49-F238E27FC236}">
                <a16:creationId xmlns:a16="http://schemas.microsoft.com/office/drawing/2014/main" id="{92EC4BF4-C8E5-2F48-AC45-05A28ED1AD2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54350" y="2493963"/>
            <a:ext cx="2865438" cy="57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8" name="Oval 12">
            <a:extLst>
              <a:ext uri="{FF2B5EF4-FFF2-40B4-BE49-F238E27FC236}">
                <a16:creationId xmlns:a16="http://schemas.microsoft.com/office/drawing/2014/main" id="{D91AC28F-A603-ED47-9483-10E647B01CD4}"/>
              </a:ext>
            </a:extLst>
          </p:cNvPr>
          <p:cNvSpPr>
            <a:spLocks noChangeArrowheads="1"/>
          </p:cNvSpPr>
          <p:nvPr/>
        </p:nvSpPr>
        <p:spPr bwMode="auto">
          <a:xfrm>
            <a:off x="1214438" y="2532063"/>
            <a:ext cx="979487" cy="1755775"/>
          </a:xfrm>
          <a:prstGeom prst="ellipse">
            <a:avLst/>
          </a:prstGeom>
          <a:noFill/>
          <a:ln w="25560" cap="sq">
            <a:solidFill>
              <a:srgbClr val="00206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4349" name="Freeform 13">
            <a:extLst>
              <a:ext uri="{FF2B5EF4-FFF2-40B4-BE49-F238E27FC236}">
                <a16:creationId xmlns:a16="http://schemas.microsoft.com/office/drawing/2014/main" id="{4957E1A5-700D-AE4E-87CA-7EB7E012A367}"/>
              </a:ext>
            </a:extLst>
          </p:cNvPr>
          <p:cNvSpPr>
            <a:spLocks/>
          </p:cNvSpPr>
          <p:nvPr/>
        </p:nvSpPr>
        <p:spPr bwMode="auto">
          <a:xfrm rot="2100000" flipV="1">
            <a:off x="879475" y="2687638"/>
            <a:ext cx="490538" cy="92075"/>
          </a:xfrm>
          <a:custGeom>
            <a:avLst/>
            <a:gdLst>
              <a:gd name="T0" fmla="*/ 0 w 2169042"/>
              <a:gd name="T1" fmla="*/ 6699 h 341356"/>
              <a:gd name="T2" fmla="*/ 14758 w 2169042"/>
              <a:gd name="T3" fmla="*/ 22 h 341356"/>
              <a:gd name="T4" fmla="*/ 25089 w 2169042"/>
              <a:gd name="T5" fmla="*/ 4404 h 341356"/>
              <a:gd name="T6" fmla="*/ 25089 w 2169042"/>
              <a:gd name="T7" fmla="*/ 4404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pic>
        <p:nvPicPr>
          <p:cNvPr id="14350" name="Picture 14">
            <a:extLst>
              <a:ext uri="{FF2B5EF4-FFF2-40B4-BE49-F238E27FC236}">
                <a16:creationId xmlns:a16="http://schemas.microsoft.com/office/drawing/2014/main" id="{96A79080-1CAE-504F-987C-91EF594F8BC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3188" y="2024063"/>
            <a:ext cx="2193926"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51" name="Freeform 15">
            <a:extLst>
              <a:ext uri="{FF2B5EF4-FFF2-40B4-BE49-F238E27FC236}">
                <a16:creationId xmlns:a16="http://schemas.microsoft.com/office/drawing/2014/main" id="{382E0CDB-F2C3-CA46-87B4-12C9BE62D939}"/>
              </a:ext>
            </a:extLst>
          </p:cNvPr>
          <p:cNvSpPr>
            <a:spLocks/>
          </p:cNvSpPr>
          <p:nvPr/>
        </p:nvSpPr>
        <p:spPr bwMode="auto">
          <a:xfrm rot="9780000" flipV="1">
            <a:off x="2832100" y="3448050"/>
            <a:ext cx="490538" cy="93663"/>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B05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2" name="Text Box 16">
            <a:extLst>
              <a:ext uri="{FF2B5EF4-FFF2-40B4-BE49-F238E27FC236}">
                <a16:creationId xmlns:a16="http://schemas.microsoft.com/office/drawing/2014/main" id="{E331E72D-1007-D647-AF56-D4DE2216C7E2}"/>
              </a:ext>
            </a:extLst>
          </p:cNvPr>
          <p:cNvSpPr txBox="1">
            <a:spLocks noChangeArrowheads="1"/>
          </p:cNvSpPr>
          <p:nvPr/>
        </p:nvSpPr>
        <p:spPr bwMode="auto">
          <a:xfrm>
            <a:off x="3305175" y="3308350"/>
            <a:ext cx="13223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Q=24,0[</a:t>
            </a:r>
            <a:r>
              <a:rPr lang="el-GR" altLang="es-CL" b="1">
                <a:solidFill>
                  <a:srgbClr val="00B050"/>
                </a:solidFill>
                <a:latin typeface="Comic Sans MS" panose="030F0902030302020204" pitchFamily="66" charset="0"/>
              </a:rPr>
              <a:t>μ</a:t>
            </a:r>
            <a:r>
              <a:rPr lang="es-CL" altLang="es-CL" b="1">
                <a:solidFill>
                  <a:srgbClr val="00B050"/>
                </a:solidFill>
              </a:rPr>
              <a:t>C]</a:t>
            </a:r>
          </a:p>
        </p:txBody>
      </p:sp>
      <p:sp>
        <p:nvSpPr>
          <p:cNvPr id="14353" name="Freeform 17">
            <a:extLst>
              <a:ext uri="{FF2B5EF4-FFF2-40B4-BE49-F238E27FC236}">
                <a16:creationId xmlns:a16="http://schemas.microsoft.com/office/drawing/2014/main" id="{7995BACB-0096-F64A-8C2C-13A441A6E5AF}"/>
              </a:ext>
            </a:extLst>
          </p:cNvPr>
          <p:cNvSpPr>
            <a:spLocks/>
          </p:cNvSpPr>
          <p:nvPr/>
        </p:nvSpPr>
        <p:spPr bwMode="auto">
          <a:xfrm rot="1500000" flipV="1">
            <a:off x="773113" y="3244850"/>
            <a:ext cx="490537" cy="93663"/>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4" name="Text Box 18">
            <a:extLst>
              <a:ext uri="{FF2B5EF4-FFF2-40B4-BE49-F238E27FC236}">
                <a16:creationId xmlns:a16="http://schemas.microsoft.com/office/drawing/2014/main" id="{AD92B3CD-433B-3145-94D7-0112A6D7F522}"/>
              </a:ext>
            </a:extLst>
          </p:cNvPr>
          <p:cNvSpPr txBox="1">
            <a:spLocks noChangeArrowheads="1"/>
          </p:cNvSpPr>
          <p:nvPr/>
        </p:nvSpPr>
        <p:spPr bwMode="auto">
          <a:xfrm>
            <a:off x="-80963" y="2774950"/>
            <a:ext cx="13223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2060"/>
                </a:solidFill>
              </a:rPr>
              <a:t>Q=24,0[</a:t>
            </a:r>
            <a:r>
              <a:rPr lang="el-GR" altLang="es-CL" b="1">
                <a:solidFill>
                  <a:srgbClr val="002060"/>
                </a:solidFill>
                <a:latin typeface="Comic Sans MS" panose="030F0902030302020204" pitchFamily="66" charset="0"/>
              </a:rPr>
              <a:t>μ</a:t>
            </a:r>
            <a:r>
              <a:rPr lang="es-CL" altLang="es-CL" b="1">
                <a:solidFill>
                  <a:srgbClr val="002060"/>
                </a:solidFill>
              </a:rPr>
              <a:t>C]</a:t>
            </a:r>
          </a:p>
        </p:txBody>
      </p:sp>
      <p:sp>
        <p:nvSpPr>
          <p:cNvPr id="14355" name="Freeform 19">
            <a:extLst>
              <a:ext uri="{FF2B5EF4-FFF2-40B4-BE49-F238E27FC236}">
                <a16:creationId xmlns:a16="http://schemas.microsoft.com/office/drawing/2014/main" id="{14A0A375-D74A-D846-A425-8449E9479C67}"/>
              </a:ext>
            </a:extLst>
          </p:cNvPr>
          <p:cNvSpPr>
            <a:spLocks/>
          </p:cNvSpPr>
          <p:nvPr/>
        </p:nvSpPr>
        <p:spPr bwMode="auto">
          <a:xfrm rot="2100000" flipV="1">
            <a:off x="1824038" y="4364038"/>
            <a:ext cx="1381125" cy="350837"/>
          </a:xfrm>
          <a:custGeom>
            <a:avLst/>
            <a:gdLst>
              <a:gd name="T0" fmla="*/ 0 w 2169042"/>
              <a:gd name="T1" fmla="*/ 370596 h 341356"/>
              <a:gd name="T2" fmla="*/ 329393 w 2169042"/>
              <a:gd name="T3" fmla="*/ 1210 h 341356"/>
              <a:gd name="T4" fmla="*/ 559967 w 2169042"/>
              <a:gd name="T5" fmla="*/ 243621 h 341356"/>
              <a:gd name="T6" fmla="*/ 559967 w 2169042"/>
              <a:gd name="T7" fmla="*/ 243621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6" name="Rectangle 20">
            <a:extLst>
              <a:ext uri="{FF2B5EF4-FFF2-40B4-BE49-F238E27FC236}">
                <a16:creationId xmlns:a16="http://schemas.microsoft.com/office/drawing/2014/main" id="{C563E4C1-ADEC-514B-A397-37E33AD1D987}"/>
              </a:ext>
            </a:extLst>
          </p:cNvPr>
          <p:cNvSpPr>
            <a:spLocks noChangeArrowheads="1"/>
          </p:cNvSpPr>
          <p:nvPr/>
        </p:nvSpPr>
        <p:spPr bwMode="auto">
          <a:xfrm>
            <a:off x="3181350" y="4302125"/>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carga almacenada en cada uno de estos dos condensadores es:</a:t>
            </a:r>
          </a:p>
        </p:txBody>
      </p:sp>
      <p:sp>
        <p:nvSpPr>
          <p:cNvPr id="14357" name="Text Box 21">
            <a:extLst>
              <a:ext uri="{FF2B5EF4-FFF2-40B4-BE49-F238E27FC236}">
                <a16:creationId xmlns:a16="http://schemas.microsoft.com/office/drawing/2014/main" id="{172AC043-923F-A640-B27A-E80748FF7E03}"/>
              </a:ext>
            </a:extLst>
          </p:cNvPr>
          <p:cNvSpPr txBox="1">
            <a:spLocks noChangeArrowheads="1"/>
          </p:cNvSpPr>
          <p:nvPr/>
        </p:nvSpPr>
        <p:spPr bwMode="auto">
          <a:xfrm>
            <a:off x="3398838" y="4816475"/>
            <a:ext cx="44307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a:t>
            </a:r>
            <a:r>
              <a:rPr lang="es-CL" altLang="es-CL" b="1" baseline="-25000">
                <a:solidFill>
                  <a:srgbClr val="00B050"/>
                </a:solidFill>
              </a:rPr>
              <a:t>1</a:t>
            </a:r>
            <a:r>
              <a:rPr lang="es-CL" altLang="es-CL" b="1">
                <a:solidFill>
                  <a:srgbClr val="00B050"/>
                </a:solidFill>
              </a:rPr>
              <a:t> = C</a:t>
            </a:r>
            <a:r>
              <a:rPr lang="es-CL" altLang="es-CL" b="1" baseline="-25000">
                <a:solidFill>
                  <a:srgbClr val="00B050"/>
                </a:solidFill>
              </a:rPr>
              <a:t>1</a:t>
            </a:r>
            <a:r>
              <a:rPr lang="es-CL" altLang="es-CL" b="1">
                <a:solidFill>
                  <a:srgbClr val="00B050"/>
                </a:solidFill>
              </a:rPr>
              <a:t> </a:t>
            </a:r>
            <a:r>
              <a:rPr lang="el-GR" altLang="es-CL" b="1">
                <a:solidFill>
                  <a:srgbClr val="00B050"/>
                </a:solidFill>
                <a:latin typeface="Comic Sans MS" panose="030F0902030302020204" pitchFamily="66" charset="0"/>
              </a:rPr>
              <a:t>Δ</a:t>
            </a:r>
            <a:r>
              <a:rPr lang="es-CL" altLang="es-CL" b="1">
                <a:solidFill>
                  <a:srgbClr val="00B050"/>
                </a:solidFill>
                <a:latin typeface="Comic Sans MS" panose="030F0902030302020204" pitchFamily="66" charset="0"/>
              </a:rPr>
              <a:t>V</a:t>
            </a:r>
            <a:r>
              <a:rPr lang="es-CL" altLang="es-CL" b="1" baseline="-25000">
                <a:solidFill>
                  <a:srgbClr val="00B050"/>
                </a:solidFill>
                <a:latin typeface="Comic Sans MS" panose="030F0902030302020204" pitchFamily="66" charset="0"/>
              </a:rPr>
              <a:t>1</a:t>
            </a:r>
            <a:r>
              <a:rPr lang="es-CL" altLang="es-CL" b="1">
                <a:solidFill>
                  <a:srgbClr val="00B050"/>
                </a:solidFill>
                <a:latin typeface="Comic Sans MS" panose="030F0902030302020204" pitchFamily="66" charset="0"/>
              </a:rPr>
              <a:t>= 4,00[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F]4,00[V]=16,0[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C]</a:t>
            </a:r>
          </a:p>
        </p:txBody>
      </p:sp>
      <p:sp>
        <p:nvSpPr>
          <p:cNvPr id="14358" name="Text Box 22">
            <a:extLst>
              <a:ext uri="{FF2B5EF4-FFF2-40B4-BE49-F238E27FC236}">
                <a16:creationId xmlns:a16="http://schemas.microsoft.com/office/drawing/2014/main" id="{B6B46826-D1A7-9346-8B19-4802EF012382}"/>
              </a:ext>
            </a:extLst>
          </p:cNvPr>
          <p:cNvSpPr txBox="1">
            <a:spLocks noChangeArrowheads="1"/>
          </p:cNvSpPr>
          <p:nvPr/>
        </p:nvSpPr>
        <p:spPr bwMode="auto">
          <a:xfrm>
            <a:off x="3398838" y="5445125"/>
            <a:ext cx="44307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a:t>
            </a:r>
            <a:r>
              <a:rPr lang="es-CL" altLang="es-CL" b="1" baseline="-25000">
                <a:solidFill>
                  <a:srgbClr val="00B050"/>
                </a:solidFill>
              </a:rPr>
              <a:t>2</a:t>
            </a:r>
            <a:r>
              <a:rPr lang="es-CL" altLang="es-CL" b="1">
                <a:solidFill>
                  <a:srgbClr val="00B050"/>
                </a:solidFill>
              </a:rPr>
              <a:t> = C</a:t>
            </a:r>
            <a:r>
              <a:rPr lang="es-CL" altLang="es-CL" b="1" baseline="-25000">
                <a:solidFill>
                  <a:srgbClr val="00B050"/>
                </a:solidFill>
              </a:rPr>
              <a:t>2</a:t>
            </a:r>
            <a:r>
              <a:rPr lang="es-CL" altLang="es-CL" b="1">
                <a:solidFill>
                  <a:srgbClr val="00B050"/>
                </a:solidFill>
              </a:rPr>
              <a:t> </a:t>
            </a:r>
            <a:r>
              <a:rPr lang="el-GR" altLang="es-CL" b="1">
                <a:solidFill>
                  <a:srgbClr val="00B050"/>
                </a:solidFill>
                <a:latin typeface="Comic Sans MS" panose="030F0902030302020204" pitchFamily="66" charset="0"/>
              </a:rPr>
              <a:t>Δ</a:t>
            </a:r>
            <a:r>
              <a:rPr lang="es-CL" altLang="es-CL" b="1">
                <a:solidFill>
                  <a:srgbClr val="00B050"/>
                </a:solidFill>
                <a:latin typeface="Comic Sans MS" panose="030F0902030302020204" pitchFamily="66" charset="0"/>
              </a:rPr>
              <a:t>V</a:t>
            </a:r>
            <a:r>
              <a:rPr lang="es-CL" altLang="es-CL" b="1" baseline="-25000">
                <a:solidFill>
                  <a:srgbClr val="00B050"/>
                </a:solidFill>
                <a:latin typeface="Comic Sans MS" panose="030F0902030302020204" pitchFamily="66" charset="0"/>
              </a:rPr>
              <a:t>2</a:t>
            </a:r>
            <a:r>
              <a:rPr lang="es-CL" altLang="es-CL" b="1">
                <a:solidFill>
                  <a:srgbClr val="00B050"/>
                </a:solidFill>
                <a:latin typeface="Comic Sans MS" panose="030F0902030302020204" pitchFamily="66" charset="0"/>
              </a:rPr>
              <a:t>= 2,00[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F]4,00[V]=8,00[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C]</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4338"/>
                                        </p:tgtEl>
                                        <p:attrNameLst>
                                          <p:attrName>style.visibility</p:attrName>
                                        </p:attrNameLst>
                                      </p:cBhvr>
                                      <p:to>
                                        <p:strVal val="visible"/>
                                      </p:to>
                                    </p:set>
                                  </p:childTnLst>
                                </p:cTn>
                              </p:par>
                              <p:par>
                                <p:cTn id="7" presetID="1" presetClass="entr" fill="hold" nodeType="withEffect">
                                  <p:stCondLst>
                                    <p:cond delay="0"/>
                                  </p:stCondLst>
                                  <p:childTnLst>
                                    <p:set>
                                      <p:cBhvr additive="repl">
                                        <p:cTn id="8" dur="1" fill="hold">
                                          <p:stCondLst>
                                            <p:cond delay="0"/>
                                          </p:stCondLst>
                                        </p:cTn>
                                        <p:tgtEl>
                                          <p:spTgt spid="1433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fill="hold" nodeType="clickEffect">
                                  <p:stCondLst>
                                    <p:cond delay="0"/>
                                  </p:stCondLst>
                                  <p:childTnLst>
                                    <p:set>
                                      <p:cBhvr additive="repl">
                                        <p:cTn id="12" dur="1" fill="hold">
                                          <p:stCondLst>
                                            <p:cond delay="0"/>
                                          </p:stCondLst>
                                        </p:cTn>
                                        <p:tgtEl>
                                          <p:spTgt spid="14340"/>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434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1434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14343"/>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1434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grpId="0" nodeType="clickEffect">
                                  <p:stCondLst>
                                    <p:cond delay="0"/>
                                  </p:stCondLst>
                                  <p:childTnLst>
                                    <p:set>
                                      <p:cBhvr additive="repl">
                                        <p:cTn id="32" dur="1" fill="hold">
                                          <p:stCondLst>
                                            <p:cond delay="0"/>
                                          </p:stCondLst>
                                        </p:cTn>
                                        <p:tgtEl>
                                          <p:spTgt spid="14346"/>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14345"/>
                                        </p:tgtEl>
                                        <p:attrNameLst>
                                          <p:attrName>style.visibility</p:attrName>
                                        </p:attrNameLst>
                                      </p:cBhvr>
                                      <p:to>
                                        <p:strVal val="visible"/>
                                      </p:to>
                                    </p:set>
                                  </p:childTnLst>
                                </p:cTn>
                              </p:par>
                              <p:par>
                                <p:cTn id="35" presetID="1" presetClass="entr" fill="hold" nodeType="withEffect">
                                  <p:stCondLst>
                                    <p:cond delay="0"/>
                                  </p:stCondLst>
                                  <p:childTnLst>
                                    <p:set>
                                      <p:cBhvr additive="repl">
                                        <p:cTn id="36" dur="1" fill="hold">
                                          <p:stCondLst>
                                            <p:cond delay="0"/>
                                          </p:stCondLst>
                                        </p:cTn>
                                        <p:tgtEl>
                                          <p:spTgt spid="14347"/>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14351"/>
                                        </p:tgtEl>
                                        <p:attrNameLst>
                                          <p:attrName>style.visibility</p:attrName>
                                        </p:attrNameLst>
                                      </p:cBhvr>
                                      <p:to>
                                        <p:strVal val="visible"/>
                                      </p:to>
                                    </p:set>
                                  </p:childTnLst>
                                </p:cTn>
                              </p:par>
                              <p:par>
                                <p:cTn id="41" presetID="1" presetClass="entr" fill="hold" nodeType="withEffect">
                                  <p:stCondLst>
                                    <p:cond delay="0"/>
                                  </p:stCondLst>
                                  <p:childTnLst>
                                    <p:set>
                                      <p:cBhvr additive="repl">
                                        <p:cTn id="42" dur="1" fill="hold">
                                          <p:stCondLst>
                                            <p:cond delay="0"/>
                                          </p:stCondLst>
                                        </p:cTn>
                                        <p:tgtEl>
                                          <p:spTgt spid="14352"/>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grpId="0" nodeType="clickEffect">
                                  <p:stCondLst>
                                    <p:cond delay="0"/>
                                  </p:stCondLst>
                                  <p:childTnLst>
                                    <p:set>
                                      <p:cBhvr additive="repl">
                                        <p:cTn id="46" dur="1" fill="hold">
                                          <p:stCondLst>
                                            <p:cond delay="0"/>
                                          </p:stCondLst>
                                        </p:cTn>
                                        <p:tgtEl>
                                          <p:spTgt spid="14348"/>
                                        </p:tgtEl>
                                        <p:attrNameLst>
                                          <p:attrName>style.visibility</p:attrName>
                                        </p:attrNameLst>
                                      </p:cBhvr>
                                      <p:to>
                                        <p:strVal val="visible"/>
                                      </p:to>
                                    </p:set>
                                  </p:childTnLst>
                                </p:cTn>
                              </p:par>
                              <p:par>
                                <p:cTn id="47" presetID="1" presetClass="entr" fill="hold" nodeType="withEffect">
                                  <p:stCondLst>
                                    <p:cond delay="0"/>
                                  </p:stCondLst>
                                  <p:childTnLst>
                                    <p:set>
                                      <p:cBhvr additive="repl">
                                        <p:cTn id="48" dur="1" fill="hold">
                                          <p:stCondLst>
                                            <p:cond delay="0"/>
                                          </p:stCondLst>
                                        </p:cTn>
                                        <p:tgtEl>
                                          <p:spTgt spid="14349"/>
                                        </p:tgtEl>
                                        <p:attrNameLst>
                                          <p:attrName>style.visibility</p:attrName>
                                        </p:attrNameLst>
                                      </p:cBhvr>
                                      <p:to>
                                        <p:strVal val="visible"/>
                                      </p:to>
                                    </p:set>
                                  </p:childTnLst>
                                </p:cTn>
                              </p:par>
                              <p:par>
                                <p:cTn id="49" presetID="1" presetClass="entr" fill="hold" nodeType="withEffect">
                                  <p:stCondLst>
                                    <p:cond delay="0"/>
                                  </p:stCondLst>
                                  <p:childTnLst>
                                    <p:set>
                                      <p:cBhvr additive="repl">
                                        <p:cTn id="50" dur="1" fill="hold">
                                          <p:stCondLst>
                                            <p:cond delay="0"/>
                                          </p:stCondLst>
                                        </p:cTn>
                                        <p:tgtEl>
                                          <p:spTgt spid="14350"/>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14353"/>
                                        </p:tgtEl>
                                        <p:attrNameLst>
                                          <p:attrName>style.visibility</p:attrName>
                                        </p:attrNameLst>
                                      </p:cBhvr>
                                      <p:to>
                                        <p:strVal val="visible"/>
                                      </p:to>
                                    </p:set>
                                  </p:childTnLst>
                                </p:cTn>
                              </p:par>
                              <p:par>
                                <p:cTn id="55" presetID="1" presetClass="entr" fill="hold" nodeType="withEffect">
                                  <p:stCondLst>
                                    <p:cond delay="0"/>
                                  </p:stCondLst>
                                  <p:childTnLst>
                                    <p:set>
                                      <p:cBhvr additive="repl">
                                        <p:cTn id="56" dur="1" fill="hold">
                                          <p:stCondLst>
                                            <p:cond delay="0"/>
                                          </p:stCondLst>
                                        </p:cTn>
                                        <p:tgtEl>
                                          <p:spTgt spid="14354"/>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fill="hold" nodeType="clickEffect">
                                  <p:stCondLst>
                                    <p:cond delay="0"/>
                                  </p:stCondLst>
                                  <p:childTnLst>
                                    <p:set>
                                      <p:cBhvr additive="repl">
                                        <p:cTn id="60" dur="1" fill="hold">
                                          <p:stCondLst>
                                            <p:cond delay="0"/>
                                          </p:stCondLst>
                                        </p:cTn>
                                        <p:tgtEl>
                                          <p:spTgt spid="14355"/>
                                        </p:tgtEl>
                                        <p:attrNameLst>
                                          <p:attrName>style.visibility</p:attrName>
                                        </p:attrNameLst>
                                      </p:cBhvr>
                                      <p:to>
                                        <p:strVal val="visible"/>
                                      </p:to>
                                    </p:set>
                                  </p:childTnLst>
                                </p:cTn>
                              </p:par>
                              <p:par>
                                <p:cTn id="61" presetID="1" presetClass="entr" fill="hold" nodeType="withEffect">
                                  <p:stCondLst>
                                    <p:cond delay="0"/>
                                  </p:stCondLst>
                                  <p:childTnLst>
                                    <p:set>
                                      <p:cBhvr additive="repl">
                                        <p:cTn id="62" dur="1" fill="hold">
                                          <p:stCondLst>
                                            <p:cond delay="0"/>
                                          </p:stCondLst>
                                        </p:cTn>
                                        <p:tgtEl>
                                          <p:spTgt spid="14356"/>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fill="hold" nodeType="clickEffect">
                                  <p:stCondLst>
                                    <p:cond delay="0"/>
                                  </p:stCondLst>
                                  <p:childTnLst>
                                    <p:set>
                                      <p:cBhvr additive="repl">
                                        <p:cTn id="66" dur="1" fill="hold">
                                          <p:stCondLst>
                                            <p:cond delay="0"/>
                                          </p:stCondLst>
                                        </p:cTn>
                                        <p:tgtEl>
                                          <p:spTgt spid="14357"/>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withGroup">
                            <p:stCondLst>
                              <p:cond delay="0"/>
                            </p:stCondLst>
                            <p:childTnLst>
                              <p:par>
                                <p:cTn id="69" presetID="1" presetClass="entr" fill="hold" nodeType="clickEffect">
                                  <p:stCondLst>
                                    <p:cond delay="0"/>
                                  </p:stCondLst>
                                  <p:childTnLst>
                                    <p:set>
                                      <p:cBhvr additive="repl">
                                        <p:cTn id="70" dur="1" fill="hold">
                                          <p:stCondLst>
                                            <p:cond delay="0"/>
                                          </p:stCondLst>
                                        </p:cTn>
                                        <p:tgtEl>
                                          <p:spTgt spid="143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6" grpId="0" animBg="1"/>
      <p:bldP spid="1434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a:extLst>
              <a:ext uri="{FF2B5EF4-FFF2-40B4-BE49-F238E27FC236}">
                <a16:creationId xmlns:a16="http://schemas.microsoft.com/office/drawing/2014/main" id="{B7C0656B-E463-C344-9B3B-CD0665AC8079}"/>
              </a:ext>
            </a:extLst>
          </p:cNvPr>
          <p:cNvSpPr>
            <a:spLocks noChangeArrowheads="1"/>
          </p:cNvSpPr>
          <p:nvPr/>
        </p:nvSpPr>
        <p:spPr bwMode="auto">
          <a:xfrm>
            <a:off x="250825" y="115888"/>
            <a:ext cx="8101013" cy="947737"/>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Energía almacenada en un condensador</a:t>
            </a:r>
          </a:p>
        </p:txBody>
      </p:sp>
      <p:sp>
        <p:nvSpPr>
          <p:cNvPr id="15362" name="Rectangle 2">
            <a:extLst>
              <a:ext uri="{FF2B5EF4-FFF2-40B4-BE49-F238E27FC236}">
                <a16:creationId xmlns:a16="http://schemas.microsoft.com/office/drawing/2014/main" id="{E3618A9F-30D9-9B4E-8434-3A55A790B39A}"/>
              </a:ext>
            </a:extLst>
          </p:cNvPr>
          <p:cNvSpPr>
            <a:spLocks noChangeArrowheads="1"/>
          </p:cNvSpPr>
          <p:nvPr/>
        </p:nvSpPr>
        <p:spPr bwMode="auto">
          <a:xfrm>
            <a:off x="250825" y="836613"/>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Un capacitor almacena energía y esta energía es igual al trabajo requerido para mover cargas entre una placa y otra.  </a:t>
            </a:r>
          </a:p>
        </p:txBody>
      </p:sp>
      <p:pic>
        <p:nvPicPr>
          <p:cNvPr id="15363" name="Picture 3">
            <a:extLst>
              <a:ext uri="{FF2B5EF4-FFF2-40B4-BE49-F238E27FC236}">
                <a16:creationId xmlns:a16="http://schemas.microsoft.com/office/drawing/2014/main" id="{DE8A441E-3E55-7F42-8BBA-F78C2B77C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363" y="1524000"/>
            <a:ext cx="1500187"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64" name="Rectangle 4">
            <a:extLst>
              <a:ext uri="{FF2B5EF4-FFF2-40B4-BE49-F238E27FC236}">
                <a16:creationId xmlns:a16="http://schemas.microsoft.com/office/drawing/2014/main" id="{E4D716B4-EEFB-B04A-AD99-E3FC6307112A}"/>
              </a:ext>
            </a:extLst>
          </p:cNvPr>
          <p:cNvSpPr>
            <a:spLocks noChangeArrowheads="1"/>
          </p:cNvSpPr>
          <p:nvPr/>
        </p:nvSpPr>
        <p:spPr bwMode="auto">
          <a:xfrm>
            <a:off x="2339975" y="1587500"/>
            <a:ext cx="1331913"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Pero </a:t>
            </a:r>
            <a:r>
              <a:rPr lang="el-GR" altLang="es-CL" sz="1400" b="1">
                <a:solidFill>
                  <a:srgbClr val="002060"/>
                </a:solidFill>
                <a:latin typeface="Comic Sans MS" panose="030F0902030302020204" pitchFamily="66" charset="0"/>
              </a:rPr>
              <a:t>Δ</a:t>
            </a:r>
            <a:r>
              <a:rPr lang="es-CL" altLang="es-CL" sz="1400" b="1">
                <a:solidFill>
                  <a:srgbClr val="002060"/>
                </a:solidFill>
                <a:latin typeface="Comic Sans MS" panose="030F0902030302020204" pitchFamily="66" charset="0"/>
              </a:rPr>
              <a:t>V=q/C</a:t>
            </a:r>
          </a:p>
        </p:txBody>
      </p:sp>
      <p:pic>
        <p:nvPicPr>
          <p:cNvPr id="15365" name="Picture 5">
            <a:extLst>
              <a:ext uri="{FF2B5EF4-FFF2-40B4-BE49-F238E27FC236}">
                <a16:creationId xmlns:a16="http://schemas.microsoft.com/office/drawing/2014/main" id="{7360B23E-B37F-F44D-87AB-6FFE623683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0325" y="1427163"/>
            <a:ext cx="1408113"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66" name="Picture 6">
            <a:extLst>
              <a:ext uri="{FF2B5EF4-FFF2-40B4-BE49-F238E27FC236}">
                <a16:creationId xmlns:a16="http://schemas.microsoft.com/office/drawing/2014/main" id="{26029DED-1F0C-A145-B7FF-2B303462B4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363" y="2163763"/>
            <a:ext cx="16954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67" name="Picture 7">
            <a:extLst>
              <a:ext uri="{FF2B5EF4-FFF2-40B4-BE49-F238E27FC236}">
                <a16:creationId xmlns:a16="http://schemas.microsoft.com/office/drawing/2014/main" id="{073F53EF-5C62-7947-B62A-8078327A8CC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78100" y="2206625"/>
            <a:ext cx="108585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68" name="Rectangle 8">
            <a:extLst>
              <a:ext uri="{FF2B5EF4-FFF2-40B4-BE49-F238E27FC236}">
                <a16:creationId xmlns:a16="http://schemas.microsoft.com/office/drawing/2014/main" id="{A95F3485-5FA5-B944-B067-C860BE2FA627}"/>
              </a:ext>
            </a:extLst>
          </p:cNvPr>
          <p:cNvSpPr>
            <a:spLocks noChangeArrowheads="1"/>
          </p:cNvSpPr>
          <p:nvPr/>
        </p:nvSpPr>
        <p:spPr bwMode="auto">
          <a:xfrm>
            <a:off x="319088" y="2941638"/>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El trabajo requerido en cargar un capacitor se «almacena» en forma de energía potencial eléctrica</a:t>
            </a:r>
          </a:p>
        </p:txBody>
      </p:sp>
      <p:pic>
        <p:nvPicPr>
          <p:cNvPr id="15369" name="Picture 9">
            <a:extLst>
              <a:ext uri="{FF2B5EF4-FFF2-40B4-BE49-F238E27FC236}">
                <a16:creationId xmlns:a16="http://schemas.microsoft.com/office/drawing/2014/main" id="{C7F33CFF-24EF-DE45-ABE3-EC879772D9F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7363" y="3432175"/>
            <a:ext cx="203676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70" name="Rectangle 10">
            <a:extLst>
              <a:ext uri="{FF2B5EF4-FFF2-40B4-BE49-F238E27FC236}">
                <a16:creationId xmlns:a16="http://schemas.microsoft.com/office/drawing/2014/main" id="{5DB3FAB0-D971-D249-AE4E-48F7D876BBBC}"/>
              </a:ext>
            </a:extLst>
          </p:cNvPr>
          <p:cNvSpPr>
            <a:spLocks noChangeArrowheads="1"/>
          </p:cNvSpPr>
          <p:nvPr/>
        </p:nvSpPr>
        <p:spPr bwMode="auto">
          <a:xfrm>
            <a:off x="263525" y="4144963"/>
            <a:ext cx="53721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376092"/>
                </a:solidFill>
                <a:latin typeface="Comic Sans MS" panose="030F0902030302020204" pitchFamily="66" charset="0"/>
              </a:rPr>
              <a:t>En el caso de un condensador de placas paralelas</a:t>
            </a:r>
          </a:p>
        </p:txBody>
      </p:sp>
      <p:pic>
        <p:nvPicPr>
          <p:cNvPr id="15371" name="Picture 11">
            <a:extLst>
              <a:ext uri="{FF2B5EF4-FFF2-40B4-BE49-F238E27FC236}">
                <a16:creationId xmlns:a16="http://schemas.microsoft.com/office/drawing/2014/main" id="{EC9F1FB5-B212-DD4F-9AC4-D99FB9E9359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4800" y="4621213"/>
            <a:ext cx="3230563"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72" name="Picture 12">
            <a:extLst>
              <a:ext uri="{FF2B5EF4-FFF2-40B4-BE49-F238E27FC236}">
                <a16:creationId xmlns:a16="http://schemas.microsoft.com/office/drawing/2014/main" id="{D33D068A-85AD-894F-B6C7-65B0F0E2AD1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4800" y="5486400"/>
            <a:ext cx="19208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73" name="Rectangle 13">
            <a:extLst>
              <a:ext uri="{FF2B5EF4-FFF2-40B4-BE49-F238E27FC236}">
                <a16:creationId xmlns:a16="http://schemas.microsoft.com/office/drawing/2014/main" id="{E71C59BF-F807-4045-9317-9E949AA5B3CA}"/>
              </a:ext>
            </a:extLst>
          </p:cNvPr>
          <p:cNvSpPr>
            <a:spLocks noChangeArrowheads="1"/>
          </p:cNvSpPr>
          <p:nvPr/>
        </p:nvSpPr>
        <p:spPr bwMode="auto">
          <a:xfrm>
            <a:off x="2644775" y="5607050"/>
            <a:ext cx="178593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O energía por unidad de volumen </a:t>
            </a:r>
          </a:p>
        </p:txBody>
      </p:sp>
      <p:pic>
        <p:nvPicPr>
          <p:cNvPr id="15374" name="Picture 14">
            <a:extLst>
              <a:ext uri="{FF2B5EF4-FFF2-40B4-BE49-F238E27FC236}">
                <a16:creationId xmlns:a16="http://schemas.microsoft.com/office/drawing/2014/main" id="{573607D4-A8AF-364D-8597-7BCF1DB8437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54563" y="5486400"/>
            <a:ext cx="20796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536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536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536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536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5366"/>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5367"/>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536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1536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5370"/>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5371"/>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5372"/>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15373"/>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153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72B1FC-77B9-D94B-A8D1-175A3B789084}"/>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3" name="Rectangle 2">
            <a:extLst>
              <a:ext uri="{FF2B5EF4-FFF2-40B4-BE49-F238E27FC236}">
                <a16:creationId xmlns:a16="http://schemas.microsoft.com/office/drawing/2014/main" id="{1C98D6EC-F46C-FC44-9134-A8569D6A95BF}"/>
              </a:ext>
            </a:extLst>
          </p:cNvPr>
          <p:cNvSpPr>
            <a:spLocks noChangeArrowheads="1"/>
          </p:cNvSpPr>
          <p:nvPr/>
        </p:nvSpPr>
        <p:spPr bwMode="auto">
          <a:xfrm>
            <a:off x="467544" y="749174"/>
            <a:ext cx="7272808" cy="95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ES" altLang="es-CL" sz="1400" dirty="0">
                <a:solidFill>
                  <a:srgbClr val="002060"/>
                </a:solidFill>
                <a:latin typeface="Comic Sans MS" panose="030F0902030302020204" pitchFamily="66" charset="0"/>
              </a:rPr>
              <a:t>(a) Determine la capacitancia equivalente del siguiente circuito de condensadores, donde C</a:t>
            </a:r>
            <a:r>
              <a:rPr lang="es-ES" altLang="es-CL" sz="1400" baseline="-25000" dirty="0">
                <a:solidFill>
                  <a:srgbClr val="002060"/>
                </a:solidFill>
                <a:latin typeface="Comic Sans MS" panose="030F0902030302020204" pitchFamily="66" charset="0"/>
              </a:rPr>
              <a:t>1</a:t>
            </a:r>
            <a:r>
              <a:rPr lang="es-ES" altLang="es-CL" sz="1400" dirty="0">
                <a:solidFill>
                  <a:srgbClr val="002060"/>
                </a:solidFill>
                <a:latin typeface="Comic Sans MS" panose="030F0902030302020204" pitchFamily="66" charset="0"/>
              </a:rPr>
              <a:t>= 10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C</a:t>
            </a:r>
            <a:r>
              <a:rPr lang="es-ES" altLang="es-CL" sz="1400" baseline="-25000" dirty="0">
                <a:solidFill>
                  <a:srgbClr val="002060"/>
                </a:solidFill>
                <a:latin typeface="Comic Sans MS" panose="030F0902030302020204" pitchFamily="66" charset="0"/>
              </a:rPr>
              <a:t>2</a:t>
            </a:r>
            <a:r>
              <a:rPr lang="es-ES" altLang="es-CL" sz="1400" dirty="0">
                <a:solidFill>
                  <a:srgbClr val="002060"/>
                </a:solidFill>
                <a:latin typeface="Comic Sans MS" panose="030F0902030302020204" pitchFamily="66" charset="0"/>
              </a:rPr>
              <a:t>= 5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C</a:t>
            </a:r>
            <a:r>
              <a:rPr lang="es-ES" altLang="es-CL" sz="1400" baseline="-25000" dirty="0">
                <a:solidFill>
                  <a:srgbClr val="002060"/>
                </a:solidFill>
                <a:latin typeface="Comic Sans MS" panose="030F0902030302020204" pitchFamily="66" charset="0"/>
              </a:rPr>
              <a:t>3</a:t>
            </a:r>
            <a:r>
              <a:rPr lang="es-ES" altLang="es-CL" sz="1400" dirty="0">
                <a:solidFill>
                  <a:srgbClr val="002060"/>
                </a:solidFill>
                <a:latin typeface="Comic Sans MS" panose="030F0902030302020204" pitchFamily="66" charset="0"/>
              </a:rPr>
              <a:t>= 8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y C</a:t>
            </a:r>
            <a:r>
              <a:rPr lang="es-ES" altLang="es-CL" sz="1400" baseline="-25000" dirty="0">
                <a:solidFill>
                  <a:srgbClr val="002060"/>
                </a:solidFill>
                <a:latin typeface="Comic Sans MS" panose="030F0902030302020204" pitchFamily="66" charset="0"/>
              </a:rPr>
              <a:t>4</a:t>
            </a:r>
            <a:r>
              <a:rPr lang="es-ES" altLang="es-CL" sz="1400" dirty="0">
                <a:solidFill>
                  <a:srgbClr val="002060"/>
                </a:solidFill>
                <a:latin typeface="Comic Sans MS" panose="030F0902030302020204" pitchFamily="66" charset="0"/>
              </a:rPr>
              <a:t>= 1 </a:t>
            </a:r>
            <a:r>
              <a:rPr lang="es-ES" altLang="es-CL" sz="1400" dirty="0" err="1">
                <a:solidFill>
                  <a:srgbClr val="002060"/>
                </a:solidFill>
                <a:latin typeface="Comic Sans MS" panose="030F0902030302020204" pitchFamily="66" charset="0"/>
              </a:rPr>
              <a:t>pF</a:t>
            </a:r>
            <a:endParaRPr lang="es-ES" altLang="es-CL" sz="1400" dirty="0">
              <a:solidFill>
                <a:srgbClr val="002060"/>
              </a:solidFill>
              <a:latin typeface="Comic Sans MS" panose="030F0902030302020204" pitchFamily="66" charset="0"/>
            </a:endParaRPr>
          </a:p>
          <a:p>
            <a:pPr algn="just" eaLnBrk="1" hangingPunct="1">
              <a:buSzPct val="100000"/>
            </a:pPr>
            <a:r>
              <a:rPr lang="es-CL" altLang="es-CL" sz="1400" dirty="0">
                <a:solidFill>
                  <a:srgbClr val="002060"/>
                </a:solidFill>
                <a:latin typeface="Comic Sans MS" panose="030F0902030302020204" pitchFamily="66" charset="0"/>
              </a:rPr>
              <a:t>(b) Determine la carga y diferencia de potencial el condensadror </a:t>
            </a:r>
            <a:r>
              <a:rPr lang="es-ES" altLang="es-CL" sz="1400" dirty="0">
                <a:solidFill>
                  <a:srgbClr val="002060"/>
                </a:solidFill>
                <a:latin typeface="Comic Sans MS" panose="030F0902030302020204" pitchFamily="66" charset="0"/>
              </a:rPr>
              <a:t>C</a:t>
            </a:r>
            <a:r>
              <a:rPr lang="es-ES" altLang="es-CL" sz="1400" baseline="-25000" dirty="0">
                <a:solidFill>
                  <a:srgbClr val="002060"/>
                </a:solidFill>
                <a:latin typeface="Comic Sans MS" panose="030F0902030302020204" pitchFamily="66" charset="0"/>
              </a:rPr>
              <a:t>4</a:t>
            </a:r>
            <a:r>
              <a:rPr lang="es-ES" altLang="es-CL" sz="1400" dirty="0">
                <a:solidFill>
                  <a:srgbClr val="002060"/>
                </a:solidFill>
                <a:latin typeface="Comic Sans MS" panose="030F0902030302020204" pitchFamily="66" charset="0"/>
              </a:rPr>
              <a:t>, si entre los puntos ay b se conecta una batería de 10 V</a:t>
            </a:r>
            <a:endParaRPr lang="es-CL" altLang="es-CL" sz="1400" dirty="0">
              <a:solidFill>
                <a:srgbClr val="002060"/>
              </a:solidFill>
              <a:latin typeface="Comic Sans MS" panose="030F0902030302020204" pitchFamily="66" charset="0"/>
            </a:endParaRPr>
          </a:p>
        </p:txBody>
      </p:sp>
      <p:pic>
        <p:nvPicPr>
          <p:cNvPr id="4" name="Imagen 3">
            <a:extLst>
              <a:ext uri="{FF2B5EF4-FFF2-40B4-BE49-F238E27FC236}">
                <a16:creationId xmlns:a16="http://schemas.microsoft.com/office/drawing/2014/main" id="{30D6EC5C-502E-974F-9D9E-8ABEAB061ED2}"/>
              </a:ext>
            </a:extLst>
          </p:cNvPr>
          <p:cNvPicPr>
            <a:picLocks noChangeAspect="1"/>
          </p:cNvPicPr>
          <p:nvPr/>
        </p:nvPicPr>
        <p:blipFill>
          <a:blip r:embed="rId2"/>
          <a:stretch>
            <a:fillRect/>
          </a:stretch>
        </p:blipFill>
        <p:spPr>
          <a:xfrm>
            <a:off x="539552" y="1849554"/>
            <a:ext cx="2088232" cy="2841879"/>
          </a:xfrm>
          <a:prstGeom prst="rect">
            <a:avLst/>
          </a:prstGeom>
        </p:spPr>
      </p:pic>
    </p:spTree>
    <p:extLst>
      <p:ext uri="{BB962C8B-B14F-4D97-AF65-F5344CB8AC3E}">
        <p14:creationId xmlns:p14="http://schemas.microsoft.com/office/powerpoint/2010/main" val="140823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AE1EA4-E868-E64E-A849-A69A9C8C6AAA}"/>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mc:AlternateContent xmlns:mc="http://schemas.openxmlformats.org/markup-compatibility/2006" xmlns:a14="http://schemas.microsoft.com/office/drawing/2010/main">
        <mc:Choice Requires="a14">
          <p:sp>
            <p:nvSpPr>
              <p:cNvPr id="5" name="Rectangle 2">
                <a:extLst>
                  <a:ext uri="{FF2B5EF4-FFF2-40B4-BE49-F238E27FC236}">
                    <a16:creationId xmlns:a16="http://schemas.microsoft.com/office/drawing/2014/main" id="{3A7060E5-B556-0446-AB35-2263257649FC}"/>
                  </a:ext>
                </a:extLst>
              </p:cNvPr>
              <p:cNvSpPr>
                <a:spLocks noChangeArrowheads="1"/>
              </p:cNvSpPr>
              <p:nvPr/>
            </p:nvSpPr>
            <p:spPr bwMode="auto">
              <a:xfrm>
                <a:off x="467544" y="749174"/>
                <a:ext cx="7272808" cy="956288"/>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Un condensador de 2</a:t>
                </a:r>
                <a14:m>
                  <m:oMath xmlns:m="http://schemas.openxmlformats.org/officeDocument/2006/math">
                    <m:r>
                      <a:rPr lang="es-CL" altLang="es-CL" sz="1400" i="1" smtClean="0">
                        <a:solidFill>
                          <a:srgbClr val="002060"/>
                        </a:solidFill>
                        <a:latin typeface="Cambria Math" panose="02040503050406030204" pitchFamily="18" charset="0"/>
                        <a:ea typeface="Cambria Math" panose="02040503050406030204" pitchFamily="18" charset="0"/>
                      </a:rPr>
                      <m:t>𝜇</m:t>
                    </m:r>
                    <m:r>
                      <a:rPr lang="es-ES" altLang="es-CL" sz="1400" b="0" i="1" smtClean="0">
                        <a:solidFill>
                          <a:srgbClr val="002060"/>
                        </a:solidFill>
                        <a:latin typeface="Cambria Math" panose="02040503050406030204" pitchFamily="18" charset="0"/>
                        <a:ea typeface="Cambria Math" panose="02040503050406030204" pitchFamily="18" charset="0"/>
                      </a:rPr>
                      <m:t>𝐹</m:t>
                    </m:r>
                  </m:oMath>
                </a14:m>
                <a:r>
                  <a:rPr lang="es-CL" altLang="es-CL" sz="1400" dirty="0">
                    <a:solidFill>
                      <a:srgbClr val="002060"/>
                    </a:solidFill>
                    <a:latin typeface="Comic Sans MS" panose="030F0902030302020204" pitchFamily="66" charset="0"/>
                  </a:rPr>
                  <a:t> se carga hasta que alcanza una diferencia de potencial de 12 V y a continuación se desconecta de la bateria. Cuando se conecta a un segundo condensador (inicialmente descargado) en paralelo a este condensador, la diferencia de potencial disminuye hasta 4 V ¿Cuál es la capacitancia del segundo condensador?   </a:t>
                </a:r>
              </a:p>
            </p:txBody>
          </p:sp>
        </mc:Choice>
        <mc:Fallback xmlns="">
          <p:sp>
            <p:nvSpPr>
              <p:cNvPr id="5" name="Rectangle 2">
                <a:extLst>
                  <a:ext uri="{FF2B5EF4-FFF2-40B4-BE49-F238E27FC236}">
                    <a16:creationId xmlns:a16="http://schemas.microsoft.com/office/drawing/2014/main" id="{3A7060E5-B556-0446-AB35-2263257649FC}"/>
                  </a:ext>
                </a:extLst>
              </p:cNvPr>
              <p:cNvSpPr>
                <a:spLocks noRot="1" noChangeAspect="1" noMove="1" noResize="1" noEditPoints="1" noAdjustHandles="1" noChangeArrowheads="1" noChangeShapeType="1" noTextEdit="1"/>
              </p:cNvSpPr>
              <p:nvPr/>
            </p:nvSpPr>
            <p:spPr bwMode="auto">
              <a:xfrm>
                <a:off x="467544" y="749174"/>
                <a:ext cx="7272808" cy="956288"/>
              </a:xfrm>
              <a:prstGeom prst="rect">
                <a:avLst/>
              </a:prstGeom>
              <a:blipFill>
                <a:blip r:embed="rId2"/>
                <a:stretch>
                  <a:fillRect l="-175" r="-349" b="-6579"/>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r>
                  <a:rPr lang="es-ES_tradnl">
                    <a:noFill/>
                  </a:rPr>
                  <a:t> </a:t>
                </a:r>
              </a:p>
            </p:txBody>
          </p:sp>
        </mc:Fallback>
      </mc:AlternateContent>
    </p:spTree>
    <p:extLst>
      <p:ext uri="{BB962C8B-B14F-4D97-AF65-F5344CB8AC3E}">
        <p14:creationId xmlns:p14="http://schemas.microsoft.com/office/powerpoint/2010/main" val="111271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Calibri"/>
        <a:ea typeface="Arial Unicode MS"/>
        <a:cs typeface="Arial Unicode MS"/>
      </a:majorFont>
      <a:minorFont>
        <a:latin typeface="Calibri"/>
        <a:ea typeface="Arial Unicode MS"/>
        <a:cs typeface="Arial Unicode M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tabLst/>
          <a:defRPr kumimoji="0" lang="en-GB" altLang="es-CL" sz="1800" b="0" i="0" u="none" strike="noStrike" cap="none" normalizeH="0" baseline="0" smtClean="0">
            <a:ln>
              <a:noFill/>
            </a:ln>
            <a:solidFill>
              <a:schemeClr val="bg1"/>
            </a:solidFill>
            <a:effectLst/>
            <a:latin typeface="Calibri" panose="020F0502020204030204" pitchFamily="34" charset="0"/>
            <a:cs typeface="Arial" panose="020B0604020202020204"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tabLst/>
          <a:defRPr kumimoji="0" lang="en-GB" altLang="es-CL" sz="1800" b="0" i="0" u="none" strike="noStrike" cap="none" normalizeH="0" baseline="0" smtClean="0">
            <a:ln>
              <a:noFill/>
            </a:ln>
            <a:solidFill>
              <a:schemeClr val="bg1"/>
            </a:solidFill>
            <a:effectLst/>
            <a:latin typeface="Calibri" panose="020F0502020204030204" pitchFamily="34" charset="0"/>
            <a:cs typeface="Arial" panose="020B0604020202020204" pitchFamily="34"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687</TotalTime>
  <Words>1056</Words>
  <Application>Microsoft Macintosh PowerPoint</Application>
  <PresentationFormat>Presentación en pantalla (4:3)</PresentationFormat>
  <Paragraphs>98</Paragraphs>
  <Slides>20</Slides>
  <Notes>13</Notes>
  <HiddenSlides>0</HiddenSlides>
  <MMClips>1</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20</vt:i4>
      </vt:variant>
    </vt:vector>
  </HeadingPairs>
  <TitlesOfParts>
    <vt:vector size="26" baseType="lpstr">
      <vt:lpstr>Arial</vt:lpstr>
      <vt:lpstr>Calibri</vt:lpstr>
      <vt:lpstr>Cambria Math</vt:lpstr>
      <vt:lpstr>Comic Sans MS</vt:lpstr>
      <vt:lpstr>Times New Roman</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carlos</dc:creator>
  <cp:lastModifiedBy>Cristian Romanque</cp:lastModifiedBy>
  <cp:revision>16</cp:revision>
  <cp:lastPrinted>1601-01-01T00:00:00Z</cp:lastPrinted>
  <dcterms:created xsi:type="dcterms:W3CDTF">2012-04-08T21:01:40Z</dcterms:created>
  <dcterms:modified xsi:type="dcterms:W3CDTF">2021-05-18T00:21:58Z</dcterms:modified>
</cp:coreProperties>
</file>