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264" r:id="rId2"/>
    <p:sldId id="284" r:id="rId3"/>
    <p:sldId id="286" r:id="rId4"/>
    <p:sldId id="287" r:id="rId5"/>
    <p:sldId id="288" r:id="rId6"/>
    <p:sldId id="290" r:id="rId7"/>
    <p:sldId id="291" r:id="rId8"/>
    <p:sldId id="292" r:id="rId9"/>
    <p:sldId id="294" r:id="rId10"/>
    <p:sldId id="293" r:id="rId11"/>
    <p:sldId id="295" r:id="rId12"/>
    <p:sldId id="296" r:id="rId13"/>
    <p:sldId id="530" r:id="rId14"/>
    <p:sldId id="531" r:id="rId15"/>
    <p:sldId id="532" r:id="rId16"/>
    <p:sldId id="533" r:id="rId17"/>
    <p:sldId id="534" r:id="rId18"/>
    <p:sldId id="535" r:id="rId19"/>
    <p:sldId id="536" r:id="rId20"/>
    <p:sldId id="537" r:id="rId21"/>
    <p:sldId id="499" r:id="rId22"/>
    <p:sldId id="509" r:id="rId23"/>
    <p:sldId id="519" r:id="rId24"/>
    <p:sldId id="541" r:id="rId25"/>
    <p:sldId id="540" r:id="rId26"/>
    <p:sldId id="524" r:id="rId27"/>
    <p:sldId id="542" r:id="rId28"/>
    <p:sldId id="543" r:id="rId29"/>
    <p:sldId id="501" r:id="rId30"/>
    <p:sldId id="544" r:id="rId31"/>
    <p:sldId id="545" r:id="rId32"/>
    <p:sldId id="546" r:id="rId33"/>
    <p:sldId id="547" r:id="rId34"/>
    <p:sldId id="539" r:id="rId35"/>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autoAdjust="0"/>
  </p:normalViewPr>
  <p:slideViewPr>
    <p:cSldViewPr snapToGrid="0">
      <p:cViewPr varScale="1">
        <p:scale>
          <a:sx n="69" d="100"/>
          <a:sy n="69" d="100"/>
        </p:scale>
        <p:origin x="696" y="144"/>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dirty="0"/>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BB4D6AC-4C9F-46F1-B355-4A89C8C43C0E}" type="datetimeFigureOut">
              <a:rPr lang="es-CL" smtClean="0"/>
              <a:pPr/>
              <a:t>20-02-2023</a:t>
            </a:fld>
            <a:endParaRPr lang="es-CL" dirty="0"/>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dirty="0"/>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dirty="0"/>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9DFCEEB-37E3-41F6-9446-4ADA63D236FF}" type="slidenum">
              <a:rPr lang="es-CL" smtClean="0"/>
              <a:pPr/>
              <a:t>‹Nº›</a:t>
            </a:fld>
            <a:endParaRPr lang="es-CL" dirty="0"/>
          </a:p>
        </p:txBody>
      </p:sp>
    </p:spTree>
    <p:extLst>
      <p:ext uri="{BB962C8B-B14F-4D97-AF65-F5344CB8AC3E}">
        <p14:creationId xmlns:p14="http://schemas.microsoft.com/office/powerpoint/2010/main" val="18553424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3715266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41472684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3</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3352777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4</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8042531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5</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018196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6</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7610014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7</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986801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8</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9687949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9</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1394044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10</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4724138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11</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07121640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12</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9084173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13</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0627034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14</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06270348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15</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06270348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16</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06270348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17</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06270348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18</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06270348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19</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06270348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20</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06270348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a:extLst>
              <a:ext uri="{FF2B5EF4-FFF2-40B4-BE49-F238E27FC236}">
                <a16:creationId xmlns:a16="http://schemas.microsoft.com/office/drawing/2014/main" id="{9C3D7526-EAAA-4A05-A73F-804FB7A0487E}"/>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0C438A25-350B-4FE3-8A39-7879FD46377C}" type="slidenum">
              <a:rPr lang="es-ES" altLang="es-CL" sz="1200">
                <a:latin typeface="Calibri" panose="020F0502020204030204" pitchFamily="34" charset="0"/>
              </a:rPr>
              <a:pPr algn="r" eaLnBrk="1" hangingPunct="1"/>
              <a:t>21</a:t>
            </a:fld>
            <a:endParaRPr lang="es-ES" altLang="es-CL" sz="1200">
              <a:latin typeface="Calibri" panose="020F0502020204030204" pitchFamily="34" charset="0"/>
            </a:endParaRPr>
          </a:p>
        </p:txBody>
      </p:sp>
      <p:sp>
        <p:nvSpPr>
          <p:cNvPr id="76803" name="Rectangle 2">
            <a:extLst>
              <a:ext uri="{FF2B5EF4-FFF2-40B4-BE49-F238E27FC236}">
                <a16:creationId xmlns:a16="http://schemas.microsoft.com/office/drawing/2014/main" id="{AA18B638-3CDD-42B7-9FDC-5821E4FE84AD}"/>
              </a:ext>
            </a:extLst>
          </p:cNvPr>
          <p:cNvSpPr>
            <a:spLocks noGrp="1" noRot="1" noChangeAspect="1" noChangeArrowheads="1" noTextEdit="1"/>
          </p:cNvSpPr>
          <p:nvPr>
            <p:ph type="sldImg"/>
          </p:nvPr>
        </p:nvSpPr>
        <p:spPr bwMode="auto">
          <a:xfrm>
            <a:off x="385763" y="688975"/>
            <a:ext cx="6089650" cy="34258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6804" name="Rectangle 3">
            <a:extLst>
              <a:ext uri="{FF2B5EF4-FFF2-40B4-BE49-F238E27FC236}">
                <a16:creationId xmlns:a16="http://schemas.microsoft.com/office/drawing/2014/main" id="{DB7CAC90-33F8-4CC4-AA92-A114CCD370EC}"/>
              </a:ext>
            </a:extLst>
          </p:cNvPr>
          <p:cNvSpPr>
            <a:spLocks noGrp="1" noChangeArrowheads="1"/>
          </p:cNvSpPr>
          <p:nvPr>
            <p:ph type="body" idx="1"/>
          </p:nvPr>
        </p:nvSpPr>
        <p:spPr bwMode="auto">
          <a:xfrm>
            <a:off x="685800" y="4344988"/>
            <a:ext cx="5486400" cy="411321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s-ES_tradnl" altLang="es-CL"/>
              <a:t>Este es el Formato de Calidad para toda presentación de la DIPRIDA. Debe emplearse en toda presentación ya que refuerza la “Imagen Corporativa” de la Dirección.</a:t>
            </a:r>
          </a:p>
          <a:p>
            <a:pPr eaLnBrk="1" hangingPunct="1">
              <a:spcBef>
                <a:spcPct val="0"/>
              </a:spcBef>
            </a:pPr>
            <a:endParaRPr lang="es-ES_tradnl" altLang="es-CL"/>
          </a:p>
          <a:p>
            <a:pPr eaLnBrk="1" hangingPunct="1">
              <a:spcBef>
                <a:spcPct val="0"/>
              </a:spcBef>
            </a:pPr>
            <a:r>
              <a:rPr lang="es-ES_tradnl" altLang="es-CL"/>
              <a:t>Emplear siempre tipo de letra Arial; subrayar o agregar sombra según requerimiento.</a:t>
            </a:r>
          </a:p>
          <a:p>
            <a:pPr eaLnBrk="1" hangingPunct="1">
              <a:spcBef>
                <a:spcPct val="0"/>
              </a:spcBef>
            </a:pPr>
            <a:endParaRPr lang="es-ES_tradnl" altLang="es-CL"/>
          </a:p>
          <a:p>
            <a:pPr eaLnBrk="1" hangingPunct="1">
              <a:spcBef>
                <a:spcPct val="0"/>
              </a:spcBef>
            </a:pPr>
            <a:r>
              <a:rPr lang="es-ES_tradnl" altLang="es-CL"/>
              <a:t>Emplear siempre el mínimo de transparencias y minimizar el empleo de efectos de animación. Transparencias deben ser auto-explicativas y con un mínimo de texto.</a:t>
            </a:r>
          </a:p>
          <a:p>
            <a:pPr eaLnBrk="1" hangingPunct="1">
              <a:spcBef>
                <a:spcPct val="0"/>
              </a:spcBef>
            </a:pPr>
            <a:endParaRPr lang="es-ES_tradnl" altLang="es-CL"/>
          </a:p>
          <a:p>
            <a:pPr eaLnBrk="1" hangingPunct="1">
              <a:spcBef>
                <a:spcPct val="0"/>
              </a:spcBef>
            </a:pPr>
            <a:r>
              <a:rPr lang="es-ES_tradnl" altLang="es-CL"/>
              <a:t>Emplear colores suaves, idealmente tonos de azul, amarillo y rojo.</a:t>
            </a:r>
          </a:p>
          <a:p>
            <a:pPr eaLnBrk="1" hangingPunct="1">
              <a:spcBef>
                <a:spcPct val="0"/>
              </a:spcBef>
            </a:pPr>
            <a:endParaRPr lang="es-ES_tradnl" altLang="es-CL"/>
          </a:p>
          <a:p>
            <a:pPr eaLnBrk="1" hangingPunct="1">
              <a:spcBef>
                <a:spcPct val="0"/>
              </a:spcBef>
            </a:pPr>
            <a:r>
              <a:rPr lang="es-ES_tradnl" altLang="es-CL"/>
              <a:t>Todos los títulos de las trasparencias deben ser numerados, siguiendo la secuencia del temario.</a:t>
            </a:r>
          </a:p>
          <a:p>
            <a:pPr eaLnBrk="1" hangingPunct="1">
              <a:spcBef>
                <a:spcPct val="0"/>
              </a:spcBef>
            </a:pPr>
            <a:endParaRPr lang="es-ES_tradnl" altLang="es-CL"/>
          </a:p>
          <a:p>
            <a:pPr eaLnBrk="1" hangingPunct="1">
              <a:spcBef>
                <a:spcPct val="0"/>
              </a:spcBef>
            </a:pPr>
            <a:r>
              <a:rPr lang="es-ES_tradnl" altLang="es-CL"/>
              <a:t>La primera y la última transparencia deben ser iguales.</a:t>
            </a: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a:extLst>
              <a:ext uri="{FF2B5EF4-FFF2-40B4-BE49-F238E27FC236}">
                <a16:creationId xmlns:a16="http://schemas.microsoft.com/office/drawing/2014/main" id="{E6503B51-28EF-49A9-B0CB-AF35108B2754}"/>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3ADCB0C4-53F1-4820-B960-142F04E34E71}" type="slidenum">
              <a:rPr lang="es-ES" altLang="es-CL" sz="1200">
                <a:latin typeface="Calibri" panose="020F0502020204030204" pitchFamily="34" charset="0"/>
              </a:rPr>
              <a:pPr algn="r" eaLnBrk="1" hangingPunct="1"/>
              <a:t>22</a:t>
            </a:fld>
            <a:endParaRPr lang="es-ES" altLang="es-CL" sz="1200">
              <a:latin typeface="Calibri" panose="020F0502020204030204" pitchFamily="34" charset="0"/>
            </a:endParaRPr>
          </a:p>
        </p:txBody>
      </p:sp>
      <p:sp>
        <p:nvSpPr>
          <p:cNvPr id="77827" name="Rectangle 2">
            <a:extLst>
              <a:ext uri="{FF2B5EF4-FFF2-40B4-BE49-F238E27FC236}">
                <a16:creationId xmlns:a16="http://schemas.microsoft.com/office/drawing/2014/main" id="{63A3F1BA-F7EA-461B-86F8-01B031C75A46}"/>
              </a:ext>
            </a:extLst>
          </p:cNvPr>
          <p:cNvSpPr>
            <a:spLocks noGrp="1" noRot="1" noChangeAspect="1" noChangeArrowheads="1" noTextEdit="1"/>
          </p:cNvSpPr>
          <p:nvPr>
            <p:ph type="sldImg"/>
          </p:nvPr>
        </p:nvSpPr>
        <p:spPr bwMode="auto">
          <a:xfrm>
            <a:off x="385763" y="688975"/>
            <a:ext cx="6089650" cy="34258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7828" name="Rectangle 3">
            <a:extLst>
              <a:ext uri="{FF2B5EF4-FFF2-40B4-BE49-F238E27FC236}">
                <a16:creationId xmlns:a16="http://schemas.microsoft.com/office/drawing/2014/main" id="{686BE5CA-9F09-43AA-826A-6A9EC9413E3C}"/>
              </a:ext>
            </a:extLst>
          </p:cNvPr>
          <p:cNvSpPr>
            <a:spLocks noGrp="1" noChangeArrowheads="1"/>
          </p:cNvSpPr>
          <p:nvPr>
            <p:ph type="body" idx="1"/>
          </p:nvPr>
        </p:nvSpPr>
        <p:spPr bwMode="auto">
          <a:xfrm>
            <a:off x="685800" y="4344988"/>
            <a:ext cx="5486400" cy="411321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s-ES_tradnl" altLang="es-CL"/>
              <a:t>Este es el Formato de Calidad para toda presentación de la DIPRIDA. Debe emplearse en toda presentación ya que refuerza la “Imagen Corporativa” de la Dirección.</a:t>
            </a:r>
          </a:p>
          <a:p>
            <a:pPr eaLnBrk="1" hangingPunct="1">
              <a:spcBef>
                <a:spcPct val="0"/>
              </a:spcBef>
            </a:pPr>
            <a:endParaRPr lang="es-ES_tradnl" altLang="es-CL"/>
          </a:p>
          <a:p>
            <a:pPr eaLnBrk="1" hangingPunct="1">
              <a:spcBef>
                <a:spcPct val="0"/>
              </a:spcBef>
            </a:pPr>
            <a:r>
              <a:rPr lang="es-ES_tradnl" altLang="es-CL"/>
              <a:t>Emplear siempre tipo de letra Arial; subrayar o agregar sombra según requerimiento.</a:t>
            </a:r>
          </a:p>
          <a:p>
            <a:pPr eaLnBrk="1" hangingPunct="1">
              <a:spcBef>
                <a:spcPct val="0"/>
              </a:spcBef>
            </a:pPr>
            <a:endParaRPr lang="es-ES_tradnl" altLang="es-CL"/>
          </a:p>
          <a:p>
            <a:pPr eaLnBrk="1" hangingPunct="1">
              <a:spcBef>
                <a:spcPct val="0"/>
              </a:spcBef>
            </a:pPr>
            <a:r>
              <a:rPr lang="es-ES_tradnl" altLang="es-CL"/>
              <a:t>Emplear siempre el mínimo de transparencias y minimizar el empleo de efectos de animación. Transparencias deben ser auto-explicativas y con un mínimo de texto.</a:t>
            </a:r>
          </a:p>
          <a:p>
            <a:pPr eaLnBrk="1" hangingPunct="1">
              <a:spcBef>
                <a:spcPct val="0"/>
              </a:spcBef>
            </a:pPr>
            <a:endParaRPr lang="es-ES_tradnl" altLang="es-CL"/>
          </a:p>
          <a:p>
            <a:pPr eaLnBrk="1" hangingPunct="1">
              <a:spcBef>
                <a:spcPct val="0"/>
              </a:spcBef>
            </a:pPr>
            <a:r>
              <a:rPr lang="es-ES_tradnl" altLang="es-CL"/>
              <a:t>Emplear colores suaves, idealmente tonos de azul, amarillo y rojo.</a:t>
            </a:r>
          </a:p>
          <a:p>
            <a:pPr eaLnBrk="1" hangingPunct="1">
              <a:spcBef>
                <a:spcPct val="0"/>
              </a:spcBef>
            </a:pPr>
            <a:endParaRPr lang="es-ES_tradnl" altLang="es-CL"/>
          </a:p>
          <a:p>
            <a:pPr eaLnBrk="1" hangingPunct="1">
              <a:spcBef>
                <a:spcPct val="0"/>
              </a:spcBef>
            </a:pPr>
            <a:r>
              <a:rPr lang="es-ES_tradnl" altLang="es-CL"/>
              <a:t>Todos los títulos de las trasparencias deben ser numerados, siguiendo la secuencia del temario.</a:t>
            </a:r>
          </a:p>
          <a:p>
            <a:pPr eaLnBrk="1" hangingPunct="1">
              <a:spcBef>
                <a:spcPct val="0"/>
              </a:spcBef>
            </a:pPr>
            <a:endParaRPr lang="es-ES_tradnl" altLang="es-CL"/>
          </a:p>
          <a:p>
            <a:pPr eaLnBrk="1" hangingPunct="1">
              <a:spcBef>
                <a:spcPct val="0"/>
              </a:spcBef>
            </a:pPr>
            <a:r>
              <a:rPr lang="es-ES_tradnl" altLang="es-CL"/>
              <a:t>La primera y la última transparencia deben ser iguales.</a:t>
            </a: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a:extLst>
              <a:ext uri="{FF2B5EF4-FFF2-40B4-BE49-F238E27FC236}">
                <a16:creationId xmlns:a16="http://schemas.microsoft.com/office/drawing/2014/main" id="{0ADBC669-894E-4A23-8589-A8FDD2A2D091}"/>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B96C5609-37A5-460A-843A-0135369EEF05}" type="slidenum">
              <a:rPr lang="es-ES" altLang="es-CL" sz="1200">
                <a:latin typeface="Calibri" panose="020F0502020204030204" pitchFamily="34" charset="0"/>
              </a:rPr>
              <a:pPr algn="r" eaLnBrk="1" hangingPunct="1"/>
              <a:t>23</a:t>
            </a:fld>
            <a:endParaRPr lang="es-ES" altLang="es-CL" sz="1200">
              <a:latin typeface="Calibri" panose="020F0502020204030204" pitchFamily="34" charset="0"/>
            </a:endParaRPr>
          </a:p>
        </p:txBody>
      </p:sp>
      <p:sp>
        <p:nvSpPr>
          <p:cNvPr id="79875" name="Rectangle 2">
            <a:extLst>
              <a:ext uri="{FF2B5EF4-FFF2-40B4-BE49-F238E27FC236}">
                <a16:creationId xmlns:a16="http://schemas.microsoft.com/office/drawing/2014/main" id="{CA2C591B-74EB-4F8E-BD10-42C2D1705B59}"/>
              </a:ext>
            </a:extLst>
          </p:cNvPr>
          <p:cNvSpPr>
            <a:spLocks noGrp="1" noRot="1" noChangeAspect="1" noChangeArrowheads="1" noTextEdit="1"/>
          </p:cNvSpPr>
          <p:nvPr>
            <p:ph type="sldImg"/>
          </p:nvPr>
        </p:nvSpPr>
        <p:spPr bwMode="auto">
          <a:xfrm>
            <a:off x="385763" y="688975"/>
            <a:ext cx="6089650" cy="34258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9876" name="Rectangle 3">
            <a:extLst>
              <a:ext uri="{FF2B5EF4-FFF2-40B4-BE49-F238E27FC236}">
                <a16:creationId xmlns:a16="http://schemas.microsoft.com/office/drawing/2014/main" id="{2448C4A9-5738-4563-A0FF-5719812AB105}"/>
              </a:ext>
            </a:extLst>
          </p:cNvPr>
          <p:cNvSpPr>
            <a:spLocks noGrp="1" noChangeArrowheads="1"/>
          </p:cNvSpPr>
          <p:nvPr>
            <p:ph type="body" idx="1"/>
          </p:nvPr>
        </p:nvSpPr>
        <p:spPr bwMode="auto">
          <a:xfrm>
            <a:off x="685800" y="4344988"/>
            <a:ext cx="5486400" cy="411321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s-ES_tradnl" altLang="es-CL"/>
              <a:t>Este es el Formato de Calidad para toda presentación de la DIPRIDA. Debe emplearse en toda presentación ya que refuerza la “Imagen Corporativa” de la Dirección.</a:t>
            </a:r>
          </a:p>
          <a:p>
            <a:pPr eaLnBrk="1" hangingPunct="1">
              <a:spcBef>
                <a:spcPct val="0"/>
              </a:spcBef>
            </a:pPr>
            <a:endParaRPr lang="es-ES_tradnl" altLang="es-CL"/>
          </a:p>
          <a:p>
            <a:pPr eaLnBrk="1" hangingPunct="1">
              <a:spcBef>
                <a:spcPct val="0"/>
              </a:spcBef>
            </a:pPr>
            <a:r>
              <a:rPr lang="es-ES_tradnl" altLang="es-CL"/>
              <a:t>Emplear siempre tipo de letra Arial; subrayar o agregar sombra según requerimiento.</a:t>
            </a:r>
          </a:p>
          <a:p>
            <a:pPr eaLnBrk="1" hangingPunct="1">
              <a:spcBef>
                <a:spcPct val="0"/>
              </a:spcBef>
            </a:pPr>
            <a:endParaRPr lang="es-ES_tradnl" altLang="es-CL"/>
          </a:p>
          <a:p>
            <a:pPr eaLnBrk="1" hangingPunct="1">
              <a:spcBef>
                <a:spcPct val="0"/>
              </a:spcBef>
            </a:pPr>
            <a:r>
              <a:rPr lang="es-ES_tradnl" altLang="es-CL"/>
              <a:t>Emplear siempre el mínimo de transparencias y minimizar el empleo de efectos de animación. Transparencias deben ser auto-explicativas y con un mínimo de texto.</a:t>
            </a:r>
          </a:p>
          <a:p>
            <a:pPr eaLnBrk="1" hangingPunct="1">
              <a:spcBef>
                <a:spcPct val="0"/>
              </a:spcBef>
            </a:pPr>
            <a:endParaRPr lang="es-ES_tradnl" altLang="es-CL"/>
          </a:p>
          <a:p>
            <a:pPr eaLnBrk="1" hangingPunct="1">
              <a:spcBef>
                <a:spcPct val="0"/>
              </a:spcBef>
            </a:pPr>
            <a:r>
              <a:rPr lang="es-ES_tradnl" altLang="es-CL"/>
              <a:t>Emplear colores suaves, idealmente tonos de azul, amarillo y rojo.</a:t>
            </a:r>
          </a:p>
          <a:p>
            <a:pPr eaLnBrk="1" hangingPunct="1">
              <a:spcBef>
                <a:spcPct val="0"/>
              </a:spcBef>
            </a:pPr>
            <a:endParaRPr lang="es-ES_tradnl" altLang="es-CL"/>
          </a:p>
          <a:p>
            <a:pPr eaLnBrk="1" hangingPunct="1">
              <a:spcBef>
                <a:spcPct val="0"/>
              </a:spcBef>
            </a:pPr>
            <a:r>
              <a:rPr lang="es-ES_tradnl" altLang="es-CL"/>
              <a:t>Todos los títulos de las trasparencias deben ser numerados, siguiendo la secuencia del temario.</a:t>
            </a:r>
          </a:p>
          <a:p>
            <a:pPr eaLnBrk="1" hangingPunct="1">
              <a:spcBef>
                <a:spcPct val="0"/>
              </a:spcBef>
            </a:pPr>
            <a:endParaRPr lang="es-ES_tradnl" altLang="es-CL"/>
          </a:p>
          <a:p>
            <a:pPr eaLnBrk="1" hangingPunct="1">
              <a:spcBef>
                <a:spcPct val="0"/>
              </a:spcBef>
            </a:pPr>
            <a:r>
              <a:rPr lang="es-ES_tradnl" altLang="es-CL"/>
              <a:t>La primera y la última transparencia deben ser iguales.</a:t>
            </a: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a:extLst>
              <a:ext uri="{FF2B5EF4-FFF2-40B4-BE49-F238E27FC236}">
                <a16:creationId xmlns:a16="http://schemas.microsoft.com/office/drawing/2014/main" id="{0ADBC669-894E-4A23-8589-A8FDD2A2D091}"/>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B96C5609-37A5-460A-843A-0135369EEF05}" type="slidenum">
              <a:rPr lang="es-ES" altLang="es-CL" sz="1200">
                <a:latin typeface="Calibri" panose="020F0502020204030204" pitchFamily="34" charset="0"/>
              </a:rPr>
              <a:pPr algn="r" eaLnBrk="1" hangingPunct="1"/>
              <a:t>24</a:t>
            </a:fld>
            <a:endParaRPr lang="es-ES" altLang="es-CL" sz="1200">
              <a:latin typeface="Calibri" panose="020F0502020204030204" pitchFamily="34" charset="0"/>
            </a:endParaRPr>
          </a:p>
        </p:txBody>
      </p:sp>
      <p:sp>
        <p:nvSpPr>
          <p:cNvPr id="79875" name="Rectangle 2">
            <a:extLst>
              <a:ext uri="{FF2B5EF4-FFF2-40B4-BE49-F238E27FC236}">
                <a16:creationId xmlns:a16="http://schemas.microsoft.com/office/drawing/2014/main" id="{CA2C591B-74EB-4F8E-BD10-42C2D1705B59}"/>
              </a:ext>
            </a:extLst>
          </p:cNvPr>
          <p:cNvSpPr>
            <a:spLocks noGrp="1" noRot="1" noChangeAspect="1" noChangeArrowheads="1" noTextEdit="1"/>
          </p:cNvSpPr>
          <p:nvPr>
            <p:ph type="sldImg"/>
          </p:nvPr>
        </p:nvSpPr>
        <p:spPr bwMode="auto">
          <a:xfrm>
            <a:off x="385763" y="688975"/>
            <a:ext cx="6089650" cy="34258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9876" name="Rectangle 3">
            <a:extLst>
              <a:ext uri="{FF2B5EF4-FFF2-40B4-BE49-F238E27FC236}">
                <a16:creationId xmlns:a16="http://schemas.microsoft.com/office/drawing/2014/main" id="{2448C4A9-5738-4563-A0FF-5719812AB105}"/>
              </a:ext>
            </a:extLst>
          </p:cNvPr>
          <p:cNvSpPr>
            <a:spLocks noGrp="1" noChangeArrowheads="1"/>
          </p:cNvSpPr>
          <p:nvPr>
            <p:ph type="body" idx="1"/>
          </p:nvPr>
        </p:nvSpPr>
        <p:spPr bwMode="auto">
          <a:xfrm>
            <a:off x="685800" y="4344988"/>
            <a:ext cx="5486400" cy="411321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s-ES_tradnl" altLang="es-CL"/>
              <a:t>Este es el Formato de Calidad para toda presentación de la DIPRIDA. Debe emplearse en toda presentación ya que refuerza la “Imagen Corporativa” de la Dirección.</a:t>
            </a:r>
          </a:p>
          <a:p>
            <a:pPr eaLnBrk="1" hangingPunct="1">
              <a:spcBef>
                <a:spcPct val="0"/>
              </a:spcBef>
            </a:pPr>
            <a:endParaRPr lang="es-ES_tradnl" altLang="es-CL"/>
          </a:p>
          <a:p>
            <a:pPr eaLnBrk="1" hangingPunct="1">
              <a:spcBef>
                <a:spcPct val="0"/>
              </a:spcBef>
            </a:pPr>
            <a:r>
              <a:rPr lang="es-ES_tradnl" altLang="es-CL"/>
              <a:t>Emplear siempre tipo de letra Arial; subrayar o agregar sombra según requerimiento.</a:t>
            </a:r>
          </a:p>
          <a:p>
            <a:pPr eaLnBrk="1" hangingPunct="1">
              <a:spcBef>
                <a:spcPct val="0"/>
              </a:spcBef>
            </a:pPr>
            <a:endParaRPr lang="es-ES_tradnl" altLang="es-CL"/>
          </a:p>
          <a:p>
            <a:pPr eaLnBrk="1" hangingPunct="1">
              <a:spcBef>
                <a:spcPct val="0"/>
              </a:spcBef>
            </a:pPr>
            <a:r>
              <a:rPr lang="es-ES_tradnl" altLang="es-CL"/>
              <a:t>Emplear siempre el mínimo de transparencias y minimizar el empleo de efectos de animación. Transparencias deben ser auto-explicativas y con un mínimo de texto.</a:t>
            </a:r>
          </a:p>
          <a:p>
            <a:pPr eaLnBrk="1" hangingPunct="1">
              <a:spcBef>
                <a:spcPct val="0"/>
              </a:spcBef>
            </a:pPr>
            <a:endParaRPr lang="es-ES_tradnl" altLang="es-CL"/>
          </a:p>
          <a:p>
            <a:pPr eaLnBrk="1" hangingPunct="1">
              <a:spcBef>
                <a:spcPct val="0"/>
              </a:spcBef>
            </a:pPr>
            <a:r>
              <a:rPr lang="es-ES_tradnl" altLang="es-CL"/>
              <a:t>Emplear colores suaves, idealmente tonos de azul, amarillo y rojo.</a:t>
            </a:r>
          </a:p>
          <a:p>
            <a:pPr eaLnBrk="1" hangingPunct="1">
              <a:spcBef>
                <a:spcPct val="0"/>
              </a:spcBef>
            </a:pPr>
            <a:endParaRPr lang="es-ES_tradnl" altLang="es-CL"/>
          </a:p>
          <a:p>
            <a:pPr eaLnBrk="1" hangingPunct="1">
              <a:spcBef>
                <a:spcPct val="0"/>
              </a:spcBef>
            </a:pPr>
            <a:r>
              <a:rPr lang="es-ES_tradnl" altLang="es-CL"/>
              <a:t>Todos los títulos de las trasparencias deben ser numerados, siguiendo la secuencia del temario.</a:t>
            </a:r>
          </a:p>
          <a:p>
            <a:pPr eaLnBrk="1" hangingPunct="1">
              <a:spcBef>
                <a:spcPct val="0"/>
              </a:spcBef>
            </a:pPr>
            <a:endParaRPr lang="es-ES_tradnl" altLang="es-CL"/>
          </a:p>
          <a:p>
            <a:pPr eaLnBrk="1" hangingPunct="1">
              <a:spcBef>
                <a:spcPct val="0"/>
              </a:spcBef>
            </a:pPr>
            <a:r>
              <a:rPr lang="es-ES_tradnl" altLang="es-CL"/>
              <a:t>La primera y la última transparencia deben ser iguales.</a:t>
            </a:r>
          </a:p>
        </p:txBody>
      </p:sp>
    </p:spTree>
    <p:extLst>
      <p:ext uri="{BB962C8B-B14F-4D97-AF65-F5344CB8AC3E}">
        <p14:creationId xmlns:p14="http://schemas.microsoft.com/office/powerpoint/2010/main" val="195412253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a:extLst>
              <a:ext uri="{FF2B5EF4-FFF2-40B4-BE49-F238E27FC236}">
                <a16:creationId xmlns:a16="http://schemas.microsoft.com/office/drawing/2014/main" id="{0ADBC669-894E-4A23-8589-A8FDD2A2D091}"/>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B96C5609-37A5-460A-843A-0135369EEF05}" type="slidenum">
              <a:rPr lang="es-ES" altLang="es-CL" sz="1200">
                <a:latin typeface="Calibri" panose="020F0502020204030204" pitchFamily="34" charset="0"/>
              </a:rPr>
              <a:pPr algn="r" eaLnBrk="1" hangingPunct="1"/>
              <a:t>25</a:t>
            </a:fld>
            <a:endParaRPr lang="es-ES" altLang="es-CL" sz="1200">
              <a:latin typeface="Calibri" panose="020F0502020204030204" pitchFamily="34" charset="0"/>
            </a:endParaRPr>
          </a:p>
        </p:txBody>
      </p:sp>
      <p:sp>
        <p:nvSpPr>
          <p:cNvPr id="79875" name="Rectangle 2">
            <a:extLst>
              <a:ext uri="{FF2B5EF4-FFF2-40B4-BE49-F238E27FC236}">
                <a16:creationId xmlns:a16="http://schemas.microsoft.com/office/drawing/2014/main" id="{CA2C591B-74EB-4F8E-BD10-42C2D1705B59}"/>
              </a:ext>
            </a:extLst>
          </p:cNvPr>
          <p:cNvSpPr>
            <a:spLocks noGrp="1" noRot="1" noChangeAspect="1" noChangeArrowheads="1" noTextEdit="1"/>
          </p:cNvSpPr>
          <p:nvPr>
            <p:ph type="sldImg"/>
          </p:nvPr>
        </p:nvSpPr>
        <p:spPr bwMode="auto">
          <a:xfrm>
            <a:off x="385763" y="688975"/>
            <a:ext cx="6089650" cy="34258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9876" name="Rectangle 3">
            <a:extLst>
              <a:ext uri="{FF2B5EF4-FFF2-40B4-BE49-F238E27FC236}">
                <a16:creationId xmlns:a16="http://schemas.microsoft.com/office/drawing/2014/main" id="{2448C4A9-5738-4563-A0FF-5719812AB105}"/>
              </a:ext>
            </a:extLst>
          </p:cNvPr>
          <p:cNvSpPr>
            <a:spLocks noGrp="1" noChangeArrowheads="1"/>
          </p:cNvSpPr>
          <p:nvPr>
            <p:ph type="body" idx="1"/>
          </p:nvPr>
        </p:nvSpPr>
        <p:spPr bwMode="auto">
          <a:xfrm>
            <a:off x="685800" y="4344988"/>
            <a:ext cx="5486400" cy="411321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s-ES_tradnl" altLang="es-CL"/>
              <a:t>Este es el Formato de Calidad para toda presentación de la DIPRIDA. Debe emplearse en toda presentación ya que refuerza la “Imagen Corporativa” de la Dirección.</a:t>
            </a:r>
          </a:p>
          <a:p>
            <a:pPr eaLnBrk="1" hangingPunct="1">
              <a:spcBef>
                <a:spcPct val="0"/>
              </a:spcBef>
            </a:pPr>
            <a:endParaRPr lang="es-ES_tradnl" altLang="es-CL"/>
          </a:p>
          <a:p>
            <a:pPr eaLnBrk="1" hangingPunct="1">
              <a:spcBef>
                <a:spcPct val="0"/>
              </a:spcBef>
            </a:pPr>
            <a:r>
              <a:rPr lang="es-ES_tradnl" altLang="es-CL"/>
              <a:t>Emplear siempre tipo de letra Arial; subrayar o agregar sombra según requerimiento.</a:t>
            </a:r>
          </a:p>
          <a:p>
            <a:pPr eaLnBrk="1" hangingPunct="1">
              <a:spcBef>
                <a:spcPct val="0"/>
              </a:spcBef>
            </a:pPr>
            <a:endParaRPr lang="es-ES_tradnl" altLang="es-CL"/>
          </a:p>
          <a:p>
            <a:pPr eaLnBrk="1" hangingPunct="1">
              <a:spcBef>
                <a:spcPct val="0"/>
              </a:spcBef>
            </a:pPr>
            <a:r>
              <a:rPr lang="es-ES_tradnl" altLang="es-CL"/>
              <a:t>Emplear siempre el mínimo de transparencias y minimizar el empleo de efectos de animación. Transparencias deben ser auto-explicativas y con un mínimo de texto.</a:t>
            </a:r>
          </a:p>
          <a:p>
            <a:pPr eaLnBrk="1" hangingPunct="1">
              <a:spcBef>
                <a:spcPct val="0"/>
              </a:spcBef>
            </a:pPr>
            <a:endParaRPr lang="es-ES_tradnl" altLang="es-CL"/>
          </a:p>
          <a:p>
            <a:pPr eaLnBrk="1" hangingPunct="1">
              <a:spcBef>
                <a:spcPct val="0"/>
              </a:spcBef>
            </a:pPr>
            <a:r>
              <a:rPr lang="es-ES_tradnl" altLang="es-CL"/>
              <a:t>Emplear colores suaves, idealmente tonos de azul, amarillo y rojo.</a:t>
            </a:r>
          </a:p>
          <a:p>
            <a:pPr eaLnBrk="1" hangingPunct="1">
              <a:spcBef>
                <a:spcPct val="0"/>
              </a:spcBef>
            </a:pPr>
            <a:endParaRPr lang="es-ES_tradnl" altLang="es-CL"/>
          </a:p>
          <a:p>
            <a:pPr eaLnBrk="1" hangingPunct="1">
              <a:spcBef>
                <a:spcPct val="0"/>
              </a:spcBef>
            </a:pPr>
            <a:r>
              <a:rPr lang="es-ES_tradnl" altLang="es-CL"/>
              <a:t>Todos los títulos de las trasparencias deben ser numerados, siguiendo la secuencia del temario.</a:t>
            </a:r>
          </a:p>
          <a:p>
            <a:pPr eaLnBrk="1" hangingPunct="1">
              <a:spcBef>
                <a:spcPct val="0"/>
              </a:spcBef>
            </a:pPr>
            <a:endParaRPr lang="es-ES_tradnl" altLang="es-CL"/>
          </a:p>
          <a:p>
            <a:pPr eaLnBrk="1" hangingPunct="1">
              <a:spcBef>
                <a:spcPct val="0"/>
              </a:spcBef>
            </a:pPr>
            <a:r>
              <a:rPr lang="es-ES_tradnl" altLang="es-CL"/>
              <a:t>La primera y la última transparencia deben ser iguales.</a:t>
            </a:r>
          </a:p>
        </p:txBody>
      </p:sp>
    </p:spTree>
    <p:extLst>
      <p:ext uri="{BB962C8B-B14F-4D97-AF65-F5344CB8AC3E}">
        <p14:creationId xmlns:p14="http://schemas.microsoft.com/office/powerpoint/2010/main" val="243019991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7">
            <a:extLst>
              <a:ext uri="{FF2B5EF4-FFF2-40B4-BE49-F238E27FC236}">
                <a16:creationId xmlns:a16="http://schemas.microsoft.com/office/drawing/2014/main" id="{3FC2D1B9-4192-4D0F-AE21-56AC668CB6B3}"/>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790BA588-0BE4-4D6F-9484-EAB650E0BE3E}" type="slidenum">
              <a:rPr lang="es-ES" altLang="es-CL" sz="1200">
                <a:latin typeface="Calibri" panose="020F0502020204030204" pitchFamily="34" charset="0"/>
              </a:rPr>
              <a:pPr algn="r" eaLnBrk="1" hangingPunct="1"/>
              <a:t>26</a:t>
            </a:fld>
            <a:endParaRPr lang="es-ES" altLang="es-CL" sz="1200">
              <a:latin typeface="Calibri" panose="020F0502020204030204" pitchFamily="34" charset="0"/>
            </a:endParaRPr>
          </a:p>
        </p:txBody>
      </p:sp>
      <p:sp>
        <p:nvSpPr>
          <p:cNvPr id="82947" name="Rectangle 2">
            <a:extLst>
              <a:ext uri="{FF2B5EF4-FFF2-40B4-BE49-F238E27FC236}">
                <a16:creationId xmlns:a16="http://schemas.microsoft.com/office/drawing/2014/main" id="{56325FCE-6180-4D7C-96B4-7A1AF343E071}"/>
              </a:ext>
            </a:extLst>
          </p:cNvPr>
          <p:cNvSpPr>
            <a:spLocks noGrp="1" noRot="1" noChangeAspect="1" noChangeArrowheads="1" noTextEdit="1"/>
          </p:cNvSpPr>
          <p:nvPr>
            <p:ph type="sldImg"/>
          </p:nvPr>
        </p:nvSpPr>
        <p:spPr bwMode="auto">
          <a:xfrm>
            <a:off x="385763" y="688975"/>
            <a:ext cx="6089650" cy="34258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2948" name="Rectangle 3">
            <a:extLst>
              <a:ext uri="{FF2B5EF4-FFF2-40B4-BE49-F238E27FC236}">
                <a16:creationId xmlns:a16="http://schemas.microsoft.com/office/drawing/2014/main" id="{1EBD0CC8-DBB8-4327-8442-566DC30A540A}"/>
              </a:ext>
            </a:extLst>
          </p:cNvPr>
          <p:cNvSpPr>
            <a:spLocks noGrp="1" noChangeArrowheads="1"/>
          </p:cNvSpPr>
          <p:nvPr>
            <p:ph type="body" idx="1"/>
          </p:nvPr>
        </p:nvSpPr>
        <p:spPr bwMode="auto">
          <a:xfrm>
            <a:off x="685800" y="4344988"/>
            <a:ext cx="5486400" cy="411321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s-ES_tradnl" altLang="es-CL"/>
              <a:t>Este es el Formato de Calidad para toda presentación de la DIPRIDA. Debe emplearse en toda presentación ya que refuerza la “Imagen Corporativa” de la Dirección.</a:t>
            </a:r>
          </a:p>
          <a:p>
            <a:pPr eaLnBrk="1" hangingPunct="1">
              <a:spcBef>
                <a:spcPct val="0"/>
              </a:spcBef>
            </a:pPr>
            <a:endParaRPr lang="es-ES_tradnl" altLang="es-CL"/>
          </a:p>
          <a:p>
            <a:pPr eaLnBrk="1" hangingPunct="1">
              <a:spcBef>
                <a:spcPct val="0"/>
              </a:spcBef>
            </a:pPr>
            <a:r>
              <a:rPr lang="es-ES_tradnl" altLang="es-CL"/>
              <a:t>Emplear siempre tipo de letra Arial; subrayar o agregar sombra según requerimiento.</a:t>
            </a:r>
          </a:p>
          <a:p>
            <a:pPr eaLnBrk="1" hangingPunct="1">
              <a:spcBef>
                <a:spcPct val="0"/>
              </a:spcBef>
            </a:pPr>
            <a:endParaRPr lang="es-ES_tradnl" altLang="es-CL"/>
          </a:p>
          <a:p>
            <a:pPr eaLnBrk="1" hangingPunct="1">
              <a:spcBef>
                <a:spcPct val="0"/>
              </a:spcBef>
            </a:pPr>
            <a:r>
              <a:rPr lang="es-ES_tradnl" altLang="es-CL"/>
              <a:t>Emplear siempre el mínimo de transparencias y minimizar el empleo de efectos de animación. Transparencias deben ser auto-explicativas y con un mínimo de texto.</a:t>
            </a:r>
          </a:p>
          <a:p>
            <a:pPr eaLnBrk="1" hangingPunct="1">
              <a:spcBef>
                <a:spcPct val="0"/>
              </a:spcBef>
            </a:pPr>
            <a:endParaRPr lang="es-ES_tradnl" altLang="es-CL"/>
          </a:p>
          <a:p>
            <a:pPr eaLnBrk="1" hangingPunct="1">
              <a:spcBef>
                <a:spcPct val="0"/>
              </a:spcBef>
            </a:pPr>
            <a:r>
              <a:rPr lang="es-ES_tradnl" altLang="es-CL"/>
              <a:t>Emplear colores suaves, idealmente tonos de azul, amarillo y rojo.</a:t>
            </a:r>
          </a:p>
          <a:p>
            <a:pPr eaLnBrk="1" hangingPunct="1">
              <a:spcBef>
                <a:spcPct val="0"/>
              </a:spcBef>
            </a:pPr>
            <a:endParaRPr lang="es-ES_tradnl" altLang="es-CL"/>
          </a:p>
          <a:p>
            <a:pPr eaLnBrk="1" hangingPunct="1">
              <a:spcBef>
                <a:spcPct val="0"/>
              </a:spcBef>
            </a:pPr>
            <a:r>
              <a:rPr lang="es-ES_tradnl" altLang="es-CL"/>
              <a:t>Todos los títulos de las trasparencias deben ser numerados, siguiendo la secuencia del temario.</a:t>
            </a:r>
          </a:p>
          <a:p>
            <a:pPr eaLnBrk="1" hangingPunct="1">
              <a:spcBef>
                <a:spcPct val="0"/>
              </a:spcBef>
            </a:pPr>
            <a:endParaRPr lang="es-ES_tradnl" altLang="es-CL"/>
          </a:p>
          <a:p>
            <a:pPr eaLnBrk="1" hangingPunct="1">
              <a:spcBef>
                <a:spcPct val="0"/>
              </a:spcBef>
            </a:pPr>
            <a:r>
              <a:rPr lang="es-ES_tradnl" altLang="es-CL"/>
              <a:t>La primera y la última transparencia deben ser iguales.</a:t>
            </a: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7">
            <a:extLst>
              <a:ext uri="{FF2B5EF4-FFF2-40B4-BE49-F238E27FC236}">
                <a16:creationId xmlns:a16="http://schemas.microsoft.com/office/drawing/2014/main" id="{3FC2D1B9-4192-4D0F-AE21-56AC668CB6B3}"/>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790BA588-0BE4-4D6F-9484-EAB650E0BE3E}" type="slidenum">
              <a:rPr lang="es-ES" altLang="es-CL" sz="1200">
                <a:latin typeface="Calibri" panose="020F0502020204030204" pitchFamily="34" charset="0"/>
              </a:rPr>
              <a:pPr algn="r" eaLnBrk="1" hangingPunct="1"/>
              <a:t>27</a:t>
            </a:fld>
            <a:endParaRPr lang="es-ES" altLang="es-CL" sz="1200">
              <a:latin typeface="Calibri" panose="020F0502020204030204" pitchFamily="34" charset="0"/>
            </a:endParaRPr>
          </a:p>
        </p:txBody>
      </p:sp>
      <p:sp>
        <p:nvSpPr>
          <p:cNvPr id="82947" name="Rectangle 2">
            <a:extLst>
              <a:ext uri="{FF2B5EF4-FFF2-40B4-BE49-F238E27FC236}">
                <a16:creationId xmlns:a16="http://schemas.microsoft.com/office/drawing/2014/main" id="{56325FCE-6180-4D7C-96B4-7A1AF343E071}"/>
              </a:ext>
            </a:extLst>
          </p:cNvPr>
          <p:cNvSpPr>
            <a:spLocks noGrp="1" noRot="1" noChangeAspect="1" noChangeArrowheads="1" noTextEdit="1"/>
          </p:cNvSpPr>
          <p:nvPr>
            <p:ph type="sldImg"/>
          </p:nvPr>
        </p:nvSpPr>
        <p:spPr bwMode="auto">
          <a:xfrm>
            <a:off x="385763" y="688975"/>
            <a:ext cx="6089650" cy="34258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2948" name="Rectangle 3">
            <a:extLst>
              <a:ext uri="{FF2B5EF4-FFF2-40B4-BE49-F238E27FC236}">
                <a16:creationId xmlns:a16="http://schemas.microsoft.com/office/drawing/2014/main" id="{1EBD0CC8-DBB8-4327-8442-566DC30A540A}"/>
              </a:ext>
            </a:extLst>
          </p:cNvPr>
          <p:cNvSpPr>
            <a:spLocks noGrp="1" noChangeArrowheads="1"/>
          </p:cNvSpPr>
          <p:nvPr>
            <p:ph type="body" idx="1"/>
          </p:nvPr>
        </p:nvSpPr>
        <p:spPr bwMode="auto">
          <a:xfrm>
            <a:off x="685800" y="4344988"/>
            <a:ext cx="5486400" cy="411321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s-ES_tradnl" altLang="es-CL"/>
              <a:t>Este es el Formato de Calidad para toda presentación de la DIPRIDA. Debe emplearse en toda presentación ya que refuerza la “Imagen Corporativa” de la Dirección.</a:t>
            </a:r>
          </a:p>
          <a:p>
            <a:pPr eaLnBrk="1" hangingPunct="1">
              <a:spcBef>
                <a:spcPct val="0"/>
              </a:spcBef>
            </a:pPr>
            <a:endParaRPr lang="es-ES_tradnl" altLang="es-CL"/>
          </a:p>
          <a:p>
            <a:pPr eaLnBrk="1" hangingPunct="1">
              <a:spcBef>
                <a:spcPct val="0"/>
              </a:spcBef>
            </a:pPr>
            <a:r>
              <a:rPr lang="es-ES_tradnl" altLang="es-CL"/>
              <a:t>Emplear siempre tipo de letra Arial; subrayar o agregar sombra según requerimiento.</a:t>
            </a:r>
          </a:p>
          <a:p>
            <a:pPr eaLnBrk="1" hangingPunct="1">
              <a:spcBef>
                <a:spcPct val="0"/>
              </a:spcBef>
            </a:pPr>
            <a:endParaRPr lang="es-ES_tradnl" altLang="es-CL"/>
          </a:p>
          <a:p>
            <a:pPr eaLnBrk="1" hangingPunct="1">
              <a:spcBef>
                <a:spcPct val="0"/>
              </a:spcBef>
            </a:pPr>
            <a:r>
              <a:rPr lang="es-ES_tradnl" altLang="es-CL"/>
              <a:t>Emplear siempre el mínimo de transparencias y minimizar el empleo de efectos de animación. Transparencias deben ser auto-explicativas y con un mínimo de texto.</a:t>
            </a:r>
          </a:p>
          <a:p>
            <a:pPr eaLnBrk="1" hangingPunct="1">
              <a:spcBef>
                <a:spcPct val="0"/>
              </a:spcBef>
            </a:pPr>
            <a:endParaRPr lang="es-ES_tradnl" altLang="es-CL"/>
          </a:p>
          <a:p>
            <a:pPr eaLnBrk="1" hangingPunct="1">
              <a:spcBef>
                <a:spcPct val="0"/>
              </a:spcBef>
            </a:pPr>
            <a:r>
              <a:rPr lang="es-ES_tradnl" altLang="es-CL"/>
              <a:t>Emplear colores suaves, idealmente tonos de azul, amarillo y rojo.</a:t>
            </a:r>
          </a:p>
          <a:p>
            <a:pPr eaLnBrk="1" hangingPunct="1">
              <a:spcBef>
                <a:spcPct val="0"/>
              </a:spcBef>
            </a:pPr>
            <a:endParaRPr lang="es-ES_tradnl" altLang="es-CL"/>
          </a:p>
          <a:p>
            <a:pPr eaLnBrk="1" hangingPunct="1">
              <a:spcBef>
                <a:spcPct val="0"/>
              </a:spcBef>
            </a:pPr>
            <a:r>
              <a:rPr lang="es-ES_tradnl" altLang="es-CL"/>
              <a:t>Todos los títulos de las trasparencias deben ser numerados, siguiendo la secuencia del temario.</a:t>
            </a:r>
          </a:p>
          <a:p>
            <a:pPr eaLnBrk="1" hangingPunct="1">
              <a:spcBef>
                <a:spcPct val="0"/>
              </a:spcBef>
            </a:pPr>
            <a:endParaRPr lang="es-ES_tradnl" altLang="es-CL"/>
          </a:p>
          <a:p>
            <a:pPr eaLnBrk="1" hangingPunct="1">
              <a:spcBef>
                <a:spcPct val="0"/>
              </a:spcBef>
            </a:pPr>
            <a:r>
              <a:rPr lang="es-ES_tradnl" altLang="es-CL"/>
              <a:t>La primera y la última transparencia deben ser iguales.</a:t>
            </a:r>
          </a:p>
        </p:txBody>
      </p:sp>
    </p:spTree>
    <p:extLst>
      <p:ext uri="{BB962C8B-B14F-4D97-AF65-F5344CB8AC3E}">
        <p14:creationId xmlns:p14="http://schemas.microsoft.com/office/powerpoint/2010/main" val="187166369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28</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98885700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a:extLst>
              <a:ext uri="{FF2B5EF4-FFF2-40B4-BE49-F238E27FC236}">
                <a16:creationId xmlns:a16="http://schemas.microsoft.com/office/drawing/2014/main" id="{B7A4BE6A-CE90-49C5-9CDA-926E9D17CC07}"/>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600C125F-2F99-4499-BF03-906AEC212D4E}" type="slidenum">
              <a:rPr lang="es-ES" altLang="es-CL" sz="1200">
                <a:latin typeface="Calibri" panose="020F0502020204030204" pitchFamily="34" charset="0"/>
              </a:rPr>
              <a:pPr algn="r" eaLnBrk="1" hangingPunct="1"/>
              <a:t>29</a:t>
            </a:fld>
            <a:endParaRPr lang="es-ES" altLang="es-CL" sz="1200">
              <a:latin typeface="Calibri" panose="020F0502020204030204" pitchFamily="34" charset="0"/>
            </a:endParaRPr>
          </a:p>
        </p:txBody>
      </p:sp>
      <p:sp>
        <p:nvSpPr>
          <p:cNvPr id="84995" name="Rectangle 2">
            <a:extLst>
              <a:ext uri="{FF2B5EF4-FFF2-40B4-BE49-F238E27FC236}">
                <a16:creationId xmlns:a16="http://schemas.microsoft.com/office/drawing/2014/main" id="{1E7C1B1C-2C13-42B9-B9B4-6BEFAE18273E}"/>
              </a:ext>
            </a:extLst>
          </p:cNvPr>
          <p:cNvSpPr>
            <a:spLocks noGrp="1" noRot="1" noChangeAspect="1" noChangeArrowheads="1" noTextEdit="1"/>
          </p:cNvSpPr>
          <p:nvPr>
            <p:ph type="sldImg"/>
          </p:nvPr>
        </p:nvSpPr>
        <p:spPr bwMode="auto">
          <a:xfrm>
            <a:off x="385763" y="688975"/>
            <a:ext cx="6089650" cy="34258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4996" name="Rectangle 3">
            <a:extLst>
              <a:ext uri="{FF2B5EF4-FFF2-40B4-BE49-F238E27FC236}">
                <a16:creationId xmlns:a16="http://schemas.microsoft.com/office/drawing/2014/main" id="{97B7EDAE-9EE0-497F-8300-807DF8EF821F}"/>
              </a:ext>
            </a:extLst>
          </p:cNvPr>
          <p:cNvSpPr>
            <a:spLocks noGrp="1" noChangeArrowheads="1"/>
          </p:cNvSpPr>
          <p:nvPr>
            <p:ph type="body" idx="1"/>
          </p:nvPr>
        </p:nvSpPr>
        <p:spPr bwMode="auto">
          <a:xfrm>
            <a:off x="685800" y="4344988"/>
            <a:ext cx="5486400" cy="411321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s-ES_tradnl" altLang="es-CL"/>
              <a:t>Este es el Formato de Calidad para toda presentación de la DIPRIDA. Debe emplearse en toda presentación ya que refuerza la “Imagen Corporativa” de la Dirección.</a:t>
            </a:r>
          </a:p>
          <a:p>
            <a:pPr eaLnBrk="1" hangingPunct="1">
              <a:spcBef>
                <a:spcPct val="0"/>
              </a:spcBef>
            </a:pPr>
            <a:endParaRPr lang="es-ES_tradnl" altLang="es-CL"/>
          </a:p>
          <a:p>
            <a:pPr eaLnBrk="1" hangingPunct="1">
              <a:spcBef>
                <a:spcPct val="0"/>
              </a:spcBef>
            </a:pPr>
            <a:r>
              <a:rPr lang="es-ES_tradnl" altLang="es-CL"/>
              <a:t>Emplear siempre tipo de letra Arial; subrayar o agregar sombra según requerimiento.</a:t>
            </a:r>
          </a:p>
          <a:p>
            <a:pPr eaLnBrk="1" hangingPunct="1">
              <a:spcBef>
                <a:spcPct val="0"/>
              </a:spcBef>
            </a:pPr>
            <a:endParaRPr lang="es-ES_tradnl" altLang="es-CL"/>
          </a:p>
          <a:p>
            <a:pPr eaLnBrk="1" hangingPunct="1">
              <a:spcBef>
                <a:spcPct val="0"/>
              </a:spcBef>
            </a:pPr>
            <a:r>
              <a:rPr lang="es-ES_tradnl" altLang="es-CL"/>
              <a:t>Emplear siempre el mínimo de transparencias y minimizar el empleo de efectos de animación. Transparencias deben ser auto-explicativas y con un mínimo de texto.</a:t>
            </a:r>
          </a:p>
          <a:p>
            <a:pPr eaLnBrk="1" hangingPunct="1">
              <a:spcBef>
                <a:spcPct val="0"/>
              </a:spcBef>
            </a:pPr>
            <a:endParaRPr lang="es-ES_tradnl" altLang="es-CL"/>
          </a:p>
          <a:p>
            <a:pPr eaLnBrk="1" hangingPunct="1">
              <a:spcBef>
                <a:spcPct val="0"/>
              </a:spcBef>
            </a:pPr>
            <a:r>
              <a:rPr lang="es-ES_tradnl" altLang="es-CL"/>
              <a:t>Emplear colores suaves, idealmente tonos de azul, amarillo y rojo.</a:t>
            </a:r>
          </a:p>
          <a:p>
            <a:pPr eaLnBrk="1" hangingPunct="1">
              <a:spcBef>
                <a:spcPct val="0"/>
              </a:spcBef>
            </a:pPr>
            <a:endParaRPr lang="es-ES_tradnl" altLang="es-CL"/>
          </a:p>
          <a:p>
            <a:pPr eaLnBrk="1" hangingPunct="1">
              <a:spcBef>
                <a:spcPct val="0"/>
              </a:spcBef>
            </a:pPr>
            <a:r>
              <a:rPr lang="es-ES_tradnl" altLang="es-CL"/>
              <a:t>Todos los títulos de las trasparencias deben ser numerados, siguiendo la secuencia del temario.</a:t>
            </a:r>
          </a:p>
          <a:p>
            <a:pPr eaLnBrk="1" hangingPunct="1">
              <a:spcBef>
                <a:spcPct val="0"/>
              </a:spcBef>
            </a:pPr>
            <a:endParaRPr lang="es-ES_tradnl" altLang="es-CL"/>
          </a:p>
          <a:p>
            <a:pPr eaLnBrk="1" hangingPunct="1">
              <a:spcBef>
                <a:spcPct val="0"/>
              </a:spcBef>
            </a:pPr>
            <a:r>
              <a:rPr lang="es-ES_tradnl" altLang="es-CL"/>
              <a:t>La primera y la última transparencia deben ser iguales.</a:t>
            </a: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a:extLst>
              <a:ext uri="{FF2B5EF4-FFF2-40B4-BE49-F238E27FC236}">
                <a16:creationId xmlns:a16="http://schemas.microsoft.com/office/drawing/2014/main" id="{B7A4BE6A-CE90-49C5-9CDA-926E9D17CC07}"/>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600C125F-2F99-4499-BF03-906AEC212D4E}" type="slidenum">
              <a:rPr lang="es-ES" altLang="es-CL" sz="1200">
                <a:latin typeface="Calibri" panose="020F0502020204030204" pitchFamily="34" charset="0"/>
              </a:rPr>
              <a:pPr algn="r" eaLnBrk="1" hangingPunct="1"/>
              <a:t>30</a:t>
            </a:fld>
            <a:endParaRPr lang="es-ES" altLang="es-CL" sz="1200">
              <a:latin typeface="Calibri" panose="020F0502020204030204" pitchFamily="34" charset="0"/>
            </a:endParaRPr>
          </a:p>
        </p:txBody>
      </p:sp>
      <p:sp>
        <p:nvSpPr>
          <p:cNvPr id="84995" name="Rectangle 2">
            <a:extLst>
              <a:ext uri="{FF2B5EF4-FFF2-40B4-BE49-F238E27FC236}">
                <a16:creationId xmlns:a16="http://schemas.microsoft.com/office/drawing/2014/main" id="{1E7C1B1C-2C13-42B9-B9B4-6BEFAE18273E}"/>
              </a:ext>
            </a:extLst>
          </p:cNvPr>
          <p:cNvSpPr>
            <a:spLocks noGrp="1" noRot="1" noChangeAspect="1" noChangeArrowheads="1" noTextEdit="1"/>
          </p:cNvSpPr>
          <p:nvPr>
            <p:ph type="sldImg"/>
          </p:nvPr>
        </p:nvSpPr>
        <p:spPr bwMode="auto">
          <a:xfrm>
            <a:off x="385763" y="688975"/>
            <a:ext cx="6089650" cy="34258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4996" name="Rectangle 3">
            <a:extLst>
              <a:ext uri="{FF2B5EF4-FFF2-40B4-BE49-F238E27FC236}">
                <a16:creationId xmlns:a16="http://schemas.microsoft.com/office/drawing/2014/main" id="{97B7EDAE-9EE0-497F-8300-807DF8EF821F}"/>
              </a:ext>
            </a:extLst>
          </p:cNvPr>
          <p:cNvSpPr>
            <a:spLocks noGrp="1" noChangeArrowheads="1"/>
          </p:cNvSpPr>
          <p:nvPr>
            <p:ph type="body" idx="1"/>
          </p:nvPr>
        </p:nvSpPr>
        <p:spPr bwMode="auto">
          <a:xfrm>
            <a:off x="685800" y="4344988"/>
            <a:ext cx="5486400" cy="411321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s-ES_tradnl" altLang="es-CL"/>
              <a:t>Este es el Formato de Calidad para toda presentación de la DIPRIDA. Debe emplearse en toda presentación ya que refuerza la “Imagen Corporativa” de la Dirección.</a:t>
            </a:r>
          </a:p>
          <a:p>
            <a:pPr eaLnBrk="1" hangingPunct="1">
              <a:spcBef>
                <a:spcPct val="0"/>
              </a:spcBef>
            </a:pPr>
            <a:endParaRPr lang="es-ES_tradnl" altLang="es-CL"/>
          </a:p>
          <a:p>
            <a:pPr eaLnBrk="1" hangingPunct="1">
              <a:spcBef>
                <a:spcPct val="0"/>
              </a:spcBef>
            </a:pPr>
            <a:r>
              <a:rPr lang="es-ES_tradnl" altLang="es-CL"/>
              <a:t>Emplear siempre tipo de letra Arial; subrayar o agregar sombra según requerimiento.</a:t>
            </a:r>
          </a:p>
          <a:p>
            <a:pPr eaLnBrk="1" hangingPunct="1">
              <a:spcBef>
                <a:spcPct val="0"/>
              </a:spcBef>
            </a:pPr>
            <a:endParaRPr lang="es-ES_tradnl" altLang="es-CL"/>
          </a:p>
          <a:p>
            <a:pPr eaLnBrk="1" hangingPunct="1">
              <a:spcBef>
                <a:spcPct val="0"/>
              </a:spcBef>
            </a:pPr>
            <a:r>
              <a:rPr lang="es-ES_tradnl" altLang="es-CL"/>
              <a:t>Emplear siempre el mínimo de transparencias y minimizar el empleo de efectos de animación. Transparencias deben ser auto-explicativas y con un mínimo de texto.</a:t>
            </a:r>
          </a:p>
          <a:p>
            <a:pPr eaLnBrk="1" hangingPunct="1">
              <a:spcBef>
                <a:spcPct val="0"/>
              </a:spcBef>
            </a:pPr>
            <a:endParaRPr lang="es-ES_tradnl" altLang="es-CL"/>
          </a:p>
          <a:p>
            <a:pPr eaLnBrk="1" hangingPunct="1">
              <a:spcBef>
                <a:spcPct val="0"/>
              </a:spcBef>
            </a:pPr>
            <a:r>
              <a:rPr lang="es-ES_tradnl" altLang="es-CL"/>
              <a:t>Emplear colores suaves, idealmente tonos de azul, amarillo y rojo.</a:t>
            </a:r>
          </a:p>
          <a:p>
            <a:pPr eaLnBrk="1" hangingPunct="1">
              <a:spcBef>
                <a:spcPct val="0"/>
              </a:spcBef>
            </a:pPr>
            <a:endParaRPr lang="es-ES_tradnl" altLang="es-CL"/>
          </a:p>
          <a:p>
            <a:pPr eaLnBrk="1" hangingPunct="1">
              <a:spcBef>
                <a:spcPct val="0"/>
              </a:spcBef>
            </a:pPr>
            <a:r>
              <a:rPr lang="es-ES_tradnl" altLang="es-CL"/>
              <a:t>Todos los títulos de las trasparencias deben ser numerados, siguiendo la secuencia del temario.</a:t>
            </a:r>
          </a:p>
          <a:p>
            <a:pPr eaLnBrk="1" hangingPunct="1">
              <a:spcBef>
                <a:spcPct val="0"/>
              </a:spcBef>
            </a:pPr>
            <a:endParaRPr lang="es-ES_tradnl" altLang="es-CL"/>
          </a:p>
          <a:p>
            <a:pPr eaLnBrk="1" hangingPunct="1">
              <a:spcBef>
                <a:spcPct val="0"/>
              </a:spcBef>
            </a:pPr>
            <a:r>
              <a:rPr lang="es-ES_tradnl" altLang="es-CL"/>
              <a:t>La primera y la última transparencia deben ser iguales.</a:t>
            </a:r>
          </a:p>
        </p:txBody>
      </p:sp>
    </p:spTree>
    <p:extLst>
      <p:ext uri="{BB962C8B-B14F-4D97-AF65-F5344CB8AC3E}">
        <p14:creationId xmlns:p14="http://schemas.microsoft.com/office/powerpoint/2010/main" val="136083462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a:extLst>
              <a:ext uri="{FF2B5EF4-FFF2-40B4-BE49-F238E27FC236}">
                <a16:creationId xmlns:a16="http://schemas.microsoft.com/office/drawing/2014/main" id="{B7A4BE6A-CE90-49C5-9CDA-926E9D17CC07}"/>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600C125F-2F99-4499-BF03-906AEC212D4E}" type="slidenum">
              <a:rPr lang="es-ES" altLang="es-CL" sz="1200">
                <a:latin typeface="Calibri" panose="020F0502020204030204" pitchFamily="34" charset="0"/>
              </a:rPr>
              <a:pPr algn="r" eaLnBrk="1" hangingPunct="1"/>
              <a:t>31</a:t>
            </a:fld>
            <a:endParaRPr lang="es-ES" altLang="es-CL" sz="1200">
              <a:latin typeface="Calibri" panose="020F0502020204030204" pitchFamily="34" charset="0"/>
            </a:endParaRPr>
          </a:p>
        </p:txBody>
      </p:sp>
      <p:sp>
        <p:nvSpPr>
          <p:cNvPr id="84995" name="Rectangle 2">
            <a:extLst>
              <a:ext uri="{FF2B5EF4-FFF2-40B4-BE49-F238E27FC236}">
                <a16:creationId xmlns:a16="http://schemas.microsoft.com/office/drawing/2014/main" id="{1E7C1B1C-2C13-42B9-B9B4-6BEFAE18273E}"/>
              </a:ext>
            </a:extLst>
          </p:cNvPr>
          <p:cNvSpPr>
            <a:spLocks noGrp="1" noRot="1" noChangeAspect="1" noChangeArrowheads="1" noTextEdit="1"/>
          </p:cNvSpPr>
          <p:nvPr>
            <p:ph type="sldImg"/>
          </p:nvPr>
        </p:nvSpPr>
        <p:spPr bwMode="auto">
          <a:xfrm>
            <a:off x="385763" y="688975"/>
            <a:ext cx="6089650" cy="34258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4996" name="Rectangle 3">
            <a:extLst>
              <a:ext uri="{FF2B5EF4-FFF2-40B4-BE49-F238E27FC236}">
                <a16:creationId xmlns:a16="http://schemas.microsoft.com/office/drawing/2014/main" id="{97B7EDAE-9EE0-497F-8300-807DF8EF821F}"/>
              </a:ext>
            </a:extLst>
          </p:cNvPr>
          <p:cNvSpPr>
            <a:spLocks noGrp="1" noChangeArrowheads="1"/>
          </p:cNvSpPr>
          <p:nvPr>
            <p:ph type="body" idx="1"/>
          </p:nvPr>
        </p:nvSpPr>
        <p:spPr bwMode="auto">
          <a:xfrm>
            <a:off x="685800" y="4344988"/>
            <a:ext cx="5486400" cy="411321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s-ES_tradnl" altLang="es-CL"/>
              <a:t>Este es el Formato de Calidad para toda presentación de la DIPRIDA. Debe emplearse en toda presentación ya que refuerza la “Imagen Corporativa” de la Dirección.</a:t>
            </a:r>
          </a:p>
          <a:p>
            <a:pPr eaLnBrk="1" hangingPunct="1">
              <a:spcBef>
                <a:spcPct val="0"/>
              </a:spcBef>
            </a:pPr>
            <a:endParaRPr lang="es-ES_tradnl" altLang="es-CL"/>
          </a:p>
          <a:p>
            <a:pPr eaLnBrk="1" hangingPunct="1">
              <a:spcBef>
                <a:spcPct val="0"/>
              </a:spcBef>
            </a:pPr>
            <a:r>
              <a:rPr lang="es-ES_tradnl" altLang="es-CL"/>
              <a:t>Emplear siempre tipo de letra Arial; subrayar o agregar sombra según requerimiento.</a:t>
            </a:r>
          </a:p>
          <a:p>
            <a:pPr eaLnBrk="1" hangingPunct="1">
              <a:spcBef>
                <a:spcPct val="0"/>
              </a:spcBef>
            </a:pPr>
            <a:endParaRPr lang="es-ES_tradnl" altLang="es-CL"/>
          </a:p>
          <a:p>
            <a:pPr eaLnBrk="1" hangingPunct="1">
              <a:spcBef>
                <a:spcPct val="0"/>
              </a:spcBef>
            </a:pPr>
            <a:r>
              <a:rPr lang="es-ES_tradnl" altLang="es-CL"/>
              <a:t>Emplear siempre el mínimo de transparencias y minimizar el empleo de efectos de animación. Transparencias deben ser auto-explicativas y con un mínimo de texto.</a:t>
            </a:r>
          </a:p>
          <a:p>
            <a:pPr eaLnBrk="1" hangingPunct="1">
              <a:spcBef>
                <a:spcPct val="0"/>
              </a:spcBef>
            </a:pPr>
            <a:endParaRPr lang="es-ES_tradnl" altLang="es-CL"/>
          </a:p>
          <a:p>
            <a:pPr eaLnBrk="1" hangingPunct="1">
              <a:spcBef>
                <a:spcPct val="0"/>
              </a:spcBef>
            </a:pPr>
            <a:r>
              <a:rPr lang="es-ES_tradnl" altLang="es-CL"/>
              <a:t>Emplear colores suaves, idealmente tonos de azul, amarillo y rojo.</a:t>
            </a:r>
          </a:p>
          <a:p>
            <a:pPr eaLnBrk="1" hangingPunct="1">
              <a:spcBef>
                <a:spcPct val="0"/>
              </a:spcBef>
            </a:pPr>
            <a:endParaRPr lang="es-ES_tradnl" altLang="es-CL"/>
          </a:p>
          <a:p>
            <a:pPr eaLnBrk="1" hangingPunct="1">
              <a:spcBef>
                <a:spcPct val="0"/>
              </a:spcBef>
            </a:pPr>
            <a:r>
              <a:rPr lang="es-ES_tradnl" altLang="es-CL"/>
              <a:t>Todos los títulos de las trasparencias deben ser numerados, siguiendo la secuencia del temario.</a:t>
            </a:r>
          </a:p>
          <a:p>
            <a:pPr eaLnBrk="1" hangingPunct="1">
              <a:spcBef>
                <a:spcPct val="0"/>
              </a:spcBef>
            </a:pPr>
            <a:endParaRPr lang="es-ES_tradnl" altLang="es-CL"/>
          </a:p>
          <a:p>
            <a:pPr eaLnBrk="1" hangingPunct="1">
              <a:spcBef>
                <a:spcPct val="0"/>
              </a:spcBef>
            </a:pPr>
            <a:r>
              <a:rPr lang="es-ES_tradnl" altLang="es-CL"/>
              <a:t>La primera y la última transparencia deben ser iguales.</a:t>
            </a:r>
          </a:p>
        </p:txBody>
      </p:sp>
    </p:spTree>
    <p:extLst>
      <p:ext uri="{BB962C8B-B14F-4D97-AF65-F5344CB8AC3E}">
        <p14:creationId xmlns:p14="http://schemas.microsoft.com/office/powerpoint/2010/main" val="43729497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a:extLst>
              <a:ext uri="{FF2B5EF4-FFF2-40B4-BE49-F238E27FC236}">
                <a16:creationId xmlns:a16="http://schemas.microsoft.com/office/drawing/2014/main" id="{B7A4BE6A-CE90-49C5-9CDA-926E9D17CC07}"/>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600C125F-2F99-4499-BF03-906AEC212D4E}" type="slidenum">
              <a:rPr lang="es-ES" altLang="es-CL" sz="1200">
                <a:latin typeface="Calibri" panose="020F0502020204030204" pitchFamily="34" charset="0"/>
              </a:rPr>
              <a:pPr algn="r" eaLnBrk="1" hangingPunct="1"/>
              <a:t>32</a:t>
            </a:fld>
            <a:endParaRPr lang="es-ES" altLang="es-CL" sz="1200">
              <a:latin typeface="Calibri" panose="020F0502020204030204" pitchFamily="34" charset="0"/>
            </a:endParaRPr>
          </a:p>
        </p:txBody>
      </p:sp>
      <p:sp>
        <p:nvSpPr>
          <p:cNvPr id="84995" name="Rectangle 2">
            <a:extLst>
              <a:ext uri="{FF2B5EF4-FFF2-40B4-BE49-F238E27FC236}">
                <a16:creationId xmlns:a16="http://schemas.microsoft.com/office/drawing/2014/main" id="{1E7C1B1C-2C13-42B9-B9B4-6BEFAE18273E}"/>
              </a:ext>
            </a:extLst>
          </p:cNvPr>
          <p:cNvSpPr>
            <a:spLocks noGrp="1" noRot="1" noChangeAspect="1" noChangeArrowheads="1" noTextEdit="1"/>
          </p:cNvSpPr>
          <p:nvPr>
            <p:ph type="sldImg"/>
          </p:nvPr>
        </p:nvSpPr>
        <p:spPr bwMode="auto">
          <a:xfrm>
            <a:off x="385763" y="688975"/>
            <a:ext cx="6089650" cy="34258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4996" name="Rectangle 3">
            <a:extLst>
              <a:ext uri="{FF2B5EF4-FFF2-40B4-BE49-F238E27FC236}">
                <a16:creationId xmlns:a16="http://schemas.microsoft.com/office/drawing/2014/main" id="{97B7EDAE-9EE0-497F-8300-807DF8EF821F}"/>
              </a:ext>
            </a:extLst>
          </p:cNvPr>
          <p:cNvSpPr>
            <a:spLocks noGrp="1" noChangeArrowheads="1"/>
          </p:cNvSpPr>
          <p:nvPr>
            <p:ph type="body" idx="1"/>
          </p:nvPr>
        </p:nvSpPr>
        <p:spPr bwMode="auto">
          <a:xfrm>
            <a:off x="685800" y="4344988"/>
            <a:ext cx="5486400" cy="411321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s-ES_tradnl" altLang="es-CL"/>
              <a:t>Este es el Formato de Calidad para toda presentación de la DIPRIDA. Debe emplearse en toda presentación ya que refuerza la “Imagen Corporativa” de la Dirección.</a:t>
            </a:r>
          </a:p>
          <a:p>
            <a:pPr eaLnBrk="1" hangingPunct="1">
              <a:spcBef>
                <a:spcPct val="0"/>
              </a:spcBef>
            </a:pPr>
            <a:endParaRPr lang="es-ES_tradnl" altLang="es-CL"/>
          </a:p>
          <a:p>
            <a:pPr eaLnBrk="1" hangingPunct="1">
              <a:spcBef>
                <a:spcPct val="0"/>
              </a:spcBef>
            </a:pPr>
            <a:r>
              <a:rPr lang="es-ES_tradnl" altLang="es-CL"/>
              <a:t>Emplear siempre tipo de letra Arial; subrayar o agregar sombra según requerimiento.</a:t>
            </a:r>
          </a:p>
          <a:p>
            <a:pPr eaLnBrk="1" hangingPunct="1">
              <a:spcBef>
                <a:spcPct val="0"/>
              </a:spcBef>
            </a:pPr>
            <a:endParaRPr lang="es-ES_tradnl" altLang="es-CL"/>
          </a:p>
          <a:p>
            <a:pPr eaLnBrk="1" hangingPunct="1">
              <a:spcBef>
                <a:spcPct val="0"/>
              </a:spcBef>
            </a:pPr>
            <a:r>
              <a:rPr lang="es-ES_tradnl" altLang="es-CL"/>
              <a:t>Emplear siempre el mínimo de transparencias y minimizar el empleo de efectos de animación. Transparencias deben ser auto-explicativas y con un mínimo de texto.</a:t>
            </a:r>
          </a:p>
          <a:p>
            <a:pPr eaLnBrk="1" hangingPunct="1">
              <a:spcBef>
                <a:spcPct val="0"/>
              </a:spcBef>
            </a:pPr>
            <a:endParaRPr lang="es-ES_tradnl" altLang="es-CL"/>
          </a:p>
          <a:p>
            <a:pPr eaLnBrk="1" hangingPunct="1">
              <a:spcBef>
                <a:spcPct val="0"/>
              </a:spcBef>
            </a:pPr>
            <a:r>
              <a:rPr lang="es-ES_tradnl" altLang="es-CL"/>
              <a:t>Emplear colores suaves, idealmente tonos de azul, amarillo y rojo.</a:t>
            </a:r>
          </a:p>
          <a:p>
            <a:pPr eaLnBrk="1" hangingPunct="1">
              <a:spcBef>
                <a:spcPct val="0"/>
              </a:spcBef>
            </a:pPr>
            <a:endParaRPr lang="es-ES_tradnl" altLang="es-CL"/>
          </a:p>
          <a:p>
            <a:pPr eaLnBrk="1" hangingPunct="1">
              <a:spcBef>
                <a:spcPct val="0"/>
              </a:spcBef>
            </a:pPr>
            <a:r>
              <a:rPr lang="es-ES_tradnl" altLang="es-CL"/>
              <a:t>Todos los títulos de las trasparencias deben ser numerados, siguiendo la secuencia del temario.</a:t>
            </a:r>
          </a:p>
          <a:p>
            <a:pPr eaLnBrk="1" hangingPunct="1">
              <a:spcBef>
                <a:spcPct val="0"/>
              </a:spcBef>
            </a:pPr>
            <a:endParaRPr lang="es-ES_tradnl" altLang="es-CL"/>
          </a:p>
          <a:p>
            <a:pPr eaLnBrk="1" hangingPunct="1">
              <a:spcBef>
                <a:spcPct val="0"/>
              </a:spcBef>
            </a:pPr>
            <a:r>
              <a:rPr lang="es-ES_tradnl" altLang="es-CL"/>
              <a:t>La primera y la última transparencia deben ser iguales.</a:t>
            </a:r>
          </a:p>
        </p:txBody>
      </p:sp>
    </p:spTree>
    <p:extLst>
      <p:ext uri="{BB962C8B-B14F-4D97-AF65-F5344CB8AC3E}">
        <p14:creationId xmlns:p14="http://schemas.microsoft.com/office/powerpoint/2010/main" val="154014153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33</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8960287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s-CL"/>
          </a:p>
        </p:txBody>
      </p:sp>
      <p:sp>
        <p:nvSpPr>
          <p:cNvPr id="4" name="Marcador de fecha 3"/>
          <p:cNvSpPr>
            <a:spLocks noGrp="1"/>
          </p:cNvSpPr>
          <p:nvPr>
            <p:ph type="dt" sz="half" idx="10"/>
          </p:nvPr>
        </p:nvSpPr>
        <p:spPr/>
        <p:txBody>
          <a:bodyPr/>
          <a:lstStyle/>
          <a:p>
            <a:fld id="{30560BD4-40C6-4212-9888-52C2B13E0D68}" type="datetimeFigureOut">
              <a:rPr lang="es-CL" smtClean="0"/>
              <a:pPr/>
              <a:t>20-02-2023</a:t>
            </a:fld>
            <a:endParaRPr lang="es-CL" dirty="0"/>
          </a:p>
        </p:txBody>
      </p:sp>
      <p:sp>
        <p:nvSpPr>
          <p:cNvPr id="5" name="Marcador de pie de página 4"/>
          <p:cNvSpPr>
            <a:spLocks noGrp="1"/>
          </p:cNvSpPr>
          <p:nvPr>
            <p:ph type="ftr" sz="quarter" idx="11"/>
          </p:nvPr>
        </p:nvSpPr>
        <p:spPr/>
        <p:txBody>
          <a:bodyPr/>
          <a:lstStyle/>
          <a:p>
            <a:endParaRPr lang="es-CL" dirty="0"/>
          </a:p>
        </p:txBody>
      </p:sp>
      <p:sp>
        <p:nvSpPr>
          <p:cNvPr id="6" name="Marcador de número de diapositiva 5"/>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2475999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0560BD4-40C6-4212-9888-52C2B13E0D68}" type="datetimeFigureOut">
              <a:rPr lang="es-CL" smtClean="0"/>
              <a:pPr/>
              <a:t>20-02-2023</a:t>
            </a:fld>
            <a:endParaRPr lang="es-CL" dirty="0"/>
          </a:p>
        </p:txBody>
      </p:sp>
      <p:sp>
        <p:nvSpPr>
          <p:cNvPr id="5" name="Marcador de pie de página 4"/>
          <p:cNvSpPr>
            <a:spLocks noGrp="1"/>
          </p:cNvSpPr>
          <p:nvPr>
            <p:ph type="ftr" sz="quarter" idx="11"/>
          </p:nvPr>
        </p:nvSpPr>
        <p:spPr/>
        <p:txBody>
          <a:bodyPr/>
          <a:lstStyle/>
          <a:p>
            <a:endParaRPr lang="es-CL" dirty="0"/>
          </a:p>
        </p:txBody>
      </p:sp>
      <p:sp>
        <p:nvSpPr>
          <p:cNvPr id="6" name="Marcador de número de diapositiva 5"/>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42890147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30560BD4-40C6-4212-9888-52C2B13E0D68}" type="datetimeFigureOut">
              <a:rPr lang="es-CL" smtClean="0"/>
              <a:pPr/>
              <a:t>20-02-2023</a:t>
            </a:fld>
            <a:endParaRPr lang="es-CL" dirty="0"/>
          </a:p>
        </p:txBody>
      </p:sp>
      <p:sp>
        <p:nvSpPr>
          <p:cNvPr id="5" name="Marcador de pie de página 4"/>
          <p:cNvSpPr>
            <a:spLocks noGrp="1"/>
          </p:cNvSpPr>
          <p:nvPr>
            <p:ph type="ftr" sz="quarter" idx="11"/>
          </p:nvPr>
        </p:nvSpPr>
        <p:spPr/>
        <p:txBody>
          <a:bodyPr/>
          <a:lstStyle/>
          <a:p>
            <a:endParaRPr lang="es-CL" dirty="0"/>
          </a:p>
        </p:txBody>
      </p:sp>
      <p:sp>
        <p:nvSpPr>
          <p:cNvPr id="6" name="Marcador de número de diapositiva 5"/>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16949586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p:cNvSpPr>
            <a:spLocks noGrp="1"/>
          </p:cNvSpPr>
          <p:nvPr>
            <p:ph type="dt" sz="half" idx="10"/>
          </p:nvPr>
        </p:nvSpPr>
        <p:spPr/>
        <p:txBody>
          <a:bodyPr/>
          <a:lstStyle/>
          <a:p>
            <a:fld id="{30560BD4-40C6-4212-9888-52C2B13E0D68}" type="datetimeFigureOut">
              <a:rPr lang="es-CL" smtClean="0"/>
              <a:pPr/>
              <a:t>20-02-2023</a:t>
            </a:fld>
            <a:endParaRPr lang="es-CL" dirty="0"/>
          </a:p>
        </p:txBody>
      </p:sp>
      <p:sp>
        <p:nvSpPr>
          <p:cNvPr id="6" name="Marcador de pie de página 5"/>
          <p:cNvSpPr>
            <a:spLocks noGrp="1"/>
          </p:cNvSpPr>
          <p:nvPr>
            <p:ph type="ftr" sz="quarter" idx="11"/>
          </p:nvPr>
        </p:nvSpPr>
        <p:spPr/>
        <p:txBody>
          <a:bodyPr/>
          <a:lstStyle/>
          <a:p>
            <a:endParaRPr lang="es-CL" dirty="0"/>
          </a:p>
        </p:txBody>
      </p:sp>
      <p:sp>
        <p:nvSpPr>
          <p:cNvPr id="7" name="Marcador de número de diapositiva 6"/>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12363376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p:cNvSpPr>
            <a:spLocks noGrp="1"/>
          </p:cNvSpPr>
          <p:nvPr>
            <p:ph type="dt" sz="half" idx="10"/>
          </p:nvPr>
        </p:nvSpPr>
        <p:spPr/>
        <p:txBody>
          <a:bodyPr/>
          <a:lstStyle/>
          <a:p>
            <a:fld id="{30560BD4-40C6-4212-9888-52C2B13E0D68}" type="datetimeFigureOut">
              <a:rPr lang="es-CL" smtClean="0"/>
              <a:pPr/>
              <a:t>20-02-2023</a:t>
            </a:fld>
            <a:endParaRPr lang="es-CL" dirty="0"/>
          </a:p>
        </p:txBody>
      </p:sp>
      <p:sp>
        <p:nvSpPr>
          <p:cNvPr id="8" name="Marcador de pie de página 7"/>
          <p:cNvSpPr>
            <a:spLocks noGrp="1"/>
          </p:cNvSpPr>
          <p:nvPr>
            <p:ph type="ftr" sz="quarter" idx="11"/>
          </p:nvPr>
        </p:nvSpPr>
        <p:spPr/>
        <p:txBody>
          <a:bodyPr/>
          <a:lstStyle/>
          <a:p>
            <a:endParaRPr lang="es-CL" dirty="0"/>
          </a:p>
        </p:txBody>
      </p:sp>
      <p:sp>
        <p:nvSpPr>
          <p:cNvPr id="9" name="Marcador de número de diapositiva 8"/>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36137450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fecha 2"/>
          <p:cNvSpPr>
            <a:spLocks noGrp="1"/>
          </p:cNvSpPr>
          <p:nvPr>
            <p:ph type="dt" sz="half" idx="10"/>
          </p:nvPr>
        </p:nvSpPr>
        <p:spPr/>
        <p:txBody>
          <a:bodyPr/>
          <a:lstStyle/>
          <a:p>
            <a:fld id="{30560BD4-40C6-4212-9888-52C2B13E0D68}" type="datetimeFigureOut">
              <a:rPr lang="es-CL" smtClean="0"/>
              <a:pPr/>
              <a:t>20-02-2023</a:t>
            </a:fld>
            <a:endParaRPr lang="es-CL" dirty="0"/>
          </a:p>
        </p:txBody>
      </p:sp>
      <p:sp>
        <p:nvSpPr>
          <p:cNvPr id="4" name="Marcador de pie de página 3"/>
          <p:cNvSpPr>
            <a:spLocks noGrp="1"/>
          </p:cNvSpPr>
          <p:nvPr>
            <p:ph type="ftr" sz="quarter" idx="11"/>
          </p:nvPr>
        </p:nvSpPr>
        <p:spPr/>
        <p:txBody>
          <a:bodyPr/>
          <a:lstStyle/>
          <a:p>
            <a:endParaRPr lang="es-CL" dirty="0"/>
          </a:p>
        </p:txBody>
      </p:sp>
      <p:sp>
        <p:nvSpPr>
          <p:cNvPr id="5" name="Marcador de número de diapositiva 4"/>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5235974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30560BD4-40C6-4212-9888-52C2B13E0D68}" type="datetimeFigureOut">
              <a:rPr lang="es-CL" smtClean="0"/>
              <a:pPr/>
              <a:t>20-02-2023</a:t>
            </a:fld>
            <a:endParaRPr lang="es-CL" dirty="0"/>
          </a:p>
        </p:txBody>
      </p:sp>
      <p:sp>
        <p:nvSpPr>
          <p:cNvPr id="3" name="Marcador de pie de página 2"/>
          <p:cNvSpPr>
            <a:spLocks noGrp="1"/>
          </p:cNvSpPr>
          <p:nvPr>
            <p:ph type="ftr" sz="quarter" idx="11"/>
          </p:nvPr>
        </p:nvSpPr>
        <p:spPr/>
        <p:txBody>
          <a:bodyPr/>
          <a:lstStyle/>
          <a:p>
            <a:endParaRPr lang="es-CL" dirty="0"/>
          </a:p>
        </p:txBody>
      </p:sp>
      <p:sp>
        <p:nvSpPr>
          <p:cNvPr id="4" name="Marcador de número de diapositiva 3"/>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3331940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30560BD4-40C6-4212-9888-52C2B13E0D68}" type="datetimeFigureOut">
              <a:rPr lang="es-CL" smtClean="0"/>
              <a:pPr/>
              <a:t>20-02-2023</a:t>
            </a:fld>
            <a:endParaRPr lang="es-CL" dirty="0"/>
          </a:p>
        </p:txBody>
      </p:sp>
      <p:sp>
        <p:nvSpPr>
          <p:cNvPr id="6" name="Marcador de pie de página 5"/>
          <p:cNvSpPr>
            <a:spLocks noGrp="1"/>
          </p:cNvSpPr>
          <p:nvPr>
            <p:ph type="ftr" sz="quarter" idx="11"/>
          </p:nvPr>
        </p:nvSpPr>
        <p:spPr/>
        <p:txBody>
          <a:bodyPr/>
          <a:lstStyle/>
          <a:p>
            <a:endParaRPr lang="es-CL" dirty="0"/>
          </a:p>
        </p:txBody>
      </p:sp>
      <p:sp>
        <p:nvSpPr>
          <p:cNvPr id="7" name="Marcador de número de diapositiva 6"/>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24143431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dirty="0"/>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30560BD4-40C6-4212-9888-52C2B13E0D68}" type="datetimeFigureOut">
              <a:rPr lang="es-CL" smtClean="0"/>
              <a:pPr/>
              <a:t>20-02-2023</a:t>
            </a:fld>
            <a:endParaRPr lang="es-CL" dirty="0"/>
          </a:p>
        </p:txBody>
      </p:sp>
      <p:sp>
        <p:nvSpPr>
          <p:cNvPr id="6" name="Marcador de pie de página 5"/>
          <p:cNvSpPr>
            <a:spLocks noGrp="1"/>
          </p:cNvSpPr>
          <p:nvPr>
            <p:ph type="ftr" sz="quarter" idx="11"/>
          </p:nvPr>
        </p:nvSpPr>
        <p:spPr/>
        <p:txBody>
          <a:bodyPr/>
          <a:lstStyle/>
          <a:p>
            <a:endParaRPr lang="es-CL" dirty="0"/>
          </a:p>
        </p:txBody>
      </p:sp>
      <p:sp>
        <p:nvSpPr>
          <p:cNvPr id="7" name="Marcador de número de diapositiva 6"/>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384764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0560BD4-40C6-4212-9888-52C2B13E0D68}" type="datetimeFigureOut">
              <a:rPr lang="es-CL" smtClean="0"/>
              <a:pPr/>
              <a:t>20-02-2023</a:t>
            </a:fld>
            <a:endParaRPr lang="es-CL" dirty="0"/>
          </a:p>
        </p:txBody>
      </p:sp>
      <p:sp>
        <p:nvSpPr>
          <p:cNvPr id="5" name="Marcador de pie de página 4"/>
          <p:cNvSpPr>
            <a:spLocks noGrp="1"/>
          </p:cNvSpPr>
          <p:nvPr>
            <p:ph type="ftr" sz="quarter" idx="11"/>
          </p:nvPr>
        </p:nvSpPr>
        <p:spPr/>
        <p:txBody>
          <a:bodyPr/>
          <a:lstStyle/>
          <a:p>
            <a:endParaRPr lang="es-CL" dirty="0"/>
          </a:p>
        </p:txBody>
      </p:sp>
      <p:sp>
        <p:nvSpPr>
          <p:cNvPr id="6" name="Marcador de número de diapositiva 5"/>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3003593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0560BD4-40C6-4212-9888-52C2B13E0D68}" type="datetimeFigureOut">
              <a:rPr lang="es-CL" smtClean="0"/>
              <a:pPr/>
              <a:t>20-02-2023</a:t>
            </a:fld>
            <a:endParaRPr lang="es-CL" dirty="0"/>
          </a:p>
        </p:txBody>
      </p:sp>
      <p:sp>
        <p:nvSpPr>
          <p:cNvPr id="5" name="Marcador de pie de página 4"/>
          <p:cNvSpPr>
            <a:spLocks noGrp="1"/>
          </p:cNvSpPr>
          <p:nvPr>
            <p:ph type="ftr" sz="quarter" idx="11"/>
          </p:nvPr>
        </p:nvSpPr>
        <p:spPr/>
        <p:txBody>
          <a:bodyPr/>
          <a:lstStyle/>
          <a:p>
            <a:endParaRPr lang="es-CL" dirty="0"/>
          </a:p>
        </p:txBody>
      </p:sp>
      <p:sp>
        <p:nvSpPr>
          <p:cNvPr id="6" name="Marcador de número de diapositiva 5"/>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14264610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0560BD4-40C6-4212-9888-52C2B13E0D68}" type="datetimeFigureOut">
              <a:rPr lang="es-CL" smtClean="0"/>
              <a:pPr/>
              <a:t>20-02-2023</a:t>
            </a:fld>
            <a:endParaRPr lang="es-CL" dirty="0"/>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dirty="0"/>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37413453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2.png"/><Relationship Id="rId7" Type="http://schemas.openxmlformats.org/officeDocument/2006/relationships/hyperlink" Target="https://www.bing.com/images/search?q=rommel&amp;view=detailv2&amp;&amp;id=AFC72562191BB1BD96EC9B8468124DD2A84304FD&amp;selectedIndex=10&amp;ccid=9Bx/TSIE&amp;simid=607987922373509951&amp;thid=OIP.Mf41c7f4d2204f5d73887e2e7bb6a6c0fH2"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14.jpeg"/><Relationship Id="rId18" Type="http://schemas.openxmlformats.org/officeDocument/2006/relationships/hyperlink" Target="http://images.google.es/imgres?imgurl=http://www.wovenelectronics.com/img/pix/laclass-submarine.jpg&amp;imgrefurl=http://www.wovenelectronics.com/about/success/total-interconnect-wiring.asp&amp;h=385&amp;w=450&amp;sz=35&amp;hl=es&amp;start=19&amp;um=1&amp;tbnid=vAeiSq8Tb4Pf3M:&amp;tbnh=109&amp;tbnw=127&amp;prev=/images?q=SUBMARINE&amp;svnum=10&amp;um=1&amp;hl=es&amp;sa=G" TargetMode="External"/><Relationship Id="rId3" Type="http://schemas.openxmlformats.org/officeDocument/2006/relationships/image" Target="../media/image2.png"/><Relationship Id="rId21" Type="http://schemas.openxmlformats.org/officeDocument/2006/relationships/image" Target="../media/image21.jpeg"/><Relationship Id="rId7" Type="http://schemas.openxmlformats.org/officeDocument/2006/relationships/image" Target="../media/image8.jpeg"/><Relationship Id="rId12" Type="http://schemas.openxmlformats.org/officeDocument/2006/relationships/image" Target="../media/image13.jpeg"/><Relationship Id="rId17" Type="http://schemas.openxmlformats.org/officeDocument/2006/relationships/image" Target="../media/image18.jpeg"/><Relationship Id="rId25" Type="http://schemas.openxmlformats.org/officeDocument/2006/relationships/image" Target="../media/image25.jpeg"/><Relationship Id="rId2" Type="http://schemas.openxmlformats.org/officeDocument/2006/relationships/notesSlide" Target="../notesSlides/notesSlide10.xml"/><Relationship Id="rId16" Type="http://schemas.openxmlformats.org/officeDocument/2006/relationships/image" Target="../media/image17.jpeg"/><Relationship Id="rId20" Type="http://schemas.openxmlformats.org/officeDocument/2006/relationships/image" Target="../media/image20.png"/><Relationship Id="rId1" Type="http://schemas.openxmlformats.org/officeDocument/2006/relationships/slideLayout" Target="../slideLayouts/slideLayout1.xml"/><Relationship Id="rId6" Type="http://schemas.openxmlformats.org/officeDocument/2006/relationships/image" Target="../media/image7.jpeg"/><Relationship Id="rId11" Type="http://schemas.openxmlformats.org/officeDocument/2006/relationships/image" Target="../media/image12.jpeg"/><Relationship Id="rId24" Type="http://schemas.openxmlformats.org/officeDocument/2006/relationships/image" Target="../media/image24.jpeg"/><Relationship Id="rId5" Type="http://schemas.openxmlformats.org/officeDocument/2006/relationships/image" Target="../media/image4.png"/><Relationship Id="rId15" Type="http://schemas.openxmlformats.org/officeDocument/2006/relationships/image" Target="../media/image16.jpeg"/><Relationship Id="rId23" Type="http://schemas.openxmlformats.org/officeDocument/2006/relationships/image" Target="../media/image23.jpeg"/><Relationship Id="rId10" Type="http://schemas.openxmlformats.org/officeDocument/2006/relationships/image" Target="../media/image11.jpeg"/><Relationship Id="rId19" Type="http://schemas.openxmlformats.org/officeDocument/2006/relationships/image" Target="../media/image19.jpeg"/><Relationship Id="rId4" Type="http://schemas.openxmlformats.org/officeDocument/2006/relationships/image" Target="../media/image3.png"/><Relationship Id="rId9" Type="http://schemas.openxmlformats.org/officeDocument/2006/relationships/image" Target="../media/image10.jpeg"/><Relationship Id="rId14" Type="http://schemas.openxmlformats.org/officeDocument/2006/relationships/image" Target="../media/image15.jpeg"/><Relationship Id="rId22" Type="http://schemas.openxmlformats.org/officeDocument/2006/relationships/image" Target="../media/image22.jpe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26.png"/><Relationship Id="rId5" Type="http://schemas.openxmlformats.org/officeDocument/2006/relationships/image" Target="../media/image4.pn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14.jpeg"/><Relationship Id="rId18" Type="http://schemas.openxmlformats.org/officeDocument/2006/relationships/hyperlink" Target="http://images.google.es/imgres?imgurl=http://www.wovenelectronics.com/img/pix/laclass-submarine.jpg&amp;imgrefurl=http://www.wovenelectronics.com/about/success/total-interconnect-wiring.asp&amp;h=385&amp;w=450&amp;sz=35&amp;hl=es&amp;start=19&amp;um=1&amp;tbnid=vAeiSq8Tb4Pf3M:&amp;tbnh=109&amp;tbnw=127&amp;prev=/images?q=SUBMARINE&amp;svnum=10&amp;um=1&amp;hl=es&amp;sa=G" TargetMode="External"/><Relationship Id="rId3" Type="http://schemas.openxmlformats.org/officeDocument/2006/relationships/image" Target="../media/image2.png"/><Relationship Id="rId21" Type="http://schemas.openxmlformats.org/officeDocument/2006/relationships/image" Target="../media/image21.jpeg"/><Relationship Id="rId7" Type="http://schemas.openxmlformats.org/officeDocument/2006/relationships/image" Target="../media/image8.jpeg"/><Relationship Id="rId12" Type="http://schemas.openxmlformats.org/officeDocument/2006/relationships/image" Target="../media/image13.jpeg"/><Relationship Id="rId17" Type="http://schemas.openxmlformats.org/officeDocument/2006/relationships/image" Target="../media/image18.jpeg"/><Relationship Id="rId25" Type="http://schemas.openxmlformats.org/officeDocument/2006/relationships/image" Target="../media/image25.jpeg"/><Relationship Id="rId2" Type="http://schemas.openxmlformats.org/officeDocument/2006/relationships/notesSlide" Target="../notesSlides/notesSlide28.xml"/><Relationship Id="rId16" Type="http://schemas.openxmlformats.org/officeDocument/2006/relationships/image" Target="../media/image17.jpeg"/><Relationship Id="rId20" Type="http://schemas.openxmlformats.org/officeDocument/2006/relationships/image" Target="../media/image20.png"/><Relationship Id="rId1" Type="http://schemas.openxmlformats.org/officeDocument/2006/relationships/slideLayout" Target="../slideLayouts/slideLayout1.xml"/><Relationship Id="rId6" Type="http://schemas.openxmlformats.org/officeDocument/2006/relationships/image" Target="../media/image7.jpeg"/><Relationship Id="rId11" Type="http://schemas.openxmlformats.org/officeDocument/2006/relationships/image" Target="../media/image12.jpeg"/><Relationship Id="rId24" Type="http://schemas.openxmlformats.org/officeDocument/2006/relationships/image" Target="../media/image24.jpeg"/><Relationship Id="rId5" Type="http://schemas.openxmlformats.org/officeDocument/2006/relationships/image" Target="../media/image4.png"/><Relationship Id="rId15" Type="http://schemas.openxmlformats.org/officeDocument/2006/relationships/image" Target="../media/image16.jpeg"/><Relationship Id="rId23" Type="http://schemas.openxmlformats.org/officeDocument/2006/relationships/image" Target="../media/image23.jpeg"/><Relationship Id="rId10" Type="http://schemas.openxmlformats.org/officeDocument/2006/relationships/image" Target="../media/image11.jpeg"/><Relationship Id="rId19" Type="http://schemas.openxmlformats.org/officeDocument/2006/relationships/image" Target="../media/image19.jpeg"/><Relationship Id="rId4" Type="http://schemas.openxmlformats.org/officeDocument/2006/relationships/image" Target="../media/image3.png"/><Relationship Id="rId9" Type="http://schemas.openxmlformats.org/officeDocument/2006/relationships/image" Target="../media/image10.jpeg"/><Relationship Id="rId14" Type="http://schemas.openxmlformats.org/officeDocument/2006/relationships/image" Target="../media/image15.jpeg"/><Relationship Id="rId22" Type="http://schemas.openxmlformats.org/officeDocument/2006/relationships/image" Target="../media/image22.jpe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2" name="CustomShape 6"/>
          <p:cNvSpPr/>
          <p:nvPr/>
        </p:nvSpPr>
        <p:spPr>
          <a:xfrm>
            <a:off x="-6350" y="2482850"/>
            <a:ext cx="12192000" cy="19050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INTELIGENCIA IM</a:t>
            </a: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sp>
        <p:nvSpPr>
          <p:cNvPr id="16395" name="19 CuadroTexto"/>
          <p:cNvSpPr txBox="1">
            <a:spLocks noChangeArrowheads="1"/>
          </p:cNvSpPr>
          <p:nvPr/>
        </p:nvSpPr>
        <p:spPr bwMode="auto">
          <a:xfrm>
            <a:off x="0" y="5830888"/>
            <a:ext cx="12192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00000"/>
              </a:lnSpc>
              <a:spcBef>
                <a:spcPct val="0"/>
              </a:spcBef>
              <a:buFontTx/>
              <a:buNone/>
            </a:pPr>
            <a:r>
              <a:rPr lang="es-CL" altLang="es-CL" sz="1600" b="1" dirty="0">
                <a:solidFill>
                  <a:srgbClr val="002060"/>
                </a:solidFill>
                <a:latin typeface="Arial Black" panose="020B0A04020102020204" pitchFamily="34" charset="0"/>
              </a:rPr>
              <a:t>Valparaíso, febrero de </a:t>
            </a:r>
            <a:r>
              <a:rPr lang="es-CL" altLang="es-CL" sz="1600" b="1" dirty="0" smtClean="0">
                <a:solidFill>
                  <a:srgbClr val="002060"/>
                </a:solidFill>
                <a:latin typeface="Arial Black" panose="020B0A04020102020204" pitchFamily="34" charset="0"/>
              </a:rPr>
              <a:t>2023</a:t>
            </a:r>
            <a:endParaRPr lang="es-CL" altLang="es-CL" sz="1600" b="1" dirty="0">
              <a:solidFill>
                <a:srgbClr val="002060"/>
              </a:solidFill>
              <a:latin typeface="Arial Black" panose="020B0A04020102020204" pitchFamily="34" charset="0"/>
            </a:endParaRPr>
          </a:p>
        </p:txBody>
      </p:sp>
      <p:pic>
        <p:nvPicPr>
          <p:cNvPr id="16396" name="Picture 2" descr="Imagen relacionada"/>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343365"/>
      </p:ext>
    </p:extLst>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4"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INTELIGENCIA IM</a:t>
            </a:r>
          </a:p>
        </p:txBody>
      </p:sp>
      <p:sp>
        <p:nvSpPr>
          <p:cNvPr id="18" name="1 Rectángulo"/>
          <p:cNvSpPr>
            <a:spLocks noChangeArrowheads="1"/>
          </p:cNvSpPr>
          <p:nvPr/>
        </p:nvSpPr>
        <p:spPr bwMode="auto">
          <a:xfrm>
            <a:off x="833345" y="1203561"/>
            <a:ext cx="8035972" cy="2118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lnSpc>
                <a:spcPct val="150000"/>
              </a:lnSpc>
            </a:pPr>
            <a:r>
              <a:rPr lang="es-ES" altLang="es-CL" b="1" dirty="0">
                <a:cs typeface="Arial" panose="020B0604020202020204" pitchFamily="34" charset="0"/>
              </a:rPr>
              <a:t>«CONOCE A TU ENEMIGO, CONOCE TUS PROPIAS FUERZAS Y LA VICTORIA NUNCA ESTARÁ EN RIESGO; ADEMÁS CONOCE EL TERRENO Y EL TIEMPO ATMOSFÉRICO, Y ENTONCES LA VICTORIA SERÁ TOTAL»</a:t>
            </a:r>
            <a:endParaRPr lang="es-ES" altLang="es-CL" b="1" u="sng" dirty="0">
              <a:cs typeface="Arial" panose="020B0604020202020204" pitchFamily="34" charset="0"/>
            </a:endParaRPr>
          </a:p>
          <a:p>
            <a:pPr algn="r" eaLnBrk="1" hangingPunct="1">
              <a:lnSpc>
                <a:spcPct val="150000"/>
              </a:lnSpc>
            </a:pPr>
            <a:r>
              <a:rPr lang="es-ES" altLang="es-CL" dirty="0" err="1">
                <a:cs typeface="Arial" panose="020B0604020202020204" pitchFamily="34" charset="0"/>
              </a:rPr>
              <a:t>Sun</a:t>
            </a:r>
            <a:r>
              <a:rPr lang="es-ES" altLang="es-CL" dirty="0">
                <a:cs typeface="Arial" panose="020B0604020202020204" pitchFamily="34" charset="0"/>
              </a:rPr>
              <a:t> </a:t>
            </a:r>
            <a:r>
              <a:rPr lang="es-ES" altLang="es-CL" dirty="0" err="1">
                <a:cs typeface="Arial" panose="020B0604020202020204" pitchFamily="34" charset="0"/>
              </a:rPr>
              <a:t>Tzu</a:t>
            </a:r>
            <a:r>
              <a:rPr lang="es-ES" altLang="es-CL" dirty="0">
                <a:cs typeface="Arial" panose="020B0604020202020204" pitchFamily="34" charset="0"/>
              </a:rPr>
              <a:t>. El Arte de la Guerra</a:t>
            </a:r>
            <a:endParaRPr lang="es-ES" altLang="es-CL" b="1" u="sng" dirty="0">
              <a:cs typeface="Arial" panose="020B0604020202020204" pitchFamily="34" charset="0"/>
            </a:endParaRPr>
          </a:p>
        </p:txBody>
      </p:sp>
      <p:sp>
        <p:nvSpPr>
          <p:cNvPr id="19" name="1 Rectángulo"/>
          <p:cNvSpPr>
            <a:spLocks noChangeArrowheads="1"/>
          </p:cNvSpPr>
          <p:nvPr/>
        </p:nvSpPr>
        <p:spPr bwMode="auto">
          <a:xfrm>
            <a:off x="3084394" y="4024571"/>
            <a:ext cx="8679977" cy="216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lnSpc>
                <a:spcPct val="150000"/>
              </a:lnSpc>
            </a:pPr>
            <a:r>
              <a:rPr lang="es-ES" altLang="es-CL" b="1" dirty="0">
                <a:cs typeface="Arial" panose="020B0604020202020204" pitchFamily="34" charset="0"/>
              </a:rPr>
              <a:t>«NO SE TRATA DE QUE SI UN GENERAL ES MÁS BRILLANTE O TIENE MÁS EXPERIENCIA QUE OTRO, SE TRATA DE QUÉ GENERAL REALIZÓ UNA MEJOR APRECIACIÓN DEL CAMPO DE BATALLA»</a:t>
            </a:r>
            <a:endParaRPr lang="es-ES" altLang="es-CL" b="1" u="sng" dirty="0">
              <a:cs typeface="Arial" panose="020B0604020202020204" pitchFamily="34" charset="0"/>
            </a:endParaRPr>
          </a:p>
          <a:p>
            <a:pPr eaLnBrk="1" hangingPunct="1">
              <a:lnSpc>
                <a:spcPct val="150000"/>
              </a:lnSpc>
            </a:pPr>
            <a:r>
              <a:rPr lang="es-ES" altLang="es-CL" dirty="0">
                <a:cs typeface="Arial" panose="020B0604020202020204" pitchFamily="34" charset="0"/>
              </a:rPr>
              <a:t>						</a:t>
            </a:r>
          </a:p>
          <a:p>
            <a:pPr eaLnBrk="1" hangingPunct="1">
              <a:lnSpc>
                <a:spcPct val="150000"/>
              </a:lnSpc>
            </a:pPr>
            <a:r>
              <a:rPr lang="es-ES" altLang="es-CL" dirty="0">
                <a:cs typeface="Arial" panose="020B0604020202020204" pitchFamily="34" charset="0"/>
              </a:rPr>
              <a:t>					Mariscal de Campo Erwin Rommel</a:t>
            </a:r>
            <a:endParaRPr lang="es-ES" altLang="es-CL" b="1" u="sng" dirty="0">
              <a:cs typeface="Arial" panose="020B0604020202020204" pitchFamily="34" charset="0"/>
            </a:endParaRPr>
          </a:p>
        </p:txBody>
      </p:sp>
      <p:pic>
        <p:nvPicPr>
          <p:cNvPr id="21" name="Picture 9" descr="Resultado de imagen de sun tzu"/>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151144" y="1277241"/>
            <a:ext cx="2559050" cy="204628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22" name="Picture 11" descr="https://tse1.mm.bing.net/th?&amp;id=OIP.Mf41c7f4d2204f5d73887e2e7bb6a6c0fH2&amp;w=222&amp;h=300&amp;c=0&amp;pid=1.9&amp;rs=0&amp;p=0&amp;r=0">
            <a:hlinkClick r:id="rId7" tooltip="Ver detalles de imágenes"/>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88017" y="3096901"/>
            <a:ext cx="2114550" cy="28575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9020063"/>
      </p:ext>
    </p:ext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3</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4"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INTELIGENCIA IM</a:t>
            </a:r>
          </a:p>
        </p:txBody>
      </p:sp>
      <p:sp>
        <p:nvSpPr>
          <p:cNvPr id="16" name="Text Box 17"/>
          <p:cNvSpPr txBox="1">
            <a:spLocks noChangeArrowheads="1"/>
          </p:cNvSpPr>
          <p:nvPr/>
        </p:nvSpPr>
        <p:spPr bwMode="auto">
          <a:xfrm>
            <a:off x="1000122" y="2129814"/>
            <a:ext cx="10305634" cy="4154984"/>
          </a:xfrm>
          <a:prstGeom prst="rect">
            <a:avLst/>
          </a:prstGeom>
          <a:noFill/>
          <a:ln w="2857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algn="just" fontAlgn="base">
              <a:lnSpc>
                <a:spcPct val="150000"/>
              </a:lnSpc>
              <a:spcBef>
                <a:spcPct val="0"/>
              </a:spcBef>
              <a:spcAft>
                <a:spcPct val="0"/>
              </a:spcAft>
              <a:buNone/>
            </a:pPr>
            <a:r>
              <a:rPr lang="es-ES" altLang="en-US" sz="2400" b="1" i="1" dirty="0">
                <a:solidFill>
                  <a:prstClr val="black"/>
                </a:solidFill>
                <a:latin typeface="Arial" panose="020B0604020202020204" pitchFamily="34" charset="0"/>
              </a:rPr>
              <a:t>Conocimiento útil</a:t>
            </a:r>
            <a:r>
              <a:rPr lang="es-ES" altLang="en-US" sz="2400" dirty="0">
                <a:solidFill>
                  <a:prstClr val="black"/>
                </a:solidFill>
                <a:latin typeface="Arial" panose="020B0604020202020204" pitchFamily="34" charset="0"/>
              </a:rPr>
              <a:t>, resultante del procesamiento de la información que ha sido obtenida con una orientación definida, para </a:t>
            </a:r>
            <a:r>
              <a:rPr lang="es-ES" altLang="en-US" sz="2400" b="1" i="1" dirty="0">
                <a:solidFill>
                  <a:prstClr val="black"/>
                </a:solidFill>
                <a:latin typeface="Arial" panose="020B0604020202020204" pitchFamily="34" charset="0"/>
              </a:rPr>
              <a:t>satisfacer un propósito </a:t>
            </a:r>
            <a:r>
              <a:rPr lang="es-ES" altLang="en-US" sz="2400" dirty="0">
                <a:solidFill>
                  <a:prstClr val="black"/>
                </a:solidFill>
                <a:latin typeface="Arial" panose="020B0604020202020204" pitchFamily="34" charset="0"/>
              </a:rPr>
              <a:t>y un uso claramente establecido. Dicho conocimiento útil se refiere al </a:t>
            </a:r>
            <a:r>
              <a:rPr lang="es-ES" altLang="en-US" sz="2400" b="1" i="1" dirty="0">
                <a:solidFill>
                  <a:prstClr val="black"/>
                </a:solidFill>
                <a:latin typeface="Arial" panose="020B0604020202020204" pitchFamily="34" charset="0"/>
              </a:rPr>
              <a:t>enemigo</a:t>
            </a:r>
            <a:r>
              <a:rPr lang="es-ES" altLang="en-US" sz="2400" dirty="0">
                <a:solidFill>
                  <a:prstClr val="black"/>
                </a:solidFill>
                <a:latin typeface="Arial" panose="020B0604020202020204" pitchFamily="34" charset="0"/>
              </a:rPr>
              <a:t>, al </a:t>
            </a:r>
            <a:r>
              <a:rPr lang="es-ES" altLang="en-US" sz="2400" b="1" i="1" dirty="0">
                <a:solidFill>
                  <a:prstClr val="black"/>
                </a:solidFill>
                <a:latin typeface="Arial" panose="020B0604020202020204" pitchFamily="34" charset="0"/>
              </a:rPr>
              <a:t>área de operaciones </a:t>
            </a:r>
            <a:r>
              <a:rPr lang="es-ES" altLang="en-US" sz="2400" dirty="0">
                <a:solidFill>
                  <a:prstClr val="black"/>
                </a:solidFill>
                <a:latin typeface="Arial" panose="020B0604020202020204" pitchFamily="34" charset="0"/>
              </a:rPr>
              <a:t>y a las </a:t>
            </a:r>
            <a:r>
              <a:rPr lang="es-ES" altLang="en-US" sz="2400" b="1" i="1" dirty="0">
                <a:solidFill>
                  <a:prstClr val="black"/>
                </a:solidFill>
                <a:latin typeface="Arial" panose="020B0604020202020204" pitchFamily="34" charset="0"/>
              </a:rPr>
              <a:t>condiciones meteorológicas</a:t>
            </a:r>
            <a:r>
              <a:rPr lang="es-ES" altLang="en-US" sz="2400" dirty="0">
                <a:solidFill>
                  <a:prstClr val="black"/>
                </a:solidFill>
                <a:latin typeface="Arial" panose="020B0604020202020204" pitchFamily="34" charset="0"/>
              </a:rPr>
              <a:t>, lo que es fundamental para apoyar el </a:t>
            </a:r>
            <a:r>
              <a:rPr lang="es-ES" altLang="en-US" sz="2400" b="1" i="1" dirty="0">
                <a:solidFill>
                  <a:prstClr val="black"/>
                </a:solidFill>
                <a:latin typeface="Arial" panose="020B0604020202020204" pitchFamily="34" charset="0"/>
              </a:rPr>
              <a:t>proceso de toma de decisiones </a:t>
            </a:r>
            <a:r>
              <a:rPr lang="es-ES" altLang="en-US" sz="2400" dirty="0">
                <a:solidFill>
                  <a:prstClr val="black"/>
                </a:solidFill>
                <a:latin typeface="Arial" panose="020B0604020202020204" pitchFamily="34" charset="0"/>
              </a:rPr>
              <a:t>del Comandante.</a:t>
            </a:r>
          </a:p>
          <a:p>
            <a:pPr lvl="0" algn="just" fontAlgn="base">
              <a:spcBef>
                <a:spcPct val="0"/>
              </a:spcBef>
              <a:spcAft>
                <a:spcPct val="0"/>
              </a:spcAft>
              <a:buNone/>
            </a:pPr>
            <a:endParaRPr lang="es-ES" altLang="en-US" sz="2400" b="1" dirty="0">
              <a:solidFill>
                <a:prstClr val="black"/>
              </a:solidFill>
              <a:latin typeface="Arial" panose="020B0604020202020204" pitchFamily="34" charset="0"/>
            </a:endParaRPr>
          </a:p>
          <a:p>
            <a:pPr marL="342900" indent="-342900" eaLnBrk="1" hangingPunct="1">
              <a:spcBef>
                <a:spcPct val="50000"/>
              </a:spcBef>
              <a:buFont typeface="+mj-lt"/>
              <a:buAutoNum type="arabicPeriod"/>
            </a:pPr>
            <a:endParaRPr lang="es-CL" altLang="es-CL" sz="1600" b="1" i="1" dirty="0">
              <a:solidFill>
                <a:srgbClr val="002060"/>
              </a:solidFill>
              <a:latin typeface="Arial" panose="020B0604020202020204" pitchFamily="34" charset="0"/>
            </a:endParaRPr>
          </a:p>
        </p:txBody>
      </p:sp>
      <p:sp>
        <p:nvSpPr>
          <p:cNvPr id="17" name="Rectángulo 16"/>
          <p:cNvSpPr/>
          <p:nvPr/>
        </p:nvSpPr>
        <p:spPr>
          <a:xfrm>
            <a:off x="942975" y="1033507"/>
            <a:ext cx="1810880" cy="369332"/>
          </a:xfrm>
          <a:prstGeom prst="rect">
            <a:avLst/>
          </a:prstGeom>
          <a:ln>
            <a:solidFill>
              <a:schemeClr val="tx1"/>
            </a:solidFill>
          </a:ln>
        </p:spPr>
        <p:txBody>
          <a:bodyPr wrap="square">
            <a:spAutoFit/>
          </a:bodyPr>
          <a:lstStyle/>
          <a:p>
            <a:pPr>
              <a:spcBef>
                <a:spcPct val="50000"/>
              </a:spcBef>
            </a:pPr>
            <a:r>
              <a:rPr lang="es-CL" altLang="es-CL" b="1" dirty="0">
                <a:solidFill>
                  <a:srgbClr val="002060"/>
                </a:solidFill>
                <a:latin typeface="Arial" panose="020B0604020202020204" pitchFamily="34" charset="0"/>
              </a:rPr>
              <a:t>DEFINICIONES</a:t>
            </a:r>
          </a:p>
        </p:txBody>
      </p:sp>
      <p:sp>
        <p:nvSpPr>
          <p:cNvPr id="18" name="Rectángulo 17"/>
          <p:cNvSpPr/>
          <p:nvPr/>
        </p:nvSpPr>
        <p:spPr>
          <a:xfrm>
            <a:off x="4653752" y="1508866"/>
            <a:ext cx="2921004" cy="461665"/>
          </a:xfrm>
          <a:prstGeom prst="rect">
            <a:avLst/>
          </a:prstGeom>
          <a:ln>
            <a:solidFill>
              <a:schemeClr val="tx1"/>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INTELIGENCIA</a:t>
            </a:r>
          </a:p>
        </p:txBody>
      </p:sp>
    </p:spTree>
    <p:extLst>
      <p:ext uri="{BB962C8B-B14F-4D97-AF65-F5344CB8AC3E}">
        <p14:creationId xmlns:p14="http://schemas.microsoft.com/office/powerpoint/2010/main" val="467744140"/>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4</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4"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INTELIGENCIA IM</a:t>
            </a:r>
          </a:p>
        </p:txBody>
      </p:sp>
      <p:sp>
        <p:nvSpPr>
          <p:cNvPr id="16" name="Text Box 17"/>
          <p:cNvSpPr txBox="1">
            <a:spLocks noChangeArrowheads="1"/>
          </p:cNvSpPr>
          <p:nvPr/>
        </p:nvSpPr>
        <p:spPr bwMode="auto">
          <a:xfrm>
            <a:off x="961437" y="2125032"/>
            <a:ext cx="10305634" cy="3785652"/>
          </a:xfrm>
          <a:prstGeom prst="rect">
            <a:avLst/>
          </a:prstGeom>
          <a:noFill/>
          <a:ln w="2857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algn="just" fontAlgn="base">
              <a:lnSpc>
                <a:spcPct val="150000"/>
              </a:lnSpc>
              <a:spcBef>
                <a:spcPct val="0"/>
              </a:spcBef>
              <a:spcAft>
                <a:spcPct val="0"/>
              </a:spcAft>
              <a:buNone/>
            </a:pPr>
            <a:r>
              <a:rPr lang="es-ES" altLang="en-US" sz="2400" dirty="0">
                <a:solidFill>
                  <a:prstClr val="black"/>
                </a:solidFill>
                <a:latin typeface="Arial" panose="020B0604020202020204" pitchFamily="34" charset="0"/>
              </a:rPr>
              <a:t>Esfuerzo destinado a </a:t>
            </a:r>
            <a:r>
              <a:rPr lang="es-ES" altLang="en-US" sz="2400" b="1" i="1" dirty="0">
                <a:solidFill>
                  <a:prstClr val="black"/>
                </a:solidFill>
                <a:latin typeface="Arial" panose="020B0604020202020204" pitchFamily="34" charset="0"/>
              </a:rPr>
              <a:t>prevenir que la Inteligencia enemiga </a:t>
            </a:r>
            <a:r>
              <a:rPr lang="es-ES" altLang="en-US" sz="2400" dirty="0">
                <a:solidFill>
                  <a:prstClr val="black"/>
                </a:solidFill>
                <a:latin typeface="Arial" panose="020B0604020202020204" pitchFamily="34" charset="0"/>
              </a:rPr>
              <a:t>obtenga información de las fortalezas y debilidades propias. Este esfuerzo se realiza a través de medidas activas y pasivas. En niveles superiores, son medidas para </a:t>
            </a:r>
            <a:r>
              <a:rPr lang="es-ES" altLang="en-US" sz="2400" b="1" i="1" dirty="0">
                <a:solidFill>
                  <a:prstClr val="black"/>
                </a:solidFill>
                <a:latin typeface="Arial" panose="020B0604020202020204" pitchFamily="34" charset="0"/>
              </a:rPr>
              <a:t>evitar</a:t>
            </a:r>
            <a:r>
              <a:rPr lang="es-ES" altLang="en-US" sz="2400" dirty="0">
                <a:solidFill>
                  <a:prstClr val="black"/>
                </a:solidFill>
                <a:latin typeface="Arial" panose="020B0604020202020204" pitchFamily="34" charset="0"/>
              </a:rPr>
              <a:t> que fuerzas adversarias infiltren o penetren nuestras fuerzas o instituciones y establezcan el potencial para efectuar actividad de </a:t>
            </a:r>
            <a:r>
              <a:rPr lang="es-ES" altLang="en-US" sz="2400" b="1" i="1" dirty="0">
                <a:solidFill>
                  <a:prstClr val="black"/>
                </a:solidFill>
                <a:latin typeface="Arial" panose="020B0604020202020204" pitchFamily="34" charset="0"/>
              </a:rPr>
              <a:t>espionaje, sabotaje, subversión e insurgencia</a:t>
            </a:r>
            <a:r>
              <a:rPr lang="es-ES" altLang="en-US" sz="2400" dirty="0">
                <a:solidFill>
                  <a:prstClr val="black"/>
                </a:solidFill>
                <a:latin typeface="Arial" panose="020B0604020202020204" pitchFamily="34" charset="0"/>
              </a:rPr>
              <a:t>.</a:t>
            </a:r>
          </a:p>
          <a:p>
            <a:pPr marL="342900" indent="-342900" eaLnBrk="1" hangingPunct="1">
              <a:spcBef>
                <a:spcPct val="50000"/>
              </a:spcBef>
              <a:buFont typeface="+mj-lt"/>
              <a:buAutoNum type="arabicPeriod"/>
            </a:pPr>
            <a:endParaRPr lang="es-CL" altLang="es-CL" sz="1600" b="1" i="1" dirty="0">
              <a:solidFill>
                <a:srgbClr val="002060"/>
              </a:solidFill>
              <a:latin typeface="Arial" panose="020B0604020202020204" pitchFamily="34" charset="0"/>
            </a:endParaRPr>
          </a:p>
        </p:txBody>
      </p:sp>
      <p:sp>
        <p:nvSpPr>
          <p:cNvPr id="17" name="Rectángulo 16"/>
          <p:cNvSpPr/>
          <p:nvPr/>
        </p:nvSpPr>
        <p:spPr>
          <a:xfrm>
            <a:off x="816206" y="934922"/>
            <a:ext cx="1810880" cy="369332"/>
          </a:xfrm>
          <a:prstGeom prst="rect">
            <a:avLst/>
          </a:prstGeom>
          <a:ln>
            <a:solidFill>
              <a:schemeClr val="tx1"/>
            </a:solidFill>
          </a:ln>
        </p:spPr>
        <p:txBody>
          <a:bodyPr wrap="square">
            <a:spAutoFit/>
          </a:bodyPr>
          <a:lstStyle/>
          <a:p>
            <a:pPr>
              <a:spcBef>
                <a:spcPct val="50000"/>
              </a:spcBef>
            </a:pPr>
            <a:r>
              <a:rPr lang="es-CL" altLang="es-CL" b="1" dirty="0">
                <a:solidFill>
                  <a:srgbClr val="002060"/>
                </a:solidFill>
                <a:latin typeface="Arial" panose="020B0604020202020204" pitchFamily="34" charset="0"/>
              </a:rPr>
              <a:t>DEFINICIONES</a:t>
            </a:r>
          </a:p>
        </p:txBody>
      </p:sp>
      <p:sp>
        <p:nvSpPr>
          <p:cNvPr id="18" name="Rectángulo 17"/>
          <p:cNvSpPr/>
          <p:nvPr/>
        </p:nvSpPr>
        <p:spPr>
          <a:xfrm>
            <a:off x="4271296" y="1412593"/>
            <a:ext cx="3671632" cy="461665"/>
          </a:xfrm>
          <a:prstGeom prst="rect">
            <a:avLst/>
          </a:prstGeom>
          <a:ln>
            <a:solidFill>
              <a:schemeClr val="tx1"/>
            </a:solidFill>
          </a:ln>
        </p:spPr>
        <p:txBody>
          <a:bodyPr wrap="square">
            <a:spAutoFit/>
          </a:bodyPr>
          <a:lstStyle/>
          <a:p>
            <a:pPr>
              <a:spcBef>
                <a:spcPct val="50000"/>
              </a:spcBef>
            </a:pPr>
            <a:r>
              <a:rPr lang="es-CL" altLang="es-CL" sz="2400" b="1" dirty="0">
                <a:solidFill>
                  <a:srgbClr val="002060"/>
                </a:solidFill>
                <a:latin typeface="Arial" panose="020B0604020202020204" pitchFamily="34" charset="0"/>
              </a:rPr>
              <a:t>CONTRAINTELIGENCIA</a:t>
            </a:r>
          </a:p>
        </p:txBody>
      </p:sp>
    </p:spTree>
    <p:extLst>
      <p:ext uri="{BB962C8B-B14F-4D97-AF65-F5344CB8AC3E}">
        <p14:creationId xmlns:p14="http://schemas.microsoft.com/office/powerpoint/2010/main" val="2309007787"/>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l="5736" r="7724"/>
          <a:stretch>
            <a:fillRect/>
          </a:stretch>
        </p:blipFill>
        <p:spPr bwMode="auto">
          <a:xfrm>
            <a:off x="0" y="54769"/>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5</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4"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INTELIGENCIA IM</a:t>
            </a:r>
          </a:p>
        </p:txBody>
      </p:sp>
      <p:sp>
        <p:nvSpPr>
          <p:cNvPr id="16" name="Text Box 17"/>
          <p:cNvSpPr txBox="1">
            <a:spLocks noChangeArrowheads="1"/>
          </p:cNvSpPr>
          <p:nvPr/>
        </p:nvSpPr>
        <p:spPr bwMode="auto">
          <a:xfrm>
            <a:off x="897482" y="1952785"/>
            <a:ext cx="10791544" cy="830997"/>
          </a:xfrm>
          <a:prstGeom prst="rect">
            <a:avLst/>
          </a:prstGeom>
          <a:noFill/>
          <a:ln w="2857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a:buNone/>
            </a:pPr>
            <a:r>
              <a:rPr lang="es-ES" altLang="en-US" sz="2400" b="1" i="1" dirty="0">
                <a:latin typeface="Arial" panose="020B0604020202020204" pitchFamily="34" charset="0"/>
                <a:cs typeface="Arial" panose="020B0604020202020204" pitchFamily="34" charset="0"/>
              </a:rPr>
              <a:t>Proceso</a:t>
            </a:r>
            <a:r>
              <a:rPr lang="es-ES" altLang="en-US" sz="2400" dirty="0">
                <a:latin typeface="Arial" panose="020B0604020202020204" pitchFamily="34" charset="0"/>
                <a:cs typeface="Arial" panose="020B0604020202020204" pitchFamily="34" charset="0"/>
              </a:rPr>
              <a:t> mediante el cual se obtienen las informaciones necesarias, se </a:t>
            </a:r>
            <a:r>
              <a:rPr lang="es-ES" altLang="en-US" sz="2400" b="1" i="1" dirty="0">
                <a:latin typeface="Arial" panose="020B0604020202020204" pitchFamily="34" charset="0"/>
                <a:cs typeface="Arial" panose="020B0604020202020204" pitchFamily="34" charset="0"/>
              </a:rPr>
              <a:t>transforman en inteligencia </a:t>
            </a:r>
            <a:r>
              <a:rPr lang="es-ES" altLang="en-US" sz="2400" dirty="0">
                <a:latin typeface="Arial" panose="020B0604020202020204" pitchFamily="34" charset="0"/>
                <a:cs typeface="Arial" panose="020B0604020202020204" pitchFamily="34" charset="0"/>
              </a:rPr>
              <a:t>y esta es puesta a disposición de los usuarios.</a:t>
            </a:r>
          </a:p>
        </p:txBody>
      </p:sp>
      <p:sp>
        <p:nvSpPr>
          <p:cNvPr id="17" name="Rectángulo 16"/>
          <p:cNvSpPr/>
          <p:nvPr/>
        </p:nvSpPr>
        <p:spPr>
          <a:xfrm>
            <a:off x="816206" y="934922"/>
            <a:ext cx="1810880" cy="369332"/>
          </a:xfrm>
          <a:prstGeom prst="rect">
            <a:avLst/>
          </a:prstGeom>
          <a:ln>
            <a:solidFill>
              <a:schemeClr val="tx1"/>
            </a:solidFill>
          </a:ln>
        </p:spPr>
        <p:txBody>
          <a:bodyPr wrap="square">
            <a:spAutoFit/>
          </a:bodyPr>
          <a:lstStyle/>
          <a:p>
            <a:pPr>
              <a:spcBef>
                <a:spcPct val="50000"/>
              </a:spcBef>
            </a:pPr>
            <a:r>
              <a:rPr lang="es-CL" altLang="es-CL" b="1" dirty="0">
                <a:solidFill>
                  <a:srgbClr val="002060"/>
                </a:solidFill>
                <a:latin typeface="Arial" panose="020B0604020202020204" pitchFamily="34" charset="0"/>
              </a:rPr>
              <a:t>DEFINICIONES</a:t>
            </a:r>
          </a:p>
        </p:txBody>
      </p:sp>
      <p:sp>
        <p:nvSpPr>
          <p:cNvPr id="18" name="Rectángulo 17"/>
          <p:cNvSpPr/>
          <p:nvPr/>
        </p:nvSpPr>
        <p:spPr>
          <a:xfrm>
            <a:off x="3649282" y="1280419"/>
            <a:ext cx="3903431" cy="461665"/>
          </a:xfrm>
          <a:prstGeom prst="rect">
            <a:avLst/>
          </a:prstGeom>
          <a:ln>
            <a:solidFill>
              <a:schemeClr val="tx1"/>
            </a:solidFill>
          </a:ln>
        </p:spPr>
        <p:txBody>
          <a:bodyPr wrap="square">
            <a:spAutoFit/>
          </a:bodyPr>
          <a:lstStyle/>
          <a:p>
            <a:pPr>
              <a:spcBef>
                <a:spcPct val="50000"/>
              </a:spcBef>
            </a:pPr>
            <a:r>
              <a:rPr lang="es-CL" altLang="es-CL" sz="2400" b="1" dirty="0">
                <a:solidFill>
                  <a:srgbClr val="002060"/>
                </a:solidFill>
                <a:latin typeface="Arial" panose="020B0604020202020204" pitchFamily="34" charset="0"/>
              </a:rPr>
              <a:t>CICLO DE INTELIGENCIA</a:t>
            </a:r>
          </a:p>
        </p:txBody>
      </p:sp>
      <p:grpSp>
        <p:nvGrpSpPr>
          <p:cNvPr id="2" name="Grupo 1"/>
          <p:cNvGrpSpPr/>
          <p:nvPr/>
        </p:nvGrpSpPr>
        <p:grpSpPr>
          <a:xfrm>
            <a:off x="525777" y="3024641"/>
            <a:ext cx="10270223" cy="2665570"/>
            <a:chOff x="525777" y="3024641"/>
            <a:chExt cx="10270223" cy="2665570"/>
          </a:xfrm>
        </p:grpSpPr>
        <p:sp>
          <p:nvSpPr>
            <p:cNvPr id="21" name="Curved Left Arrow 7"/>
            <p:cNvSpPr/>
            <p:nvPr/>
          </p:nvSpPr>
          <p:spPr bwMode="auto">
            <a:xfrm>
              <a:off x="6744553" y="3505392"/>
              <a:ext cx="1438748" cy="1714751"/>
            </a:xfrm>
            <a:prstGeom prst="curvedLeftArrow">
              <a:avLst/>
            </a:prstGeom>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chemeClr val="tx1"/>
                </a:solidFill>
              </a:endParaRPr>
            </a:p>
          </p:txBody>
        </p:sp>
        <p:sp>
          <p:nvSpPr>
            <p:cNvPr id="22" name="Curved Left Arrow 8"/>
            <p:cNvSpPr/>
            <p:nvPr/>
          </p:nvSpPr>
          <p:spPr bwMode="auto">
            <a:xfrm rot="10800000">
              <a:off x="2812734" y="3343433"/>
              <a:ext cx="1361869" cy="1794577"/>
            </a:xfrm>
            <a:prstGeom prst="curvedLeftArrow">
              <a:avLst/>
            </a:prstGeom>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chemeClr val="tx1"/>
                </a:solidFill>
              </a:endParaRPr>
            </a:p>
          </p:txBody>
        </p:sp>
        <p:sp>
          <p:nvSpPr>
            <p:cNvPr id="23" name="TextBox 9"/>
            <p:cNvSpPr txBox="1"/>
            <p:nvPr/>
          </p:nvSpPr>
          <p:spPr bwMode="auto">
            <a:xfrm>
              <a:off x="3873739" y="5382434"/>
              <a:ext cx="3454519" cy="307777"/>
            </a:xfrm>
            <a:prstGeom prst="rect">
              <a:avLst/>
            </a:prstGeom>
            <a:solidFill>
              <a:schemeClr val="accent1">
                <a:lumMod val="40000"/>
                <a:lumOff val="60000"/>
              </a:schemeClr>
            </a:solidFill>
            <a:ln w="28575">
              <a:solidFill>
                <a:srgbClr val="002060"/>
              </a:solidFill>
            </a:ln>
          </p:spPr>
          <p:txBody>
            <a:bodyPr wrap="square">
              <a:spAutoFit/>
            </a:bodyPr>
            <a:lstStyle/>
            <a:p>
              <a:pPr algn="ctr">
                <a:defRPr/>
              </a:pPr>
              <a:r>
                <a:rPr lang="es-CL" sz="1400" b="1" dirty="0">
                  <a:latin typeface="Arial" charset="0"/>
                </a:rPr>
                <a:t>3. PRODUCCIÓNDE INTELIGENCIA</a:t>
              </a:r>
            </a:p>
          </p:txBody>
        </p:sp>
        <p:sp>
          <p:nvSpPr>
            <p:cNvPr id="24" name="TextBox 10"/>
            <p:cNvSpPr txBox="1"/>
            <p:nvPr/>
          </p:nvSpPr>
          <p:spPr bwMode="auto">
            <a:xfrm>
              <a:off x="4043777" y="3024641"/>
              <a:ext cx="2844242" cy="315348"/>
            </a:xfrm>
            <a:prstGeom prst="rect">
              <a:avLst/>
            </a:prstGeom>
            <a:solidFill>
              <a:schemeClr val="accent1">
                <a:lumMod val="40000"/>
                <a:lumOff val="60000"/>
              </a:schemeClr>
            </a:solidFill>
            <a:ln w="28575">
              <a:solidFill>
                <a:srgbClr val="002060"/>
              </a:solidFill>
            </a:ln>
          </p:spPr>
          <p:txBody>
            <a:bodyPr wrap="square">
              <a:spAutoFit/>
            </a:bodyPr>
            <a:lstStyle/>
            <a:p>
              <a:pPr algn="ctr">
                <a:defRPr/>
              </a:pPr>
              <a:r>
                <a:rPr lang="es-CL" sz="1400" b="1" dirty="0">
                  <a:latin typeface="Arial" charset="0"/>
                </a:rPr>
                <a:t>1. PLAN DE BÚSQUEDA</a:t>
              </a:r>
            </a:p>
          </p:txBody>
        </p:sp>
        <p:sp>
          <p:nvSpPr>
            <p:cNvPr id="25" name="TextBox 11"/>
            <p:cNvSpPr txBox="1"/>
            <p:nvPr/>
          </p:nvSpPr>
          <p:spPr bwMode="auto">
            <a:xfrm>
              <a:off x="525777" y="4085535"/>
              <a:ext cx="2956779" cy="307777"/>
            </a:xfrm>
            <a:prstGeom prst="rect">
              <a:avLst/>
            </a:prstGeom>
            <a:solidFill>
              <a:schemeClr val="accent1">
                <a:lumMod val="40000"/>
                <a:lumOff val="60000"/>
              </a:schemeClr>
            </a:solidFill>
            <a:ln w="28575">
              <a:solidFill>
                <a:srgbClr val="002060"/>
              </a:solidFill>
            </a:ln>
          </p:spPr>
          <p:txBody>
            <a:bodyPr wrap="square">
              <a:spAutoFit/>
            </a:bodyPr>
            <a:lstStyle/>
            <a:p>
              <a:pPr algn="ctr">
                <a:defRPr/>
              </a:pPr>
              <a:r>
                <a:rPr lang="es-CL" sz="1400" b="1" dirty="0">
                  <a:latin typeface="Arial" charset="0"/>
                </a:rPr>
                <a:t>4. DIFUSIÓN DE INTELIGENCIA</a:t>
              </a:r>
            </a:p>
          </p:txBody>
        </p:sp>
        <p:sp>
          <p:nvSpPr>
            <p:cNvPr id="26" name="TextBox 12"/>
            <p:cNvSpPr txBox="1"/>
            <p:nvPr/>
          </p:nvSpPr>
          <p:spPr bwMode="auto">
            <a:xfrm>
              <a:off x="7328258" y="4110827"/>
              <a:ext cx="3467742" cy="307777"/>
            </a:xfrm>
            <a:prstGeom prst="rect">
              <a:avLst/>
            </a:prstGeom>
            <a:solidFill>
              <a:schemeClr val="accent1">
                <a:lumMod val="40000"/>
                <a:lumOff val="60000"/>
              </a:schemeClr>
            </a:solidFill>
            <a:ln w="28575">
              <a:solidFill>
                <a:srgbClr val="002060"/>
              </a:solidFill>
            </a:ln>
          </p:spPr>
          <p:txBody>
            <a:bodyPr wrap="square">
              <a:spAutoFit/>
            </a:bodyPr>
            <a:lstStyle/>
            <a:p>
              <a:pPr algn="ctr">
                <a:defRPr/>
              </a:pPr>
              <a:r>
                <a:rPr lang="es-CL" sz="1400" b="1" dirty="0">
                  <a:latin typeface="Arial" charset="0"/>
                </a:rPr>
                <a:t>2. BÚSQUEDA DE INFORMACIÓN</a:t>
              </a:r>
            </a:p>
          </p:txBody>
        </p:sp>
      </p:grpSp>
    </p:spTree>
    <p:extLst>
      <p:ext uri="{BB962C8B-B14F-4D97-AF65-F5344CB8AC3E}">
        <p14:creationId xmlns:p14="http://schemas.microsoft.com/office/powerpoint/2010/main" val="3360751381"/>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6</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4"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INTELIGENCIA IM</a:t>
            </a:r>
          </a:p>
        </p:txBody>
      </p:sp>
      <p:sp>
        <p:nvSpPr>
          <p:cNvPr id="16" name="Text Box 17"/>
          <p:cNvSpPr txBox="1">
            <a:spLocks noChangeArrowheads="1"/>
          </p:cNvSpPr>
          <p:nvPr/>
        </p:nvSpPr>
        <p:spPr bwMode="auto">
          <a:xfrm>
            <a:off x="934767" y="3522902"/>
            <a:ext cx="10305634" cy="2677656"/>
          </a:xfrm>
          <a:prstGeom prst="rect">
            <a:avLst/>
          </a:prstGeom>
          <a:noFill/>
          <a:ln w="2857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algn="just" fontAlgn="base">
              <a:lnSpc>
                <a:spcPct val="150000"/>
              </a:lnSpc>
              <a:spcBef>
                <a:spcPct val="0"/>
              </a:spcBef>
              <a:spcAft>
                <a:spcPct val="0"/>
              </a:spcAft>
              <a:buNone/>
            </a:pPr>
            <a:r>
              <a:rPr lang="es-ES" altLang="en-US" sz="2400" dirty="0">
                <a:solidFill>
                  <a:prstClr val="black"/>
                </a:solidFill>
                <a:latin typeface="Arial" panose="020B0604020202020204" pitchFamily="34" charset="0"/>
              </a:rPr>
              <a:t>Son aquellos vacíos de información sobre el enemigo y el aérea de operaciones, que se requieren para que el Comandante adopte una decisión sobre el curso de acción a seguir, para cumplir la misión que le ha sido asignada.</a:t>
            </a:r>
          </a:p>
          <a:p>
            <a:pPr marL="342900" indent="-342900" eaLnBrk="1" hangingPunct="1">
              <a:spcBef>
                <a:spcPct val="50000"/>
              </a:spcBef>
              <a:buFont typeface="+mj-lt"/>
              <a:buAutoNum type="arabicPeriod"/>
            </a:pPr>
            <a:endParaRPr lang="es-CL" altLang="es-CL" sz="1600" b="1" i="1" dirty="0">
              <a:solidFill>
                <a:srgbClr val="002060"/>
              </a:solidFill>
              <a:latin typeface="Arial" panose="020B0604020202020204" pitchFamily="34" charset="0"/>
            </a:endParaRPr>
          </a:p>
        </p:txBody>
      </p:sp>
      <p:sp>
        <p:nvSpPr>
          <p:cNvPr id="17" name="Rectángulo 16"/>
          <p:cNvSpPr/>
          <p:nvPr/>
        </p:nvSpPr>
        <p:spPr>
          <a:xfrm>
            <a:off x="816206" y="934922"/>
            <a:ext cx="1810880" cy="369332"/>
          </a:xfrm>
          <a:prstGeom prst="rect">
            <a:avLst/>
          </a:prstGeom>
          <a:ln>
            <a:solidFill>
              <a:schemeClr val="tx1"/>
            </a:solidFill>
          </a:ln>
        </p:spPr>
        <p:txBody>
          <a:bodyPr wrap="square">
            <a:spAutoFit/>
          </a:bodyPr>
          <a:lstStyle/>
          <a:p>
            <a:pPr>
              <a:spcBef>
                <a:spcPct val="50000"/>
              </a:spcBef>
            </a:pPr>
            <a:r>
              <a:rPr lang="es-CL" altLang="es-CL" b="1" dirty="0">
                <a:solidFill>
                  <a:srgbClr val="002060"/>
                </a:solidFill>
                <a:latin typeface="Arial" panose="020B0604020202020204" pitchFamily="34" charset="0"/>
              </a:rPr>
              <a:t>DEFINICIONES</a:t>
            </a:r>
          </a:p>
        </p:txBody>
      </p:sp>
      <p:sp>
        <p:nvSpPr>
          <p:cNvPr id="18" name="Rectángulo 17"/>
          <p:cNvSpPr/>
          <p:nvPr/>
        </p:nvSpPr>
        <p:spPr>
          <a:xfrm>
            <a:off x="2232120" y="1569133"/>
            <a:ext cx="7710929" cy="1846659"/>
          </a:xfrm>
          <a:prstGeom prst="rect">
            <a:avLst/>
          </a:prstGeom>
          <a:ln>
            <a:solidFill>
              <a:schemeClr val="tx1"/>
            </a:solidFill>
          </a:ln>
        </p:spPr>
        <p:txBody>
          <a:bodyPr wrap="square">
            <a:spAutoFit/>
          </a:bodyPr>
          <a:lstStyle/>
          <a:p>
            <a:pPr>
              <a:spcBef>
                <a:spcPct val="50000"/>
              </a:spcBef>
            </a:pPr>
            <a:r>
              <a:rPr lang="es-CL" altLang="es-CL" sz="2400" b="1" dirty="0">
                <a:solidFill>
                  <a:srgbClr val="002060"/>
                </a:solidFill>
                <a:latin typeface="Arial" panose="020B0604020202020204" pitchFamily="34" charset="0"/>
              </a:rPr>
              <a:t>ELEMENTOS ESENCIALES DE INFORMACIÓN (EEI)</a:t>
            </a:r>
          </a:p>
          <a:p>
            <a:pPr algn="ctr">
              <a:spcBef>
                <a:spcPct val="50000"/>
              </a:spcBef>
            </a:pPr>
            <a:r>
              <a:rPr lang="es-CL" altLang="es-CL" sz="2000" b="1" i="1" dirty="0" err="1">
                <a:solidFill>
                  <a:srgbClr val="002060"/>
                </a:solidFill>
                <a:latin typeface="Arial" panose="020B0604020202020204" pitchFamily="34" charset="0"/>
              </a:rPr>
              <a:t>Critical</a:t>
            </a:r>
            <a:r>
              <a:rPr lang="es-CL" altLang="es-CL" sz="2000" b="1" i="1" dirty="0">
                <a:solidFill>
                  <a:srgbClr val="002060"/>
                </a:solidFill>
                <a:latin typeface="Arial" panose="020B0604020202020204" pitchFamily="34" charset="0"/>
              </a:rPr>
              <a:t> </a:t>
            </a:r>
            <a:r>
              <a:rPr lang="es-CL" altLang="es-CL" sz="2000" b="1" i="1" dirty="0" err="1">
                <a:solidFill>
                  <a:srgbClr val="002060"/>
                </a:solidFill>
                <a:latin typeface="Arial" panose="020B0604020202020204" pitchFamily="34" charset="0"/>
              </a:rPr>
              <a:t>Information</a:t>
            </a:r>
            <a:r>
              <a:rPr lang="es-CL" altLang="es-CL" sz="2000" b="1" i="1" dirty="0">
                <a:solidFill>
                  <a:srgbClr val="002060"/>
                </a:solidFill>
                <a:latin typeface="Arial" panose="020B0604020202020204" pitchFamily="34" charset="0"/>
              </a:rPr>
              <a:t> </a:t>
            </a:r>
            <a:r>
              <a:rPr lang="es-CL" altLang="es-CL" sz="2000" b="1" i="1" dirty="0" err="1">
                <a:solidFill>
                  <a:srgbClr val="002060"/>
                </a:solidFill>
                <a:latin typeface="Arial" panose="020B0604020202020204" pitchFamily="34" charset="0"/>
              </a:rPr>
              <a:t>Requirements</a:t>
            </a:r>
            <a:r>
              <a:rPr lang="es-CL" altLang="es-CL" sz="2000" b="1" i="1" dirty="0">
                <a:solidFill>
                  <a:srgbClr val="002060"/>
                </a:solidFill>
                <a:latin typeface="Arial" panose="020B0604020202020204" pitchFamily="34" charset="0"/>
              </a:rPr>
              <a:t> (</a:t>
            </a:r>
            <a:r>
              <a:rPr lang="es-CL" altLang="es-CL" sz="2000" b="1" i="1" dirty="0" smtClean="0">
                <a:solidFill>
                  <a:srgbClr val="002060"/>
                </a:solidFill>
                <a:latin typeface="Arial" panose="020B0604020202020204" pitchFamily="34" charset="0"/>
              </a:rPr>
              <a:t>CIR/PIR)</a:t>
            </a:r>
            <a:endParaRPr lang="es-CL" altLang="es-CL" sz="2000" b="1" i="1" dirty="0">
              <a:solidFill>
                <a:srgbClr val="002060"/>
              </a:solidFill>
              <a:latin typeface="Arial" panose="020B0604020202020204" pitchFamily="34" charset="0"/>
            </a:endParaRPr>
          </a:p>
          <a:p>
            <a:pPr algn="ctr">
              <a:spcBef>
                <a:spcPct val="50000"/>
              </a:spcBef>
            </a:pPr>
            <a:r>
              <a:rPr lang="es-CL" altLang="es-CL" sz="2000" b="1" i="1" dirty="0" err="1">
                <a:solidFill>
                  <a:srgbClr val="002060"/>
                </a:solidFill>
                <a:latin typeface="Arial" panose="020B0604020202020204" pitchFamily="34" charset="0"/>
              </a:rPr>
              <a:t>Essential</a:t>
            </a:r>
            <a:r>
              <a:rPr lang="es-CL" altLang="es-CL" sz="2000" b="1" i="1" dirty="0">
                <a:solidFill>
                  <a:srgbClr val="002060"/>
                </a:solidFill>
                <a:latin typeface="Arial" panose="020B0604020202020204" pitchFamily="34" charset="0"/>
              </a:rPr>
              <a:t> </a:t>
            </a:r>
            <a:r>
              <a:rPr lang="es-CL" altLang="es-CL" sz="2000" b="1" i="1" dirty="0" err="1">
                <a:solidFill>
                  <a:srgbClr val="002060"/>
                </a:solidFill>
                <a:latin typeface="Arial" panose="020B0604020202020204" pitchFamily="34" charset="0"/>
              </a:rPr>
              <a:t>Elements</a:t>
            </a:r>
            <a:r>
              <a:rPr lang="es-CL" altLang="es-CL" sz="2000" b="1" i="1" dirty="0">
                <a:solidFill>
                  <a:srgbClr val="002060"/>
                </a:solidFill>
                <a:latin typeface="Arial" panose="020B0604020202020204" pitchFamily="34" charset="0"/>
              </a:rPr>
              <a:t> of </a:t>
            </a:r>
            <a:r>
              <a:rPr lang="es-CL" altLang="es-CL" sz="2000" b="1" i="1" dirty="0" err="1">
                <a:solidFill>
                  <a:srgbClr val="002060"/>
                </a:solidFill>
                <a:latin typeface="Arial" panose="020B0604020202020204" pitchFamily="34" charset="0"/>
              </a:rPr>
              <a:t>Friendly</a:t>
            </a:r>
            <a:r>
              <a:rPr lang="es-CL" altLang="es-CL" sz="2000" b="1" i="1" dirty="0">
                <a:solidFill>
                  <a:srgbClr val="002060"/>
                </a:solidFill>
                <a:latin typeface="Arial" panose="020B0604020202020204" pitchFamily="34" charset="0"/>
              </a:rPr>
              <a:t> </a:t>
            </a:r>
            <a:r>
              <a:rPr lang="es-CL" altLang="es-CL" sz="2000" b="1" i="1" dirty="0" err="1">
                <a:solidFill>
                  <a:srgbClr val="002060"/>
                </a:solidFill>
                <a:latin typeface="Arial" panose="020B0604020202020204" pitchFamily="34" charset="0"/>
              </a:rPr>
              <a:t>Information</a:t>
            </a:r>
            <a:r>
              <a:rPr lang="es-CL" altLang="es-CL" sz="2000" b="1" i="1" dirty="0">
                <a:solidFill>
                  <a:srgbClr val="002060"/>
                </a:solidFill>
                <a:latin typeface="Arial" panose="020B0604020202020204" pitchFamily="34" charset="0"/>
              </a:rPr>
              <a:t> (EEFI)</a:t>
            </a:r>
          </a:p>
          <a:p>
            <a:pPr algn="ctr">
              <a:spcBef>
                <a:spcPct val="50000"/>
              </a:spcBef>
            </a:pPr>
            <a:r>
              <a:rPr lang="es-CL" altLang="es-CL" sz="2000" b="1" i="1" dirty="0" err="1">
                <a:solidFill>
                  <a:srgbClr val="002060"/>
                </a:solidFill>
                <a:latin typeface="Arial" panose="020B0604020202020204" pitchFamily="34" charset="0"/>
              </a:rPr>
              <a:t>Commander´s</a:t>
            </a:r>
            <a:r>
              <a:rPr lang="es-CL" altLang="es-CL" sz="2000" b="1" i="1" dirty="0">
                <a:solidFill>
                  <a:srgbClr val="002060"/>
                </a:solidFill>
                <a:latin typeface="Arial" panose="020B0604020202020204" pitchFamily="34" charset="0"/>
              </a:rPr>
              <a:t> </a:t>
            </a:r>
            <a:r>
              <a:rPr lang="es-CL" altLang="es-CL" sz="2000" b="1" i="1" dirty="0" err="1">
                <a:solidFill>
                  <a:srgbClr val="002060"/>
                </a:solidFill>
                <a:latin typeface="Arial" panose="020B0604020202020204" pitchFamily="34" charset="0"/>
              </a:rPr>
              <a:t>Critical</a:t>
            </a:r>
            <a:r>
              <a:rPr lang="es-CL" altLang="es-CL" sz="2000" b="1" i="1" dirty="0">
                <a:solidFill>
                  <a:srgbClr val="002060"/>
                </a:solidFill>
                <a:latin typeface="Arial" panose="020B0604020202020204" pitchFamily="34" charset="0"/>
              </a:rPr>
              <a:t> </a:t>
            </a:r>
            <a:r>
              <a:rPr lang="es-CL" altLang="es-CL" sz="2000" b="1" i="1" dirty="0" err="1">
                <a:solidFill>
                  <a:srgbClr val="002060"/>
                </a:solidFill>
                <a:latin typeface="Arial" panose="020B0604020202020204" pitchFamily="34" charset="0"/>
              </a:rPr>
              <a:t>Information</a:t>
            </a:r>
            <a:r>
              <a:rPr lang="es-CL" altLang="es-CL" sz="2000" b="1" i="1" dirty="0">
                <a:solidFill>
                  <a:srgbClr val="002060"/>
                </a:solidFill>
                <a:latin typeface="Arial" panose="020B0604020202020204" pitchFamily="34" charset="0"/>
              </a:rPr>
              <a:t> </a:t>
            </a:r>
            <a:r>
              <a:rPr lang="es-CL" altLang="es-CL" sz="2000" b="1" i="1" dirty="0" err="1">
                <a:solidFill>
                  <a:srgbClr val="002060"/>
                </a:solidFill>
                <a:latin typeface="Arial" panose="020B0604020202020204" pitchFamily="34" charset="0"/>
              </a:rPr>
              <a:t>Requirementes</a:t>
            </a:r>
            <a:r>
              <a:rPr lang="es-CL" altLang="es-CL" sz="2000" b="1" i="1" dirty="0">
                <a:solidFill>
                  <a:srgbClr val="002060"/>
                </a:solidFill>
                <a:latin typeface="Arial" panose="020B0604020202020204" pitchFamily="34" charset="0"/>
              </a:rPr>
              <a:t> (CCIR)</a:t>
            </a:r>
          </a:p>
        </p:txBody>
      </p:sp>
    </p:spTree>
    <p:extLst>
      <p:ext uri="{BB962C8B-B14F-4D97-AF65-F5344CB8AC3E}">
        <p14:creationId xmlns:p14="http://schemas.microsoft.com/office/powerpoint/2010/main" val="2024301893"/>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7</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4"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INTELIGENCIA IM</a:t>
            </a:r>
          </a:p>
        </p:txBody>
      </p:sp>
      <p:sp>
        <p:nvSpPr>
          <p:cNvPr id="16" name="Text Box 17"/>
          <p:cNvSpPr txBox="1">
            <a:spLocks noChangeArrowheads="1"/>
          </p:cNvSpPr>
          <p:nvPr/>
        </p:nvSpPr>
        <p:spPr bwMode="auto">
          <a:xfrm>
            <a:off x="602835" y="1540798"/>
            <a:ext cx="11022838" cy="4862870"/>
          </a:xfrm>
          <a:prstGeom prst="rect">
            <a:avLst/>
          </a:prstGeom>
          <a:noFill/>
          <a:ln w="2857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285750" indent="-285750" algn="just">
              <a:lnSpc>
                <a:spcPct val="150000"/>
              </a:lnSpc>
              <a:buFont typeface="Wingdings" panose="05000000000000000000" pitchFamily="2" charset="2"/>
              <a:buChar char="Ø"/>
              <a:defRPr/>
            </a:pPr>
            <a:r>
              <a:rPr lang="es-CL" sz="2000" b="1" dirty="0">
                <a:solidFill>
                  <a:srgbClr val="002060"/>
                </a:solidFill>
                <a:latin typeface="Arial" panose="020B0604020202020204" pitchFamily="34" charset="0"/>
                <a:cs typeface="Arial" panose="020B0604020202020204" pitchFamily="34" charset="0"/>
              </a:rPr>
              <a:t>Fuente de Información: </a:t>
            </a:r>
            <a:r>
              <a:rPr lang="es-CL" sz="2000" dirty="0">
                <a:latin typeface="Arial" panose="020B0604020202020204" pitchFamily="34" charset="0"/>
                <a:cs typeface="Arial" panose="020B0604020202020204" pitchFamily="34" charset="0"/>
              </a:rPr>
              <a:t>Una fuente de Información es una persona, organismo cosa o actividad desde la cual se obtienen las informaciones.</a:t>
            </a:r>
          </a:p>
          <a:p>
            <a:pPr marL="285750" indent="-285750" algn="just">
              <a:lnSpc>
                <a:spcPct val="150000"/>
              </a:lnSpc>
              <a:buFont typeface="Wingdings" panose="05000000000000000000" pitchFamily="2" charset="2"/>
              <a:buChar char="Ø"/>
              <a:defRPr/>
            </a:pPr>
            <a:endParaRPr lang="es-CL" sz="2000" dirty="0">
              <a:latin typeface="Arial" panose="020B0604020202020204" pitchFamily="34" charset="0"/>
              <a:cs typeface="Arial" panose="020B0604020202020204" pitchFamily="34" charset="0"/>
            </a:endParaRPr>
          </a:p>
          <a:p>
            <a:pPr marL="285750" indent="-285750" algn="just">
              <a:lnSpc>
                <a:spcPct val="150000"/>
              </a:lnSpc>
              <a:buFont typeface="Wingdings" panose="05000000000000000000" pitchFamily="2" charset="2"/>
              <a:buChar char="Ø"/>
              <a:defRPr/>
            </a:pPr>
            <a:r>
              <a:rPr lang="es-CL" sz="2000" b="1" dirty="0">
                <a:solidFill>
                  <a:srgbClr val="002060"/>
                </a:solidFill>
                <a:latin typeface="Arial" panose="020B0604020202020204" pitchFamily="34" charset="0"/>
                <a:cs typeface="Arial" panose="020B0604020202020204" pitchFamily="34" charset="0"/>
              </a:rPr>
              <a:t>Fuente Abierta: </a:t>
            </a:r>
            <a:r>
              <a:rPr lang="es-CL" sz="2000" dirty="0">
                <a:latin typeface="Arial" panose="020B0604020202020204" pitchFamily="34" charset="0"/>
                <a:cs typeface="Arial" panose="020B0604020202020204" pitchFamily="34" charset="0"/>
              </a:rPr>
              <a:t>Es aquella que está accesible, sin limitaciones a cualquier persona. (Diarios, revistas, web, </a:t>
            </a:r>
            <a:r>
              <a:rPr lang="es-CL" sz="2000" dirty="0" err="1">
                <a:latin typeface="Arial" panose="020B0604020202020204" pitchFamily="34" charset="0"/>
                <a:cs typeface="Arial" panose="020B0604020202020204" pitchFamily="34" charset="0"/>
              </a:rPr>
              <a:t>Jane’s</a:t>
            </a:r>
            <a:r>
              <a:rPr lang="es-CL" sz="2000" dirty="0">
                <a:latin typeface="Arial" panose="020B0604020202020204" pitchFamily="34" charset="0"/>
                <a:cs typeface="Arial" panose="020B0604020202020204" pitchFamily="34" charset="0"/>
              </a:rPr>
              <a:t>, almanaque náutico, derrotero, tabla de mareas, etc.)</a:t>
            </a:r>
          </a:p>
          <a:p>
            <a:pPr marL="285750" indent="-285750" algn="just">
              <a:lnSpc>
                <a:spcPct val="150000"/>
              </a:lnSpc>
              <a:buFont typeface="Wingdings" panose="05000000000000000000" pitchFamily="2" charset="2"/>
              <a:buChar char="Ø"/>
              <a:defRPr/>
            </a:pPr>
            <a:endParaRPr lang="es-CL" sz="2000" dirty="0">
              <a:latin typeface="Arial" panose="020B0604020202020204" pitchFamily="34" charset="0"/>
              <a:cs typeface="Arial" panose="020B0604020202020204" pitchFamily="34" charset="0"/>
            </a:endParaRPr>
          </a:p>
          <a:p>
            <a:pPr marL="285750" indent="-285750" algn="just">
              <a:lnSpc>
                <a:spcPct val="150000"/>
              </a:lnSpc>
              <a:buFont typeface="Wingdings" panose="05000000000000000000" pitchFamily="2" charset="2"/>
              <a:buChar char="Ø"/>
              <a:defRPr/>
            </a:pPr>
            <a:r>
              <a:rPr lang="es-CL" sz="2000" b="1" dirty="0">
                <a:solidFill>
                  <a:srgbClr val="002060"/>
                </a:solidFill>
                <a:latin typeface="Arial" panose="020B0604020202020204" pitchFamily="34" charset="0"/>
                <a:cs typeface="Arial" panose="020B0604020202020204" pitchFamily="34" charset="0"/>
              </a:rPr>
              <a:t>Fuente Cerrada: </a:t>
            </a:r>
            <a:r>
              <a:rPr lang="es-CL" sz="2000" dirty="0">
                <a:latin typeface="Arial" panose="020B0604020202020204" pitchFamily="34" charset="0"/>
                <a:cs typeface="Arial" panose="020B0604020202020204" pitchFamily="34" charset="0"/>
              </a:rPr>
              <a:t>Son aquellas que contienen información de un alto grado de reserva y por lo mismo de acceso restringido sólo a personas autorizadas. (Archivos Secretos, </a:t>
            </a:r>
            <a:r>
              <a:rPr lang="es-CL" sz="2000" dirty="0" err="1">
                <a:latin typeface="Arial" panose="020B0604020202020204" pitchFamily="34" charset="0"/>
                <a:cs typeface="Arial" panose="020B0604020202020204" pitchFamily="34" charset="0"/>
              </a:rPr>
              <a:t>LOB’s</a:t>
            </a:r>
            <a:r>
              <a:rPr lang="es-CL" sz="2000" dirty="0">
                <a:latin typeface="Arial" panose="020B0604020202020204" pitchFamily="34" charset="0"/>
                <a:cs typeface="Arial" panose="020B0604020202020204" pitchFamily="34" charset="0"/>
              </a:rPr>
              <a:t>, Prisioneros de Guerra, emisiones electromagnéticas, material capturado, etc.)</a:t>
            </a:r>
          </a:p>
          <a:p>
            <a:pPr marL="285750" indent="-285750" algn="just">
              <a:buFont typeface="Wingdings" panose="05000000000000000000" pitchFamily="2" charset="2"/>
              <a:buChar char="Ø"/>
              <a:defRPr/>
            </a:pPr>
            <a:endParaRPr lang="es-CL" sz="2000" dirty="0">
              <a:latin typeface="Arial" panose="020B0604020202020204" pitchFamily="34" charset="0"/>
              <a:cs typeface="Arial" panose="020B0604020202020204" pitchFamily="34" charset="0"/>
            </a:endParaRPr>
          </a:p>
        </p:txBody>
      </p:sp>
      <p:sp>
        <p:nvSpPr>
          <p:cNvPr id="17" name="Rectángulo 16"/>
          <p:cNvSpPr/>
          <p:nvPr/>
        </p:nvSpPr>
        <p:spPr>
          <a:xfrm>
            <a:off x="816206" y="934922"/>
            <a:ext cx="1810880" cy="369332"/>
          </a:xfrm>
          <a:prstGeom prst="rect">
            <a:avLst/>
          </a:prstGeom>
          <a:ln>
            <a:solidFill>
              <a:schemeClr val="tx1"/>
            </a:solidFill>
          </a:ln>
        </p:spPr>
        <p:txBody>
          <a:bodyPr wrap="square">
            <a:spAutoFit/>
          </a:bodyPr>
          <a:lstStyle/>
          <a:p>
            <a:pPr>
              <a:spcBef>
                <a:spcPct val="50000"/>
              </a:spcBef>
            </a:pPr>
            <a:r>
              <a:rPr lang="es-CL" altLang="es-CL" b="1" dirty="0">
                <a:solidFill>
                  <a:srgbClr val="002060"/>
                </a:solidFill>
                <a:latin typeface="Arial" panose="020B0604020202020204" pitchFamily="34" charset="0"/>
              </a:rPr>
              <a:t>DEFINICIONES</a:t>
            </a:r>
          </a:p>
        </p:txBody>
      </p:sp>
    </p:spTree>
    <p:extLst>
      <p:ext uri="{BB962C8B-B14F-4D97-AF65-F5344CB8AC3E}">
        <p14:creationId xmlns:p14="http://schemas.microsoft.com/office/powerpoint/2010/main" val="2244258427"/>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8</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4"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INTELIGENCIA IM</a:t>
            </a:r>
          </a:p>
        </p:txBody>
      </p:sp>
      <p:sp>
        <p:nvSpPr>
          <p:cNvPr id="16" name="Text Box 17"/>
          <p:cNvSpPr txBox="1">
            <a:spLocks noChangeArrowheads="1"/>
          </p:cNvSpPr>
          <p:nvPr/>
        </p:nvSpPr>
        <p:spPr bwMode="auto">
          <a:xfrm>
            <a:off x="1000122" y="1631236"/>
            <a:ext cx="10557387" cy="4801314"/>
          </a:xfrm>
          <a:prstGeom prst="rect">
            <a:avLst/>
          </a:prstGeom>
          <a:noFill/>
          <a:ln w="2857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285750" indent="-285750" algn="just">
              <a:lnSpc>
                <a:spcPct val="150000"/>
              </a:lnSpc>
              <a:buFont typeface="Wingdings" panose="05000000000000000000" pitchFamily="2" charset="2"/>
              <a:buChar char="Ø"/>
              <a:defRPr/>
            </a:pPr>
            <a:r>
              <a:rPr lang="es-CL" sz="2000" dirty="0">
                <a:solidFill>
                  <a:srgbClr val="002060"/>
                </a:solidFill>
                <a:latin typeface="Arial" panose="020B0604020202020204" pitchFamily="34" charset="0"/>
                <a:cs typeface="Arial" panose="020B0604020202020204" pitchFamily="34" charset="0"/>
              </a:rPr>
              <a:t>Indicio: </a:t>
            </a:r>
            <a:r>
              <a:rPr lang="es-CL" sz="2000" dirty="0">
                <a:latin typeface="Arial" panose="020B0604020202020204" pitchFamily="34" charset="0"/>
                <a:cs typeface="Arial" panose="020B0604020202020204" pitchFamily="34" charset="0"/>
              </a:rPr>
              <a:t>Respecto a la búsqueda de información de inteligencia un indicio es cualquier evidencia positiva o negativa que ayudará a completar un requerimiento de inteligencia. Con respecto a las posibilidades del enemigo, un indicio es cualquier evidencia de la actividad enemiga, ya sea positiva o negativa y que señala la adopción o rechazo del enemigo de una posibilidad específica.</a:t>
            </a:r>
          </a:p>
          <a:p>
            <a:pPr marL="285750" indent="-285750" algn="just">
              <a:lnSpc>
                <a:spcPct val="150000"/>
              </a:lnSpc>
              <a:buFont typeface="Wingdings" panose="05000000000000000000" pitchFamily="2" charset="2"/>
              <a:buChar char="Ø"/>
              <a:defRPr/>
            </a:pPr>
            <a:endParaRPr lang="es-CL" sz="2000" dirty="0">
              <a:latin typeface="Arial" panose="020B0604020202020204" pitchFamily="34" charset="0"/>
              <a:cs typeface="Arial" panose="020B0604020202020204" pitchFamily="34" charset="0"/>
            </a:endParaRPr>
          </a:p>
          <a:p>
            <a:pPr marL="285750" indent="-285750" algn="just">
              <a:lnSpc>
                <a:spcPct val="150000"/>
              </a:lnSpc>
              <a:buFont typeface="Wingdings" panose="05000000000000000000" pitchFamily="2" charset="2"/>
              <a:buChar char="Ø"/>
              <a:defRPr/>
            </a:pPr>
            <a:r>
              <a:rPr lang="es-CL" sz="2000" dirty="0">
                <a:solidFill>
                  <a:srgbClr val="002060"/>
                </a:solidFill>
                <a:latin typeface="Arial" panose="020B0604020202020204" pitchFamily="34" charset="0"/>
                <a:cs typeface="Arial" panose="020B0604020202020204" pitchFamily="34" charset="0"/>
              </a:rPr>
              <a:t>Espionaje: </a:t>
            </a:r>
            <a:r>
              <a:rPr lang="es-CL" sz="2000" dirty="0">
                <a:latin typeface="Arial" panose="020B0604020202020204" pitchFamily="34" charset="0"/>
                <a:cs typeface="Arial" panose="020B0604020202020204" pitchFamily="34" charset="0"/>
              </a:rPr>
              <a:t>Es la actividad de búsqueda secreta y sistemática de información de enemigos o enemigos potenciales y de los problemas del teatro de operaciones.</a:t>
            </a:r>
          </a:p>
          <a:p>
            <a:pPr marL="285750" indent="-285750" algn="just">
              <a:lnSpc>
                <a:spcPct val="150000"/>
              </a:lnSpc>
              <a:buFont typeface="Wingdings" panose="05000000000000000000" pitchFamily="2" charset="2"/>
              <a:buChar char="Ø"/>
              <a:defRPr/>
            </a:pPr>
            <a:endParaRPr lang="es-CL" sz="2000" dirty="0">
              <a:latin typeface="Arial" panose="020B0604020202020204" pitchFamily="34" charset="0"/>
              <a:cs typeface="Arial" panose="020B0604020202020204" pitchFamily="34" charset="0"/>
            </a:endParaRPr>
          </a:p>
          <a:p>
            <a:pPr marL="342900" indent="-342900" eaLnBrk="1" hangingPunct="1">
              <a:spcBef>
                <a:spcPct val="50000"/>
              </a:spcBef>
              <a:buFont typeface="+mj-lt"/>
              <a:buAutoNum type="arabicPeriod"/>
            </a:pPr>
            <a:endParaRPr lang="es-CL" altLang="es-CL" sz="1600" b="1" i="1" dirty="0">
              <a:solidFill>
                <a:srgbClr val="002060"/>
              </a:solidFill>
              <a:latin typeface="Arial" panose="020B0604020202020204" pitchFamily="34" charset="0"/>
            </a:endParaRPr>
          </a:p>
        </p:txBody>
      </p:sp>
      <p:sp>
        <p:nvSpPr>
          <p:cNvPr id="17" name="Rectángulo 16"/>
          <p:cNvSpPr/>
          <p:nvPr/>
        </p:nvSpPr>
        <p:spPr>
          <a:xfrm>
            <a:off x="816206" y="934922"/>
            <a:ext cx="1810880" cy="369332"/>
          </a:xfrm>
          <a:prstGeom prst="rect">
            <a:avLst/>
          </a:prstGeom>
          <a:ln>
            <a:solidFill>
              <a:schemeClr val="tx1"/>
            </a:solidFill>
          </a:ln>
        </p:spPr>
        <p:txBody>
          <a:bodyPr wrap="square">
            <a:spAutoFit/>
          </a:bodyPr>
          <a:lstStyle/>
          <a:p>
            <a:pPr>
              <a:spcBef>
                <a:spcPct val="50000"/>
              </a:spcBef>
            </a:pPr>
            <a:r>
              <a:rPr lang="es-CL" altLang="es-CL" b="1" dirty="0">
                <a:solidFill>
                  <a:srgbClr val="002060"/>
                </a:solidFill>
                <a:latin typeface="Arial" panose="020B0604020202020204" pitchFamily="34" charset="0"/>
              </a:rPr>
              <a:t>DEFINICIONES</a:t>
            </a:r>
          </a:p>
        </p:txBody>
      </p:sp>
    </p:spTree>
    <p:extLst>
      <p:ext uri="{BB962C8B-B14F-4D97-AF65-F5344CB8AC3E}">
        <p14:creationId xmlns:p14="http://schemas.microsoft.com/office/powerpoint/2010/main" val="3376224681"/>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9</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4"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INTELIGENCIA IM</a:t>
            </a:r>
          </a:p>
        </p:txBody>
      </p:sp>
      <p:sp>
        <p:nvSpPr>
          <p:cNvPr id="16" name="Text Box 17"/>
          <p:cNvSpPr txBox="1">
            <a:spLocks noChangeArrowheads="1"/>
          </p:cNvSpPr>
          <p:nvPr/>
        </p:nvSpPr>
        <p:spPr bwMode="auto">
          <a:xfrm>
            <a:off x="808891" y="1766561"/>
            <a:ext cx="10557387" cy="1846659"/>
          </a:xfrm>
          <a:prstGeom prst="rect">
            <a:avLst/>
          </a:prstGeom>
          <a:noFill/>
          <a:ln w="2857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a:lnSpc>
                <a:spcPct val="150000"/>
              </a:lnSpc>
              <a:buNone/>
              <a:defRPr/>
            </a:pPr>
            <a:r>
              <a:rPr lang="es-CL" sz="2000" dirty="0">
                <a:solidFill>
                  <a:srgbClr val="002060"/>
                </a:solidFill>
                <a:latin typeface="Arial" panose="020B0604020202020204" pitchFamily="34" charset="0"/>
                <a:cs typeface="Arial" panose="020B0604020202020204" pitchFamily="34" charset="0"/>
              </a:rPr>
              <a:t>Agencia o Medio de búsqueda: </a:t>
            </a:r>
            <a:r>
              <a:rPr lang="es-CL" sz="2000" dirty="0">
                <a:latin typeface="Arial" panose="020B0604020202020204" pitchFamily="34" charset="0"/>
                <a:cs typeface="Arial" panose="020B0604020202020204" pitchFamily="34" charset="0"/>
              </a:rPr>
              <a:t>Es cualquier individuo u organización con capacidad de obtener informaciones. Las Agencias variarán desde un combatiente básico anfibio hasta una unidad superior o desde unidades especializadas y no especializadas.</a:t>
            </a:r>
          </a:p>
          <a:p>
            <a:pPr marL="342900" indent="-342900" eaLnBrk="1" hangingPunct="1">
              <a:spcBef>
                <a:spcPct val="50000"/>
              </a:spcBef>
              <a:buFont typeface="+mj-lt"/>
              <a:buAutoNum type="arabicPeriod"/>
            </a:pPr>
            <a:endParaRPr lang="es-CL" altLang="es-CL" sz="1600" b="1" i="1" dirty="0">
              <a:solidFill>
                <a:srgbClr val="002060"/>
              </a:solidFill>
              <a:latin typeface="Arial" panose="020B0604020202020204" pitchFamily="34" charset="0"/>
            </a:endParaRPr>
          </a:p>
        </p:txBody>
      </p:sp>
      <p:sp>
        <p:nvSpPr>
          <p:cNvPr id="17" name="Rectángulo 16"/>
          <p:cNvSpPr/>
          <p:nvPr/>
        </p:nvSpPr>
        <p:spPr>
          <a:xfrm>
            <a:off x="816206" y="934922"/>
            <a:ext cx="1810880" cy="369332"/>
          </a:xfrm>
          <a:prstGeom prst="rect">
            <a:avLst/>
          </a:prstGeom>
          <a:ln>
            <a:solidFill>
              <a:schemeClr val="tx1"/>
            </a:solidFill>
          </a:ln>
        </p:spPr>
        <p:txBody>
          <a:bodyPr wrap="square">
            <a:spAutoFit/>
          </a:bodyPr>
          <a:lstStyle/>
          <a:p>
            <a:pPr>
              <a:spcBef>
                <a:spcPct val="50000"/>
              </a:spcBef>
            </a:pPr>
            <a:r>
              <a:rPr lang="es-CL" altLang="es-CL" b="1" dirty="0">
                <a:solidFill>
                  <a:srgbClr val="002060"/>
                </a:solidFill>
                <a:latin typeface="Arial" panose="020B0604020202020204" pitchFamily="34" charset="0"/>
              </a:rPr>
              <a:t>DEFINICIONES</a:t>
            </a:r>
          </a:p>
        </p:txBody>
      </p:sp>
    </p:spTree>
    <p:extLst>
      <p:ext uri="{BB962C8B-B14F-4D97-AF65-F5344CB8AC3E}">
        <p14:creationId xmlns:p14="http://schemas.microsoft.com/office/powerpoint/2010/main" val="1699875217"/>
      </p:ext>
    </p:extLst>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10</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4"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INTELIGENCIA IM</a:t>
            </a:r>
          </a:p>
        </p:txBody>
      </p:sp>
      <p:grpSp>
        <p:nvGrpSpPr>
          <p:cNvPr id="18" name="6 Grupo"/>
          <p:cNvGrpSpPr>
            <a:grpSpLocks/>
          </p:cNvGrpSpPr>
          <p:nvPr/>
        </p:nvGrpSpPr>
        <p:grpSpPr bwMode="auto">
          <a:xfrm>
            <a:off x="942975" y="929970"/>
            <a:ext cx="10184368" cy="5239973"/>
            <a:chOff x="-352425" y="1284611"/>
            <a:chExt cx="9678988" cy="5501952"/>
          </a:xfrm>
        </p:grpSpPr>
        <p:pic>
          <p:nvPicPr>
            <p:cNvPr id="19" name="Picture 14" descr="http://www.dvdsetshop.com/Upload/uploadfiles/untitled(6).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643813" y="1714500"/>
              <a:ext cx="1508125" cy="11303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21" name="Picture 2" descr="spy2"/>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04775" y="1865313"/>
              <a:ext cx="1287463" cy="1766887"/>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22" name="Picture 3"/>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52425" y="3098818"/>
              <a:ext cx="2130425" cy="152558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23" name="Picture 5" descr="herold_us_special_forces1"/>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74649" y="4615532"/>
              <a:ext cx="1920876" cy="119856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24" name="Picture 456" descr="lhd3"/>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655763" y="3986213"/>
              <a:ext cx="1609725" cy="10922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25" name="Picture 457" descr="c135f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716088" y="4840599"/>
              <a:ext cx="1550987" cy="97313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26" name="Picture 458" descr="antena1"/>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404937" y="2455863"/>
              <a:ext cx="1797050" cy="1531937"/>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27" name="Picture 459" descr="_1347233_010523wto300"/>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1404938" y="1747838"/>
              <a:ext cx="1797050" cy="1023937"/>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28" name="Oval 460"/>
            <p:cNvSpPr>
              <a:spLocks noChangeArrowheads="1"/>
            </p:cNvSpPr>
            <p:nvPr/>
          </p:nvSpPr>
          <p:spPr bwMode="auto">
            <a:xfrm>
              <a:off x="1677486" y="1336675"/>
              <a:ext cx="1401952" cy="565150"/>
            </a:xfrm>
            <a:prstGeom prst="ellipse">
              <a:avLst/>
            </a:prstGeom>
            <a:solidFill>
              <a:srgbClr val="002060"/>
            </a:solidFill>
            <a:ln w="28575">
              <a:solidFill>
                <a:schemeClr val="tx1"/>
              </a:solidFill>
              <a:round/>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_tradnl" altLang="en-US" sz="1200" b="1">
                  <a:solidFill>
                    <a:schemeClr val="bg1"/>
                  </a:solidFill>
                  <a:cs typeface="Arial" panose="020B0604020202020204" pitchFamily="34" charset="0"/>
                </a:rPr>
                <a:t>COMINT</a:t>
              </a:r>
              <a:endParaRPr lang="es-ES" altLang="en-US" sz="1200" b="1">
                <a:solidFill>
                  <a:schemeClr val="bg1"/>
                </a:solidFill>
                <a:cs typeface="Arial" panose="020B0604020202020204" pitchFamily="34" charset="0"/>
              </a:endParaRPr>
            </a:p>
          </p:txBody>
        </p:sp>
        <p:pic>
          <p:nvPicPr>
            <p:cNvPr id="29" name="Picture 463" descr="ss"/>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3263900" y="3690938"/>
              <a:ext cx="1733550" cy="116681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30" name="Picture 464" descr="as1him"/>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3201988" y="1689100"/>
              <a:ext cx="1611312" cy="12255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31" name="Picture 465" descr="predator_CIA"/>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3200400" y="2806700"/>
              <a:ext cx="1736725" cy="10382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32" name="Picture 466" descr="surveillance_investigations"/>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3200400" y="4837113"/>
              <a:ext cx="1860550" cy="8064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33" name="Oval 467"/>
            <p:cNvSpPr>
              <a:spLocks noChangeArrowheads="1"/>
            </p:cNvSpPr>
            <p:nvPr/>
          </p:nvSpPr>
          <p:spPr bwMode="auto">
            <a:xfrm>
              <a:off x="3387737" y="1314450"/>
              <a:ext cx="1283500" cy="565150"/>
            </a:xfrm>
            <a:prstGeom prst="ellipse">
              <a:avLst/>
            </a:prstGeom>
            <a:solidFill>
              <a:srgbClr val="002060"/>
            </a:solidFill>
            <a:ln w="28575">
              <a:solidFill>
                <a:schemeClr val="tx1"/>
              </a:solidFill>
              <a:round/>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_tradnl" altLang="en-US" sz="1200" b="1">
                  <a:solidFill>
                    <a:schemeClr val="bg1"/>
                  </a:solidFill>
                  <a:cs typeface="Arial" panose="020B0604020202020204" pitchFamily="34" charset="0"/>
                </a:rPr>
                <a:t>IMINT</a:t>
              </a:r>
              <a:endParaRPr lang="es-ES" altLang="en-US" sz="1200" b="1">
                <a:solidFill>
                  <a:schemeClr val="bg1"/>
                </a:solidFill>
                <a:cs typeface="Arial" panose="020B0604020202020204" pitchFamily="34" charset="0"/>
              </a:endParaRPr>
            </a:p>
          </p:txBody>
        </p:sp>
        <p:pic>
          <p:nvPicPr>
            <p:cNvPr id="34" name="Picture 468" descr="laclass-submarine">
              <a:hlinkClick r:id="rId18"/>
            </p:cNvPr>
            <p:cNvPicPr>
              <a:picLocks noChangeAspect="1" noChangeArrowheads="1"/>
            </p:cNvPicPr>
            <p:nvPr/>
          </p:nvPicPr>
          <p:blipFill>
            <a:blip r:embed="rId19" cstate="print">
              <a:extLst>
                <a:ext uri="{28A0092B-C50C-407E-A947-70E740481C1C}">
                  <a14:useLocalDpi xmlns:a14="http://schemas.microsoft.com/office/drawing/2010/main" val="0"/>
                </a:ext>
              </a:extLst>
            </a:blip>
            <a:srcRect/>
            <a:stretch>
              <a:fillRect/>
            </a:stretch>
          </p:blipFill>
          <p:spPr bwMode="auto">
            <a:xfrm>
              <a:off x="5014913" y="4068763"/>
              <a:ext cx="1485900" cy="12128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35" name="Picture 469" descr="usaegis1"/>
            <p:cNvPicPr>
              <a:picLocks noChangeAspect="1" noChangeArrowheads="1"/>
            </p:cNvPicPr>
            <p:nvPr/>
          </p:nvPicPr>
          <p:blipFill>
            <a:blip r:embed="rId20" cstate="print">
              <a:extLst>
                <a:ext uri="{28A0092B-C50C-407E-A947-70E740481C1C}">
                  <a14:useLocalDpi xmlns:a14="http://schemas.microsoft.com/office/drawing/2010/main" val="0"/>
                </a:ext>
              </a:extLst>
            </a:blip>
            <a:srcRect/>
            <a:stretch>
              <a:fillRect/>
            </a:stretch>
          </p:blipFill>
          <p:spPr bwMode="auto">
            <a:xfrm>
              <a:off x="4937125" y="2927350"/>
              <a:ext cx="1547813" cy="117633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36" name="Picture 470" descr="bE3ASentryAWACS01"/>
            <p:cNvPicPr>
              <a:picLocks noChangeAspect="1" noChangeArrowheads="1"/>
            </p:cNvPicPr>
            <p:nvPr/>
          </p:nvPicPr>
          <p:blipFill>
            <a:blip r:embed="rId21" cstate="print">
              <a:extLst>
                <a:ext uri="{28A0092B-C50C-407E-A947-70E740481C1C}">
                  <a14:useLocalDpi xmlns:a14="http://schemas.microsoft.com/office/drawing/2010/main" val="0"/>
                </a:ext>
              </a:extLst>
            </a:blip>
            <a:srcRect/>
            <a:stretch>
              <a:fillRect/>
            </a:stretch>
          </p:blipFill>
          <p:spPr bwMode="auto">
            <a:xfrm>
              <a:off x="4687888" y="1866900"/>
              <a:ext cx="1797050" cy="1138238"/>
            </a:xfrm>
            <a:prstGeom prst="rect">
              <a:avLst/>
            </a:prstGeom>
            <a:noFill/>
            <a:ln w="31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37" name="Oval 471"/>
            <p:cNvSpPr>
              <a:spLocks noChangeArrowheads="1"/>
            </p:cNvSpPr>
            <p:nvPr/>
          </p:nvSpPr>
          <p:spPr bwMode="auto">
            <a:xfrm>
              <a:off x="5016858" y="1343025"/>
              <a:ext cx="1281878" cy="566738"/>
            </a:xfrm>
            <a:prstGeom prst="ellipse">
              <a:avLst/>
            </a:prstGeom>
            <a:solidFill>
              <a:srgbClr val="002060"/>
            </a:solidFill>
            <a:ln w="28575">
              <a:solidFill>
                <a:schemeClr val="tx1"/>
              </a:solidFill>
              <a:round/>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_tradnl" altLang="en-US" sz="1200" b="1">
                  <a:solidFill>
                    <a:schemeClr val="bg1"/>
                  </a:solidFill>
                  <a:cs typeface="Arial" panose="020B0604020202020204" pitchFamily="34" charset="0"/>
                </a:rPr>
                <a:t>ELINT</a:t>
              </a:r>
              <a:endParaRPr lang="es-ES" altLang="en-US" sz="1200" b="1">
                <a:solidFill>
                  <a:schemeClr val="bg1"/>
                </a:solidFill>
                <a:cs typeface="Arial" panose="020B0604020202020204" pitchFamily="34" charset="0"/>
              </a:endParaRPr>
            </a:p>
          </p:txBody>
        </p:sp>
        <p:pic>
          <p:nvPicPr>
            <p:cNvPr id="38" name="Picture 472" descr="ss2"/>
            <p:cNvPicPr>
              <a:picLocks noChangeAspect="1" noChangeArrowheads="1"/>
            </p:cNvPicPr>
            <p:nvPr/>
          </p:nvPicPr>
          <p:blipFill>
            <a:blip r:embed="rId22" cstate="print">
              <a:extLst>
                <a:ext uri="{28A0092B-C50C-407E-A947-70E740481C1C}">
                  <a14:useLocalDpi xmlns:a14="http://schemas.microsoft.com/office/drawing/2010/main" val="0"/>
                </a:ext>
              </a:extLst>
            </a:blip>
            <a:srcRect/>
            <a:stretch>
              <a:fillRect/>
            </a:stretch>
          </p:blipFill>
          <p:spPr bwMode="auto">
            <a:xfrm>
              <a:off x="6456441" y="1671683"/>
              <a:ext cx="1255712" cy="168751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39" name="Oval 474"/>
            <p:cNvSpPr>
              <a:spLocks noChangeArrowheads="1"/>
            </p:cNvSpPr>
            <p:nvPr/>
          </p:nvSpPr>
          <p:spPr bwMode="auto">
            <a:xfrm>
              <a:off x="6430168" y="1357313"/>
              <a:ext cx="1285123" cy="565150"/>
            </a:xfrm>
            <a:prstGeom prst="ellipse">
              <a:avLst/>
            </a:prstGeom>
            <a:solidFill>
              <a:srgbClr val="002060"/>
            </a:solidFill>
            <a:ln w="28575">
              <a:solidFill>
                <a:schemeClr val="tx1"/>
              </a:solidFill>
              <a:round/>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_tradnl" altLang="en-US" sz="1200" b="1">
                  <a:solidFill>
                    <a:schemeClr val="bg1"/>
                  </a:solidFill>
                  <a:cs typeface="Arial" panose="020B0604020202020204" pitchFamily="34" charset="0"/>
                </a:rPr>
                <a:t>SONINT</a:t>
              </a:r>
              <a:endParaRPr lang="es-ES" altLang="en-US" sz="1200" b="1">
                <a:solidFill>
                  <a:schemeClr val="bg1"/>
                </a:solidFill>
                <a:cs typeface="Arial" panose="020B0604020202020204" pitchFamily="34" charset="0"/>
              </a:endParaRPr>
            </a:p>
          </p:txBody>
        </p:sp>
        <p:pic>
          <p:nvPicPr>
            <p:cNvPr id="40" name="Picture 12" descr="http://www.flotv.com/img/showcase/cbs/ncis.jpg"/>
            <p:cNvPicPr>
              <a:picLocks noChangeAspect="1" noChangeArrowheads="1"/>
            </p:cNvPicPr>
            <p:nvPr/>
          </p:nvPicPr>
          <p:blipFill>
            <a:blip r:embed="rId23" cstate="print">
              <a:extLst>
                <a:ext uri="{28A0092B-C50C-407E-A947-70E740481C1C}">
                  <a14:useLocalDpi xmlns:a14="http://schemas.microsoft.com/office/drawing/2010/main" val="0"/>
                </a:ext>
              </a:extLst>
            </a:blip>
            <a:srcRect/>
            <a:stretch>
              <a:fillRect/>
            </a:stretch>
          </p:blipFill>
          <p:spPr bwMode="auto">
            <a:xfrm>
              <a:off x="7715250" y="2857500"/>
              <a:ext cx="1611313" cy="107156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41" name="Oval 474"/>
            <p:cNvSpPr>
              <a:spLocks noChangeArrowheads="1"/>
            </p:cNvSpPr>
            <p:nvPr/>
          </p:nvSpPr>
          <p:spPr bwMode="auto">
            <a:xfrm>
              <a:off x="7858082" y="1284611"/>
              <a:ext cx="1213728" cy="565149"/>
            </a:xfrm>
            <a:prstGeom prst="ellipse">
              <a:avLst/>
            </a:prstGeom>
            <a:solidFill>
              <a:srgbClr val="002060"/>
            </a:solidFill>
            <a:ln w="28575">
              <a:solidFill>
                <a:schemeClr val="tx1"/>
              </a:solidFill>
              <a:round/>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_tradnl" altLang="en-US" sz="1200" b="1">
                  <a:solidFill>
                    <a:schemeClr val="bg1"/>
                  </a:solidFill>
                  <a:cs typeface="Arial" panose="020B0604020202020204" pitchFamily="34" charset="0"/>
                </a:rPr>
                <a:t>CI</a:t>
              </a:r>
              <a:endParaRPr lang="es-ES" altLang="en-US" sz="1200" b="1">
                <a:solidFill>
                  <a:schemeClr val="bg1"/>
                </a:solidFill>
                <a:cs typeface="Arial" panose="020B0604020202020204" pitchFamily="34" charset="0"/>
              </a:endParaRPr>
            </a:p>
          </p:txBody>
        </p:sp>
        <p:sp>
          <p:nvSpPr>
            <p:cNvPr id="42" name="Rectangle 481"/>
            <p:cNvSpPr>
              <a:spLocks noChangeArrowheads="1"/>
            </p:cNvSpPr>
            <p:nvPr/>
          </p:nvSpPr>
          <p:spPr bwMode="auto">
            <a:xfrm>
              <a:off x="-213475" y="5642931"/>
              <a:ext cx="9410229" cy="1143632"/>
            </a:xfrm>
            <a:prstGeom prst="rect">
              <a:avLst/>
            </a:prstGeom>
            <a:solidFill>
              <a:schemeClr val="bg1"/>
            </a:solidFill>
            <a:ln w="28575">
              <a:solidFill>
                <a:schemeClr val="tx1"/>
              </a:solidFill>
              <a:miter lim="800000"/>
              <a:headEnd/>
              <a:tailEnd/>
            </a:ln>
            <a:effectLst>
              <a:outerShdw blurRad="50800" dist="38100" dir="8100000" algn="tr" rotWithShape="0">
                <a:prstClr val="black">
                  <a:alpha val="40000"/>
                </a:prstClr>
              </a:outerShdw>
            </a:effectLst>
          </p:spPr>
          <p:txBody>
            <a:bodyPr anchor="ctr"/>
            <a:lstStyle/>
            <a:p>
              <a:pPr algn="ctr">
                <a:defRPr/>
              </a:pPr>
              <a:r>
                <a:rPr lang="es-ES" sz="1400" dirty="0">
                  <a:solidFill>
                    <a:srgbClr val="000000"/>
                  </a:solidFill>
                  <a:latin typeface="Arial" charset="0"/>
                </a:rPr>
                <a:t>Los Medios de Obtención se pueden clasificar en </a:t>
              </a:r>
              <a:r>
                <a:rPr lang="es-ES" sz="1400" b="1" i="1" dirty="0">
                  <a:solidFill>
                    <a:srgbClr val="000000"/>
                  </a:solidFill>
                  <a:latin typeface="Arial" charset="0"/>
                </a:rPr>
                <a:t>especializados</a:t>
              </a:r>
              <a:r>
                <a:rPr lang="es-ES" sz="1400" dirty="0">
                  <a:solidFill>
                    <a:srgbClr val="000000"/>
                  </a:solidFill>
                  <a:latin typeface="Arial" charset="0"/>
                </a:rPr>
                <a:t> y </a:t>
              </a:r>
              <a:r>
                <a:rPr lang="es-ES" sz="1400" b="1" i="1" dirty="0">
                  <a:solidFill>
                    <a:srgbClr val="000000"/>
                  </a:solidFill>
                  <a:latin typeface="Arial" charset="0"/>
                </a:rPr>
                <a:t>no-especializados</a:t>
              </a:r>
              <a:r>
                <a:rPr lang="es-ES" sz="1400" dirty="0">
                  <a:solidFill>
                    <a:srgbClr val="000000"/>
                  </a:solidFill>
                  <a:latin typeface="Arial" charset="0"/>
                </a:rPr>
                <a:t>. Son </a:t>
              </a:r>
              <a:r>
                <a:rPr lang="es-ES" sz="1400" i="1" dirty="0">
                  <a:solidFill>
                    <a:srgbClr val="000000"/>
                  </a:solidFill>
                  <a:latin typeface="Arial" charset="0"/>
                </a:rPr>
                <a:t>especializados</a:t>
              </a:r>
              <a:r>
                <a:rPr lang="es-ES" sz="1400" dirty="0">
                  <a:solidFill>
                    <a:srgbClr val="000000"/>
                  </a:solidFill>
                  <a:latin typeface="Arial" charset="0"/>
                </a:rPr>
                <a:t> aquellos cuya única o principal función es realizar Operaciones de Inteligencia, y son </a:t>
              </a:r>
              <a:r>
                <a:rPr lang="es-ES" sz="1400" i="1" dirty="0">
                  <a:solidFill>
                    <a:srgbClr val="000000"/>
                  </a:solidFill>
                  <a:latin typeface="Arial" charset="0"/>
                </a:rPr>
                <a:t>no-especializados </a:t>
              </a:r>
              <a:r>
                <a:rPr lang="es-ES" sz="1400" dirty="0">
                  <a:solidFill>
                    <a:srgbClr val="000000"/>
                  </a:solidFill>
                  <a:latin typeface="Arial" charset="0"/>
                </a:rPr>
                <a:t>aquellos que tienen una función principal distinta, pero que, producto de las capacidades de sus sensores o por las características de las acciones que ejecutan, pueden participar en Acciones de Obtención de Información.</a:t>
              </a:r>
            </a:p>
          </p:txBody>
        </p:sp>
        <p:pic>
          <p:nvPicPr>
            <p:cNvPr id="43" name="Picture 473"/>
            <p:cNvPicPr>
              <a:picLocks noChangeAspect="1" noChangeArrowheads="1"/>
            </p:cNvPicPr>
            <p:nvPr/>
          </p:nvPicPr>
          <p:blipFill>
            <a:blip r:embed="rId24" cstate="print">
              <a:extLst>
                <a:ext uri="{28A0092B-C50C-407E-A947-70E740481C1C}">
                  <a14:useLocalDpi xmlns:a14="http://schemas.microsoft.com/office/drawing/2010/main" val="0"/>
                </a:ext>
              </a:extLst>
            </a:blip>
            <a:srcRect/>
            <a:stretch>
              <a:fillRect/>
            </a:stretch>
          </p:blipFill>
          <p:spPr bwMode="auto">
            <a:xfrm>
              <a:off x="6328570" y="3182361"/>
              <a:ext cx="1487488" cy="106521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44" name="Picture 10" descr="Image: NCIS agents training"/>
            <p:cNvPicPr>
              <a:picLocks noChangeAspect="1" noChangeArrowheads="1"/>
            </p:cNvPicPr>
            <p:nvPr/>
          </p:nvPicPr>
          <p:blipFill>
            <a:blip r:embed="rId25" cstate="print">
              <a:extLst>
                <a:ext uri="{28A0092B-C50C-407E-A947-70E740481C1C}">
                  <a14:useLocalDpi xmlns:a14="http://schemas.microsoft.com/office/drawing/2010/main" val="0"/>
                </a:ext>
              </a:extLst>
            </a:blip>
            <a:srcRect/>
            <a:stretch>
              <a:fillRect/>
            </a:stretch>
          </p:blipFill>
          <p:spPr bwMode="auto">
            <a:xfrm>
              <a:off x="7643813" y="3857625"/>
              <a:ext cx="1643062" cy="104933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45" name="Oval 4"/>
            <p:cNvSpPr>
              <a:spLocks noChangeArrowheads="1"/>
            </p:cNvSpPr>
            <p:nvPr/>
          </p:nvSpPr>
          <p:spPr bwMode="auto">
            <a:xfrm>
              <a:off x="142478" y="1331913"/>
              <a:ext cx="1363009" cy="538162"/>
            </a:xfrm>
            <a:prstGeom prst="ellipse">
              <a:avLst/>
            </a:prstGeom>
            <a:solidFill>
              <a:srgbClr val="002060"/>
            </a:solidFill>
            <a:ln w="28575">
              <a:solidFill>
                <a:schemeClr val="tx1"/>
              </a:solidFill>
              <a:round/>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n-US" sz="1200" b="1">
                  <a:solidFill>
                    <a:schemeClr val="bg1"/>
                  </a:solidFill>
                  <a:cs typeface="Arial" panose="020B0604020202020204" pitchFamily="34" charset="0"/>
                </a:rPr>
                <a:t>HUMINT</a:t>
              </a:r>
            </a:p>
          </p:txBody>
        </p:sp>
      </p:grpSp>
    </p:spTree>
    <p:extLst>
      <p:ext uri="{BB962C8B-B14F-4D97-AF65-F5344CB8AC3E}">
        <p14:creationId xmlns:p14="http://schemas.microsoft.com/office/powerpoint/2010/main" val="889645598"/>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11</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4"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INTELIGENCIA IM</a:t>
            </a:r>
          </a:p>
        </p:txBody>
      </p:sp>
      <p:sp>
        <p:nvSpPr>
          <p:cNvPr id="17" name="Rectángulo 16"/>
          <p:cNvSpPr/>
          <p:nvPr/>
        </p:nvSpPr>
        <p:spPr>
          <a:xfrm>
            <a:off x="816204" y="934922"/>
            <a:ext cx="3862283" cy="369332"/>
          </a:xfrm>
          <a:prstGeom prst="rect">
            <a:avLst/>
          </a:prstGeom>
          <a:ln>
            <a:solidFill>
              <a:schemeClr val="tx1"/>
            </a:solidFill>
          </a:ln>
        </p:spPr>
        <p:txBody>
          <a:bodyPr wrap="square">
            <a:spAutoFit/>
          </a:bodyPr>
          <a:lstStyle/>
          <a:p>
            <a:pPr>
              <a:spcBef>
                <a:spcPct val="50000"/>
              </a:spcBef>
            </a:pPr>
            <a:r>
              <a:rPr lang="es-CL" altLang="es-CL" b="1" dirty="0">
                <a:solidFill>
                  <a:srgbClr val="002060"/>
                </a:solidFill>
                <a:latin typeface="Arial" panose="020B0604020202020204" pitchFamily="34" charset="0"/>
              </a:rPr>
              <a:t>AGENCIAS DE BÚSQUEDA BAE</a:t>
            </a:r>
          </a:p>
        </p:txBody>
      </p:sp>
      <p:sp>
        <p:nvSpPr>
          <p:cNvPr id="18" name="Straight Connector 264197">
            <a:extLst>
              <a:ext uri="{FF2B5EF4-FFF2-40B4-BE49-F238E27FC236}">
                <a16:creationId xmlns:a16="http://schemas.microsoft.com/office/drawing/2014/main" id="{EEF6D193-88D2-46B3-960D-B7D58934073E}"/>
              </a:ext>
            </a:extLst>
          </p:cNvPr>
          <p:cNvSpPr>
            <a:spLocks noChangeShapeType="1"/>
          </p:cNvSpPr>
          <p:nvPr/>
        </p:nvSpPr>
        <p:spPr bwMode="auto">
          <a:xfrm flipV="1">
            <a:off x="6535136" y="2286654"/>
            <a:ext cx="2128043" cy="961713"/>
          </a:xfrm>
          <a:prstGeom prst="line">
            <a:avLst/>
          </a:prstGeom>
          <a:noFill/>
          <a:ln w="28575" algn="ctr">
            <a:solidFill>
              <a:schemeClr val="tx1"/>
            </a:solidFill>
            <a:round/>
            <a:headEnd/>
            <a:tailEnd/>
          </a:ln>
          <a:extLst>
            <a:ext uri="{909E8E84-426E-40DD-AFC4-6F175D3DCCD1}">
              <a14:hiddenFill xmlns:a14="http://schemas.microsoft.com/office/drawing/2010/main">
                <a:noFill/>
              </a14:hiddenFill>
            </a:ext>
          </a:extLst>
        </p:spPr>
        <p:txBody>
          <a:bodyPr/>
          <a:lstStyle/>
          <a:p>
            <a:endParaRPr lang="es-CL">
              <a:solidFill>
                <a:schemeClr val="bg1"/>
              </a:solidFill>
            </a:endParaRPr>
          </a:p>
        </p:txBody>
      </p:sp>
      <p:sp>
        <p:nvSpPr>
          <p:cNvPr id="19" name="Straight Connector 264205">
            <a:extLst>
              <a:ext uri="{FF2B5EF4-FFF2-40B4-BE49-F238E27FC236}">
                <a16:creationId xmlns:a16="http://schemas.microsoft.com/office/drawing/2014/main" id="{66B5CBFD-6DC9-4B0D-BA49-AE1776054765}"/>
              </a:ext>
            </a:extLst>
          </p:cNvPr>
          <p:cNvSpPr>
            <a:spLocks noChangeShapeType="1"/>
          </p:cNvSpPr>
          <p:nvPr/>
        </p:nvSpPr>
        <p:spPr bwMode="auto">
          <a:xfrm flipH="1">
            <a:off x="6559906" y="1499255"/>
            <a:ext cx="2121532" cy="1738396"/>
          </a:xfrm>
          <a:prstGeom prst="line">
            <a:avLst/>
          </a:prstGeom>
          <a:noFill/>
          <a:ln w="28575" algn="ctr">
            <a:solidFill>
              <a:schemeClr val="tx1"/>
            </a:solidFill>
            <a:round/>
            <a:headEnd/>
            <a:tailEnd/>
          </a:ln>
          <a:extLst>
            <a:ext uri="{909E8E84-426E-40DD-AFC4-6F175D3DCCD1}">
              <a14:hiddenFill xmlns:a14="http://schemas.microsoft.com/office/drawing/2010/main">
                <a:noFill/>
              </a14:hiddenFill>
            </a:ext>
          </a:extLst>
        </p:spPr>
        <p:txBody>
          <a:bodyPr/>
          <a:lstStyle/>
          <a:p>
            <a:endParaRPr lang="es-CL">
              <a:solidFill>
                <a:schemeClr val="bg1"/>
              </a:solidFill>
            </a:endParaRPr>
          </a:p>
        </p:txBody>
      </p:sp>
      <p:sp>
        <p:nvSpPr>
          <p:cNvPr id="21" name="Straight Connector 264198">
            <a:extLst>
              <a:ext uri="{FF2B5EF4-FFF2-40B4-BE49-F238E27FC236}">
                <a16:creationId xmlns:a16="http://schemas.microsoft.com/office/drawing/2014/main" id="{48C36754-3E2B-4D10-BE4E-4A961084BDE0}"/>
              </a:ext>
            </a:extLst>
          </p:cNvPr>
          <p:cNvSpPr>
            <a:spLocks noChangeShapeType="1"/>
          </p:cNvSpPr>
          <p:nvPr/>
        </p:nvSpPr>
        <p:spPr bwMode="auto">
          <a:xfrm flipV="1">
            <a:off x="6579589" y="3101162"/>
            <a:ext cx="2108359" cy="146038"/>
          </a:xfrm>
          <a:prstGeom prst="line">
            <a:avLst/>
          </a:prstGeom>
          <a:noFill/>
          <a:ln w="28575" algn="ctr">
            <a:solidFill>
              <a:schemeClr val="tx1"/>
            </a:solidFill>
            <a:round/>
            <a:headEnd/>
            <a:tailEnd/>
          </a:ln>
          <a:extLst>
            <a:ext uri="{909E8E84-426E-40DD-AFC4-6F175D3DCCD1}">
              <a14:hiddenFill xmlns:a14="http://schemas.microsoft.com/office/drawing/2010/main">
                <a:noFill/>
              </a14:hiddenFill>
            </a:ext>
          </a:extLst>
        </p:spPr>
        <p:txBody>
          <a:bodyPr/>
          <a:lstStyle/>
          <a:p>
            <a:endParaRPr lang="es-CL">
              <a:solidFill>
                <a:schemeClr val="bg1"/>
              </a:solidFill>
            </a:endParaRPr>
          </a:p>
        </p:txBody>
      </p:sp>
      <p:sp>
        <p:nvSpPr>
          <p:cNvPr id="22" name="Text Box 28">
            <a:extLst>
              <a:ext uri="{FF2B5EF4-FFF2-40B4-BE49-F238E27FC236}">
                <a16:creationId xmlns:a16="http://schemas.microsoft.com/office/drawing/2014/main" id="{FE279AFC-B8B9-4040-A317-17ED98B0E2E0}"/>
              </a:ext>
            </a:extLst>
          </p:cNvPr>
          <p:cNvSpPr txBox="1">
            <a:spLocks noChangeArrowheads="1"/>
          </p:cNvSpPr>
          <p:nvPr/>
        </p:nvSpPr>
        <p:spPr bwMode="auto">
          <a:xfrm>
            <a:off x="8685406" y="1355593"/>
            <a:ext cx="2006600" cy="307777"/>
          </a:xfrm>
          <a:prstGeom prst="rect">
            <a:avLst/>
          </a:prstGeom>
          <a:solidFill>
            <a:srgbClr val="002060"/>
          </a:solidFill>
          <a:ln w="9525">
            <a:solidFill>
              <a:schemeClr val="tx1"/>
            </a:solidFill>
            <a:miter lim="800000"/>
            <a:headEnd/>
            <a:tailEnd/>
          </a:ln>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s-ES" altLang="es-CL" sz="1400" dirty="0">
                <a:solidFill>
                  <a:schemeClr val="bg1"/>
                </a:solidFill>
              </a:rPr>
              <a:t>PELOTÓN RECON</a:t>
            </a:r>
          </a:p>
        </p:txBody>
      </p:sp>
      <p:sp>
        <p:nvSpPr>
          <p:cNvPr id="23" name="Text Box 30">
            <a:extLst>
              <a:ext uri="{FF2B5EF4-FFF2-40B4-BE49-F238E27FC236}">
                <a16:creationId xmlns:a16="http://schemas.microsoft.com/office/drawing/2014/main" id="{96626537-A908-4DE7-A534-21D9BFB2A1F6}"/>
              </a:ext>
            </a:extLst>
          </p:cNvPr>
          <p:cNvSpPr txBox="1">
            <a:spLocks noChangeArrowheads="1"/>
          </p:cNvSpPr>
          <p:nvPr/>
        </p:nvSpPr>
        <p:spPr bwMode="auto">
          <a:xfrm>
            <a:off x="8685406" y="2005892"/>
            <a:ext cx="2006600" cy="523220"/>
          </a:xfrm>
          <a:prstGeom prst="rect">
            <a:avLst/>
          </a:prstGeom>
          <a:solidFill>
            <a:srgbClr val="002060"/>
          </a:solidFill>
          <a:ln w="9525">
            <a:solidFill>
              <a:schemeClr val="tx1"/>
            </a:solidFill>
            <a:miter lim="800000"/>
            <a:headEnd/>
            <a:tailEnd/>
          </a:ln>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s-ES" altLang="es-CL" sz="1400" dirty="0">
                <a:solidFill>
                  <a:schemeClr val="bg1"/>
                </a:solidFill>
              </a:rPr>
              <a:t>Compañías de Fusileros  IM.</a:t>
            </a:r>
          </a:p>
        </p:txBody>
      </p:sp>
      <p:sp>
        <p:nvSpPr>
          <p:cNvPr id="24" name="Text Box 32">
            <a:extLst>
              <a:ext uri="{FF2B5EF4-FFF2-40B4-BE49-F238E27FC236}">
                <a16:creationId xmlns:a16="http://schemas.microsoft.com/office/drawing/2014/main" id="{FDCA7171-46F5-4139-BEB4-A23EF8F49470}"/>
              </a:ext>
            </a:extLst>
          </p:cNvPr>
          <p:cNvSpPr txBox="1">
            <a:spLocks noChangeArrowheads="1"/>
          </p:cNvSpPr>
          <p:nvPr/>
        </p:nvSpPr>
        <p:spPr bwMode="auto">
          <a:xfrm>
            <a:off x="8685406" y="3502603"/>
            <a:ext cx="2008187" cy="523220"/>
          </a:xfrm>
          <a:prstGeom prst="rect">
            <a:avLst/>
          </a:prstGeom>
          <a:solidFill>
            <a:srgbClr val="002060"/>
          </a:solidFill>
          <a:ln w="9525">
            <a:solidFill>
              <a:schemeClr val="tx1"/>
            </a:solidFill>
            <a:miter lim="800000"/>
            <a:headEnd/>
            <a:tailEnd/>
          </a:ln>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s-ES" altLang="es-CL" sz="1400">
                <a:solidFill>
                  <a:schemeClr val="bg1"/>
                </a:solidFill>
              </a:rPr>
              <a:t>Patrullas de Reconocimiento</a:t>
            </a:r>
          </a:p>
        </p:txBody>
      </p:sp>
      <p:sp>
        <p:nvSpPr>
          <p:cNvPr id="25" name="Text Box 33">
            <a:extLst>
              <a:ext uri="{FF2B5EF4-FFF2-40B4-BE49-F238E27FC236}">
                <a16:creationId xmlns:a16="http://schemas.microsoft.com/office/drawing/2014/main" id="{948B2EBB-2040-4F49-BC38-920A70272240}"/>
              </a:ext>
            </a:extLst>
          </p:cNvPr>
          <p:cNvSpPr txBox="1">
            <a:spLocks noChangeArrowheads="1"/>
          </p:cNvSpPr>
          <p:nvPr/>
        </p:nvSpPr>
        <p:spPr bwMode="auto">
          <a:xfrm>
            <a:off x="8685406" y="2890134"/>
            <a:ext cx="2008187" cy="307777"/>
          </a:xfrm>
          <a:prstGeom prst="rect">
            <a:avLst/>
          </a:prstGeom>
          <a:solidFill>
            <a:srgbClr val="002060"/>
          </a:solidFill>
          <a:ln w="9525">
            <a:solidFill>
              <a:schemeClr val="tx1"/>
            </a:solidFill>
            <a:miter lim="800000"/>
            <a:headEnd/>
            <a:tailEnd/>
          </a:ln>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s-ES" altLang="es-CL" sz="1400" dirty="0">
                <a:solidFill>
                  <a:schemeClr val="bg1"/>
                </a:solidFill>
              </a:rPr>
              <a:t>DRONES</a:t>
            </a:r>
          </a:p>
        </p:txBody>
      </p:sp>
      <p:sp>
        <p:nvSpPr>
          <p:cNvPr id="26" name="Straight Connector 264205">
            <a:extLst>
              <a:ext uri="{FF2B5EF4-FFF2-40B4-BE49-F238E27FC236}">
                <a16:creationId xmlns:a16="http://schemas.microsoft.com/office/drawing/2014/main" id="{6ED9AB64-CE0F-4CF7-B24E-BB89B658438A}"/>
              </a:ext>
            </a:extLst>
          </p:cNvPr>
          <p:cNvSpPr>
            <a:spLocks noChangeShapeType="1"/>
          </p:cNvSpPr>
          <p:nvPr/>
        </p:nvSpPr>
        <p:spPr bwMode="auto">
          <a:xfrm>
            <a:off x="6557363" y="3328285"/>
            <a:ext cx="2483448" cy="2174122"/>
          </a:xfrm>
          <a:prstGeom prst="line">
            <a:avLst/>
          </a:prstGeom>
          <a:noFill/>
          <a:ln w="28575" algn="ctr">
            <a:solidFill>
              <a:schemeClr val="tx1"/>
            </a:solidFill>
            <a:round/>
            <a:headEnd/>
            <a:tailEnd/>
          </a:ln>
          <a:extLst>
            <a:ext uri="{909E8E84-426E-40DD-AFC4-6F175D3DCCD1}">
              <a14:hiddenFill xmlns:a14="http://schemas.microsoft.com/office/drawing/2010/main">
                <a:noFill/>
              </a14:hiddenFill>
            </a:ext>
          </a:extLst>
        </p:spPr>
        <p:txBody>
          <a:bodyPr/>
          <a:lstStyle/>
          <a:p>
            <a:endParaRPr lang="es-CL">
              <a:solidFill>
                <a:schemeClr val="bg1"/>
              </a:solidFill>
            </a:endParaRPr>
          </a:p>
        </p:txBody>
      </p:sp>
      <p:sp>
        <p:nvSpPr>
          <p:cNvPr id="27" name="Straight Connector 264205">
            <a:extLst>
              <a:ext uri="{FF2B5EF4-FFF2-40B4-BE49-F238E27FC236}">
                <a16:creationId xmlns:a16="http://schemas.microsoft.com/office/drawing/2014/main" id="{895A9593-FB49-42BC-B171-84775271BB58}"/>
              </a:ext>
            </a:extLst>
          </p:cNvPr>
          <p:cNvSpPr>
            <a:spLocks noChangeShapeType="1"/>
          </p:cNvSpPr>
          <p:nvPr/>
        </p:nvSpPr>
        <p:spPr bwMode="auto">
          <a:xfrm>
            <a:off x="6535136" y="3231536"/>
            <a:ext cx="2135980" cy="543882"/>
          </a:xfrm>
          <a:prstGeom prst="line">
            <a:avLst/>
          </a:prstGeom>
          <a:noFill/>
          <a:ln w="28575" algn="ctr">
            <a:solidFill>
              <a:schemeClr val="tx1"/>
            </a:solidFill>
            <a:round/>
            <a:headEnd/>
            <a:tailEnd/>
          </a:ln>
          <a:extLst>
            <a:ext uri="{909E8E84-426E-40DD-AFC4-6F175D3DCCD1}">
              <a14:hiddenFill xmlns:a14="http://schemas.microsoft.com/office/drawing/2010/main">
                <a:noFill/>
              </a14:hiddenFill>
            </a:ext>
          </a:extLst>
        </p:spPr>
        <p:txBody>
          <a:bodyPr/>
          <a:lstStyle/>
          <a:p>
            <a:endParaRPr lang="es-CL">
              <a:solidFill>
                <a:schemeClr val="bg1"/>
              </a:solidFill>
            </a:endParaRPr>
          </a:p>
        </p:txBody>
      </p:sp>
      <p:sp>
        <p:nvSpPr>
          <p:cNvPr id="28" name="Straight Connector 264205">
            <a:extLst>
              <a:ext uri="{FF2B5EF4-FFF2-40B4-BE49-F238E27FC236}">
                <a16:creationId xmlns:a16="http://schemas.microsoft.com/office/drawing/2014/main" id="{52674521-777C-40AC-98C1-38449161DACD}"/>
              </a:ext>
            </a:extLst>
          </p:cNvPr>
          <p:cNvSpPr>
            <a:spLocks noChangeShapeType="1"/>
          </p:cNvSpPr>
          <p:nvPr/>
        </p:nvSpPr>
        <p:spPr bwMode="auto">
          <a:xfrm>
            <a:off x="6565300" y="3280430"/>
            <a:ext cx="2274888" cy="1423987"/>
          </a:xfrm>
          <a:prstGeom prst="line">
            <a:avLst/>
          </a:prstGeom>
          <a:noFill/>
          <a:ln w="28575" algn="ctr">
            <a:solidFill>
              <a:schemeClr val="tx1"/>
            </a:solidFill>
            <a:round/>
            <a:headEnd/>
            <a:tailEnd/>
          </a:ln>
          <a:extLst>
            <a:ext uri="{909E8E84-426E-40DD-AFC4-6F175D3DCCD1}">
              <a14:hiddenFill xmlns:a14="http://schemas.microsoft.com/office/drawing/2010/main">
                <a:noFill/>
              </a14:hiddenFill>
            </a:ext>
          </a:extLst>
        </p:spPr>
        <p:txBody>
          <a:bodyPr/>
          <a:lstStyle/>
          <a:p>
            <a:endParaRPr lang="es-CL">
              <a:solidFill>
                <a:schemeClr val="bg1"/>
              </a:solidFill>
            </a:endParaRPr>
          </a:p>
        </p:txBody>
      </p:sp>
      <p:sp>
        <p:nvSpPr>
          <p:cNvPr id="30" name="Text Box 28">
            <a:extLst>
              <a:ext uri="{FF2B5EF4-FFF2-40B4-BE49-F238E27FC236}">
                <a16:creationId xmlns:a16="http://schemas.microsoft.com/office/drawing/2014/main" id="{2205EAD4-0723-4FBF-BA0F-110755AE2B89}"/>
              </a:ext>
            </a:extLst>
          </p:cNvPr>
          <p:cNvSpPr txBox="1">
            <a:spLocks noChangeArrowheads="1"/>
          </p:cNvSpPr>
          <p:nvPr/>
        </p:nvSpPr>
        <p:spPr bwMode="auto">
          <a:xfrm>
            <a:off x="816205" y="2151554"/>
            <a:ext cx="2008187" cy="307777"/>
          </a:xfrm>
          <a:prstGeom prst="rect">
            <a:avLst/>
          </a:prstGeom>
          <a:solidFill>
            <a:srgbClr val="002060"/>
          </a:solidFill>
          <a:ln w="9525">
            <a:solidFill>
              <a:schemeClr val="tx1"/>
            </a:solidFill>
            <a:miter lim="800000"/>
            <a:headEnd/>
            <a:tailEnd/>
          </a:ln>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s-ES" altLang="es-CL" sz="1400" dirty="0">
                <a:solidFill>
                  <a:schemeClr val="bg1"/>
                </a:solidFill>
              </a:rPr>
              <a:t>A-2 COMOPER</a:t>
            </a:r>
          </a:p>
        </p:txBody>
      </p:sp>
      <p:sp>
        <p:nvSpPr>
          <p:cNvPr id="31" name="Text Box 28">
            <a:extLst>
              <a:ext uri="{FF2B5EF4-FFF2-40B4-BE49-F238E27FC236}">
                <a16:creationId xmlns:a16="http://schemas.microsoft.com/office/drawing/2014/main" id="{0A5EB652-A23D-481D-893B-FB4DAB64A71F}"/>
              </a:ext>
            </a:extLst>
          </p:cNvPr>
          <p:cNvSpPr txBox="1">
            <a:spLocks noChangeArrowheads="1"/>
          </p:cNvSpPr>
          <p:nvPr/>
        </p:nvSpPr>
        <p:spPr bwMode="auto">
          <a:xfrm>
            <a:off x="2309811" y="3077647"/>
            <a:ext cx="2008187" cy="307777"/>
          </a:xfrm>
          <a:prstGeom prst="rect">
            <a:avLst/>
          </a:prstGeom>
          <a:solidFill>
            <a:srgbClr val="002060"/>
          </a:solidFill>
          <a:ln w="9525">
            <a:solidFill>
              <a:schemeClr val="tx1"/>
            </a:solidFill>
            <a:miter lim="800000"/>
            <a:headEnd/>
            <a:tailEnd/>
          </a:ln>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s-ES" altLang="es-CL" sz="1400">
                <a:solidFill>
                  <a:schemeClr val="bg1"/>
                </a:solidFill>
              </a:rPr>
              <a:t>G.2. BA.E.</a:t>
            </a:r>
          </a:p>
        </p:txBody>
      </p:sp>
      <p:sp>
        <p:nvSpPr>
          <p:cNvPr id="32" name="Text Box 31">
            <a:extLst>
              <a:ext uri="{FF2B5EF4-FFF2-40B4-BE49-F238E27FC236}">
                <a16:creationId xmlns:a16="http://schemas.microsoft.com/office/drawing/2014/main" id="{832770FC-890C-4353-85FF-1F1638840EF9}"/>
              </a:ext>
            </a:extLst>
          </p:cNvPr>
          <p:cNvSpPr txBox="1">
            <a:spLocks noChangeArrowheads="1"/>
          </p:cNvSpPr>
          <p:nvPr/>
        </p:nvSpPr>
        <p:spPr bwMode="auto">
          <a:xfrm>
            <a:off x="8685406" y="4410013"/>
            <a:ext cx="2008188" cy="523220"/>
          </a:xfrm>
          <a:prstGeom prst="rect">
            <a:avLst/>
          </a:prstGeom>
          <a:solidFill>
            <a:srgbClr val="002060"/>
          </a:solidFill>
          <a:ln w="9525">
            <a:solidFill>
              <a:schemeClr val="tx1"/>
            </a:solidFill>
            <a:miter lim="800000"/>
            <a:headEnd/>
            <a:tailEnd/>
          </a:ln>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s-ES" altLang="es-CL" sz="1400">
                <a:solidFill>
                  <a:schemeClr val="bg1"/>
                </a:solidFill>
              </a:rPr>
              <a:t>Observadores Adelantados</a:t>
            </a:r>
          </a:p>
        </p:txBody>
      </p:sp>
      <p:sp>
        <p:nvSpPr>
          <p:cNvPr id="33" name="Text Box 26">
            <a:extLst>
              <a:ext uri="{FF2B5EF4-FFF2-40B4-BE49-F238E27FC236}">
                <a16:creationId xmlns:a16="http://schemas.microsoft.com/office/drawing/2014/main" id="{D9D529DB-A6FB-40AF-B352-6FDBC3F2518A}"/>
              </a:ext>
            </a:extLst>
          </p:cNvPr>
          <p:cNvSpPr txBox="1">
            <a:spLocks noChangeArrowheads="1"/>
          </p:cNvSpPr>
          <p:nvPr/>
        </p:nvSpPr>
        <p:spPr bwMode="auto">
          <a:xfrm>
            <a:off x="4966688" y="2813705"/>
            <a:ext cx="1590675" cy="846137"/>
          </a:xfrm>
          <a:prstGeom prst="rect">
            <a:avLst/>
          </a:prstGeom>
          <a:solidFill>
            <a:srgbClr val="002060"/>
          </a:solidFill>
          <a:ln w="9525">
            <a:solidFill>
              <a:schemeClr val="tx1"/>
            </a:solidFill>
            <a:miter lim="800000"/>
            <a:headEnd/>
            <a:tailEnd/>
          </a:ln>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s-ES" altLang="es-CL" sz="1400" dirty="0">
                <a:solidFill>
                  <a:schemeClr val="bg1"/>
                </a:solidFill>
              </a:rPr>
              <a:t>SECCIÓN INTELIGENCIA</a:t>
            </a:r>
          </a:p>
          <a:p>
            <a:pPr algn="ctr" eaLnBrk="1" hangingPunct="1">
              <a:spcBef>
                <a:spcPct val="50000"/>
              </a:spcBef>
            </a:pPr>
            <a:r>
              <a:rPr lang="es-ES" altLang="es-CL" sz="1400" dirty="0">
                <a:solidFill>
                  <a:schemeClr val="bg1"/>
                </a:solidFill>
              </a:rPr>
              <a:t>S-2</a:t>
            </a:r>
          </a:p>
        </p:txBody>
      </p:sp>
      <p:sp>
        <p:nvSpPr>
          <p:cNvPr id="34" name="Text Box 28">
            <a:extLst>
              <a:ext uri="{FF2B5EF4-FFF2-40B4-BE49-F238E27FC236}">
                <a16:creationId xmlns:a16="http://schemas.microsoft.com/office/drawing/2014/main" id="{A4187AF9-1F95-4179-8B07-31831538E41D}"/>
              </a:ext>
            </a:extLst>
          </p:cNvPr>
          <p:cNvSpPr txBox="1">
            <a:spLocks noChangeArrowheads="1"/>
          </p:cNvSpPr>
          <p:nvPr/>
        </p:nvSpPr>
        <p:spPr bwMode="auto">
          <a:xfrm>
            <a:off x="816206" y="1585177"/>
            <a:ext cx="2008187" cy="307777"/>
          </a:xfrm>
          <a:prstGeom prst="rect">
            <a:avLst/>
          </a:prstGeom>
          <a:solidFill>
            <a:srgbClr val="002060"/>
          </a:solidFill>
          <a:ln w="9525">
            <a:solidFill>
              <a:schemeClr val="tx1"/>
            </a:solidFill>
            <a:miter lim="800000"/>
            <a:headEnd/>
            <a:tailEnd/>
          </a:ln>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s-ES" altLang="es-CL" sz="1400">
                <a:solidFill>
                  <a:schemeClr val="bg1"/>
                </a:solidFill>
              </a:rPr>
              <a:t>DIRINTA</a:t>
            </a:r>
          </a:p>
        </p:txBody>
      </p:sp>
      <p:sp>
        <p:nvSpPr>
          <p:cNvPr id="35" name="Text Box 29">
            <a:extLst>
              <a:ext uri="{FF2B5EF4-FFF2-40B4-BE49-F238E27FC236}">
                <a16:creationId xmlns:a16="http://schemas.microsoft.com/office/drawing/2014/main" id="{8D1451BB-74A1-4553-BCE1-C584CDC36166}"/>
              </a:ext>
            </a:extLst>
          </p:cNvPr>
          <p:cNvSpPr txBox="1">
            <a:spLocks noChangeArrowheads="1"/>
          </p:cNvSpPr>
          <p:nvPr/>
        </p:nvSpPr>
        <p:spPr bwMode="auto">
          <a:xfrm>
            <a:off x="9063037" y="5314419"/>
            <a:ext cx="1251337" cy="307777"/>
          </a:xfrm>
          <a:prstGeom prst="rect">
            <a:avLst/>
          </a:prstGeom>
          <a:solidFill>
            <a:srgbClr val="002060"/>
          </a:solidFill>
          <a:ln w="9525">
            <a:solidFill>
              <a:schemeClr val="tx1"/>
            </a:solidFill>
            <a:miter lim="800000"/>
            <a:headEnd/>
            <a:tailEnd/>
          </a:ln>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s-ES" altLang="es-CL" sz="1400" dirty="0">
                <a:solidFill>
                  <a:schemeClr val="bg1"/>
                </a:solidFill>
              </a:rPr>
              <a:t>FTE</a:t>
            </a:r>
          </a:p>
        </p:txBody>
      </p:sp>
      <p:sp>
        <p:nvSpPr>
          <p:cNvPr id="36" name="Straight Connector 264205">
            <a:extLst>
              <a:ext uri="{FF2B5EF4-FFF2-40B4-BE49-F238E27FC236}">
                <a16:creationId xmlns:a16="http://schemas.microsoft.com/office/drawing/2014/main" id="{9FC2EE34-7BBA-4B26-8FA0-DE2EA2C9DEDF}"/>
              </a:ext>
            </a:extLst>
          </p:cNvPr>
          <p:cNvSpPr>
            <a:spLocks noChangeShapeType="1"/>
          </p:cNvSpPr>
          <p:nvPr/>
        </p:nvSpPr>
        <p:spPr bwMode="auto">
          <a:xfrm flipV="1">
            <a:off x="4317999" y="3231536"/>
            <a:ext cx="626463" cy="0"/>
          </a:xfrm>
          <a:prstGeom prst="line">
            <a:avLst/>
          </a:prstGeom>
          <a:noFill/>
          <a:ln w="28575" algn="ctr">
            <a:solidFill>
              <a:schemeClr val="tx1"/>
            </a:solidFill>
            <a:round/>
            <a:headEnd/>
            <a:tailEnd/>
          </a:ln>
          <a:extLst>
            <a:ext uri="{909E8E84-426E-40DD-AFC4-6F175D3DCCD1}">
              <a14:hiddenFill xmlns:a14="http://schemas.microsoft.com/office/drawing/2010/main">
                <a:noFill/>
              </a14:hiddenFill>
            </a:ext>
          </a:extLst>
        </p:spPr>
        <p:txBody>
          <a:bodyPr/>
          <a:lstStyle/>
          <a:p>
            <a:endParaRPr lang="es-CL">
              <a:solidFill>
                <a:schemeClr val="bg1"/>
              </a:solidFill>
            </a:endParaRPr>
          </a:p>
        </p:txBody>
      </p:sp>
    </p:spTree>
    <p:extLst>
      <p:ext uri="{BB962C8B-B14F-4D97-AF65-F5344CB8AC3E}">
        <p14:creationId xmlns:p14="http://schemas.microsoft.com/office/powerpoint/2010/main" val="2220516800"/>
      </p:ext>
    </p:ext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l="5736" r="7724"/>
          <a:stretch>
            <a:fillRect/>
          </a:stretch>
        </p:blipFill>
        <p:spPr bwMode="auto">
          <a:xfrm>
            <a:off x="18254" y="93164"/>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12</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4"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INTELIGENCIA IM</a:t>
            </a:r>
          </a:p>
        </p:txBody>
      </p:sp>
      <p:sp>
        <p:nvSpPr>
          <p:cNvPr id="17" name="Rectángulo 16"/>
          <p:cNvSpPr/>
          <p:nvPr/>
        </p:nvSpPr>
        <p:spPr>
          <a:xfrm>
            <a:off x="816206" y="934921"/>
            <a:ext cx="1243378" cy="378557"/>
          </a:xfrm>
          <a:prstGeom prst="rect">
            <a:avLst/>
          </a:prstGeom>
          <a:ln>
            <a:solidFill>
              <a:schemeClr val="tx1"/>
            </a:solidFill>
          </a:ln>
        </p:spPr>
        <p:txBody>
          <a:bodyPr wrap="square">
            <a:spAutoFit/>
          </a:bodyPr>
          <a:lstStyle/>
          <a:p>
            <a:pPr>
              <a:spcBef>
                <a:spcPct val="50000"/>
              </a:spcBef>
            </a:pPr>
            <a:r>
              <a:rPr lang="es-CL" altLang="es-CL" b="1" dirty="0">
                <a:solidFill>
                  <a:srgbClr val="002060"/>
                </a:solidFill>
                <a:latin typeface="Arial" panose="020B0604020202020204" pitchFamily="34" charset="0"/>
              </a:rPr>
              <a:t>NIVELES</a:t>
            </a:r>
          </a:p>
        </p:txBody>
      </p:sp>
      <p:graphicFrame>
        <p:nvGraphicFramePr>
          <p:cNvPr id="18" name="Table 1">
            <a:extLst>
              <a:ext uri="{FF2B5EF4-FFF2-40B4-BE49-F238E27FC236}">
                <a16:creationId xmlns:a16="http://schemas.microsoft.com/office/drawing/2014/main" id="{9A9147FE-1E65-4826-9630-13D2C05544DB}"/>
              </a:ext>
            </a:extLst>
          </p:cNvPr>
          <p:cNvGraphicFramePr>
            <a:graphicFrameLocks noGrp="1"/>
          </p:cNvGraphicFramePr>
          <p:nvPr>
            <p:extLst>
              <p:ext uri="{D42A27DB-BD31-4B8C-83A1-F6EECF244321}">
                <p14:modId xmlns:p14="http://schemas.microsoft.com/office/powerpoint/2010/main" val="521351847"/>
              </p:ext>
            </p:extLst>
          </p:nvPr>
        </p:nvGraphicFramePr>
        <p:xfrm>
          <a:off x="2247299" y="1365098"/>
          <a:ext cx="7921626" cy="4572000"/>
        </p:xfrm>
        <a:graphic>
          <a:graphicData uri="http://schemas.openxmlformats.org/drawingml/2006/table">
            <a:tbl>
              <a:tblPr firstRow="1" bandRow="1">
                <a:tableStyleId>{073A0DAA-6AF3-43AB-8588-CEC1D06C72B9}</a:tableStyleId>
              </a:tblPr>
              <a:tblGrid>
                <a:gridCol w="2640542">
                  <a:extLst>
                    <a:ext uri="{9D8B030D-6E8A-4147-A177-3AD203B41FA5}">
                      <a16:colId xmlns:a16="http://schemas.microsoft.com/office/drawing/2014/main" val="20000"/>
                    </a:ext>
                  </a:extLst>
                </a:gridCol>
                <a:gridCol w="2640542">
                  <a:extLst>
                    <a:ext uri="{9D8B030D-6E8A-4147-A177-3AD203B41FA5}">
                      <a16:colId xmlns:a16="http://schemas.microsoft.com/office/drawing/2014/main" val="20001"/>
                    </a:ext>
                  </a:extLst>
                </a:gridCol>
                <a:gridCol w="2640542">
                  <a:extLst>
                    <a:ext uri="{9D8B030D-6E8A-4147-A177-3AD203B41FA5}">
                      <a16:colId xmlns:a16="http://schemas.microsoft.com/office/drawing/2014/main" val="20002"/>
                    </a:ext>
                  </a:extLst>
                </a:gridCol>
              </a:tblGrid>
              <a:tr h="640080">
                <a:tc>
                  <a:txBody>
                    <a:bodyPr/>
                    <a:lstStyle/>
                    <a:p>
                      <a:pPr algn="ctr"/>
                      <a:r>
                        <a:rPr lang="es-CL" sz="1800" dirty="0"/>
                        <a:t>NIVELES DE LA CONDUCCIÓN</a:t>
                      </a:r>
                    </a:p>
                  </a:txBody>
                  <a:tcPr marL="91449" marR="91449">
                    <a:solidFill>
                      <a:srgbClr val="002060"/>
                    </a:solidFill>
                  </a:tcPr>
                </a:tc>
                <a:tc>
                  <a:txBody>
                    <a:bodyPr/>
                    <a:lstStyle/>
                    <a:p>
                      <a:pPr algn="ctr"/>
                      <a:r>
                        <a:rPr lang="es-CL" sz="1800" dirty="0"/>
                        <a:t>NIVELES DE INTELIGENCIA</a:t>
                      </a:r>
                    </a:p>
                  </a:txBody>
                  <a:tcPr marL="91449" marR="91449">
                    <a:solidFill>
                      <a:srgbClr val="002060"/>
                    </a:solidFill>
                  </a:tcPr>
                </a:tc>
                <a:tc>
                  <a:txBody>
                    <a:bodyPr/>
                    <a:lstStyle/>
                    <a:p>
                      <a:pPr algn="ctr"/>
                      <a:r>
                        <a:rPr lang="es-CL" sz="1800" dirty="0"/>
                        <a:t>ORGANIZACIÓN</a:t>
                      </a:r>
                    </a:p>
                  </a:txBody>
                  <a:tcPr marL="91449" marR="91449">
                    <a:solidFill>
                      <a:srgbClr val="002060"/>
                    </a:solidFill>
                  </a:tcPr>
                </a:tc>
                <a:extLst>
                  <a:ext uri="{0D108BD9-81ED-4DB2-BD59-A6C34878D82A}">
                    <a16:rowId xmlns:a16="http://schemas.microsoft.com/office/drawing/2014/main" val="10000"/>
                  </a:ext>
                </a:extLst>
              </a:tr>
              <a:tr h="640080">
                <a:tc>
                  <a:txBody>
                    <a:bodyPr/>
                    <a:lstStyle/>
                    <a:p>
                      <a:r>
                        <a:rPr lang="es-CL" sz="1800" dirty="0"/>
                        <a:t>NIVEL POLÍTICO</a:t>
                      </a:r>
                    </a:p>
                  </a:txBody>
                  <a:tcPr marL="91449" marR="91449"/>
                </a:tc>
                <a:tc>
                  <a:txBody>
                    <a:bodyPr/>
                    <a:lstStyle/>
                    <a:p>
                      <a:r>
                        <a:rPr lang="es-CL" sz="1800" dirty="0"/>
                        <a:t>INTELIGENCIA POLÍTICA</a:t>
                      </a:r>
                    </a:p>
                  </a:txBody>
                  <a:tcPr marL="91449" marR="91449"/>
                </a:tc>
                <a:tc>
                  <a:txBody>
                    <a:bodyPr/>
                    <a:lstStyle/>
                    <a:p>
                      <a:r>
                        <a:rPr lang="es-CL" sz="1800" dirty="0"/>
                        <a:t>ANI – JIPOL – DIPOLCAR (MIN. INTERIOR)</a:t>
                      </a:r>
                    </a:p>
                  </a:txBody>
                  <a:tcPr marL="91449" marR="91449"/>
                </a:tc>
                <a:extLst>
                  <a:ext uri="{0D108BD9-81ED-4DB2-BD59-A6C34878D82A}">
                    <a16:rowId xmlns:a16="http://schemas.microsoft.com/office/drawing/2014/main" val="10001"/>
                  </a:ext>
                </a:extLst>
              </a:tr>
              <a:tr h="914400">
                <a:tc>
                  <a:txBody>
                    <a:bodyPr/>
                    <a:lstStyle/>
                    <a:p>
                      <a:r>
                        <a:rPr lang="es-CL" sz="1800" dirty="0"/>
                        <a:t>NIVEL ESTRATÉGICO</a:t>
                      </a:r>
                    </a:p>
                  </a:txBody>
                  <a:tcPr marL="91449" marR="91449"/>
                </a:tc>
                <a:tc>
                  <a:txBody>
                    <a:bodyPr/>
                    <a:lstStyle/>
                    <a:p>
                      <a:r>
                        <a:rPr lang="es-CL" sz="1800" dirty="0"/>
                        <a:t>INTELIG. ESTRATÉGICA</a:t>
                      </a:r>
                    </a:p>
                    <a:p>
                      <a:endParaRPr lang="es-CL" sz="1800" dirty="0"/>
                    </a:p>
                  </a:txBody>
                  <a:tcPr marL="91449" marR="91449"/>
                </a:tc>
                <a:tc>
                  <a:txBody>
                    <a:bodyPr/>
                    <a:lstStyle/>
                    <a:p>
                      <a:r>
                        <a:rPr lang="es-CL" sz="1800" dirty="0"/>
                        <a:t>DIRECCIÓN DE INTELIGENCIA DE LA DEFENSA.</a:t>
                      </a:r>
                    </a:p>
                  </a:txBody>
                  <a:tcPr marL="91449" marR="91449"/>
                </a:tc>
                <a:extLst>
                  <a:ext uri="{0D108BD9-81ED-4DB2-BD59-A6C34878D82A}">
                    <a16:rowId xmlns:a16="http://schemas.microsoft.com/office/drawing/2014/main" val="10002"/>
                  </a:ext>
                </a:extLst>
              </a:tr>
              <a:tr h="640080">
                <a:tc>
                  <a:txBody>
                    <a:bodyPr/>
                    <a:lstStyle/>
                    <a:p>
                      <a:r>
                        <a:rPr lang="es-CL" sz="1800" dirty="0"/>
                        <a:t>NIVEL OPERATIVO</a:t>
                      </a:r>
                    </a:p>
                  </a:txBody>
                  <a:tcPr marL="91449" marR="91449"/>
                </a:tc>
                <a:tc>
                  <a:txBody>
                    <a:bodyPr/>
                    <a:lstStyle/>
                    <a:p>
                      <a:r>
                        <a:rPr lang="es-CL" sz="1800" dirty="0"/>
                        <a:t>NIVEL OPERATIVO</a:t>
                      </a:r>
                    </a:p>
                    <a:p>
                      <a:endParaRPr lang="es-CL" sz="1800" dirty="0"/>
                    </a:p>
                  </a:txBody>
                  <a:tcPr marL="91449" marR="91449"/>
                </a:tc>
                <a:tc>
                  <a:txBody>
                    <a:bodyPr/>
                    <a:lstStyle/>
                    <a:p>
                      <a:r>
                        <a:rPr lang="es-CL" sz="1800" dirty="0"/>
                        <a:t>DINE – DIRINTA – DIFA</a:t>
                      </a:r>
                    </a:p>
                    <a:p>
                      <a:r>
                        <a:rPr lang="es-CL" sz="1800" dirty="0"/>
                        <a:t>A-2     -     C-2</a:t>
                      </a:r>
                    </a:p>
                  </a:txBody>
                  <a:tcPr marL="91449" marR="91449"/>
                </a:tc>
                <a:extLst>
                  <a:ext uri="{0D108BD9-81ED-4DB2-BD59-A6C34878D82A}">
                    <a16:rowId xmlns:a16="http://schemas.microsoft.com/office/drawing/2014/main" val="10003"/>
                  </a:ext>
                </a:extLst>
              </a:tr>
              <a:tr h="1737358">
                <a:tc>
                  <a:txBody>
                    <a:bodyPr/>
                    <a:lstStyle/>
                    <a:p>
                      <a:r>
                        <a:rPr lang="es-CL" sz="1800" dirty="0"/>
                        <a:t>NIVEL TÁCTICO</a:t>
                      </a:r>
                    </a:p>
                  </a:txBody>
                  <a:tcPr marL="91449" marR="91449"/>
                </a:tc>
                <a:tc>
                  <a:txBody>
                    <a:bodyPr/>
                    <a:lstStyle/>
                    <a:p>
                      <a:r>
                        <a:rPr lang="es-CL" sz="1800" dirty="0"/>
                        <a:t>NIVEL TÁCTICO</a:t>
                      </a:r>
                    </a:p>
                    <a:p>
                      <a:endParaRPr lang="es-CL" sz="1800" dirty="0"/>
                    </a:p>
                  </a:txBody>
                  <a:tcPr marL="91449" marR="91449"/>
                </a:tc>
                <a:tc>
                  <a:txBody>
                    <a:bodyPr/>
                    <a:lstStyle/>
                    <a:p>
                      <a:r>
                        <a:rPr lang="es-CL" sz="1800" dirty="0"/>
                        <a:t>G-2 (BRIGADA IM)</a:t>
                      </a:r>
                    </a:p>
                    <a:p>
                      <a:r>
                        <a:rPr lang="es-CL" sz="1800" dirty="0"/>
                        <a:t>S-2 (BAT. FUS.)</a:t>
                      </a:r>
                    </a:p>
                    <a:p>
                      <a:r>
                        <a:rPr lang="es-CL" sz="1800" dirty="0"/>
                        <a:t>P-2 (BAT. APOYO)</a:t>
                      </a:r>
                    </a:p>
                    <a:p>
                      <a:r>
                        <a:rPr lang="es-CL" sz="1800" dirty="0"/>
                        <a:t>CDTE. UU.FF.</a:t>
                      </a:r>
                    </a:p>
                    <a:p>
                      <a:r>
                        <a:rPr lang="es-CL" sz="1800" dirty="0"/>
                        <a:t>CDTE. PELOTÓN</a:t>
                      </a:r>
                    </a:p>
                    <a:p>
                      <a:r>
                        <a:rPr lang="es-CL" sz="1800" dirty="0"/>
                        <a:t>CDTE. ESCUADRA</a:t>
                      </a:r>
                    </a:p>
                  </a:txBody>
                  <a:tcPr marL="91449" marR="91449"/>
                </a:tc>
                <a:extLst>
                  <a:ext uri="{0D108BD9-81ED-4DB2-BD59-A6C34878D82A}">
                    <a16:rowId xmlns:a16="http://schemas.microsoft.com/office/drawing/2014/main" val="10004"/>
                  </a:ext>
                </a:extLst>
              </a:tr>
            </a:tbl>
          </a:graphicData>
        </a:graphic>
      </p:graphicFrame>
      <p:sp>
        <p:nvSpPr>
          <p:cNvPr id="19" name="Rectángulo 18">
            <a:extLst>
              <a:ext uri="{FF2B5EF4-FFF2-40B4-BE49-F238E27FC236}">
                <a16:creationId xmlns:a16="http://schemas.microsoft.com/office/drawing/2014/main" id="{587C3F1D-72F0-4844-9BC6-6B162024F5CC}"/>
              </a:ext>
            </a:extLst>
          </p:cNvPr>
          <p:cNvSpPr/>
          <p:nvPr/>
        </p:nvSpPr>
        <p:spPr>
          <a:xfrm>
            <a:off x="202375" y="2804300"/>
            <a:ext cx="1820700" cy="646331"/>
          </a:xfrm>
          <a:prstGeom prst="rect">
            <a:avLst/>
          </a:prstGeom>
          <a:ln>
            <a:solidFill>
              <a:schemeClr val="tx1"/>
            </a:solidFill>
          </a:ln>
        </p:spPr>
        <p:txBody>
          <a:bodyPr wrap="square">
            <a:spAutoFit/>
          </a:bodyPr>
          <a:lstStyle/>
          <a:p>
            <a:pPr>
              <a:spcBef>
                <a:spcPct val="50000"/>
              </a:spcBef>
            </a:pPr>
            <a:r>
              <a:rPr lang="es-CL" altLang="es-CL" b="1" dirty="0">
                <a:solidFill>
                  <a:srgbClr val="002060"/>
                </a:solidFill>
                <a:latin typeface="Arial" panose="020B0604020202020204" pitchFamily="34" charset="0"/>
              </a:rPr>
              <a:t>INTELIGENCIA MILITAR</a:t>
            </a:r>
          </a:p>
        </p:txBody>
      </p:sp>
      <p:sp>
        <p:nvSpPr>
          <p:cNvPr id="21" name="Rectángulo 20">
            <a:extLst>
              <a:ext uri="{FF2B5EF4-FFF2-40B4-BE49-F238E27FC236}">
                <a16:creationId xmlns:a16="http://schemas.microsoft.com/office/drawing/2014/main" id="{A41A1A98-0340-4B31-91CA-B928CFEA5E0F}"/>
              </a:ext>
            </a:extLst>
          </p:cNvPr>
          <p:cNvSpPr/>
          <p:nvPr/>
        </p:nvSpPr>
        <p:spPr>
          <a:xfrm>
            <a:off x="224224" y="3851485"/>
            <a:ext cx="1835360" cy="646331"/>
          </a:xfrm>
          <a:prstGeom prst="rect">
            <a:avLst/>
          </a:prstGeom>
          <a:ln>
            <a:solidFill>
              <a:schemeClr val="tx1"/>
            </a:solidFill>
          </a:ln>
        </p:spPr>
        <p:txBody>
          <a:bodyPr wrap="square">
            <a:spAutoFit/>
          </a:bodyPr>
          <a:lstStyle/>
          <a:p>
            <a:pPr>
              <a:spcBef>
                <a:spcPct val="50000"/>
              </a:spcBef>
            </a:pPr>
            <a:r>
              <a:rPr lang="es-CL" altLang="es-CL" b="1" dirty="0">
                <a:solidFill>
                  <a:srgbClr val="002060"/>
                </a:solidFill>
                <a:latin typeface="Arial" panose="020B0604020202020204" pitchFamily="34" charset="0"/>
              </a:rPr>
              <a:t>INTELIGENCIA DE COMBATE</a:t>
            </a:r>
          </a:p>
        </p:txBody>
      </p:sp>
    </p:spTree>
    <p:extLst>
      <p:ext uri="{BB962C8B-B14F-4D97-AF65-F5344CB8AC3E}">
        <p14:creationId xmlns:p14="http://schemas.microsoft.com/office/powerpoint/2010/main" val="2634312344"/>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l="5736" r="7724"/>
          <a:stretch>
            <a:fillRect/>
          </a:stretch>
        </p:blipFill>
        <p:spPr bwMode="auto">
          <a:xfrm>
            <a:off x="18254" y="93164"/>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13</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4"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INTELIGENCIA IM</a:t>
            </a:r>
          </a:p>
        </p:txBody>
      </p:sp>
      <p:sp>
        <p:nvSpPr>
          <p:cNvPr id="17" name="Rectángulo 16"/>
          <p:cNvSpPr/>
          <p:nvPr/>
        </p:nvSpPr>
        <p:spPr>
          <a:xfrm>
            <a:off x="799877" y="1203561"/>
            <a:ext cx="4180337" cy="369332"/>
          </a:xfrm>
          <a:prstGeom prst="rect">
            <a:avLst/>
          </a:prstGeom>
          <a:ln>
            <a:solidFill>
              <a:schemeClr val="tx1"/>
            </a:solidFill>
          </a:ln>
        </p:spPr>
        <p:txBody>
          <a:bodyPr wrap="square">
            <a:spAutoFit/>
          </a:bodyPr>
          <a:lstStyle/>
          <a:p>
            <a:pPr>
              <a:spcBef>
                <a:spcPct val="50000"/>
              </a:spcBef>
            </a:pPr>
            <a:r>
              <a:rPr lang="es-CL" altLang="es-CL" b="1" dirty="0">
                <a:solidFill>
                  <a:srgbClr val="002060"/>
                </a:solidFill>
                <a:latin typeface="Arial" panose="020B0604020202020204" pitchFamily="34" charset="0"/>
              </a:rPr>
              <a:t>PRINCIPIOS DE LA INTELIGENCIA</a:t>
            </a:r>
          </a:p>
        </p:txBody>
      </p:sp>
      <p:sp>
        <p:nvSpPr>
          <p:cNvPr id="22" name="CuadroTexto 21">
            <a:extLst>
              <a:ext uri="{FF2B5EF4-FFF2-40B4-BE49-F238E27FC236}">
                <a16:creationId xmlns:a16="http://schemas.microsoft.com/office/drawing/2014/main" id="{D3DEB783-B088-4473-BBE5-75E2EFB02A77}"/>
              </a:ext>
            </a:extLst>
          </p:cNvPr>
          <p:cNvSpPr txBox="1"/>
          <p:nvPr/>
        </p:nvSpPr>
        <p:spPr>
          <a:xfrm>
            <a:off x="2637371" y="1905990"/>
            <a:ext cx="7531554" cy="3785652"/>
          </a:xfrm>
          <a:prstGeom prst="rect">
            <a:avLst/>
          </a:prstGeom>
          <a:solidFill>
            <a:srgbClr val="FFFFFF">
              <a:alpha val="36863"/>
            </a:srgbClr>
          </a:solidFill>
        </p:spPr>
        <p:txBody>
          <a:bodyPr wrap="square">
            <a:spAutoFit/>
          </a:bodyPr>
          <a:lstStyle/>
          <a:p>
            <a:pPr marL="285750" indent="-285750" algn="just" eaLnBrk="1" hangingPunct="1">
              <a:spcBef>
                <a:spcPct val="50000"/>
              </a:spcBef>
              <a:buFont typeface="Wingdings" panose="05000000000000000000" pitchFamily="2" charset="2"/>
              <a:buChar char="Ø"/>
            </a:pPr>
            <a:r>
              <a:rPr lang="es-ES" altLang="es-CL" sz="2400" dirty="0">
                <a:latin typeface="Arial" panose="020B0604020202020204" pitchFamily="34" charset="0"/>
                <a:cs typeface="Arial" panose="020B0604020202020204" pitchFamily="34" charset="0"/>
              </a:rPr>
              <a:t>Utilidad</a:t>
            </a:r>
          </a:p>
          <a:p>
            <a:pPr marL="285750" indent="-285750" algn="just" eaLnBrk="1" hangingPunct="1">
              <a:spcBef>
                <a:spcPct val="50000"/>
              </a:spcBef>
              <a:buFont typeface="Wingdings" panose="05000000000000000000" pitchFamily="2" charset="2"/>
              <a:buChar char="Ø"/>
            </a:pPr>
            <a:r>
              <a:rPr lang="es-ES" altLang="es-CL" sz="2400" dirty="0">
                <a:latin typeface="Arial" panose="020B0604020202020204" pitchFamily="34" charset="0"/>
                <a:cs typeface="Arial" panose="020B0604020202020204" pitchFamily="34" charset="0"/>
              </a:rPr>
              <a:t>Oportunidad</a:t>
            </a:r>
          </a:p>
          <a:p>
            <a:pPr marL="285750" indent="-285750" algn="just" eaLnBrk="1" hangingPunct="1">
              <a:spcBef>
                <a:spcPct val="50000"/>
              </a:spcBef>
              <a:buFont typeface="Wingdings" panose="05000000000000000000" pitchFamily="2" charset="2"/>
              <a:buChar char="Ø"/>
            </a:pPr>
            <a:r>
              <a:rPr lang="es-ES" altLang="es-CL" sz="2400" dirty="0">
                <a:latin typeface="Arial" panose="020B0604020202020204" pitchFamily="34" charset="0"/>
                <a:cs typeface="Arial" panose="020B0604020202020204" pitchFamily="34" charset="0"/>
              </a:rPr>
              <a:t>Flexibilidad</a:t>
            </a:r>
          </a:p>
          <a:p>
            <a:pPr marL="285750" indent="-285750" algn="just" eaLnBrk="1" hangingPunct="1">
              <a:spcBef>
                <a:spcPct val="50000"/>
              </a:spcBef>
              <a:buFont typeface="Wingdings" panose="05000000000000000000" pitchFamily="2" charset="2"/>
              <a:buChar char="Ø"/>
            </a:pPr>
            <a:r>
              <a:rPr lang="es-ES" altLang="es-CL" sz="2400" dirty="0">
                <a:latin typeface="Arial" panose="020B0604020202020204" pitchFamily="34" charset="0"/>
                <a:cs typeface="Arial" panose="020B0604020202020204" pitchFamily="34" charset="0"/>
              </a:rPr>
              <a:t>Seguridad</a:t>
            </a:r>
          </a:p>
          <a:p>
            <a:pPr marL="285750" indent="-285750" algn="just" eaLnBrk="1" hangingPunct="1">
              <a:spcBef>
                <a:spcPct val="50000"/>
              </a:spcBef>
              <a:buFont typeface="Wingdings" panose="05000000000000000000" pitchFamily="2" charset="2"/>
              <a:buChar char="Ø"/>
            </a:pPr>
            <a:r>
              <a:rPr lang="es-ES" altLang="es-CL" sz="2400" dirty="0">
                <a:latin typeface="Arial" panose="020B0604020202020204" pitchFamily="34" charset="0"/>
                <a:cs typeface="Arial" panose="020B0604020202020204" pitchFamily="34" charset="0"/>
              </a:rPr>
              <a:t>Imaginación</a:t>
            </a:r>
          </a:p>
          <a:p>
            <a:pPr marL="285750" indent="-285750" algn="just" eaLnBrk="1" hangingPunct="1">
              <a:spcBef>
                <a:spcPct val="50000"/>
              </a:spcBef>
              <a:buFont typeface="Wingdings" panose="05000000000000000000" pitchFamily="2" charset="2"/>
              <a:buChar char="Ø"/>
            </a:pPr>
            <a:r>
              <a:rPr lang="es-ES" altLang="es-CL" sz="2400" dirty="0">
                <a:latin typeface="Arial" panose="020B0604020202020204" pitchFamily="34" charset="0"/>
                <a:cs typeface="Arial" panose="020B0604020202020204" pitchFamily="34" charset="0"/>
              </a:rPr>
              <a:t>Interdependencia con las Operaciones</a:t>
            </a:r>
          </a:p>
          <a:p>
            <a:pPr marL="285750" indent="-285750" algn="just" eaLnBrk="1" hangingPunct="1">
              <a:spcBef>
                <a:spcPct val="50000"/>
              </a:spcBef>
              <a:buFont typeface="Wingdings" panose="05000000000000000000" pitchFamily="2" charset="2"/>
              <a:buChar char="Ø"/>
            </a:pPr>
            <a:r>
              <a:rPr lang="es-ES" altLang="es-CL" sz="2400" dirty="0">
                <a:latin typeface="Arial" panose="020B0604020202020204" pitchFamily="34" charset="0"/>
                <a:cs typeface="Arial" panose="020B0604020202020204" pitchFamily="34" charset="0"/>
              </a:rPr>
              <a:t>Continuidad</a:t>
            </a:r>
          </a:p>
        </p:txBody>
      </p:sp>
    </p:spTree>
    <p:extLst>
      <p:ext uri="{BB962C8B-B14F-4D97-AF65-F5344CB8AC3E}">
        <p14:creationId xmlns:p14="http://schemas.microsoft.com/office/powerpoint/2010/main" val="1312795916"/>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14</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4"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INTELIGENCIA IM</a:t>
            </a:r>
          </a:p>
        </p:txBody>
      </p:sp>
      <p:sp>
        <p:nvSpPr>
          <p:cNvPr id="17" name="Rectángulo 16"/>
          <p:cNvSpPr/>
          <p:nvPr/>
        </p:nvSpPr>
        <p:spPr>
          <a:xfrm>
            <a:off x="669246" y="1125184"/>
            <a:ext cx="9349965" cy="369332"/>
          </a:xfrm>
          <a:prstGeom prst="rect">
            <a:avLst/>
          </a:prstGeom>
          <a:ln>
            <a:solidFill>
              <a:schemeClr val="tx1"/>
            </a:solidFill>
          </a:ln>
        </p:spPr>
        <p:txBody>
          <a:bodyPr wrap="square">
            <a:spAutoFit/>
          </a:bodyPr>
          <a:lstStyle/>
          <a:p>
            <a:pPr>
              <a:spcBef>
                <a:spcPct val="50000"/>
              </a:spcBef>
            </a:pPr>
            <a:r>
              <a:rPr lang="pt-BR" altLang="es-CL" b="1" dirty="0">
                <a:solidFill>
                  <a:srgbClr val="002060"/>
                </a:solidFill>
              </a:rPr>
              <a:t>PLANIFICACIÓN DE INTELIGENCIA PARA LA TOMA DE DECISIONES EN EL NIVEL PEQUEÑA UNIDAD</a:t>
            </a:r>
            <a:endParaRPr lang="es-CL" altLang="es-CL" b="1" dirty="0">
              <a:solidFill>
                <a:srgbClr val="002060"/>
              </a:solidFill>
            </a:endParaRPr>
          </a:p>
        </p:txBody>
      </p:sp>
      <p:sp>
        <p:nvSpPr>
          <p:cNvPr id="16" name="Text Box 4">
            <a:extLst>
              <a:ext uri="{FF2B5EF4-FFF2-40B4-BE49-F238E27FC236}">
                <a16:creationId xmlns:a16="http://schemas.microsoft.com/office/drawing/2014/main" id="{3992E590-AB59-4D02-A405-9442F2B0F6A2}"/>
              </a:ext>
            </a:extLst>
          </p:cNvPr>
          <p:cNvSpPr txBox="1">
            <a:spLocks noChangeArrowheads="1"/>
          </p:cNvSpPr>
          <p:nvPr/>
        </p:nvSpPr>
        <p:spPr bwMode="auto">
          <a:xfrm>
            <a:off x="457200" y="1325654"/>
            <a:ext cx="5408022" cy="4770537"/>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defTabSz="539750" eaLnBrk="0" hangingPunct="0">
              <a:defRPr>
                <a:solidFill>
                  <a:schemeClr val="tx1"/>
                </a:solidFill>
                <a:latin typeface="Arial" panose="020B0604020202020204" pitchFamily="34" charset="0"/>
              </a:defRPr>
            </a:lvl1pPr>
            <a:lvl2pPr marL="179388" defTabSz="539750" eaLnBrk="0" hangingPunct="0">
              <a:defRPr>
                <a:solidFill>
                  <a:schemeClr val="tx1"/>
                </a:solidFill>
                <a:latin typeface="Arial" panose="020B0604020202020204" pitchFamily="34" charset="0"/>
              </a:defRPr>
            </a:lvl2pPr>
            <a:lvl3pPr marL="1143000" indent="-228600" defTabSz="539750" eaLnBrk="0" hangingPunct="0">
              <a:defRPr>
                <a:solidFill>
                  <a:schemeClr val="tx1"/>
                </a:solidFill>
                <a:latin typeface="Arial" panose="020B0604020202020204" pitchFamily="34" charset="0"/>
              </a:defRPr>
            </a:lvl3pPr>
            <a:lvl4pPr marL="1600200" indent="-228600" defTabSz="539750" eaLnBrk="0" hangingPunct="0">
              <a:defRPr>
                <a:solidFill>
                  <a:schemeClr val="tx1"/>
                </a:solidFill>
                <a:latin typeface="Arial" panose="020B0604020202020204" pitchFamily="34" charset="0"/>
              </a:defRPr>
            </a:lvl4pPr>
            <a:lvl5pPr marL="2057400" indent="-228600" defTabSz="539750" eaLnBrk="0" hangingPunct="0">
              <a:defRPr>
                <a:solidFill>
                  <a:schemeClr val="tx1"/>
                </a:solidFill>
                <a:latin typeface="Arial" panose="020B0604020202020204" pitchFamily="34" charset="0"/>
              </a:defRPr>
            </a:lvl5pPr>
            <a:lvl6pPr marL="2514600" indent="-228600" defTabSz="539750" eaLnBrk="0" fontAlgn="base" hangingPunct="0">
              <a:spcBef>
                <a:spcPct val="0"/>
              </a:spcBef>
              <a:spcAft>
                <a:spcPct val="0"/>
              </a:spcAft>
              <a:defRPr>
                <a:solidFill>
                  <a:schemeClr val="tx1"/>
                </a:solidFill>
                <a:latin typeface="Arial" panose="020B0604020202020204" pitchFamily="34" charset="0"/>
              </a:defRPr>
            </a:lvl6pPr>
            <a:lvl7pPr marL="2971800" indent="-228600" defTabSz="539750" eaLnBrk="0" fontAlgn="base" hangingPunct="0">
              <a:spcBef>
                <a:spcPct val="0"/>
              </a:spcBef>
              <a:spcAft>
                <a:spcPct val="0"/>
              </a:spcAft>
              <a:defRPr>
                <a:solidFill>
                  <a:schemeClr val="tx1"/>
                </a:solidFill>
                <a:latin typeface="Arial" panose="020B0604020202020204" pitchFamily="34" charset="0"/>
              </a:defRPr>
            </a:lvl7pPr>
            <a:lvl8pPr marL="3429000" indent="-228600" defTabSz="539750" eaLnBrk="0" fontAlgn="base" hangingPunct="0">
              <a:spcBef>
                <a:spcPct val="0"/>
              </a:spcBef>
              <a:spcAft>
                <a:spcPct val="0"/>
              </a:spcAft>
              <a:defRPr>
                <a:solidFill>
                  <a:schemeClr val="tx1"/>
                </a:solidFill>
                <a:latin typeface="Arial" panose="020B0604020202020204" pitchFamily="34" charset="0"/>
              </a:defRPr>
            </a:lvl8pPr>
            <a:lvl9pPr marL="3886200" indent="-228600" defTabSz="539750" eaLnBrk="0" fontAlgn="base" hangingPunct="0">
              <a:spcBef>
                <a:spcPct val="0"/>
              </a:spcBef>
              <a:spcAft>
                <a:spcPct val="0"/>
              </a:spcAft>
              <a:defRPr>
                <a:solidFill>
                  <a:schemeClr val="tx1"/>
                </a:solidFill>
                <a:latin typeface="Arial" panose="020B0604020202020204" pitchFamily="34" charset="0"/>
              </a:defRPr>
            </a:lvl9pPr>
          </a:lstStyle>
          <a:p>
            <a:r>
              <a:rPr lang="es-ES" altLang="es-CL" sz="1600" dirty="0"/>
              <a:t> </a:t>
            </a:r>
            <a:endParaRPr lang="es-CL" altLang="es-CL" sz="1600" dirty="0"/>
          </a:p>
          <a:p>
            <a:pPr lvl="1" algn="just" eaLnBrk="1" hangingPunct="1">
              <a:lnSpc>
                <a:spcPct val="150000"/>
              </a:lnSpc>
            </a:pPr>
            <a:r>
              <a:rPr lang="es-CL" altLang="es-CL" sz="1600" b="1" dirty="0"/>
              <a:t>Selección del «área de interés»: </a:t>
            </a:r>
            <a:r>
              <a:rPr lang="es-CL" altLang="es-CL" sz="1600" dirty="0"/>
              <a:t>Cada Comandante necesita información del enemigo y lugar donde realizará sus operaciones. Fundamentalmente requiere información de su </a:t>
            </a:r>
            <a:r>
              <a:rPr lang="es-CL" altLang="es-CL" sz="1600" b="1" dirty="0"/>
              <a:t>área de interés.</a:t>
            </a:r>
            <a:r>
              <a:rPr lang="es-CL" altLang="es-CL" sz="1600" dirty="0"/>
              <a:t> Específicamente se encuentra el </a:t>
            </a:r>
            <a:r>
              <a:rPr lang="es-CL" altLang="es-CL" sz="1600" b="1" dirty="0"/>
              <a:t>área de operaciones</a:t>
            </a:r>
            <a:r>
              <a:rPr lang="es-CL" altLang="es-CL" sz="1600" dirty="0"/>
              <a:t> (lugar donde ejecutará sus acciones tácticas), el </a:t>
            </a:r>
            <a:r>
              <a:rPr lang="es-CL" altLang="es-CL" sz="1600" b="1" dirty="0"/>
              <a:t>área de influencia </a:t>
            </a:r>
            <a:r>
              <a:rPr lang="es-CL" altLang="es-CL" sz="1600" dirty="0"/>
              <a:t>(zona en la cual el Comandante puede influir con el empleo de su poder de combate disponible) y el </a:t>
            </a:r>
            <a:r>
              <a:rPr lang="es-CL" altLang="es-CL" sz="1600" b="1" dirty="0"/>
              <a:t>área de interés </a:t>
            </a:r>
            <a:r>
              <a:rPr lang="es-CL" altLang="es-CL" sz="1600" dirty="0"/>
              <a:t>(Área de la cual se requiere información para permitir el planeamiento completo, inclusive las áreas adyacentes y que se extienden hacia el territorio enemigo. </a:t>
            </a:r>
          </a:p>
        </p:txBody>
      </p:sp>
      <p:pic>
        <p:nvPicPr>
          <p:cNvPr id="18" name="Picture 2">
            <a:extLst>
              <a:ext uri="{FF2B5EF4-FFF2-40B4-BE49-F238E27FC236}">
                <a16:creationId xmlns:a16="http://schemas.microsoft.com/office/drawing/2014/main" id="{63302FD4-4C57-4DFF-B820-BBCB45C83898}"/>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178733" y="2405472"/>
            <a:ext cx="4963886" cy="2924173"/>
          </a:xfrm>
          <a:prstGeom prst="rect">
            <a:avLst/>
          </a:prstGeom>
          <a:noFill/>
          <a:ln w="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12795916"/>
      </p:ext>
    </p:extLst>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15</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4"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INTELIGENCIA IM</a:t>
            </a:r>
          </a:p>
        </p:txBody>
      </p:sp>
      <p:sp>
        <p:nvSpPr>
          <p:cNvPr id="17" name="Rectángulo 16"/>
          <p:cNvSpPr/>
          <p:nvPr/>
        </p:nvSpPr>
        <p:spPr>
          <a:xfrm>
            <a:off x="669246" y="1125184"/>
            <a:ext cx="9349965" cy="369332"/>
          </a:xfrm>
          <a:prstGeom prst="rect">
            <a:avLst/>
          </a:prstGeom>
          <a:ln>
            <a:solidFill>
              <a:schemeClr val="tx1"/>
            </a:solidFill>
          </a:ln>
        </p:spPr>
        <p:txBody>
          <a:bodyPr wrap="square">
            <a:spAutoFit/>
          </a:bodyPr>
          <a:lstStyle/>
          <a:p>
            <a:pPr>
              <a:spcBef>
                <a:spcPct val="50000"/>
              </a:spcBef>
            </a:pPr>
            <a:r>
              <a:rPr lang="pt-BR" altLang="es-CL" b="1" dirty="0">
                <a:solidFill>
                  <a:srgbClr val="002060"/>
                </a:solidFill>
              </a:rPr>
              <a:t>PLANIFICACIÓN DE INTELIGENCIA PARA LA TOMA DE DECISIONES EN EL NIVEL PEQUEÑA UNIDAD</a:t>
            </a:r>
            <a:endParaRPr lang="es-CL" altLang="es-CL" b="1" dirty="0">
              <a:solidFill>
                <a:srgbClr val="002060"/>
              </a:solidFill>
            </a:endParaRPr>
          </a:p>
        </p:txBody>
      </p:sp>
      <p:sp>
        <p:nvSpPr>
          <p:cNvPr id="19" name="Text Box 4">
            <a:extLst>
              <a:ext uri="{FF2B5EF4-FFF2-40B4-BE49-F238E27FC236}">
                <a16:creationId xmlns:a16="http://schemas.microsoft.com/office/drawing/2014/main" id="{07710BC6-7B7B-4EF3-82B2-DEBCB5621600}"/>
              </a:ext>
            </a:extLst>
          </p:cNvPr>
          <p:cNvSpPr txBox="1">
            <a:spLocks noChangeArrowheads="1"/>
          </p:cNvSpPr>
          <p:nvPr/>
        </p:nvSpPr>
        <p:spPr bwMode="auto">
          <a:xfrm>
            <a:off x="706756" y="1818596"/>
            <a:ext cx="10697118" cy="2585323"/>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defTabSz="539750" eaLnBrk="0" hangingPunct="0">
              <a:defRPr>
                <a:solidFill>
                  <a:schemeClr val="tx1"/>
                </a:solidFill>
                <a:latin typeface="Arial" panose="020B0604020202020204" pitchFamily="34" charset="0"/>
              </a:defRPr>
            </a:lvl1pPr>
            <a:lvl2pPr marL="742950" indent="-285750" defTabSz="539750" eaLnBrk="0" hangingPunct="0">
              <a:defRPr>
                <a:solidFill>
                  <a:schemeClr val="tx1"/>
                </a:solidFill>
                <a:latin typeface="Arial" panose="020B0604020202020204" pitchFamily="34" charset="0"/>
              </a:defRPr>
            </a:lvl2pPr>
            <a:lvl3pPr marL="1143000" indent="-228600" defTabSz="539750" eaLnBrk="0" hangingPunct="0">
              <a:defRPr>
                <a:solidFill>
                  <a:schemeClr val="tx1"/>
                </a:solidFill>
                <a:latin typeface="Arial" panose="020B0604020202020204" pitchFamily="34" charset="0"/>
              </a:defRPr>
            </a:lvl3pPr>
            <a:lvl4pPr marL="1600200" indent="-228600" defTabSz="539750" eaLnBrk="0" hangingPunct="0">
              <a:defRPr>
                <a:solidFill>
                  <a:schemeClr val="tx1"/>
                </a:solidFill>
                <a:latin typeface="Arial" panose="020B0604020202020204" pitchFamily="34" charset="0"/>
              </a:defRPr>
            </a:lvl4pPr>
            <a:lvl5pPr marL="2057400" indent="-228600" defTabSz="539750" eaLnBrk="0" hangingPunct="0">
              <a:defRPr>
                <a:solidFill>
                  <a:schemeClr val="tx1"/>
                </a:solidFill>
                <a:latin typeface="Arial" panose="020B0604020202020204" pitchFamily="34" charset="0"/>
              </a:defRPr>
            </a:lvl5pPr>
            <a:lvl6pPr marL="2514600" indent="-228600" defTabSz="539750" eaLnBrk="0" fontAlgn="base" hangingPunct="0">
              <a:spcBef>
                <a:spcPct val="0"/>
              </a:spcBef>
              <a:spcAft>
                <a:spcPct val="0"/>
              </a:spcAft>
              <a:defRPr>
                <a:solidFill>
                  <a:schemeClr val="tx1"/>
                </a:solidFill>
                <a:latin typeface="Arial" panose="020B0604020202020204" pitchFamily="34" charset="0"/>
              </a:defRPr>
            </a:lvl6pPr>
            <a:lvl7pPr marL="2971800" indent="-228600" defTabSz="539750" eaLnBrk="0" fontAlgn="base" hangingPunct="0">
              <a:spcBef>
                <a:spcPct val="0"/>
              </a:spcBef>
              <a:spcAft>
                <a:spcPct val="0"/>
              </a:spcAft>
              <a:defRPr>
                <a:solidFill>
                  <a:schemeClr val="tx1"/>
                </a:solidFill>
                <a:latin typeface="Arial" panose="020B0604020202020204" pitchFamily="34" charset="0"/>
              </a:defRPr>
            </a:lvl7pPr>
            <a:lvl8pPr marL="3429000" indent="-228600" defTabSz="539750" eaLnBrk="0" fontAlgn="base" hangingPunct="0">
              <a:spcBef>
                <a:spcPct val="0"/>
              </a:spcBef>
              <a:spcAft>
                <a:spcPct val="0"/>
              </a:spcAft>
              <a:defRPr>
                <a:solidFill>
                  <a:schemeClr val="tx1"/>
                </a:solidFill>
                <a:latin typeface="Arial" panose="020B0604020202020204" pitchFamily="34" charset="0"/>
              </a:defRPr>
            </a:lvl8pPr>
            <a:lvl9pPr marL="3886200" indent="-228600" defTabSz="539750" eaLnBrk="0" fontAlgn="base" hangingPunct="0">
              <a:spcBef>
                <a:spcPct val="0"/>
              </a:spcBef>
              <a:spcAft>
                <a:spcPct val="0"/>
              </a:spcAft>
              <a:defRPr>
                <a:solidFill>
                  <a:schemeClr val="tx1"/>
                </a:solidFill>
                <a:latin typeface="Arial" panose="020B0604020202020204" pitchFamily="34" charset="0"/>
              </a:defRPr>
            </a:lvl9pPr>
          </a:lstStyle>
          <a:p>
            <a:pPr algn="just"/>
            <a:r>
              <a:rPr lang="es-ES" altLang="es-CL" b="1" dirty="0"/>
              <a:t>Posibilidades del Enemigo:</a:t>
            </a:r>
            <a:endParaRPr lang="es-CL" altLang="es-CL" b="1" dirty="0"/>
          </a:p>
          <a:p>
            <a:pPr algn="just"/>
            <a:r>
              <a:rPr lang="es-ES" altLang="es-CL" dirty="0"/>
              <a:t> </a:t>
            </a:r>
            <a:endParaRPr lang="es-CL" altLang="es-CL" dirty="0"/>
          </a:p>
          <a:p>
            <a:pPr algn="just"/>
            <a:r>
              <a:rPr lang="es-ES" altLang="es-CL" dirty="0"/>
              <a:t>A la luz del estudio anterior, se debe definir las «Posibilidades del Enemigo»</a:t>
            </a:r>
          </a:p>
          <a:p>
            <a:pPr algn="just"/>
            <a:r>
              <a:rPr lang="es-ES" altLang="es-CL" dirty="0"/>
              <a:t>Usted debe ponerse la camiseta del enemigo, pensar como él y definir lo que lógicamente podría hacer para oponerse al logro de la misión propia.</a:t>
            </a:r>
          </a:p>
          <a:p>
            <a:pPr algn="just"/>
            <a:endParaRPr lang="es-ES" altLang="es-CL" dirty="0"/>
          </a:p>
          <a:p>
            <a:pPr algn="just"/>
            <a:r>
              <a:rPr lang="es-ES" altLang="es-CL" b="1" dirty="0"/>
              <a:t>DEFINICIÓN</a:t>
            </a:r>
            <a:r>
              <a:rPr lang="es-ES" altLang="es-CL" dirty="0"/>
              <a:t>: A la luz de la Apreciación de Inteligencia, las Posibilidades del Enemigo son acciones que el enemigo razonablemente es capaz de realizar con las fuerzas y recursos que posee, y que de realizarse, afectarían al cumplimiento de la misión propia.</a:t>
            </a:r>
          </a:p>
        </p:txBody>
      </p:sp>
    </p:spTree>
    <p:extLst>
      <p:ext uri="{BB962C8B-B14F-4D97-AF65-F5344CB8AC3E}">
        <p14:creationId xmlns:p14="http://schemas.microsoft.com/office/powerpoint/2010/main" val="1312795916"/>
      </p:ext>
    </p:extLst>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16</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4"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INTELIGENCIA IM</a:t>
            </a:r>
          </a:p>
        </p:txBody>
      </p:sp>
      <p:sp>
        <p:nvSpPr>
          <p:cNvPr id="17" name="Rectángulo 16"/>
          <p:cNvSpPr/>
          <p:nvPr/>
        </p:nvSpPr>
        <p:spPr>
          <a:xfrm>
            <a:off x="669246" y="1125184"/>
            <a:ext cx="9349965" cy="369332"/>
          </a:xfrm>
          <a:prstGeom prst="rect">
            <a:avLst/>
          </a:prstGeom>
          <a:ln>
            <a:solidFill>
              <a:schemeClr val="tx1"/>
            </a:solidFill>
          </a:ln>
        </p:spPr>
        <p:txBody>
          <a:bodyPr wrap="square">
            <a:spAutoFit/>
          </a:bodyPr>
          <a:lstStyle/>
          <a:p>
            <a:pPr>
              <a:spcBef>
                <a:spcPct val="50000"/>
              </a:spcBef>
            </a:pPr>
            <a:r>
              <a:rPr lang="pt-BR" altLang="es-CL" b="1" dirty="0">
                <a:solidFill>
                  <a:srgbClr val="002060"/>
                </a:solidFill>
              </a:rPr>
              <a:t>PLANIFICACIÓN DE INTELIGENCIA PARA LA TOMA DE DECISIONES EN EL NIVEL PEQUEÑA UNIDAD</a:t>
            </a:r>
            <a:endParaRPr lang="es-CL" altLang="es-CL" b="1" dirty="0">
              <a:solidFill>
                <a:srgbClr val="002060"/>
              </a:solidFill>
            </a:endParaRPr>
          </a:p>
        </p:txBody>
      </p:sp>
      <p:sp>
        <p:nvSpPr>
          <p:cNvPr id="21" name="TextBox 1">
            <a:extLst>
              <a:ext uri="{FF2B5EF4-FFF2-40B4-BE49-F238E27FC236}">
                <a16:creationId xmlns:a16="http://schemas.microsoft.com/office/drawing/2014/main" id="{9843846D-B636-4B6D-847F-87E6823A07DD}"/>
              </a:ext>
            </a:extLst>
          </p:cNvPr>
          <p:cNvSpPr txBox="1">
            <a:spLocks noChangeArrowheads="1"/>
          </p:cNvSpPr>
          <p:nvPr/>
        </p:nvSpPr>
        <p:spPr bwMode="auto">
          <a:xfrm>
            <a:off x="745943" y="1901690"/>
            <a:ext cx="10514239" cy="3266985"/>
          </a:xfrm>
          <a:prstGeom prst="rect">
            <a:avLst/>
          </a:prstGeom>
          <a:noFill/>
          <a:ln w="28575">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lnSpc>
                <a:spcPct val="150000"/>
              </a:lnSpc>
            </a:pPr>
            <a:r>
              <a:rPr lang="es-ES" altLang="es-CL" sz="2000" b="1" dirty="0"/>
              <a:t>Ejemplo de una PE:</a:t>
            </a:r>
          </a:p>
          <a:p>
            <a:pPr algn="just" eaLnBrk="1" hangingPunct="1">
              <a:lnSpc>
                <a:spcPct val="150000"/>
              </a:lnSpc>
            </a:pPr>
            <a:endParaRPr lang="es-ES" altLang="es-CL" sz="2000" dirty="0"/>
          </a:p>
          <a:p>
            <a:pPr algn="just" eaLnBrk="1" hangingPunct="1">
              <a:lnSpc>
                <a:spcPct val="150000"/>
              </a:lnSpc>
            </a:pPr>
            <a:r>
              <a:rPr lang="es-ES" altLang="es-CL" sz="2000" dirty="0"/>
              <a:t>«A contar de este momento, defender la ribera norte del río Aconcagua, en el sector de Puente Colmo, con hasta un Pelotón de fusileros reforzado con hasta una Escuadra de ametralladoras y el apoyo de fuegos de una Sección de morteros de 81.</a:t>
            </a:r>
            <a:endParaRPr lang="es-CL" altLang="es-CL" sz="2000" dirty="0"/>
          </a:p>
          <a:p>
            <a:pPr algn="just" eaLnBrk="1" hangingPunct="1">
              <a:lnSpc>
                <a:spcPct val="150000"/>
              </a:lnSpc>
            </a:pPr>
            <a:r>
              <a:rPr lang="es-CL" altLang="es-CL" sz="2000" dirty="0"/>
              <a:t>A contar de la pérdida de la sorpresa, ser reforzado por otro Pelotón de fusileros, en un plazo no inferior a 12 horas.»</a:t>
            </a:r>
          </a:p>
        </p:txBody>
      </p:sp>
    </p:spTree>
    <p:extLst>
      <p:ext uri="{BB962C8B-B14F-4D97-AF65-F5344CB8AC3E}">
        <p14:creationId xmlns:p14="http://schemas.microsoft.com/office/powerpoint/2010/main" val="1312795916"/>
      </p:ext>
    </p:ext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17</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4"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INTELIGENCIA IM</a:t>
            </a:r>
          </a:p>
        </p:txBody>
      </p:sp>
      <p:sp>
        <p:nvSpPr>
          <p:cNvPr id="17" name="Rectángulo 16"/>
          <p:cNvSpPr/>
          <p:nvPr/>
        </p:nvSpPr>
        <p:spPr>
          <a:xfrm>
            <a:off x="669246" y="1125184"/>
            <a:ext cx="9349965" cy="369332"/>
          </a:xfrm>
          <a:prstGeom prst="rect">
            <a:avLst/>
          </a:prstGeom>
          <a:ln>
            <a:solidFill>
              <a:schemeClr val="tx1"/>
            </a:solidFill>
          </a:ln>
        </p:spPr>
        <p:txBody>
          <a:bodyPr wrap="square">
            <a:spAutoFit/>
          </a:bodyPr>
          <a:lstStyle/>
          <a:p>
            <a:pPr>
              <a:spcBef>
                <a:spcPct val="50000"/>
              </a:spcBef>
            </a:pPr>
            <a:r>
              <a:rPr lang="pt-BR" altLang="es-CL" b="1" dirty="0">
                <a:solidFill>
                  <a:srgbClr val="002060"/>
                </a:solidFill>
              </a:rPr>
              <a:t>PLANIFICACIÓN DE INTELIGENCIA PARA LA TOMA DE DECISIONES EN EL NIVEL PEQUEÑA UNIDAD</a:t>
            </a:r>
            <a:endParaRPr lang="es-CL" altLang="es-CL" b="1" dirty="0">
              <a:solidFill>
                <a:srgbClr val="002060"/>
              </a:solidFill>
            </a:endParaRPr>
          </a:p>
        </p:txBody>
      </p:sp>
      <p:sp>
        <p:nvSpPr>
          <p:cNvPr id="16" name="Text Box 4">
            <a:extLst>
              <a:ext uri="{FF2B5EF4-FFF2-40B4-BE49-F238E27FC236}">
                <a16:creationId xmlns:a16="http://schemas.microsoft.com/office/drawing/2014/main" id="{0B3E9602-EF42-416E-A176-C33D7A7C6EA9}"/>
              </a:ext>
            </a:extLst>
          </p:cNvPr>
          <p:cNvSpPr txBox="1">
            <a:spLocks noChangeArrowheads="1"/>
          </p:cNvSpPr>
          <p:nvPr/>
        </p:nvSpPr>
        <p:spPr bwMode="auto">
          <a:xfrm>
            <a:off x="653143" y="1665289"/>
            <a:ext cx="10907485" cy="453970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defTabSz="539750" eaLnBrk="0" hangingPunct="0">
              <a:defRPr>
                <a:solidFill>
                  <a:schemeClr val="tx1"/>
                </a:solidFill>
                <a:latin typeface="Arial" panose="020B0604020202020204" pitchFamily="34" charset="0"/>
              </a:defRPr>
            </a:lvl1pPr>
            <a:lvl2pPr marL="742950" indent="-285750" defTabSz="539750" eaLnBrk="0" hangingPunct="0">
              <a:defRPr>
                <a:solidFill>
                  <a:schemeClr val="tx1"/>
                </a:solidFill>
                <a:latin typeface="Arial" panose="020B0604020202020204" pitchFamily="34" charset="0"/>
              </a:defRPr>
            </a:lvl2pPr>
            <a:lvl3pPr marL="1143000" indent="-228600" defTabSz="539750" eaLnBrk="0" hangingPunct="0">
              <a:defRPr>
                <a:solidFill>
                  <a:schemeClr val="tx1"/>
                </a:solidFill>
                <a:latin typeface="Arial" panose="020B0604020202020204" pitchFamily="34" charset="0"/>
              </a:defRPr>
            </a:lvl3pPr>
            <a:lvl4pPr marL="1600200" indent="-228600" defTabSz="539750" eaLnBrk="0" hangingPunct="0">
              <a:defRPr>
                <a:solidFill>
                  <a:schemeClr val="tx1"/>
                </a:solidFill>
                <a:latin typeface="Arial" panose="020B0604020202020204" pitchFamily="34" charset="0"/>
              </a:defRPr>
            </a:lvl4pPr>
            <a:lvl5pPr marL="2057400" indent="-228600" defTabSz="539750" eaLnBrk="0" hangingPunct="0">
              <a:defRPr>
                <a:solidFill>
                  <a:schemeClr val="tx1"/>
                </a:solidFill>
                <a:latin typeface="Arial" panose="020B0604020202020204" pitchFamily="34" charset="0"/>
              </a:defRPr>
            </a:lvl5pPr>
            <a:lvl6pPr marL="2514600" indent="-228600" defTabSz="539750" eaLnBrk="0" fontAlgn="base" hangingPunct="0">
              <a:spcBef>
                <a:spcPct val="0"/>
              </a:spcBef>
              <a:spcAft>
                <a:spcPct val="0"/>
              </a:spcAft>
              <a:defRPr>
                <a:solidFill>
                  <a:schemeClr val="tx1"/>
                </a:solidFill>
                <a:latin typeface="Arial" panose="020B0604020202020204" pitchFamily="34" charset="0"/>
              </a:defRPr>
            </a:lvl6pPr>
            <a:lvl7pPr marL="2971800" indent="-228600" defTabSz="539750" eaLnBrk="0" fontAlgn="base" hangingPunct="0">
              <a:spcBef>
                <a:spcPct val="0"/>
              </a:spcBef>
              <a:spcAft>
                <a:spcPct val="0"/>
              </a:spcAft>
              <a:defRPr>
                <a:solidFill>
                  <a:schemeClr val="tx1"/>
                </a:solidFill>
                <a:latin typeface="Arial" panose="020B0604020202020204" pitchFamily="34" charset="0"/>
              </a:defRPr>
            </a:lvl7pPr>
            <a:lvl8pPr marL="3429000" indent="-228600" defTabSz="539750" eaLnBrk="0" fontAlgn="base" hangingPunct="0">
              <a:spcBef>
                <a:spcPct val="0"/>
              </a:spcBef>
              <a:spcAft>
                <a:spcPct val="0"/>
              </a:spcAft>
              <a:defRPr>
                <a:solidFill>
                  <a:schemeClr val="tx1"/>
                </a:solidFill>
                <a:latin typeface="Arial" panose="020B0604020202020204" pitchFamily="34" charset="0"/>
              </a:defRPr>
            </a:lvl8pPr>
            <a:lvl9pPr marL="3886200" indent="-228600" defTabSz="539750" eaLnBrk="0" fontAlgn="base" hangingPunct="0">
              <a:spcBef>
                <a:spcPct val="0"/>
              </a:spcBef>
              <a:spcAft>
                <a:spcPct val="0"/>
              </a:spcAft>
              <a:defRPr>
                <a:solidFill>
                  <a:schemeClr val="tx1"/>
                </a:solidFill>
                <a:latin typeface="Arial" panose="020B0604020202020204" pitchFamily="34" charset="0"/>
              </a:defRPr>
            </a:lvl9pPr>
          </a:lstStyle>
          <a:p>
            <a:pPr algn="just">
              <a:lnSpc>
                <a:spcPct val="150000"/>
              </a:lnSpc>
            </a:pPr>
            <a:r>
              <a:rPr lang="es-ES" altLang="es-CL" b="1" dirty="0"/>
              <a:t>Confrontación de las Posibilidades del Enemigo con los Cursos de Acción.</a:t>
            </a:r>
            <a:r>
              <a:rPr lang="es-ES" altLang="es-CL" dirty="0"/>
              <a:t>	</a:t>
            </a:r>
            <a:endParaRPr lang="es-CL" altLang="es-CL" dirty="0"/>
          </a:p>
          <a:p>
            <a:pPr algn="just">
              <a:lnSpc>
                <a:spcPct val="150000"/>
              </a:lnSpc>
            </a:pPr>
            <a:r>
              <a:rPr lang="es-ES" altLang="es-CL" dirty="0"/>
              <a:t>Consiste en un proceso mental, en el que cada Curso de Acción es enfrentado a cada una de las Posibilidades del Enemigo, con el propósito de que el Comandante se forme una visión de los posibles resultados de las acciones tácticas y de esta forma se contribuya a la elección del Curso de Acción que tenga más probabilidades de éxito.</a:t>
            </a:r>
            <a:endParaRPr lang="es-CL" altLang="es-CL" dirty="0"/>
          </a:p>
          <a:p>
            <a:pPr algn="just">
              <a:lnSpc>
                <a:spcPct val="150000"/>
              </a:lnSpc>
            </a:pPr>
            <a:r>
              <a:rPr lang="es-ES" altLang="es-CL" dirty="0"/>
              <a:t>Es conveniente apoyarse con ambos esquemas de operaciones, para que la gráfica permita una mayor objetividad en este enfrentamiento teórico.</a:t>
            </a:r>
          </a:p>
          <a:p>
            <a:pPr algn="just"/>
            <a:endParaRPr lang="es-ES" altLang="es-CL" dirty="0"/>
          </a:p>
          <a:p>
            <a:pPr algn="ctr"/>
            <a:r>
              <a:rPr lang="es-ES" altLang="es-CL" sz="2800" b="1" dirty="0">
                <a:solidFill>
                  <a:srgbClr val="002060"/>
                </a:solidFill>
              </a:rPr>
              <a:t>CA    v/s	PE</a:t>
            </a:r>
            <a:r>
              <a:rPr lang="es-ES" altLang="es-CL" sz="2800" dirty="0">
                <a:solidFill>
                  <a:srgbClr val="002060"/>
                </a:solidFill>
              </a:rPr>
              <a:t> </a:t>
            </a:r>
            <a:endParaRPr lang="es-CL" altLang="es-CL" dirty="0"/>
          </a:p>
          <a:p>
            <a:pPr algn="just"/>
            <a:endParaRPr lang="es-CL" altLang="es-CL" dirty="0"/>
          </a:p>
          <a:p>
            <a:pPr algn="ctr"/>
            <a:r>
              <a:rPr lang="es-CL" altLang="es-CL" dirty="0">
                <a:solidFill>
                  <a:srgbClr val="002060"/>
                </a:solidFill>
              </a:rPr>
              <a:t>EL COMANDANTE ELIGE UN CURSO DE ACCIÓN Y ADOPTA UNA RESOLUCIÓN, LA QUE SE TRANSFORMA EN EL «CONCEPTO».</a:t>
            </a:r>
          </a:p>
        </p:txBody>
      </p:sp>
    </p:spTree>
    <p:extLst>
      <p:ext uri="{BB962C8B-B14F-4D97-AF65-F5344CB8AC3E}">
        <p14:creationId xmlns:p14="http://schemas.microsoft.com/office/powerpoint/2010/main" val="1312795916"/>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18</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4"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INTELIGENCIA IM</a:t>
            </a:r>
          </a:p>
        </p:txBody>
      </p:sp>
      <p:sp>
        <p:nvSpPr>
          <p:cNvPr id="17" name="Rectángulo 16"/>
          <p:cNvSpPr/>
          <p:nvPr/>
        </p:nvSpPr>
        <p:spPr>
          <a:xfrm>
            <a:off x="669246" y="1125184"/>
            <a:ext cx="9349965" cy="369332"/>
          </a:xfrm>
          <a:prstGeom prst="rect">
            <a:avLst/>
          </a:prstGeom>
          <a:ln>
            <a:solidFill>
              <a:schemeClr val="tx1"/>
            </a:solidFill>
          </a:ln>
        </p:spPr>
        <p:txBody>
          <a:bodyPr wrap="square">
            <a:spAutoFit/>
          </a:bodyPr>
          <a:lstStyle/>
          <a:p>
            <a:pPr>
              <a:spcBef>
                <a:spcPct val="50000"/>
              </a:spcBef>
            </a:pPr>
            <a:r>
              <a:rPr lang="pt-BR" altLang="es-CL" b="1" dirty="0">
                <a:solidFill>
                  <a:srgbClr val="002060"/>
                </a:solidFill>
              </a:rPr>
              <a:t>PLANIFICACIÓN DE INTELIGENCIA PARA LA TOMA DE DECISIONES EN EL NIVEL PEQUEÑA UNIDAD</a:t>
            </a:r>
            <a:endParaRPr lang="es-CL" altLang="es-CL" b="1" dirty="0">
              <a:solidFill>
                <a:srgbClr val="002060"/>
              </a:solidFill>
            </a:endParaRPr>
          </a:p>
        </p:txBody>
      </p:sp>
      <p:sp>
        <p:nvSpPr>
          <p:cNvPr id="18" name="17 Rectángulo"/>
          <p:cNvSpPr/>
          <p:nvPr/>
        </p:nvSpPr>
        <p:spPr>
          <a:xfrm>
            <a:off x="692331" y="1724297"/>
            <a:ext cx="11038115" cy="3323987"/>
          </a:xfrm>
          <a:prstGeom prst="rect">
            <a:avLst/>
          </a:prstGeom>
        </p:spPr>
        <p:txBody>
          <a:bodyPr wrap="square">
            <a:spAutoFit/>
          </a:bodyPr>
          <a:lstStyle/>
          <a:p>
            <a:pPr algn="just"/>
            <a:r>
              <a:rPr lang="es-ES" altLang="es-CL" sz="2400" b="1" dirty="0"/>
              <a:t>Adopción de la Resolución.</a:t>
            </a:r>
            <a:endParaRPr lang="es-CL" altLang="es-CL" sz="2400" b="1" dirty="0"/>
          </a:p>
          <a:p>
            <a:pPr algn="just"/>
            <a:r>
              <a:rPr lang="es-ES" altLang="es-CL" sz="2400" dirty="0"/>
              <a:t>	</a:t>
            </a:r>
            <a:endParaRPr lang="es-CL" altLang="es-CL" sz="2400" dirty="0"/>
          </a:p>
          <a:p>
            <a:pPr algn="just"/>
            <a:r>
              <a:rPr lang="es-ES" altLang="es-CL" sz="2400" dirty="0"/>
              <a:t>A la luz del juego realizado en el paso anterior, el Comandante resuelve por el Curso de Acción que más asegura el cumplimiento de la misión.</a:t>
            </a:r>
            <a:endParaRPr lang="es-CL" altLang="es-CL" sz="2400" dirty="0"/>
          </a:p>
          <a:p>
            <a:pPr algn="just"/>
            <a:r>
              <a:rPr lang="es-ES" altLang="es-CL" sz="2400" dirty="0"/>
              <a:t> </a:t>
            </a:r>
            <a:endParaRPr lang="es-CL" altLang="es-CL" sz="2400" dirty="0"/>
          </a:p>
          <a:p>
            <a:pPr algn="just"/>
            <a:r>
              <a:rPr lang="es-ES" altLang="es-CL" sz="2400" dirty="0"/>
              <a:t>Ese Curso de Acción lo transforma en Resolución completándolo y redactándolo de la mejor manera posible para que sus subordinados entiendan claramente lo que usted pretende hacer para cumplir su misión.</a:t>
            </a:r>
          </a:p>
          <a:p>
            <a:pPr algn="just"/>
            <a:endParaRPr lang="es-ES" altLang="es-CL" dirty="0"/>
          </a:p>
        </p:txBody>
      </p:sp>
    </p:spTree>
    <p:extLst>
      <p:ext uri="{BB962C8B-B14F-4D97-AF65-F5344CB8AC3E}">
        <p14:creationId xmlns:p14="http://schemas.microsoft.com/office/powerpoint/2010/main" val="1312795916"/>
      </p:ext>
    </p:extLst>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19</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4"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INTELIGENCIA IM</a:t>
            </a:r>
          </a:p>
        </p:txBody>
      </p:sp>
      <p:sp>
        <p:nvSpPr>
          <p:cNvPr id="17" name="Rectángulo 16"/>
          <p:cNvSpPr/>
          <p:nvPr/>
        </p:nvSpPr>
        <p:spPr>
          <a:xfrm>
            <a:off x="669246" y="1125184"/>
            <a:ext cx="9349965" cy="369332"/>
          </a:xfrm>
          <a:prstGeom prst="rect">
            <a:avLst/>
          </a:prstGeom>
          <a:ln>
            <a:solidFill>
              <a:schemeClr val="tx1"/>
            </a:solidFill>
          </a:ln>
        </p:spPr>
        <p:txBody>
          <a:bodyPr wrap="square">
            <a:spAutoFit/>
          </a:bodyPr>
          <a:lstStyle/>
          <a:p>
            <a:pPr>
              <a:spcBef>
                <a:spcPct val="50000"/>
              </a:spcBef>
            </a:pPr>
            <a:r>
              <a:rPr lang="pt-BR" altLang="es-CL" b="1" dirty="0">
                <a:solidFill>
                  <a:srgbClr val="002060"/>
                </a:solidFill>
              </a:rPr>
              <a:t>PLANIFICACIÓN DE INTELIGENCIA PARA LA TOMA DE DECISIONES EN EL NIVEL PEQUEÑA UNIDAD</a:t>
            </a:r>
            <a:endParaRPr lang="es-CL" altLang="es-CL" b="1" dirty="0">
              <a:solidFill>
                <a:srgbClr val="002060"/>
              </a:solidFill>
            </a:endParaRPr>
          </a:p>
        </p:txBody>
      </p:sp>
      <p:sp>
        <p:nvSpPr>
          <p:cNvPr id="18" name="17 Rectángulo"/>
          <p:cNvSpPr/>
          <p:nvPr/>
        </p:nvSpPr>
        <p:spPr>
          <a:xfrm>
            <a:off x="679269" y="1841862"/>
            <a:ext cx="10933611" cy="3693319"/>
          </a:xfrm>
          <a:prstGeom prst="rect">
            <a:avLst/>
          </a:prstGeom>
        </p:spPr>
        <p:txBody>
          <a:bodyPr wrap="square">
            <a:spAutoFit/>
          </a:bodyPr>
          <a:lstStyle/>
          <a:p>
            <a:pPr algn="just">
              <a:lnSpc>
                <a:spcPct val="150000"/>
              </a:lnSpc>
            </a:pPr>
            <a:r>
              <a:rPr lang="es-ES" altLang="es-CL" b="1" dirty="0">
                <a:latin typeface="Arial" pitchFamily="34" charset="0"/>
                <a:cs typeface="Arial" pitchFamily="34" charset="0"/>
              </a:rPr>
              <a:t>Ejemplo</a:t>
            </a:r>
            <a:r>
              <a:rPr lang="es-ES" altLang="es-CL" dirty="0">
                <a:latin typeface="Arial" pitchFamily="34" charset="0"/>
                <a:cs typeface="Arial" pitchFamily="34" charset="0"/>
              </a:rPr>
              <a:t>: «Esta Fuerza (UT, Pelotón, etc.), desarrollará una acción ofensiva para capturar el Objetivo Alfa mediante un envolvimiento doble, por el flanco derecho se realizará el esfuerzo principal y por el flanco izquierdo el secundario</a:t>
            </a:r>
            <a:r>
              <a:rPr lang="es-CL" altLang="es-CL" dirty="0">
                <a:latin typeface="Arial" pitchFamily="34" charset="0"/>
                <a:cs typeface="Arial" pitchFamily="34" charset="0"/>
              </a:rPr>
              <a:t>. La maniobra será apoyada por fuego de morteros de 81 mm en apoyo directo de esta fuerza. El Comandante se mantendrá en la retaguardia del ataque principal y se establecerán los enlaces de comunicaciones doctrinarios, dando énfasis al empleo de las señales convencionales en la Fase Ataque. Esta Fuerza deberá ser autosuficiente logísticamente hasta la consolidación del Objetivo. Durante el movimiento hacia el objetivo, se dará máxima importancia al silencio y encubrimiento, con el propósito de mantener el secreto de la acción ofensiva hasta adoptar la posición de ataque.</a:t>
            </a:r>
          </a:p>
          <a:p>
            <a:pPr algn="just"/>
            <a:endParaRPr lang="es-ES" altLang="es-CL" dirty="0"/>
          </a:p>
        </p:txBody>
      </p:sp>
    </p:spTree>
    <p:extLst>
      <p:ext uri="{BB962C8B-B14F-4D97-AF65-F5344CB8AC3E}">
        <p14:creationId xmlns:p14="http://schemas.microsoft.com/office/powerpoint/2010/main" val="1312795916"/>
      </p:ext>
    </p:extLst>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20</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4"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INTELIGENCIA IM</a:t>
            </a:r>
          </a:p>
        </p:txBody>
      </p:sp>
      <p:sp>
        <p:nvSpPr>
          <p:cNvPr id="17" name="Rectángulo 16"/>
          <p:cNvSpPr/>
          <p:nvPr/>
        </p:nvSpPr>
        <p:spPr>
          <a:xfrm>
            <a:off x="669246" y="1125184"/>
            <a:ext cx="9349965" cy="369332"/>
          </a:xfrm>
          <a:prstGeom prst="rect">
            <a:avLst/>
          </a:prstGeom>
          <a:ln>
            <a:solidFill>
              <a:schemeClr val="tx1"/>
            </a:solidFill>
          </a:ln>
        </p:spPr>
        <p:txBody>
          <a:bodyPr wrap="square">
            <a:spAutoFit/>
          </a:bodyPr>
          <a:lstStyle/>
          <a:p>
            <a:pPr>
              <a:spcBef>
                <a:spcPct val="50000"/>
              </a:spcBef>
            </a:pPr>
            <a:r>
              <a:rPr lang="pt-BR" altLang="es-CL" b="1" dirty="0">
                <a:solidFill>
                  <a:srgbClr val="002060"/>
                </a:solidFill>
              </a:rPr>
              <a:t>PLANIFICACIÓN DE INTELIGENCIA PARA LA TOMA DE DECISIONES EN EL NIVEL PEQUEÑA UNIDAD</a:t>
            </a:r>
            <a:endParaRPr lang="es-CL" altLang="es-CL" b="1" dirty="0">
              <a:solidFill>
                <a:srgbClr val="002060"/>
              </a:solidFill>
            </a:endParaRPr>
          </a:p>
        </p:txBody>
      </p:sp>
      <p:sp>
        <p:nvSpPr>
          <p:cNvPr id="18" name="17 Rectángulo"/>
          <p:cNvSpPr/>
          <p:nvPr/>
        </p:nvSpPr>
        <p:spPr>
          <a:xfrm>
            <a:off x="679269" y="1841862"/>
            <a:ext cx="10933611" cy="3693319"/>
          </a:xfrm>
          <a:prstGeom prst="rect">
            <a:avLst/>
          </a:prstGeom>
        </p:spPr>
        <p:txBody>
          <a:bodyPr wrap="square">
            <a:spAutoFit/>
          </a:bodyPr>
          <a:lstStyle/>
          <a:p>
            <a:pPr algn="just">
              <a:lnSpc>
                <a:spcPct val="150000"/>
              </a:lnSpc>
            </a:pPr>
            <a:r>
              <a:rPr lang="es-ES" altLang="es-CL" b="1" dirty="0">
                <a:latin typeface="Arial" pitchFamily="34" charset="0"/>
                <a:cs typeface="Arial" pitchFamily="34" charset="0"/>
              </a:rPr>
              <a:t>Ejemplo</a:t>
            </a:r>
            <a:r>
              <a:rPr lang="es-ES" altLang="es-CL" dirty="0">
                <a:latin typeface="Arial" pitchFamily="34" charset="0"/>
                <a:cs typeface="Arial" pitchFamily="34" charset="0"/>
              </a:rPr>
              <a:t>: «Esta Fuerza (UT, Pelotón, etc.), desarrollará una acción ofensiva para capturar el Objetivo Alfa mediante un envolvimiento doble, por el flanco derecho se realizará el esfuerzo principal y por el flanco izquierdo el secundario</a:t>
            </a:r>
            <a:r>
              <a:rPr lang="es-CL" altLang="es-CL" dirty="0">
                <a:latin typeface="Arial" pitchFamily="34" charset="0"/>
                <a:cs typeface="Arial" pitchFamily="34" charset="0"/>
              </a:rPr>
              <a:t>. La maniobra será apoyada por fuego de morteros de 81 mm en apoyo directo de esta fuerza. El Comandante se mantendrá en la retaguardia del ataque principal y se establecerán los enlaces de comunicaciones doctrinarios, dando énfasis al empleo de las señales convencionales en la Fase Ataque. Esta Fuerza deberá ser autosuficiente logísticamente hasta la consolidación del Objetivo. Durante el movimiento hacia el objetivo, se dará máxima importancia al silencio y encubrimiento, con el propósito de mantener el secreto de la acción ofensiva hasta adoptar la posición de ataque.</a:t>
            </a:r>
          </a:p>
          <a:p>
            <a:pPr algn="just"/>
            <a:endParaRPr lang="es-ES" altLang="es-CL" dirty="0"/>
          </a:p>
        </p:txBody>
      </p:sp>
    </p:spTree>
    <p:extLst>
      <p:ext uri="{BB962C8B-B14F-4D97-AF65-F5344CB8AC3E}">
        <p14:creationId xmlns:p14="http://schemas.microsoft.com/office/powerpoint/2010/main" val="1312795916"/>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6">
            <a:extLst>
              <a:ext uri="{FF2B5EF4-FFF2-40B4-BE49-F238E27FC236}">
                <a16:creationId xmlns:a16="http://schemas.microsoft.com/office/drawing/2014/main" id="{18E15363-4DF3-4E19-A387-57CB83CBB9EA}"/>
              </a:ext>
            </a:extLst>
          </p:cNvPr>
          <p:cNvSpPr txBox="1">
            <a:spLocks noGrp="1" noChangeArrowheads="1"/>
          </p:cNvSpPr>
          <p:nvPr/>
        </p:nvSpPr>
        <p:spPr>
          <a:xfrm>
            <a:off x="1981200" y="6356351"/>
            <a:ext cx="2133600" cy="365125"/>
          </a:xfrm>
          <a:prstGeom prst="rect">
            <a:avLst/>
          </a:prstGeom>
          <a:noFill/>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5F8A491E-2500-4B73-BFCB-8F3CD0DA58DA}" type="slidenum">
              <a:rPr lang="es-ES" altLang="es-CL" sz="1200">
                <a:solidFill>
                  <a:srgbClr val="898989"/>
                </a:solidFill>
                <a:latin typeface="Calibri" panose="020F0502020204030204" pitchFamily="34" charset="0"/>
              </a:rPr>
              <a:pPr eaLnBrk="1" hangingPunct="1"/>
              <a:t>21</a:t>
            </a:fld>
            <a:endParaRPr lang="es-ES" altLang="es-CL" sz="1200">
              <a:solidFill>
                <a:srgbClr val="898989"/>
              </a:solidFill>
              <a:latin typeface="Calibri" panose="020F0502020204030204" pitchFamily="34" charset="0"/>
            </a:endParaRPr>
          </a:p>
        </p:txBody>
      </p:sp>
      <p:grpSp>
        <p:nvGrpSpPr>
          <p:cNvPr id="15" name="Grupo 14"/>
          <p:cNvGrpSpPr/>
          <p:nvPr/>
        </p:nvGrpSpPr>
        <p:grpSpPr>
          <a:xfrm>
            <a:off x="866971" y="2410492"/>
            <a:ext cx="10270223" cy="2665570"/>
            <a:chOff x="525777" y="3024641"/>
            <a:chExt cx="10270223" cy="2665570"/>
          </a:xfrm>
        </p:grpSpPr>
        <p:sp>
          <p:nvSpPr>
            <p:cNvPr id="16" name="Curved Left Arrow 7"/>
            <p:cNvSpPr/>
            <p:nvPr/>
          </p:nvSpPr>
          <p:spPr bwMode="auto">
            <a:xfrm>
              <a:off x="6744553" y="3505392"/>
              <a:ext cx="1438748" cy="1714751"/>
            </a:xfrm>
            <a:prstGeom prst="curvedLeftArrow">
              <a:avLst/>
            </a:prstGeom>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chemeClr val="tx1"/>
                </a:solidFill>
              </a:endParaRPr>
            </a:p>
          </p:txBody>
        </p:sp>
        <p:sp>
          <p:nvSpPr>
            <p:cNvPr id="17" name="Curved Left Arrow 8"/>
            <p:cNvSpPr/>
            <p:nvPr/>
          </p:nvSpPr>
          <p:spPr bwMode="auto">
            <a:xfrm rot="10800000">
              <a:off x="2812734" y="3343433"/>
              <a:ext cx="1361869" cy="1794577"/>
            </a:xfrm>
            <a:prstGeom prst="curvedLeftArrow">
              <a:avLst/>
            </a:prstGeom>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chemeClr val="tx1"/>
                </a:solidFill>
              </a:endParaRPr>
            </a:p>
          </p:txBody>
        </p:sp>
        <p:sp>
          <p:nvSpPr>
            <p:cNvPr id="18" name="TextBox 9"/>
            <p:cNvSpPr txBox="1"/>
            <p:nvPr/>
          </p:nvSpPr>
          <p:spPr bwMode="auto">
            <a:xfrm>
              <a:off x="3873739" y="5382434"/>
              <a:ext cx="3454519" cy="307777"/>
            </a:xfrm>
            <a:prstGeom prst="rect">
              <a:avLst/>
            </a:prstGeom>
            <a:solidFill>
              <a:schemeClr val="accent1">
                <a:lumMod val="40000"/>
                <a:lumOff val="60000"/>
              </a:schemeClr>
            </a:solidFill>
            <a:ln w="28575">
              <a:solidFill>
                <a:srgbClr val="002060"/>
              </a:solidFill>
            </a:ln>
          </p:spPr>
          <p:txBody>
            <a:bodyPr wrap="square">
              <a:spAutoFit/>
            </a:bodyPr>
            <a:lstStyle/>
            <a:p>
              <a:pPr algn="ctr">
                <a:defRPr/>
              </a:pPr>
              <a:r>
                <a:rPr lang="es-CL" sz="1400" b="1" dirty="0">
                  <a:latin typeface="Arial" charset="0"/>
                </a:rPr>
                <a:t>3. PRODUCCIÓNDE INTELIGENCIA</a:t>
              </a:r>
            </a:p>
          </p:txBody>
        </p:sp>
        <p:sp>
          <p:nvSpPr>
            <p:cNvPr id="19" name="TextBox 10"/>
            <p:cNvSpPr txBox="1"/>
            <p:nvPr/>
          </p:nvSpPr>
          <p:spPr bwMode="auto">
            <a:xfrm>
              <a:off x="4043777" y="3024641"/>
              <a:ext cx="2844242" cy="315348"/>
            </a:xfrm>
            <a:prstGeom prst="rect">
              <a:avLst/>
            </a:prstGeom>
            <a:solidFill>
              <a:schemeClr val="accent1">
                <a:lumMod val="40000"/>
                <a:lumOff val="60000"/>
              </a:schemeClr>
            </a:solidFill>
            <a:ln w="28575">
              <a:solidFill>
                <a:srgbClr val="002060"/>
              </a:solidFill>
            </a:ln>
          </p:spPr>
          <p:txBody>
            <a:bodyPr wrap="square">
              <a:spAutoFit/>
            </a:bodyPr>
            <a:lstStyle/>
            <a:p>
              <a:pPr algn="ctr">
                <a:defRPr/>
              </a:pPr>
              <a:r>
                <a:rPr lang="es-CL" sz="1400" b="1" dirty="0">
                  <a:latin typeface="Arial" charset="0"/>
                </a:rPr>
                <a:t>1. PLAN DE BÚSQUEDA</a:t>
              </a:r>
            </a:p>
          </p:txBody>
        </p:sp>
        <p:sp>
          <p:nvSpPr>
            <p:cNvPr id="20" name="TextBox 11"/>
            <p:cNvSpPr txBox="1"/>
            <p:nvPr/>
          </p:nvSpPr>
          <p:spPr bwMode="auto">
            <a:xfrm>
              <a:off x="525777" y="4085535"/>
              <a:ext cx="2956779" cy="307777"/>
            </a:xfrm>
            <a:prstGeom prst="rect">
              <a:avLst/>
            </a:prstGeom>
            <a:solidFill>
              <a:schemeClr val="accent1">
                <a:lumMod val="40000"/>
                <a:lumOff val="60000"/>
              </a:schemeClr>
            </a:solidFill>
            <a:ln w="28575">
              <a:solidFill>
                <a:srgbClr val="002060"/>
              </a:solidFill>
            </a:ln>
          </p:spPr>
          <p:txBody>
            <a:bodyPr wrap="square">
              <a:spAutoFit/>
            </a:bodyPr>
            <a:lstStyle/>
            <a:p>
              <a:pPr algn="ctr">
                <a:defRPr/>
              </a:pPr>
              <a:r>
                <a:rPr lang="es-CL" sz="1400" b="1" dirty="0">
                  <a:latin typeface="Arial" charset="0"/>
                </a:rPr>
                <a:t>4. DIFUSIÓN DE INTELIGENCIA</a:t>
              </a:r>
            </a:p>
          </p:txBody>
        </p:sp>
        <p:sp>
          <p:nvSpPr>
            <p:cNvPr id="21" name="TextBox 12"/>
            <p:cNvSpPr txBox="1"/>
            <p:nvPr/>
          </p:nvSpPr>
          <p:spPr bwMode="auto">
            <a:xfrm>
              <a:off x="7328258" y="4110827"/>
              <a:ext cx="3467742" cy="307777"/>
            </a:xfrm>
            <a:prstGeom prst="rect">
              <a:avLst/>
            </a:prstGeom>
            <a:solidFill>
              <a:schemeClr val="accent1">
                <a:lumMod val="40000"/>
                <a:lumOff val="60000"/>
              </a:schemeClr>
            </a:solidFill>
            <a:ln w="28575">
              <a:solidFill>
                <a:srgbClr val="002060"/>
              </a:solidFill>
            </a:ln>
          </p:spPr>
          <p:txBody>
            <a:bodyPr wrap="square">
              <a:spAutoFit/>
            </a:bodyPr>
            <a:lstStyle/>
            <a:p>
              <a:pPr algn="ctr">
                <a:defRPr/>
              </a:pPr>
              <a:r>
                <a:rPr lang="es-CL" sz="1400" b="1" dirty="0">
                  <a:latin typeface="Arial" charset="0"/>
                </a:rPr>
                <a:t>2. BÚSQUEDA DE INFORMACIÓN</a:t>
              </a:r>
            </a:p>
          </p:txBody>
        </p:sp>
      </p:grpSp>
      <p:sp>
        <p:nvSpPr>
          <p:cNvPr id="22" name="Rectángulo 21"/>
          <p:cNvSpPr/>
          <p:nvPr/>
        </p:nvSpPr>
        <p:spPr>
          <a:xfrm>
            <a:off x="866971" y="1071358"/>
            <a:ext cx="2497035" cy="369332"/>
          </a:xfrm>
          <a:prstGeom prst="rect">
            <a:avLst/>
          </a:prstGeom>
          <a:solidFill>
            <a:schemeClr val="accent5">
              <a:lumMod val="50000"/>
            </a:schemeClr>
          </a:solidFill>
          <a:ln>
            <a:solidFill>
              <a:schemeClr val="tx1"/>
            </a:solidFill>
          </a:ln>
        </p:spPr>
        <p:txBody>
          <a:bodyPr wrap="square">
            <a:spAutoFit/>
          </a:bodyPr>
          <a:lstStyle/>
          <a:p>
            <a:pPr>
              <a:spcBef>
                <a:spcPct val="50000"/>
              </a:spcBef>
            </a:pPr>
            <a:r>
              <a:rPr lang="pt-BR" altLang="es-CL" b="1" dirty="0" smtClean="0">
                <a:solidFill>
                  <a:schemeClr val="bg1"/>
                </a:solidFill>
              </a:rPr>
              <a:t>CICLO DE INTELIGENCIA</a:t>
            </a:r>
            <a:endParaRPr lang="es-CL" altLang="es-CL" b="1" dirty="0">
              <a:solidFill>
                <a:schemeClr val="bg1"/>
              </a:solidFill>
            </a:endParaRPr>
          </a:p>
        </p:txBody>
      </p:sp>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6">
            <a:extLst>
              <a:ext uri="{FF2B5EF4-FFF2-40B4-BE49-F238E27FC236}">
                <a16:creationId xmlns:a16="http://schemas.microsoft.com/office/drawing/2014/main" id="{3623E962-E073-43C7-8593-032B70C4A988}"/>
              </a:ext>
            </a:extLst>
          </p:cNvPr>
          <p:cNvSpPr txBox="1">
            <a:spLocks noGrp="1" noChangeArrowheads="1"/>
          </p:cNvSpPr>
          <p:nvPr/>
        </p:nvSpPr>
        <p:spPr>
          <a:xfrm>
            <a:off x="1981200" y="6356351"/>
            <a:ext cx="2133600" cy="365125"/>
          </a:xfrm>
          <a:prstGeom prst="rect">
            <a:avLst/>
          </a:prstGeom>
          <a:noFill/>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808A0EC9-5A11-42A6-BEB3-5BA38173DC90}" type="slidenum">
              <a:rPr lang="es-ES" altLang="es-CL" sz="1200">
                <a:solidFill>
                  <a:srgbClr val="898989"/>
                </a:solidFill>
                <a:latin typeface="Calibri" panose="020F0502020204030204" pitchFamily="34" charset="0"/>
              </a:rPr>
              <a:pPr eaLnBrk="1" hangingPunct="1"/>
              <a:t>22</a:t>
            </a:fld>
            <a:endParaRPr lang="es-ES" altLang="es-CL" sz="1200">
              <a:solidFill>
                <a:srgbClr val="898989"/>
              </a:solidFill>
              <a:latin typeface="Calibri" panose="020F0502020204030204" pitchFamily="34" charset="0"/>
            </a:endParaRPr>
          </a:p>
        </p:txBody>
      </p:sp>
      <p:sp>
        <p:nvSpPr>
          <p:cNvPr id="33798" name="Text Box 5">
            <a:extLst>
              <a:ext uri="{FF2B5EF4-FFF2-40B4-BE49-F238E27FC236}">
                <a16:creationId xmlns:a16="http://schemas.microsoft.com/office/drawing/2014/main" id="{A3DE14E7-3B5B-47A6-A296-CB6B9D4AF169}"/>
              </a:ext>
            </a:extLst>
          </p:cNvPr>
          <p:cNvSpPr txBox="1">
            <a:spLocks noChangeArrowheads="1"/>
          </p:cNvSpPr>
          <p:nvPr/>
        </p:nvSpPr>
        <p:spPr bwMode="auto">
          <a:xfrm>
            <a:off x="669246" y="1455527"/>
            <a:ext cx="11054181" cy="452431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marL="342900" indent="-342900" defTabSz="363538" eaLnBrk="0" hangingPunct="0">
              <a:defRPr>
                <a:solidFill>
                  <a:schemeClr val="tx1"/>
                </a:solidFill>
                <a:latin typeface="Arial" panose="020B0604020202020204" pitchFamily="34" charset="0"/>
              </a:defRPr>
            </a:lvl1pPr>
            <a:lvl2pPr marL="742950" indent="-285750" defTabSz="363538" eaLnBrk="0" hangingPunct="0">
              <a:defRPr>
                <a:solidFill>
                  <a:schemeClr val="tx1"/>
                </a:solidFill>
                <a:latin typeface="Arial" panose="020B0604020202020204" pitchFamily="34" charset="0"/>
              </a:defRPr>
            </a:lvl2pPr>
            <a:lvl3pPr marL="1143000" indent="-228600" defTabSz="363538" eaLnBrk="0" hangingPunct="0">
              <a:defRPr>
                <a:solidFill>
                  <a:schemeClr val="tx1"/>
                </a:solidFill>
                <a:latin typeface="Arial" panose="020B0604020202020204" pitchFamily="34" charset="0"/>
              </a:defRPr>
            </a:lvl3pPr>
            <a:lvl4pPr marL="1600200" indent="-228600" defTabSz="363538" eaLnBrk="0" hangingPunct="0">
              <a:defRPr>
                <a:solidFill>
                  <a:schemeClr val="tx1"/>
                </a:solidFill>
                <a:latin typeface="Arial" panose="020B0604020202020204" pitchFamily="34" charset="0"/>
              </a:defRPr>
            </a:lvl4pPr>
            <a:lvl5pPr marL="2057400" indent="-228600" defTabSz="363538" eaLnBrk="0" hangingPunct="0">
              <a:defRPr>
                <a:solidFill>
                  <a:schemeClr val="tx1"/>
                </a:solidFill>
                <a:latin typeface="Arial" panose="020B0604020202020204" pitchFamily="34" charset="0"/>
              </a:defRPr>
            </a:lvl5pPr>
            <a:lvl6pPr marL="2514600" indent="-228600" defTabSz="363538" eaLnBrk="0" fontAlgn="base" hangingPunct="0">
              <a:spcBef>
                <a:spcPct val="0"/>
              </a:spcBef>
              <a:spcAft>
                <a:spcPct val="0"/>
              </a:spcAft>
              <a:defRPr>
                <a:solidFill>
                  <a:schemeClr val="tx1"/>
                </a:solidFill>
                <a:latin typeface="Arial" panose="020B0604020202020204" pitchFamily="34" charset="0"/>
              </a:defRPr>
            </a:lvl6pPr>
            <a:lvl7pPr marL="2971800" indent="-228600" defTabSz="363538" eaLnBrk="0" fontAlgn="base" hangingPunct="0">
              <a:spcBef>
                <a:spcPct val="0"/>
              </a:spcBef>
              <a:spcAft>
                <a:spcPct val="0"/>
              </a:spcAft>
              <a:defRPr>
                <a:solidFill>
                  <a:schemeClr val="tx1"/>
                </a:solidFill>
                <a:latin typeface="Arial" panose="020B0604020202020204" pitchFamily="34" charset="0"/>
              </a:defRPr>
            </a:lvl7pPr>
            <a:lvl8pPr marL="3429000" indent="-228600" defTabSz="363538" eaLnBrk="0" fontAlgn="base" hangingPunct="0">
              <a:spcBef>
                <a:spcPct val="0"/>
              </a:spcBef>
              <a:spcAft>
                <a:spcPct val="0"/>
              </a:spcAft>
              <a:defRPr>
                <a:solidFill>
                  <a:schemeClr val="tx1"/>
                </a:solidFill>
                <a:latin typeface="Arial" panose="020B0604020202020204" pitchFamily="34" charset="0"/>
              </a:defRPr>
            </a:lvl8pPr>
            <a:lvl9pPr marL="3886200" indent="-228600" defTabSz="363538"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endParaRPr lang="es-ES" altLang="es-CL" dirty="0"/>
          </a:p>
          <a:p>
            <a:pPr algn="just" eaLnBrk="1" hangingPunct="1">
              <a:lnSpc>
                <a:spcPct val="150000"/>
              </a:lnSpc>
              <a:buFont typeface="Wingdings" panose="05000000000000000000" pitchFamily="2" charset="2"/>
              <a:buChar char="Ø"/>
            </a:pPr>
            <a:r>
              <a:rPr lang="es-ES" altLang="es-CL" dirty="0"/>
              <a:t>	</a:t>
            </a:r>
            <a:r>
              <a:rPr lang="es-ES" altLang="es-CL" dirty="0" smtClean="0"/>
              <a:t>No hay producto final, solo el producto de la mejor apreciación del momento.</a:t>
            </a:r>
          </a:p>
          <a:p>
            <a:pPr algn="just" eaLnBrk="1" hangingPunct="1">
              <a:lnSpc>
                <a:spcPct val="150000"/>
              </a:lnSpc>
              <a:buFont typeface="Wingdings" panose="05000000000000000000" pitchFamily="2" charset="2"/>
              <a:buChar char="Ø"/>
            </a:pPr>
            <a:r>
              <a:rPr lang="es-ES" altLang="es-CL" dirty="0" smtClean="0"/>
              <a:t>Permanente actualización.</a:t>
            </a:r>
            <a:endParaRPr lang="es-ES" altLang="es-CL" dirty="0"/>
          </a:p>
          <a:p>
            <a:pPr algn="just" eaLnBrk="1" hangingPunct="1">
              <a:lnSpc>
                <a:spcPct val="150000"/>
              </a:lnSpc>
              <a:spcBef>
                <a:spcPct val="50000"/>
              </a:spcBef>
              <a:buFont typeface="Wingdings" panose="05000000000000000000" pitchFamily="2" charset="2"/>
              <a:buChar char="Ø"/>
            </a:pPr>
            <a:r>
              <a:rPr lang="es-ES" altLang="es-CL" dirty="0"/>
              <a:t>El ciclo de Inteligencia posee </a:t>
            </a:r>
            <a:r>
              <a:rPr lang="es-ES" altLang="es-CL" b="1" dirty="0"/>
              <a:t>dos características </a:t>
            </a:r>
            <a:r>
              <a:rPr lang="es-ES" altLang="es-CL" dirty="0"/>
              <a:t>fundamentales:</a:t>
            </a:r>
          </a:p>
          <a:p>
            <a:pPr lvl="1" algn="just" eaLnBrk="1" hangingPunct="1">
              <a:lnSpc>
                <a:spcPct val="150000"/>
              </a:lnSpc>
              <a:spcBef>
                <a:spcPct val="50000"/>
              </a:spcBef>
              <a:buFontTx/>
              <a:buAutoNum type="arabicPeriod"/>
            </a:pPr>
            <a:r>
              <a:rPr lang="es-ES" altLang="es-CL" b="1" dirty="0"/>
              <a:t>F</a:t>
            </a:r>
            <a:r>
              <a:rPr lang="es-ES" altLang="es-CL" b="1" dirty="0" smtClean="0"/>
              <a:t>ases interdependientes</a:t>
            </a:r>
            <a:r>
              <a:rPr lang="es-ES" altLang="es-CL" dirty="0"/>
              <a:t>, de tal modo que, cada una de ellas carece de significado sin las otras.</a:t>
            </a:r>
          </a:p>
          <a:p>
            <a:pPr lvl="1" algn="just" eaLnBrk="1" hangingPunct="1">
              <a:lnSpc>
                <a:spcPct val="150000"/>
              </a:lnSpc>
              <a:spcBef>
                <a:spcPct val="50000"/>
              </a:spcBef>
              <a:buFontTx/>
              <a:buAutoNum type="arabicPeriod"/>
            </a:pPr>
            <a:r>
              <a:rPr lang="es-ES" altLang="es-CL" dirty="0"/>
              <a:t>Es </a:t>
            </a:r>
            <a:r>
              <a:rPr lang="es-ES" altLang="es-CL" b="1" dirty="0"/>
              <a:t>permanente</a:t>
            </a:r>
            <a:r>
              <a:rPr lang="es-ES" altLang="es-CL" dirty="0"/>
              <a:t>, ya que el producto de la inteligencia rara vez está completo, exacto y actualizado. Esta actividad debe desarrollarse en forma continua, aproximándose a la verdad por saltos sucesivos.</a:t>
            </a:r>
          </a:p>
          <a:p>
            <a:pPr algn="just" eaLnBrk="1" hangingPunct="1"/>
            <a:endParaRPr lang="es-ES" altLang="es-CL" dirty="0"/>
          </a:p>
          <a:p>
            <a:pPr algn="just" eaLnBrk="1" hangingPunct="1"/>
            <a:endParaRPr lang="es-ES" altLang="es-CL" dirty="0"/>
          </a:p>
          <a:p>
            <a:pPr algn="just" eaLnBrk="1" hangingPunct="1"/>
            <a:endParaRPr lang="es-ES" altLang="es-CL" dirty="0"/>
          </a:p>
        </p:txBody>
      </p:sp>
      <p:sp>
        <p:nvSpPr>
          <p:cNvPr id="8" name="Rectángulo 7"/>
          <p:cNvSpPr/>
          <p:nvPr/>
        </p:nvSpPr>
        <p:spPr>
          <a:xfrm>
            <a:off x="669246" y="1125184"/>
            <a:ext cx="1923829" cy="369332"/>
          </a:xfrm>
          <a:prstGeom prst="rect">
            <a:avLst/>
          </a:prstGeom>
          <a:ln>
            <a:solidFill>
              <a:schemeClr val="tx1"/>
            </a:solidFill>
          </a:ln>
        </p:spPr>
        <p:txBody>
          <a:bodyPr wrap="square">
            <a:spAutoFit/>
          </a:bodyPr>
          <a:lstStyle/>
          <a:p>
            <a:pPr>
              <a:spcBef>
                <a:spcPct val="50000"/>
              </a:spcBef>
            </a:pPr>
            <a:r>
              <a:rPr lang="pt-BR" altLang="es-CL" b="1" dirty="0" smtClean="0">
                <a:solidFill>
                  <a:srgbClr val="002060"/>
                </a:solidFill>
              </a:rPr>
              <a:t>GENERALIDADES</a:t>
            </a:r>
            <a:endParaRPr lang="es-CL" altLang="es-CL" b="1" dirty="0">
              <a:solidFill>
                <a:srgbClr val="002060"/>
              </a:solidFill>
            </a:endParaRPr>
          </a:p>
        </p:txBody>
      </p:sp>
      <p:sp>
        <p:nvSpPr>
          <p:cNvPr id="9" name="Rectángulo 8"/>
          <p:cNvSpPr/>
          <p:nvPr/>
        </p:nvSpPr>
        <p:spPr>
          <a:xfrm>
            <a:off x="4947818" y="921024"/>
            <a:ext cx="2497035" cy="369332"/>
          </a:xfrm>
          <a:prstGeom prst="rect">
            <a:avLst/>
          </a:prstGeom>
          <a:solidFill>
            <a:schemeClr val="accent5">
              <a:lumMod val="50000"/>
            </a:schemeClr>
          </a:solidFill>
          <a:ln>
            <a:solidFill>
              <a:schemeClr val="tx1"/>
            </a:solidFill>
          </a:ln>
        </p:spPr>
        <p:txBody>
          <a:bodyPr wrap="square">
            <a:spAutoFit/>
          </a:bodyPr>
          <a:lstStyle/>
          <a:p>
            <a:pPr>
              <a:spcBef>
                <a:spcPct val="50000"/>
              </a:spcBef>
            </a:pPr>
            <a:r>
              <a:rPr lang="pt-BR" altLang="es-CL" b="1" dirty="0" smtClean="0">
                <a:solidFill>
                  <a:schemeClr val="bg1"/>
                </a:solidFill>
              </a:rPr>
              <a:t>CICLO DE INTELIGENCIA</a:t>
            </a:r>
            <a:endParaRPr lang="es-CL" altLang="es-CL" b="1" dirty="0">
              <a:solidFill>
                <a:schemeClr val="bg1"/>
              </a:solidFill>
            </a:endParaRPr>
          </a:p>
        </p:txBody>
      </p:sp>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6">
            <a:extLst>
              <a:ext uri="{FF2B5EF4-FFF2-40B4-BE49-F238E27FC236}">
                <a16:creationId xmlns:a16="http://schemas.microsoft.com/office/drawing/2014/main" id="{E1F7BD61-F760-45E6-92A5-9A00C5792B3D}"/>
              </a:ext>
            </a:extLst>
          </p:cNvPr>
          <p:cNvSpPr txBox="1">
            <a:spLocks noGrp="1" noChangeArrowheads="1"/>
          </p:cNvSpPr>
          <p:nvPr/>
        </p:nvSpPr>
        <p:spPr>
          <a:xfrm>
            <a:off x="1981200" y="6356351"/>
            <a:ext cx="2133600" cy="365125"/>
          </a:xfrm>
          <a:prstGeom prst="rect">
            <a:avLst/>
          </a:prstGeom>
          <a:noFill/>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05BC87B3-95D1-4D23-AA3E-0F5D4E60CF06}" type="slidenum">
              <a:rPr lang="es-ES" altLang="es-CL" sz="1200">
                <a:solidFill>
                  <a:srgbClr val="898989"/>
                </a:solidFill>
                <a:latin typeface="Calibri" panose="020F0502020204030204" pitchFamily="34" charset="0"/>
              </a:rPr>
              <a:pPr eaLnBrk="1" hangingPunct="1"/>
              <a:t>23</a:t>
            </a:fld>
            <a:endParaRPr lang="es-ES" altLang="es-CL" sz="1200">
              <a:solidFill>
                <a:srgbClr val="898989"/>
              </a:solidFill>
              <a:latin typeface="Calibri" panose="020F0502020204030204" pitchFamily="34" charset="0"/>
            </a:endParaRPr>
          </a:p>
        </p:txBody>
      </p:sp>
      <p:sp>
        <p:nvSpPr>
          <p:cNvPr id="35846" name="Text Box 4">
            <a:extLst>
              <a:ext uri="{FF2B5EF4-FFF2-40B4-BE49-F238E27FC236}">
                <a16:creationId xmlns:a16="http://schemas.microsoft.com/office/drawing/2014/main" id="{EC611AFC-C7B4-4EF6-BD24-325420A6D0C3}"/>
              </a:ext>
            </a:extLst>
          </p:cNvPr>
          <p:cNvSpPr txBox="1">
            <a:spLocks noChangeArrowheads="1"/>
          </p:cNvSpPr>
          <p:nvPr/>
        </p:nvSpPr>
        <p:spPr bwMode="auto">
          <a:xfrm>
            <a:off x="385812" y="2217384"/>
            <a:ext cx="11433149" cy="2585323"/>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defTabSz="895350" eaLnBrk="0" hangingPunct="0">
              <a:defRPr>
                <a:solidFill>
                  <a:schemeClr val="tx1"/>
                </a:solidFill>
                <a:latin typeface="Arial" panose="020B0604020202020204" pitchFamily="34" charset="0"/>
              </a:defRPr>
            </a:lvl1pPr>
            <a:lvl2pPr marL="742950" indent="-285750" defTabSz="895350" eaLnBrk="0" hangingPunct="0">
              <a:defRPr>
                <a:solidFill>
                  <a:schemeClr val="tx1"/>
                </a:solidFill>
                <a:latin typeface="Arial" panose="020B0604020202020204" pitchFamily="34" charset="0"/>
              </a:defRPr>
            </a:lvl2pPr>
            <a:lvl3pPr marL="1143000" indent="-228600" defTabSz="895350" eaLnBrk="0" hangingPunct="0">
              <a:defRPr>
                <a:solidFill>
                  <a:schemeClr val="tx1"/>
                </a:solidFill>
                <a:latin typeface="Arial" panose="020B0604020202020204" pitchFamily="34" charset="0"/>
              </a:defRPr>
            </a:lvl3pPr>
            <a:lvl4pPr marL="1600200" indent="-228600" defTabSz="895350" eaLnBrk="0" hangingPunct="0">
              <a:defRPr>
                <a:solidFill>
                  <a:schemeClr val="tx1"/>
                </a:solidFill>
                <a:latin typeface="Arial" panose="020B0604020202020204" pitchFamily="34" charset="0"/>
              </a:defRPr>
            </a:lvl4pPr>
            <a:lvl5pPr marL="2057400" indent="-228600" defTabSz="895350" eaLnBrk="0" hangingPunct="0">
              <a:defRPr>
                <a:solidFill>
                  <a:schemeClr val="tx1"/>
                </a:solidFill>
                <a:latin typeface="Arial" panose="020B0604020202020204" pitchFamily="34" charset="0"/>
              </a:defRPr>
            </a:lvl5pPr>
            <a:lvl6pPr marL="2514600" indent="-228600" defTabSz="895350" eaLnBrk="0" fontAlgn="base" hangingPunct="0">
              <a:spcBef>
                <a:spcPct val="0"/>
              </a:spcBef>
              <a:spcAft>
                <a:spcPct val="0"/>
              </a:spcAft>
              <a:defRPr>
                <a:solidFill>
                  <a:schemeClr val="tx1"/>
                </a:solidFill>
                <a:latin typeface="Arial" panose="020B0604020202020204" pitchFamily="34" charset="0"/>
              </a:defRPr>
            </a:lvl6pPr>
            <a:lvl7pPr marL="2971800" indent="-228600" defTabSz="895350" eaLnBrk="0" fontAlgn="base" hangingPunct="0">
              <a:spcBef>
                <a:spcPct val="0"/>
              </a:spcBef>
              <a:spcAft>
                <a:spcPct val="0"/>
              </a:spcAft>
              <a:defRPr>
                <a:solidFill>
                  <a:schemeClr val="tx1"/>
                </a:solidFill>
                <a:latin typeface="Arial" panose="020B0604020202020204" pitchFamily="34" charset="0"/>
              </a:defRPr>
            </a:lvl7pPr>
            <a:lvl8pPr marL="3429000" indent="-228600" defTabSz="895350" eaLnBrk="0" fontAlgn="base" hangingPunct="0">
              <a:spcBef>
                <a:spcPct val="0"/>
              </a:spcBef>
              <a:spcAft>
                <a:spcPct val="0"/>
              </a:spcAft>
              <a:defRPr>
                <a:solidFill>
                  <a:schemeClr val="tx1"/>
                </a:solidFill>
                <a:latin typeface="Arial" panose="020B0604020202020204" pitchFamily="34" charset="0"/>
              </a:defRPr>
            </a:lvl8pPr>
            <a:lvl9pPr marL="3886200" indent="-228600" defTabSz="89535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s-ES" altLang="es-CL" dirty="0"/>
              <a:t>	</a:t>
            </a:r>
          </a:p>
          <a:p>
            <a:pPr marL="285750" indent="-285750" algn="just" eaLnBrk="1" hangingPunct="1">
              <a:buFont typeface="Wingdings" panose="05000000000000000000" pitchFamily="2" charset="2"/>
              <a:buChar char="Ø"/>
            </a:pPr>
            <a:r>
              <a:rPr lang="es-ES" altLang="es-CL" dirty="0" smtClean="0"/>
              <a:t>Determinan </a:t>
            </a:r>
            <a:r>
              <a:rPr lang="es-ES" altLang="es-CL" dirty="0"/>
              <a:t>las necesidades de inteligencia </a:t>
            </a:r>
            <a:r>
              <a:rPr lang="es-ES" altLang="es-CL" b="1" dirty="0"/>
              <a:t>(EEI o RI o </a:t>
            </a:r>
            <a:r>
              <a:rPr lang="es-ES" altLang="es-CL" b="1" dirty="0" smtClean="0"/>
              <a:t>PRI)</a:t>
            </a:r>
          </a:p>
          <a:p>
            <a:pPr marL="285750" indent="-285750" algn="just" eaLnBrk="1" hangingPunct="1">
              <a:buFont typeface="Wingdings" panose="05000000000000000000" pitchFamily="2" charset="2"/>
              <a:buChar char="Ø"/>
            </a:pPr>
            <a:r>
              <a:rPr lang="es-ES" altLang="es-CL" dirty="0" smtClean="0"/>
              <a:t>se </a:t>
            </a:r>
            <a:r>
              <a:rPr lang="es-ES" altLang="es-CL" dirty="0"/>
              <a:t>planifica su búsqueda, elaborando el correspondiente </a:t>
            </a:r>
            <a:r>
              <a:rPr lang="es-ES" altLang="es-CL" b="1" dirty="0"/>
              <a:t>PBI</a:t>
            </a:r>
            <a:r>
              <a:rPr lang="es-ES" altLang="es-CL" dirty="0"/>
              <a:t> (Plan de Búsqueda de Informaciones), </a:t>
            </a:r>
            <a:endParaRPr lang="es-ES" altLang="es-CL" dirty="0" smtClean="0"/>
          </a:p>
          <a:p>
            <a:pPr marL="285750" indent="-285750" algn="just" eaLnBrk="1" hangingPunct="1">
              <a:buFont typeface="Wingdings" panose="05000000000000000000" pitchFamily="2" charset="2"/>
              <a:buChar char="Ø"/>
            </a:pPr>
            <a:r>
              <a:rPr lang="es-ES" altLang="es-CL" dirty="0" smtClean="0"/>
              <a:t>asignan </a:t>
            </a:r>
            <a:r>
              <a:rPr lang="es-ES" altLang="es-CL" dirty="0"/>
              <a:t>tareas o pedidos a las distintas agencias de búsqueda disponible. </a:t>
            </a:r>
            <a:endParaRPr lang="es-ES" altLang="es-CL" dirty="0" smtClean="0"/>
          </a:p>
          <a:p>
            <a:pPr marL="285750" indent="-285750" algn="just" eaLnBrk="1" hangingPunct="1">
              <a:buFont typeface="Wingdings" panose="05000000000000000000" pitchFamily="2" charset="2"/>
              <a:buChar char="Ø"/>
            </a:pPr>
            <a:r>
              <a:rPr lang="es-ES" altLang="es-CL" dirty="0" smtClean="0"/>
              <a:t>acciones </a:t>
            </a:r>
            <a:r>
              <a:rPr lang="es-ES" altLang="es-CL" dirty="0"/>
              <a:t>de coordinación y dirección del esfuerzo de búsqueda.</a:t>
            </a:r>
          </a:p>
          <a:p>
            <a:pPr algn="just"/>
            <a:endParaRPr lang="es-ES" altLang="es-CL" dirty="0"/>
          </a:p>
          <a:p>
            <a:pPr marL="285750" indent="-285750" algn="just">
              <a:buFont typeface="Wingdings" panose="05000000000000000000" pitchFamily="2" charset="2"/>
              <a:buChar char="Ø"/>
            </a:pPr>
            <a:r>
              <a:rPr lang="es-ES" altLang="es-CL" dirty="0"/>
              <a:t>El enunciado de los </a:t>
            </a:r>
            <a:r>
              <a:rPr lang="es-ES" altLang="es-CL" dirty="0" smtClean="0"/>
              <a:t>RI, </a:t>
            </a:r>
            <a:r>
              <a:rPr lang="es-ES" altLang="es-CL" dirty="0"/>
              <a:t>debe incluir datos suficientes para proveer una orientación adecuada en la elaboración de las tareas y pedidos específicos de búsqueda. Los errores de redacción, en definitiva entorpecerán la producción de inteligencia. </a:t>
            </a:r>
            <a:endParaRPr lang="es-CL" altLang="es-CL" dirty="0"/>
          </a:p>
        </p:txBody>
      </p:sp>
      <p:sp>
        <p:nvSpPr>
          <p:cNvPr id="7" name="Rectángulo 6"/>
          <p:cNvSpPr/>
          <p:nvPr/>
        </p:nvSpPr>
        <p:spPr>
          <a:xfrm>
            <a:off x="385812" y="1460082"/>
            <a:ext cx="6304760" cy="369332"/>
          </a:xfrm>
          <a:prstGeom prst="rect">
            <a:avLst/>
          </a:prstGeom>
          <a:ln>
            <a:solidFill>
              <a:schemeClr val="tx1"/>
            </a:solidFill>
          </a:ln>
        </p:spPr>
        <p:txBody>
          <a:bodyPr wrap="square">
            <a:spAutoFit/>
          </a:bodyPr>
          <a:lstStyle/>
          <a:p>
            <a:pPr>
              <a:spcBef>
                <a:spcPct val="50000"/>
              </a:spcBef>
            </a:pPr>
            <a:r>
              <a:rPr lang="es-ES" altLang="es-CL" b="1">
                <a:solidFill>
                  <a:srgbClr val="002060"/>
                </a:solidFill>
              </a:rPr>
              <a:t>Fase 1. “Planificación y Dirección del Esfuerzo de Búsqueda”</a:t>
            </a:r>
            <a:endParaRPr lang="es-ES" altLang="es-CL" b="1" dirty="0">
              <a:solidFill>
                <a:srgbClr val="002060"/>
              </a:solidFill>
            </a:endParaRPr>
          </a:p>
        </p:txBody>
      </p:sp>
      <p:sp>
        <p:nvSpPr>
          <p:cNvPr id="8" name="Rectángulo 7"/>
          <p:cNvSpPr/>
          <p:nvPr/>
        </p:nvSpPr>
        <p:spPr>
          <a:xfrm>
            <a:off x="4853868" y="896765"/>
            <a:ext cx="2497035" cy="369332"/>
          </a:xfrm>
          <a:prstGeom prst="rect">
            <a:avLst/>
          </a:prstGeom>
          <a:solidFill>
            <a:schemeClr val="accent5">
              <a:lumMod val="50000"/>
            </a:schemeClr>
          </a:solidFill>
          <a:ln>
            <a:solidFill>
              <a:schemeClr val="tx1"/>
            </a:solidFill>
          </a:ln>
        </p:spPr>
        <p:txBody>
          <a:bodyPr wrap="square">
            <a:spAutoFit/>
          </a:bodyPr>
          <a:lstStyle/>
          <a:p>
            <a:pPr>
              <a:spcBef>
                <a:spcPct val="50000"/>
              </a:spcBef>
            </a:pPr>
            <a:r>
              <a:rPr lang="pt-BR" altLang="es-CL" b="1" dirty="0" smtClean="0">
                <a:solidFill>
                  <a:schemeClr val="bg1"/>
                </a:solidFill>
              </a:rPr>
              <a:t>CICLO DE INTELIGENCIA</a:t>
            </a:r>
            <a:endParaRPr lang="es-CL" altLang="es-CL" b="1" dirty="0">
              <a:solidFill>
                <a:schemeClr val="bg1"/>
              </a:solidFill>
            </a:endParaRPr>
          </a:p>
        </p:txBody>
      </p:sp>
    </p:spTree>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6">
            <a:extLst>
              <a:ext uri="{FF2B5EF4-FFF2-40B4-BE49-F238E27FC236}">
                <a16:creationId xmlns:a16="http://schemas.microsoft.com/office/drawing/2014/main" id="{E1F7BD61-F760-45E6-92A5-9A00C5792B3D}"/>
              </a:ext>
            </a:extLst>
          </p:cNvPr>
          <p:cNvSpPr txBox="1">
            <a:spLocks noGrp="1" noChangeArrowheads="1"/>
          </p:cNvSpPr>
          <p:nvPr/>
        </p:nvSpPr>
        <p:spPr>
          <a:xfrm>
            <a:off x="1981200" y="6356351"/>
            <a:ext cx="2133600" cy="365125"/>
          </a:xfrm>
          <a:prstGeom prst="rect">
            <a:avLst/>
          </a:prstGeom>
          <a:noFill/>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05BC87B3-95D1-4D23-AA3E-0F5D4E60CF06}" type="slidenum">
              <a:rPr lang="es-ES" altLang="es-CL" sz="1200">
                <a:solidFill>
                  <a:srgbClr val="898989"/>
                </a:solidFill>
                <a:latin typeface="Calibri" panose="020F0502020204030204" pitchFamily="34" charset="0"/>
              </a:rPr>
              <a:pPr eaLnBrk="1" hangingPunct="1"/>
              <a:t>24</a:t>
            </a:fld>
            <a:endParaRPr lang="es-ES" altLang="es-CL" sz="1200">
              <a:solidFill>
                <a:srgbClr val="898989"/>
              </a:solidFill>
              <a:latin typeface="Calibri" panose="020F0502020204030204" pitchFamily="34" charset="0"/>
            </a:endParaRPr>
          </a:p>
        </p:txBody>
      </p:sp>
      <p:sp>
        <p:nvSpPr>
          <p:cNvPr id="7" name="Rectángulo 6"/>
          <p:cNvSpPr/>
          <p:nvPr/>
        </p:nvSpPr>
        <p:spPr>
          <a:xfrm>
            <a:off x="272955" y="1262771"/>
            <a:ext cx="6304760" cy="369332"/>
          </a:xfrm>
          <a:prstGeom prst="rect">
            <a:avLst/>
          </a:prstGeom>
          <a:ln>
            <a:solidFill>
              <a:schemeClr val="tx1"/>
            </a:solidFill>
          </a:ln>
        </p:spPr>
        <p:txBody>
          <a:bodyPr wrap="square">
            <a:spAutoFit/>
          </a:bodyPr>
          <a:lstStyle/>
          <a:p>
            <a:pPr>
              <a:spcBef>
                <a:spcPct val="50000"/>
              </a:spcBef>
            </a:pPr>
            <a:r>
              <a:rPr lang="es-ES" altLang="es-CL" b="1">
                <a:solidFill>
                  <a:srgbClr val="002060"/>
                </a:solidFill>
              </a:rPr>
              <a:t>Fase 1. “Planificación y Dirección del Esfuerzo de Búsqueda”</a:t>
            </a:r>
            <a:endParaRPr lang="es-ES" altLang="es-CL" b="1" dirty="0">
              <a:solidFill>
                <a:srgbClr val="002060"/>
              </a:solidFill>
            </a:endParaRPr>
          </a:p>
        </p:txBody>
      </p:sp>
      <p:sp>
        <p:nvSpPr>
          <p:cNvPr id="8" name="Rectángulo 7"/>
          <p:cNvSpPr/>
          <p:nvPr/>
        </p:nvSpPr>
        <p:spPr>
          <a:xfrm>
            <a:off x="4512674" y="874845"/>
            <a:ext cx="2497035" cy="369332"/>
          </a:xfrm>
          <a:prstGeom prst="rect">
            <a:avLst/>
          </a:prstGeom>
          <a:solidFill>
            <a:schemeClr val="accent5">
              <a:lumMod val="50000"/>
            </a:schemeClr>
          </a:solidFill>
          <a:ln>
            <a:solidFill>
              <a:schemeClr val="tx1"/>
            </a:solidFill>
          </a:ln>
        </p:spPr>
        <p:txBody>
          <a:bodyPr wrap="square">
            <a:spAutoFit/>
          </a:bodyPr>
          <a:lstStyle/>
          <a:p>
            <a:pPr>
              <a:spcBef>
                <a:spcPct val="50000"/>
              </a:spcBef>
            </a:pPr>
            <a:r>
              <a:rPr lang="pt-BR" altLang="es-CL" b="1" dirty="0" smtClean="0">
                <a:solidFill>
                  <a:schemeClr val="bg1"/>
                </a:solidFill>
              </a:rPr>
              <a:t>CICLO DE INTELIGENCIA</a:t>
            </a:r>
            <a:endParaRPr lang="es-CL" altLang="es-CL" b="1" dirty="0">
              <a:solidFill>
                <a:schemeClr val="bg1"/>
              </a:solidFill>
            </a:endParaRPr>
          </a:p>
        </p:txBody>
      </p:sp>
      <p:sp>
        <p:nvSpPr>
          <p:cNvPr id="9" name="Text Box 4">
            <a:extLst>
              <a:ext uri="{FF2B5EF4-FFF2-40B4-BE49-F238E27FC236}">
                <a16:creationId xmlns:a16="http://schemas.microsoft.com/office/drawing/2014/main" id="{5F17260A-990F-4631-A586-84726539C7B6}"/>
              </a:ext>
            </a:extLst>
          </p:cNvPr>
          <p:cNvSpPr txBox="1">
            <a:spLocks noChangeArrowheads="1"/>
          </p:cNvSpPr>
          <p:nvPr/>
        </p:nvSpPr>
        <p:spPr bwMode="auto">
          <a:xfrm>
            <a:off x="272955" y="1628776"/>
            <a:ext cx="11682484" cy="452431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defTabSz="895350" eaLnBrk="0" hangingPunct="0">
              <a:defRPr>
                <a:solidFill>
                  <a:schemeClr val="tx1"/>
                </a:solidFill>
                <a:latin typeface="Arial" charset="0"/>
              </a:defRPr>
            </a:lvl1pPr>
            <a:lvl2pPr marL="742950" indent="-285750" defTabSz="895350" eaLnBrk="0" hangingPunct="0">
              <a:defRPr>
                <a:solidFill>
                  <a:schemeClr val="tx1"/>
                </a:solidFill>
                <a:latin typeface="Arial" charset="0"/>
              </a:defRPr>
            </a:lvl2pPr>
            <a:lvl3pPr marL="1143000" indent="-228600" defTabSz="895350" eaLnBrk="0" hangingPunct="0">
              <a:defRPr>
                <a:solidFill>
                  <a:schemeClr val="tx1"/>
                </a:solidFill>
                <a:latin typeface="Arial" charset="0"/>
              </a:defRPr>
            </a:lvl3pPr>
            <a:lvl4pPr marL="1600200" indent="-228600" defTabSz="895350" eaLnBrk="0" hangingPunct="0">
              <a:defRPr>
                <a:solidFill>
                  <a:schemeClr val="tx1"/>
                </a:solidFill>
                <a:latin typeface="Arial" charset="0"/>
              </a:defRPr>
            </a:lvl4pPr>
            <a:lvl5pPr marL="2057400" indent="-228600" defTabSz="895350" eaLnBrk="0" hangingPunct="0">
              <a:defRPr>
                <a:solidFill>
                  <a:schemeClr val="tx1"/>
                </a:solidFill>
                <a:latin typeface="Arial" charset="0"/>
              </a:defRPr>
            </a:lvl5pPr>
            <a:lvl6pPr marL="2514600" indent="-228600" defTabSz="895350" eaLnBrk="0" fontAlgn="base" hangingPunct="0">
              <a:spcBef>
                <a:spcPct val="0"/>
              </a:spcBef>
              <a:spcAft>
                <a:spcPct val="0"/>
              </a:spcAft>
              <a:defRPr>
                <a:solidFill>
                  <a:schemeClr val="tx1"/>
                </a:solidFill>
                <a:latin typeface="Arial" charset="0"/>
              </a:defRPr>
            </a:lvl6pPr>
            <a:lvl7pPr marL="2971800" indent="-228600" defTabSz="895350" eaLnBrk="0" fontAlgn="base" hangingPunct="0">
              <a:spcBef>
                <a:spcPct val="0"/>
              </a:spcBef>
              <a:spcAft>
                <a:spcPct val="0"/>
              </a:spcAft>
              <a:defRPr>
                <a:solidFill>
                  <a:schemeClr val="tx1"/>
                </a:solidFill>
                <a:latin typeface="Arial" charset="0"/>
              </a:defRPr>
            </a:lvl7pPr>
            <a:lvl8pPr marL="3429000" indent="-228600" defTabSz="895350" eaLnBrk="0" fontAlgn="base" hangingPunct="0">
              <a:spcBef>
                <a:spcPct val="0"/>
              </a:spcBef>
              <a:spcAft>
                <a:spcPct val="0"/>
              </a:spcAft>
              <a:defRPr>
                <a:solidFill>
                  <a:schemeClr val="tx1"/>
                </a:solidFill>
                <a:latin typeface="Arial" charset="0"/>
              </a:defRPr>
            </a:lvl8pPr>
            <a:lvl9pPr marL="3886200" indent="-228600" defTabSz="895350" eaLnBrk="0" fontAlgn="base" hangingPunct="0">
              <a:spcBef>
                <a:spcPct val="0"/>
              </a:spcBef>
              <a:spcAft>
                <a:spcPct val="0"/>
              </a:spcAft>
              <a:defRPr>
                <a:solidFill>
                  <a:schemeClr val="tx1"/>
                </a:solidFill>
                <a:latin typeface="Arial" charset="0"/>
              </a:defRPr>
            </a:lvl9pPr>
          </a:lstStyle>
          <a:p>
            <a:pPr algn="just">
              <a:defRPr/>
            </a:pPr>
            <a:endParaRPr lang="es-ES" dirty="0" smtClean="0"/>
          </a:p>
          <a:p>
            <a:pPr algn="just">
              <a:defRPr/>
            </a:pPr>
            <a:r>
              <a:rPr lang="es-ES" dirty="0" smtClean="0"/>
              <a:t>Los </a:t>
            </a:r>
            <a:r>
              <a:rPr lang="es-ES" b="1" dirty="0"/>
              <a:t>RI</a:t>
            </a:r>
            <a:r>
              <a:rPr lang="es-ES" dirty="0"/>
              <a:t>, deben ser estructurados como pregunta. Usualmente se relacionan con los siguientes aspectos:</a:t>
            </a:r>
            <a:endParaRPr lang="es-CL" dirty="0"/>
          </a:p>
          <a:p>
            <a:pPr algn="just">
              <a:defRPr/>
            </a:pPr>
            <a:r>
              <a:rPr lang="es-ES" dirty="0"/>
              <a:t> </a:t>
            </a:r>
            <a:endParaRPr lang="es-CL" dirty="0"/>
          </a:p>
          <a:p>
            <a:pPr marL="285750" indent="-285750" algn="just">
              <a:buFont typeface="Arial" pitchFamily="34" charset="0"/>
              <a:buChar char="•"/>
              <a:defRPr/>
            </a:pPr>
            <a:r>
              <a:rPr lang="es-ES" dirty="0"/>
              <a:t>Capacidades del Enemigo.</a:t>
            </a:r>
            <a:endParaRPr lang="es-CL" dirty="0"/>
          </a:p>
          <a:p>
            <a:pPr marL="285750" indent="-285750" algn="just">
              <a:buFont typeface="Arial" pitchFamily="34" charset="0"/>
              <a:buChar char="•"/>
              <a:defRPr/>
            </a:pPr>
            <a:r>
              <a:rPr lang="es-ES" dirty="0"/>
              <a:t>Factores del Orden de Batalla Enemigo.</a:t>
            </a:r>
            <a:endParaRPr lang="es-CL" dirty="0"/>
          </a:p>
          <a:p>
            <a:pPr marL="285750" indent="-285750" algn="just">
              <a:buFont typeface="Arial" pitchFamily="34" charset="0"/>
              <a:buChar char="•"/>
              <a:defRPr/>
            </a:pPr>
            <a:r>
              <a:rPr lang="es-ES" dirty="0"/>
              <a:t>Características del terreno (topografía y meteorología).</a:t>
            </a:r>
          </a:p>
          <a:p>
            <a:pPr marL="285750" indent="-285750">
              <a:buFont typeface="Arial" pitchFamily="34" charset="0"/>
              <a:buChar char="•"/>
              <a:defRPr/>
            </a:pPr>
            <a:r>
              <a:rPr lang="es-ES" dirty="0"/>
              <a:t>Ubicación y tipo Fuerzas de las Unidades Enemigas en primera línea.</a:t>
            </a:r>
            <a:endParaRPr lang="es-CL" dirty="0"/>
          </a:p>
          <a:p>
            <a:pPr marL="285750" indent="-285750">
              <a:buFont typeface="Arial" pitchFamily="34" charset="0"/>
              <a:buChar char="•"/>
              <a:defRPr/>
            </a:pPr>
            <a:r>
              <a:rPr lang="es-ES" dirty="0"/>
              <a:t>La ubicación y el tipo de Unidad que defiende un área determinada.</a:t>
            </a:r>
            <a:endParaRPr lang="es-CL" dirty="0"/>
          </a:p>
          <a:p>
            <a:pPr marL="285750" indent="-285750">
              <a:buFont typeface="Arial" pitchFamily="34" charset="0"/>
              <a:buChar char="•"/>
              <a:defRPr/>
            </a:pPr>
            <a:r>
              <a:rPr lang="es-ES" dirty="0"/>
              <a:t>Ubicación, tipo y Fuerza de la Unidades Enemigas en la Reserva.</a:t>
            </a:r>
            <a:endParaRPr lang="es-CL" dirty="0"/>
          </a:p>
          <a:p>
            <a:pPr marL="285750" indent="-285750">
              <a:buFont typeface="Arial" pitchFamily="34" charset="0"/>
              <a:buChar char="•"/>
              <a:defRPr/>
            </a:pPr>
            <a:r>
              <a:rPr lang="es-ES" dirty="0"/>
              <a:t>Ubicación tipo y cantidad de posiciones defensivas del enemigo.</a:t>
            </a:r>
            <a:endParaRPr lang="es-CL" dirty="0"/>
          </a:p>
          <a:p>
            <a:pPr marL="285750" indent="-285750">
              <a:buFont typeface="Arial" pitchFamily="34" charset="0"/>
              <a:buChar char="•"/>
              <a:defRPr/>
            </a:pPr>
            <a:r>
              <a:rPr lang="es-ES" dirty="0"/>
              <a:t>Ubicación, cantidad y tipo de armas automáticas, de apoyo o artillería.</a:t>
            </a:r>
            <a:endParaRPr lang="es-CL" dirty="0"/>
          </a:p>
          <a:p>
            <a:pPr marL="285750" indent="-285750">
              <a:buFont typeface="Arial" pitchFamily="34" charset="0"/>
              <a:buChar char="•"/>
              <a:defRPr/>
            </a:pPr>
            <a:r>
              <a:rPr lang="es-ES" dirty="0"/>
              <a:t>Ubicación y tipo de Obstáculos.</a:t>
            </a:r>
            <a:endParaRPr lang="es-CL" dirty="0"/>
          </a:p>
          <a:p>
            <a:pPr marL="285750" indent="-285750">
              <a:buFont typeface="Arial" pitchFamily="34" charset="0"/>
              <a:buChar char="•"/>
              <a:defRPr/>
            </a:pPr>
            <a:r>
              <a:rPr lang="es-ES" dirty="0"/>
              <a:t>Ubicación de los puestos de observación del Enemigo.</a:t>
            </a:r>
            <a:endParaRPr lang="es-CL" dirty="0"/>
          </a:p>
          <a:p>
            <a:pPr marL="285750" indent="-285750">
              <a:buFont typeface="Arial" pitchFamily="34" charset="0"/>
              <a:buChar char="•"/>
              <a:defRPr/>
            </a:pPr>
            <a:r>
              <a:rPr lang="es-ES" dirty="0"/>
              <a:t>Ubicación de las avenidas de aproximación y puntos críticos del terreno.</a:t>
            </a:r>
            <a:endParaRPr lang="es-CL" dirty="0"/>
          </a:p>
          <a:p>
            <a:pPr marL="285750" indent="-285750">
              <a:buFont typeface="Arial" pitchFamily="34" charset="0"/>
              <a:buChar char="•"/>
              <a:defRPr/>
            </a:pPr>
            <a:r>
              <a:rPr lang="es-ES" dirty="0"/>
              <a:t>Ubicación y tipo de las Unidades Logísticas del Enemigo</a:t>
            </a:r>
          </a:p>
          <a:p>
            <a:pPr marL="285750" indent="-285750">
              <a:buFont typeface="Arial" pitchFamily="34" charset="0"/>
              <a:buChar char="•"/>
              <a:defRPr/>
            </a:pPr>
            <a:r>
              <a:rPr lang="es-ES" dirty="0"/>
              <a:t>Ubicación de las patrullas de reconocimiento enemiga.</a:t>
            </a:r>
            <a:endParaRPr lang="es-CL" dirty="0"/>
          </a:p>
        </p:txBody>
      </p:sp>
    </p:spTree>
    <p:extLst>
      <p:ext uri="{BB962C8B-B14F-4D97-AF65-F5344CB8AC3E}">
        <p14:creationId xmlns:p14="http://schemas.microsoft.com/office/powerpoint/2010/main" val="3002140286"/>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6">
            <a:extLst>
              <a:ext uri="{FF2B5EF4-FFF2-40B4-BE49-F238E27FC236}">
                <a16:creationId xmlns:a16="http://schemas.microsoft.com/office/drawing/2014/main" id="{E1F7BD61-F760-45E6-92A5-9A00C5792B3D}"/>
              </a:ext>
            </a:extLst>
          </p:cNvPr>
          <p:cNvSpPr txBox="1">
            <a:spLocks noGrp="1" noChangeArrowheads="1"/>
          </p:cNvSpPr>
          <p:nvPr/>
        </p:nvSpPr>
        <p:spPr>
          <a:xfrm>
            <a:off x="1981200" y="6356351"/>
            <a:ext cx="2133600" cy="365125"/>
          </a:xfrm>
          <a:prstGeom prst="rect">
            <a:avLst/>
          </a:prstGeom>
          <a:noFill/>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05BC87B3-95D1-4D23-AA3E-0F5D4E60CF06}" type="slidenum">
              <a:rPr lang="es-ES" altLang="es-CL" sz="1200">
                <a:solidFill>
                  <a:srgbClr val="898989"/>
                </a:solidFill>
                <a:latin typeface="Calibri" panose="020F0502020204030204" pitchFamily="34" charset="0"/>
              </a:rPr>
              <a:pPr eaLnBrk="1" hangingPunct="1"/>
              <a:t>25</a:t>
            </a:fld>
            <a:endParaRPr lang="es-ES" altLang="es-CL" sz="1200">
              <a:solidFill>
                <a:srgbClr val="898989"/>
              </a:solidFill>
              <a:latin typeface="Calibri" panose="020F0502020204030204" pitchFamily="34" charset="0"/>
            </a:endParaRPr>
          </a:p>
        </p:txBody>
      </p:sp>
      <p:sp>
        <p:nvSpPr>
          <p:cNvPr id="35846" name="Text Box 4">
            <a:extLst>
              <a:ext uri="{FF2B5EF4-FFF2-40B4-BE49-F238E27FC236}">
                <a16:creationId xmlns:a16="http://schemas.microsoft.com/office/drawing/2014/main" id="{EC611AFC-C7B4-4EF6-BD24-325420A6D0C3}"/>
              </a:ext>
            </a:extLst>
          </p:cNvPr>
          <p:cNvSpPr txBox="1">
            <a:spLocks noChangeArrowheads="1"/>
          </p:cNvSpPr>
          <p:nvPr/>
        </p:nvSpPr>
        <p:spPr bwMode="auto">
          <a:xfrm>
            <a:off x="385812" y="2217384"/>
            <a:ext cx="11433149" cy="92333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defTabSz="895350" eaLnBrk="0" hangingPunct="0">
              <a:defRPr>
                <a:solidFill>
                  <a:schemeClr val="tx1"/>
                </a:solidFill>
                <a:latin typeface="Arial" panose="020B0604020202020204" pitchFamily="34" charset="0"/>
              </a:defRPr>
            </a:lvl1pPr>
            <a:lvl2pPr marL="742950" indent="-285750" defTabSz="895350" eaLnBrk="0" hangingPunct="0">
              <a:defRPr>
                <a:solidFill>
                  <a:schemeClr val="tx1"/>
                </a:solidFill>
                <a:latin typeface="Arial" panose="020B0604020202020204" pitchFamily="34" charset="0"/>
              </a:defRPr>
            </a:lvl2pPr>
            <a:lvl3pPr marL="1143000" indent="-228600" defTabSz="895350" eaLnBrk="0" hangingPunct="0">
              <a:defRPr>
                <a:solidFill>
                  <a:schemeClr val="tx1"/>
                </a:solidFill>
                <a:latin typeface="Arial" panose="020B0604020202020204" pitchFamily="34" charset="0"/>
              </a:defRPr>
            </a:lvl3pPr>
            <a:lvl4pPr marL="1600200" indent="-228600" defTabSz="895350" eaLnBrk="0" hangingPunct="0">
              <a:defRPr>
                <a:solidFill>
                  <a:schemeClr val="tx1"/>
                </a:solidFill>
                <a:latin typeface="Arial" panose="020B0604020202020204" pitchFamily="34" charset="0"/>
              </a:defRPr>
            </a:lvl4pPr>
            <a:lvl5pPr marL="2057400" indent="-228600" defTabSz="895350" eaLnBrk="0" hangingPunct="0">
              <a:defRPr>
                <a:solidFill>
                  <a:schemeClr val="tx1"/>
                </a:solidFill>
                <a:latin typeface="Arial" panose="020B0604020202020204" pitchFamily="34" charset="0"/>
              </a:defRPr>
            </a:lvl5pPr>
            <a:lvl6pPr marL="2514600" indent="-228600" defTabSz="895350" eaLnBrk="0" fontAlgn="base" hangingPunct="0">
              <a:spcBef>
                <a:spcPct val="0"/>
              </a:spcBef>
              <a:spcAft>
                <a:spcPct val="0"/>
              </a:spcAft>
              <a:defRPr>
                <a:solidFill>
                  <a:schemeClr val="tx1"/>
                </a:solidFill>
                <a:latin typeface="Arial" panose="020B0604020202020204" pitchFamily="34" charset="0"/>
              </a:defRPr>
            </a:lvl6pPr>
            <a:lvl7pPr marL="2971800" indent="-228600" defTabSz="895350" eaLnBrk="0" fontAlgn="base" hangingPunct="0">
              <a:spcBef>
                <a:spcPct val="0"/>
              </a:spcBef>
              <a:spcAft>
                <a:spcPct val="0"/>
              </a:spcAft>
              <a:defRPr>
                <a:solidFill>
                  <a:schemeClr val="tx1"/>
                </a:solidFill>
                <a:latin typeface="Arial" panose="020B0604020202020204" pitchFamily="34" charset="0"/>
              </a:defRPr>
            </a:lvl7pPr>
            <a:lvl8pPr marL="3429000" indent="-228600" defTabSz="895350" eaLnBrk="0" fontAlgn="base" hangingPunct="0">
              <a:spcBef>
                <a:spcPct val="0"/>
              </a:spcBef>
              <a:spcAft>
                <a:spcPct val="0"/>
              </a:spcAft>
              <a:defRPr>
                <a:solidFill>
                  <a:schemeClr val="tx1"/>
                </a:solidFill>
                <a:latin typeface="Arial" panose="020B0604020202020204" pitchFamily="34" charset="0"/>
              </a:defRPr>
            </a:lvl8pPr>
            <a:lvl9pPr marL="3886200" indent="-228600" defTabSz="895350" eaLnBrk="0" fontAlgn="base" hangingPunct="0">
              <a:spcBef>
                <a:spcPct val="0"/>
              </a:spcBef>
              <a:spcAft>
                <a:spcPct val="0"/>
              </a:spcAft>
              <a:defRPr>
                <a:solidFill>
                  <a:schemeClr val="tx1"/>
                </a:solidFill>
                <a:latin typeface="Arial" panose="020B0604020202020204" pitchFamily="34" charset="0"/>
              </a:defRPr>
            </a:lvl9pPr>
          </a:lstStyle>
          <a:p>
            <a:pPr marL="285750" indent="-285750" algn="just">
              <a:buFont typeface="Wingdings" panose="05000000000000000000" pitchFamily="2" charset="2"/>
              <a:buChar char="Ø"/>
            </a:pPr>
            <a:r>
              <a:rPr lang="es-ES" altLang="es-CL" dirty="0" smtClean="0"/>
              <a:t>El </a:t>
            </a:r>
            <a:r>
              <a:rPr lang="es-ES" altLang="es-CL" dirty="0"/>
              <a:t>enunciado de los </a:t>
            </a:r>
            <a:r>
              <a:rPr lang="es-ES" altLang="es-CL" b="1" dirty="0" smtClean="0"/>
              <a:t>PRI</a:t>
            </a:r>
            <a:r>
              <a:rPr lang="es-ES" altLang="es-CL" dirty="0" smtClean="0"/>
              <a:t>, </a:t>
            </a:r>
            <a:r>
              <a:rPr lang="es-ES" altLang="es-CL" dirty="0"/>
              <a:t>debe incluir datos suficientes para proveer una orientación adecuada en la elaboración de las tareas y pedidos específicos de búsqueda. Los errores de redacción, en definitiva entorpecerán la producción de inteligencia. </a:t>
            </a:r>
            <a:endParaRPr lang="es-CL" altLang="es-CL" dirty="0"/>
          </a:p>
        </p:txBody>
      </p:sp>
      <p:sp>
        <p:nvSpPr>
          <p:cNvPr id="7" name="Rectángulo 6"/>
          <p:cNvSpPr/>
          <p:nvPr/>
        </p:nvSpPr>
        <p:spPr>
          <a:xfrm>
            <a:off x="385812" y="1460082"/>
            <a:ext cx="6304760" cy="369332"/>
          </a:xfrm>
          <a:prstGeom prst="rect">
            <a:avLst/>
          </a:prstGeom>
          <a:ln>
            <a:solidFill>
              <a:schemeClr val="tx1"/>
            </a:solidFill>
          </a:ln>
        </p:spPr>
        <p:txBody>
          <a:bodyPr wrap="square">
            <a:spAutoFit/>
          </a:bodyPr>
          <a:lstStyle/>
          <a:p>
            <a:pPr>
              <a:spcBef>
                <a:spcPct val="50000"/>
              </a:spcBef>
            </a:pPr>
            <a:r>
              <a:rPr lang="es-ES" altLang="es-CL" b="1">
                <a:solidFill>
                  <a:srgbClr val="002060"/>
                </a:solidFill>
              </a:rPr>
              <a:t>Fase 1. “Planificación y Dirección del Esfuerzo de Búsqueda”</a:t>
            </a:r>
            <a:endParaRPr lang="es-ES" altLang="es-CL" b="1" dirty="0">
              <a:solidFill>
                <a:srgbClr val="002060"/>
              </a:solidFill>
            </a:endParaRPr>
          </a:p>
        </p:txBody>
      </p:sp>
      <p:sp>
        <p:nvSpPr>
          <p:cNvPr id="8" name="Rectángulo 7"/>
          <p:cNvSpPr/>
          <p:nvPr/>
        </p:nvSpPr>
        <p:spPr>
          <a:xfrm>
            <a:off x="4853869" y="896765"/>
            <a:ext cx="2474980" cy="369332"/>
          </a:xfrm>
          <a:prstGeom prst="rect">
            <a:avLst/>
          </a:prstGeom>
          <a:solidFill>
            <a:schemeClr val="accent5">
              <a:lumMod val="50000"/>
            </a:schemeClr>
          </a:solidFill>
          <a:ln>
            <a:solidFill>
              <a:schemeClr val="tx1"/>
            </a:solidFill>
          </a:ln>
        </p:spPr>
        <p:txBody>
          <a:bodyPr wrap="square">
            <a:spAutoFit/>
          </a:bodyPr>
          <a:lstStyle/>
          <a:p>
            <a:pPr>
              <a:spcBef>
                <a:spcPct val="50000"/>
              </a:spcBef>
            </a:pPr>
            <a:r>
              <a:rPr lang="pt-BR" altLang="es-CL" b="1" dirty="0" smtClean="0">
                <a:solidFill>
                  <a:schemeClr val="bg1"/>
                </a:solidFill>
              </a:rPr>
              <a:t>CICLO DE INTELIGENCIA</a:t>
            </a:r>
            <a:endParaRPr lang="es-CL" altLang="es-CL" b="1" dirty="0">
              <a:solidFill>
                <a:schemeClr val="bg1"/>
              </a:solidFill>
            </a:endParaRPr>
          </a:p>
        </p:txBody>
      </p:sp>
      <p:sp>
        <p:nvSpPr>
          <p:cNvPr id="2" name="Rectángulo 1"/>
          <p:cNvSpPr/>
          <p:nvPr/>
        </p:nvSpPr>
        <p:spPr>
          <a:xfrm>
            <a:off x="594572" y="3466071"/>
            <a:ext cx="11224389" cy="2308324"/>
          </a:xfrm>
          <a:prstGeom prst="rect">
            <a:avLst/>
          </a:prstGeom>
        </p:spPr>
        <p:txBody>
          <a:bodyPr wrap="square">
            <a:spAutoFit/>
          </a:bodyPr>
          <a:lstStyle/>
          <a:p>
            <a:pPr algn="just"/>
            <a:r>
              <a:rPr lang="es-ES" altLang="es-CL" dirty="0">
                <a:latin typeface="Arial" panose="020B0604020202020204" pitchFamily="34" charset="0"/>
                <a:cs typeface="Arial" panose="020B0604020202020204" pitchFamily="34" charset="0"/>
              </a:rPr>
              <a:t>¿Defenderá el enemigo la rivera norte del río Aconcagua a la altura del puente Colmo?, De ser así: ¿Con que Fuerza?, ¿Cuál será su Dispositivo?, ¿Desde cuando establecerá la defensa?, ¿Con qué medios de Apoyo de Combate?, ¿Con qué obstáculos y cual será su ubicación?</a:t>
            </a:r>
            <a:endParaRPr lang="es-CL" altLang="es-CL" dirty="0">
              <a:latin typeface="Arial" panose="020B0604020202020204" pitchFamily="34" charset="0"/>
              <a:cs typeface="Arial" panose="020B0604020202020204" pitchFamily="34" charset="0"/>
            </a:endParaRPr>
          </a:p>
          <a:p>
            <a:pPr algn="just"/>
            <a:r>
              <a:rPr lang="es-ES" altLang="es-CL" dirty="0">
                <a:latin typeface="Arial" panose="020B0604020202020204" pitchFamily="34" charset="0"/>
                <a:cs typeface="Arial" panose="020B0604020202020204" pitchFamily="34" charset="0"/>
              </a:rPr>
              <a:t> </a:t>
            </a:r>
            <a:endParaRPr lang="es-CL" altLang="es-CL" dirty="0">
              <a:latin typeface="Arial" panose="020B0604020202020204" pitchFamily="34" charset="0"/>
              <a:cs typeface="Arial" panose="020B0604020202020204" pitchFamily="34" charset="0"/>
            </a:endParaRPr>
          </a:p>
          <a:p>
            <a:pPr algn="just"/>
            <a:r>
              <a:rPr lang="es-ES" altLang="es-CL" dirty="0">
                <a:latin typeface="Arial" panose="020B0604020202020204" pitchFamily="34" charset="0"/>
                <a:cs typeface="Arial" panose="020B0604020202020204" pitchFamily="34" charset="0"/>
              </a:rPr>
              <a:t>¿Permiten las condiciones del terreno el empleo de vehículos en actividades logísticas?, de ser así, ¿por cuáles caminos?, ¿Cuáles son los sectores de mayor dificultad a la </a:t>
            </a:r>
            <a:r>
              <a:rPr lang="es-ES" altLang="es-CL" dirty="0" err="1">
                <a:latin typeface="Arial" panose="020B0604020202020204" pitchFamily="34" charset="0"/>
                <a:cs typeface="Arial" panose="020B0604020202020204" pitchFamily="34" charset="0"/>
              </a:rPr>
              <a:t>transitabilidad</a:t>
            </a:r>
            <a:r>
              <a:rPr lang="es-ES" altLang="es-CL" dirty="0">
                <a:latin typeface="Arial" panose="020B0604020202020204" pitchFamily="34" charset="0"/>
                <a:cs typeface="Arial" panose="020B0604020202020204" pitchFamily="34" charset="0"/>
              </a:rPr>
              <a:t> de vehículos?, ¿Qué sectores impiden el uso de vehículos logísticos?, ¿Cómo afectan las condiciones climáticas a la </a:t>
            </a:r>
            <a:r>
              <a:rPr lang="es-ES" altLang="es-CL" dirty="0" err="1">
                <a:latin typeface="Arial" panose="020B0604020202020204" pitchFamily="34" charset="0"/>
                <a:cs typeface="Arial" panose="020B0604020202020204" pitchFamily="34" charset="0"/>
              </a:rPr>
              <a:t>transitabilidad</a:t>
            </a:r>
            <a:r>
              <a:rPr lang="es-ES" altLang="es-CL" dirty="0">
                <a:latin typeface="Arial" panose="020B0604020202020204" pitchFamily="34" charset="0"/>
                <a:cs typeface="Arial" panose="020B0604020202020204" pitchFamily="34" charset="0"/>
              </a:rPr>
              <a:t> de vehículos? </a:t>
            </a:r>
            <a:endParaRPr lang="es-CL" altLang="es-CL"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48941998"/>
      </p:ext>
    </p:extLst>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6">
            <a:extLst>
              <a:ext uri="{FF2B5EF4-FFF2-40B4-BE49-F238E27FC236}">
                <a16:creationId xmlns:a16="http://schemas.microsoft.com/office/drawing/2014/main" id="{C78BA189-A223-4FE7-B839-F7CADAAA9B4F}"/>
              </a:ext>
            </a:extLst>
          </p:cNvPr>
          <p:cNvSpPr txBox="1">
            <a:spLocks noGrp="1" noChangeArrowheads="1"/>
          </p:cNvSpPr>
          <p:nvPr/>
        </p:nvSpPr>
        <p:spPr>
          <a:xfrm>
            <a:off x="1981200" y="6356351"/>
            <a:ext cx="2133600" cy="365125"/>
          </a:xfrm>
          <a:prstGeom prst="rect">
            <a:avLst/>
          </a:prstGeom>
          <a:noFill/>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333C52CE-04F3-49C8-9863-340AD502EBFB}" type="slidenum">
              <a:rPr lang="es-ES" altLang="es-CL" sz="1200">
                <a:solidFill>
                  <a:srgbClr val="898989"/>
                </a:solidFill>
                <a:latin typeface="Calibri" panose="020F0502020204030204" pitchFamily="34" charset="0"/>
              </a:rPr>
              <a:pPr eaLnBrk="1" hangingPunct="1"/>
              <a:t>26</a:t>
            </a:fld>
            <a:endParaRPr lang="es-ES" altLang="es-CL" sz="1200">
              <a:solidFill>
                <a:srgbClr val="898989"/>
              </a:solidFill>
              <a:latin typeface="Calibri" panose="020F0502020204030204" pitchFamily="34" charset="0"/>
            </a:endParaRPr>
          </a:p>
        </p:txBody>
      </p:sp>
      <p:sp>
        <p:nvSpPr>
          <p:cNvPr id="38918" name="Text Box 4">
            <a:extLst>
              <a:ext uri="{FF2B5EF4-FFF2-40B4-BE49-F238E27FC236}">
                <a16:creationId xmlns:a16="http://schemas.microsoft.com/office/drawing/2014/main" id="{E43FAD09-15C3-42C9-A176-E8D88428845B}"/>
              </a:ext>
            </a:extLst>
          </p:cNvPr>
          <p:cNvSpPr txBox="1">
            <a:spLocks noChangeArrowheads="1"/>
          </p:cNvSpPr>
          <p:nvPr/>
        </p:nvSpPr>
        <p:spPr bwMode="auto">
          <a:xfrm>
            <a:off x="508641" y="1633721"/>
            <a:ext cx="11364911" cy="203132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defTabSz="895350" eaLnBrk="0" hangingPunct="0">
              <a:defRPr>
                <a:solidFill>
                  <a:schemeClr val="tx1"/>
                </a:solidFill>
                <a:latin typeface="Arial" panose="020B0604020202020204" pitchFamily="34" charset="0"/>
              </a:defRPr>
            </a:lvl1pPr>
            <a:lvl2pPr marL="742950" indent="-285750" defTabSz="895350" eaLnBrk="0" hangingPunct="0">
              <a:defRPr>
                <a:solidFill>
                  <a:schemeClr val="tx1"/>
                </a:solidFill>
                <a:latin typeface="Arial" panose="020B0604020202020204" pitchFamily="34" charset="0"/>
              </a:defRPr>
            </a:lvl2pPr>
            <a:lvl3pPr marL="1143000" indent="-228600" defTabSz="895350" eaLnBrk="0" hangingPunct="0">
              <a:defRPr>
                <a:solidFill>
                  <a:schemeClr val="tx1"/>
                </a:solidFill>
                <a:latin typeface="Arial" panose="020B0604020202020204" pitchFamily="34" charset="0"/>
              </a:defRPr>
            </a:lvl3pPr>
            <a:lvl4pPr marL="1600200" indent="-228600" defTabSz="895350" eaLnBrk="0" hangingPunct="0">
              <a:defRPr>
                <a:solidFill>
                  <a:schemeClr val="tx1"/>
                </a:solidFill>
                <a:latin typeface="Arial" panose="020B0604020202020204" pitchFamily="34" charset="0"/>
              </a:defRPr>
            </a:lvl4pPr>
            <a:lvl5pPr marL="2057400" indent="-228600" defTabSz="895350" eaLnBrk="0" hangingPunct="0">
              <a:defRPr>
                <a:solidFill>
                  <a:schemeClr val="tx1"/>
                </a:solidFill>
                <a:latin typeface="Arial" panose="020B0604020202020204" pitchFamily="34" charset="0"/>
              </a:defRPr>
            </a:lvl5pPr>
            <a:lvl6pPr marL="2514600" indent="-228600" defTabSz="895350" eaLnBrk="0" fontAlgn="base" hangingPunct="0">
              <a:spcBef>
                <a:spcPct val="0"/>
              </a:spcBef>
              <a:spcAft>
                <a:spcPct val="0"/>
              </a:spcAft>
              <a:defRPr>
                <a:solidFill>
                  <a:schemeClr val="tx1"/>
                </a:solidFill>
                <a:latin typeface="Arial" panose="020B0604020202020204" pitchFamily="34" charset="0"/>
              </a:defRPr>
            </a:lvl6pPr>
            <a:lvl7pPr marL="2971800" indent="-228600" defTabSz="895350" eaLnBrk="0" fontAlgn="base" hangingPunct="0">
              <a:spcBef>
                <a:spcPct val="0"/>
              </a:spcBef>
              <a:spcAft>
                <a:spcPct val="0"/>
              </a:spcAft>
              <a:defRPr>
                <a:solidFill>
                  <a:schemeClr val="tx1"/>
                </a:solidFill>
                <a:latin typeface="Arial" panose="020B0604020202020204" pitchFamily="34" charset="0"/>
              </a:defRPr>
            </a:lvl7pPr>
            <a:lvl8pPr marL="3429000" indent="-228600" defTabSz="895350" eaLnBrk="0" fontAlgn="base" hangingPunct="0">
              <a:spcBef>
                <a:spcPct val="0"/>
              </a:spcBef>
              <a:spcAft>
                <a:spcPct val="0"/>
              </a:spcAft>
              <a:defRPr>
                <a:solidFill>
                  <a:schemeClr val="tx1"/>
                </a:solidFill>
                <a:latin typeface="Arial" panose="020B0604020202020204" pitchFamily="34" charset="0"/>
              </a:defRPr>
            </a:lvl8pPr>
            <a:lvl9pPr marL="3886200" indent="-228600" defTabSz="895350" eaLnBrk="0" fontAlgn="base" hangingPunct="0">
              <a:spcBef>
                <a:spcPct val="0"/>
              </a:spcBef>
              <a:spcAft>
                <a:spcPct val="0"/>
              </a:spcAft>
              <a:defRPr>
                <a:solidFill>
                  <a:schemeClr val="tx1"/>
                </a:solidFill>
                <a:latin typeface="Arial" panose="020B0604020202020204" pitchFamily="34" charset="0"/>
              </a:defRPr>
            </a:lvl9pPr>
          </a:lstStyle>
          <a:p>
            <a:pPr algn="just"/>
            <a:endParaRPr lang="es-ES" altLang="es-CL" dirty="0"/>
          </a:p>
          <a:p>
            <a:pPr algn="just"/>
            <a:r>
              <a:rPr lang="es-ES" altLang="es-CL" b="1" dirty="0"/>
              <a:t>El Plan de Búsqueda de Informaciones (PBI)</a:t>
            </a:r>
          </a:p>
          <a:p>
            <a:pPr algn="just"/>
            <a:endParaRPr lang="es-ES" altLang="es-CL" dirty="0"/>
          </a:p>
          <a:p>
            <a:pPr algn="just"/>
            <a:r>
              <a:rPr lang="es-ES" altLang="es-CL" dirty="0"/>
              <a:t>El plan de búsqueda de informaciones, es un documento de trabajo del Oficial de Inteligencia, donde planifica y organiza esta actividad y posteriormente, le permite supervisarla.</a:t>
            </a:r>
          </a:p>
          <a:p>
            <a:pPr algn="just"/>
            <a:endParaRPr lang="es-ES" altLang="es-CL" dirty="0"/>
          </a:p>
          <a:p>
            <a:pPr algn="just"/>
            <a:r>
              <a:rPr lang="es-ES" altLang="es-CL" dirty="0"/>
              <a:t>Formato:</a:t>
            </a:r>
            <a:endParaRPr lang="es-CL" altLang="es-CL" dirty="0"/>
          </a:p>
        </p:txBody>
      </p:sp>
      <p:graphicFrame>
        <p:nvGraphicFramePr>
          <p:cNvPr id="2" name="Table 1">
            <a:extLst>
              <a:ext uri="{FF2B5EF4-FFF2-40B4-BE49-F238E27FC236}">
                <a16:creationId xmlns:a16="http://schemas.microsoft.com/office/drawing/2014/main" id="{C1FE79D7-A25A-47A1-AAE2-085739DF3BB5}"/>
              </a:ext>
            </a:extLst>
          </p:cNvPr>
          <p:cNvGraphicFramePr>
            <a:graphicFrameLocks noGrp="1"/>
          </p:cNvGraphicFramePr>
          <p:nvPr>
            <p:extLst>
              <p:ext uri="{D42A27DB-BD31-4B8C-83A1-F6EECF244321}">
                <p14:modId xmlns:p14="http://schemas.microsoft.com/office/powerpoint/2010/main" val="3540618454"/>
              </p:ext>
            </p:extLst>
          </p:nvPr>
        </p:nvGraphicFramePr>
        <p:xfrm>
          <a:off x="1100280" y="3989886"/>
          <a:ext cx="9435792" cy="828675"/>
        </p:xfrm>
        <a:graphic>
          <a:graphicData uri="http://schemas.openxmlformats.org/drawingml/2006/table">
            <a:tbl>
              <a:tblPr firstRow="1" bandRow="1">
                <a:tableStyleId>{5C22544A-7EE6-4342-B048-85BDC9FD1C3A}</a:tableStyleId>
              </a:tblPr>
              <a:tblGrid>
                <a:gridCol w="1572632">
                  <a:extLst>
                    <a:ext uri="{9D8B030D-6E8A-4147-A177-3AD203B41FA5}">
                      <a16:colId xmlns:a16="http://schemas.microsoft.com/office/drawing/2014/main" val="20000"/>
                    </a:ext>
                  </a:extLst>
                </a:gridCol>
                <a:gridCol w="1572632">
                  <a:extLst>
                    <a:ext uri="{9D8B030D-6E8A-4147-A177-3AD203B41FA5}">
                      <a16:colId xmlns:a16="http://schemas.microsoft.com/office/drawing/2014/main" val="20001"/>
                    </a:ext>
                  </a:extLst>
                </a:gridCol>
                <a:gridCol w="1572632">
                  <a:extLst>
                    <a:ext uri="{9D8B030D-6E8A-4147-A177-3AD203B41FA5}">
                      <a16:colId xmlns:a16="http://schemas.microsoft.com/office/drawing/2014/main" val="20002"/>
                    </a:ext>
                  </a:extLst>
                </a:gridCol>
                <a:gridCol w="1572632">
                  <a:extLst>
                    <a:ext uri="{9D8B030D-6E8A-4147-A177-3AD203B41FA5}">
                      <a16:colId xmlns:a16="http://schemas.microsoft.com/office/drawing/2014/main" val="20003"/>
                    </a:ext>
                  </a:extLst>
                </a:gridCol>
                <a:gridCol w="1572632">
                  <a:extLst>
                    <a:ext uri="{9D8B030D-6E8A-4147-A177-3AD203B41FA5}">
                      <a16:colId xmlns:a16="http://schemas.microsoft.com/office/drawing/2014/main" val="20004"/>
                    </a:ext>
                  </a:extLst>
                </a:gridCol>
                <a:gridCol w="1572632">
                  <a:extLst>
                    <a:ext uri="{9D8B030D-6E8A-4147-A177-3AD203B41FA5}">
                      <a16:colId xmlns:a16="http://schemas.microsoft.com/office/drawing/2014/main" val="20005"/>
                    </a:ext>
                  </a:extLst>
                </a:gridCol>
              </a:tblGrid>
              <a:tr h="457551">
                <a:tc>
                  <a:txBody>
                    <a:bodyPr/>
                    <a:lstStyle/>
                    <a:p>
                      <a:pPr algn="ctr"/>
                      <a:r>
                        <a:rPr lang="es-CL" sz="1200" dirty="0">
                          <a:latin typeface="Arial" pitchFamily="34" charset="0"/>
                          <a:cs typeface="Arial" pitchFamily="34" charset="0"/>
                        </a:rPr>
                        <a:t>EEI</a:t>
                      </a:r>
                      <a:r>
                        <a:rPr lang="es-CL" sz="1200" baseline="0" dirty="0">
                          <a:latin typeface="Arial" pitchFamily="34" charset="0"/>
                          <a:cs typeface="Arial" pitchFamily="34" charset="0"/>
                        </a:rPr>
                        <a:t> o RI</a:t>
                      </a:r>
                      <a:endParaRPr lang="es-CL" sz="1200" dirty="0">
                        <a:latin typeface="Arial" pitchFamily="34" charset="0"/>
                        <a:cs typeface="Arial" pitchFamily="34" charset="0"/>
                      </a:endParaRPr>
                    </a:p>
                  </a:txBody>
                  <a:tcPr marL="91434" marR="91434" marT="45755" marB="4575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50000"/>
                      </a:schemeClr>
                    </a:solidFill>
                  </a:tcPr>
                </a:tc>
                <a:tc>
                  <a:txBody>
                    <a:bodyPr/>
                    <a:lstStyle/>
                    <a:p>
                      <a:pPr algn="ctr"/>
                      <a:r>
                        <a:rPr lang="es-CL" sz="1200" dirty="0">
                          <a:latin typeface="Arial" pitchFamily="34" charset="0"/>
                          <a:cs typeface="Arial" pitchFamily="34" charset="0"/>
                        </a:rPr>
                        <a:t>INDICIO</a:t>
                      </a:r>
                    </a:p>
                  </a:txBody>
                  <a:tcPr marL="91434" marR="91434" marT="45755" marB="4575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50000"/>
                      </a:schemeClr>
                    </a:solidFill>
                  </a:tcPr>
                </a:tc>
                <a:tc>
                  <a:txBody>
                    <a:bodyPr/>
                    <a:lstStyle/>
                    <a:p>
                      <a:pPr algn="ctr"/>
                      <a:r>
                        <a:rPr lang="es-CL" sz="1200" dirty="0">
                          <a:latin typeface="Arial" pitchFamily="34" charset="0"/>
                          <a:cs typeface="Arial" pitchFamily="34" charset="0"/>
                        </a:rPr>
                        <a:t>TAREA / PEDIDO</a:t>
                      </a:r>
                    </a:p>
                  </a:txBody>
                  <a:tcPr marL="91434" marR="91434" marT="45755" marB="4575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50000"/>
                      </a:schemeClr>
                    </a:solidFill>
                  </a:tcPr>
                </a:tc>
                <a:tc>
                  <a:txBody>
                    <a:bodyPr/>
                    <a:lstStyle/>
                    <a:p>
                      <a:pPr algn="ctr"/>
                      <a:r>
                        <a:rPr lang="es-CL" sz="1200" dirty="0">
                          <a:latin typeface="Arial" pitchFamily="34" charset="0"/>
                          <a:cs typeface="Arial" pitchFamily="34" charset="0"/>
                        </a:rPr>
                        <a:t>AGENCIA</a:t>
                      </a:r>
                    </a:p>
                  </a:txBody>
                  <a:tcPr marL="91434" marR="91434" marT="45755" marB="4575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50000"/>
                      </a:schemeClr>
                    </a:solidFill>
                  </a:tcPr>
                </a:tc>
                <a:tc>
                  <a:txBody>
                    <a:bodyPr/>
                    <a:lstStyle/>
                    <a:p>
                      <a:pPr algn="ctr"/>
                      <a:r>
                        <a:rPr lang="es-CL" sz="1200" dirty="0">
                          <a:latin typeface="Arial" pitchFamily="34" charset="0"/>
                          <a:cs typeface="Arial" pitchFamily="34" charset="0"/>
                        </a:rPr>
                        <a:t>DATOS DE ENTREGA</a:t>
                      </a:r>
                    </a:p>
                  </a:txBody>
                  <a:tcPr marL="91434" marR="91434" marT="45755" marB="4575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50000"/>
                      </a:schemeClr>
                    </a:solidFill>
                  </a:tcPr>
                </a:tc>
                <a:tc>
                  <a:txBody>
                    <a:bodyPr/>
                    <a:lstStyle/>
                    <a:p>
                      <a:pPr algn="ctr"/>
                      <a:r>
                        <a:rPr lang="es-CL" sz="1200" dirty="0" smtClean="0">
                          <a:latin typeface="Arial" pitchFamily="34" charset="0"/>
                          <a:cs typeface="Arial" pitchFamily="34" charset="0"/>
                        </a:rPr>
                        <a:t>OBSERVACIONES</a:t>
                      </a:r>
                      <a:endParaRPr lang="es-CL" sz="1200" dirty="0">
                        <a:latin typeface="Arial" pitchFamily="34" charset="0"/>
                        <a:cs typeface="Arial" pitchFamily="34" charset="0"/>
                      </a:endParaRPr>
                    </a:p>
                  </a:txBody>
                  <a:tcPr marL="91434" marR="91434" marT="45755" marB="4575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50000"/>
                      </a:schemeClr>
                    </a:solidFill>
                  </a:tcPr>
                </a:tc>
                <a:extLst>
                  <a:ext uri="{0D108BD9-81ED-4DB2-BD59-A6C34878D82A}">
                    <a16:rowId xmlns:a16="http://schemas.microsoft.com/office/drawing/2014/main" val="10000"/>
                  </a:ext>
                </a:extLst>
              </a:tr>
              <a:tr h="371124">
                <a:tc>
                  <a:txBody>
                    <a:bodyPr/>
                    <a:lstStyle/>
                    <a:p>
                      <a:pPr algn="ctr"/>
                      <a:endParaRPr lang="es-CL" sz="1200" dirty="0">
                        <a:latin typeface="Arial" pitchFamily="34" charset="0"/>
                        <a:cs typeface="Arial" pitchFamily="34" charset="0"/>
                      </a:endParaRPr>
                    </a:p>
                  </a:txBody>
                  <a:tcPr marL="91434" marR="91434" marT="45755" marB="4575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s-CL" sz="1200" dirty="0">
                        <a:latin typeface="Arial" pitchFamily="34" charset="0"/>
                        <a:cs typeface="Arial" pitchFamily="34" charset="0"/>
                      </a:endParaRPr>
                    </a:p>
                  </a:txBody>
                  <a:tcPr marL="91434" marR="91434" marT="45755" marB="4575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s-CL" sz="1200" dirty="0">
                        <a:latin typeface="Arial" pitchFamily="34" charset="0"/>
                        <a:cs typeface="Arial" pitchFamily="34" charset="0"/>
                      </a:endParaRPr>
                    </a:p>
                  </a:txBody>
                  <a:tcPr marL="91434" marR="91434" marT="45755" marB="4575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s-CL" sz="1200" dirty="0">
                        <a:latin typeface="Arial" pitchFamily="34" charset="0"/>
                        <a:cs typeface="Arial" pitchFamily="34" charset="0"/>
                      </a:endParaRPr>
                    </a:p>
                  </a:txBody>
                  <a:tcPr marL="91434" marR="91434" marT="45755" marB="4575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s-CL" sz="1200" dirty="0">
                        <a:latin typeface="Arial" pitchFamily="34" charset="0"/>
                        <a:cs typeface="Arial" pitchFamily="34" charset="0"/>
                      </a:endParaRPr>
                    </a:p>
                  </a:txBody>
                  <a:tcPr marL="91434" marR="91434" marT="45755" marB="4575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s-CL" sz="1200" dirty="0">
                        <a:latin typeface="Arial" pitchFamily="34" charset="0"/>
                        <a:cs typeface="Arial" pitchFamily="34" charset="0"/>
                      </a:endParaRPr>
                    </a:p>
                  </a:txBody>
                  <a:tcPr marL="91434" marR="91434" marT="45755" marB="4575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sp>
        <p:nvSpPr>
          <p:cNvPr id="8" name="Rectángulo 7"/>
          <p:cNvSpPr/>
          <p:nvPr/>
        </p:nvSpPr>
        <p:spPr>
          <a:xfrm>
            <a:off x="290278" y="1158408"/>
            <a:ext cx="6304760" cy="369332"/>
          </a:xfrm>
          <a:prstGeom prst="rect">
            <a:avLst/>
          </a:prstGeom>
          <a:ln>
            <a:solidFill>
              <a:schemeClr val="tx1"/>
            </a:solidFill>
          </a:ln>
        </p:spPr>
        <p:txBody>
          <a:bodyPr wrap="square">
            <a:spAutoFit/>
          </a:bodyPr>
          <a:lstStyle/>
          <a:p>
            <a:pPr>
              <a:spcBef>
                <a:spcPct val="50000"/>
              </a:spcBef>
            </a:pPr>
            <a:r>
              <a:rPr lang="es-ES" altLang="es-CL" b="1">
                <a:solidFill>
                  <a:srgbClr val="002060"/>
                </a:solidFill>
              </a:rPr>
              <a:t>Fase 1. “Planificación y Dirección del Esfuerzo de Búsqueda”</a:t>
            </a:r>
            <a:endParaRPr lang="es-ES" altLang="es-CL" b="1" dirty="0">
              <a:solidFill>
                <a:srgbClr val="002060"/>
              </a:solidFill>
            </a:endParaRPr>
          </a:p>
        </p:txBody>
      </p:sp>
    </p:spTree>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6">
            <a:extLst>
              <a:ext uri="{FF2B5EF4-FFF2-40B4-BE49-F238E27FC236}">
                <a16:creationId xmlns:a16="http://schemas.microsoft.com/office/drawing/2014/main" id="{C78BA189-A223-4FE7-B839-F7CADAAA9B4F}"/>
              </a:ext>
            </a:extLst>
          </p:cNvPr>
          <p:cNvSpPr txBox="1">
            <a:spLocks noGrp="1" noChangeArrowheads="1"/>
          </p:cNvSpPr>
          <p:nvPr/>
        </p:nvSpPr>
        <p:spPr>
          <a:xfrm>
            <a:off x="1981200" y="6356351"/>
            <a:ext cx="2133600" cy="365125"/>
          </a:xfrm>
          <a:prstGeom prst="rect">
            <a:avLst/>
          </a:prstGeom>
          <a:noFill/>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333C52CE-04F3-49C8-9863-340AD502EBFB}" type="slidenum">
              <a:rPr lang="es-ES" altLang="es-CL" sz="1200">
                <a:solidFill>
                  <a:srgbClr val="898989"/>
                </a:solidFill>
                <a:latin typeface="Calibri" panose="020F0502020204030204" pitchFamily="34" charset="0"/>
              </a:rPr>
              <a:pPr eaLnBrk="1" hangingPunct="1"/>
              <a:t>27</a:t>
            </a:fld>
            <a:endParaRPr lang="es-ES" altLang="es-CL" sz="1200">
              <a:solidFill>
                <a:srgbClr val="898989"/>
              </a:solidFill>
              <a:latin typeface="Calibri" panose="020F0502020204030204" pitchFamily="34" charset="0"/>
            </a:endParaRPr>
          </a:p>
        </p:txBody>
      </p:sp>
      <p:sp>
        <p:nvSpPr>
          <p:cNvPr id="8" name="Rectángulo 7"/>
          <p:cNvSpPr/>
          <p:nvPr/>
        </p:nvSpPr>
        <p:spPr>
          <a:xfrm>
            <a:off x="276630" y="1264389"/>
            <a:ext cx="5059645" cy="369332"/>
          </a:xfrm>
          <a:prstGeom prst="rect">
            <a:avLst/>
          </a:prstGeom>
          <a:ln>
            <a:solidFill>
              <a:schemeClr val="tx1"/>
            </a:solidFill>
          </a:ln>
        </p:spPr>
        <p:txBody>
          <a:bodyPr wrap="square">
            <a:spAutoFit/>
          </a:bodyPr>
          <a:lstStyle/>
          <a:p>
            <a:pPr>
              <a:spcBef>
                <a:spcPct val="50000"/>
              </a:spcBef>
            </a:pPr>
            <a:r>
              <a:rPr lang="es-ES" altLang="es-CL" b="1" dirty="0" smtClean="0">
                <a:solidFill>
                  <a:srgbClr val="002060"/>
                </a:solidFill>
              </a:rPr>
              <a:t>Fase 2. “Búsqueda </a:t>
            </a:r>
            <a:r>
              <a:rPr lang="es-ES" altLang="es-CL" b="1" dirty="0">
                <a:solidFill>
                  <a:srgbClr val="002060"/>
                </a:solidFill>
              </a:rPr>
              <a:t>de Informaciones” (Obtención)</a:t>
            </a:r>
          </a:p>
        </p:txBody>
      </p:sp>
      <p:sp>
        <p:nvSpPr>
          <p:cNvPr id="9" name="Text Box 4">
            <a:extLst>
              <a:ext uri="{FF2B5EF4-FFF2-40B4-BE49-F238E27FC236}">
                <a16:creationId xmlns:a16="http://schemas.microsoft.com/office/drawing/2014/main" id="{295E39A6-6F74-4634-B213-CC8050A914B2}"/>
              </a:ext>
            </a:extLst>
          </p:cNvPr>
          <p:cNvSpPr txBox="1">
            <a:spLocks noChangeArrowheads="1"/>
          </p:cNvSpPr>
          <p:nvPr/>
        </p:nvSpPr>
        <p:spPr bwMode="auto">
          <a:xfrm>
            <a:off x="727006" y="1823682"/>
            <a:ext cx="10969125" cy="203132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defTabSz="895350" eaLnBrk="0" hangingPunct="0">
              <a:defRPr>
                <a:solidFill>
                  <a:schemeClr val="tx1"/>
                </a:solidFill>
                <a:latin typeface="Arial" panose="020B0604020202020204" pitchFamily="34" charset="0"/>
              </a:defRPr>
            </a:lvl1pPr>
            <a:lvl2pPr marL="742950" indent="-285750" defTabSz="895350" eaLnBrk="0" hangingPunct="0">
              <a:defRPr>
                <a:solidFill>
                  <a:schemeClr val="tx1"/>
                </a:solidFill>
                <a:latin typeface="Arial" panose="020B0604020202020204" pitchFamily="34" charset="0"/>
              </a:defRPr>
            </a:lvl2pPr>
            <a:lvl3pPr marL="1143000" indent="-228600" defTabSz="895350" eaLnBrk="0" hangingPunct="0">
              <a:defRPr>
                <a:solidFill>
                  <a:schemeClr val="tx1"/>
                </a:solidFill>
                <a:latin typeface="Arial" panose="020B0604020202020204" pitchFamily="34" charset="0"/>
              </a:defRPr>
            </a:lvl3pPr>
            <a:lvl4pPr marL="1600200" indent="-228600" defTabSz="895350" eaLnBrk="0" hangingPunct="0">
              <a:defRPr>
                <a:solidFill>
                  <a:schemeClr val="tx1"/>
                </a:solidFill>
                <a:latin typeface="Arial" panose="020B0604020202020204" pitchFamily="34" charset="0"/>
              </a:defRPr>
            </a:lvl4pPr>
            <a:lvl5pPr marL="2057400" indent="-228600" defTabSz="895350" eaLnBrk="0" hangingPunct="0">
              <a:defRPr>
                <a:solidFill>
                  <a:schemeClr val="tx1"/>
                </a:solidFill>
                <a:latin typeface="Arial" panose="020B0604020202020204" pitchFamily="34" charset="0"/>
              </a:defRPr>
            </a:lvl5pPr>
            <a:lvl6pPr marL="2514600" indent="-228600" defTabSz="895350" eaLnBrk="0" fontAlgn="base" hangingPunct="0">
              <a:spcBef>
                <a:spcPct val="0"/>
              </a:spcBef>
              <a:spcAft>
                <a:spcPct val="0"/>
              </a:spcAft>
              <a:defRPr>
                <a:solidFill>
                  <a:schemeClr val="tx1"/>
                </a:solidFill>
                <a:latin typeface="Arial" panose="020B0604020202020204" pitchFamily="34" charset="0"/>
              </a:defRPr>
            </a:lvl6pPr>
            <a:lvl7pPr marL="2971800" indent="-228600" defTabSz="895350" eaLnBrk="0" fontAlgn="base" hangingPunct="0">
              <a:spcBef>
                <a:spcPct val="0"/>
              </a:spcBef>
              <a:spcAft>
                <a:spcPct val="0"/>
              </a:spcAft>
              <a:defRPr>
                <a:solidFill>
                  <a:schemeClr val="tx1"/>
                </a:solidFill>
                <a:latin typeface="Arial" panose="020B0604020202020204" pitchFamily="34" charset="0"/>
              </a:defRPr>
            </a:lvl7pPr>
            <a:lvl8pPr marL="3429000" indent="-228600" defTabSz="895350" eaLnBrk="0" fontAlgn="base" hangingPunct="0">
              <a:spcBef>
                <a:spcPct val="0"/>
              </a:spcBef>
              <a:spcAft>
                <a:spcPct val="0"/>
              </a:spcAft>
              <a:defRPr>
                <a:solidFill>
                  <a:schemeClr val="tx1"/>
                </a:solidFill>
                <a:latin typeface="Arial" panose="020B0604020202020204" pitchFamily="34" charset="0"/>
              </a:defRPr>
            </a:lvl8pPr>
            <a:lvl9pPr marL="3886200" indent="-228600" defTabSz="89535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endParaRPr lang="es-ES" altLang="es-CL" dirty="0"/>
          </a:p>
          <a:p>
            <a:pPr algn="just" eaLnBrk="1" hangingPunct="1"/>
            <a:r>
              <a:rPr lang="es-ES" altLang="es-CL" dirty="0"/>
              <a:t>	Recibidas las tareas o pedidos de búsqueda de información, las Agencias explotan las Fuentes de Información </a:t>
            </a:r>
            <a:r>
              <a:rPr lang="es-ES" altLang="es-CL" b="1" dirty="0"/>
              <a:t>obteniendo</a:t>
            </a:r>
            <a:r>
              <a:rPr lang="es-ES" altLang="es-CL" dirty="0"/>
              <a:t> los antecedentes solicitados, los que son remitidos al órgano de Inteligencia que realizó el requerimiento.</a:t>
            </a:r>
          </a:p>
          <a:p>
            <a:pPr algn="just" eaLnBrk="1" hangingPunct="1"/>
            <a:endParaRPr lang="es-ES" altLang="es-CL" dirty="0"/>
          </a:p>
          <a:p>
            <a:pPr marL="285750" indent="-285750" algn="just" eaLnBrk="1" hangingPunct="1">
              <a:buFont typeface="Wingdings" panose="05000000000000000000" pitchFamily="2" charset="2"/>
              <a:buChar char="Ø"/>
            </a:pPr>
            <a:r>
              <a:rPr lang="es-ES" altLang="es-CL" b="1" dirty="0"/>
              <a:t>Agencias</a:t>
            </a:r>
            <a:r>
              <a:rPr lang="es-ES" altLang="es-CL" dirty="0"/>
              <a:t> especializadas o </a:t>
            </a:r>
            <a:r>
              <a:rPr lang="es-ES" altLang="es-CL" dirty="0" smtClean="0"/>
              <a:t>no </a:t>
            </a:r>
            <a:r>
              <a:rPr lang="es-ES" altLang="es-CL" dirty="0"/>
              <a:t>especializadas.</a:t>
            </a:r>
          </a:p>
          <a:p>
            <a:pPr marL="285750" indent="-285750" algn="just" eaLnBrk="1" hangingPunct="1">
              <a:buFont typeface="Wingdings" panose="05000000000000000000" pitchFamily="2" charset="2"/>
              <a:buChar char="Ø"/>
            </a:pPr>
            <a:r>
              <a:rPr lang="es-ES" altLang="es-CL" b="1" dirty="0"/>
              <a:t>Fuentes</a:t>
            </a:r>
            <a:r>
              <a:rPr lang="es-ES" altLang="es-CL" dirty="0"/>
              <a:t> abiertas o cerradas.</a:t>
            </a:r>
          </a:p>
        </p:txBody>
      </p:sp>
      <p:pic>
        <p:nvPicPr>
          <p:cNvPr id="10" name="Picture 6">
            <a:extLst>
              <a:ext uri="{FF2B5EF4-FFF2-40B4-BE49-F238E27FC236}">
                <a16:creationId xmlns:a16="http://schemas.microsoft.com/office/drawing/2014/main" id="{4B04A75A-FEFA-4189-BCFD-1A9AE93E608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89156" y="2698751"/>
            <a:ext cx="5006975" cy="3344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59014126"/>
      </p:ext>
    </p:extLst>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28</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4"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INTELIGENCIA IM</a:t>
            </a:r>
          </a:p>
        </p:txBody>
      </p:sp>
      <p:grpSp>
        <p:nvGrpSpPr>
          <p:cNvPr id="18" name="6 Grupo"/>
          <p:cNvGrpSpPr>
            <a:grpSpLocks/>
          </p:cNvGrpSpPr>
          <p:nvPr/>
        </p:nvGrpSpPr>
        <p:grpSpPr bwMode="auto">
          <a:xfrm>
            <a:off x="942975" y="929970"/>
            <a:ext cx="10184368" cy="5239973"/>
            <a:chOff x="-352425" y="1284611"/>
            <a:chExt cx="9678988" cy="5501952"/>
          </a:xfrm>
        </p:grpSpPr>
        <p:pic>
          <p:nvPicPr>
            <p:cNvPr id="19" name="Picture 14" descr="http://www.dvdsetshop.com/Upload/uploadfiles/untitled(6).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643813" y="1714500"/>
              <a:ext cx="1508125" cy="11303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21" name="Picture 2" descr="spy2"/>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04775" y="1865313"/>
              <a:ext cx="1287463" cy="1766887"/>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22" name="Picture 3"/>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52425" y="3098818"/>
              <a:ext cx="2130425" cy="152558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23" name="Picture 5" descr="herold_us_special_forces1"/>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74649" y="4615532"/>
              <a:ext cx="1920876" cy="119856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24" name="Picture 456" descr="lhd3"/>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655763" y="3986213"/>
              <a:ext cx="1609725" cy="10922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25" name="Picture 457" descr="c135f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716088" y="4840599"/>
              <a:ext cx="1550987" cy="97313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26" name="Picture 458" descr="antena1"/>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404937" y="2455863"/>
              <a:ext cx="1797050" cy="1531937"/>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27" name="Picture 459" descr="_1347233_010523wto300"/>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1404938" y="1747838"/>
              <a:ext cx="1797050" cy="1023937"/>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28" name="Oval 460"/>
            <p:cNvSpPr>
              <a:spLocks noChangeArrowheads="1"/>
            </p:cNvSpPr>
            <p:nvPr/>
          </p:nvSpPr>
          <p:spPr bwMode="auto">
            <a:xfrm>
              <a:off x="1677486" y="1336675"/>
              <a:ext cx="1401952" cy="565150"/>
            </a:xfrm>
            <a:prstGeom prst="ellipse">
              <a:avLst/>
            </a:prstGeom>
            <a:solidFill>
              <a:srgbClr val="002060"/>
            </a:solidFill>
            <a:ln w="28575">
              <a:solidFill>
                <a:schemeClr val="tx1"/>
              </a:solidFill>
              <a:round/>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_tradnl" altLang="en-US" sz="1200" b="1">
                  <a:solidFill>
                    <a:schemeClr val="bg1"/>
                  </a:solidFill>
                  <a:cs typeface="Arial" panose="020B0604020202020204" pitchFamily="34" charset="0"/>
                </a:rPr>
                <a:t>COMINT</a:t>
              </a:r>
              <a:endParaRPr lang="es-ES" altLang="en-US" sz="1200" b="1">
                <a:solidFill>
                  <a:schemeClr val="bg1"/>
                </a:solidFill>
                <a:cs typeface="Arial" panose="020B0604020202020204" pitchFamily="34" charset="0"/>
              </a:endParaRPr>
            </a:p>
          </p:txBody>
        </p:sp>
        <p:pic>
          <p:nvPicPr>
            <p:cNvPr id="29" name="Picture 463" descr="ss"/>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3263900" y="3690938"/>
              <a:ext cx="1733550" cy="116681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30" name="Picture 464" descr="as1him"/>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3201988" y="1689100"/>
              <a:ext cx="1611312" cy="12255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31" name="Picture 465" descr="predator_CIA"/>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3200400" y="2806700"/>
              <a:ext cx="1736725" cy="10382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32" name="Picture 466" descr="surveillance_investigations"/>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3200400" y="4837113"/>
              <a:ext cx="1860550" cy="8064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33" name="Oval 467"/>
            <p:cNvSpPr>
              <a:spLocks noChangeArrowheads="1"/>
            </p:cNvSpPr>
            <p:nvPr/>
          </p:nvSpPr>
          <p:spPr bwMode="auto">
            <a:xfrm>
              <a:off x="3387737" y="1314450"/>
              <a:ext cx="1283500" cy="565150"/>
            </a:xfrm>
            <a:prstGeom prst="ellipse">
              <a:avLst/>
            </a:prstGeom>
            <a:solidFill>
              <a:srgbClr val="002060"/>
            </a:solidFill>
            <a:ln w="28575">
              <a:solidFill>
                <a:schemeClr val="tx1"/>
              </a:solidFill>
              <a:round/>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_tradnl" altLang="en-US" sz="1200" b="1">
                  <a:solidFill>
                    <a:schemeClr val="bg1"/>
                  </a:solidFill>
                  <a:cs typeface="Arial" panose="020B0604020202020204" pitchFamily="34" charset="0"/>
                </a:rPr>
                <a:t>IMINT</a:t>
              </a:r>
              <a:endParaRPr lang="es-ES" altLang="en-US" sz="1200" b="1">
                <a:solidFill>
                  <a:schemeClr val="bg1"/>
                </a:solidFill>
                <a:cs typeface="Arial" panose="020B0604020202020204" pitchFamily="34" charset="0"/>
              </a:endParaRPr>
            </a:p>
          </p:txBody>
        </p:sp>
        <p:pic>
          <p:nvPicPr>
            <p:cNvPr id="34" name="Picture 468" descr="laclass-submarine">
              <a:hlinkClick r:id="rId18"/>
            </p:cNvPr>
            <p:cNvPicPr>
              <a:picLocks noChangeAspect="1" noChangeArrowheads="1"/>
            </p:cNvPicPr>
            <p:nvPr/>
          </p:nvPicPr>
          <p:blipFill>
            <a:blip r:embed="rId19" cstate="print">
              <a:extLst>
                <a:ext uri="{28A0092B-C50C-407E-A947-70E740481C1C}">
                  <a14:useLocalDpi xmlns:a14="http://schemas.microsoft.com/office/drawing/2010/main" val="0"/>
                </a:ext>
              </a:extLst>
            </a:blip>
            <a:srcRect/>
            <a:stretch>
              <a:fillRect/>
            </a:stretch>
          </p:blipFill>
          <p:spPr bwMode="auto">
            <a:xfrm>
              <a:off x="5014913" y="4068763"/>
              <a:ext cx="1485900" cy="12128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35" name="Picture 469" descr="usaegis1"/>
            <p:cNvPicPr>
              <a:picLocks noChangeAspect="1" noChangeArrowheads="1"/>
            </p:cNvPicPr>
            <p:nvPr/>
          </p:nvPicPr>
          <p:blipFill>
            <a:blip r:embed="rId20" cstate="print">
              <a:extLst>
                <a:ext uri="{28A0092B-C50C-407E-A947-70E740481C1C}">
                  <a14:useLocalDpi xmlns:a14="http://schemas.microsoft.com/office/drawing/2010/main" val="0"/>
                </a:ext>
              </a:extLst>
            </a:blip>
            <a:srcRect/>
            <a:stretch>
              <a:fillRect/>
            </a:stretch>
          </p:blipFill>
          <p:spPr bwMode="auto">
            <a:xfrm>
              <a:off x="4937125" y="2927350"/>
              <a:ext cx="1547813" cy="117633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36" name="Picture 470" descr="bE3ASentryAWACS01"/>
            <p:cNvPicPr>
              <a:picLocks noChangeAspect="1" noChangeArrowheads="1"/>
            </p:cNvPicPr>
            <p:nvPr/>
          </p:nvPicPr>
          <p:blipFill>
            <a:blip r:embed="rId21" cstate="print">
              <a:extLst>
                <a:ext uri="{28A0092B-C50C-407E-A947-70E740481C1C}">
                  <a14:useLocalDpi xmlns:a14="http://schemas.microsoft.com/office/drawing/2010/main" val="0"/>
                </a:ext>
              </a:extLst>
            </a:blip>
            <a:srcRect/>
            <a:stretch>
              <a:fillRect/>
            </a:stretch>
          </p:blipFill>
          <p:spPr bwMode="auto">
            <a:xfrm>
              <a:off x="4687888" y="1866900"/>
              <a:ext cx="1797050" cy="1138238"/>
            </a:xfrm>
            <a:prstGeom prst="rect">
              <a:avLst/>
            </a:prstGeom>
            <a:noFill/>
            <a:ln w="31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37" name="Oval 471"/>
            <p:cNvSpPr>
              <a:spLocks noChangeArrowheads="1"/>
            </p:cNvSpPr>
            <p:nvPr/>
          </p:nvSpPr>
          <p:spPr bwMode="auto">
            <a:xfrm>
              <a:off x="5016858" y="1343025"/>
              <a:ext cx="1281878" cy="566738"/>
            </a:xfrm>
            <a:prstGeom prst="ellipse">
              <a:avLst/>
            </a:prstGeom>
            <a:solidFill>
              <a:srgbClr val="002060"/>
            </a:solidFill>
            <a:ln w="28575">
              <a:solidFill>
                <a:schemeClr val="tx1"/>
              </a:solidFill>
              <a:round/>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_tradnl" altLang="en-US" sz="1200" b="1">
                  <a:solidFill>
                    <a:schemeClr val="bg1"/>
                  </a:solidFill>
                  <a:cs typeface="Arial" panose="020B0604020202020204" pitchFamily="34" charset="0"/>
                </a:rPr>
                <a:t>ELINT</a:t>
              </a:r>
              <a:endParaRPr lang="es-ES" altLang="en-US" sz="1200" b="1">
                <a:solidFill>
                  <a:schemeClr val="bg1"/>
                </a:solidFill>
                <a:cs typeface="Arial" panose="020B0604020202020204" pitchFamily="34" charset="0"/>
              </a:endParaRPr>
            </a:p>
          </p:txBody>
        </p:sp>
        <p:pic>
          <p:nvPicPr>
            <p:cNvPr id="38" name="Picture 472" descr="ss2"/>
            <p:cNvPicPr>
              <a:picLocks noChangeAspect="1" noChangeArrowheads="1"/>
            </p:cNvPicPr>
            <p:nvPr/>
          </p:nvPicPr>
          <p:blipFill>
            <a:blip r:embed="rId22" cstate="print">
              <a:extLst>
                <a:ext uri="{28A0092B-C50C-407E-A947-70E740481C1C}">
                  <a14:useLocalDpi xmlns:a14="http://schemas.microsoft.com/office/drawing/2010/main" val="0"/>
                </a:ext>
              </a:extLst>
            </a:blip>
            <a:srcRect/>
            <a:stretch>
              <a:fillRect/>
            </a:stretch>
          </p:blipFill>
          <p:spPr bwMode="auto">
            <a:xfrm>
              <a:off x="6456441" y="1671683"/>
              <a:ext cx="1255712" cy="168751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39" name="Oval 474"/>
            <p:cNvSpPr>
              <a:spLocks noChangeArrowheads="1"/>
            </p:cNvSpPr>
            <p:nvPr/>
          </p:nvSpPr>
          <p:spPr bwMode="auto">
            <a:xfrm>
              <a:off x="6430168" y="1357313"/>
              <a:ext cx="1285123" cy="565150"/>
            </a:xfrm>
            <a:prstGeom prst="ellipse">
              <a:avLst/>
            </a:prstGeom>
            <a:solidFill>
              <a:srgbClr val="002060"/>
            </a:solidFill>
            <a:ln w="28575">
              <a:solidFill>
                <a:schemeClr val="tx1"/>
              </a:solidFill>
              <a:round/>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_tradnl" altLang="en-US" sz="1200" b="1">
                  <a:solidFill>
                    <a:schemeClr val="bg1"/>
                  </a:solidFill>
                  <a:cs typeface="Arial" panose="020B0604020202020204" pitchFamily="34" charset="0"/>
                </a:rPr>
                <a:t>SONINT</a:t>
              </a:r>
              <a:endParaRPr lang="es-ES" altLang="en-US" sz="1200" b="1">
                <a:solidFill>
                  <a:schemeClr val="bg1"/>
                </a:solidFill>
                <a:cs typeface="Arial" panose="020B0604020202020204" pitchFamily="34" charset="0"/>
              </a:endParaRPr>
            </a:p>
          </p:txBody>
        </p:sp>
        <p:pic>
          <p:nvPicPr>
            <p:cNvPr id="40" name="Picture 12" descr="http://www.flotv.com/img/showcase/cbs/ncis.jpg"/>
            <p:cNvPicPr>
              <a:picLocks noChangeAspect="1" noChangeArrowheads="1"/>
            </p:cNvPicPr>
            <p:nvPr/>
          </p:nvPicPr>
          <p:blipFill>
            <a:blip r:embed="rId23" cstate="print">
              <a:extLst>
                <a:ext uri="{28A0092B-C50C-407E-A947-70E740481C1C}">
                  <a14:useLocalDpi xmlns:a14="http://schemas.microsoft.com/office/drawing/2010/main" val="0"/>
                </a:ext>
              </a:extLst>
            </a:blip>
            <a:srcRect/>
            <a:stretch>
              <a:fillRect/>
            </a:stretch>
          </p:blipFill>
          <p:spPr bwMode="auto">
            <a:xfrm>
              <a:off x="7715250" y="2857500"/>
              <a:ext cx="1611313" cy="107156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41" name="Oval 474"/>
            <p:cNvSpPr>
              <a:spLocks noChangeArrowheads="1"/>
            </p:cNvSpPr>
            <p:nvPr/>
          </p:nvSpPr>
          <p:spPr bwMode="auto">
            <a:xfrm>
              <a:off x="7858082" y="1284611"/>
              <a:ext cx="1213728" cy="565149"/>
            </a:xfrm>
            <a:prstGeom prst="ellipse">
              <a:avLst/>
            </a:prstGeom>
            <a:solidFill>
              <a:srgbClr val="002060"/>
            </a:solidFill>
            <a:ln w="28575">
              <a:solidFill>
                <a:schemeClr val="tx1"/>
              </a:solidFill>
              <a:round/>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_tradnl" altLang="en-US" sz="1200" b="1">
                  <a:solidFill>
                    <a:schemeClr val="bg1"/>
                  </a:solidFill>
                  <a:cs typeface="Arial" panose="020B0604020202020204" pitchFamily="34" charset="0"/>
                </a:rPr>
                <a:t>CI</a:t>
              </a:r>
              <a:endParaRPr lang="es-ES" altLang="en-US" sz="1200" b="1">
                <a:solidFill>
                  <a:schemeClr val="bg1"/>
                </a:solidFill>
                <a:cs typeface="Arial" panose="020B0604020202020204" pitchFamily="34" charset="0"/>
              </a:endParaRPr>
            </a:p>
          </p:txBody>
        </p:sp>
        <p:sp>
          <p:nvSpPr>
            <p:cNvPr id="42" name="Rectangle 481"/>
            <p:cNvSpPr>
              <a:spLocks noChangeArrowheads="1"/>
            </p:cNvSpPr>
            <p:nvPr/>
          </p:nvSpPr>
          <p:spPr bwMode="auto">
            <a:xfrm>
              <a:off x="-213475" y="5642931"/>
              <a:ext cx="9410229" cy="1143632"/>
            </a:xfrm>
            <a:prstGeom prst="rect">
              <a:avLst/>
            </a:prstGeom>
            <a:solidFill>
              <a:schemeClr val="bg1"/>
            </a:solidFill>
            <a:ln w="28575">
              <a:solidFill>
                <a:schemeClr val="tx1"/>
              </a:solidFill>
              <a:miter lim="800000"/>
              <a:headEnd/>
              <a:tailEnd/>
            </a:ln>
            <a:effectLst>
              <a:outerShdw blurRad="50800" dist="38100" dir="8100000" algn="tr" rotWithShape="0">
                <a:prstClr val="black">
                  <a:alpha val="40000"/>
                </a:prstClr>
              </a:outerShdw>
            </a:effectLst>
          </p:spPr>
          <p:txBody>
            <a:bodyPr anchor="ctr"/>
            <a:lstStyle/>
            <a:p>
              <a:pPr algn="ctr">
                <a:defRPr/>
              </a:pPr>
              <a:r>
                <a:rPr lang="es-ES" sz="1400" dirty="0">
                  <a:solidFill>
                    <a:srgbClr val="000000"/>
                  </a:solidFill>
                  <a:latin typeface="Arial" charset="0"/>
                </a:rPr>
                <a:t>Los Medios de Obtención se pueden clasificar en </a:t>
              </a:r>
              <a:r>
                <a:rPr lang="es-ES" sz="1400" b="1" i="1" dirty="0">
                  <a:solidFill>
                    <a:srgbClr val="000000"/>
                  </a:solidFill>
                  <a:latin typeface="Arial" charset="0"/>
                </a:rPr>
                <a:t>especializados</a:t>
              </a:r>
              <a:r>
                <a:rPr lang="es-ES" sz="1400" dirty="0">
                  <a:solidFill>
                    <a:srgbClr val="000000"/>
                  </a:solidFill>
                  <a:latin typeface="Arial" charset="0"/>
                </a:rPr>
                <a:t> y </a:t>
              </a:r>
              <a:r>
                <a:rPr lang="es-ES" sz="1400" b="1" i="1" dirty="0">
                  <a:solidFill>
                    <a:srgbClr val="000000"/>
                  </a:solidFill>
                  <a:latin typeface="Arial" charset="0"/>
                </a:rPr>
                <a:t>no-especializados</a:t>
              </a:r>
              <a:r>
                <a:rPr lang="es-ES" sz="1400" dirty="0">
                  <a:solidFill>
                    <a:srgbClr val="000000"/>
                  </a:solidFill>
                  <a:latin typeface="Arial" charset="0"/>
                </a:rPr>
                <a:t>. Son </a:t>
              </a:r>
              <a:r>
                <a:rPr lang="es-ES" sz="1400" i="1" dirty="0">
                  <a:solidFill>
                    <a:srgbClr val="000000"/>
                  </a:solidFill>
                  <a:latin typeface="Arial" charset="0"/>
                </a:rPr>
                <a:t>especializados</a:t>
              </a:r>
              <a:r>
                <a:rPr lang="es-ES" sz="1400" dirty="0">
                  <a:solidFill>
                    <a:srgbClr val="000000"/>
                  </a:solidFill>
                  <a:latin typeface="Arial" charset="0"/>
                </a:rPr>
                <a:t> aquellos cuya única o principal función es realizar Operaciones de Inteligencia, y son </a:t>
              </a:r>
              <a:r>
                <a:rPr lang="es-ES" sz="1400" i="1" dirty="0">
                  <a:solidFill>
                    <a:srgbClr val="000000"/>
                  </a:solidFill>
                  <a:latin typeface="Arial" charset="0"/>
                </a:rPr>
                <a:t>no-especializados </a:t>
              </a:r>
              <a:r>
                <a:rPr lang="es-ES" sz="1400" dirty="0">
                  <a:solidFill>
                    <a:srgbClr val="000000"/>
                  </a:solidFill>
                  <a:latin typeface="Arial" charset="0"/>
                </a:rPr>
                <a:t>aquellos que tienen una función principal distinta, pero que, producto de las capacidades de sus sensores o por las características de las acciones que ejecutan, pueden participar en Acciones de Obtención de Información.</a:t>
              </a:r>
            </a:p>
          </p:txBody>
        </p:sp>
        <p:pic>
          <p:nvPicPr>
            <p:cNvPr id="43" name="Picture 473"/>
            <p:cNvPicPr>
              <a:picLocks noChangeAspect="1" noChangeArrowheads="1"/>
            </p:cNvPicPr>
            <p:nvPr/>
          </p:nvPicPr>
          <p:blipFill>
            <a:blip r:embed="rId24" cstate="print">
              <a:extLst>
                <a:ext uri="{28A0092B-C50C-407E-A947-70E740481C1C}">
                  <a14:useLocalDpi xmlns:a14="http://schemas.microsoft.com/office/drawing/2010/main" val="0"/>
                </a:ext>
              </a:extLst>
            </a:blip>
            <a:srcRect/>
            <a:stretch>
              <a:fillRect/>
            </a:stretch>
          </p:blipFill>
          <p:spPr bwMode="auto">
            <a:xfrm>
              <a:off x="6328570" y="3182361"/>
              <a:ext cx="1487488" cy="106521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44" name="Picture 10" descr="Image: NCIS agents training"/>
            <p:cNvPicPr>
              <a:picLocks noChangeAspect="1" noChangeArrowheads="1"/>
            </p:cNvPicPr>
            <p:nvPr/>
          </p:nvPicPr>
          <p:blipFill>
            <a:blip r:embed="rId25" cstate="print">
              <a:extLst>
                <a:ext uri="{28A0092B-C50C-407E-A947-70E740481C1C}">
                  <a14:useLocalDpi xmlns:a14="http://schemas.microsoft.com/office/drawing/2010/main" val="0"/>
                </a:ext>
              </a:extLst>
            </a:blip>
            <a:srcRect/>
            <a:stretch>
              <a:fillRect/>
            </a:stretch>
          </p:blipFill>
          <p:spPr bwMode="auto">
            <a:xfrm>
              <a:off x="7643813" y="3857625"/>
              <a:ext cx="1643062" cy="104933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45" name="Oval 4"/>
            <p:cNvSpPr>
              <a:spLocks noChangeArrowheads="1"/>
            </p:cNvSpPr>
            <p:nvPr/>
          </p:nvSpPr>
          <p:spPr bwMode="auto">
            <a:xfrm>
              <a:off x="142478" y="1331913"/>
              <a:ext cx="1363009" cy="538162"/>
            </a:xfrm>
            <a:prstGeom prst="ellipse">
              <a:avLst/>
            </a:prstGeom>
            <a:solidFill>
              <a:srgbClr val="002060"/>
            </a:solidFill>
            <a:ln w="28575">
              <a:solidFill>
                <a:schemeClr val="tx1"/>
              </a:solidFill>
              <a:round/>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n-US" sz="1200" b="1">
                  <a:solidFill>
                    <a:schemeClr val="bg1"/>
                  </a:solidFill>
                  <a:cs typeface="Arial" panose="020B0604020202020204" pitchFamily="34" charset="0"/>
                </a:rPr>
                <a:t>HUMINT</a:t>
              </a:r>
            </a:p>
          </p:txBody>
        </p:sp>
      </p:grpSp>
    </p:spTree>
    <p:extLst>
      <p:ext uri="{BB962C8B-B14F-4D97-AF65-F5344CB8AC3E}">
        <p14:creationId xmlns:p14="http://schemas.microsoft.com/office/powerpoint/2010/main" val="1397678726"/>
      </p:ext>
    </p:extLst>
  </p:cSld>
  <p:clrMapOvr>
    <a:masterClrMapping/>
  </p:clrMapOvr>
  <p:transition>
    <p:fade/>
  </p:transition>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6">
            <a:extLst>
              <a:ext uri="{FF2B5EF4-FFF2-40B4-BE49-F238E27FC236}">
                <a16:creationId xmlns:a16="http://schemas.microsoft.com/office/drawing/2014/main" id="{6875D894-A8A8-459C-8F1E-7218C72485DA}"/>
              </a:ext>
            </a:extLst>
          </p:cNvPr>
          <p:cNvSpPr txBox="1">
            <a:spLocks noGrp="1" noChangeArrowheads="1"/>
          </p:cNvSpPr>
          <p:nvPr/>
        </p:nvSpPr>
        <p:spPr>
          <a:xfrm>
            <a:off x="1981200" y="6356351"/>
            <a:ext cx="2133600" cy="365125"/>
          </a:xfrm>
          <a:prstGeom prst="rect">
            <a:avLst/>
          </a:prstGeom>
          <a:noFill/>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D5525DF1-28B2-4197-A354-B6839A902343}" type="slidenum">
              <a:rPr lang="es-ES" altLang="es-CL" sz="1200">
                <a:solidFill>
                  <a:srgbClr val="898989"/>
                </a:solidFill>
                <a:latin typeface="Calibri" panose="020F0502020204030204" pitchFamily="34" charset="0"/>
              </a:rPr>
              <a:pPr eaLnBrk="1" hangingPunct="1"/>
              <a:t>29</a:t>
            </a:fld>
            <a:endParaRPr lang="es-ES" altLang="es-CL" sz="1200">
              <a:solidFill>
                <a:srgbClr val="898989"/>
              </a:solidFill>
              <a:latin typeface="Calibri" panose="020F0502020204030204" pitchFamily="34" charset="0"/>
            </a:endParaRPr>
          </a:p>
        </p:txBody>
      </p:sp>
      <p:sp>
        <p:nvSpPr>
          <p:cNvPr id="40966" name="Text Box 4">
            <a:extLst>
              <a:ext uri="{FF2B5EF4-FFF2-40B4-BE49-F238E27FC236}">
                <a16:creationId xmlns:a16="http://schemas.microsoft.com/office/drawing/2014/main" id="{614A378B-0602-4AB6-80D5-00922F0BA165}"/>
              </a:ext>
            </a:extLst>
          </p:cNvPr>
          <p:cNvSpPr txBox="1">
            <a:spLocks noChangeArrowheads="1"/>
          </p:cNvSpPr>
          <p:nvPr/>
        </p:nvSpPr>
        <p:spPr bwMode="auto">
          <a:xfrm>
            <a:off x="276628" y="1786771"/>
            <a:ext cx="11392205" cy="1200329"/>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defTabSz="1096963" eaLnBrk="0" hangingPunct="0">
              <a:defRPr>
                <a:solidFill>
                  <a:schemeClr val="tx1"/>
                </a:solidFill>
                <a:latin typeface="Arial" panose="020B0604020202020204" pitchFamily="34" charset="0"/>
              </a:defRPr>
            </a:lvl1pPr>
            <a:lvl2pPr marL="742950" indent="-285750" defTabSz="1096963" eaLnBrk="0" hangingPunct="0">
              <a:defRPr>
                <a:solidFill>
                  <a:schemeClr val="tx1"/>
                </a:solidFill>
                <a:latin typeface="Arial" panose="020B0604020202020204" pitchFamily="34" charset="0"/>
              </a:defRPr>
            </a:lvl2pPr>
            <a:lvl3pPr marL="1143000" indent="-228600" defTabSz="1096963" eaLnBrk="0" hangingPunct="0">
              <a:defRPr>
                <a:solidFill>
                  <a:schemeClr val="tx1"/>
                </a:solidFill>
                <a:latin typeface="Arial" panose="020B0604020202020204" pitchFamily="34" charset="0"/>
              </a:defRPr>
            </a:lvl3pPr>
            <a:lvl4pPr marL="1600200" indent="-228600" defTabSz="1096963" eaLnBrk="0" hangingPunct="0">
              <a:defRPr>
                <a:solidFill>
                  <a:schemeClr val="tx1"/>
                </a:solidFill>
                <a:latin typeface="Arial" panose="020B0604020202020204" pitchFamily="34" charset="0"/>
              </a:defRPr>
            </a:lvl4pPr>
            <a:lvl5pPr marL="2057400" indent="-228600" defTabSz="1096963" eaLnBrk="0" hangingPunct="0">
              <a:defRPr>
                <a:solidFill>
                  <a:schemeClr val="tx1"/>
                </a:solidFill>
                <a:latin typeface="Arial" panose="020B0604020202020204" pitchFamily="34" charset="0"/>
              </a:defRPr>
            </a:lvl5pPr>
            <a:lvl6pPr marL="2514600" indent="-228600" defTabSz="1096963" eaLnBrk="0" fontAlgn="base" hangingPunct="0">
              <a:spcBef>
                <a:spcPct val="0"/>
              </a:spcBef>
              <a:spcAft>
                <a:spcPct val="0"/>
              </a:spcAft>
              <a:defRPr>
                <a:solidFill>
                  <a:schemeClr val="tx1"/>
                </a:solidFill>
                <a:latin typeface="Arial" panose="020B0604020202020204" pitchFamily="34" charset="0"/>
              </a:defRPr>
            </a:lvl6pPr>
            <a:lvl7pPr marL="2971800" indent="-228600" defTabSz="1096963" eaLnBrk="0" fontAlgn="base" hangingPunct="0">
              <a:spcBef>
                <a:spcPct val="0"/>
              </a:spcBef>
              <a:spcAft>
                <a:spcPct val="0"/>
              </a:spcAft>
              <a:defRPr>
                <a:solidFill>
                  <a:schemeClr val="tx1"/>
                </a:solidFill>
                <a:latin typeface="Arial" panose="020B0604020202020204" pitchFamily="34" charset="0"/>
              </a:defRPr>
            </a:lvl7pPr>
            <a:lvl8pPr marL="3429000" indent="-228600" defTabSz="1096963" eaLnBrk="0" fontAlgn="base" hangingPunct="0">
              <a:spcBef>
                <a:spcPct val="0"/>
              </a:spcBef>
              <a:spcAft>
                <a:spcPct val="0"/>
              </a:spcAft>
              <a:defRPr>
                <a:solidFill>
                  <a:schemeClr val="tx1"/>
                </a:solidFill>
                <a:latin typeface="Arial" panose="020B0604020202020204" pitchFamily="34" charset="0"/>
              </a:defRPr>
            </a:lvl8pPr>
            <a:lvl9pPr marL="3886200" indent="-228600" defTabSz="1096963"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s-ES" altLang="es-CL" dirty="0" smtClean="0"/>
              <a:t>Las </a:t>
            </a:r>
            <a:r>
              <a:rPr lang="es-ES" altLang="es-CL" dirty="0"/>
              <a:t>informaciones remitidas por las agencias, son procesadas, analizadas y evaluadas, para ser transformadas en «</a:t>
            </a:r>
            <a:r>
              <a:rPr lang="es-ES" altLang="es-CL" b="1" dirty="0"/>
              <a:t>conocimiento útil</a:t>
            </a:r>
            <a:r>
              <a:rPr lang="es-ES" altLang="es-CL" dirty="0"/>
              <a:t>», denominado Inteligencia.</a:t>
            </a:r>
          </a:p>
          <a:p>
            <a:pPr algn="just" eaLnBrk="1" hangingPunct="1"/>
            <a:endParaRPr lang="es-ES" altLang="es-CL" b="1" dirty="0"/>
          </a:p>
          <a:p>
            <a:pPr marL="342900" indent="-342900" algn="just">
              <a:buFont typeface="+mj-lt"/>
              <a:buAutoNum type="arabicPeriod"/>
            </a:pPr>
            <a:r>
              <a:rPr lang="es-ES" altLang="es-CL" b="1" dirty="0"/>
              <a:t>Primera Etapa: </a:t>
            </a:r>
            <a:r>
              <a:rPr lang="es-ES" altLang="es-CL" dirty="0"/>
              <a:t>Registro de la Información.</a:t>
            </a:r>
          </a:p>
        </p:txBody>
      </p:sp>
      <p:sp>
        <p:nvSpPr>
          <p:cNvPr id="6" name="Rectángulo 5"/>
          <p:cNvSpPr/>
          <p:nvPr/>
        </p:nvSpPr>
        <p:spPr>
          <a:xfrm>
            <a:off x="276627" y="1280961"/>
            <a:ext cx="3626630" cy="369332"/>
          </a:xfrm>
          <a:prstGeom prst="rect">
            <a:avLst/>
          </a:prstGeom>
          <a:ln>
            <a:solidFill>
              <a:schemeClr val="tx1"/>
            </a:solidFill>
          </a:ln>
        </p:spPr>
        <p:txBody>
          <a:bodyPr wrap="square">
            <a:spAutoFit/>
          </a:bodyPr>
          <a:lstStyle/>
          <a:p>
            <a:pPr>
              <a:spcBef>
                <a:spcPct val="50000"/>
              </a:spcBef>
            </a:pPr>
            <a:r>
              <a:rPr lang="es-ES" altLang="es-CL" b="1" dirty="0" smtClean="0">
                <a:solidFill>
                  <a:srgbClr val="002060"/>
                </a:solidFill>
              </a:rPr>
              <a:t>Fase 3. “Producción de inteligencia”</a:t>
            </a:r>
            <a:endParaRPr lang="es-ES" altLang="es-CL" b="1" dirty="0">
              <a:solidFill>
                <a:srgbClr val="002060"/>
              </a:solidFill>
            </a:endParaRPr>
          </a:p>
        </p:txBody>
      </p:sp>
      <p:sp>
        <p:nvSpPr>
          <p:cNvPr id="3" name="Rectángulo 2"/>
          <p:cNvSpPr/>
          <p:nvPr/>
        </p:nvSpPr>
        <p:spPr>
          <a:xfrm>
            <a:off x="276627" y="3123578"/>
            <a:ext cx="11392205" cy="1200329"/>
          </a:xfrm>
          <a:prstGeom prst="rect">
            <a:avLst/>
          </a:prstGeom>
        </p:spPr>
        <p:txBody>
          <a:bodyPr wrap="square">
            <a:spAutoFit/>
          </a:bodyPr>
          <a:lstStyle/>
          <a:p>
            <a:pPr marL="342900" lvl="0" indent="-342900" algn="just">
              <a:buFont typeface="+mj-lt"/>
              <a:buAutoNum type="arabicPeriod" startAt="2"/>
            </a:pPr>
            <a:r>
              <a:rPr lang="es-ES" altLang="es-CL" b="1" dirty="0">
                <a:solidFill>
                  <a:prstClr val="black"/>
                </a:solidFill>
                <a:latin typeface="Arial" panose="020B0604020202020204" pitchFamily="34" charset="0"/>
                <a:cs typeface="Arial" panose="020B0604020202020204" pitchFamily="34" charset="0"/>
              </a:rPr>
              <a:t>Segunda Etapa: </a:t>
            </a:r>
            <a:r>
              <a:rPr lang="es-ES" altLang="es-CL" dirty="0">
                <a:solidFill>
                  <a:prstClr val="black"/>
                </a:solidFill>
                <a:latin typeface="Arial" panose="020B0604020202020204" pitchFamily="34" charset="0"/>
                <a:cs typeface="Arial" panose="020B0604020202020204" pitchFamily="34" charset="0"/>
              </a:rPr>
              <a:t>Evaluación de Informaciones. </a:t>
            </a:r>
            <a:endParaRPr lang="es-ES" altLang="es-CL" dirty="0" smtClean="0">
              <a:solidFill>
                <a:prstClr val="black"/>
              </a:solidFill>
              <a:latin typeface="Arial" panose="020B0604020202020204" pitchFamily="34" charset="0"/>
              <a:cs typeface="Arial" panose="020B0604020202020204" pitchFamily="34" charset="0"/>
            </a:endParaRPr>
          </a:p>
          <a:p>
            <a:pPr marL="342900" lvl="0" indent="-342900" algn="just">
              <a:buFont typeface="+mj-lt"/>
              <a:buAutoNum type="arabicPeriod" startAt="2"/>
            </a:pPr>
            <a:endParaRPr lang="es-ES" altLang="es-CL" dirty="0" smtClean="0">
              <a:solidFill>
                <a:prstClr val="black"/>
              </a:solidFill>
              <a:latin typeface="Arial" panose="020B0604020202020204" pitchFamily="34" charset="0"/>
              <a:cs typeface="Arial" panose="020B0604020202020204" pitchFamily="34" charset="0"/>
            </a:endParaRPr>
          </a:p>
          <a:p>
            <a:pPr marL="742950" lvl="1" indent="-285750" algn="just">
              <a:buFont typeface="Wingdings" panose="05000000000000000000" pitchFamily="2" charset="2"/>
              <a:buChar char="Ø"/>
            </a:pPr>
            <a:r>
              <a:rPr lang="es-ES" altLang="es-CL" dirty="0" smtClean="0">
                <a:solidFill>
                  <a:prstClr val="black"/>
                </a:solidFill>
                <a:latin typeface="Arial" panose="020B0604020202020204" pitchFamily="34" charset="0"/>
                <a:cs typeface="Arial" panose="020B0604020202020204" pitchFamily="34" charset="0"/>
              </a:rPr>
              <a:t>Estas </a:t>
            </a:r>
            <a:r>
              <a:rPr lang="es-ES" altLang="es-CL" dirty="0">
                <a:solidFill>
                  <a:prstClr val="black"/>
                </a:solidFill>
                <a:latin typeface="Arial" panose="020B0604020202020204" pitchFamily="34" charset="0"/>
                <a:cs typeface="Arial" panose="020B0604020202020204" pitchFamily="34" charset="0"/>
              </a:rPr>
              <a:t>son estudiadas, determinando el grado de confianza de la Fuente y la exactitud de la información</a:t>
            </a:r>
          </a:p>
        </p:txBody>
      </p:sp>
    </p:spTree>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6">
            <a:extLst>
              <a:ext uri="{FF2B5EF4-FFF2-40B4-BE49-F238E27FC236}">
                <a16:creationId xmlns:a16="http://schemas.microsoft.com/office/drawing/2014/main" id="{6875D894-A8A8-459C-8F1E-7218C72485DA}"/>
              </a:ext>
            </a:extLst>
          </p:cNvPr>
          <p:cNvSpPr txBox="1">
            <a:spLocks noGrp="1" noChangeArrowheads="1"/>
          </p:cNvSpPr>
          <p:nvPr/>
        </p:nvSpPr>
        <p:spPr>
          <a:xfrm>
            <a:off x="1981200" y="6356351"/>
            <a:ext cx="2133600" cy="365125"/>
          </a:xfrm>
          <a:prstGeom prst="rect">
            <a:avLst/>
          </a:prstGeom>
          <a:noFill/>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D5525DF1-28B2-4197-A354-B6839A902343}" type="slidenum">
              <a:rPr lang="es-ES" altLang="es-CL" sz="1200">
                <a:solidFill>
                  <a:srgbClr val="898989"/>
                </a:solidFill>
                <a:latin typeface="Calibri" panose="020F0502020204030204" pitchFamily="34" charset="0"/>
              </a:rPr>
              <a:pPr eaLnBrk="1" hangingPunct="1"/>
              <a:t>30</a:t>
            </a:fld>
            <a:endParaRPr lang="es-ES" altLang="es-CL" sz="1200">
              <a:solidFill>
                <a:srgbClr val="898989"/>
              </a:solidFill>
              <a:latin typeface="Calibri" panose="020F0502020204030204" pitchFamily="34" charset="0"/>
            </a:endParaRPr>
          </a:p>
        </p:txBody>
      </p:sp>
      <p:sp>
        <p:nvSpPr>
          <p:cNvPr id="6" name="Rectángulo 5"/>
          <p:cNvSpPr/>
          <p:nvPr/>
        </p:nvSpPr>
        <p:spPr>
          <a:xfrm>
            <a:off x="290277" y="1283458"/>
            <a:ext cx="3626630" cy="369332"/>
          </a:xfrm>
          <a:prstGeom prst="rect">
            <a:avLst/>
          </a:prstGeom>
          <a:ln>
            <a:solidFill>
              <a:schemeClr val="tx1"/>
            </a:solidFill>
          </a:ln>
        </p:spPr>
        <p:txBody>
          <a:bodyPr wrap="square">
            <a:spAutoFit/>
          </a:bodyPr>
          <a:lstStyle/>
          <a:p>
            <a:pPr>
              <a:spcBef>
                <a:spcPct val="50000"/>
              </a:spcBef>
            </a:pPr>
            <a:r>
              <a:rPr lang="es-ES" altLang="es-CL" b="1" dirty="0" smtClean="0">
                <a:solidFill>
                  <a:srgbClr val="002060"/>
                </a:solidFill>
              </a:rPr>
              <a:t>Fase 3. “Producción de inteligencia”</a:t>
            </a:r>
            <a:endParaRPr lang="es-ES" altLang="es-CL" b="1" dirty="0">
              <a:solidFill>
                <a:srgbClr val="002060"/>
              </a:solidFill>
            </a:endParaRPr>
          </a:p>
        </p:txBody>
      </p:sp>
      <p:graphicFrame>
        <p:nvGraphicFramePr>
          <p:cNvPr id="8" name="Table 1">
            <a:extLst>
              <a:ext uri="{FF2B5EF4-FFF2-40B4-BE49-F238E27FC236}">
                <a16:creationId xmlns:a16="http://schemas.microsoft.com/office/drawing/2014/main" id="{81CB9005-C18E-49C2-9C4B-C5C9B2D2A050}"/>
              </a:ext>
            </a:extLst>
          </p:cNvPr>
          <p:cNvGraphicFramePr>
            <a:graphicFrameLocks noGrp="1"/>
          </p:cNvGraphicFramePr>
          <p:nvPr>
            <p:extLst>
              <p:ext uri="{D42A27DB-BD31-4B8C-83A1-F6EECF244321}">
                <p14:modId xmlns:p14="http://schemas.microsoft.com/office/powerpoint/2010/main" val="846433866"/>
              </p:ext>
            </p:extLst>
          </p:nvPr>
        </p:nvGraphicFramePr>
        <p:xfrm>
          <a:off x="764271" y="2358630"/>
          <a:ext cx="10563370" cy="2586040"/>
        </p:xfrm>
        <a:graphic>
          <a:graphicData uri="http://schemas.openxmlformats.org/drawingml/2006/table">
            <a:tbl>
              <a:tblPr firstRow="1" bandRow="1">
                <a:tableStyleId>{5C22544A-7EE6-4342-B048-85BDC9FD1C3A}</a:tableStyleId>
              </a:tblPr>
              <a:tblGrid>
                <a:gridCol w="5281685">
                  <a:extLst>
                    <a:ext uri="{9D8B030D-6E8A-4147-A177-3AD203B41FA5}">
                      <a16:colId xmlns:a16="http://schemas.microsoft.com/office/drawing/2014/main" val="20000"/>
                    </a:ext>
                  </a:extLst>
                </a:gridCol>
                <a:gridCol w="5281685">
                  <a:extLst>
                    <a:ext uri="{9D8B030D-6E8A-4147-A177-3AD203B41FA5}">
                      <a16:colId xmlns:a16="http://schemas.microsoft.com/office/drawing/2014/main" val="20001"/>
                    </a:ext>
                  </a:extLst>
                </a:gridCol>
              </a:tblGrid>
              <a:tr h="731535">
                <a:tc>
                  <a:txBody>
                    <a:bodyPr/>
                    <a:lstStyle/>
                    <a:p>
                      <a:r>
                        <a:rPr lang="es-CL" sz="1800" dirty="0">
                          <a:latin typeface="Arial" pitchFamily="34" charset="0"/>
                          <a:cs typeface="Arial" pitchFamily="34" charset="0"/>
                        </a:rPr>
                        <a:t>Confianza Fuente</a:t>
                      </a:r>
                    </a:p>
                    <a:p>
                      <a:r>
                        <a:rPr lang="es-CL" sz="1800" dirty="0">
                          <a:latin typeface="Arial" pitchFamily="34" charset="0"/>
                          <a:cs typeface="Arial" pitchFamily="34" charset="0"/>
                        </a:rPr>
                        <a:t>(autenticidad, integridad y competencia)</a:t>
                      </a:r>
                    </a:p>
                  </a:txBody>
                  <a:tcPr marT="45728" marB="45728">
                    <a:solidFill>
                      <a:srgbClr val="002060"/>
                    </a:solidFill>
                  </a:tcPr>
                </a:tc>
                <a:tc>
                  <a:txBody>
                    <a:bodyPr/>
                    <a:lstStyle/>
                    <a:p>
                      <a:r>
                        <a:rPr lang="es-CL" sz="1800" dirty="0">
                          <a:latin typeface="Arial" pitchFamily="34" charset="0"/>
                          <a:cs typeface="Arial" pitchFamily="34" charset="0"/>
                        </a:rPr>
                        <a:t>Exactitud Información</a:t>
                      </a:r>
                    </a:p>
                    <a:p>
                      <a:r>
                        <a:rPr lang="es-CL" sz="1800" dirty="0">
                          <a:latin typeface="Arial" pitchFamily="34" charset="0"/>
                          <a:cs typeface="Arial" pitchFamily="34" charset="0"/>
                        </a:rPr>
                        <a:t>(Confirmación,</a:t>
                      </a:r>
                      <a:r>
                        <a:rPr lang="es-CL" sz="1800" baseline="0" dirty="0">
                          <a:latin typeface="Arial" pitchFamily="34" charset="0"/>
                          <a:cs typeface="Arial" pitchFamily="34" charset="0"/>
                        </a:rPr>
                        <a:t> coherencia y compatibilidad)</a:t>
                      </a:r>
                      <a:endParaRPr lang="es-CL" sz="1800" dirty="0">
                        <a:latin typeface="Arial" pitchFamily="34" charset="0"/>
                        <a:cs typeface="Arial" pitchFamily="34" charset="0"/>
                      </a:endParaRPr>
                    </a:p>
                  </a:txBody>
                  <a:tcPr marT="45728" marB="45728">
                    <a:solidFill>
                      <a:srgbClr val="002060"/>
                    </a:solidFill>
                  </a:tcPr>
                </a:tc>
                <a:extLst>
                  <a:ext uri="{0D108BD9-81ED-4DB2-BD59-A6C34878D82A}">
                    <a16:rowId xmlns:a16="http://schemas.microsoft.com/office/drawing/2014/main" val="10000"/>
                  </a:ext>
                </a:extLst>
              </a:tr>
              <a:tr h="370901">
                <a:tc>
                  <a:txBody>
                    <a:bodyPr/>
                    <a:lstStyle/>
                    <a:p>
                      <a:r>
                        <a:rPr lang="es-CL" sz="1800" dirty="0">
                          <a:latin typeface="Arial" pitchFamily="34" charset="0"/>
                          <a:cs typeface="Arial" pitchFamily="34" charset="0"/>
                        </a:rPr>
                        <a:t>A: TODA CONFIANZA</a:t>
                      </a:r>
                    </a:p>
                  </a:txBody>
                  <a:tcPr marT="45728" marB="45728"/>
                </a:tc>
                <a:tc>
                  <a:txBody>
                    <a:bodyPr/>
                    <a:lstStyle/>
                    <a:p>
                      <a:r>
                        <a:rPr lang="es-CL" sz="1800" dirty="0" smtClean="0">
                          <a:latin typeface="Arial" pitchFamily="34" charset="0"/>
                          <a:cs typeface="Arial" pitchFamily="34" charset="0"/>
                        </a:rPr>
                        <a:t>1: POSITIVO</a:t>
                      </a:r>
                      <a:endParaRPr lang="es-CL" sz="1800" dirty="0">
                        <a:latin typeface="Arial" pitchFamily="34" charset="0"/>
                        <a:cs typeface="Arial" pitchFamily="34" charset="0"/>
                      </a:endParaRPr>
                    </a:p>
                  </a:txBody>
                  <a:tcPr marT="45728" marB="45728"/>
                </a:tc>
                <a:extLst>
                  <a:ext uri="{0D108BD9-81ED-4DB2-BD59-A6C34878D82A}">
                    <a16:rowId xmlns:a16="http://schemas.microsoft.com/office/drawing/2014/main" val="10001"/>
                  </a:ext>
                </a:extLst>
              </a:tr>
              <a:tr h="370901">
                <a:tc>
                  <a:txBody>
                    <a:bodyPr/>
                    <a:lstStyle/>
                    <a:p>
                      <a:r>
                        <a:rPr lang="es-CL" sz="1800" dirty="0">
                          <a:latin typeface="Arial" pitchFamily="34" charset="0"/>
                          <a:cs typeface="Arial" pitchFamily="34" charset="0"/>
                        </a:rPr>
                        <a:t>B: GENERALMENTE</a:t>
                      </a:r>
                    </a:p>
                  </a:txBody>
                  <a:tcPr marT="45728" marB="45728"/>
                </a:tc>
                <a:tc>
                  <a:txBody>
                    <a:bodyPr/>
                    <a:lstStyle/>
                    <a:p>
                      <a:r>
                        <a:rPr lang="es-CL" sz="1800" dirty="0" smtClean="0">
                          <a:latin typeface="Arial" pitchFamily="34" charset="0"/>
                          <a:cs typeface="Arial" pitchFamily="34" charset="0"/>
                        </a:rPr>
                        <a:t>2: PROBABLE</a:t>
                      </a:r>
                      <a:endParaRPr lang="es-CL" sz="1800" dirty="0">
                        <a:latin typeface="Arial" pitchFamily="34" charset="0"/>
                        <a:cs typeface="Arial" pitchFamily="34" charset="0"/>
                      </a:endParaRPr>
                    </a:p>
                  </a:txBody>
                  <a:tcPr marT="45728" marB="45728"/>
                </a:tc>
                <a:extLst>
                  <a:ext uri="{0D108BD9-81ED-4DB2-BD59-A6C34878D82A}">
                    <a16:rowId xmlns:a16="http://schemas.microsoft.com/office/drawing/2014/main" val="10002"/>
                  </a:ext>
                </a:extLst>
              </a:tr>
              <a:tr h="370901">
                <a:tc>
                  <a:txBody>
                    <a:bodyPr/>
                    <a:lstStyle/>
                    <a:p>
                      <a:r>
                        <a:rPr lang="es-CL" sz="1800" dirty="0">
                          <a:latin typeface="Arial" pitchFamily="34" charset="0"/>
                          <a:cs typeface="Arial" pitchFamily="34" charset="0"/>
                        </a:rPr>
                        <a:t>C: DUDOSA</a:t>
                      </a:r>
                    </a:p>
                  </a:txBody>
                  <a:tcPr marT="45728" marB="45728"/>
                </a:tc>
                <a:tc>
                  <a:txBody>
                    <a:bodyPr/>
                    <a:lstStyle/>
                    <a:p>
                      <a:r>
                        <a:rPr lang="es-CL" sz="1800" dirty="0" smtClean="0">
                          <a:latin typeface="Arial" pitchFamily="34" charset="0"/>
                          <a:cs typeface="Arial" pitchFamily="34" charset="0"/>
                        </a:rPr>
                        <a:t>3: DUDOSO</a:t>
                      </a:r>
                      <a:endParaRPr lang="es-CL" sz="1800" dirty="0">
                        <a:latin typeface="Arial" pitchFamily="34" charset="0"/>
                        <a:cs typeface="Arial" pitchFamily="34" charset="0"/>
                      </a:endParaRPr>
                    </a:p>
                  </a:txBody>
                  <a:tcPr marT="45728" marB="45728"/>
                </a:tc>
                <a:extLst>
                  <a:ext uri="{0D108BD9-81ED-4DB2-BD59-A6C34878D82A}">
                    <a16:rowId xmlns:a16="http://schemas.microsoft.com/office/drawing/2014/main" val="10003"/>
                  </a:ext>
                </a:extLst>
              </a:tr>
              <a:tr h="370901">
                <a:tc>
                  <a:txBody>
                    <a:bodyPr/>
                    <a:lstStyle/>
                    <a:p>
                      <a:r>
                        <a:rPr lang="es-CL" sz="1800" dirty="0">
                          <a:latin typeface="Arial" pitchFamily="34" charset="0"/>
                          <a:cs typeface="Arial" pitchFamily="34" charset="0"/>
                        </a:rPr>
                        <a:t>D: DESCONOCIDA</a:t>
                      </a:r>
                    </a:p>
                  </a:txBody>
                  <a:tcPr marT="45728" marB="45728"/>
                </a:tc>
                <a:tc>
                  <a:txBody>
                    <a:bodyPr/>
                    <a:lstStyle/>
                    <a:p>
                      <a:r>
                        <a:rPr lang="es-CL" sz="1800" dirty="0" smtClean="0">
                          <a:latin typeface="Arial" pitchFamily="34" charset="0"/>
                          <a:cs typeface="Arial" pitchFamily="34" charset="0"/>
                        </a:rPr>
                        <a:t>4: IMPROBABLE</a:t>
                      </a:r>
                      <a:endParaRPr lang="es-CL" sz="1800" dirty="0">
                        <a:latin typeface="Arial" pitchFamily="34" charset="0"/>
                        <a:cs typeface="Arial" pitchFamily="34" charset="0"/>
                      </a:endParaRPr>
                    </a:p>
                  </a:txBody>
                  <a:tcPr marT="45728" marB="45728"/>
                </a:tc>
                <a:extLst>
                  <a:ext uri="{0D108BD9-81ED-4DB2-BD59-A6C34878D82A}">
                    <a16:rowId xmlns:a16="http://schemas.microsoft.com/office/drawing/2014/main" val="10004"/>
                  </a:ext>
                </a:extLst>
              </a:tr>
              <a:tr h="370901">
                <a:tc>
                  <a:txBody>
                    <a:bodyPr/>
                    <a:lstStyle/>
                    <a:p>
                      <a:endParaRPr lang="es-CL" sz="1800" dirty="0">
                        <a:latin typeface="Arial" pitchFamily="34" charset="0"/>
                        <a:cs typeface="Arial" pitchFamily="34" charset="0"/>
                      </a:endParaRPr>
                    </a:p>
                  </a:txBody>
                  <a:tcPr marT="45728" marB="45728"/>
                </a:tc>
                <a:tc>
                  <a:txBody>
                    <a:bodyPr/>
                    <a:lstStyle/>
                    <a:p>
                      <a:r>
                        <a:rPr lang="es-CL" sz="1800" dirty="0" smtClean="0">
                          <a:latin typeface="Arial" pitchFamily="34" charset="0"/>
                          <a:cs typeface="Arial" pitchFamily="34" charset="0"/>
                        </a:rPr>
                        <a:t>5: NO EVALUADO</a:t>
                      </a:r>
                      <a:endParaRPr lang="es-CL" sz="1800" dirty="0">
                        <a:latin typeface="Arial" pitchFamily="34" charset="0"/>
                        <a:cs typeface="Arial" pitchFamily="34" charset="0"/>
                      </a:endParaRPr>
                    </a:p>
                  </a:txBody>
                  <a:tcPr marT="45728" marB="45728"/>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4030569794"/>
      </p:ext>
    </p:extLst>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6">
            <a:extLst>
              <a:ext uri="{FF2B5EF4-FFF2-40B4-BE49-F238E27FC236}">
                <a16:creationId xmlns:a16="http://schemas.microsoft.com/office/drawing/2014/main" id="{6875D894-A8A8-459C-8F1E-7218C72485DA}"/>
              </a:ext>
            </a:extLst>
          </p:cNvPr>
          <p:cNvSpPr txBox="1">
            <a:spLocks noGrp="1" noChangeArrowheads="1"/>
          </p:cNvSpPr>
          <p:nvPr/>
        </p:nvSpPr>
        <p:spPr>
          <a:xfrm>
            <a:off x="1981200" y="6356351"/>
            <a:ext cx="2133600" cy="365125"/>
          </a:xfrm>
          <a:prstGeom prst="rect">
            <a:avLst/>
          </a:prstGeom>
          <a:noFill/>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D5525DF1-28B2-4197-A354-B6839A902343}" type="slidenum">
              <a:rPr lang="es-ES" altLang="es-CL" sz="1200">
                <a:solidFill>
                  <a:srgbClr val="898989"/>
                </a:solidFill>
                <a:latin typeface="Calibri" panose="020F0502020204030204" pitchFamily="34" charset="0"/>
              </a:rPr>
              <a:pPr eaLnBrk="1" hangingPunct="1"/>
              <a:t>31</a:t>
            </a:fld>
            <a:endParaRPr lang="es-ES" altLang="es-CL" sz="1200">
              <a:solidFill>
                <a:srgbClr val="898989"/>
              </a:solidFill>
              <a:latin typeface="Calibri" panose="020F0502020204030204" pitchFamily="34" charset="0"/>
            </a:endParaRPr>
          </a:p>
        </p:txBody>
      </p:sp>
      <p:sp>
        <p:nvSpPr>
          <p:cNvPr id="6" name="Rectángulo 5"/>
          <p:cNvSpPr/>
          <p:nvPr/>
        </p:nvSpPr>
        <p:spPr>
          <a:xfrm>
            <a:off x="290277" y="1283458"/>
            <a:ext cx="3626630" cy="369332"/>
          </a:xfrm>
          <a:prstGeom prst="rect">
            <a:avLst/>
          </a:prstGeom>
          <a:ln>
            <a:solidFill>
              <a:schemeClr val="tx1"/>
            </a:solidFill>
          </a:ln>
        </p:spPr>
        <p:txBody>
          <a:bodyPr wrap="square">
            <a:spAutoFit/>
          </a:bodyPr>
          <a:lstStyle/>
          <a:p>
            <a:pPr>
              <a:spcBef>
                <a:spcPct val="50000"/>
              </a:spcBef>
            </a:pPr>
            <a:r>
              <a:rPr lang="es-ES" altLang="es-CL" b="1" dirty="0" smtClean="0">
                <a:solidFill>
                  <a:srgbClr val="002060"/>
                </a:solidFill>
              </a:rPr>
              <a:t>Fase 3. “Producción de inteligencia”</a:t>
            </a:r>
            <a:endParaRPr lang="es-ES" altLang="es-CL" b="1" dirty="0">
              <a:solidFill>
                <a:srgbClr val="002060"/>
              </a:solidFill>
            </a:endParaRPr>
          </a:p>
        </p:txBody>
      </p:sp>
      <p:sp>
        <p:nvSpPr>
          <p:cNvPr id="7" name="Text Box 4">
            <a:extLst>
              <a:ext uri="{FF2B5EF4-FFF2-40B4-BE49-F238E27FC236}">
                <a16:creationId xmlns:a16="http://schemas.microsoft.com/office/drawing/2014/main" id="{90970B60-8979-4DCF-A07E-140AE0D21EE5}"/>
              </a:ext>
            </a:extLst>
          </p:cNvPr>
          <p:cNvSpPr txBox="1">
            <a:spLocks noChangeArrowheads="1"/>
          </p:cNvSpPr>
          <p:nvPr/>
        </p:nvSpPr>
        <p:spPr bwMode="auto">
          <a:xfrm>
            <a:off x="581665" y="1652790"/>
            <a:ext cx="10896102" cy="1754326"/>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defTabSz="1096963" eaLnBrk="0" hangingPunct="0">
              <a:defRPr>
                <a:solidFill>
                  <a:schemeClr val="tx1"/>
                </a:solidFill>
                <a:latin typeface="Arial" panose="020B0604020202020204" pitchFamily="34" charset="0"/>
              </a:defRPr>
            </a:lvl1pPr>
            <a:lvl2pPr marL="742950" indent="-285750" defTabSz="1096963" eaLnBrk="0" hangingPunct="0">
              <a:defRPr>
                <a:solidFill>
                  <a:schemeClr val="tx1"/>
                </a:solidFill>
                <a:latin typeface="Arial" panose="020B0604020202020204" pitchFamily="34" charset="0"/>
              </a:defRPr>
            </a:lvl2pPr>
            <a:lvl3pPr marL="1143000" indent="-228600" defTabSz="1096963" eaLnBrk="0" hangingPunct="0">
              <a:defRPr>
                <a:solidFill>
                  <a:schemeClr val="tx1"/>
                </a:solidFill>
                <a:latin typeface="Arial" panose="020B0604020202020204" pitchFamily="34" charset="0"/>
              </a:defRPr>
            </a:lvl3pPr>
            <a:lvl4pPr marL="1600200" indent="-228600" defTabSz="1096963" eaLnBrk="0" hangingPunct="0">
              <a:defRPr>
                <a:solidFill>
                  <a:schemeClr val="tx1"/>
                </a:solidFill>
                <a:latin typeface="Arial" panose="020B0604020202020204" pitchFamily="34" charset="0"/>
              </a:defRPr>
            </a:lvl4pPr>
            <a:lvl5pPr marL="2057400" indent="-228600" defTabSz="1096963" eaLnBrk="0" hangingPunct="0">
              <a:defRPr>
                <a:solidFill>
                  <a:schemeClr val="tx1"/>
                </a:solidFill>
                <a:latin typeface="Arial" panose="020B0604020202020204" pitchFamily="34" charset="0"/>
              </a:defRPr>
            </a:lvl5pPr>
            <a:lvl6pPr marL="2514600" indent="-228600" defTabSz="1096963" eaLnBrk="0" fontAlgn="base" hangingPunct="0">
              <a:spcBef>
                <a:spcPct val="0"/>
              </a:spcBef>
              <a:spcAft>
                <a:spcPct val="0"/>
              </a:spcAft>
              <a:defRPr>
                <a:solidFill>
                  <a:schemeClr val="tx1"/>
                </a:solidFill>
                <a:latin typeface="Arial" panose="020B0604020202020204" pitchFamily="34" charset="0"/>
              </a:defRPr>
            </a:lvl6pPr>
            <a:lvl7pPr marL="2971800" indent="-228600" defTabSz="1096963" eaLnBrk="0" fontAlgn="base" hangingPunct="0">
              <a:spcBef>
                <a:spcPct val="0"/>
              </a:spcBef>
              <a:spcAft>
                <a:spcPct val="0"/>
              </a:spcAft>
              <a:defRPr>
                <a:solidFill>
                  <a:schemeClr val="tx1"/>
                </a:solidFill>
                <a:latin typeface="Arial" panose="020B0604020202020204" pitchFamily="34" charset="0"/>
              </a:defRPr>
            </a:lvl7pPr>
            <a:lvl8pPr marL="3429000" indent="-228600" defTabSz="1096963" eaLnBrk="0" fontAlgn="base" hangingPunct="0">
              <a:spcBef>
                <a:spcPct val="0"/>
              </a:spcBef>
              <a:spcAft>
                <a:spcPct val="0"/>
              </a:spcAft>
              <a:defRPr>
                <a:solidFill>
                  <a:schemeClr val="tx1"/>
                </a:solidFill>
                <a:latin typeface="Arial" panose="020B0604020202020204" pitchFamily="34" charset="0"/>
              </a:defRPr>
            </a:lvl8pPr>
            <a:lvl9pPr marL="3886200" indent="-228600" defTabSz="1096963"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endParaRPr lang="es-ES" altLang="es-CL" dirty="0"/>
          </a:p>
          <a:p>
            <a:pPr algn="just"/>
            <a:r>
              <a:rPr lang="es-ES" altLang="es-CL" b="1" dirty="0" smtClean="0"/>
              <a:t>3. Tercera </a:t>
            </a:r>
            <a:r>
              <a:rPr lang="es-ES" altLang="es-CL" b="1" dirty="0"/>
              <a:t>Etapa: </a:t>
            </a:r>
            <a:r>
              <a:rPr lang="es-ES" altLang="es-CL" dirty="0"/>
              <a:t>Interpretación. </a:t>
            </a:r>
            <a:endParaRPr lang="es-ES" altLang="es-CL" dirty="0" smtClean="0"/>
          </a:p>
          <a:p>
            <a:pPr algn="just"/>
            <a:endParaRPr lang="es-ES" altLang="es-CL" dirty="0"/>
          </a:p>
          <a:p>
            <a:pPr marL="531813" indent="-285750" algn="just">
              <a:buFont typeface="Wingdings" panose="05000000000000000000" pitchFamily="2" charset="2"/>
              <a:buChar char="Ø"/>
            </a:pPr>
            <a:r>
              <a:rPr lang="es-ES" altLang="es-CL" dirty="0" smtClean="0"/>
              <a:t>Las </a:t>
            </a:r>
            <a:r>
              <a:rPr lang="es-ES" altLang="es-CL" dirty="0"/>
              <a:t>informaciones son analizadas, estableciendo el significado lógico, para luego integrarlas y determinar el significado de conjunto, obteniendo </a:t>
            </a:r>
            <a:r>
              <a:rPr lang="es-ES" altLang="es-CL" b="1" i="1" dirty="0"/>
              <a:t>conclusiones de  inteligencia.</a:t>
            </a:r>
            <a:endParaRPr lang="es-CL" altLang="es-CL" b="1" i="1" dirty="0"/>
          </a:p>
          <a:p>
            <a:pPr algn="just" eaLnBrk="1" hangingPunct="1"/>
            <a:endParaRPr lang="es-ES" altLang="es-CL" dirty="0"/>
          </a:p>
        </p:txBody>
      </p:sp>
    </p:spTree>
    <p:extLst>
      <p:ext uri="{BB962C8B-B14F-4D97-AF65-F5344CB8AC3E}">
        <p14:creationId xmlns:p14="http://schemas.microsoft.com/office/powerpoint/2010/main" val="1931905739"/>
      </p:ext>
    </p:extLst>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6">
            <a:extLst>
              <a:ext uri="{FF2B5EF4-FFF2-40B4-BE49-F238E27FC236}">
                <a16:creationId xmlns:a16="http://schemas.microsoft.com/office/drawing/2014/main" id="{6875D894-A8A8-459C-8F1E-7218C72485DA}"/>
              </a:ext>
            </a:extLst>
          </p:cNvPr>
          <p:cNvSpPr txBox="1">
            <a:spLocks noGrp="1" noChangeArrowheads="1"/>
          </p:cNvSpPr>
          <p:nvPr/>
        </p:nvSpPr>
        <p:spPr>
          <a:xfrm>
            <a:off x="1981200" y="6356351"/>
            <a:ext cx="2133600" cy="365125"/>
          </a:xfrm>
          <a:prstGeom prst="rect">
            <a:avLst/>
          </a:prstGeom>
          <a:noFill/>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D5525DF1-28B2-4197-A354-B6839A902343}" type="slidenum">
              <a:rPr lang="es-ES" altLang="es-CL" sz="1200">
                <a:solidFill>
                  <a:srgbClr val="898989"/>
                </a:solidFill>
                <a:latin typeface="Calibri" panose="020F0502020204030204" pitchFamily="34" charset="0"/>
              </a:rPr>
              <a:pPr eaLnBrk="1" hangingPunct="1"/>
              <a:t>32</a:t>
            </a:fld>
            <a:endParaRPr lang="es-ES" altLang="es-CL" sz="1200">
              <a:solidFill>
                <a:srgbClr val="898989"/>
              </a:solidFill>
              <a:latin typeface="Calibri" panose="020F0502020204030204" pitchFamily="34" charset="0"/>
            </a:endParaRPr>
          </a:p>
        </p:txBody>
      </p:sp>
      <p:sp>
        <p:nvSpPr>
          <p:cNvPr id="6" name="Rectángulo 5"/>
          <p:cNvSpPr/>
          <p:nvPr/>
        </p:nvSpPr>
        <p:spPr>
          <a:xfrm>
            <a:off x="290277" y="1283458"/>
            <a:ext cx="3626630" cy="369332"/>
          </a:xfrm>
          <a:prstGeom prst="rect">
            <a:avLst/>
          </a:prstGeom>
          <a:ln>
            <a:solidFill>
              <a:schemeClr val="tx1"/>
            </a:solidFill>
          </a:ln>
        </p:spPr>
        <p:txBody>
          <a:bodyPr wrap="square">
            <a:spAutoFit/>
          </a:bodyPr>
          <a:lstStyle/>
          <a:p>
            <a:pPr>
              <a:spcBef>
                <a:spcPct val="50000"/>
              </a:spcBef>
            </a:pPr>
            <a:r>
              <a:rPr lang="es-ES" altLang="es-CL" b="1" dirty="0" smtClean="0">
                <a:solidFill>
                  <a:srgbClr val="002060"/>
                </a:solidFill>
              </a:rPr>
              <a:t>Fase 4. “Difusión de inteligencia”</a:t>
            </a:r>
            <a:endParaRPr lang="es-ES" altLang="es-CL" b="1" dirty="0">
              <a:solidFill>
                <a:srgbClr val="002060"/>
              </a:solidFill>
            </a:endParaRPr>
          </a:p>
        </p:txBody>
      </p:sp>
      <p:sp>
        <p:nvSpPr>
          <p:cNvPr id="8" name="Text Box 4">
            <a:extLst>
              <a:ext uri="{FF2B5EF4-FFF2-40B4-BE49-F238E27FC236}">
                <a16:creationId xmlns:a16="http://schemas.microsoft.com/office/drawing/2014/main" id="{7C0D74FC-96B0-4617-9A91-222B64DD5EB7}"/>
              </a:ext>
            </a:extLst>
          </p:cNvPr>
          <p:cNvSpPr txBox="1">
            <a:spLocks noChangeArrowheads="1"/>
          </p:cNvSpPr>
          <p:nvPr/>
        </p:nvSpPr>
        <p:spPr bwMode="auto">
          <a:xfrm>
            <a:off x="290276" y="1778856"/>
            <a:ext cx="11242081" cy="4247317"/>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defTabSz="1096963" eaLnBrk="0" hangingPunct="0">
              <a:defRPr>
                <a:solidFill>
                  <a:schemeClr val="tx1"/>
                </a:solidFill>
                <a:latin typeface="Arial" charset="0"/>
              </a:defRPr>
            </a:lvl1pPr>
            <a:lvl2pPr marL="742950" indent="-285750" defTabSz="1096963" eaLnBrk="0" hangingPunct="0">
              <a:defRPr>
                <a:solidFill>
                  <a:schemeClr val="tx1"/>
                </a:solidFill>
                <a:latin typeface="Arial" charset="0"/>
              </a:defRPr>
            </a:lvl2pPr>
            <a:lvl3pPr marL="1143000" indent="-228600" defTabSz="1096963" eaLnBrk="0" hangingPunct="0">
              <a:defRPr>
                <a:solidFill>
                  <a:schemeClr val="tx1"/>
                </a:solidFill>
                <a:latin typeface="Arial" charset="0"/>
              </a:defRPr>
            </a:lvl3pPr>
            <a:lvl4pPr marL="1600200" indent="-228600" defTabSz="1096963" eaLnBrk="0" hangingPunct="0">
              <a:defRPr>
                <a:solidFill>
                  <a:schemeClr val="tx1"/>
                </a:solidFill>
                <a:latin typeface="Arial" charset="0"/>
              </a:defRPr>
            </a:lvl4pPr>
            <a:lvl5pPr marL="2057400" indent="-228600" defTabSz="1096963" eaLnBrk="0" hangingPunct="0">
              <a:defRPr>
                <a:solidFill>
                  <a:schemeClr val="tx1"/>
                </a:solidFill>
                <a:latin typeface="Arial" charset="0"/>
              </a:defRPr>
            </a:lvl5pPr>
            <a:lvl6pPr marL="2514600" indent="-228600" defTabSz="1096963" eaLnBrk="0" fontAlgn="base" hangingPunct="0">
              <a:spcBef>
                <a:spcPct val="0"/>
              </a:spcBef>
              <a:spcAft>
                <a:spcPct val="0"/>
              </a:spcAft>
              <a:defRPr>
                <a:solidFill>
                  <a:schemeClr val="tx1"/>
                </a:solidFill>
                <a:latin typeface="Arial" charset="0"/>
              </a:defRPr>
            </a:lvl6pPr>
            <a:lvl7pPr marL="2971800" indent="-228600" defTabSz="1096963" eaLnBrk="0" fontAlgn="base" hangingPunct="0">
              <a:spcBef>
                <a:spcPct val="0"/>
              </a:spcBef>
              <a:spcAft>
                <a:spcPct val="0"/>
              </a:spcAft>
              <a:defRPr>
                <a:solidFill>
                  <a:schemeClr val="tx1"/>
                </a:solidFill>
                <a:latin typeface="Arial" charset="0"/>
              </a:defRPr>
            </a:lvl7pPr>
            <a:lvl8pPr marL="3429000" indent="-228600" defTabSz="1096963" eaLnBrk="0" fontAlgn="base" hangingPunct="0">
              <a:spcBef>
                <a:spcPct val="0"/>
              </a:spcBef>
              <a:spcAft>
                <a:spcPct val="0"/>
              </a:spcAft>
              <a:defRPr>
                <a:solidFill>
                  <a:schemeClr val="tx1"/>
                </a:solidFill>
                <a:latin typeface="Arial" charset="0"/>
              </a:defRPr>
            </a:lvl8pPr>
            <a:lvl9pPr marL="3886200" indent="-228600" defTabSz="1096963" eaLnBrk="0" fontAlgn="base" hangingPunct="0">
              <a:spcBef>
                <a:spcPct val="0"/>
              </a:spcBef>
              <a:spcAft>
                <a:spcPct val="0"/>
              </a:spcAft>
              <a:defRPr>
                <a:solidFill>
                  <a:schemeClr val="tx1"/>
                </a:solidFill>
                <a:latin typeface="Arial" charset="0"/>
              </a:defRPr>
            </a:lvl9pPr>
          </a:lstStyle>
          <a:p>
            <a:pPr algn="just" eaLnBrk="1" hangingPunct="1">
              <a:defRPr/>
            </a:pPr>
            <a:r>
              <a:rPr lang="es-ES" dirty="0" smtClean="0"/>
              <a:t>El </a:t>
            </a:r>
            <a:r>
              <a:rPr lang="es-ES" dirty="0"/>
              <a:t>conocimiento útil obtenido (Inteligencia) es difundido a aquellas autoridades que lo requieren, para apoyar sus respectivas planificaciones y conducción de sus unidades.</a:t>
            </a:r>
          </a:p>
          <a:p>
            <a:pPr algn="just" eaLnBrk="1" hangingPunct="1">
              <a:defRPr/>
            </a:pPr>
            <a:endParaRPr lang="es-ES" dirty="0"/>
          </a:p>
          <a:p>
            <a:pPr algn="just" eaLnBrk="1" hangingPunct="1">
              <a:defRPr/>
            </a:pPr>
            <a:r>
              <a:rPr lang="es-ES" b="1" dirty="0"/>
              <a:t>Formatos</a:t>
            </a:r>
            <a:r>
              <a:rPr lang="es-ES" dirty="0"/>
              <a:t> o medios de Difusión:</a:t>
            </a:r>
          </a:p>
          <a:p>
            <a:pPr marL="285750" indent="-285750" algn="just" eaLnBrk="1" hangingPunct="1">
              <a:buFont typeface="Wingdings" panose="05000000000000000000" pitchFamily="2" charset="2"/>
              <a:buChar char="Ø"/>
              <a:defRPr/>
            </a:pPr>
            <a:r>
              <a:rPr lang="es-ES" dirty="0"/>
              <a:t>Anexo de Inteligencia</a:t>
            </a:r>
          </a:p>
          <a:p>
            <a:pPr marL="285750" indent="-285750" algn="just" eaLnBrk="1" hangingPunct="1">
              <a:buFont typeface="Wingdings" panose="05000000000000000000" pitchFamily="2" charset="2"/>
              <a:buChar char="Ø"/>
              <a:defRPr/>
            </a:pPr>
            <a:r>
              <a:rPr lang="es-ES" dirty="0"/>
              <a:t>IPI: Informes Periódicos de Inteligencia</a:t>
            </a:r>
          </a:p>
          <a:p>
            <a:pPr marL="285750" indent="-285750" algn="just" eaLnBrk="1" hangingPunct="1">
              <a:buFont typeface="Wingdings" panose="05000000000000000000" pitchFamily="2" charset="2"/>
              <a:buChar char="Ø"/>
              <a:defRPr/>
            </a:pPr>
            <a:r>
              <a:rPr lang="es-ES" dirty="0"/>
              <a:t>RESINT: resúmenes de Inteligencia</a:t>
            </a:r>
          </a:p>
          <a:p>
            <a:pPr algn="just" eaLnBrk="1" hangingPunct="1">
              <a:defRPr/>
            </a:pPr>
            <a:endParaRPr lang="es-ES" dirty="0"/>
          </a:p>
          <a:p>
            <a:pPr algn="just" eaLnBrk="1" hangingPunct="1">
              <a:defRPr/>
            </a:pPr>
            <a:r>
              <a:rPr lang="es-ES" b="1" dirty="0"/>
              <a:t>Formas</a:t>
            </a:r>
            <a:r>
              <a:rPr lang="es-ES" dirty="0"/>
              <a:t> de difundir, ya sea en forma general o selectiva:</a:t>
            </a:r>
          </a:p>
          <a:p>
            <a:pPr marL="285750" indent="-285750" algn="just" eaLnBrk="1" hangingPunct="1">
              <a:buFont typeface="Wingdings" panose="05000000000000000000" pitchFamily="2" charset="2"/>
              <a:buChar char="Ø"/>
              <a:defRPr/>
            </a:pPr>
            <a:r>
              <a:rPr lang="es-ES" dirty="0"/>
              <a:t>Verbal o Escrita</a:t>
            </a:r>
          </a:p>
          <a:p>
            <a:pPr marL="285750" indent="-285750" algn="just" eaLnBrk="1" hangingPunct="1">
              <a:buFont typeface="Wingdings" panose="05000000000000000000" pitchFamily="2" charset="2"/>
              <a:buChar char="Ø"/>
              <a:defRPr/>
            </a:pPr>
            <a:r>
              <a:rPr lang="es-ES" dirty="0"/>
              <a:t>Radial</a:t>
            </a:r>
          </a:p>
          <a:p>
            <a:pPr marL="285750" indent="-285750" algn="just" eaLnBrk="1" hangingPunct="1">
              <a:buFont typeface="Wingdings" panose="05000000000000000000" pitchFamily="2" charset="2"/>
              <a:buChar char="Ø"/>
              <a:defRPr/>
            </a:pPr>
            <a:r>
              <a:rPr lang="es-ES" dirty="0"/>
              <a:t>Internet</a:t>
            </a:r>
          </a:p>
          <a:p>
            <a:pPr marL="285750" indent="-285750" algn="just" eaLnBrk="1" hangingPunct="1">
              <a:buFont typeface="Wingdings" panose="05000000000000000000" pitchFamily="2" charset="2"/>
              <a:buChar char="Ø"/>
              <a:defRPr/>
            </a:pPr>
            <a:r>
              <a:rPr lang="es-ES" dirty="0"/>
              <a:t>Vía mensajeros</a:t>
            </a:r>
          </a:p>
          <a:p>
            <a:pPr marL="285750" indent="-285750" algn="just" eaLnBrk="1" hangingPunct="1">
              <a:buFont typeface="Wingdings" panose="05000000000000000000" pitchFamily="2" charset="2"/>
              <a:buChar char="Ø"/>
              <a:defRPr/>
            </a:pPr>
            <a:r>
              <a:rPr lang="es-ES" dirty="0"/>
              <a:t>Reuniones informativas</a:t>
            </a:r>
          </a:p>
          <a:p>
            <a:pPr marL="285750" indent="-285750" algn="just" eaLnBrk="1" hangingPunct="1">
              <a:buFont typeface="Wingdings" panose="05000000000000000000" pitchFamily="2" charset="2"/>
              <a:buChar char="Ø"/>
              <a:defRPr/>
            </a:pPr>
            <a:r>
              <a:rPr lang="es-ES" dirty="0"/>
              <a:t>Presentaciones</a:t>
            </a:r>
          </a:p>
        </p:txBody>
      </p:sp>
    </p:spTree>
    <p:extLst>
      <p:ext uri="{BB962C8B-B14F-4D97-AF65-F5344CB8AC3E}">
        <p14:creationId xmlns:p14="http://schemas.microsoft.com/office/powerpoint/2010/main" val="1947028928"/>
      </p:ext>
    </p:extLst>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2" name="CustomShape 6"/>
          <p:cNvSpPr/>
          <p:nvPr/>
        </p:nvSpPr>
        <p:spPr>
          <a:xfrm>
            <a:off x="-6350" y="2482850"/>
            <a:ext cx="12192000" cy="19050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smtClean="0">
                <a:solidFill>
                  <a:srgbClr val="002060"/>
                </a:solidFill>
                <a:latin typeface="Arial Black" pitchFamily="34" charset="0"/>
                <a:ea typeface="ＭＳ Ｐゴシック" pitchFamily="34" charset="-128"/>
                <a:cs typeface="Arial" pitchFamily="34" charset="0"/>
              </a:rPr>
              <a:t>TÉRMINO UT 1</a:t>
            </a:r>
            <a:endParaRPr lang="es-ES" sz="4400" b="1" dirty="0">
              <a:solidFill>
                <a:srgbClr val="002060"/>
              </a:solidFill>
              <a:latin typeface="Arial Black" pitchFamily="34" charset="0"/>
              <a:ea typeface="ＭＳ Ｐゴシック" pitchFamily="34" charset="-128"/>
              <a:cs typeface="Arial" pitchFamily="34" charset="0"/>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33</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sp>
        <p:nvSpPr>
          <p:cNvPr id="16395" name="19 CuadroTexto"/>
          <p:cNvSpPr txBox="1">
            <a:spLocks noChangeArrowheads="1"/>
          </p:cNvSpPr>
          <p:nvPr/>
        </p:nvSpPr>
        <p:spPr bwMode="auto">
          <a:xfrm>
            <a:off x="0" y="5830888"/>
            <a:ext cx="12192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00000"/>
              </a:lnSpc>
              <a:spcBef>
                <a:spcPct val="0"/>
              </a:spcBef>
              <a:buFontTx/>
              <a:buNone/>
            </a:pPr>
            <a:r>
              <a:rPr lang="es-CL" altLang="es-CL" sz="1600" b="1" dirty="0">
                <a:solidFill>
                  <a:srgbClr val="002060"/>
                </a:solidFill>
                <a:latin typeface="Arial Black" panose="020B0A04020102020204" pitchFamily="34" charset="0"/>
              </a:rPr>
              <a:t>Valparaíso, </a:t>
            </a:r>
            <a:r>
              <a:rPr lang="es-CL" altLang="es-CL" sz="1600" b="1" dirty="0" smtClean="0">
                <a:solidFill>
                  <a:srgbClr val="002060"/>
                </a:solidFill>
                <a:latin typeface="Arial Black" panose="020B0A04020102020204" pitchFamily="34" charset="0"/>
              </a:rPr>
              <a:t>marzo </a:t>
            </a:r>
            <a:r>
              <a:rPr lang="es-CL" altLang="es-CL" sz="1600" b="1" dirty="0">
                <a:solidFill>
                  <a:srgbClr val="002060"/>
                </a:solidFill>
                <a:latin typeface="Arial Black" panose="020B0A04020102020204" pitchFamily="34" charset="0"/>
              </a:rPr>
              <a:t>de </a:t>
            </a:r>
            <a:r>
              <a:rPr lang="es-CL" altLang="es-CL" sz="1600" b="1" dirty="0" smtClean="0">
                <a:solidFill>
                  <a:srgbClr val="002060"/>
                </a:solidFill>
                <a:latin typeface="Arial Black" panose="020B0A04020102020204" pitchFamily="34" charset="0"/>
              </a:rPr>
              <a:t>2023.</a:t>
            </a:r>
            <a:endParaRPr lang="es-CL" altLang="es-CL" sz="1600" b="1" dirty="0">
              <a:solidFill>
                <a:srgbClr val="002060"/>
              </a:solidFill>
              <a:latin typeface="Arial Black" panose="020B0A04020102020204" pitchFamily="34" charset="0"/>
            </a:endParaRPr>
          </a:p>
        </p:txBody>
      </p:sp>
      <p:pic>
        <p:nvPicPr>
          <p:cNvPr id="16396" name="Picture 2" descr="Imagen relacionada"/>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2939681"/>
      </p:ext>
    </p:extLst>
  </p:cSld>
  <p:clrMapOvr>
    <a:masterClrMapping/>
  </p:clrMapOvr>
  <p:transition>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017783133"/>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797</TotalTime>
  <Words>3487</Words>
  <Application>Microsoft Office PowerPoint</Application>
  <PresentationFormat>Panorámica</PresentationFormat>
  <Paragraphs>489</Paragraphs>
  <Slides>34</Slides>
  <Notes>33</Notes>
  <HiddenSlides>0</HiddenSlides>
  <MMClips>0</MMClips>
  <ScaleCrop>false</ScaleCrop>
  <HeadingPairs>
    <vt:vector size="6" baseType="variant">
      <vt:variant>
        <vt:lpstr>Fuentes usadas</vt:lpstr>
      </vt:variant>
      <vt:variant>
        <vt:i4>9</vt:i4>
      </vt:variant>
      <vt:variant>
        <vt:lpstr>Tema</vt:lpstr>
      </vt:variant>
      <vt:variant>
        <vt:i4>1</vt:i4>
      </vt:variant>
      <vt:variant>
        <vt:lpstr>Títulos de diapositiva</vt:lpstr>
      </vt:variant>
      <vt:variant>
        <vt:i4>34</vt:i4>
      </vt:variant>
    </vt:vector>
  </HeadingPairs>
  <TitlesOfParts>
    <vt:vector size="44" baseType="lpstr">
      <vt:lpstr>ＭＳ Ｐゴシック</vt:lpstr>
      <vt:lpstr>ＭＳ Ｐゴシック</vt:lpstr>
      <vt:lpstr>Arial</vt:lpstr>
      <vt:lpstr>Arial Black</vt:lpstr>
      <vt:lpstr>Calibri</vt:lpstr>
      <vt:lpstr>Calibri Light</vt:lpstr>
      <vt:lpstr>DejaVu Sans</vt:lpstr>
      <vt:lpstr>Times New Roman</vt:lpstr>
      <vt:lpstr>Wingdings</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SO IM Gustavo Serrano Ugarte</dc:creator>
  <cp:lastModifiedBy>16941282-0</cp:lastModifiedBy>
  <cp:revision>82</cp:revision>
  <dcterms:created xsi:type="dcterms:W3CDTF">2021-10-04T13:40:01Z</dcterms:created>
  <dcterms:modified xsi:type="dcterms:W3CDTF">2023-02-20T12:41:39Z</dcterms:modified>
</cp:coreProperties>
</file>