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6"/>
  </p:notesMasterIdLst>
  <p:sldIdLst>
    <p:sldId id="266" r:id="rId2"/>
    <p:sldId id="279" r:id="rId3"/>
    <p:sldId id="280" r:id="rId4"/>
    <p:sldId id="282" r:id="rId5"/>
    <p:sldId id="281" r:id="rId6"/>
    <p:sldId id="283" r:id="rId7"/>
    <p:sldId id="305" r:id="rId8"/>
    <p:sldId id="304" r:id="rId9"/>
    <p:sldId id="306" r:id="rId10"/>
    <p:sldId id="307" r:id="rId11"/>
    <p:sldId id="284" r:id="rId12"/>
    <p:sldId id="269" r:id="rId13"/>
    <p:sldId id="267" r:id="rId14"/>
    <p:sldId id="270" r:id="rId15"/>
    <p:sldId id="272" r:id="rId16"/>
    <p:sldId id="273" r:id="rId17"/>
    <p:sldId id="274" r:id="rId18"/>
    <p:sldId id="275" r:id="rId19"/>
    <p:sldId id="268" r:id="rId20"/>
    <p:sldId id="276" r:id="rId21"/>
    <p:sldId id="277" r:id="rId22"/>
    <p:sldId id="278" r:id="rId23"/>
    <p:sldId id="308" r:id="rId24"/>
    <p:sldId id="309" r:id="rId25"/>
    <p:sldId id="310" r:id="rId26"/>
    <p:sldId id="311" r:id="rId27"/>
    <p:sldId id="256" r:id="rId28"/>
    <p:sldId id="257" r:id="rId29"/>
    <p:sldId id="258" r:id="rId30"/>
    <p:sldId id="259" r:id="rId31"/>
    <p:sldId id="285" r:id="rId32"/>
    <p:sldId id="286" r:id="rId33"/>
    <p:sldId id="287" r:id="rId34"/>
    <p:sldId id="288" r:id="rId35"/>
    <p:sldId id="260" r:id="rId36"/>
    <p:sldId id="261" r:id="rId37"/>
    <p:sldId id="262" r:id="rId38"/>
    <p:sldId id="263" r:id="rId39"/>
    <p:sldId id="312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800"/>
    <p:restoredTop sz="94819"/>
  </p:normalViewPr>
  <p:slideViewPr>
    <p:cSldViewPr snapToGrid="0" snapToObjects="1">
      <p:cViewPr varScale="1">
        <p:scale>
          <a:sx n="104" d="100"/>
          <a:sy n="104" d="100"/>
        </p:scale>
        <p:origin x="48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69204-873C-8941-862A-8A2BC450B265}" type="datetimeFigureOut">
              <a:rPr lang="es-ES_tradnl" smtClean="0"/>
              <a:t>6/3/23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C72CB-FC1F-7C44-894C-1A4A2C59306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8326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7C72CB-FC1F-7C44-894C-1A4A2C593069}" type="slidenum">
              <a:rPr lang="es-ES_tradnl" smtClean="0"/>
              <a:t>24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474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357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95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787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974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36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31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41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9615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65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60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23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8299-2DA6-E44A-A2BA-B10B4EB74E3B}" type="datetimeFigureOut">
              <a:rPr lang="es-ES" smtClean="0"/>
              <a:t>6/3/23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32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0ABAEBD-933E-B348-A5EA-8F8DAA2A5BB7}"/>
              </a:ext>
            </a:extLst>
          </p:cNvPr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Espejos</a:t>
            </a:r>
          </a:p>
        </p:txBody>
      </p:sp>
      <p:sp>
        <p:nvSpPr>
          <p:cNvPr id="5" name="Subtítulo 2">
            <a:extLst>
              <a:ext uri="{FF2B5EF4-FFF2-40B4-BE49-F238E27FC236}">
                <a16:creationId xmlns:a16="http://schemas.microsoft.com/office/drawing/2014/main" id="{6A0EA8A9-97DB-8D4C-A677-0A54C328B257}"/>
              </a:ext>
            </a:extLst>
          </p:cNvPr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dirty="0"/>
              <a:t>Escuela Naval Arturo Prat</a:t>
            </a:r>
          </a:p>
          <a:p>
            <a:pPr marL="0" indent="0" algn="ctr">
              <a:buNone/>
            </a:pPr>
            <a:r>
              <a:rPr lang="es-ES" dirty="0"/>
              <a:t>Prof. Héctor Jaime Fuenzalida </a:t>
            </a:r>
          </a:p>
        </p:txBody>
      </p:sp>
    </p:spTree>
    <p:extLst>
      <p:ext uri="{BB962C8B-B14F-4D97-AF65-F5344CB8AC3E}">
        <p14:creationId xmlns:p14="http://schemas.microsoft.com/office/powerpoint/2010/main" val="3325466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16EDC-89BA-454A-9F55-6F55F22D9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Formación de imágenes por reflexión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DF0DF8-DC03-B34A-A39B-7E113C0A9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426431" cy="916969"/>
          </a:xfrm>
        </p:spPr>
        <p:txBody>
          <a:bodyPr/>
          <a:lstStyle/>
          <a:p>
            <a:r>
              <a:rPr lang="es-CL" dirty="0"/>
              <a:t>Espejo plano</a:t>
            </a:r>
          </a:p>
        </p:txBody>
      </p:sp>
      <p:pic>
        <p:nvPicPr>
          <p:cNvPr id="1026" name="Picture 2" descr="Why lateral inversion takes place in plane mirror - Brainly.in">
            <a:extLst>
              <a:ext uri="{FF2B5EF4-FFF2-40B4-BE49-F238E27FC236}">
                <a16:creationId xmlns:a16="http://schemas.microsoft.com/office/drawing/2014/main" id="{E592690E-F32D-254D-BA60-2F9BF12C87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0" t="1391" r="11461" b="-1391"/>
          <a:stretch/>
        </p:blipFill>
        <p:spPr bwMode="auto">
          <a:xfrm>
            <a:off x="4110374" y="1600200"/>
            <a:ext cx="4828144" cy="4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. Mirrors and Image Formation | Good Science">
            <a:extLst>
              <a:ext uri="{FF2B5EF4-FFF2-40B4-BE49-F238E27FC236}">
                <a16:creationId xmlns:a16="http://schemas.microsoft.com/office/drawing/2014/main" id="{A4AA9E4A-15E8-E648-97F4-8A66872A8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5501"/>
            <a:ext cx="3426431" cy="256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833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B6529-6BFA-1143-A938-9E0212C1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rayos </a:t>
            </a:r>
          </a:p>
        </p:txBody>
      </p:sp>
      <p:pic>
        <p:nvPicPr>
          <p:cNvPr id="2050" name="Picture 2" descr="Reflection">
            <a:extLst>
              <a:ext uri="{FF2B5EF4-FFF2-40B4-BE49-F238E27FC236}">
                <a16:creationId xmlns:a16="http://schemas.microsoft.com/office/drawing/2014/main" id="{3D0B4C71-603A-EC47-9EDB-C094BD6E5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1705010"/>
            <a:ext cx="5829300" cy="379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45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 ÓPTICA ÓPTICA GEOMÉTRICA (II) IES La Magdalena. Avilés. Asturias">
            <a:extLst>
              <a:ext uri="{FF2B5EF4-FFF2-40B4-BE49-F238E27FC236}">
                <a16:creationId xmlns:a16="http://schemas.microsoft.com/office/drawing/2014/main" id="{96BB36BF-651B-0941-8D53-3FA7833C6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098" y="2519486"/>
            <a:ext cx="4713823" cy="24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408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CAFCB-FBE2-D84A-8A95-B3AD15FFF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Imagen real y virtual </a:t>
            </a:r>
          </a:p>
        </p:txBody>
      </p:sp>
      <p:pic>
        <p:nvPicPr>
          <p:cNvPr id="3074" name="Picture 2" descr="The figure shows a reference light wave passing through a hologram. An external eye sees the virtual image of a dinosaur created from the reflection of the real image of the dinosaur by the hologram.">
            <a:extLst>
              <a:ext uri="{FF2B5EF4-FFF2-40B4-BE49-F238E27FC236}">
                <a16:creationId xmlns:a16="http://schemas.microsoft.com/office/drawing/2014/main" id="{D13BA73C-709F-D545-A19A-B3BD3F770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034" y="1188735"/>
            <a:ext cx="5393931" cy="310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5EDE3B6-5A1E-014F-938C-750DFFC499F6}"/>
              </a:ext>
            </a:extLst>
          </p:cNvPr>
          <p:cNvSpPr/>
          <p:nvPr/>
        </p:nvSpPr>
        <p:spPr>
          <a:xfrm>
            <a:off x="1279133" y="4552037"/>
            <a:ext cx="73357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0000"/>
                </a:solidFill>
                <a:latin typeface="Amiri"/>
              </a:rPr>
              <a:t>Reales:</a:t>
            </a:r>
            <a:r>
              <a:rPr lang="es-CL" dirty="0">
                <a:solidFill>
                  <a:srgbClr val="666666"/>
                </a:solidFill>
                <a:latin typeface="Amiri"/>
              </a:rPr>
              <a:t> Se forman cuando los rayos reflejados después de interactuar con un espejo o lente, se intersectan en un punto. La imagen debe proyectarse sobre un plano o pantalla para ser visible.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0000"/>
                </a:solidFill>
                <a:latin typeface="Amiri"/>
              </a:rPr>
              <a:t>Virtuales:</a:t>
            </a:r>
            <a:r>
              <a:rPr lang="es-CL" dirty="0">
                <a:solidFill>
                  <a:srgbClr val="666666"/>
                </a:solidFill>
                <a:latin typeface="Amiri"/>
              </a:rPr>
              <a:t> Se forman cuando los rayos después de interactuar con un espejo o lente, divergen y son sus proyecciones las que se unen en un punto. Estas imagenes no se pueden proyectar en un plano, pero son visibles para el observador.</a:t>
            </a:r>
            <a:endParaRPr lang="es-CL" b="0" i="0" dirty="0">
              <a:solidFill>
                <a:srgbClr val="666666"/>
              </a:solidFill>
              <a:effectLst/>
              <a:latin typeface="Amiri"/>
            </a:endParaRPr>
          </a:p>
        </p:txBody>
      </p:sp>
    </p:spTree>
    <p:extLst>
      <p:ext uri="{BB962C8B-B14F-4D97-AF65-F5344CB8AC3E}">
        <p14:creationId xmlns:p14="http://schemas.microsoft.com/office/powerpoint/2010/main" val="23254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 algn="just">
              <a:buNone/>
            </a:pPr>
            <a:r>
              <a:rPr lang="es-CL" sz="2800" dirty="0"/>
              <a:t>¿De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45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 algn="just">
              <a:buNone/>
            </a:pPr>
            <a:r>
              <a:rPr lang="es-CL" sz="2800" dirty="0"/>
              <a:t>¿De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30111117-FFE9-B52D-0F5E-A19E23E01CD0}"/>
              </a:ext>
            </a:extLst>
          </p:cNvPr>
          <p:cNvGrpSpPr/>
          <p:nvPr/>
        </p:nvGrpSpPr>
        <p:grpSpPr>
          <a:xfrm>
            <a:off x="3002692" y="3064124"/>
            <a:ext cx="1841157" cy="1618735"/>
            <a:chOff x="3002692" y="3039762"/>
            <a:chExt cx="1841157" cy="1618735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331D97EA-5EF0-E273-1F34-914D8D700D7B}"/>
                </a:ext>
              </a:extLst>
            </p:cNvPr>
            <p:cNvCxnSpPr/>
            <p:nvPr/>
          </p:nvCxnSpPr>
          <p:spPr>
            <a:xfrm flipV="1">
              <a:off x="3002692" y="3039762"/>
              <a:ext cx="1841157" cy="98854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6C0C6AC7-9414-6DB4-5743-AC81B87969B4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138616"/>
              <a:ext cx="1841157" cy="1519881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694779C7-9512-AF75-83E4-3C01A3B75C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3039762"/>
              <a:ext cx="0" cy="1618735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08464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 algn="just">
              <a:buNone/>
            </a:pPr>
            <a:r>
              <a:rPr lang="es-CL" sz="2800" dirty="0"/>
              <a:t>¿De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30111117-FFE9-B52D-0F5E-A19E23E01CD0}"/>
              </a:ext>
            </a:extLst>
          </p:cNvPr>
          <p:cNvGrpSpPr/>
          <p:nvPr/>
        </p:nvGrpSpPr>
        <p:grpSpPr>
          <a:xfrm>
            <a:off x="3002692" y="3064124"/>
            <a:ext cx="1841157" cy="1618735"/>
            <a:chOff x="3002692" y="3039762"/>
            <a:chExt cx="1841157" cy="1618735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331D97EA-5EF0-E273-1F34-914D8D700D7B}"/>
                </a:ext>
              </a:extLst>
            </p:cNvPr>
            <p:cNvCxnSpPr/>
            <p:nvPr/>
          </p:nvCxnSpPr>
          <p:spPr>
            <a:xfrm flipV="1">
              <a:off x="3002692" y="3039762"/>
              <a:ext cx="1841157" cy="98854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6C0C6AC7-9414-6DB4-5743-AC81B87969B4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138616"/>
              <a:ext cx="1841157" cy="1519881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694779C7-9512-AF75-83E4-3C01A3B75C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3039762"/>
              <a:ext cx="0" cy="1618735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3A2F2AA1-C2FD-384F-C942-CB31241148F4}"/>
              </a:ext>
            </a:extLst>
          </p:cNvPr>
          <p:cNvGrpSpPr/>
          <p:nvPr/>
        </p:nvGrpSpPr>
        <p:grpSpPr>
          <a:xfrm>
            <a:off x="3002691" y="2925763"/>
            <a:ext cx="3830589" cy="3314399"/>
            <a:chOff x="3002692" y="2969244"/>
            <a:chExt cx="1841157" cy="1689253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id="{1AF96935-EAE3-65A7-5AAF-41B01F75C5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692" y="2969244"/>
              <a:ext cx="1841157" cy="118989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id="{AA4C0B9F-0F56-0DF8-4232-C39B5A5FF94C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090146"/>
              <a:ext cx="1781768" cy="156835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6" name="Conector recto 15">
              <a:extLst>
                <a:ext uri="{FF2B5EF4-FFF2-40B4-BE49-F238E27FC236}">
                  <a16:creationId xmlns:a16="http://schemas.microsoft.com/office/drawing/2014/main" id="{70821FE9-E73D-DCEC-57EC-A8A544F281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20092" y="2983080"/>
              <a:ext cx="0" cy="166282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896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 algn="just">
              <a:buNone/>
            </a:pPr>
            <a:r>
              <a:rPr lang="es-CL" sz="2800" dirty="0"/>
              <a:t>¿De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30111117-FFE9-B52D-0F5E-A19E23E01CD0}"/>
              </a:ext>
            </a:extLst>
          </p:cNvPr>
          <p:cNvGrpSpPr/>
          <p:nvPr/>
        </p:nvGrpSpPr>
        <p:grpSpPr>
          <a:xfrm>
            <a:off x="3002692" y="3064124"/>
            <a:ext cx="1841157" cy="1618735"/>
            <a:chOff x="3002692" y="3039762"/>
            <a:chExt cx="1841157" cy="1618735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331D97EA-5EF0-E273-1F34-914D8D700D7B}"/>
                </a:ext>
              </a:extLst>
            </p:cNvPr>
            <p:cNvCxnSpPr/>
            <p:nvPr/>
          </p:nvCxnSpPr>
          <p:spPr>
            <a:xfrm flipV="1">
              <a:off x="3002692" y="3039762"/>
              <a:ext cx="1841157" cy="98854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6C0C6AC7-9414-6DB4-5743-AC81B87969B4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138616"/>
              <a:ext cx="1841157" cy="1519881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694779C7-9512-AF75-83E4-3C01A3B75C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3039762"/>
              <a:ext cx="0" cy="1618735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3A2F2AA1-C2FD-384F-C942-CB31241148F4}"/>
              </a:ext>
            </a:extLst>
          </p:cNvPr>
          <p:cNvGrpSpPr/>
          <p:nvPr/>
        </p:nvGrpSpPr>
        <p:grpSpPr>
          <a:xfrm>
            <a:off x="3002691" y="2925763"/>
            <a:ext cx="3830589" cy="3413253"/>
            <a:chOff x="3002692" y="2969244"/>
            <a:chExt cx="1841157" cy="1739636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id="{1AF96935-EAE3-65A7-5AAF-41B01F75C5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692" y="2969244"/>
              <a:ext cx="1841157" cy="118989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id="{AA4C0B9F-0F56-0DF8-4232-C39B5A5FF94C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090146"/>
              <a:ext cx="1841157" cy="160751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6" name="Conector recto 15">
              <a:extLst>
                <a:ext uri="{FF2B5EF4-FFF2-40B4-BE49-F238E27FC236}">
                  <a16:creationId xmlns:a16="http://schemas.microsoft.com/office/drawing/2014/main" id="{70821FE9-E73D-DCEC-57EC-A8A544F281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2995676"/>
              <a:ext cx="0" cy="1713204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4D8480FF-F92C-5F45-2129-9A4D8F8FC134}"/>
              </a:ext>
            </a:extLst>
          </p:cNvPr>
          <p:cNvGrpSpPr/>
          <p:nvPr/>
        </p:nvGrpSpPr>
        <p:grpSpPr>
          <a:xfrm rot="5400000">
            <a:off x="3152453" y="4551809"/>
            <a:ext cx="1529286" cy="1927662"/>
            <a:chOff x="3314565" y="2730836"/>
            <a:chExt cx="1529286" cy="1927662"/>
          </a:xfrm>
        </p:grpSpPr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2C08A61D-9C35-DC06-94A4-21FA11DD7D99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4079208" y="1978556"/>
              <a:ext cx="0" cy="1529285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C9EEE1E4-2E19-4979-27B2-B398336DA22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152453" y="2967100"/>
              <a:ext cx="1853509" cy="1529283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F43D1640-1E3A-09ED-349C-393BAFB635C0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3880019" y="3694665"/>
              <a:ext cx="1927662" cy="3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1060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8B250A-A068-9349-9FFE-9ED6FC75C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BB56-43CE-0440-9186-D3DD7BD7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1"/>
          </a:xfrm>
        </p:spPr>
        <p:txBody>
          <a:bodyPr/>
          <a:lstStyle/>
          <a:p>
            <a:pPr marL="0" indent="0" algn="just">
              <a:buNone/>
            </a:pPr>
            <a:r>
              <a:rPr lang="es-CL" sz="2800" dirty="0"/>
              <a:t>¿De qué tamaño debe ser el espejo para que la persona se vea de cuerpo completo?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124" name="Picture 4" descr="Lecture 20">
            <a:extLst>
              <a:ext uri="{FF2B5EF4-FFF2-40B4-BE49-F238E27FC236}">
                <a16:creationId xmlns:a16="http://schemas.microsoft.com/office/drawing/2014/main" id="{5D459859-6492-6A4A-A548-58315686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98" y="2661007"/>
            <a:ext cx="5660204" cy="404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30111117-FFE9-B52D-0F5E-A19E23E01CD0}"/>
              </a:ext>
            </a:extLst>
          </p:cNvPr>
          <p:cNvGrpSpPr/>
          <p:nvPr/>
        </p:nvGrpSpPr>
        <p:grpSpPr>
          <a:xfrm>
            <a:off x="3002692" y="3064124"/>
            <a:ext cx="1841157" cy="1618735"/>
            <a:chOff x="3002692" y="3039762"/>
            <a:chExt cx="1841157" cy="1618735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331D97EA-5EF0-E273-1F34-914D8D700D7B}"/>
                </a:ext>
              </a:extLst>
            </p:cNvPr>
            <p:cNvCxnSpPr/>
            <p:nvPr/>
          </p:nvCxnSpPr>
          <p:spPr>
            <a:xfrm flipV="1">
              <a:off x="3002692" y="3039762"/>
              <a:ext cx="1841157" cy="98854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6C0C6AC7-9414-6DB4-5743-AC81B87969B4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138616"/>
              <a:ext cx="1841157" cy="1519881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694779C7-9512-AF75-83E4-3C01A3B75C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3039762"/>
              <a:ext cx="0" cy="1618735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3A2F2AA1-C2FD-384F-C942-CB31241148F4}"/>
              </a:ext>
            </a:extLst>
          </p:cNvPr>
          <p:cNvGrpSpPr/>
          <p:nvPr/>
        </p:nvGrpSpPr>
        <p:grpSpPr>
          <a:xfrm>
            <a:off x="3002691" y="2925763"/>
            <a:ext cx="3830589" cy="3413253"/>
            <a:chOff x="3002692" y="2969244"/>
            <a:chExt cx="1841157" cy="1739636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id="{1AF96935-EAE3-65A7-5AAF-41B01F75C5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692" y="2969244"/>
              <a:ext cx="1841157" cy="118989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id="{AA4C0B9F-0F56-0DF8-4232-C39B5A5FF94C}"/>
                </a:ext>
              </a:extLst>
            </p:cNvPr>
            <p:cNvCxnSpPr>
              <a:cxnSpLocks/>
            </p:cNvCxnSpPr>
            <p:nvPr/>
          </p:nvCxnSpPr>
          <p:spPr>
            <a:xfrm>
              <a:off x="3002692" y="3090146"/>
              <a:ext cx="1841157" cy="160751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6" name="Conector recto 15">
              <a:extLst>
                <a:ext uri="{FF2B5EF4-FFF2-40B4-BE49-F238E27FC236}">
                  <a16:creationId xmlns:a16="http://schemas.microsoft.com/office/drawing/2014/main" id="{70821FE9-E73D-DCEC-57EC-A8A544F281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43849" y="2995676"/>
              <a:ext cx="0" cy="1713204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4D8480FF-F92C-5F45-2129-9A4D8F8FC134}"/>
              </a:ext>
            </a:extLst>
          </p:cNvPr>
          <p:cNvGrpSpPr/>
          <p:nvPr/>
        </p:nvGrpSpPr>
        <p:grpSpPr>
          <a:xfrm rot="5400000">
            <a:off x="3152453" y="4551809"/>
            <a:ext cx="1529286" cy="1927662"/>
            <a:chOff x="3314565" y="2730836"/>
            <a:chExt cx="1529286" cy="1927662"/>
          </a:xfrm>
        </p:grpSpPr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2C08A61D-9C35-DC06-94A4-21FA11DD7D99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4079208" y="1978556"/>
              <a:ext cx="0" cy="1529285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C9EEE1E4-2E19-4979-27B2-B398336DA22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152453" y="2967100"/>
              <a:ext cx="1853509" cy="1529283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0" name="Conector recto 9">
              <a:extLst>
                <a:ext uri="{FF2B5EF4-FFF2-40B4-BE49-F238E27FC236}">
                  <a16:creationId xmlns:a16="http://schemas.microsoft.com/office/drawing/2014/main" id="{F43D1640-1E3A-09ED-349C-393BAFB635C0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3880019" y="3694665"/>
              <a:ext cx="1927662" cy="3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5CB6532F-FE6B-DB5B-DD34-E277A714F846}"/>
              </a:ext>
            </a:extLst>
          </p:cNvPr>
          <p:cNvGrpSpPr/>
          <p:nvPr/>
        </p:nvGrpSpPr>
        <p:grpSpPr>
          <a:xfrm rot="5400000">
            <a:off x="3360973" y="2627082"/>
            <a:ext cx="3262536" cy="4003388"/>
            <a:chOff x="3284815" y="2730836"/>
            <a:chExt cx="1570936" cy="1927662"/>
          </a:xfrm>
        </p:grpSpPr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id="{E0A266AB-513B-AAEF-DE2A-279909BA599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4049458" y="2032106"/>
              <a:ext cx="0" cy="1529285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2" name="Conector recto 21">
              <a:extLst>
                <a:ext uri="{FF2B5EF4-FFF2-40B4-BE49-F238E27FC236}">
                  <a16:creationId xmlns:a16="http://schemas.microsoft.com/office/drawing/2014/main" id="{38BC27FC-262D-35B3-37DA-B3E99B0DA43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146282" y="2953828"/>
              <a:ext cx="1850303" cy="1559034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id="{9FC82338-F271-BC5E-8BF2-E2B4708E652B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3891919" y="3694665"/>
              <a:ext cx="1927662" cy="3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57821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64F91F-321F-DB45-97AF-427109D59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6146" name="Picture 2" descr="mirror question 2">
            <a:extLst>
              <a:ext uri="{FF2B5EF4-FFF2-40B4-BE49-F238E27FC236}">
                <a16:creationId xmlns:a16="http://schemas.microsoft.com/office/drawing/2014/main" id="{50852DE6-D8D9-C640-A5F7-B3CF6C7ED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147" y="2063773"/>
            <a:ext cx="3817706" cy="298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01E0970-58C1-C24B-8EE9-140613FEAF41}"/>
              </a:ext>
            </a:extLst>
          </p:cNvPr>
          <p:cNvSpPr txBox="1"/>
          <p:nvPr/>
        </p:nvSpPr>
        <p:spPr>
          <a:xfrm>
            <a:off x="1541125" y="1417442"/>
            <a:ext cx="5826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El observador 1 ve una imagen de una flor en la ubicación C.</a:t>
            </a:r>
          </a:p>
          <a:p>
            <a:r>
              <a:rPr lang="es-ES" dirty="0"/>
              <a:t> ¿En qué ubicación ve el observador 2 la imagen de la flor?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27926A9-E4E8-F841-8C36-E277D5E2CF77}"/>
              </a:ext>
            </a:extLst>
          </p:cNvPr>
          <p:cNvSpPr txBox="1"/>
          <p:nvPr/>
        </p:nvSpPr>
        <p:spPr>
          <a:xfrm>
            <a:off x="1376737" y="5589142"/>
            <a:ext cx="6950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La ubicación de la imagen está determinada por la ubicación del objeto, </a:t>
            </a:r>
          </a:p>
          <a:p>
            <a:r>
              <a:rPr lang="es-ES" dirty="0"/>
              <a:t>no por la posición del observador.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746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594607-3CDD-FC43-A88B-52EF059BB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941"/>
            <a:ext cx="9144000" cy="507011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BF9064A-F2D4-4545-AE74-FC844FD7EB3D}"/>
              </a:ext>
            </a:extLst>
          </p:cNvPr>
          <p:cNvSpPr/>
          <p:nvPr/>
        </p:nvSpPr>
        <p:spPr>
          <a:xfrm>
            <a:off x="6001407" y="493986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320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ED968D-C45A-7E4F-AB20-6EF5F2183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833390-011C-0747-B383-E115AC20C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64" y="1299998"/>
            <a:ext cx="4018376" cy="425800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E80CF1C-84CC-D649-9597-00F17C4C4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532" y="2006820"/>
            <a:ext cx="3961322" cy="221834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DA07F29-68C5-634E-BD3F-D51EE3904BAA}"/>
              </a:ext>
            </a:extLst>
          </p:cNvPr>
          <p:cNvSpPr/>
          <p:nvPr/>
        </p:nvSpPr>
        <p:spPr>
          <a:xfrm>
            <a:off x="2813590" y="92688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51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F207AE4-B045-464B-8E9E-F70BC2841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73" y="0"/>
            <a:ext cx="7864253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F317D2C-35D7-AF4C-AEBD-9D1554C6AA3E}"/>
              </a:ext>
            </a:extLst>
          </p:cNvPr>
          <p:cNvSpPr/>
          <p:nvPr/>
        </p:nvSpPr>
        <p:spPr>
          <a:xfrm>
            <a:off x="5927834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993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A18E7DC-0D99-4F49-98E1-878EFE04C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672" y="0"/>
            <a:ext cx="7136655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6D27AAF-0EA2-A941-9B44-50E0A9D7D4D9}"/>
              </a:ext>
            </a:extLst>
          </p:cNvPr>
          <p:cNvSpPr/>
          <p:nvPr/>
        </p:nvSpPr>
        <p:spPr>
          <a:xfrm>
            <a:off x="5339255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559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1E1816-C8C5-534A-82D5-86E48BF58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75" y="0"/>
            <a:ext cx="778684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237A814-9662-E942-8602-7B0142890BA6}"/>
              </a:ext>
            </a:extLst>
          </p:cNvPr>
          <p:cNvSpPr/>
          <p:nvPr/>
        </p:nvSpPr>
        <p:spPr>
          <a:xfrm>
            <a:off x="5885793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60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98494C8-0A40-174D-8B6E-C0EFA4B2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16" y="0"/>
            <a:ext cx="7771368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E8D62C9-097D-DD4F-B847-679100EF04CD}"/>
              </a:ext>
            </a:extLst>
          </p:cNvPr>
          <p:cNvSpPr/>
          <p:nvPr/>
        </p:nvSpPr>
        <p:spPr>
          <a:xfrm>
            <a:off x="5780689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143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223BBCF-5D57-AC4F-B136-6DB917550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84" y="0"/>
            <a:ext cx="820483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E4CF630-48DA-1646-9B1A-2C570C3ADEE6}"/>
              </a:ext>
            </a:extLst>
          </p:cNvPr>
          <p:cNvSpPr/>
          <p:nvPr/>
        </p:nvSpPr>
        <p:spPr>
          <a:xfrm>
            <a:off x="6001407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099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A6C7264-1FED-8241-8B7D-239B9B1D9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855" y="1410029"/>
            <a:ext cx="3415862" cy="341586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E2A32A6-7B09-834C-97F0-FDA41C85E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738" y="1093076"/>
            <a:ext cx="4144262" cy="4049768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CC920D-A103-4844-AF0B-2B4DA70DBF0F}"/>
              </a:ext>
            </a:extLst>
          </p:cNvPr>
          <p:cNvSpPr/>
          <p:nvPr/>
        </p:nvSpPr>
        <p:spPr>
          <a:xfrm>
            <a:off x="2766849" y="663794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590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7317B9-234E-DB4A-87CC-CC265D763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48" y="0"/>
            <a:ext cx="7213904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3B7B71-8143-F643-9EC7-63908BB12D11}"/>
              </a:ext>
            </a:extLst>
          </p:cNvPr>
          <p:cNvSpPr/>
          <p:nvPr/>
        </p:nvSpPr>
        <p:spPr>
          <a:xfrm>
            <a:off x="5843752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635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5D3349C-EF0D-4147-9812-0A6A376C2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85" y="0"/>
            <a:ext cx="833142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91BBFC8-A66D-DC45-A50D-0683A9A2D5A3}"/>
              </a:ext>
            </a:extLst>
          </p:cNvPr>
          <p:cNvSpPr/>
          <p:nvPr/>
        </p:nvSpPr>
        <p:spPr>
          <a:xfrm>
            <a:off x="6789682" y="0"/>
            <a:ext cx="2133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615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A1BA86E-4F1C-1D4F-A19A-02DF1E68F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667"/>
          <a:stretch/>
        </p:blipFill>
        <p:spPr>
          <a:xfrm>
            <a:off x="1015572" y="1193800"/>
            <a:ext cx="6935056" cy="36576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A40FDEE-E6FF-D946-81A3-759587562F92}"/>
              </a:ext>
            </a:extLst>
          </p:cNvPr>
          <p:cNvSpPr/>
          <p:nvPr/>
        </p:nvSpPr>
        <p:spPr>
          <a:xfrm>
            <a:off x="6674069" y="73573"/>
            <a:ext cx="1681655" cy="2417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4176A35-3BD1-9748-3BE3-B6EB26A99856}"/>
                  </a:ext>
                </a:extLst>
              </p:cNvPr>
              <p:cNvSpPr txBox="1"/>
              <p:nvPr/>
            </p:nvSpPr>
            <p:spPr>
              <a:xfrm>
                <a:off x="1015572" y="4987410"/>
                <a:ext cx="6534406" cy="70872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𝐴𝑢𝑚𝑒𝑛𝑡𝑜</m:t>
                      </m:r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_tradnl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𝑇𝑎𝑚𝑎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ñ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𝑑𝑒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𝑙𝑎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𝑖𝑚𝑎𝑔𝑒𝑛</m:t>
                          </m:r>
                        </m:num>
                        <m:den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𝑇𝑎𝑚𝑎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ñ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𝑑𝑒𝑙</m:t>
                          </m:r>
                          <m:r>
                            <a:rPr lang="es-ES_tradnl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𝑜𝑏𝑗𝑒𝑡𝑜</m:t>
                          </m:r>
                        </m:den>
                      </m:f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_tradnl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_tradnl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p>
                              <m:r>
                                <a:rPr lang="es-ES_tradnl" i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´</m:t>
                              </m:r>
                            </m:sup>
                          </m:sSup>
                          <m:sSup>
                            <m:sSupPr>
                              <m:ctrlPr>
                                <a:rPr lang="es-ES_tradnl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_tradnl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p>
                              <m:r>
                                <a:rPr lang="es-ES_tradnl" i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´</m:t>
                              </m:r>
                            </m:sup>
                          </m:sSup>
                        </m:num>
                        <m:den>
                          <m: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𝐴𝐵</m:t>
                          </m:r>
                        </m:den>
                      </m:f>
                    </m:oMath>
                  </m:oMathPara>
                </a14:m>
                <a:endParaRPr lang="es-ES_tradnl" dirty="0">
                  <a:solidFill>
                    <a:schemeClr val="accent2"/>
                  </a:solidFill>
                </a:endParaRPr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4176A35-3BD1-9748-3BE3-B6EB26A998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5572" y="4987410"/>
                <a:ext cx="6534406" cy="708720"/>
              </a:xfrm>
              <a:prstGeom prst="rect">
                <a:avLst/>
              </a:prstGeom>
              <a:blipFill>
                <a:blip r:embed="rId3"/>
                <a:stretch>
                  <a:fillRect b="-8772"/>
                </a:stretch>
              </a:blipFill>
              <a:ln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F020FA03-76CE-695D-956E-B6D91CD653C4}"/>
                  </a:ext>
                </a:extLst>
              </p:cNvPr>
              <p:cNvSpPr txBox="1"/>
              <p:nvPr/>
            </p:nvSpPr>
            <p:spPr>
              <a:xfrm>
                <a:off x="980490" y="5933135"/>
                <a:ext cx="6534406" cy="666786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𝐴𝑢𝑚𝑒𝑛𝑡𝑜</m:t>
                      </m:r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_tradnl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𝐷𝑖𝑠𝑡𝑎𝑛𝑐𝑖𝑎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𝑒𝑠𝑝𝑒𝑗𝑜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−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𝑖𝑚𝑎𝑔𝑒𝑛</m:t>
                          </m:r>
                        </m:num>
                        <m:den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𝑒𝑠𝑝𝑒𝑗𝑜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−</m:t>
                          </m:r>
                          <m:r>
                            <a:rPr lang="es-ES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𝑜𝑏𝑗𝑒𝑡𝑜</m:t>
                          </m:r>
                        </m:den>
                      </m:f>
                      <m:r>
                        <a:rPr lang="es-ES_tradnl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dirty="0">
                  <a:solidFill>
                    <a:schemeClr val="accent2"/>
                  </a:solidFill>
                </a:endParaRPr>
              </a:p>
            </p:txBody>
          </p:sp>
        </mc:Choice>
        <mc:Fallback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F020FA03-76CE-695D-956E-B6D91CD653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0490" y="5933135"/>
                <a:ext cx="6534406" cy="666786"/>
              </a:xfrm>
              <a:prstGeom prst="rect">
                <a:avLst/>
              </a:prstGeom>
              <a:blipFill>
                <a:blip r:embed="rId4"/>
                <a:stretch>
                  <a:fillRect b="-9091"/>
                </a:stretch>
              </a:blipFill>
              <a:ln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496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F8E04E-9E8C-B1EE-6A47-B63BAC139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Ecuación de los espejos esféricos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065A5499-433F-CFA8-3076-5EA86865E5F0}"/>
                  </a:ext>
                </a:extLst>
              </p:cNvPr>
              <p:cNvSpPr txBox="1"/>
              <p:nvPr/>
            </p:nvSpPr>
            <p:spPr>
              <a:xfrm>
                <a:off x="2286000" y="2443425"/>
                <a:ext cx="4572000" cy="9773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28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2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2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_tradnl" sz="2800" i="1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s-ES_tradnl" sz="2800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es-ES_tradnl" sz="2800" dirty="0"/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065A5499-433F-CFA8-3076-5EA86865E5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443425"/>
                <a:ext cx="4572000" cy="977319"/>
              </a:xfrm>
              <a:prstGeom prst="rect">
                <a:avLst/>
              </a:prstGeom>
              <a:blipFill>
                <a:blip r:embed="rId2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F1E08F1E-8BA1-24E8-CE4A-85AA5EECCBC6}"/>
              </a:ext>
            </a:extLst>
          </p:cNvPr>
          <p:cNvSpPr txBox="1"/>
          <p:nvPr/>
        </p:nvSpPr>
        <p:spPr>
          <a:xfrm>
            <a:off x="630195" y="4411362"/>
            <a:ext cx="8056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ecuación permite calcular a qué distancia del espejo se formará la imagen, cuando conocemos la distancia focal del espejo y la distancia que hay del objeto hasta él.</a:t>
            </a:r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87362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F8E04E-9E8C-B1EE-6A47-B63BAC139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Ecuación de los espejos esféricos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065A5499-433F-CFA8-3076-5EA86865E5F0}"/>
                  </a:ext>
                </a:extLst>
              </p:cNvPr>
              <p:cNvSpPr txBox="1"/>
              <p:nvPr/>
            </p:nvSpPr>
            <p:spPr>
              <a:xfrm>
                <a:off x="2286000" y="1788517"/>
                <a:ext cx="4572000" cy="9773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28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2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2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_tradnl" sz="2800" i="1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es-ES_tradnl" sz="28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2800" i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s-ES_tradnl" sz="2800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es-ES_tradnl" sz="2800" dirty="0"/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065A5499-433F-CFA8-3076-5EA86865E5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1788517"/>
                <a:ext cx="4572000" cy="977319"/>
              </a:xfrm>
              <a:prstGeom prst="rect">
                <a:avLst/>
              </a:prstGeom>
              <a:blipFill>
                <a:blip r:embed="rId3"/>
                <a:stretch>
                  <a:fillRect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E899B83F-A30D-8D08-D6CC-AB507977D58E}"/>
                  </a:ext>
                </a:extLst>
              </p:cNvPr>
              <p:cNvSpPr txBox="1"/>
              <p:nvPr/>
            </p:nvSpPr>
            <p:spPr>
              <a:xfrm>
                <a:off x="457200" y="2994891"/>
                <a:ext cx="8365524" cy="3863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0215">
                  <a:tabLst>
                    <a:tab pos="-1170305" algn="l"/>
                  </a:tabLst>
                </a:pPr>
                <a:r>
                  <a:rPr lang="es-ES_tradnl" u="sng" kern="0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Convención de signos.</a:t>
                </a:r>
                <a:endParaRPr lang="es-CL" kern="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ES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s-CL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tabLst>
                    <a:tab pos="228600" algn="l"/>
                  </a:tabLst>
                </a:pPr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La ecuación anterior se dedujo para el caso de un espejo cóncavo que forma una imagen real de un objeto.</a:t>
                </a:r>
                <a:endParaRPr lang="es-C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tabLst>
                    <a:tab pos="228600" algn="l"/>
                  </a:tabLst>
                </a:pPr>
                <a:endParaRPr lang="es-ES_tradnl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tabLst>
                    <a:tab pos="228600" algn="l"/>
                  </a:tabLst>
                </a:pPr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También se podrá emplear cuando la imagen sea virtual, o cuando el espejo sea convexo, siempre que se aplique la siguiente convención de signos para las distancia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_tradnl" i="1" dirty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_tradnl" i="1" dirty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s-ES" b="0" i="1" dirty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y </a:t>
                </a:r>
                <a14:m>
                  <m:oMath xmlns:m="http://schemas.openxmlformats.org/officeDocument/2006/math">
                    <m:r>
                      <a:rPr lang="es-ES" b="0" i="1" dirty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</m:oMath>
                </a14:m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s-C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buFont typeface="Courier New" panose="02070309020205020404" pitchFamily="49" charset="0"/>
                  <a:buChar char="o"/>
                  <a:tabLst>
                    <a:tab pos="228600" algn="l"/>
                  </a:tabLst>
                </a:pPr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La distancia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siempre es positiva.</a:t>
                </a:r>
                <a:endParaRPr lang="es-C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buFont typeface="Courier New" panose="02070309020205020404" pitchFamily="49" charset="0"/>
                  <a:buChar char="o"/>
                  <a:tabLst>
                    <a:tab pos="228600" algn="l"/>
                  </a:tabLst>
                </a:pPr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La distancia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_tradnl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s-ES" b="0" i="1" dirty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s-ES_tradnl" i="1" dirty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será positiva si la imagen es real y negativa si es virtual.</a:t>
                </a:r>
                <a:endParaRPr lang="es-C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buFont typeface="Courier New" panose="02070309020205020404" pitchFamily="49" charset="0"/>
                  <a:buChar char="o"/>
                  <a:tabLst>
                    <a:tab pos="228600" algn="l"/>
                  </a:tabLst>
                </a:pPr>
                <a:r>
                  <a:rPr lang="es-ES_tradnl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La distancia focal será positiva cuando el espejo sea cóncavo (foco real), y negativa cuando sea convexo (foco virtual).</a:t>
                </a:r>
                <a:endParaRPr lang="es-C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_tradnl" dirty="0"/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E899B83F-A30D-8D08-D6CC-AB507977D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994891"/>
                <a:ext cx="8365524" cy="3863109"/>
              </a:xfrm>
              <a:prstGeom prst="rect">
                <a:avLst/>
              </a:prstGeom>
              <a:blipFill>
                <a:blip r:embed="rId4"/>
                <a:stretch>
                  <a:fillRect l="-607" t="-984" r="-136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0993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93A970A-669B-36D4-31A8-05B23FAF0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321734"/>
            <a:ext cx="8178799" cy="1135737"/>
          </a:xfrm>
        </p:spPr>
        <p:txBody>
          <a:bodyPr>
            <a:normAutofit/>
          </a:bodyPr>
          <a:lstStyle/>
          <a:p>
            <a:r>
              <a:rPr lang="es-ES_tradnl" sz="3100"/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B7C131-7274-CB44-57B6-425D843A05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1782981"/>
            <a:ext cx="3006288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17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reflector (o espejo cóncavo) de un proyector de luz de un automóvil tiene un radio de curvatura R = 20 [cm]. ¿Cuál es la distancia entre el filamento y el vértice del espejo?</a:t>
            </a:r>
            <a:endParaRPr lang="es-CL" sz="1700" b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s-CL" sz="1700" b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s-ES_tradnl" sz="17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CL" sz="17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s-ES_tradnl" sz="1700"/>
          </a:p>
        </p:txBody>
      </p:sp>
      <p:grpSp>
        <p:nvGrpSpPr>
          <p:cNvPr id="18" name="Group 10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760545" cy="2017580"/>
            <a:chOff x="0" y="4601497"/>
            <a:chExt cx="1014060" cy="2017580"/>
          </a:xfrm>
        </p:grpSpPr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Imagen 3" descr="espejos5">
            <a:extLst>
              <a:ext uri="{FF2B5EF4-FFF2-40B4-BE49-F238E27FC236}">
                <a16:creationId xmlns:a16="http://schemas.microsoft.com/office/drawing/2014/main" id="{F28CE435-97CF-3C6A-826F-D0DA0CA0E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13162" y="1403322"/>
            <a:ext cx="3694804" cy="300331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14467" y="1"/>
            <a:ext cx="729532" cy="1935307"/>
            <a:chOff x="10918968" y="713127"/>
            <a:chExt cx="1273032" cy="253283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862589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2BD61B-B50A-1612-9E9B-24D7C7B61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E8EF02-3BCF-2BC9-4FD4-E1B294646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ES_tradn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 objeto se sitúa a 10 [cm] del vértice de un espejo cóncavo, cuya distancia focal es de 20 [cm].</a:t>
            </a:r>
            <a:endParaRPr lang="es-CL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228600" algn="l"/>
              </a:tabLst>
            </a:pPr>
            <a:r>
              <a:rPr lang="es-ES_tradn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¿A qué distancia del espejo se formará la imagen del objeto?</a:t>
            </a:r>
            <a:endParaRPr lang="es-CL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228600" algn="l"/>
              </a:tabLst>
            </a:pPr>
            <a:r>
              <a:rPr lang="es-ES_tradn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Muestre en un diagrama la formación de la imagen del objeto.</a:t>
            </a:r>
            <a:endParaRPr lang="es-CL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228600" algn="l"/>
              </a:tabLst>
            </a:pPr>
            <a:r>
              <a:rPr lang="es-ES_tradn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¿Cuál es el aumento producido por el espejo?</a:t>
            </a:r>
            <a:endParaRPr lang="es-CL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269891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ídeo 4">
            <a:extLst>
              <a:ext uri="{FF2B5EF4-FFF2-40B4-BE49-F238E27FC236}">
                <a16:creationId xmlns:a16="http://schemas.microsoft.com/office/drawing/2014/main" id="{887222A1-C4BB-44AD-B78F-5BEED206CB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23329" r="1457" b="-1"/>
          <a:stretch/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9143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2960" y="325550"/>
            <a:ext cx="75438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" sz="4500">
                <a:solidFill>
                  <a:srgbClr val="FFFFFF"/>
                </a:solidFill>
              </a:rPr>
              <a:t>Lentes delgadas</a:t>
            </a:r>
          </a:p>
        </p:txBody>
      </p:sp>
    </p:spTree>
    <p:extLst>
      <p:ext uri="{BB962C8B-B14F-4D97-AF65-F5344CB8AC3E}">
        <p14:creationId xmlns:p14="http://schemas.microsoft.com/office/powerpoint/2010/main" val="11083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Lentes delgadas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41" y="2065774"/>
            <a:ext cx="8613227" cy="39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28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Foco de una lente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61" y="2689538"/>
            <a:ext cx="8805158" cy="250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64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Aproximación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48" y="1563752"/>
            <a:ext cx="8072477" cy="485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7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A217B0-8924-2547-913A-5D22A0F3E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Formación de imágenes: lente convergente, diagrama de rayos  </a:t>
            </a:r>
          </a:p>
        </p:txBody>
      </p:sp>
      <p:pic>
        <p:nvPicPr>
          <p:cNvPr id="5" name="Imagen 4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B1B18E20-CEBA-7049-AF97-2F9B05202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207" y="2829169"/>
            <a:ext cx="7641021" cy="365908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5183047-94EA-0846-9698-5862FFDAC68D}"/>
              </a:ext>
            </a:extLst>
          </p:cNvPr>
          <p:cNvSpPr txBox="1"/>
          <p:nvPr/>
        </p:nvSpPr>
        <p:spPr>
          <a:xfrm>
            <a:off x="242177" y="1754071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002060"/>
                </a:solidFill>
              </a:rPr>
              <a:t>Los rayos primarios para lentes delgados son muy similares a los que elegimos para los espejos:</a:t>
            </a:r>
            <a:endParaRPr lang="es-C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95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D2EAAB-35CA-2648-A50A-24C1593F4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Formación de imágenes: lente divergente, diagrama de rayos </a:t>
            </a:r>
          </a:p>
        </p:txBody>
      </p:sp>
      <p:pic>
        <p:nvPicPr>
          <p:cNvPr id="5" name="Imagen 4" descr="Diagrama&#10;&#10;Descripción generada automáticamente">
            <a:extLst>
              <a:ext uri="{FF2B5EF4-FFF2-40B4-BE49-F238E27FC236}">
                <a16:creationId xmlns:a16="http://schemas.microsoft.com/office/drawing/2014/main" id="{4B2534E1-DC90-E74D-905D-ABFBC665D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36" y="1794843"/>
            <a:ext cx="6663558" cy="464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76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6252DC-653D-884D-B7F0-31150C1EA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17" y="95962"/>
            <a:ext cx="2007476" cy="1143000"/>
          </a:xfrm>
        </p:spPr>
        <p:txBody>
          <a:bodyPr>
            <a:normAutofit fontScale="90000"/>
          </a:bodyPr>
          <a:lstStyle/>
          <a:p>
            <a:r>
              <a:rPr lang="es-CL" dirty="0"/>
              <a:t>Casos:</a:t>
            </a:r>
            <a:br>
              <a:rPr lang="es-CL" dirty="0"/>
            </a:br>
            <a:r>
              <a:rPr lang="es-CL" sz="2000" dirty="0"/>
              <a:t>lente convergente</a:t>
            </a:r>
            <a:r>
              <a:rPr lang="es-CL" dirty="0"/>
              <a:t> </a:t>
            </a:r>
          </a:p>
        </p:txBody>
      </p:sp>
      <p:pic>
        <p:nvPicPr>
          <p:cNvPr id="1025" name="Picture 1" descr="page1image123829488">
            <a:extLst>
              <a:ext uri="{FF2B5EF4-FFF2-40B4-BE49-F238E27FC236}">
                <a16:creationId xmlns:a16="http://schemas.microsoft.com/office/drawing/2014/main" id="{C8E2EB0E-EA04-D84E-A845-0C158DCA3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4" t="16830" r="4063"/>
          <a:stretch/>
        </p:blipFill>
        <p:spPr bwMode="auto">
          <a:xfrm>
            <a:off x="2417380" y="221745"/>
            <a:ext cx="5793320" cy="641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627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33845-943F-174D-9FFE-19E29509A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1981200" cy="965583"/>
          </a:xfrm>
        </p:spPr>
        <p:txBody>
          <a:bodyPr>
            <a:normAutofit fontScale="90000"/>
          </a:bodyPr>
          <a:lstStyle/>
          <a:p>
            <a:r>
              <a:rPr lang="es-CL" dirty="0"/>
              <a:t>Casos:</a:t>
            </a:r>
            <a:br>
              <a:rPr lang="es-CL" dirty="0"/>
            </a:br>
            <a:r>
              <a:rPr lang="es-CL" sz="2000" dirty="0"/>
              <a:t>Lente divergente </a:t>
            </a:r>
            <a:r>
              <a:rPr lang="es-CL" dirty="0"/>
              <a:t> </a:t>
            </a:r>
          </a:p>
        </p:txBody>
      </p:sp>
      <p:pic>
        <p:nvPicPr>
          <p:cNvPr id="2049" name="Picture 1" descr="page2image124239296">
            <a:extLst>
              <a:ext uri="{FF2B5EF4-FFF2-40B4-BE49-F238E27FC236}">
                <a16:creationId xmlns:a16="http://schemas.microsoft.com/office/drawing/2014/main" id="{ED512281-9A93-D147-AD08-D50A1A5C61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9" t="3972" b="9015"/>
          <a:stretch/>
        </p:blipFill>
        <p:spPr bwMode="auto">
          <a:xfrm>
            <a:off x="2648607" y="0"/>
            <a:ext cx="6148552" cy="677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1594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Formación de imágenes</a:t>
            </a:r>
            <a:br>
              <a:rPr lang="es-ES" dirty="0"/>
            </a:br>
            <a:r>
              <a:rPr lang="es-ES" dirty="0"/>
              <a:t>Trazado de rayos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598" y="1541724"/>
            <a:ext cx="7665415" cy="503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53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Imagen real/imagen virtual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3795"/>
            <a:ext cx="9144000" cy="289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591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Plano focal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9" y="2057951"/>
            <a:ext cx="9144000" cy="377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781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Ecuación de las lentes delgadas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11411" b="8589"/>
          <a:stretch/>
        </p:blipFill>
        <p:spPr>
          <a:xfrm>
            <a:off x="846812" y="1800000"/>
            <a:ext cx="71977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734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4B99EC-BB7F-B958-89D8-722A17337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_tradnl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 ecuación anterior se aplica, por tanto, a lentes convergentes y a lentes divergentes, y para imágenes reales y virtuales, pues obedece la siguiente convención de signos:</a:t>
            </a:r>
            <a:endParaRPr lang="es-CL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/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 distancia d</a:t>
            </a:r>
            <a:r>
              <a:rPr lang="es-ES_tradnl" sz="2000" baseline="-25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siempre es positiva.</a:t>
            </a:r>
            <a:endParaRPr lang="es-CL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/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 distancia d</a:t>
            </a:r>
            <a:r>
              <a:rPr lang="es-ES_tradnl" sz="2000" baseline="-25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será positiva si la imagen es real y negativa si es virtual.</a:t>
            </a:r>
            <a:endParaRPr lang="es-CL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/>
            <a:r>
              <a:rPr lang="es-ES_tradnl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“f” será positiva cuando la lente sea convergente y negativa cuando sea divergente.</a:t>
            </a:r>
            <a:endParaRPr lang="es-CL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s-ES_tradn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7710AC4-D0EA-914D-4301-A60049C29ED6}"/>
                  </a:ext>
                </a:extLst>
              </p:cNvPr>
              <p:cNvSpPr txBox="1"/>
              <p:nvPr/>
            </p:nvSpPr>
            <p:spPr>
              <a:xfrm>
                <a:off x="2001795" y="1084182"/>
                <a:ext cx="4572000" cy="6613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18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18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1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1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1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s-ES_tradnl" sz="18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1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1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s-ES_tradnl" sz="18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18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s-ES_tradnl" sz="1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s-ES_tradnl" sz="18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1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_tradnl" sz="18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_tradnl" sz="1800" i="1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7710AC4-D0EA-914D-4301-A60049C29E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795" y="1084182"/>
                <a:ext cx="4572000" cy="661335"/>
              </a:xfrm>
              <a:prstGeom prst="rect">
                <a:avLst/>
              </a:prstGeom>
              <a:blipFill>
                <a:blip r:embed="rId2"/>
                <a:stretch>
                  <a:fillRect b="-754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06366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18E7B-E86C-9649-9928-7DFC35191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Ejemplo: lente convergente</a:t>
            </a:r>
          </a:p>
        </p:txBody>
      </p:sp>
      <p:pic>
        <p:nvPicPr>
          <p:cNvPr id="5" name="Imagen 4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372BBD0D-B98D-434E-96C1-E1F087580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959" y="1267788"/>
            <a:ext cx="7966841" cy="206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771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3CCE19B-71FE-CF41-9329-9362EBD07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61" y="671353"/>
            <a:ext cx="8377877" cy="37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912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DB86A8C-0C07-6B4A-AA09-56108E74C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37"/>
            <a:ext cx="9144000" cy="50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6306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15EEB25D-B774-B24D-A084-D9641540C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0251"/>
            <a:ext cx="8229600" cy="1143000"/>
          </a:xfrm>
        </p:spPr>
        <p:txBody>
          <a:bodyPr/>
          <a:lstStyle/>
          <a:p>
            <a:r>
              <a:rPr lang="es-CL" dirty="0"/>
              <a:t>Ejemplo: lente divergente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F42A671-B322-5C41-B247-69D57215F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429"/>
            <a:ext cx="9144000" cy="104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230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35F2B22-9370-6443-85F5-3BF454B45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7600"/>
            <a:ext cx="9144000" cy="60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352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D84E3EC-BAFE-BD4A-B7DC-615E5C7CC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3786"/>
            <a:ext cx="9144000" cy="52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106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 conjunto de letras blancas en un fondo blanco&#10;&#10;Descripción generada automáticamente con confianza media">
            <a:extLst>
              <a:ext uri="{FF2B5EF4-FFF2-40B4-BE49-F238E27FC236}">
                <a16:creationId xmlns:a16="http://schemas.microsoft.com/office/drawing/2014/main" id="{21CFBD5B-7110-5541-B75A-9A72ECF26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855"/>
            <a:ext cx="9144000" cy="238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4025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Texto&#10;&#10;Descripción generada automáticamente">
            <a:extLst>
              <a:ext uri="{FF2B5EF4-FFF2-40B4-BE49-F238E27FC236}">
                <a16:creationId xmlns:a16="http://schemas.microsoft.com/office/drawing/2014/main" id="{50E2FAC7-1203-714A-AE8A-B86D407DF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9290"/>
            <a:ext cx="9144000" cy="175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950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08787D-E0D5-8A40-9B2F-13BABE100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Sistemas de lentes delgadas </a:t>
            </a:r>
          </a:p>
        </p:txBody>
      </p:sp>
      <p:pic>
        <p:nvPicPr>
          <p:cNvPr id="1026" name="Picture 2" descr="Lens 1 Lens 2 4 cm 4 cm 4 cm 14 cm F1 to 16 cm">
            <a:extLst>
              <a:ext uri="{FF2B5EF4-FFF2-40B4-BE49-F238E27FC236}">
                <a16:creationId xmlns:a16="http://schemas.microsoft.com/office/drawing/2014/main" id="{B10A8B16-BFCE-144D-94D0-14905D38F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13" y="2918674"/>
            <a:ext cx="7274103" cy="383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AB47F9D-0070-7C4A-AB11-D94648DAB54F}"/>
              </a:ext>
            </a:extLst>
          </p:cNvPr>
          <p:cNvSpPr/>
          <p:nvPr/>
        </p:nvSpPr>
        <p:spPr>
          <a:xfrm>
            <a:off x="796246" y="1267090"/>
            <a:ext cx="70223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Un sistema de dos lentes consta de una lente convergente con una distancia focal de 4 cm a la izquierda y una lente divergente de una distancia focal de -4 cm a la derecha. La distancia entre las dos lentes es de 16 cm. </a:t>
            </a:r>
            <a:r>
              <a:rPr lang="es-ES" b="1" dirty="0">
                <a:solidFill>
                  <a:schemeClr val="accent5">
                    <a:lumMod val="75000"/>
                  </a:schemeClr>
                </a:solidFill>
              </a:rPr>
              <a:t>Se coloca un objeto a 8 cm a la izquierda de la lente convergente. ¿Cuál es el carácter (naturaleza) y la ampliación de la imagen final?</a:t>
            </a:r>
            <a:endParaRPr lang="es-CL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257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79943-F24E-9648-82A5-855268AF6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</a:t>
            </a:r>
          </a:p>
        </p:txBody>
      </p:sp>
      <p:pic>
        <p:nvPicPr>
          <p:cNvPr id="2050" name="Picture 2" descr="Two converging lenses of focal lengths 10 cm and 5 cm are separated by 18 cm (see figure below). An object is placed 45 cm to">
            <a:extLst>
              <a:ext uri="{FF2B5EF4-FFF2-40B4-BE49-F238E27FC236}">
                <a16:creationId xmlns:a16="http://schemas.microsoft.com/office/drawing/2014/main" id="{7EF83F10-E71C-694C-B8E3-FC7E4599B1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" t="20671" r="1213" b="31835"/>
          <a:stretch/>
        </p:blipFill>
        <p:spPr bwMode="auto">
          <a:xfrm>
            <a:off x="1073649" y="2707044"/>
            <a:ext cx="7140539" cy="325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E52D895-FC48-0449-9920-4A45D2435EF2}"/>
              </a:ext>
            </a:extLst>
          </p:cNvPr>
          <p:cNvSpPr txBox="1"/>
          <p:nvPr/>
        </p:nvSpPr>
        <p:spPr>
          <a:xfrm>
            <a:off x="256854" y="1232972"/>
            <a:ext cx="86760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Dos lentes convergentes de distancias focales de 10 cm y 5 cm están separadas por 18 cm. </a:t>
            </a:r>
          </a:p>
          <a:p>
            <a:r>
              <a:rPr lang="es-ES" dirty="0"/>
              <a:t>Se coloca un objeto a 45 cm a la izquierda de la lente1 (que tiene f = 10 cm). </a:t>
            </a:r>
          </a:p>
          <a:p>
            <a:r>
              <a:rPr lang="es-ES" dirty="0"/>
              <a:t>Encuentre la ubicación de la imagen final en relación con la lente de la derecha.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81723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D2583-0A1D-D840-B98F-BC5BD6733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3074" name="Picture 2" descr="Q1 (b): In a two-lens system, lens 1 is diverging with focal length of 7 cm and lens 2 is converging with focal length of 14">
            <a:extLst>
              <a:ext uri="{FF2B5EF4-FFF2-40B4-BE49-F238E27FC236}">
                <a16:creationId xmlns:a16="http://schemas.microsoft.com/office/drawing/2014/main" id="{EA6E137B-913F-6248-82DF-D486507343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40" b="6391"/>
          <a:stretch/>
        </p:blipFill>
        <p:spPr bwMode="auto">
          <a:xfrm>
            <a:off x="0" y="3429000"/>
            <a:ext cx="9144000" cy="298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456505D-D425-5B4D-8275-C24B571992B2}"/>
              </a:ext>
            </a:extLst>
          </p:cNvPr>
          <p:cNvSpPr/>
          <p:nvPr/>
        </p:nvSpPr>
        <p:spPr>
          <a:xfrm>
            <a:off x="662682" y="1073972"/>
            <a:ext cx="79059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En un sistema de dos lentes, la lente 1 es divérgete con una distancia focal de 7 cm y la lente 2 es convergente con una distancia focal de 14 cm. Estas lentes están separadas por 45 cm y se utilizan para formar una imagen. El objeto se coloca  a 25 cm a la izquierda de la lente 1. Determine la posición de la imagen final para este sistema y su aumento.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2653018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65E0FA-E9FA-E544-986C-4B1CB25A3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546FBC-B66A-8047-9BBD-1AB659F71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Un espejo convexo tiene una distancia focal de 20 cm. Determina la posición del objeto para que la imagen tenga la mitad de la altura del objeto.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016851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867132-EC02-D94B-8215-53ECC9C62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4C9AC8-27A2-EE49-96EC-20B3CDB3A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Un espejo para maquillaje está hecho de modo que una persona situada a 25,0 cm de el, ve una imagen derecha aumentada por un factor de dos. ¿Cuál es el radio de curvatura del espejo?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483994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 conjunto de letras blancas en un fondo blanco&#10;&#10;Descripción generada automáticamente con confianza baja">
            <a:extLst>
              <a:ext uri="{FF2B5EF4-FFF2-40B4-BE49-F238E27FC236}">
                <a16:creationId xmlns:a16="http://schemas.microsoft.com/office/drawing/2014/main" id="{F735C9AC-CB38-654A-968D-E7763D0DE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49538"/>
            <a:ext cx="9144000" cy="235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35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Texto&#10;&#10;Descripción generada automáticamente">
            <a:extLst>
              <a:ext uri="{FF2B5EF4-FFF2-40B4-BE49-F238E27FC236}">
                <a16:creationId xmlns:a16="http://schemas.microsoft.com/office/drawing/2014/main" id="{11633E8D-F1FD-4A4E-A577-8852C2300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0" y="750637"/>
            <a:ext cx="6362700" cy="1955800"/>
          </a:xfrm>
          <a:prstGeom prst="rect">
            <a:avLst/>
          </a:prstGeom>
        </p:spPr>
      </p:pic>
      <p:pic>
        <p:nvPicPr>
          <p:cNvPr id="7" name="Imagen 6" descr="Logotipo&#10;&#10;Descripción generada automáticamente">
            <a:extLst>
              <a:ext uri="{FF2B5EF4-FFF2-40B4-BE49-F238E27FC236}">
                <a16:creationId xmlns:a16="http://schemas.microsoft.com/office/drawing/2014/main" id="{FDB10288-71AA-0D4E-9A3C-61981F5E9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2706437"/>
            <a:ext cx="34290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3305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6301</TotalTime>
  <Words>977</Words>
  <Application>Microsoft Macintosh PowerPoint</Application>
  <PresentationFormat>Presentación en pantalla (4:3)</PresentationFormat>
  <Paragraphs>80</Paragraphs>
  <Slides>54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54</vt:i4>
      </vt:variant>
    </vt:vector>
  </HeadingPairs>
  <TitlesOfParts>
    <vt:vector size="61" baseType="lpstr">
      <vt:lpstr>Amiri</vt:lpstr>
      <vt:lpstr>Arial</vt:lpstr>
      <vt:lpstr>Calibri</vt:lpstr>
      <vt:lpstr>Cambria Math</vt:lpstr>
      <vt:lpstr>Courier New</vt:lpstr>
      <vt:lpstr>Times New Roman</vt:lpstr>
      <vt:lpstr>Tema de Office</vt:lpstr>
      <vt:lpstr>Presentación de PowerPoint</vt:lpstr>
      <vt:lpstr>Formación de imágenes por reflexión </vt:lpstr>
      <vt:lpstr>Diagrama de rayos </vt:lpstr>
      <vt:lpstr>Presentación de PowerPoint</vt:lpstr>
      <vt:lpstr>Imagen real y virtual </vt:lpstr>
      <vt:lpstr>Ejemplo</vt:lpstr>
      <vt:lpstr>Ejemplo</vt:lpstr>
      <vt:lpstr>Ejemplo</vt:lpstr>
      <vt:lpstr>Ejemplo</vt:lpstr>
      <vt:lpstr>Ejemplo</vt:lpstr>
      <vt:lpstr>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Ecuación de los espejos esféricos</vt:lpstr>
      <vt:lpstr>Ecuación de los espejos esféricos</vt:lpstr>
      <vt:lpstr>Ejercicio 1</vt:lpstr>
      <vt:lpstr>Ejercicio 2</vt:lpstr>
      <vt:lpstr>Lentes delgadas</vt:lpstr>
      <vt:lpstr>Lentes delgadas </vt:lpstr>
      <vt:lpstr>Foco de una lente </vt:lpstr>
      <vt:lpstr>Aproximación </vt:lpstr>
      <vt:lpstr>Formación de imágenes: lente convergente, diagrama de rayos  </vt:lpstr>
      <vt:lpstr>Formación de imágenes: lente divergente, diagrama de rayos </vt:lpstr>
      <vt:lpstr>Casos: lente convergente </vt:lpstr>
      <vt:lpstr>Casos: Lente divergente  </vt:lpstr>
      <vt:lpstr>Formación de imágenes Trazado de rayos </vt:lpstr>
      <vt:lpstr>Imagen real/imagen virtual </vt:lpstr>
      <vt:lpstr>Plano focal</vt:lpstr>
      <vt:lpstr>Ecuación de las lentes delgadas</vt:lpstr>
      <vt:lpstr>Presentación de PowerPoint</vt:lpstr>
      <vt:lpstr>Ejemplo: lente convergente</vt:lpstr>
      <vt:lpstr>Presentación de PowerPoint</vt:lpstr>
      <vt:lpstr>Presentación de PowerPoint</vt:lpstr>
      <vt:lpstr>Ejemplo: lente divergente</vt:lpstr>
      <vt:lpstr>Presentación de PowerPoint</vt:lpstr>
      <vt:lpstr>Presentación de PowerPoint</vt:lpstr>
      <vt:lpstr>Presentación de PowerPoint</vt:lpstr>
      <vt:lpstr>Presentación de PowerPoint</vt:lpstr>
      <vt:lpstr>Sistemas de lentes delgadas </vt:lpstr>
      <vt:lpstr>Ejemplo </vt:lpstr>
      <vt:lpstr>Ejemplo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utfsm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Lentes delgadas</dc:title>
  <dc:creator>cristian romanque</dc:creator>
  <cp:lastModifiedBy>Javiera Sanchez Espinoza</cp:lastModifiedBy>
  <cp:revision>37</cp:revision>
  <dcterms:created xsi:type="dcterms:W3CDTF">2019-03-21T02:19:13Z</dcterms:created>
  <dcterms:modified xsi:type="dcterms:W3CDTF">2023-03-07T02:10:04Z</dcterms:modified>
</cp:coreProperties>
</file>