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sldIdLst>
    <p:sldId id="256" r:id="rId2"/>
    <p:sldId id="258" r:id="rId3"/>
    <p:sldId id="317" r:id="rId4"/>
    <p:sldId id="257" r:id="rId5"/>
    <p:sldId id="322" r:id="rId6"/>
    <p:sldId id="346" r:id="rId7"/>
    <p:sldId id="330" r:id="rId8"/>
    <p:sldId id="331" r:id="rId9"/>
    <p:sldId id="347" r:id="rId10"/>
    <p:sldId id="348" r:id="rId11"/>
    <p:sldId id="332" r:id="rId12"/>
    <p:sldId id="349" r:id="rId13"/>
    <p:sldId id="333" r:id="rId14"/>
    <p:sldId id="351" r:id="rId15"/>
    <p:sldId id="327" r:id="rId16"/>
    <p:sldId id="336" r:id="rId17"/>
    <p:sldId id="323" r:id="rId18"/>
    <p:sldId id="341" r:id="rId19"/>
    <p:sldId id="343" r:id="rId20"/>
    <p:sldId id="329" r:id="rId21"/>
    <p:sldId id="337" r:id="rId22"/>
    <p:sldId id="345" r:id="rId23"/>
    <p:sldId id="325" r:id="rId24"/>
    <p:sldId id="338" r:id="rId25"/>
    <p:sldId id="324" r:id="rId26"/>
    <p:sldId id="320" r:id="rId27"/>
    <p:sldId id="335" r:id="rId28"/>
    <p:sldId id="326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7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426" autoAdjust="0"/>
    <p:restoredTop sz="86559" autoAdjust="0"/>
  </p:normalViewPr>
  <p:slideViewPr>
    <p:cSldViewPr snapToGrid="0" snapToObjects="1">
      <p:cViewPr varScale="1">
        <p:scale>
          <a:sx n="110" d="100"/>
          <a:sy n="110" d="100"/>
        </p:scale>
        <p:origin x="40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1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21541-FBB5-274B-91BC-3055825F8329}" type="datetimeFigureOut">
              <a:rPr lang="es-ES_tradnl" smtClean="0"/>
              <a:pPr/>
              <a:t>19/03/2026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44BC2B-58F6-DB49-B90C-6764ACB16CB7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23760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28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15155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08B43AFE-3717-E849-ADA8-70E13B5C2E93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F6406-80B2-D24D-98C4-880585C0E889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60DFB-32DE-4F4C-8645-61D801FC9B17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8B68-B83A-F649-A80C-2C9B4AEA0A66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300CE-65AB-CD4A-BBC0-4E9508C6C0E7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F828-F988-FA45-A8BF-DFB1F51409A3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4646-8546-0E4D-A00F-C567C1A504D7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E4271-7506-E442-A2BB-7D9DB38F1317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4243E-FB05-6647-9C33-51310771077E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4814-7DF5-0F4D-B81B-249A44AC4F9C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19E5C-07E7-EB42-A235-3F43DDF438AA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FDF3-594A-EB42-ABB1-6B6D74E1D4E2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C3883-CBFE-FC4C-B4D4-9A6AE22384F0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E2B6-49B0-1047-8BCD-1ED9CC059E52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9B6C-CD3A-DB42-AF9B-4766B687E382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3A5D-557C-A145-AF08-F39F4D135049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C60E5-1584-5143-BE12-96066073708B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alpha val="3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66C6A8E-A4FE-E64B-8803-6BF1CF423658}" type="datetime1">
              <a:rPr lang="es-CL" smtClean="0"/>
              <a:pPr/>
              <a:t>19-03-2026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iff"/><Relationship Id="rId2" Type="http://schemas.openxmlformats.org/officeDocument/2006/relationships/image" Target="../media/image33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5.png"/><Relationship Id="rId7" Type="http://schemas.openxmlformats.org/officeDocument/2006/relationships/image" Target="../media/image44.jpeg"/><Relationship Id="rId2" Type="http://schemas.openxmlformats.org/officeDocument/2006/relationships/image" Target="../media/image40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tiff"/><Relationship Id="rId2" Type="http://schemas.openxmlformats.org/officeDocument/2006/relationships/image" Target="../media/image46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12204113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72144" y="536425"/>
            <a:ext cx="12125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813852" y="4344649"/>
            <a:ext cx="10654904" cy="110799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TRADICIONES Y COSTUMBRES</a:t>
            </a: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73100" y="1497016"/>
            <a:ext cx="10866770" cy="420799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ES" sz="2800" b="1" u="sng" dirty="0">
                <a:solidFill>
                  <a:schemeClr val="bg2">
                    <a:lumMod val="75000"/>
                  </a:schemeClr>
                </a:solidFill>
              </a:rPr>
              <a:t>TRADICIÓN: </a:t>
            </a:r>
          </a:p>
          <a:p>
            <a:pPr marL="266700" lvl="1" indent="0" algn="just">
              <a:buNone/>
            </a:pPr>
            <a:r>
              <a:rPr lang="es-CL" sz="2800" b="1" i="1" dirty="0">
                <a:solidFill>
                  <a:schemeClr val="bg2">
                    <a:lumMod val="75000"/>
                  </a:schemeClr>
                </a:solidFill>
              </a:rPr>
              <a:t>“</a:t>
            </a:r>
            <a:r>
              <a:rPr lang="es-ES" sz="2800" b="1" i="1" dirty="0">
                <a:solidFill>
                  <a:schemeClr val="bg2">
                    <a:lumMod val="75000"/>
                  </a:schemeClr>
                </a:solidFill>
              </a:rPr>
              <a:t>La tradición es el conjunto de valores, costumbres, ritos o creencias que se transmite a través de generación en generación.  </a:t>
            </a: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266700" lvl="1" indent="0" algn="just">
              <a:buNone/>
            </a:pPr>
            <a:endParaRPr lang="es-CL" sz="4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266700" lvl="1" indent="0" algn="just">
              <a:buNone/>
            </a:pPr>
            <a:endParaRPr lang="es-CL" sz="4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0" lvl="1" indent="0" algn="just">
              <a:buNone/>
            </a:pPr>
            <a:r>
              <a:rPr lang="es-ES" sz="2800" b="1" u="sng" dirty="0">
                <a:solidFill>
                  <a:schemeClr val="bg2">
                    <a:lumMod val="75000"/>
                  </a:schemeClr>
                </a:solidFill>
              </a:rPr>
              <a:t>COSTUMBRE: </a:t>
            </a:r>
            <a:endParaRPr lang="es-CL" sz="2900" dirty="0">
              <a:solidFill>
                <a:schemeClr val="bg2">
                  <a:lumMod val="75000"/>
                </a:schemeClr>
              </a:solidFill>
            </a:endParaRPr>
          </a:p>
          <a:p>
            <a:pPr marL="266700" lvl="1" indent="0" algn="just">
              <a:buNone/>
            </a:pPr>
            <a:r>
              <a:rPr lang="es-ES_tradnl" sz="2800" b="1" i="1" dirty="0">
                <a:solidFill>
                  <a:schemeClr val="bg2">
                    <a:lumMod val="75000"/>
                  </a:schemeClr>
                </a:solidFill>
              </a:rPr>
              <a:t>“</a:t>
            </a:r>
            <a:r>
              <a:rPr lang="es-ES" sz="2800" b="1" i="1" dirty="0">
                <a:solidFill>
                  <a:schemeClr val="bg2">
                    <a:lumMod val="75000"/>
                  </a:schemeClr>
                </a:solidFill>
              </a:rPr>
              <a:t>Es la práctica o el modo habitual y frecuente de hacer algo, es el hábito, que forman el carácter distintivo de una nación.</a:t>
            </a:r>
            <a:r>
              <a:rPr lang="es-ES_tradnl" sz="2800" b="1" i="1" dirty="0">
                <a:solidFill>
                  <a:schemeClr val="bg2">
                    <a:lumMod val="75000"/>
                  </a:schemeClr>
                </a:solidFill>
              </a:rPr>
              <a:t>”</a:t>
            </a:r>
          </a:p>
          <a:p>
            <a:pPr marL="266700" lvl="1" indent="0" algn="just">
              <a:buNone/>
            </a:pPr>
            <a:r>
              <a:rPr lang="es-ES_tradnl" sz="2800" b="1" i="1" dirty="0">
                <a:solidFill>
                  <a:schemeClr val="bg2">
                    <a:lumMod val="75000"/>
                  </a:schemeClr>
                </a:solidFill>
              </a:rPr>
              <a:t>Se requiere uso constante y continuo durante prolongado tiempo. Bien definido, fuertemente arraigado y aceptado por todos.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061107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87400" y="1280649"/>
            <a:ext cx="10604500" cy="504395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 </a:t>
            </a:r>
            <a:r>
              <a:rPr lang="es-CL" sz="2800" b="1" i="1" dirty="0">
                <a:solidFill>
                  <a:schemeClr val="bg2">
                    <a:lumMod val="75000"/>
                  </a:schemeClr>
                </a:solidFill>
              </a:rPr>
              <a:t>Es el conjunto de </a:t>
            </a:r>
            <a:r>
              <a:rPr lang="es-CL" sz="2800" b="1" i="1" u="sng" dirty="0">
                <a:solidFill>
                  <a:schemeClr val="bg2">
                    <a:lumMod val="75000"/>
                  </a:schemeClr>
                </a:solidFill>
              </a:rPr>
              <a:t>normas de cortesía</a:t>
            </a:r>
            <a:r>
              <a:rPr lang="es-CL" sz="2800" b="1" i="1" dirty="0">
                <a:solidFill>
                  <a:schemeClr val="bg2">
                    <a:lumMod val="75000"/>
                  </a:schemeClr>
                </a:solidFill>
              </a:rPr>
              <a:t> que intercambian los buques entre sí, o se tributan a personas de alta jerarquía o a los países, recibiéndolos a su vez. </a:t>
            </a:r>
          </a:p>
          <a:p>
            <a:pPr marL="0" indent="0" algn="just">
              <a:buNone/>
            </a:pPr>
            <a:r>
              <a:rPr lang="es-ES" sz="2800" b="1" i="1" dirty="0">
                <a:solidFill>
                  <a:schemeClr val="bg2">
                    <a:lumMod val="75000"/>
                  </a:schemeClr>
                </a:solidFill>
              </a:rPr>
              <a:t>Saludos y  honores con cañones, pabellón o pito, entre otras.</a:t>
            </a: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grpSp>
        <p:nvGrpSpPr>
          <p:cNvPr id="5" name="Grupo 4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72687679"/>
      </p:ext>
    </p:extLst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10266060" y="608012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grpSp>
        <p:nvGrpSpPr>
          <p:cNvPr id="13" name="Grupo 12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4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70"/>
          <a:stretch/>
        </p:blipFill>
        <p:spPr>
          <a:xfrm>
            <a:off x="466230" y="1157858"/>
            <a:ext cx="2600528" cy="2854233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32" r="15148"/>
          <a:stretch/>
        </p:blipFill>
        <p:spPr>
          <a:xfrm>
            <a:off x="357188" y="4346891"/>
            <a:ext cx="2917372" cy="2066381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64" r="33664" b="36692"/>
          <a:stretch/>
        </p:blipFill>
        <p:spPr>
          <a:xfrm>
            <a:off x="8299268" y="2453324"/>
            <a:ext cx="2612572" cy="3117533"/>
          </a:xfrm>
          <a:prstGeom prst="rect">
            <a:avLst/>
          </a:prstGeom>
        </p:spPr>
      </p:pic>
      <p:sp>
        <p:nvSpPr>
          <p:cNvPr id="4" name="Flecha a la derecha con muesca 3"/>
          <p:cNvSpPr/>
          <p:nvPr/>
        </p:nvSpPr>
        <p:spPr>
          <a:xfrm>
            <a:off x="3793253" y="2731998"/>
            <a:ext cx="3779520" cy="2423476"/>
          </a:xfrm>
          <a:prstGeom prst="notched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71325437"/>
      </p:ext>
    </p:extLst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787400" y="756644"/>
            <a:ext cx="10604500" cy="3117502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Tradiciones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(O.P. Cap. 20) </a:t>
            </a:r>
            <a:endParaRPr lang="es-ES" sz="3200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1.	Arriar a media asta el </a:t>
            </a:r>
            <a:r>
              <a:rPr lang="es-CL" sz="2800" b="1" dirty="0" err="1">
                <a:solidFill>
                  <a:schemeClr val="bg2">
                    <a:lumMod val="75000"/>
                  </a:schemeClr>
                </a:solidFill>
              </a:rPr>
              <a:t>pabell</a:t>
            </a:r>
            <a:r>
              <a:rPr lang="es-ES" sz="2800" b="1" dirty="0" err="1">
                <a:solidFill>
                  <a:schemeClr val="bg2">
                    <a:lumMod val="75000"/>
                  </a:schemeClr>
                </a:solidFill>
              </a:rPr>
              <a:t>ón</a:t>
            </a: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. (honores entre </a:t>
            </a: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buques)</a:t>
            </a: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8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563" y="3530826"/>
            <a:ext cx="5045364" cy="28719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7" name="Picture 3" descr="C:\Users\7089557-9\Downloads\2CDG95N.jpg"/>
          <p:cNvPicPr>
            <a:picLocks noChangeAspect="1" noChangeArrowheads="1"/>
          </p:cNvPicPr>
          <p:nvPr/>
        </p:nvPicPr>
        <p:blipFill>
          <a:blip r:embed="rId4"/>
          <a:srcRect b="10704"/>
          <a:stretch>
            <a:fillRect/>
          </a:stretch>
        </p:blipFill>
        <p:spPr bwMode="auto">
          <a:xfrm>
            <a:off x="984114" y="3303700"/>
            <a:ext cx="2948049" cy="33262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20579389"/>
      </p:ext>
    </p:extLst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787400" y="756644"/>
            <a:ext cx="10604500" cy="3117502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Tradiciones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(O.P. Cap. 20) </a:t>
            </a:r>
            <a:endParaRPr lang="es-ES" sz="3200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2.	Bajada del Oficial de Guardia a la Plataforma de la Escala real.</a:t>
            </a: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3.	Bajada del mensajero a la Plataforma de la Escala real.</a:t>
            </a: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4. 	Precedencia en el embarque </a:t>
            </a:r>
            <a:r>
              <a:rPr lang="es-CL" sz="1100" b="1" dirty="0" smtClean="0">
                <a:solidFill>
                  <a:schemeClr val="bg2">
                    <a:lumMod val="75000"/>
                  </a:schemeClr>
                </a:solidFill>
              </a:rPr>
              <a:t>(CN 0815-0816</a:t>
            </a:r>
            <a:r>
              <a:rPr lang="es-CL" sz="1100" b="1" dirty="0">
                <a:solidFill>
                  <a:schemeClr val="bg2">
                    <a:lumMod val="75000"/>
                  </a:schemeClr>
                </a:solidFill>
              </a:rPr>
              <a:t>)</a:t>
            </a: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646" y="3396608"/>
            <a:ext cx="4550062" cy="30333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76030519"/>
      </p:ext>
    </p:extLst>
  </p:cSld>
  <p:clrMapOvr>
    <a:masterClrMapping/>
  </p:clrMapOvr>
  <p:transition spd="slow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787400" y="1116873"/>
            <a:ext cx="10604500" cy="5002573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Tradiciones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(O.P. Cap. 20) </a:t>
            </a: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5.	Cruce de la línea del Ecuador.</a:t>
            </a: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97" y="3418449"/>
            <a:ext cx="4244927" cy="28299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105" y="3738727"/>
            <a:ext cx="4543317" cy="29815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3880" y="1116873"/>
            <a:ext cx="4462890" cy="30909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03494646"/>
      </p:ext>
    </p:extLst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506040" y="1116873"/>
            <a:ext cx="4709725" cy="5002573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Tradiciones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(O.P. Cap. 20) </a:t>
            </a: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lnSpc>
                <a:spcPct val="150000"/>
              </a:lnSpc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6.	Salvas en funerales.</a:t>
            </a: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3" name="12 Imagen" descr="130629-N-WL435-2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5887" y="2189893"/>
            <a:ext cx="6883368" cy="45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494646"/>
      </p:ext>
    </p:extLst>
  </p:cSld>
  <p:clrMapOvr>
    <a:masterClrMapping/>
  </p:clrMapOvr>
  <p:transition spd="slow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506040" y="1116873"/>
            <a:ext cx="4709725" cy="5002573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Tradiciones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(O.P. Cap. 20) </a:t>
            </a: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7.	Grito ¡Ah del </a:t>
            </a:r>
            <a:r>
              <a:rPr lang="es-ES" sz="2800" b="1" dirty="0" err="1">
                <a:solidFill>
                  <a:schemeClr val="bg2">
                    <a:lumMod val="75000"/>
                  </a:schemeClr>
                </a:solidFill>
              </a:rPr>
              <a:t>bot</a:t>
            </a: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! </a:t>
            </a:r>
            <a:r>
              <a:rPr lang="es-ES" sz="1100" b="1" dirty="0" smtClean="0">
                <a:solidFill>
                  <a:schemeClr val="bg2">
                    <a:lumMod val="75000"/>
                  </a:schemeClr>
                </a:solidFill>
              </a:rPr>
              <a:t>(CN </a:t>
            </a:r>
            <a:r>
              <a:rPr lang="es-ES" sz="1100" b="1" dirty="0" smtClean="0">
                <a:solidFill>
                  <a:schemeClr val="bg2">
                    <a:lumMod val="75000"/>
                  </a:schemeClr>
                </a:solidFill>
                <a:hlinkClick r:id="rId3" action="ppaction://hlinksldjump"/>
              </a:rPr>
              <a:t>0819</a:t>
            </a:r>
            <a:r>
              <a:rPr lang="es-ES" sz="1100" b="1" dirty="0">
                <a:solidFill>
                  <a:schemeClr val="bg2">
                    <a:lumMod val="75000"/>
                  </a:schemeClr>
                </a:solidFill>
              </a:rPr>
              <a:t>)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 </a:t>
            </a: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2" name="3 Marcador de número de diapositiva"/>
          <p:cNvSpPr txBox="1">
            <a:spLocks/>
          </p:cNvSpPr>
          <p:nvPr/>
        </p:nvSpPr>
        <p:spPr>
          <a:xfrm>
            <a:off x="10198324" y="6017387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14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8718023"/>
              </p:ext>
            </p:extLst>
          </p:nvPr>
        </p:nvGraphicFramePr>
        <p:xfrm>
          <a:off x="330195" y="3236869"/>
          <a:ext cx="6714066" cy="3446549"/>
        </p:xfrm>
        <a:graphic>
          <a:graphicData uri="http://schemas.openxmlformats.org/drawingml/2006/table">
            <a:tbl>
              <a:tblPr/>
              <a:tblGrid>
                <a:gridCol w="39726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13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PRESIDENTE DE LA REPÚBLICA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CHILE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MINISTRO DE DEFENSA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DEFENSA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COMANDANTE EN JEFE LA ARMADA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ARMADA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COMANDANTE EN JEFE ESCUADRA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ESCUADRA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3483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OFICIAL GENERAL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GRADO ....... (VICE O</a:t>
                      </a:r>
                      <a:r>
                        <a:rPr lang="en-US" sz="1200" spc="-17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CONTRAALMIRANTE)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345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JEFE ESTADO MAYOR GENERAL ARMADA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MAYOR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COMANDANTE</a:t>
                      </a:r>
                      <a:r>
                        <a:rPr lang="en-US" sz="1200" spc="-35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BUQUE: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                                 Si </a:t>
                      </a:r>
                      <a:r>
                        <a:rPr lang="en-US" sz="1200" dirty="0" err="1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es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su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propio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buque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 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COMANDANTE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                                 Si </a:t>
                      </a:r>
                      <a:r>
                        <a:rPr lang="en-US" sz="1200" dirty="0" err="1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es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otro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buque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..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NOMBRE DEL BUQUE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OFICIAL SUPERIOR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SUPERIOR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OFICIALES JEFES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JEFE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OFICIALES SUBALTERNOS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OFICIALES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TRIPULACIÓN O SI VA SOLO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 BORDO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SI VA DE LARGO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LARGO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5" name="9 Rectángulo"/>
          <p:cNvSpPr/>
          <p:nvPr/>
        </p:nvSpPr>
        <p:spPr>
          <a:xfrm>
            <a:off x="5391610" y="1209365"/>
            <a:ext cx="5829009" cy="1815882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endParaRPr lang="en-US" sz="16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Desde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el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crepúsculo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hasta la aurora, los Cabos; de Guardia  o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Centinelas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de exterior, que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viesen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llegar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o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pasar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embarcaciones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menores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por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las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proximidades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del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buque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darán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la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voz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de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alerta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con la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expresión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''AH DEL BOT"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debiendo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contestar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el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Patrón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</a:p>
          <a:p>
            <a:endParaRPr lang="en-US" sz="16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7" name="12 Imagen" descr="descarga (8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2927" y="3212315"/>
            <a:ext cx="4873722" cy="3539471"/>
          </a:xfrm>
          <a:prstGeom prst="rect">
            <a:avLst/>
          </a:prstGeom>
          <a:ln>
            <a:solidFill>
              <a:schemeClr val="bg2"/>
            </a:solidFill>
            <a:prstDash val="solid"/>
          </a:ln>
        </p:spPr>
      </p:pic>
    </p:spTree>
    <p:extLst>
      <p:ext uri="{BB962C8B-B14F-4D97-AF65-F5344CB8AC3E}">
        <p14:creationId xmlns:p14="http://schemas.microsoft.com/office/powerpoint/2010/main" val="3772288257"/>
      </p:ext>
    </p:extLst>
  </p:cSld>
  <p:clrMapOvr>
    <a:masterClrMapping/>
  </p:clrMapOvr>
  <p:transition spd="slow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506040" y="1116873"/>
            <a:ext cx="4709725" cy="5002573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Tradiciones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(O.P. Cap. 20) </a:t>
            </a: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lnSpc>
                <a:spcPct val="150000"/>
              </a:lnSpc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8.	Saludo militar.</a:t>
            </a: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8" name="11 Imagen" descr="voinskoe-privetstvie-ili-kakoj-rukoj-otdayut-chest-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2466" y="1673587"/>
            <a:ext cx="6737085" cy="4272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594719"/>
      </p:ext>
    </p:extLst>
  </p:cSld>
  <p:clrMapOvr>
    <a:masterClrMapping/>
  </p:clrMapOvr>
  <p:transition spd="slow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47492" t="10717" b="17302"/>
          <a:stretch/>
        </p:blipFill>
        <p:spPr>
          <a:xfrm>
            <a:off x="6253140" y="1511068"/>
            <a:ext cx="5030892" cy="4571438"/>
          </a:xfrm>
          <a:prstGeom prst="rect">
            <a:avLst/>
          </a:prstGeom>
        </p:spPr>
      </p:pic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grpSp>
        <p:nvGrpSpPr>
          <p:cNvPr id="4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955978" y="1154112"/>
            <a:ext cx="10604500" cy="476249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182563" lvl="1" indent="0" algn="just">
              <a:buNone/>
            </a:pPr>
            <a:r>
              <a:rPr lang="es-ES" sz="2600" b="1" dirty="0">
                <a:solidFill>
                  <a:schemeClr val="bg2">
                    <a:lumMod val="75000"/>
                  </a:schemeClr>
                </a:solidFill>
              </a:rPr>
              <a:t>9.	Jack. (</a:t>
            </a:r>
            <a:r>
              <a:rPr lang="es-ES" sz="2200" b="1" dirty="0">
                <a:solidFill>
                  <a:schemeClr val="bg2">
                    <a:lumMod val="75000"/>
                  </a:schemeClr>
                </a:solidFill>
              </a:rPr>
              <a:t>Sigue movimientos del</a:t>
            </a:r>
            <a:endParaRPr lang="es-ES" sz="2600" b="1" dirty="0">
              <a:solidFill>
                <a:schemeClr val="bg2">
                  <a:lumMod val="75000"/>
                </a:schemeClr>
              </a:solidFill>
            </a:endParaRPr>
          </a:p>
          <a:p>
            <a:pPr marL="182563" lvl="5" indent="0" algn="just">
              <a:buNone/>
            </a:pPr>
            <a:r>
              <a:rPr lang="es-ES" sz="2200" b="1" dirty="0">
                <a:solidFill>
                  <a:schemeClr val="bg2">
                    <a:lumMod val="75000"/>
                  </a:schemeClr>
                </a:solidFill>
              </a:rPr>
              <a:t>pabellón nacional)</a:t>
            </a:r>
          </a:p>
          <a:p>
            <a:pPr marL="182563" lvl="2" indent="0" algn="just">
              <a:buAutoNum type="arabicPeriod" startAt="9"/>
            </a:pPr>
            <a:endParaRPr lang="es-ES" sz="2400" b="1" dirty="0">
              <a:solidFill>
                <a:schemeClr val="bg2">
                  <a:lumMod val="75000"/>
                </a:schemeClr>
              </a:solidFill>
            </a:endParaRPr>
          </a:p>
          <a:p>
            <a:pPr marL="182563" lvl="2" indent="0" algn="just">
              <a:buNone/>
              <a:tabLst>
                <a:tab pos="542925" algn="l"/>
              </a:tabLst>
            </a:pPr>
            <a:r>
              <a:rPr lang="es-ES" sz="2600" b="1" dirty="0">
                <a:solidFill>
                  <a:schemeClr val="bg2">
                    <a:lumMod val="75000"/>
                  </a:schemeClr>
                </a:solidFill>
              </a:rPr>
              <a:t>10.	Gallardete de mando.</a:t>
            </a:r>
          </a:p>
          <a:p>
            <a:pPr marL="182563" indent="0" algn="just">
              <a:buNone/>
            </a:pPr>
            <a:endParaRPr lang="es-ES" sz="10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2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5" b="76831"/>
          <a:stretch/>
        </p:blipFill>
        <p:spPr>
          <a:xfrm>
            <a:off x="5206392" y="4450983"/>
            <a:ext cx="5801193" cy="1078012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6688147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grpSp>
        <p:nvGrpSpPr>
          <p:cNvPr id="4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1030406" y="409133"/>
            <a:ext cx="10604500" cy="476249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11.	Salvas de cañón.</a:t>
            </a:r>
          </a:p>
          <a:p>
            <a:pPr marL="304800" indent="0" algn="just">
              <a:buNone/>
            </a:pPr>
            <a:endParaRPr lang="es-ES" sz="10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10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10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10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3" name="7 Imagen" descr="cac3b1ones_saludo_liberta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1192" y="2626415"/>
            <a:ext cx="4870081" cy="3652561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096885" y="3637087"/>
            <a:ext cx="4163576" cy="1631216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Visita a puertos extranjeros.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Recalada buques extranjeros.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18 de Septiembre (08:00 – 18:00)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21 de Mayo (08:00 – 12:10 – 18:00)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Visita SEPRE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1726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g88IBRX4AAM_5u.jpg"/>
          <p:cNvPicPr>
            <a:picLocks noChangeAspect="1"/>
          </p:cNvPicPr>
          <p:nvPr/>
        </p:nvPicPr>
        <p:blipFill>
          <a:blip r:embed="rId2"/>
          <a:srcRect r="12044" b="54410"/>
          <a:stretch>
            <a:fillRect/>
          </a:stretch>
        </p:blipFill>
        <p:spPr>
          <a:xfrm>
            <a:off x="1540933" y="3593145"/>
            <a:ext cx="3393772" cy="26552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grpSp>
        <p:nvGrpSpPr>
          <p:cNvPr id="4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955978" y="0"/>
            <a:ext cx="10604500" cy="5916611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lnSpc>
                <a:spcPct val="150000"/>
              </a:lnSpc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12.	Picada de la hora</a:t>
            </a:r>
            <a:r>
              <a:rPr lang="es-ES" sz="1100" b="1" dirty="0">
                <a:solidFill>
                  <a:schemeClr val="bg2">
                    <a:lumMod val="75000"/>
                  </a:schemeClr>
                </a:solidFill>
              </a:rPr>
              <a:t>. (3101)</a:t>
            </a:r>
          </a:p>
          <a:p>
            <a:pPr marL="304800" indent="0" algn="just">
              <a:buNone/>
            </a:pP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10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162800" y="1854207"/>
            <a:ext cx="4162425" cy="347787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i="1" dirty="0">
                <a:solidFill>
                  <a:schemeClr val="bg1"/>
                </a:solidFill>
              </a:rPr>
              <a:t>08:00	</a:t>
            </a:r>
            <a:r>
              <a:rPr lang="en-US" sz="2000" b="1" i="1" dirty="0" err="1">
                <a:solidFill>
                  <a:schemeClr val="bg1"/>
                </a:solidFill>
              </a:rPr>
              <a:t>Cuatro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repiques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dobles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</a:p>
          <a:p>
            <a:r>
              <a:rPr lang="en-US" sz="2000" b="1" i="1" dirty="0">
                <a:solidFill>
                  <a:schemeClr val="bg1"/>
                </a:solidFill>
              </a:rPr>
              <a:t>08:30	Un </a:t>
            </a:r>
            <a:r>
              <a:rPr lang="en-US" sz="2000" b="1" i="1" dirty="0" err="1">
                <a:solidFill>
                  <a:schemeClr val="bg1"/>
                </a:solidFill>
              </a:rPr>
              <a:t>repique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sencillo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  <a:endParaRPr lang="es-CL" sz="2000" b="1" i="1" dirty="0">
              <a:solidFill>
                <a:schemeClr val="bg1"/>
              </a:solidFill>
            </a:endParaRPr>
          </a:p>
          <a:p>
            <a:r>
              <a:rPr lang="en-US" sz="2000" b="1" i="1" dirty="0">
                <a:solidFill>
                  <a:schemeClr val="bg1"/>
                </a:solidFill>
              </a:rPr>
              <a:t>09:00	Un </a:t>
            </a:r>
            <a:r>
              <a:rPr lang="en-US" sz="2000" b="1" i="1" dirty="0" err="1">
                <a:solidFill>
                  <a:schemeClr val="bg1"/>
                </a:solidFill>
              </a:rPr>
              <a:t>repique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doble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</a:p>
          <a:p>
            <a:r>
              <a:rPr lang="en-US" sz="2000" b="1" i="1" dirty="0">
                <a:solidFill>
                  <a:schemeClr val="bg1"/>
                </a:solidFill>
              </a:rPr>
              <a:t>09:30	Un </a:t>
            </a:r>
            <a:r>
              <a:rPr lang="en-US" sz="2000" b="1" i="1" dirty="0" err="1">
                <a:solidFill>
                  <a:schemeClr val="bg1"/>
                </a:solidFill>
              </a:rPr>
              <a:t>doble</a:t>
            </a:r>
            <a:r>
              <a:rPr lang="en-US" sz="2000" b="1" i="1" dirty="0">
                <a:solidFill>
                  <a:schemeClr val="bg1"/>
                </a:solidFill>
              </a:rPr>
              <a:t> y un </a:t>
            </a:r>
            <a:r>
              <a:rPr lang="en-US" sz="2000" b="1" i="1" dirty="0" err="1">
                <a:solidFill>
                  <a:schemeClr val="bg1"/>
                </a:solidFill>
              </a:rPr>
              <a:t>sencillo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</a:p>
          <a:p>
            <a:r>
              <a:rPr lang="en-US" sz="2000" b="1" i="1" dirty="0">
                <a:solidFill>
                  <a:schemeClr val="bg1"/>
                </a:solidFill>
              </a:rPr>
              <a:t>10:00	Dos </a:t>
            </a:r>
            <a:r>
              <a:rPr lang="en-US" sz="2000" b="1" i="1" dirty="0" err="1">
                <a:solidFill>
                  <a:schemeClr val="bg1"/>
                </a:solidFill>
              </a:rPr>
              <a:t>dobles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  <a:endParaRPr lang="es-CL" sz="2000" b="1" i="1" dirty="0">
              <a:solidFill>
                <a:schemeClr val="bg1"/>
              </a:solidFill>
            </a:endParaRPr>
          </a:p>
          <a:p>
            <a:r>
              <a:rPr lang="en-US" sz="2000" b="1" i="1" dirty="0">
                <a:solidFill>
                  <a:schemeClr val="bg1"/>
                </a:solidFill>
              </a:rPr>
              <a:t>10:30	Dos </a:t>
            </a:r>
            <a:r>
              <a:rPr lang="en-US" sz="2000" b="1" i="1" dirty="0" err="1">
                <a:solidFill>
                  <a:schemeClr val="bg1"/>
                </a:solidFill>
              </a:rPr>
              <a:t>dobles</a:t>
            </a:r>
            <a:r>
              <a:rPr lang="en-US" sz="2000" b="1" i="1" dirty="0">
                <a:solidFill>
                  <a:schemeClr val="bg1"/>
                </a:solidFill>
              </a:rPr>
              <a:t> y un </a:t>
            </a:r>
            <a:r>
              <a:rPr lang="en-US" sz="2000" b="1" i="1" dirty="0" err="1">
                <a:solidFill>
                  <a:schemeClr val="bg1"/>
                </a:solidFill>
              </a:rPr>
              <a:t>sencillo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</a:p>
          <a:p>
            <a:r>
              <a:rPr lang="en-US" sz="2000" b="1" i="1" dirty="0">
                <a:solidFill>
                  <a:schemeClr val="bg1"/>
                </a:solidFill>
              </a:rPr>
              <a:t>11:00	</a:t>
            </a:r>
            <a:r>
              <a:rPr lang="en-US" sz="2000" b="1" i="1" dirty="0" err="1">
                <a:solidFill>
                  <a:schemeClr val="bg1"/>
                </a:solidFill>
              </a:rPr>
              <a:t>Tres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dobles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  <a:endParaRPr lang="es-CL" sz="2000" b="1" i="1" dirty="0">
              <a:solidFill>
                <a:schemeClr val="bg1"/>
              </a:solidFill>
            </a:endParaRPr>
          </a:p>
          <a:p>
            <a:r>
              <a:rPr lang="en-US" sz="2000" b="1" i="1" dirty="0">
                <a:solidFill>
                  <a:schemeClr val="bg1"/>
                </a:solidFill>
              </a:rPr>
              <a:t>11:30	</a:t>
            </a:r>
            <a:r>
              <a:rPr lang="en-US" sz="2000" b="1" i="1" dirty="0" err="1">
                <a:solidFill>
                  <a:schemeClr val="bg1"/>
                </a:solidFill>
              </a:rPr>
              <a:t>Tres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dobles</a:t>
            </a:r>
            <a:r>
              <a:rPr lang="en-US" sz="2000" b="1" i="1" dirty="0">
                <a:solidFill>
                  <a:schemeClr val="bg1"/>
                </a:solidFill>
              </a:rPr>
              <a:t> y </a:t>
            </a:r>
            <a:r>
              <a:rPr lang="en-US" sz="2000" b="1" i="1" dirty="0" err="1">
                <a:solidFill>
                  <a:schemeClr val="bg1"/>
                </a:solidFill>
              </a:rPr>
              <a:t>uno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sencillo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</a:p>
          <a:p>
            <a:r>
              <a:rPr lang="en-US" sz="2000" b="1" i="1" dirty="0">
                <a:solidFill>
                  <a:schemeClr val="bg1"/>
                </a:solidFill>
              </a:rPr>
              <a:t>12:00	</a:t>
            </a:r>
            <a:r>
              <a:rPr lang="en-US" sz="2000" b="1" i="1" dirty="0" err="1">
                <a:solidFill>
                  <a:schemeClr val="bg1"/>
                </a:solidFill>
              </a:rPr>
              <a:t>Cuatro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repiques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dobles</a:t>
            </a:r>
            <a:endParaRPr lang="en-US" sz="2000" b="1" i="1" dirty="0">
              <a:solidFill>
                <a:schemeClr val="bg1"/>
              </a:solidFill>
            </a:endParaRPr>
          </a:p>
          <a:p>
            <a:endParaRPr lang="en-US" sz="2000" b="1" i="1" dirty="0">
              <a:solidFill>
                <a:schemeClr val="bg1"/>
              </a:solidFill>
            </a:endParaRPr>
          </a:p>
          <a:p>
            <a:r>
              <a:rPr lang="en-US" b="1" i="1" dirty="0">
                <a:solidFill>
                  <a:schemeClr val="bg1"/>
                </a:solidFill>
              </a:rPr>
              <a:t>(entre 08: 00 hrs. y 21:00 hrs)</a:t>
            </a:r>
            <a:endParaRPr lang="es-CL" b="1" i="1" dirty="0">
              <a:solidFill>
                <a:schemeClr val="bg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871538" y="4028941"/>
            <a:ext cx="3048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  <a:tabLst>
                <a:tab pos="1336675" algn="l"/>
              </a:tabLst>
            </a:pPr>
            <a:endParaRPr lang="es-CL" sz="1400" dirty="0">
              <a:solidFill>
                <a:srgbClr val="18276C">
                  <a:lumMod val="75000"/>
                </a:srgbClr>
              </a:solidFill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373814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xit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8E9975-282F-D1EB-8041-DCDFEA06DD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4A762-D370-D845-FC78-97FC342F2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  <p:grpSp>
        <p:nvGrpSpPr>
          <p:cNvPr id="4" name="Grupo 5">
            <a:extLst>
              <a:ext uri="{FF2B5EF4-FFF2-40B4-BE49-F238E27FC236}">
                <a16:creationId xmlns:a16="http://schemas.microsoft.com/office/drawing/2014/main" id="{1E47D462-78C8-B36A-CFBD-CEEFFCC50E02}"/>
              </a:ext>
            </a:extLst>
          </p:cNvPr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>
              <a:extLst>
                <a:ext uri="{FF2B5EF4-FFF2-40B4-BE49-F238E27FC236}">
                  <a16:creationId xmlns:a16="http://schemas.microsoft.com/office/drawing/2014/main" id="{276B2661-DDF1-19EF-119E-2257203BD469}"/>
                </a:ext>
              </a:extLst>
            </p:cNvPr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>
              <a:extLst>
                <a:ext uri="{FF2B5EF4-FFF2-40B4-BE49-F238E27FC236}">
                  <a16:creationId xmlns:a16="http://schemas.microsoft.com/office/drawing/2014/main" id="{69EF498C-7DA5-965F-EC9F-15567F69C3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>
            <a:extLst>
              <a:ext uri="{FF2B5EF4-FFF2-40B4-BE49-F238E27FC236}">
                <a16:creationId xmlns:a16="http://schemas.microsoft.com/office/drawing/2014/main" id="{97CDA5A3-E244-338F-0B38-0F2927D6E2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5962" y="1647691"/>
            <a:ext cx="10604500" cy="476249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1"/>
                </a:solidFill>
              </a:rPr>
              <a:t>Ceremonial Naval</a:t>
            </a:r>
            <a:r>
              <a:rPr lang="es-ES" sz="3200" b="1" dirty="0">
                <a:solidFill>
                  <a:schemeClr val="bg1"/>
                </a:solidFill>
              </a:rPr>
              <a:t>: </a:t>
            </a:r>
          </a:p>
          <a:p>
            <a:pPr marL="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es-CL" sz="2800" b="1" i="1" dirty="0">
              <a:solidFill>
                <a:schemeClr val="bg1"/>
              </a:solidFill>
            </a:endParaRPr>
          </a:p>
          <a:p>
            <a:pPr marL="304800" indent="0" algn="just">
              <a:lnSpc>
                <a:spcPct val="150000"/>
              </a:lnSpc>
              <a:buNone/>
            </a:pPr>
            <a:r>
              <a:rPr lang="es-ES" sz="2800" b="1" dirty="0">
                <a:solidFill>
                  <a:schemeClr val="bg1"/>
                </a:solidFill>
              </a:rPr>
              <a:t>13.  Honores y toques de pito </a:t>
            </a:r>
            <a:r>
              <a:rPr lang="es-ES" sz="1050" b="1" dirty="0">
                <a:solidFill>
                  <a:schemeClr val="bg1"/>
                </a:solidFill>
              </a:rPr>
              <a:t>(C.N. 0412-3111-3112)</a:t>
            </a:r>
          </a:p>
          <a:p>
            <a:pPr marL="990600" lvl="1" indent="-228600" algn="just">
              <a:spcAft>
                <a:spcPts val="0"/>
              </a:spcAft>
            </a:pPr>
            <a:endParaRPr lang="es-ES" b="1" dirty="0">
              <a:solidFill>
                <a:schemeClr val="bg1"/>
              </a:solidFill>
            </a:endParaRPr>
          </a:p>
          <a:p>
            <a:pPr marL="990600" lvl="1" indent="-228600" algn="just">
              <a:spcAft>
                <a:spcPts val="0"/>
              </a:spcAft>
              <a:buClr>
                <a:schemeClr val="bg1"/>
              </a:buClr>
            </a:pPr>
            <a:r>
              <a:rPr lang="es-ES" b="1" dirty="0">
                <a:solidFill>
                  <a:schemeClr val="bg1"/>
                </a:solidFill>
              </a:rPr>
              <a:t>Maniobras</a:t>
            </a:r>
          </a:p>
          <a:p>
            <a:pPr marL="1435100" lvl="1" indent="-228600" algn="just">
              <a:spcAft>
                <a:spcPts val="0"/>
              </a:spcAft>
              <a:buClr>
                <a:schemeClr val="bg1"/>
              </a:buClr>
            </a:pPr>
            <a:r>
              <a:rPr lang="es-ES" sz="1400" dirty="0">
                <a:solidFill>
                  <a:schemeClr val="bg1"/>
                </a:solidFill>
              </a:rPr>
              <a:t>Izar</a:t>
            </a:r>
          </a:p>
          <a:p>
            <a:pPr marL="1435100" lvl="1" indent="-228600" algn="just">
              <a:spcAft>
                <a:spcPts val="0"/>
              </a:spcAft>
              <a:buClr>
                <a:schemeClr val="bg1"/>
              </a:buClr>
            </a:pPr>
            <a:r>
              <a:rPr lang="es-ES" sz="1400" dirty="0">
                <a:solidFill>
                  <a:schemeClr val="bg1"/>
                </a:solidFill>
              </a:rPr>
              <a:t>arriar</a:t>
            </a:r>
          </a:p>
          <a:p>
            <a:pPr marL="1435100" lvl="1" indent="-228600" algn="just">
              <a:spcAft>
                <a:spcPts val="0"/>
              </a:spcAft>
              <a:buClr>
                <a:schemeClr val="bg1"/>
              </a:buClr>
            </a:pPr>
            <a:r>
              <a:rPr lang="es-ES" sz="1400" dirty="0">
                <a:solidFill>
                  <a:schemeClr val="bg1"/>
                </a:solidFill>
              </a:rPr>
              <a:t>Detener</a:t>
            </a:r>
          </a:p>
          <a:p>
            <a:pPr marL="1435100" lvl="1" indent="-228600" algn="just">
              <a:spcAft>
                <a:spcPts val="0"/>
              </a:spcAft>
              <a:buClr>
                <a:schemeClr val="bg1"/>
              </a:buClr>
            </a:pPr>
            <a:endParaRPr lang="es-ES" sz="1400" dirty="0">
              <a:solidFill>
                <a:schemeClr val="bg1"/>
              </a:solidFill>
            </a:endParaRPr>
          </a:p>
          <a:p>
            <a:pPr marL="1435100" lvl="1" indent="-228600" algn="just">
              <a:spcAft>
                <a:spcPts val="0"/>
              </a:spcAft>
              <a:buClr>
                <a:schemeClr val="bg1"/>
              </a:buClr>
            </a:pPr>
            <a:endParaRPr lang="es-ES" sz="1400" dirty="0">
              <a:solidFill>
                <a:schemeClr val="bg1"/>
              </a:solidFill>
            </a:endParaRPr>
          </a:p>
          <a:p>
            <a:pPr marL="990600" lvl="1" indent="-228600" algn="just">
              <a:spcAft>
                <a:spcPts val="0"/>
              </a:spcAft>
              <a:buClr>
                <a:schemeClr val="bg1"/>
              </a:buClr>
            </a:pPr>
            <a:r>
              <a:rPr lang="es-ES" b="1" dirty="0">
                <a:solidFill>
                  <a:schemeClr val="bg1"/>
                </a:solidFill>
              </a:rPr>
              <a:t>Honores: </a:t>
            </a:r>
          </a:p>
          <a:p>
            <a:pPr marL="1447800" lvl="2" indent="-228600" algn="just">
              <a:spcAft>
                <a:spcPts val="0"/>
              </a:spcAft>
              <a:buClr>
                <a:schemeClr val="bg1"/>
              </a:buClr>
            </a:pPr>
            <a:r>
              <a:rPr lang="es-ES" dirty="0">
                <a:solidFill>
                  <a:schemeClr val="bg1"/>
                </a:solidFill>
              </a:rPr>
              <a:t>A bordo</a:t>
            </a:r>
          </a:p>
          <a:p>
            <a:pPr marL="1447800" lvl="2" indent="-228600" algn="just">
              <a:spcAft>
                <a:spcPts val="0"/>
              </a:spcAft>
              <a:buClr>
                <a:schemeClr val="bg1"/>
              </a:buClr>
            </a:pPr>
            <a:r>
              <a:rPr lang="es-ES" dirty="0">
                <a:solidFill>
                  <a:schemeClr val="bg1"/>
                </a:solidFill>
              </a:rPr>
              <a:t>En tierra (excepción)</a:t>
            </a:r>
          </a:p>
          <a:p>
            <a:pPr marL="1447800" lvl="2" indent="-228600" algn="just">
              <a:spcAft>
                <a:spcPts val="0"/>
              </a:spcAft>
              <a:buClr>
                <a:schemeClr val="bg1"/>
              </a:buClr>
            </a:pPr>
            <a:endParaRPr lang="es-ES" dirty="0">
              <a:solidFill>
                <a:schemeClr val="bg1"/>
              </a:solidFill>
            </a:endParaRPr>
          </a:p>
          <a:p>
            <a:pPr marL="1447800" lvl="2" indent="-228600" algn="just">
              <a:spcAft>
                <a:spcPts val="0"/>
              </a:spcAft>
              <a:buClr>
                <a:schemeClr val="bg1"/>
              </a:buClr>
            </a:pPr>
            <a:endParaRPr lang="es-ES" dirty="0">
              <a:solidFill>
                <a:schemeClr val="bg1"/>
              </a:solidFill>
            </a:endParaRPr>
          </a:p>
          <a:p>
            <a:pPr marL="981075" lvl="1" defTabSz="914400" fontAlgn="base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tabLst>
                <a:tab pos="1336675" algn="l"/>
              </a:tabLst>
            </a:pPr>
            <a:r>
              <a:rPr lang="en-US" b="1" dirty="0" err="1">
                <a:solidFill>
                  <a:schemeClr val="bg1"/>
                </a:solidFill>
              </a:rPr>
              <a:t>Actividades</a:t>
            </a:r>
            <a:r>
              <a:rPr lang="en-US" b="1" dirty="0">
                <a:solidFill>
                  <a:schemeClr val="bg1"/>
                </a:solidFill>
              </a:rPr>
              <a:t> del </a:t>
            </a:r>
            <a:r>
              <a:rPr lang="en-US" b="1" dirty="0" err="1">
                <a:solidFill>
                  <a:schemeClr val="bg1"/>
                </a:solidFill>
              </a:rPr>
              <a:t>régimen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diario</a:t>
            </a:r>
            <a:r>
              <a:rPr lang="en-US" dirty="0">
                <a:solidFill>
                  <a:schemeClr val="bg1"/>
                </a:solidFill>
                <a:ea typeface="Verdana" pitchFamily="34" charset="0"/>
                <a:cs typeface="Verdana" pitchFamily="34" charset="0"/>
              </a:rPr>
              <a:t>:</a:t>
            </a: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tabLst>
                <a:tab pos="1336675" algn="l"/>
              </a:tabLst>
            </a:pPr>
            <a:endParaRPr lang="es-CL" sz="11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1438275" lvl="1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FontTx/>
              <a:buChar char="•"/>
              <a:tabLst>
                <a:tab pos="1336675" algn="l"/>
              </a:tabLst>
            </a:pPr>
            <a:r>
              <a:rPr lang="en-US" sz="1400" dirty="0">
                <a:solidFill>
                  <a:schemeClr val="bg1"/>
                </a:solidFill>
                <a:ea typeface="Verdana" pitchFamily="34" charset="0"/>
                <a:cs typeface="Verdana" pitchFamily="34" charset="0"/>
              </a:rPr>
              <a:t>Diana.</a:t>
            </a:r>
            <a:endParaRPr lang="es-CL" sz="1400" dirty="0">
              <a:solidFill>
                <a:schemeClr val="bg1"/>
              </a:solidFill>
              <a:ea typeface="Verdana" pitchFamily="34" charset="0"/>
              <a:cs typeface="Verdana" pitchFamily="34" charset="0"/>
            </a:endParaRPr>
          </a:p>
          <a:p>
            <a:pPr marL="1438275" lvl="1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FontTx/>
              <a:buChar char="•"/>
              <a:tabLst>
                <a:tab pos="1336675" algn="l"/>
              </a:tabLst>
            </a:pPr>
            <a:r>
              <a:rPr lang="en-US" sz="1400" dirty="0" err="1">
                <a:solidFill>
                  <a:schemeClr val="bg1"/>
                </a:solidFill>
                <a:ea typeface="Verdana" pitchFamily="34" charset="0"/>
                <a:cs typeface="Verdana" pitchFamily="34" charset="0"/>
              </a:rPr>
              <a:t>Aclaras</a:t>
            </a:r>
            <a:r>
              <a:rPr lang="en-US" sz="1400" dirty="0">
                <a:solidFill>
                  <a:schemeClr val="bg1"/>
                </a:solidFill>
                <a:ea typeface="Verdana" pitchFamily="34" charset="0"/>
                <a:cs typeface="Verdana" pitchFamily="34" charset="0"/>
              </a:rPr>
              <a:t>.</a:t>
            </a:r>
            <a:endParaRPr lang="es-CL" sz="1400" dirty="0">
              <a:solidFill>
                <a:schemeClr val="bg1"/>
              </a:solidFill>
              <a:ea typeface="Verdana" pitchFamily="34" charset="0"/>
              <a:cs typeface="Verdana" pitchFamily="34" charset="0"/>
            </a:endParaRPr>
          </a:p>
          <a:p>
            <a:pPr marL="1438275" lvl="1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FontTx/>
              <a:buChar char="•"/>
              <a:tabLst>
                <a:tab pos="1336675" algn="l"/>
              </a:tabLst>
            </a:pPr>
            <a:r>
              <a:rPr lang="en-US" sz="1400" dirty="0" err="1">
                <a:solidFill>
                  <a:schemeClr val="bg1"/>
                </a:solidFill>
                <a:ea typeface="Verdana" pitchFamily="34" charset="0"/>
                <a:cs typeface="Verdana" pitchFamily="34" charset="0"/>
              </a:rPr>
              <a:t>Llamadas</a:t>
            </a:r>
            <a:r>
              <a:rPr lang="en-US" sz="1400" dirty="0">
                <a:solidFill>
                  <a:schemeClr val="bg1"/>
                </a:solidFill>
                <a:ea typeface="Verdana" pitchFamily="34" charset="0"/>
                <a:cs typeface="Verdana" pitchFamily="34" charset="0"/>
              </a:rPr>
              <a:t>.</a:t>
            </a:r>
            <a:endParaRPr lang="es-CL" sz="1400" dirty="0">
              <a:solidFill>
                <a:schemeClr val="bg1"/>
              </a:solidFill>
              <a:ea typeface="Verdana" pitchFamily="34" charset="0"/>
              <a:cs typeface="Verdana" pitchFamily="34" charset="0"/>
            </a:endParaRPr>
          </a:p>
          <a:p>
            <a:pPr marL="1438275" lvl="1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FontTx/>
              <a:buChar char="•"/>
              <a:tabLst>
                <a:tab pos="1336675" algn="l"/>
              </a:tabLst>
            </a:pPr>
            <a:r>
              <a:rPr lang="en-US" sz="1400" dirty="0">
                <a:solidFill>
                  <a:schemeClr val="bg1"/>
                </a:solidFill>
                <a:ea typeface="Verdana" pitchFamily="34" charset="0"/>
                <a:cs typeface="Verdana" pitchFamily="34" charset="0"/>
              </a:rPr>
              <a:t>Rancho.</a:t>
            </a:r>
            <a:endParaRPr lang="es-CL" sz="1400" dirty="0">
              <a:solidFill>
                <a:schemeClr val="bg1"/>
              </a:solidFill>
              <a:ea typeface="Verdana" pitchFamily="34" charset="0"/>
              <a:cs typeface="Verdana" pitchFamily="34" charset="0"/>
            </a:endParaRPr>
          </a:p>
          <a:p>
            <a:pPr marL="1438275" lvl="1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FontTx/>
              <a:buChar char="•"/>
              <a:tabLst>
                <a:tab pos="1336675" algn="l"/>
              </a:tabLst>
            </a:pPr>
            <a:r>
              <a:rPr lang="en-US" sz="1400" dirty="0" err="1">
                <a:solidFill>
                  <a:schemeClr val="bg1"/>
                </a:solidFill>
                <a:ea typeface="Verdana" pitchFamily="34" charset="0"/>
                <a:cs typeface="Verdana" pitchFamily="34" charset="0"/>
              </a:rPr>
              <a:t>Retirada</a:t>
            </a:r>
            <a:r>
              <a:rPr lang="en-US" sz="1400" dirty="0">
                <a:solidFill>
                  <a:schemeClr val="bg1"/>
                </a:solidFill>
                <a:ea typeface="Verdana" pitchFamily="34" charset="0"/>
                <a:cs typeface="Verdana" pitchFamily="34" charset="0"/>
              </a:rPr>
              <a:t>.</a:t>
            </a:r>
          </a:p>
          <a:p>
            <a:pPr marL="1438275" lvl="1" defTabSz="914400" eaLnBrk="0" fontAlgn="base" hangingPunct="0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FontTx/>
              <a:buChar char="•"/>
              <a:tabLst>
                <a:tab pos="1336675" algn="l"/>
              </a:tabLst>
            </a:pPr>
            <a:r>
              <a:rPr lang="en-US" sz="1400" dirty="0" err="1">
                <a:solidFill>
                  <a:schemeClr val="bg1"/>
                </a:solidFill>
                <a:ea typeface="Verdana" pitchFamily="34" charset="0"/>
                <a:cs typeface="Verdana" pitchFamily="34" charset="0"/>
              </a:rPr>
              <a:t>Silencio</a:t>
            </a:r>
            <a:r>
              <a:rPr lang="es-CL" sz="1400" dirty="0">
                <a:solidFill>
                  <a:schemeClr val="bg1"/>
                </a:solidFill>
                <a:ea typeface="Verdana" pitchFamily="34" charset="0"/>
                <a:cs typeface="Verdana" pitchFamily="34" charset="0"/>
              </a:rPr>
              <a:t> </a:t>
            </a:r>
          </a:p>
          <a:p>
            <a:pPr marL="1447800" lvl="2" indent="-228600" algn="just"/>
            <a:endParaRPr lang="es-ES" dirty="0">
              <a:solidFill>
                <a:schemeClr val="bg1"/>
              </a:solidFill>
            </a:endParaRPr>
          </a:p>
          <a:p>
            <a:pPr marL="304800" indent="0" algn="just">
              <a:buNone/>
            </a:pPr>
            <a:endParaRPr lang="es-ES" sz="3200" b="1" dirty="0">
              <a:solidFill>
                <a:schemeClr val="bg1"/>
              </a:solidFill>
            </a:endParaRP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1"/>
                </a:solidFill>
              </a:rPr>
              <a:t> </a:t>
            </a:r>
            <a:endParaRPr lang="es-ES" sz="1000" b="1" dirty="0">
              <a:solidFill>
                <a:schemeClr val="bg1"/>
              </a:solidFill>
            </a:endParaRPr>
          </a:p>
        </p:txBody>
      </p:sp>
      <p:pic>
        <p:nvPicPr>
          <p:cNvPr id="8" name="7 Imagen" descr="descarga (5).jpg">
            <a:extLst>
              <a:ext uri="{FF2B5EF4-FFF2-40B4-BE49-F238E27FC236}">
                <a16:creationId xmlns:a16="http://schemas.microsoft.com/office/drawing/2014/main" id="{E6C65799-B363-FAD9-D51C-5F234E191E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6690" y="1252840"/>
            <a:ext cx="3393772" cy="21761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13 Rectángulo">
            <a:extLst>
              <a:ext uri="{FF2B5EF4-FFF2-40B4-BE49-F238E27FC236}">
                <a16:creationId xmlns:a16="http://schemas.microsoft.com/office/drawing/2014/main" id="{E4D251BC-79D8-EA02-050F-7E82FBA8F364}"/>
              </a:ext>
            </a:extLst>
          </p:cNvPr>
          <p:cNvSpPr/>
          <p:nvPr/>
        </p:nvSpPr>
        <p:spPr>
          <a:xfrm>
            <a:off x="871538" y="4028941"/>
            <a:ext cx="3048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  <a:tabLst>
                <a:tab pos="1336675" algn="l"/>
              </a:tabLst>
            </a:pPr>
            <a:endParaRPr lang="es-CL" sz="1400" dirty="0">
              <a:solidFill>
                <a:srgbClr val="18276C">
                  <a:lumMod val="75000"/>
                </a:srgbClr>
              </a:solidFill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560791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1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11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184150" y="1094432"/>
            <a:ext cx="10604500" cy="246488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El pabellón nacional. </a:t>
            </a:r>
            <a:r>
              <a:rPr lang="es-CL" sz="1000" b="1" dirty="0">
                <a:solidFill>
                  <a:schemeClr val="bg2">
                    <a:lumMod val="75000"/>
                  </a:schemeClr>
                </a:solidFill>
              </a:rPr>
              <a:t>(C.N. 0101 – 0102)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357188" y="3641627"/>
            <a:ext cx="6338168" cy="286232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182563" algn="just" defTabSz="439738">
              <a:tabLst>
                <a:tab pos="4389438" algn="l"/>
              </a:tabLst>
            </a:pPr>
            <a:r>
              <a:rPr lang="es-ES" sz="20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“Son emblemas nacionales: la Bandera Nacional, el Escudo de Armas de la República y el Himno Nacional. </a:t>
            </a:r>
          </a:p>
          <a:p>
            <a:pPr algn="just" defTabSz="439738">
              <a:tabLst>
                <a:tab pos="4389438" algn="l"/>
              </a:tabLst>
            </a:pPr>
            <a:endParaRPr lang="es-ES" sz="20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82563" algn="just" defTabSz="439738">
              <a:tabLst>
                <a:tab pos="4389438" algn="l"/>
              </a:tabLst>
            </a:pPr>
            <a:r>
              <a:rPr lang="es-ES" sz="20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Los emblemas nacionales y el estandarte, son los símbolos de la Patria y constituyen para los ciudadanos chilenos y especialmente para los miembros de la Armada, motivo de veneración y respeto.” </a:t>
            </a:r>
            <a:endParaRPr lang="en-US" sz="20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1352" y="1101084"/>
            <a:ext cx="2562068" cy="337114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8166" y="3774794"/>
            <a:ext cx="3390188" cy="214347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214" y="1158945"/>
            <a:ext cx="3325952" cy="22173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28" r="7826"/>
          <a:stretch/>
        </p:blipFill>
        <p:spPr>
          <a:xfrm>
            <a:off x="7377560" y="1589138"/>
            <a:ext cx="2466146" cy="269320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1567074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184150" y="1145234"/>
            <a:ext cx="10604500" cy="246488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ES" sz="12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Empleo del pabellón nacional. </a:t>
            </a:r>
            <a:r>
              <a:rPr lang="es-CL" sz="1000" b="1" dirty="0">
                <a:solidFill>
                  <a:schemeClr val="bg2">
                    <a:lumMod val="75000"/>
                  </a:schemeClr>
                </a:solidFill>
              </a:rPr>
              <a:t>(C.N. 0121-0125-0126-0127-0128-0130)</a:t>
            </a: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2400" b="1" dirty="0">
                <a:solidFill>
                  <a:schemeClr val="bg2">
                    <a:lumMod val="75000"/>
                  </a:schemeClr>
                </a:solidFill>
              </a:rPr>
              <a:t>Horario. </a:t>
            </a:r>
            <a:r>
              <a:rPr lang="es-CL" sz="1400" b="1" dirty="0">
                <a:solidFill>
                  <a:schemeClr val="bg2">
                    <a:lumMod val="75000"/>
                  </a:schemeClr>
                </a:solidFill>
              </a:rPr>
              <a:t>(Navegando - En puerto - En tierra)</a:t>
            </a:r>
            <a:endParaRPr lang="es-CL" sz="2400" b="1" dirty="0">
              <a:solidFill>
                <a:schemeClr val="bg2">
                  <a:lumMod val="75000"/>
                </a:schemeClr>
              </a:solidFill>
            </a:endParaRP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2400" b="1" dirty="0">
                <a:solidFill>
                  <a:schemeClr val="bg2">
                    <a:lumMod val="75000"/>
                  </a:schemeClr>
                </a:solidFill>
              </a:rPr>
              <a:t>Lugar de izada </a:t>
            </a:r>
            <a:r>
              <a:rPr lang="es-CL" sz="1400" b="1" dirty="0">
                <a:solidFill>
                  <a:schemeClr val="bg2">
                    <a:lumMod val="75000"/>
                  </a:schemeClr>
                </a:solidFill>
              </a:rPr>
              <a:t>(Navegando - En puerto - En tierra)</a:t>
            </a:r>
            <a:endParaRPr lang="es-CL" b="1" dirty="0">
              <a:solidFill>
                <a:schemeClr val="bg2">
                  <a:lumMod val="75000"/>
                </a:schemeClr>
              </a:solidFill>
            </a:endParaRP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2400" b="1" dirty="0">
                <a:solidFill>
                  <a:schemeClr val="bg2">
                    <a:lumMod val="75000"/>
                  </a:schemeClr>
                </a:solidFill>
              </a:rPr>
              <a:t>Excepciones </a:t>
            </a:r>
            <a:r>
              <a:rPr lang="es-CL" sz="1400" b="1" dirty="0">
                <a:solidFill>
                  <a:schemeClr val="bg2">
                    <a:lumMod val="75000"/>
                  </a:schemeClr>
                </a:solidFill>
              </a:rPr>
              <a:t>(Hora de ocaso, entrada a puerto)</a:t>
            </a:r>
            <a:endParaRPr lang="es-CL" sz="2400" b="1" dirty="0">
              <a:solidFill>
                <a:schemeClr val="bg2">
                  <a:lumMod val="75000"/>
                </a:schemeClr>
              </a:solidFill>
            </a:endParaRP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2400" b="1" dirty="0">
                <a:solidFill>
                  <a:schemeClr val="bg2">
                    <a:lumMod val="75000"/>
                  </a:schemeClr>
                </a:solidFill>
              </a:rPr>
              <a:t>Saludo al </a:t>
            </a:r>
            <a:r>
              <a:rPr lang="es-CL" sz="2400" b="1" dirty="0" smtClean="0">
                <a:solidFill>
                  <a:schemeClr val="bg2">
                    <a:lumMod val="75000"/>
                  </a:schemeClr>
                </a:solidFill>
              </a:rPr>
              <a:t>pabellón </a:t>
            </a:r>
            <a:r>
              <a:rPr lang="es-CL" sz="1200" b="1" dirty="0" smtClean="0">
                <a:solidFill>
                  <a:schemeClr val="bg2">
                    <a:lumMod val="75000"/>
                  </a:schemeClr>
                </a:solidFill>
              </a:rPr>
              <a:t>(Al embarcarse)</a:t>
            </a:r>
            <a:endParaRPr lang="es-CL" sz="1200" b="1" dirty="0">
              <a:solidFill>
                <a:schemeClr val="bg2">
                  <a:lumMod val="75000"/>
                </a:schemeClr>
              </a:solidFill>
            </a:endParaRP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2400" b="1" dirty="0">
                <a:solidFill>
                  <a:schemeClr val="bg2">
                    <a:lumMod val="75000"/>
                  </a:schemeClr>
                </a:solidFill>
              </a:rPr>
              <a:t>Honores </a:t>
            </a:r>
            <a:r>
              <a:rPr lang="es-CL" sz="1400" b="1" dirty="0">
                <a:solidFill>
                  <a:schemeClr val="bg2">
                    <a:lumMod val="75000"/>
                  </a:schemeClr>
                </a:solidFill>
              </a:rPr>
              <a:t>(Bayoneta – Banda himno nacional)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3559321"/>
            <a:ext cx="5124957" cy="31627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89" y="3796805"/>
            <a:ext cx="5222911" cy="297304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239" y="1524335"/>
            <a:ext cx="3810000" cy="2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946125"/>
      </p:ext>
    </p:extLst>
  </p:cSld>
  <p:clrMapOvr>
    <a:masterClrMapping/>
  </p:clrMapOvr>
  <p:transition spd="slow"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17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144741" y="921543"/>
            <a:ext cx="10604500" cy="476249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14.	Empavesado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ES" sz="1100" b="1" dirty="0">
                <a:solidFill>
                  <a:schemeClr val="bg2">
                    <a:lumMod val="75000"/>
                  </a:schemeClr>
                </a:solidFill>
              </a:rPr>
              <a:t>(C.N. 0701 – 0702 - 0711)</a:t>
            </a:r>
          </a:p>
          <a:p>
            <a:pPr marL="304800" indent="0" algn="just">
              <a:buNone/>
            </a:pPr>
            <a:r>
              <a:rPr lang="es-ES" sz="1100" b="1" dirty="0">
                <a:solidFill>
                  <a:schemeClr val="bg2">
                    <a:lumMod val="75000"/>
                  </a:schemeClr>
                </a:solidFill>
              </a:rPr>
              <a:t>		(Pabellón en cada mástil)</a:t>
            </a:r>
          </a:p>
          <a:p>
            <a:pPr marL="304800" indent="0" algn="just">
              <a:buNone/>
            </a:pPr>
            <a:endParaRPr lang="es-ES" sz="11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10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428" y="1792864"/>
            <a:ext cx="6142424" cy="5006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97891335"/>
      </p:ext>
    </p:extLst>
  </p:cSld>
  <p:clrMapOvr>
    <a:masterClrMapping/>
  </p:clrMapOvr>
  <p:transition spd="slow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59" b="22678"/>
          <a:stretch/>
        </p:blipFill>
        <p:spPr>
          <a:xfrm>
            <a:off x="258376" y="1648201"/>
            <a:ext cx="11314072" cy="46532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C8732C18-7F27-49C0-B945-F54FA647A2B6}"/>
              </a:ext>
            </a:extLst>
          </p:cNvPr>
          <p:cNvSpPr txBox="1"/>
          <p:nvPr/>
        </p:nvSpPr>
        <p:spPr>
          <a:xfrm>
            <a:off x="1735756" y="1150429"/>
            <a:ext cx="3779520" cy="36933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304800" indent="0" algn="ctr">
              <a:buNone/>
            </a:pPr>
            <a:r>
              <a:rPr lang="es-ES" b="1" dirty="0">
                <a:solidFill>
                  <a:schemeClr val="bg2">
                    <a:lumMod val="75000"/>
                  </a:schemeClr>
                </a:solidFill>
              </a:rPr>
              <a:t> EMPAVESADO COMPLETO 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A5C1F5B-0584-40F2-B606-08E8194E3D88}"/>
              </a:ext>
            </a:extLst>
          </p:cNvPr>
          <p:cNvSpPr txBox="1"/>
          <p:nvPr/>
        </p:nvSpPr>
        <p:spPr>
          <a:xfrm>
            <a:off x="6486540" y="1150429"/>
            <a:ext cx="3779520" cy="36933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304800" indent="0" algn="ctr">
              <a:buNone/>
            </a:pPr>
            <a:r>
              <a:rPr lang="es-ES" b="1" dirty="0">
                <a:solidFill>
                  <a:schemeClr val="bg2">
                    <a:lumMod val="75000"/>
                  </a:schemeClr>
                </a:solidFill>
              </a:rPr>
              <a:t>MEDIO EMPAVESADO </a:t>
            </a:r>
          </a:p>
        </p:txBody>
      </p:sp>
    </p:spTree>
    <p:extLst>
      <p:ext uri="{BB962C8B-B14F-4D97-AF65-F5344CB8AC3E}">
        <p14:creationId xmlns:p14="http://schemas.microsoft.com/office/powerpoint/2010/main" val="282541049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144741" y="921543"/>
            <a:ext cx="10604500" cy="476249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14.	Empavesado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ES" sz="1100" b="1" dirty="0">
                <a:solidFill>
                  <a:schemeClr val="bg2">
                    <a:lumMod val="75000"/>
                  </a:schemeClr>
                </a:solidFill>
              </a:rPr>
              <a:t>(C.N. 0701 – 0702 - 0711)</a:t>
            </a:r>
          </a:p>
          <a:p>
            <a:pPr marL="304800" indent="0" algn="just">
              <a:buNone/>
            </a:pPr>
            <a:r>
              <a:rPr lang="es-ES" sz="1100" b="1" dirty="0">
                <a:solidFill>
                  <a:schemeClr val="bg2">
                    <a:lumMod val="75000"/>
                  </a:schemeClr>
                </a:solidFill>
              </a:rPr>
              <a:t>		(Pabellón en cada mástil)</a:t>
            </a:r>
          </a:p>
          <a:p>
            <a:pPr marL="304800" indent="0" algn="just">
              <a:buNone/>
            </a:pPr>
            <a:endParaRPr lang="es-ES" sz="11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10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7018363" y="2451578"/>
            <a:ext cx="4452258" cy="2308324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304800" indent="0" algn="ctr"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 EMPAVESADO COMPLETO </a:t>
            </a:r>
          </a:p>
          <a:p>
            <a:pPr marL="590550" indent="-285750" algn="just">
              <a:buFont typeface="Arial" panose="020B0604020202020204" pitchFamily="34" charset="0"/>
              <a:buChar char="•"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21 de mayo</a:t>
            </a:r>
          </a:p>
          <a:p>
            <a:pPr marL="590550" indent="-285750" algn="just">
              <a:buFont typeface="Arial" panose="020B0604020202020204" pitchFamily="34" charset="0"/>
              <a:buChar char="•"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18 de septiembre</a:t>
            </a:r>
          </a:p>
          <a:p>
            <a:pPr marL="590550" indent="-285750" algn="just">
              <a:buFont typeface="Arial" panose="020B0604020202020204" pitchFamily="34" charset="0"/>
              <a:buChar char="•"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Visita Presidente de la república </a:t>
            </a:r>
          </a:p>
          <a:p>
            <a:pPr marL="590550" indent="-285750" algn="just">
              <a:buFont typeface="Arial" panose="020B0604020202020204" pitchFamily="34" charset="0"/>
              <a:buChar char="•"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Incorporación al servicio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6969720" y="5161539"/>
            <a:ext cx="4452257" cy="830997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304800" indent="0" algn="ctr"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 MEDIO EMPAVESADO </a:t>
            </a:r>
          </a:p>
          <a:p>
            <a:pPr marL="590550" indent="-285750" algn="just">
              <a:buFont typeface="Arial" panose="020B0604020202020204" pitchFamily="34" charset="0"/>
              <a:buChar char="•"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8 Octubre</a:t>
            </a: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59" b="22678"/>
          <a:stretch/>
        </p:blipFill>
        <p:spPr>
          <a:xfrm>
            <a:off x="271189" y="4055598"/>
            <a:ext cx="6142424" cy="2526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1757379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955978" y="1154112"/>
            <a:ext cx="10604500" cy="476249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Fundamento de honores </a:t>
            </a:r>
            <a:r>
              <a:rPr lang="es-CL" sz="1200" b="1" dirty="0" smtClean="0">
                <a:solidFill>
                  <a:schemeClr val="bg2">
                    <a:lumMod val="75000"/>
                  </a:schemeClr>
                </a:solidFill>
              </a:rPr>
              <a:t>(CN 0308- </a:t>
            </a:r>
            <a:r>
              <a:rPr lang="es-CL" sz="1200" b="1" dirty="0">
                <a:solidFill>
                  <a:schemeClr val="bg2">
                    <a:lumMod val="75000"/>
                  </a:schemeClr>
                </a:solidFill>
              </a:rPr>
              <a:t>0310-0315)</a:t>
            </a:r>
            <a:endParaRPr lang="es-CL" sz="1000" b="1" dirty="0">
              <a:solidFill>
                <a:schemeClr val="bg2">
                  <a:lumMod val="75000"/>
                </a:schemeClr>
              </a:solidFill>
            </a:endParaRPr>
          </a:p>
          <a:p>
            <a:pPr marL="719138" lvl="1" indent="-269875" algn="just">
              <a:lnSpc>
                <a:spcPct val="150000"/>
              </a:lnSpc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Horarios </a:t>
            </a:r>
          </a:p>
          <a:p>
            <a:pPr marL="719138" lvl="1" indent="-269875" algn="just">
              <a:lnSpc>
                <a:spcPct val="150000"/>
              </a:lnSpc>
              <a:spcAft>
                <a:spcPts val="0"/>
              </a:spcAft>
              <a:buClrTx/>
              <a:buNone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	(08:00 – 12:00, 13:00 – ocaso/21:00) semana. (08:00 – 12:00) sábado.</a:t>
            </a:r>
          </a:p>
          <a:p>
            <a:pPr marL="719138" lvl="1" indent="-269875" algn="just">
              <a:lnSpc>
                <a:spcPct val="150000"/>
              </a:lnSpc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Excepciones. ( Ocasiones en que no se rinden honores )</a:t>
            </a:r>
          </a:p>
          <a:p>
            <a:pPr marL="712788" lvl="2" indent="0" algn="just">
              <a:lnSpc>
                <a:spcPct val="150000"/>
              </a:lnSpc>
              <a:spcAft>
                <a:spcPts val="0"/>
              </a:spcAft>
              <a:buClrTx/>
              <a:buNone/>
            </a:pPr>
            <a:r>
              <a:rPr lang="es-CL" sz="1800" dirty="0">
                <a:solidFill>
                  <a:schemeClr val="bg2">
                    <a:lumMod val="75000"/>
                  </a:schemeClr>
                </a:solidFill>
              </a:rPr>
              <a:t>(Duelo oficial, misa, honras fúnebre, revista, ejercicio, maniobras)</a:t>
            </a:r>
          </a:p>
          <a:p>
            <a:pPr marL="719138" lvl="1" indent="-269875" algn="just">
              <a:lnSpc>
                <a:spcPct val="150000"/>
              </a:lnSpc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Derecho a honores </a:t>
            </a:r>
          </a:p>
          <a:p>
            <a:pPr marL="719138" lvl="1" indent="-269875" algn="just">
              <a:spcAft>
                <a:spcPts val="0"/>
              </a:spcAft>
              <a:buClrTx/>
              <a:buNone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	</a:t>
            </a:r>
            <a:r>
              <a:rPr lang="es-CL" sz="1800" dirty="0">
                <a:solidFill>
                  <a:schemeClr val="bg2">
                    <a:lumMod val="75000"/>
                  </a:schemeClr>
                </a:solidFill>
              </a:rPr>
              <a:t>(Autoridades civiles y militares de acuerdo al protocolo) </a:t>
            </a:r>
          </a:p>
          <a:p>
            <a:pPr marL="719138" lvl="1" indent="-269875" algn="just">
              <a:spcAft>
                <a:spcPts val="0"/>
              </a:spcAft>
              <a:buClrTx/>
              <a:buNone/>
            </a:pPr>
            <a:endParaRPr lang="es-CL" sz="1800" dirty="0">
              <a:solidFill>
                <a:schemeClr val="bg2">
                  <a:lumMod val="75000"/>
                </a:schemeClr>
              </a:solidFill>
            </a:endParaRPr>
          </a:p>
          <a:p>
            <a:pPr marL="717550" lvl="1" indent="-268288" algn="just">
              <a:spcAft>
                <a:spcPts val="0"/>
              </a:spcAft>
              <a:buClrTx/>
              <a:buFont typeface="Wingdings" panose="05000000000000000000" pitchFamily="2" charset="2"/>
              <a:buChar char="Ø"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Honores de pito </a:t>
            </a:r>
          </a:p>
          <a:p>
            <a:pPr marL="906462" lvl="2" indent="0" algn="just">
              <a:spcAft>
                <a:spcPts val="0"/>
              </a:spcAft>
              <a:buClrTx/>
              <a:buNone/>
            </a:pPr>
            <a:r>
              <a:rPr lang="es-CL" sz="1800" dirty="0">
                <a:solidFill>
                  <a:schemeClr val="bg2">
                    <a:lumMod val="75000"/>
                  </a:schemeClr>
                </a:solidFill>
              </a:rPr>
              <a:t>(A </a:t>
            </a:r>
            <a:r>
              <a:rPr lang="es-CL" sz="1800" dirty="0" smtClean="0">
                <a:solidFill>
                  <a:schemeClr val="bg2">
                    <a:lumMod val="75000"/>
                  </a:schemeClr>
                </a:solidFill>
              </a:rPr>
              <a:t>bordo y </a:t>
            </a:r>
            <a:r>
              <a:rPr lang="es-CL" sz="1800" dirty="0">
                <a:solidFill>
                  <a:schemeClr val="bg2">
                    <a:lumMod val="75000"/>
                  </a:schemeClr>
                </a:solidFill>
              </a:rPr>
              <a:t>pertenecer al servicio naval) (Todo oficial naval extranjero)</a:t>
            </a:r>
          </a:p>
          <a:p>
            <a:pPr marL="719138" lvl="1" indent="-269875" algn="just">
              <a:spcAft>
                <a:spcPts val="0"/>
              </a:spcAft>
              <a:buClrTx/>
              <a:buNone/>
            </a:pPr>
            <a:endParaRPr lang="es-CL" sz="1800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10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Honores entre buques de guerra. </a:t>
            </a:r>
            <a:r>
              <a:rPr lang="es-CL" sz="1200" b="1" dirty="0">
                <a:solidFill>
                  <a:schemeClr val="bg2">
                    <a:lumMod val="75000"/>
                  </a:schemeClr>
                </a:solidFill>
              </a:rPr>
              <a:t>(0509)</a:t>
            </a:r>
          </a:p>
          <a:p>
            <a:pPr marL="742950" lvl="2" algn="just">
              <a:lnSpc>
                <a:spcPct val="150000"/>
              </a:lnSpc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Procedimiento Horarios</a:t>
            </a:r>
          </a:p>
          <a:p>
            <a:pPr lvl="1" algn="just">
              <a:spcAft>
                <a:spcPts val="0"/>
              </a:spcAft>
              <a:buClrTx/>
              <a:buNone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	 (orto y ocaso. Cualquier día del año)</a:t>
            </a:r>
          </a:p>
          <a:p>
            <a:pPr lvl="1" algn="just">
              <a:spcAft>
                <a:spcPts val="0"/>
              </a:spcAft>
              <a:buClrTx/>
              <a:buNone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	(Pito: solamente atención y pasó)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8014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1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1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955978" y="1451913"/>
            <a:ext cx="10604500" cy="5120779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Lema de la Armada.  </a:t>
            </a:r>
            <a:r>
              <a:rPr lang="es-CL" sz="3000" b="1" dirty="0">
                <a:solidFill>
                  <a:schemeClr val="bg2">
                    <a:lumMod val="75000"/>
                  </a:schemeClr>
                </a:solidFill>
              </a:rPr>
              <a:t>“</a:t>
            </a:r>
            <a:r>
              <a:rPr lang="es-CL" sz="3000" b="1" i="1" dirty="0">
                <a:solidFill>
                  <a:schemeClr val="bg2">
                    <a:lumMod val="75000"/>
                  </a:schemeClr>
                </a:solidFill>
              </a:rPr>
              <a:t>Vencer o morir</a:t>
            </a:r>
            <a:r>
              <a:rPr lang="es-CL" sz="3000" b="1" dirty="0">
                <a:solidFill>
                  <a:schemeClr val="bg2">
                    <a:lumMod val="75000"/>
                  </a:schemeClr>
                </a:solidFill>
              </a:rPr>
              <a:t>”</a:t>
            </a:r>
            <a:r>
              <a:rPr lang="es-CL" sz="1000" b="1" dirty="0">
                <a:solidFill>
                  <a:schemeClr val="bg2">
                    <a:lumMod val="75000"/>
                  </a:schemeClr>
                </a:solidFill>
              </a:rPr>
              <a:t>(0242)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Lema de la Escuela Naval. </a:t>
            </a:r>
            <a:r>
              <a:rPr lang="es-CL" sz="3000" b="1" i="1" dirty="0">
                <a:solidFill>
                  <a:schemeClr val="bg2">
                    <a:lumMod val="75000"/>
                  </a:schemeClr>
                </a:solidFill>
              </a:rPr>
              <a:t>“Honor y patria, eficiencia y disciplina”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Retratos en las cámaras </a:t>
            </a:r>
            <a:r>
              <a:rPr lang="es-ES" sz="1000" b="1" dirty="0">
                <a:solidFill>
                  <a:schemeClr val="bg2">
                    <a:lumMod val="75000"/>
                  </a:schemeClr>
                </a:solidFill>
              </a:rPr>
              <a:t>(3108)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Comandante (Comandante A Prat)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Oficiales (Teniente I. serrano)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Guardiamarinas (Gama E Riquelme)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Suboficiales  y Sargentos (Sargento J de D Aldea)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Cabos y marineros (Cabo l </a:t>
            </a:r>
            <a:r>
              <a:rPr lang="es-ES" sz="2000" b="1" dirty="0" err="1">
                <a:solidFill>
                  <a:schemeClr val="bg2">
                    <a:lumMod val="75000"/>
                  </a:schemeClr>
                </a:solidFill>
              </a:rPr>
              <a:t>Odger</a:t>
            </a: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 y Marinero M Fuentealba)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Color de los buques </a:t>
            </a:r>
            <a:endParaRPr lang="es-CL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10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7089557-9\Pictures\foto_000000042014051511183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32615" y="1214447"/>
            <a:ext cx="3782291" cy="2521527"/>
          </a:xfrm>
          <a:prstGeom prst="rect">
            <a:avLst/>
          </a:prstGeom>
          <a:noFill/>
        </p:spPr>
      </p:pic>
      <p:pic>
        <p:nvPicPr>
          <p:cNvPr id="12" name="11 Imagen" descr="Armada-Chile-emo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2614" y="3745034"/>
            <a:ext cx="3782291" cy="2125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1866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22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955978" y="1716608"/>
            <a:ext cx="10604500" cy="4828571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Santa Bárbara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Dichos</a:t>
            </a:r>
            <a:r>
              <a:rPr lang="es-ES" sz="1000" b="1" dirty="0">
                <a:solidFill>
                  <a:schemeClr val="bg2">
                    <a:lumMod val="75000"/>
                  </a:schemeClr>
                </a:solidFill>
              </a:rPr>
              <a:t>: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“Mensaje a García”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“Hoyos en la lona”</a:t>
            </a:r>
          </a:p>
          <a:p>
            <a:pPr marL="457200" lvl="1" indent="0" algn="just">
              <a:lnSpc>
                <a:spcPct val="150000"/>
              </a:lnSpc>
              <a:spcAft>
                <a:spcPts val="0"/>
              </a:spcAft>
              <a:buClrTx/>
              <a:buNone/>
            </a:pPr>
            <a:endParaRPr lang="es-ES" sz="20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800" b="1" dirty="0" smtClean="0">
                <a:solidFill>
                  <a:schemeClr val="bg2">
                    <a:lumMod val="75000"/>
                  </a:schemeClr>
                </a:solidFill>
              </a:rPr>
              <a:t>Régimen </a:t>
            </a:r>
            <a:r>
              <a:rPr lang="es-ES" b="1" dirty="0" smtClean="0">
                <a:solidFill>
                  <a:schemeClr val="bg2">
                    <a:lumMod val="75000"/>
                  </a:schemeClr>
                </a:solidFill>
              </a:rPr>
              <a:t>(origen de la palabra. OP </a:t>
            </a:r>
            <a:r>
              <a:rPr lang="es-ES" b="1" dirty="0" err="1" smtClean="0">
                <a:solidFill>
                  <a:schemeClr val="bg2">
                    <a:lumMod val="75000"/>
                  </a:schemeClr>
                </a:solidFill>
              </a:rPr>
              <a:t>cap</a:t>
            </a:r>
            <a:r>
              <a:rPr lang="es-ES" b="1" dirty="0" smtClean="0">
                <a:solidFill>
                  <a:schemeClr val="bg2">
                    <a:lumMod val="75000"/>
                  </a:schemeClr>
                </a:solidFill>
              </a:rPr>
              <a:t> 20)</a:t>
            </a:r>
            <a:endParaRPr lang="es-ES" b="1" dirty="0">
              <a:solidFill>
                <a:schemeClr val="bg2">
                  <a:lumMod val="75000"/>
                </a:schemeClr>
              </a:solidFill>
            </a:endParaRP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Diana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Lista de coyes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Lista de víveres 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Repetido</a:t>
            </a:r>
            <a:endParaRPr lang="es-CL" sz="66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endParaRPr lang="es-CL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8840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43072" y="1774138"/>
            <a:ext cx="10402455" cy="5259851"/>
          </a:xfrm>
        </p:spPr>
        <p:txBody>
          <a:bodyPr>
            <a:noAutofit/>
          </a:bodyPr>
          <a:lstStyle/>
          <a:p>
            <a:pPr marL="304800" indent="0">
              <a:lnSpc>
                <a:spcPct val="200000"/>
              </a:lnSpc>
              <a:buNone/>
            </a:pPr>
            <a:r>
              <a:rPr lang="es-ES" sz="2400" b="1" dirty="0" err="1">
                <a:solidFill>
                  <a:schemeClr val="bg2">
                    <a:lumMod val="75000"/>
                  </a:schemeClr>
                </a:solidFill>
              </a:rPr>
              <a:t>Aiguillette</a:t>
            </a: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2400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>
              <a:lnSpc>
                <a:spcPct val="20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Banda azul de los Almirantes</a:t>
            </a:r>
          </a:p>
          <a:p>
            <a:pPr marL="304800" indent="0">
              <a:lnSpc>
                <a:spcPct val="20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Color del Uniforme</a:t>
            </a:r>
          </a:p>
          <a:p>
            <a:pPr marL="304800" indent="0">
              <a:lnSpc>
                <a:spcPct val="20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Pantalón marinero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23</a:t>
            </a:fld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7863" y="2474103"/>
            <a:ext cx="3173743" cy="387672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3"/>
          <a:srcRect t="30821" r="41115"/>
          <a:stretch/>
        </p:blipFill>
        <p:spPr>
          <a:xfrm>
            <a:off x="7146251" y="1165743"/>
            <a:ext cx="4533675" cy="5452271"/>
          </a:xfrm>
          <a:prstGeom prst="rect">
            <a:avLst/>
          </a:prstGeom>
        </p:spPr>
      </p:pic>
      <p:grpSp>
        <p:nvGrpSpPr>
          <p:cNvPr id="10" name="Grupo 9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Título 1"/>
          <p:cNvSpPr txBox="1">
            <a:spLocks/>
          </p:cNvSpPr>
          <p:nvPr/>
        </p:nvSpPr>
        <p:spPr>
          <a:xfrm>
            <a:off x="410218" y="1344339"/>
            <a:ext cx="10131425" cy="80234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b="1" dirty="0">
                <a:solidFill>
                  <a:schemeClr val="bg2">
                    <a:lumMod val="75000"/>
                  </a:schemeClr>
                </a:solidFill>
              </a:rPr>
              <a:t>Uniformes navales</a:t>
            </a:r>
          </a:p>
        </p:txBody>
      </p:sp>
      <p:pic>
        <p:nvPicPr>
          <p:cNvPr id="17" name="16 Imagen" descr="file_20170804015657.jpg"/>
          <p:cNvPicPr>
            <a:picLocks noChangeAspect="1"/>
          </p:cNvPicPr>
          <p:nvPr/>
        </p:nvPicPr>
        <p:blipFill>
          <a:blip r:embed="rId5"/>
          <a:srcRect l="61551" t="23102" r="9150"/>
          <a:stretch>
            <a:fillRect/>
          </a:stretch>
        </p:blipFill>
        <p:spPr>
          <a:xfrm>
            <a:off x="8937322" y="1344339"/>
            <a:ext cx="2657475" cy="527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2072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94772" y="1210863"/>
            <a:ext cx="10402455" cy="5259851"/>
          </a:xfrm>
        </p:spPr>
        <p:txBody>
          <a:bodyPr>
            <a:noAutofit/>
          </a:bodyPr>
          <a:lstStyle/>
          <a:p>
            <a:pPr marL="304800" indent="0">
              <a:lnSpc>
                <a:spcPct val="20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Cuello de los Marineros</a:t>
            </a:r>
          </a:p>
          <a:p>
            <a:pPr marL="304800" indent="0">
              <a:lnSpc>
                <a:spcPct val="20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Gorra de Gente de Mar.</a:t>
            </a:r>
          </a:p>
          <a:p>
            <a:pPr marL="304800" indent="0">
              <a:lnSpc>
                <a:spcPct val="20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Corbata de los Marineros</a:t>
            </a:r>
            <a:r>
              <a:rPr lang="es-ES" sz="2400" dirty="0">
                <a:solidFill>
                  <a:schemeClr val="bg2">
                    <a:lumMod val="75000"/>
                  </a:schemeClr>
                </a:solidFill>
              </a:rPr>
              <a:t>. </a:t>
            </a:r>
          </a:p>
          <a:p>
            <a:pPr marL="304800" indent="0">
              <a:lnSpc>
                <a:spcPct val="20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Rabiza.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  <p:grpSp>
        <p:nvGrpSpPr>
          <p:cNvPr id="10" name="Grupo 9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Título 1"/>
          <p:cNvSpPr txBox="1">
            <a:spLocks/>
          </p:cNvSpPr>
          <p:nvPr/>
        </p:nvSpPr>
        <p:spPr>
          <a:xfrm>
            <a:off x="410218" y="1344339"/>
            <a:ext cx="10131425" cy="80234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b="1" dirty="0">
                <a:solidFill>
                  <a:schemeClr val="bg2">
                    <a:lumMod val="75000"/>
                  </a:schemeClr>
                </a:solidFill>
              </a:rPr>
              <a:t>Uniformes navales</a:t>
            </a:r>
          </a:p>
        </p:txBody>
      </p:sp>
      <p:pic>
        <p:nvPicPr>
          <p:cNvPr id="14" name="Picture 2" descr="Resultado de imagen para marineros chilenos siglo xx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87" b="49324"/>
          <a:stretch/>
        </p:blipFill>
        <p:spPr bwMode="auto">
          <a:xfrm>
            <a:off x="7273961" y="4361970"/>
            <a:ext cx="3267682" cy="228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14 Imagen" descr="Armada de Chile Cuello.jpg"/>
          <p:cNvPicPr>
            <a:picLocks noChangeAspect="1"/>
          </p:cNvPicPr>
          <p:nvPr/>
        </p:nvPicPr>
        <p:blipFill>
          <a:blip r:embed="rId4"/>
          <a:srcRect l="17500" r="20909"/>
          <a:stretch>
            <a:fillRect/>
          </a:stretch>
        </p:blipFill>
        <p:spPr>
          <a:xfrm>
            <a:off x="7104272" y="1721651"/>
            <a:ext cx="4130381" cy="4474262"/>
          </a:xfrm>
          <a:prstGeom prst="rect">
            <a:avLst/>
          </a:prstGeom>
        </p:spPr>
      </p:pic>
      <p:pic>
        <p:nvPicPr>
          <p:cNvPr id="16" name="15 Imagen" descr="gorra de marino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91212" y="1913215"/>
            <a:ext cx="3918884" cy="2457008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469" y="1882532"/>
            <a:ext cx="6973783" cy="4526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1640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2113" y="2590997"/>
            <a:ext cx="3173743" cy="3835400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56583" y="1926629"/>
            <a:ext cx="10402455" cy="5259851"/>
          </a:xfrm>
        </p:spPr>
        <p:txBody>
          <a:bodyPr>
            <a:noAutofit/>
          </a:bodyPr>
          <a:lstStyle/>
          <a:p>
            <a:pPr marL="304800" indent="0">
              <a:lnSpc>
                <a:spcPct val="15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Palas.</a:t>
            </a:r>
          </a:p>
          <a:p>
            <a:pPr marL="304800" indent="0">
              <a:lnSpc>
                <a:spcPct val="15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Charreteras.</a:t>
            </a:r>
          </a:p>
          <a:p>
            <a:pPr marL="304800" indent="0">
              <a:lnSpc>
                <a:spcPct val="15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Apuntado.</a:t>
            </a:r>
          </a:p>
          <a:p>
            <a:pPr marL="304800" indent="0">
              <a:lnSpc>
                <a:spcPct val="15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Ojo de gallo / Estrella </a:t>
            </a:r>
          </a:p>
          <a:p>
            <a:pPr marL="304800" indent="0">
              <a:lnSpc>
                <a:spcPct val="15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Condecoraciones</a:t>
            </a:r>
            <a:endParaRPr lang="es-ES" sz="2400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lnSpc>
                <a:spcPct val="150000"/>
              </a:lnSpc>
            </a:pPr>
            <a:endParaRPr lang="es-ES_tradnl" sz="28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25</a:t>
            </a:fld>
            <a:endParaRPr lang="en-US" dirty="0"/>
          </a:p>
        </p:txBody>
      </p:sp>
      <p:grpSp>
        <p:nvGrpSpPr>
          <p:cNvPr id="10" name="Grupo 9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Título 1"/>
          <p:cNvSpPr txBox="1">
            <a:spLocks/>
          </p:cNvSpPr>
          <p:nvPr/>
        </p:nvSpPr>
        <p:spPr>
          <a:xfrm>
            <a:off x="410218" y="1344339"/>
            <a:ext cx="10131425" cy="80234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b="1" dirty="0">
                <a:solidFill>
                  <a:schemeClr val="bg2">
                    <a:lumMod val="75000"/>
                  </a:schemeClr>
                </a:solidFill>
              </a:rPr>
              <a:t>Uniformes navales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5930" y="3451654"/>
            <a:ext cx="2656183" cy="2839790"/>
          </a:xfrm>
          <a:prstGeom prst="rect">
            <a:avLst/>
          </a:prstGeom>
        </p:spPr>
      </p:pic>
      <p:pic>
        <p:nvPicPr>
          <p:cNvPr id="15" name="14 Imagen" descr="palas-grados-armada-de-chile-2-D_NQ_NP_13377-MLC2949155219_072012-Q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7796" y="2356245"/>
            <a:ext cx="3241676" cy="2431257"/>
          </a:xfrm>
          <a:prstGeom prst="rect">
            <a:avLst/>
          </a:prstGeom>
        </p:spPr>
      </p:pic>
      <p:pic>
        <p:nvPicPr>
          <p:cNvPr id="16" name="15 Imagen" descr="descarga (3).jpg"/>
          <p:cNvPicPr>
            <a:picLocks noChangeAspect="1"/>
          </p:cNvPicPr>
          <p:nvPr/>
        </p:nvPicPr>
        <p:blipFill>
          <a:blip r:embed="rId6"/>
          <a:srcRect l="7177" t="44289" r="20745" b="31568"/>
          <a:stretch>
            <a:fillRect/>
          </a:stretch>
        </p:blipFill>
        <p:spPr>
          <a:xfrm>
            <a:off x="6942057" y="2590997"/>
            <a:ext cx="3036636" cy="1695253"/>
          </a:xfrm>
          <a:prstGeom prst="rect">
            <a:avLst/>
          </a:prstGeom>
        </p:spPr>
      </p:pic>
      <p:pic>
        <p:nvPicPr>
          <p:cNvPr id="17" name="16 Imagen" descr="descarga (4)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42261" y="2828022"/>
            <a:ext cx="3200594" cy="2129850"/>
          </a:xfrm>
          <a:prstGeom prst="rect">
            <a:avLst/>
          </a:prstGeom>
        </p:spPr>
      </p:pic>
      <p:pic>
        <p:nvPicPr>
          <p:cNvPr id="18" name="17 Imagen" descr="descarga (2)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42855" y="4086334"/>
            <a:ext cx="2619375" cy="1743075"/>
          </a:xfrm>
          <a:prstGeom prst="rect">
            <a:avLst/>
          </a:prstGeom>
        </p:spPr>
      </p:pic>
      <p:pic>
        <p:nvPicPr>
          <p:cNvPr id="19" name="18 Imagen" descr="descarga (3).jpg"/>
          <p:cNvPicPr>
            <a:picLocks noChangeAspect="1"/>
          </p:cNvPicPr>
          <p:nvPr/>
        </p:nvPicPr>
        <p:blipFill>
          <a:blip r:embed="rId6"/>
          <a:srcRect t="64396" r="21927"/>
          <a:stretch>
            <a:fillRect/>
          </a:stretch>
        </p:blipFill>
        <p:spPr>
          <a:xfrm>
            <a:off x="8614987" y="2828021"/>
            <a:ext cx="3055327" cy="2322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2944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Agrupar 5"/>
          <p:cNvGrpSpPr/>
          <p:nvPr/>
        </p:nvGrpSpPr>
        <p:grpSpPr>
          <a:xfrm>
            <a:off x="832513" y="2147607"/>
            <a:ext cx="10481481" cy="3395495"/>
            <a:chOff x="76200" y="1631016"/>
            <a:chExt cx="11485677" cy="3917764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689600" y="1631016"/>
              <a:ext cx="5872277" cy="3905064"/>
            </a:xfrm>
            <a:prstGeom prst="rect">
              <a:avLst/>
            </a:prstGeom>
          </p:spPr>
        </p:pic>
        <p:pic>
          <p:nvPicPr>
            <p:cNvPr id="4" name="Imagen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200" y="1643716"/>
              <a:ext cx="5857596" cy="3905064"/>
            </a:xfrm>
            <a:prstGeom prst="rect">
              <a:avLst/>
            </a:prstGeom>
          </p:spPr>
        </p:pic>
      </p:grp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399731" y="5726580"/>
            <a:ext cx="8914263" cy="1006475"/>
          </a:xfrm>
        </p:spPr>
        <p:txBody>
          <a:bodyPr>
            <a:noAutofit/>
          </a:bodyPr>
          <a:lstStyle/>
          <a:p>
            <a:pPr>
              <a:buClrTx/>
            </a:pPr>
            <a:r>
              <a:rPr lang="es-ES_tradnl" sz="2400" b="1" dirty="0">
                <a:solidFill>
                  <a:schemeClr val="bg2">
                    <a:lumMod val="75000"/>
                  </a:schemeClr>
                </a:solidFill>
              </a:rPr>
              <a:t>El sable representa la condición de Oficial del que lo usa.</a:t>
            </a:r>
          </a:p>
          <a:p>
            <a:pPr>
              <a:buClrTx/>
            </a:pPr>
            <a:r>
              <a:rPr lang="es-ES_tradnl" sz="2400" b="1" dirty="0">
                <a:solidFill>
                  <a:schemeClr val="bg2">
                    <a:lumMod val="75000"/>
                  </a:schemeClr>
                </a:solidFill>
              </a:rPr>
              <a:t>Entrega del sable</a:t>
            </a:r>
          </a:p>
          <a:p>
            <a:pPr>
              <a:buClrTx/>
            </a:pPr>
            <a:r>
              <a:rPr lang="es-ES_tradnl" sz="2400" b="1" dirty="0">
                <a:solidFill>
                  <a:schemeClr val="bg2">
                    <a:lumMod val="75000"/>
                  </a:schemeClr>
                </a:solidFill>
              </a:rPr>
              <a:t>Origen del saludo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-53672" y="1028417"/>
            <a:ext cx="10131425" cy="80234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b="1" dirty="0">
                <a:solidFill>
                  <a:schemeClr val="bg2">
                    <a:lumMod val="75000"/>
                  </a:schemeClr>
                </a:solidFill>
              </a:rPr>
              <a:t>DEL SABLE Y SU SIGNIFICADO</a:t>
            </a:r>
            <a:r>
              <a:rPr lang="es-ES" b="1" dirty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es-ES_tradnl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Marcador de contenido 2"/>
          <p:cNvSpPr txBox="1">
            <a:spLocks/>
          </p:cNvSpPr>
          <p:nvPr/>
        </p:nvSpPr>
        <p:spPr>
          <a:xfrm>
            <a:off x="6493399" y="4658659"/>
            <a:ext cx="4704484" cy="75994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CL" sz="2400" dirty="0">
                <a:latin typeface="Comic Sans MS" charset="0"/>
                <a:ea typeface="Comic Sans MS" charset="0"/>
                <a:cs typeface="Comic Sans MS" charset="0"/>
              </a:rPr>
              <a:t>“No me desenvaines sin raz</a:t>
            </a:r>
            <a:r>
              <a:rPr lang="es-ES" sz="2400" dirty="0" err="1">
                <a:latin typeface="Comic Sans MS" charset="0"/>
                <a:ea typeface="Comic Sans MS" charset="0"/>
                <a:cs typeface="Comic Sans MS" charset="0"/>
              </a:rPr>
              <a:t>ón</a:t>
            </a:r>
            <a:r>
              <a:rPr lang="es-ES" sz="2400" dirty="0">
                <a:latin typeface="Comic Sans MS" charset="0"/>
                <a:ea typeface="Comic Sans MS" charset="0"/>
                <a:cs typeface="Comic Sans MS" charset="0"/>
              </a:rPr>
              <a:t>, ni me envaines sin honor”.</a:t>
            </a:r>
            <a:endParaRPr lang="es-ES" sz="2000" dirty="0">
              <a:latin typeface="Comic Sans MS" charset="0"/>
              <a:ea typeface="Comic Sans MS" charset="0"/>
              <a:cs typeface="Comic Sans MS" charset="0"/>
            </a:endParaRPr>
          </a:p>
        </p:txBody>
      </p:sp>
      <p:sp>
        <p:nvSpPr>
          <p:cNvPr id="9" name="Marcador de contenido 2"/>
          <p:cNvSpPr txBox="1">
            <a:spLocks/>
          </p:cNvSpPr>
          <p:nvPr/>
        </p:nvSpPr>
        <p:spPr>
          <a:xfrm>
            <a:off x="2510975" y="1800233"/>
            <a:ext cx="7334006" cy="531476"/>
          </a:xfrm>
          <a:prstGeom prst="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s-ES_tradnl" sz="3200" b="1" i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S</a:t>
            </a:r>
            <a:r>
              <a:rPr lang="es-ES" sz="3200" b="1" i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ÍMBOLO DEL MANDO MILITAR</a:t>
            </a:r>
            <a:endParaRPr lang="es-ES_tradnl" sz="3200" b="1" i="1" dirty="0">
              <a:solidFill>
                <a:srgbClr val="FF0000"/>
              </a:solidFill>
              <a:latin typeface="Comic Sans MS" charset="0"/>
              <a:ea typeface="Comic Sans MS" charset="0"/>
              <a:cs typeface="Comic Sans MS" charset="0"/>
            </a:endParaRPr>
          </a:p>
        </p:txBody>
      </p:sp>
      <p:grpSp>
        <p:nvGrpSpPr>
          <p:cNvPr id="10" name="Grupo 9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6390941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27</a:t>
            </a:fld>
            <a:endParaRPr lang="en-US" dirty="0"/>
          </a:p>
        </p:txBody>
      </p:sp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5543481" y="2009418"/>
            <a:ext cx="3435913" cy="4210003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Managua.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Maquineado.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Mote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Picarón.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Repetido.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Zafarrancho. </a:t>
            </a:r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70998" y="2328714"/>
            <a:ext cx="3061840" cy="40889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Amantillar.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Baldeo.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Cachucho.  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Carreta.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Cabo de luces.</a:t>
            </a:r>
          </a:p>
          <a:p>
            <a:pPr marL="285750" indent="-285750" algn="just">
              <a:lnSpc>
                <a:spcPct val="150000"/>
              </a:lnSpc>
              <a:buSzPct val="100000"/>
              <a:buFont typeface="Arial"/>
              <a:buChar char="•"/>
              <a:defRPr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Con mochila.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endParaRPr kumimoji="0" lang="es-CL" sz="28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4253352" y="997743"/>
            <a:ext cx="25802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buClr>
                <a:schemeClr val="tx1"/>
              </a:buClr>
              <a:buSzPct val="100000"/>
              <a:defRPr/>
            </a:pPr>
            <a:r>
              <a:rPr lang="es-ES" sz="3600" b="1" u="sng" dirty="0">
                <a:solidFill>
                  <a:schemeClr val="bg2">
                    <a:lumMod val="75000"/>
                  </a:schemeClr>
                </a:solidFill>
              </a:rPr>
              <a:t>Jerga Naval</a:t>
            </a:r>
            <a:r>
              <a:rPr lang="es-ES" sz="36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</p:txBody>
      </p:sp>
      <p:sp>
        <p:nvSpPr>
          <p:cNvPr id="14" name="Marcador de contenido 2"/>
          <p:cNvSpPr txBox="1">
            <a:spLocks/>
          </p:cNvSpPr>
          <p:nvPr/>
        </p:nvSpPr>
        <p:spPr>
          <a:xfrm>
            <a:off x="3221265" y="2122133"/>
            <a:ext cx="3435913" cy="389911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 algn="just">
              <a:lnSpc>
                <a:spcPct val="150000"/>
              </a:lnSpc>
              <a:buSzPct val="100000"/>
              <a:buFont typeface="Arial"/>
              <a:buChar char="•"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Chiporro.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Chute.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Espiche. </a:t>
            </a:r>
            <a:endParaRPr kumimoji="0" lang="es-CL" sz="28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Guachimán.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Huaipe</a:t>
            </a: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Jardines.</a:t>
            </a:r>
          </a:p>
        </p:txBody>
      </p:sp>
      <p:sp>
        <p:nvSpPr>
          <p:cNvPr id="15" name="Marcador de contenido 2"/>
          <p:cNvSpPr txBox="1">
            <a:spLocks/>
          </p:cNvSpPr>
          <p:nvPr/>
        </p:nvSpPr>
        <p:spPr>
          <a:xfrm>
            <a:off x="8130125" y="1662593"/>
            <a:ext cx="3811665" cy="48594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63525" indent="-263525" algn="just">
              <a:lnSpc>
                <a:spcPct val="150000"/>
              </a:lnSpc>
              <a:spcAft>
                <a:spcPts val="0"/>
              </a:spcAft>
              <a:buClrTx/>
              <a:buFont typeface="Arial" pitchFamily="34" charset="0"/>
              <a:buChar char="•"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Arriar en banda.</a:t>
            </a:r>
          </a:p>
          <a:p>
            <a:pPr marL="263525" indent="-263525" algn="just">
              <a:lnSpc>
                <a:spcPct val="150000"/>
              </a:lnSpc>
              <a:spcAft>
                <a:spcPts val="0"/>
              </a:spcAft>
              <a:buClrTx/>
              <a:buFont typeface="Arial" pitchFamily="34" charset="0"/>
              <a:buChar char="•"/>
            </a:pPr>
            <a:r>
              <a:rPr lang="es-CL" sz="2800" b="1" dirty="0" err="1">
                <a:solidFill>
                  <a:schemeClr val="bg2">
                    <a:lumMod val="75000"/>
                  </a:schemeClr>
                </a:solidFill>
              </a:rPr>
              <a:t>Paipeando</a:t>
            </a: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Muelle Prat y a bordo.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Bufanda de huiro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Lastrado.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Tala</a:t>
            </a:r>
            <a:endParaRPr kumimoji="0" lang="es-CL" sz="2800" b="1" i="1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880143"/>
      </p:ext>
    </p:extLst>
  </p:cSld>
  <p:clrMapOvr>
    <a:masterClrMapping/>
  </p:clrMapOvr>
  <p:transition spd="slow">
    <p:randomBar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28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12204113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72144" y="536425"/>
            <a:ext cx="12125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813852" y="4344649"/>
            <a:ext cx="10654904" cy="110799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TRADICIONES Y COSTUMBRES</a:t>
            </a:r>
          </a:p>
        </p:txBody>
      </p:sp>
    </p:spTree>
    <p:extLst>
      <p:ext uri="{BB962C8B-B14F-4D97-AF65-F5344CB8AC3E}">
        <p14:creationId xmlns:p14="http://schemas.microsoft.com/office/powerpoint/2010/main" val="3501836388"/>
      </p:ext>
    </p:extLst>
  </p:cSld>
  <p:clrMapOvr>
    <a:masterClrMapping/>
  </p:clrMapOvr>
  <p:transition spd="slow">
    <p:randomBar dir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24256</TotalTime>
  <Words>1329</Words>
  <Application>Microsoft Office PowerPoint</Application>
  <PresentationFormat>Panorámica</PresentationFormat>
  <Paragraphs>317</Paragraphs>
  <Slides>28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35" baseType="lpstr">
      <vt:lpstr>Arial</vt:lpstr>
      <vt:lpstr>Calibri</vt:lpstr>
      <vt:lpstr>Calibri Light</vt:lpstr>
      <vt:lpstr>Comic Sans MS</vt:lpstr>
      <vt:lpstr>Verdana</vt:lpstr>
      <vt:lpstr>Wingdings</vt:lpstr>
      <vt:lpstr>Celestial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creator>GONZALO MALDONADO</dc:creator>
  <cp:lastModifiedBy>I18 Asesor Act. Profesionales PC. Gonzalo Maldonado V.</cp:lastModifiedBy>
  <cp:revision>276</cp:revision>
  <dcterms:created xsi:type="dcterms:W3CDTF">2016-02-05T21:17:10Z</dcterms:created>
  <dcterms:modified xsi:type="dcterms:W3CDTF">2026-03-19T19:47:29Z</dcterms:modified>
</cp:coreProperties>
</file>