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2" r:id="rId5"/>
    <p:sldId id="259" r:id="rId6"/>
    <p:sldId id="260" r:id="rId7"/>
    <p:sldId id="263" r:id="rId8"/>
    <p:sldId id="261" r:id="rId9"/>
    <p:sldId id="264" r:id="rId1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176"/>
    <p:restoredTop sz="96327"/>
  </p:normalViewPr>
  <p:slideViewPr>
    <p:cSldViewPr snapToGrid="0" snapToObjects="1">
      <p:cViewPr varScale="1">
        <p:scale>
          <a:sx n="113" d="100"/>
          <a:sy n="113" d="100"/>
        </p:scale>
        <p:origin x="52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67F962-E870-894A-BDFF-1CE1E8776AC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CD404749-DADB-6A44-8A21-D1A2870E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B765DE52-1A1E-F843-92AF-8DB8D00495C2}"/>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5" name="Marcador de pie de página 4">
            <a:extLst>
              <a:ext uri="{FF2B5EF4-FFF2-40B4-BE49-F238E27FC236}">
                <a16:creationId xmlns:a16="http://schemas.microsoft.com/office/drawing/2014/main" id="{64C94A02-0C3D-B241-9341-C41D6BFFA26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3D1D3AF-1593-CF45-A5AA-742FD8C5558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13669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F6-3035-6A42-AD35-45900F71284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9E18ACA-F885-D040-B393-F44925B760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115EF048-605F-3848-BDF2-4513210F3DC8}"/>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5" name="Marcador de pie de página 4">
            <a:extLst>
              <a:ext uri="{FF2B5EF4-FFF2-40B4-BE49-F238E27FC236}">
                <a16:creationId xmlns:a16="http://schemas.microsoft.com/office/drawing/2014/main" id="{6FE63BFD-A296-8F4E-AFE6-0FB5236336B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CF849B3-0A60-E746-AD30-76414173A5F6}"/>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20323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2B413-3914-0046-AC08-7894872EE3A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568EF0F0-329D-7649-8306-5370C1CD5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4D86B-F475-F24B-8D05-93DD7FA6DD33}"/>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5" name="Marcador de pie de página 4">
            <a:extLst>
              <a:ext uri="{FF2B5EF4-FFF2-40B4-BE49-F238E27FC236}">
                <a16:creationId xmlns:a16="http://schemas.microsoft.com/office/drawing/2014/main" id="{F4E8E239-02E6-C440-8DD5-618EE99A121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C6A11E1-57ED-AA45-BFD0-0E0C7000345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1258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9EC20-E93B-454C-975C-89D41A3F12E9}"/>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300E7B06-AB34-0E48-84A6-D9FE830485F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35F03186-81D1-0E4C-9A9E-7CF92B5F86D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15873B8A-C739-BB47-AA6B-7266F6A87DE9}"/>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6" name="Marcador de pie de página 5">
            <a:extLst>
              <a:ext uri="{FF2B5EF4-FFF2-40B4-BE49-F238E27FC236}">
                <a16:creationId xmlns:a16="http://schemas.microsoft.com/office/drawing/2014/main" id="{22F38888-6B46-3749-9C40-74131684921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1B6CBEC-1BF7-C248-A6DF-5574EC7C45C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330702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DBC260-3392-C542-A98E-6A0698A7C7B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7D1C44C-BBEC-554E-934C-EE25B1BD3C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41878C-B970-E14D-BE3D-58264AF9E43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141488EB-5A63-8A46-ABDD-A2F19A920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356D323-57B2-2E44-92FD-0EBCD77E28E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841A05CE-CBAC-D34F-B80F-66938CDA18FD}"/>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8" name="Marcador de pie de página 7">
            <a:extLst>
              <a:ext uri="{FF2B5EF4-FFF2-40B4-BE49-F238E27FC236}">
                <a16:creationId xmlns:a16="http://schemas.microsoft.com/office/drawing/2014/main" id="{005E2864-548A-CD42-B913-FD90F76B2E2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1F12CA4-246B-FC4B-8DC7-120F2A30E08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912797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2A9CE-2264-8149-8042-39244CFEF94A}"/>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DD008CD5-1BAD-BE44-AEBF-A3BDAFAF09DE}"/>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4" name="Marcador de pie de página 3">
            <a:extLst>
              <a:ext uri="{FF2B5EF4-FFF2-40B4-BE49-F238E27FC236}">
                <a16:creationId xmlns:a16="http://schemas.microsoft.com/office/drawing/2014/main" id="{4F06421C-255B-7D47-BBCC-C95DCC01879D}"/>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3AB23ADA-6CE3-6F4F-856D-4EF3C233964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49594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0C22931-69B2-DD4A-8FEB-8D384F90DDC9}"/>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3" name="Marcador de pie de página 2">
            <a:extLst>
              <a:ext uri="{FF2B5EF4-FFF2-40B4-BE49-F238E27FC236}">
                <a16:creationId xmlns:a16="http://schemas.microsoft.com/office/drawing/2014/main" id="{FED04F98-9CDE-5945-AD80-E295A57961D2}"/>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751F6527-CE37-DD48-87DA-A355CCC6221D}"/>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7677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266B62-565A-1D40-90ED-02CDD7E2967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A673EAB5-B100-7E44-A32B-0AA4862D1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86767EC-6FCB-A74B-A6EC-679B874E9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DCFB02-752C-F641-9FCA-9FBE7A57EE42}"/>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6" name="Marcador de pie de página 5">
            <a:extLst>
              <a:ext uri="{FF2B5EF4-FFF2-40B4-BE49-F238E27FC236}">
                <a16:creationId xmlns:a16="http://schemas.microsoft.com/office/drawing/2014/main" id="{BB1451A5-2D84-0540-A633-E7956DAC6CE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638524E-AAA1-1F46-93FB-6D7131CAFA85}"/>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5523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478356-DC18-014D-A559-C285F04D5D7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BB9D36D5-3EFA-9141-AEB5-75ACEC6997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5BD4F70E-40C8-DD4C-AD26-0EE7C461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E2047-AC2D-CD4C-B8A7-CDD6D2C807B8}"/>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6" name="Marcador de pie de página 5">
            <a:extLst>
              <a:ext uri="{FF2B5EF4-FFF2-40B4-BE49-F238E27FC236}">
                <a16:creationId xmlns:a16="http://schemas.microsoft.com/office/drawing/2014/main" id="{B0BA85D9-C70F-2E4C-9266-C13C6BA7B66F}"/>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9751CB85-3080-A148-A401-F7487AE39BC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69791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123679-9F8A-9543-856E-C92F72475C60}"/>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6361F67-6840-7746-84C3-F50449A6D96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A322FEA6-9FD1-B440-A5E2-2842115FFE46}"/>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5" name="Marcador de pie de página 4">
            <a:extLst>
              <a:ext uri="{FF2B5EF4-FFF2-40B4-BE49-F238E27FC236}">
                <a16:creationId xmlns:a16="http://schemas.microsoft.com/office/drawing/2014/main" id="{BE7BB7C6-8A9A-034E-A74A-3B23B03D58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428CFF6-E397-BA4C-B666-1B77375545B9}"/>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80832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A135CC-8595-AC47-A055-F4C0C295D5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81959A13-02F0-804F-990D-8DC20F06A4F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B4FC7F1-7C6B-084D-811C-8C36D639956E}"/>
              </a:ext>
            </a:extLst>
          </p:cNvPr>
          <p:cNvSpPr>
            <a:spLocks noGrp="1"/>
          </p:cNvSpPr>
          <p:nvPr>
            <p:ph type="dt" sz="half" idx="10"/>
          </p:nvPr>
        </p:nvSpPr>
        <p:spPr/>
        <p:txBody>
          <a:bodyPr/>
          <a:lstStyle/>
          <a:p>
            <a:fld id="{B68A9006-246F-6243-AE4F-1921A795D0B9}" type="datetimeFigureOut">
              <a:rPr lang="es-ES_tradnl" smtClean="0"/>
              <a:t>27/8/20</a:t>
            </a:fld>
            <a:endParaRPr lang="es-ES_tradnl"/>
          </a:p>
        </p:txBody>
      </p:sp>
      <p:sp>
        <p:nvSpPr>
          <p:cNvPr id="5" name="Marcador de pie de página 4">
            <a:extLst>
              <a:ext uri="{FF2B5EF4-FFF2-40B4-BE49-F238E27FC236}">
                <a16:creationId xmlns:a16="http://schemas.microsoft.com/office/drawing/2014/main" id="{6FC6E8DE-4DF7-2F48-999F-E50BD85FFE5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948E83E-3578-524F-A26A-29869820AEE2}"/>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6369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93502B-6916-D049-858B-3AAC2CDC3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9B31F90C-AAFE-3747-9F23-C219BC410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2F0248D-2EC8-7749-BD41-F89DD1533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9006-246F-6243-AE4F-1921A795D0B9}" type="datetimeFigureOut">
              <a:rPr lang="es-ES_tradnl" smtClean="0"/>
              <a:t>27/8/20</a:t>
            </a:fld>
            <a:endParaRPr lang="es-ES_tradnl"/>
          </a:p>
        </p:txBody>
      </p:sp>
      <p:sp>
        <p:nvSpPr>
          <p:cNvPr id="5" name="Marcador de pie de página 4">
            <a:extLst>
              <a:ext uri="{FF2B5EF4-FFF2-40B4-BE49-F238E27FC236}">
                <a16:creationId xmlns:a16="http://schemas.microsoft.com/office/drawing/2014/main" id="{0BF0A2FF-8ABE-FE47-9964-71D098035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1D95654F-5BF0-4949-83FA-91EE73D6FB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40294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0BA7A-76FE-4B49-92A0-73C3F2A7EDBE}"/>
              </a:ext>
            </a:extLst>
          </p:cNvPr>
          <p:cNvSpPr>
            <a:spLocks noGrp="1"/>
          </p:cNvSpPr>
          <p:nvPr>
            <p:ph type="ctrTitle"/>
          </p:nvPr>
        </p:nvSpPr>
        <p:spPr/>
        <p:txBody>
          <a:bodyPr/>
          <a:lstStyle/>
          <a:p>
            <a:r>
              <a:rPr lang="es-ES_tradnl" dirty="0"/>
              <a:t>Error estadístico </a:t>
            </a:r>
          </a:p>
        </p:txBody>
      </p:sp>
      <p:sp>
        <p:nvSpPr>
          <p:cNvPr id="3" name="Subtítulo 2">
            <a:extLst>
              <a:ext uri="{FF2B5EF4-FFF2-40B4-BE49-F238E27FC236}">
                <a16:creationId xmlns:a16="http://schemas.microsoft.com/office/drawing/2014/main" id="{C2595DBB-6498-7245-A734-5E3A218B05A1}"/>
              </a:ext>
            </a:extLst>
          </p:cNvPr>
          <p:cNvSpPr>
            <a:spLocks noGrp="1"/>
          </p:cNvSpPr>
          <p:nvPr>
            <p:ph type="subTitle" idx="1"/>
          </p:nvPr>
        </p:nvSpPr>
        <p:spPr/>
        <p:txBody>
          <a:bodyPr/>
          <a:lstStyle/>
          <a:p>
            <a:r>
              <a:rPr lang="es-ES_tradnl" dirty="0" err="1"/>
              <a:t>Prof</a:t>
            </a:r>
            <a:r>
              <a:rPr lang="es-ES_tradnl" dirty="0"/>
              <a:t>: Héctor Jaime Fuenzalida</a:t>
            </a:r>
          </a:p>
        </p:txBody>
      </p:sp>
    </p:spTree>
    <p:extLst>
      <p:ext uri="{BB962C8B-B14F-4D97-AF65-F5344CB8AC3E}">
        <p14:creationId xmlns:p14="http://schemas.microsoft.com/office/powerpoint/2010/main" val="67979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73D21B-FB60-FA45-829C-179DC9E24ED0}"/>
              </a:ext>
            </a:extLst>
          </p:cNvPr>
          <p:cNvSpPr>
            <a:spLocks noGrp="1"/>
          </p:cNvSpPr>
          <p:nvPr>
            <p:ph type="title"/>
          </p:nvPr>
        </p:nvSpPr>
        <p:spPr/>
        <p:txBody>
          <a:bodyPr/>
          <a:lstStyle/>
          <a:p>
            <a:r>
              <a:rPr lang="es-CL" b="1" dirty="0">
                <a:solidFill>
                  <a:srgbClr val="002060"/>
                </a:solidFill>
              </a:rPr>
              <a:t>Precisión y Exactitud </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EB42B965-00D8-114B-AED7-1BD807380A1F}"/>
              </a:ext>
            </a:extLst>
          </p:cNvPr>
          <p:cNvSpPr>
            <a:spLocks noGrp="1"/>
          </p:cNvSpPr>
          <p:nvPr>
            <p:ph idx="1"/>
          </p:nvPr>
        </p:nvSpPr>
        <p:spPr>
          <a:xfrm>
            <a:off x="649357" y="1398243"/>
            <a:ext cx="10515600" cy="4351338"/>
          </a:xfrm>
        </p:spPr>
        <p:txBody>
          <a:bodyPr>
            <a:normAutofit fontScale="92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403199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2A8E0F-1727-7848-A9F4-B3B0E69BBAB2}"/>
              </a:ext>
            </a:extLst>
          </p:cNvPr>
          <p:cNvSpPr>
            <a:spLocks noGrp="1"/>
          </p:cNvSpPr>
          <p:nvPr>
            <p:ph idx="1"/>
          </p:nvPr>
        </p:nvSpPr>
        <p:spPr>
          <a:xfrm>
            <a:off x="748748" y="642869"/>
            <a:ext cx="10515600" cy="4351338"/>
          </a:xfrm>
        </p:spPr>
        <p:txBody>
          <a:bodyPr>
            <a:normAutofit fontScale="92500" lnSpcReduction="10000"/>
          </a:bodyPr>
          <a:lstStyle/>
          <a:p>
            <a:pPr algn="just"/>
            <a:r>
              <a:rPr lang="es-CL" dirty="0"/>
              <a:t>Conocer el valor real, exacto, de una magnitud física es un problema totalmente utópico. Podemos aproximarnos a él, pero nunca podremos saber si realmente es dicho valor, pues los instrumentos de medida, así como los sentidos del observador, tienen un límite de sensibilidad.</a:t>
            </a:r>
          </a:p>
          <a:p>
            <a:pPr algn="just"/>
            <a:r>
              <a:rPr lang="es-CL" dirty="0"/>
              <a:t>Aparte de que no podemos tener la garantía de que nuestro sistema de medida no perturbe el valor real. Con todas estas consideraciones parece lógico que </a:t>
            </a:r>
            <a:r>
              <a:rPr lang="es-CL" dirty="0">
                <a:solidFill>
                  <a:srgbClr val="FF0000"/>
                </a:solidFill>
              </a:rPr>
              <a:t>en Física no se hable nunca del valor exacto de una magnitud, sino del valor "más probable" de ella</a:t>
            </a:r>
            <a:r>
              <a:rPr lang="es-CL" dirty="0"/>
              <a:t>. </a:t>
            </a:r>
          </a:p>
          <a:p>
            <a:pPr algn="just"/>
            <a:r>
              <a:rPr lang="es-CL" dirty="0">
                <a:solidFill>
                  <a:srgbClr val="7030A0"/>
                </a:solidFill>
              </a:rPr>
              <a:t>Cuando en un proceso de medición se han tomado las precauciones para eliminar los errores sistemáticos, </a:t>
            </a:r>
            <a:r>
              <a:rPr lang="es-CL" u="sng" dirty="0">
                <a:solidFill>
                  <a:srgbClr val="7030A0"/>
                </a:solidFill>
              </a:rPr>
              <a:t>la repetición de las medidas es el arma </a:t>
            </a:r>
            <a:r>
              <a:rPr lang="es-CL" dirty="0">
                <a:solidFill>
                  <a:srgbClr val="7030A0"/>
                </a:solidFill>
              </a:rPr>
              <a:t>para luchar contra los errores aleatorios y el análisis e interpretación de esta medición es a través de los métodos estadísticos</a:t>
            </a:r>
            <a:endParaRPr lang="es-ES_tradnl" dirty="0">
              <a:solidFill>
                <a:srgbClr val="7030A0"/>
              </a:solidFill>
            </a:endParaRPr>
          </a:p>
        </p:txBody>
      </p:sp>
    </p:spTree>
    <p:extLst>
      <p:ext uri="{BB962C8B-B14F-4D97-AF65-F5344CB8AC3E}">
        <p14:creationId xmlns:p14="http://schemas.microsoft.com/office/powerpoint/2010/main" val="385757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pájaro&#10;&#10;Descripción generada automáticamente">
            <a:extLst>
              <a:ext uri="{FF2B5EF4-FFF2-40B4-BE49-F238E27FC236}">
                <a16:creationId xmlns:a16="http://schemas.microsoft.com/office/drawing/2014/main" id="{75B18AD9-46C2-C942-9C9C-D86054E815F0}"/>
              </a:ext>
            </a:extLst>
          </p:cNvPr>
          <p:cNvPicPr>
            <a:picLocks noChangeAspect="1"/>
          </p:cNvPicPr>
          <p:nvPr/>
        </p:nvPicPr>
        <p:blipFill rotWithShape="1">
          <a:blip r:embed="rId2"/>
          <a:srcRect l="36794" t="-438" r="26881" b="438"/>
          <a:stretch/>
        </p:blipFill>
        <p:spPr>
          <a:xfrm>
            <a:off x="9424085" y="641280"/>
            <a:ext cx="2767915" cy="6083300"/>
          </a:xfrm>
          <a:prstGeom prst="rect">
            <a:avLst/>
          </a:prstGeom>
        </p:spPr>
      </p:pic>
      <p:sp>
        <p:nvSpPr>
          <p:cNvPr id="2" name="Título 1">
            <a:extLst>
              <a:ext uri="{FF2B5EF4-FFF2-40B4-BE49-F238E27FC236}">
                <a16:creationId xmlns:a16="http://schemas.microsoft.com/office/drawing/2014/main" id="{AC2B870A-4D1E-5B45-9582-B39B1771CB62}"/>
              </a:ext>
            </a:extLst>
          </p:cNvPr>
          <p:cNvSpPr>
            <a:spLocks noGrp="1"/>
          </p:cNvSpPr>
          <p:nvPr>
            <p:ph type="title"/>
          </p:nvPr>
        </p:nvSpPr>
        <p:spPr/>
        <p:txBody>
          <a:bodyPr/>
          <a:lstStyle/>
          <a:p>
            <a:r>
              <a:rPr lang="es-ES_tradnl" b="1" dirty="0">
                <a:solidFill>
                  <a:srgbClr val="002060"/>
                </a:solidFill>
              </a:rPr>
              <a:t>Ejemplo:</a:t>
            </a:r>
          </a:p>
        </p:txBody>
      </p:sp>
      <p:sp>
        <p:nvSpPr>
          <p:cNvPr id="3" name="Marcador de contenido 2">
            <a:extLst>
              <a:ext uri="{FF2B5EF4-FFF2-40B4-BE49-F238E27FC236}">
                <a16:creationId xmlns:a16="http://schemas.microsoft.com/office/drawing/2014/main" id="{D636E4DF-61C3-A445-AFBF-686C2CA7673F}"/>
              </a:ext>
            </a:extLst>
          </p:cNvPr>
          <p:cNvSpPr>
            <a:spLocks noGrp="1"/>
          </p:cNvSpPr>
          <p:nvPr>
            <p:ph idx="1"/>
          </p:nvPr>
        </p:nvSpPr>
        <p:spPr>
          <a:xfrm>
            <a:off x="699052" y="1865382"/>
            <a:ext cx="8874538" cy="4351338"/>
          </a:xfrm>
        </p:spPr>
        <p:txBody>
          <a:bodyPr/>
          <a:lstStyle/>
          <a:p>
            <a:pPr marL="0" indent="0" algn="just">
              <a:buNone/>
            </a:pPr>
            <a:r>
              <a:rPr lang="es-ES_tradnl" dirty="0"/>
              <a:t>En un experimento se mide el tiempo (t) que demora en caer un objeto desde una altura de 10 m. La experiencia se repite 10 veces obteniéndose los siguientes resultados: </a:t>
            </a:r>
          </a:p>
          <a:p>
            <a:pPr marL="0" indent="0" algn="just">
              <a:buNone/>
            </a:pPr>
            <a:endParaRPr lang="es-ES_tradnl" dirty="0"/>
          </a:p>
          <a:p>
            <a:pPr marL="0" indent="0" algn="just">
              <a:buNone/>
            </a:pPr>
            <a:r>
              <a:rPr lang="es-ES_tradnl" dirty="0"/>
              <a:t>  </a:t>
            </a:r>
          </a:p>
          <a:p>
            <a:pPr marL="0" indent="0" algn="just">
              <a:buNone/>
            </a:pPr>
            <a:r>
              <a:rPr lang="es-ES_tradnl" dirty="0"/>
              <a:t>¿Cuál es el valor más probable de t?</a:t>
            </a:r>
          </a:p>
          <a:p>
            <a:pPr marL="0" indent="0" algn="just">
              <a:buNone/>
            </a:pPr>
            <a:endParaRPr lang="es-ES_tradnl" dirty="0"/>
          </a:p>
          <a:p>
            <a:pPr marL="0" indent="0" algn="just">
              <a:buNone/>
            </a:pPr>
            <a:r>
              <a:rPr lang="es-ES_tradnl" dirty="0"/>
              <a:t>¿Cuál es el error en la determinación experimental de t?</a:t>
            </a:r>
          </a:p>
          <a:p>
            <a:pPr marL="0" indent="0" algn="just">
              <a:buNone/>
            </a:pPr>
            <a:endParaRPr lang="es-ES_tradnl" dirty="0"/>
          </a:p>
        </p:txBody>
      </p:sp>
      <p:graphicFrame>
        <p:nvGraphicFramePr>
          <p:cNvPr id="4" name="Tabla 4">
            <a:extLst>
              <a:ext uri="{FF2B5EF4-FFF2-40B4-BE49-F238E27FC236}">
                <a16:creationId xmlns:a16="http://schemas.microsoft.com/office/drawing/2014/main" id="{041911ED-D964-8741-BB51-CF4B8DAC7C5B}"/>
              </a:ext>
            </a:extLst>
          </p:cNvPr>
          <p:cNvGraphicFramePr>
            <a:graphicFrameLocks noGrp="1"/>
          </p:cNvGraphicFramePr>
          <p:nvPr>
            <p:extLst>
              <p:ext uri="{D42A27DB-BD31-4B8C-83A1-F6EECF244321}">
                <p14:modId xmlns:p14="http://schemas.microsoft.com/office/powerpoint/2010/main" val="2470360877"/>
              </p:ext>
            </p:extLst>
          </p:nvPr>
        </p:nvGraphicFramePr>
        <p:xfrm>
          <a:off x="1445591" y="3404359"/>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3026558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DE987B-4A96-F942-A5F5-AE57947500C0}"/>
              </a:ext>
            </a:extLst>
          </p:cNvPr>
          <p:cNvSpPr>
            <a:spLocks noGrp="1"/>
          </p:cNvSpPr>
          <p:nvPr>
            <p:ph type="title"/>
          </p:nvPr>
        </p:nvSpPr>
        <p:spPr/>
        <p:txBody>
          <a:bodyPr/>
          <a:lstStyle/>
          <a:p>
            <a:r>
              <a:rPr lang="es-CL" b="1" dirty="0">
                <a:solidFill>
                  <a:srgbClr val="002060"/>
                </a:solidFill>
              </a:rPr>
              <a:t>Valor más probable y Desviación estandar</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32DE655F-AC80-3B43-A4B8-73D01A8A6E3F}"/>
              </a:ext>
            </a:extLst>
          </p:cNvPr>
          <p:cNvSpPr>
            <a:spLocks noGrp="1"/>
          </p:cNvSpPr>
          <p:nvPr>
            <p:ph idx="1"/>
          </p:nvPr>
        </p:nvSpPr>
        <p:spPr>
          <a:xfrm>
            <a:off x="838200" y="1398242"/>
            <a:ext cx="10515600" cy="1931367"/>
          </a:xfrm>
        </p:spPr>
        <p:txBody>
          <a:bodyPr>
            <a:normAutofit/>
          </a:bodyPr>
          <a:lstStyle/>
          <a:p>
            <a:pPr marL="0" indent="0" algn="just">
              <a:buNone/>
            </a:pPr>
            <a:r>
              <a:rPr lang="es-CL" dirty="0"/>
              <a:t>Si repetimos varias veces (N veces ) una medición (x) es muy posible que se obtengan diferentes valores de ella. En este caso se acostumbra a considerar como valor más probable el </a:t>
            </a:r>
            <a:r>
              <a:rPr lang="es-CL" dirty="0">
                <a:solidFill>
                  <a:srgbClr val="FF0000"/>
                </a:solidFill>
              </a:rPr>
              <a:t>"valor medio”(promedio) </a:t>
            </a:r>
            <a:r>
              <a:rPr lang="es-CL" dirty="0"/>
              <a:t>que se define como:</a:t>
            </a:r>
          </a:p>
          <a:p>
            <a:pPr marL="0" indent="0" algn="ctr">
              <a:buNone/>
            </a:pPr>
            <a:endParaRPr lang="es-ES" b="1" dirty="0">
              <a:latin typeface="Arial" panose="020B0604020202020204" pitchFamily="34" charset="0"/>
            </a:endParaRP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A85FA06B-3D2C-BC46-B6BB-A5917D13E521}"/>
                  </a:ext>
                </a:extLst>
              </p:cNvPr>
              <p:cNvSpPr/>
              <p:nvPr/>
            </p:nvSpPr>
            <p:spPr>
              <a:xfrm>
                <a:off x="4286722" y="2964797"/>
                <a:ext cx="3618555" cy="729623"/>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 </a:t>
                </a:r>
                <a14:m>
                  <m:oMath xmlns:m="http://schemas.openxmlformats.org/officeDocument/2006/math">
                    <m:bar>
                      <m:barPr>
                        <m:pos m:val="top"/>
                        <m:ctrlPr>
                          <a:rPr lang="es-ES_tradnl" sz="2800" b="1" i="1" smtClean="0">
                            <a:latin typeface="Cambria Math" panose="02040503050406030204" pitchFamily="18" charset="0"/>
                          </a:rPr>
                        </m:ctrlPr>
                      </m:barPr>
                      <m:e>
                        <m:r>
                          <a:rPr lang="es-ES" sz="2800" b="1" i="1" smtClean="0">
                            <a:latin typeface="Cambria Math" panose="02040503050406030204" pitchFamily="18" charset="0"/>
                          </a:rPr>
                          <m:t>𝒙</m:t>
                        </m:r>
                      </m:e>
                    </m:bar>
                    <m:r>
                      <a:rPr lang="es-ES" sz="2800" b="1" i="1" smtClean="0">
                        <a:latin typeface="Cambria Math" panose="02040503050406030204" pitchFamily="18" charset="0"/>
                      </a:rPr>
                      <m:t>=</m:t>
                    </m:r>
                    <m:f>
                      <m:fPr>
                        <m:ctrlPr>
                          <a:rPr lang="es-ES" sz="2800" b="1" i="1" smtClean="0">
                            <a:latin typeface="Cambria Math" panose="02040503050406030204" pitchFamily="18" charset="0"/>
                          </a:rPr>
                        </m:ctrlPr>
                      </m:fPr>
                      <m:num>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𝟏</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𝟐</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𝑵</m:t>
                            </m:r>
                          </m:sub>
                        </m:sSub>
                      </m:num>
                      <m:den>
                        <m:r>
                          <a:rPr lang="es-ES" sz="2800" b="1" i="1" smtClean="0">
                            <a:latin typeface="Cambria Math" panose="02040503050406030204" pitchFamily="18" charset="0"/>
                          </a:rPr>
                          <m:t>𝑵</m:t>
                        </m:r>
                      </m:den>
                    </m:f>
                    <m:r>
                      <a:rPr lang="es-ES" sz="2800" b="0" i="0" smtClean="0">
                        <a:latin typeface="Cambria Math" panose="02040503050406030204" pitchFamily="18" charset="0"/>
                      </a:rPr>
                      <m:t>=</m:t>
                    </m:r>
                    <m:f>
                      <m:fPr>
                        <m:ctrlPr>
                          <a:rPr lang="es-ES" sz="2800" b="0" i="1" smtClean="0">
                            <a:latin typeface="Cambria Math" panose="02040503050406030204" pitchFamily="18" charset="0"/>
                          </a:rPr>
                        </m:ctrlPr>
                      </m:fPr>
                      <m:num>
                        <m:nary>
                          <m:naryPr>
                            <m:chr m:val="∑"/>
                            <m:subHide m:val="on"/>
                            <m:supHide m:val="on"/>
                            <m:ctrlPr>
                              <a:rPr lang="es-ES" sz="2800" b="0" i="1" smtClean="0">
                                <a:latin typeface="Cambria Math" panose="02040503050406030204" pitchFamily="18" charset="0"/>
                              </a:rPr>
                            </m:ctrlPr>
                          </m:naryPr>
                          <m:sub/>
                          <m:sup/>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𝑥</m:t>
                                </m:r>
                              </m:e>
                              <m:sub>
                                <m:r>
                                  <a:rPr lang="es-ES" sz="2800" b="0" i="1" smtClean="0">
                                    <a:latin typeface="Cambria Math" panose="02040503050406030204" pitchFamily="18" charset="0"/>
                                  </a:rPr>
                                  <m:t>𝑖</m:t>
                                </m:r>
                              </m:sub>
                            </m:sSub>
                          </m:e>
                        </m:nary>
                      </m:num>
                      <m:den>
                        <m:r>
                          <a:rPr lang="es-ES" sz="2800" b="0" i="1" smtClean="0">
                            <a:latin typeface="Cambria Math" panose="02040503050406030204" pitchFamily="18" charset="0"/>
                          </a:rPr>
                          <m:t>𝑁</m:t>
                        </m:r>
                      </m:den>
                    </m:f>
                  </m:oMath>
                </a14:m>
                <a:endParaRPr lang="es-ES_tradnl" sz="2800" dirty="0"/>
              </a:p>
            </p:txBody>
          </p:sp>
        </mc:Choice>
        <mc:Fallback xmlns="">
          <p:sp>
            <p:nvSpPr>
              <p:cNvPr id="4" name="Rectángulo 3">
                <a:extLst>
                  <a:ext uri="{FF2B5EF4-FFF2-40B4-BE49-F238E27FC236}">
                    <a16:creationId xmlns:a16="http://schemas.microsoft.com/office/drawing/2014/main" id="{A85FA06B-3D2C-BC46-B6BB-A5917D13E521}"/>
                  </a:ext>
                </a:extLst>
              </p:cNvPr>
              <p:cNvSpPr>
                <a:spLocks noRot="1" noChangeAspect="1" noMove="1" noResize="1" noEditPoints="1" noAdjustHandles="1" noChangeArrowheads="1" noChangeShapeType="1" noTextEdit="1"/>
              </p:cNvSpPr>
              <p:nvPr/>
            </p:nvSpPr>
            <p:spPr>
              <a:xfrm>
                <a:off x="4286722" y="2964797"/>
                <a:ext cx="3618555" cy="729623"/>
              </a:xfrm>
              <a:prstGeom prst="rect">
                <a:avLst/>
              </a:prstGeom>
              <a:blipFill>
                <a:blip r:embed="rId2"/>
                <a:stretch>
                  <a:fillRect t="-64912" b="-57895"/>
                </a:stretch>
              </a:blipFill>
            </p:spPr>
            <p:txBody>
              <a:bodyPr/>
              <a:lstStyle/>
              <a:p>
                <a:r>
                  <a:rPr lang="es-ES_tradnl">
                    <a:noFill/>
                  </a:rPr>
                  <a:t> </a:t>
                </a:r>
              </a:p>
            </p:txBody>
          </p:sp>
        </mc:Fallback>
      </mc:AlternateContent>
      <p:sp>
        <p:nvSpPr>
          <p:cNvPr id="6" name="Rectángulo 5">
            <a:extLst>
              <a:ext uri="{FF2B5EF4-FFF2-40B4-BE49-F238E27FC236}">
                <a16:creationId xmlns:a16="http://schemas.microsoft.com/office/drawing/2014/main" id="{B8021711-7256-F747-ADC0-5946AEA4D2AF}"/>
              </a:ext>
            </a:extLst>
          </p:cNvPr>
          <p:cNvSpPr/>
          <p:nvPr/>
        </p:nvSpPr>
        <p:spPr>
          <a:xfrm>
            <a:off x="838200" y="4204225"/>
            <a:ext cx="9578009" cy="646331"/>
          </a:xfrm>
          <a:prstGeom prst="rect">
            <a:avLst/>
          </a:prstGeom>
        </p:spPr>
        <p:txBody>
          <a:bodyPr wrap="square">
            <a:spAutoFit/>
          </a:bodyPr>
          <a:lstStyle/>
          <a:p>
            <a:pPr algn="just"/>
            <a:r>
              <a:rPr lang="es-ES_tradnl" dirty="0">
                <a:solidFill>
                  <a:srgbClr val="7030A0"/>
                </a:solidFill>
              </a:rPr>
              <a:t>Entonces, el valor mas probable de t es el promedio de las mediciones:</a:t>
            </a:r>
          </a:p>
          <a:p>
            <a:pPr algn="just"/>
            <a:endParaRPr lang="es-ES_tradnl" dirty="0"/>
          </a:p>
        </p:txBody>
      </p:sp>
    </p:spTree>
    <p:extLst>
      <p:ext uri="{BB962C8B-B14F-4D97-AF65-F5344CB8AC3E}">
        <p14:creationId xmlns:p14="http://schemas.microsoft.com/office/powerpoint/2010/main" val="36783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A8DFA7-4A9C-724C-A97F-666BB5BE0CE0}"/>
                  </a:ext>
                </a:extLst>
              </p:cNvPr>
              <p:cNvSpPr>
                <a:spLocks noGrp="1"/>
              </p:cNvSpPr>
              <p:nvPr>
                <p:ph idx="1"/>
              </p:nvPr>
            </p:nvSpPr>
            <p:spPr>
              <a:xfrm>
                <a:off x="838200" y="583234"/>
                <a:ext cx="10515600" cy="4351338"/>
              </a:xfrm>
            </p:spPr>
            <p:txBody>
              <a:bodyPr/>
              <a:lstStyle/>
              <a:p>
                <a:pPr marL="0" indent="0" algn="just">
                  <a:buNone/>
                </a:pPr>
                <a:r>
                  <a:rPr lang="es-CL" dirty="0"/>
                  <a:t>Sería mucha suerte que este valor medio coincidiera con el valor real de la magnitud que se mide. </a:t>
                </a:r>
              </a:p>
              <a:p>
                <a:pPr marL="0" indent="0" algn="just">
                  <a:buNone/>
                </a:pPr>
                <a:r>
                  <a:rPr lang="es-CL" dirty="0"/>
                  <a:t>Nuestro problema radica, pues, en delimitar un entorno alrededor del valor medio de x, en el interior del cual tenemos la "certeza", o al menos un alto porcentaje de probabilidad, de que se halla el valor real.</a:t>
                </a:r>
              </a:p>
              <a:p>
                <a:pPr marL="0" indent="0" algn="just">
                  <a:buNone/>
                </a:pPr>
                <a:r>
                  <a:rPr lang="es-CL" dirty="0"/>
                  <a:t>Este entorno esta dado por la </a:t>
                </a:r>
                <a:r>
                  <a:rPr lang="es-CL" dirty="0">
                    <a:solidFill>
                      <a:srgbClr val="FF0000"/>
                    </a:solidFill>
                  </a:rPr>
                  <a:t>desviacion estandar</a:t>
                </a:r>
                <a:r>
                  <a:rPr lang="es-CL" dirty="0"/>
                  <a:t>:</a:t>
                </a:r>
              </a:p>
              <a:p>
                <a:pPr marL="0" indent="0" algn="just">
                  <a:buNone/>
                </a:pPr>
                <a:endParaRPr lang="es-CL" dirty="0"/>
              </a:p>
              <a:p>
                <a:pPr marL="0" indent="0" algn="just">
                  <a:buNone/>
                </a:pPr>
                <a14:m>
                  <m:oMathPara xmlns:m="http://schemas.openxmlformats.org/officeDocument/2006/math">
                    <m:oMathParaPr>
                      <m:jc m:val="centerGroup"/>
                    </m:oMathParaPr>
                    <m:oMath xmlns:m="http://schemas.openxmlformats.org/officeDocument/2006/math">
                      <m:sSub>
                        <m:sSubPr>
                          <m:ctrlPr>
                            <a:rPr lang="es-ES_tradnl" i="1" smtClean="0">
                              <a:latin typeface="Cambria Math" panose="02040503050406030204" pitchFamily="18" charset="0"/>
                              <a:ea typeface="Cambria Math" panose="02040503050406030204" pitchFamily="18" charset="0"/>
                            </a:rPr>
                          </m:ctrlPr>
                        </m:sSubPr>
                        <m:e>
                          <m:r>
                            <a:rPr lang="es-ES_tradnl" i="1" smtClean="0">
                              <a:latin typeface="Cambria Math" panose="02040503050406030204" pitchFamily="18" charset="0"/>
                              <a:ea typeface="Cambria Math" panose="02040503050406030204" pitchFamily="18" charset="0"/>
                            </a:rPr>
                            <m:t>𝜎</m:t>
                          </m:r>
                        </m:e>
                        <m:sub>
                          <m:r>
                            <a:rPr lang="es-ES" b="0" i="1" smtClean="0">
                              <a:latin typeface="Cambria Math" panose="02040503050406030204" pitchFamily="18" charset="0"/>
                              <a:ea typeface="Cambria Math" panose="02040503050406030204" pitchFamily="18" charset="0"/>
                            </a:rPr>
                            <m:t>𝑥</m:t>
                          </m:r>
                        </m:sub>
                      </m:sSub>
                      <m:r>
                        <a:rPr lang="es-ES" b="0" i="1" smtClean="0">
                          <a:latin typeface="Cambria Math" panose="02040503050406030204" pitchFamily="18" charset="0"/>
                          <a:ea typeface="Cambria Math" panose="02040503050406030204" pitchFamily="18" charset="0"/>
                        </a:rPr>
                        <m:t>=</m:t>
                      </m:r>
                      <m:rad>
                        <m:radPr>
                          <m:degHide m:val="on"/>
                          <m:ctrlPr>
                            <a:rPr lang="es-ES" b="0" i="1" smtClean="0">
                              <a:latin typeface="Cambria Math" panose="02040503050406030204" pitchFamily="18" charset="0"/>
                              <a:ea typeface="Cambria Math" panose="02040503050406030204" pitchFamily="18" charset="0"/>
                            </a:rPr>
                          </m:ctrlPr>
                        </m:radPr>
                        <m:deg/>
                        <m:e>
                          <m:f>
                            <m:fPr>
                              <m:ctrlPr>
                                <a:rPr lang="es-ES" b="0" i="1" smtClean="0">
                                  <a:latin typeface="Cambria Math" panose="02040503050406030204" pitchFamily="18" charset="0"/>
                                  <a:ea typeface="Cambria Math" panose="02040503050406030204" pitchFamily="18" charset="0"/>
                                </a:rPr>
                              </m:ctrlPr>
                            </m:fPr>
                            <m:num>
                              <m:nary>
                                <m:naryPr>
                                  <m:chr m:val="∑"/>
                                  <m:subHide m:val="on"/>
                                  <m:supHide m:val="on"/>
                                  <m:ctrlPr>
                                    <a:rPr lang="es-ES" b="0" i="1" smtClean="0">
                                      <a:latin typeface="Cambria Math" panose="02040503050406030204" pitchFamily="18" charset="0"/>
                                      <a:ea typeface="Cambria Math" panose="02040503050406030204" pitchFamily="18" charset="0"/>
                                    </a:rPr>
                                  </m:ctrlPr>
                                </m:naryPr>
                                <m:sub/>
                                <m:sup/>
                                <m:e>
                                  <m:sSup>
                                    <m:sSupPr>
                                      <m:ctrlPr>
                                        <a:rPr lang="es-ES" b="0" i="1" smtClean="0">
                                          <a:latin typeface="Cambria Math" panose="02040503050406030204" pitchFamily="18" charset="0"/>
                                          <a:ea typeface="Cambria Math" panose="02040503050406030204" pitchFamily="18" charset="0"/>
                                        </a:rPr>
                                      </m:ctrlPr>
                                    </m:sSupPr>
                                    <m:e>
                                      <m:d>
                                        <m:dPr>
                                          <m:ctrlPr>
                                            <a:rPr lang="es-ES" b="0" i="1" smtClean="0">
                                              <a:latin typeface="Cambria Math" panose="02040503050406030204" pitchFamily="18" charset="0"/>
                                              <a:ea typeface="Cambria Math" panose="02040503050406030204" pitchFamily="18" charset="0"/>
                                            </a:rPr>
                                          </m:ctrlPr>
                                        </m:dPr>
                                        <m:e>
                                          <m:bar>
                                            <m:barPr>
                                              <m:pos m:val="top"/>
                                              <m:ctrlPr>
                                                <a:rPr lang="es-ES" b="0" i="1" smtClean="0">
                                                  <a:latin typeface="Cambria Math" panose="02040503050406030204" pitchFamily="18" charset="0"/>
                                                  <a:ea typeface="Cambria Math" panose="02040503050406030204" pitchFamily="18" charset="0"/>
                                                </a:rPr>
                                              </m:ctrlPr>
                                            </m:barPr>
                                            <m:e>
                                              <m:r>
                                                <a:rPr lang="es-ES" b="0" i="1" smtClean="0">
                                                  <a:latin typeface="Cambria Math" panose="02040503050406030204" pitchFamily="18" charset="0"/>
                                                  <a:ea typeface="Cambria Math" panose="02040503050406030204" pitchFamily="18" charset="0"/>
                                                </a:rPr>
                                                <m:t>𝑥</m:t>
                                              </m:r>
                                            </m:e>
                                          </m:ba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𝑥</m:t>
                                              </m:r>
                                            </m:e>
                                            <m:sub>
                                              <m:r>
                                                <a:rPr lang="es-ES" b="0" i="1" smtClean="0">
                                                  <a:latin typeface="Cambria Math" panose="02040503050406030204" pitchFamily="18" charset="0"/>
                                                  <a:ea typeface="Cambria Math" panose="02040503050406030204" pitchFamily="18" charset="0"/>
                                                </a:rPr>
                                                <m:t>𝑖</m:t>
                                              </m:r>
                                            </m:sub>
                                          </m:sSub>
                                        </m:e>
                                      </m:d>
                                    </m:e>
                                    <m:sup>
                                      <m:r>
                                        <a:rPr lang="es-ES" b="0" i="1" smtClean="0">
                                          <a:latin typeface="Cambria Math" panose="02040503050406030204" pitchFamily="18" charset="0"/>
                                          <a:ea typeface="Cambria Math" panose="02040503050406030204" pitchFamily="18" charset="0"/>
                                        </a:rPr>
                                        <m:t>2</m:t>
                                      </m:r>
                                    </m:sup>
                                  </m:sSup>
                                </m:e>
                              </m:nary>
                            </m:num>
                            <m:den>
                              <m:r>
                                <a:rPr lang="es-ES" b="0" i="1" smtClean="0">
                                  <a:latin typeface="Cambria Math" panose="02040503050406030204" pitchFamily="18" charset="0"/>
                                  <a:ea typeface="Cambria Math" panose="02040503050406030204" pitchFamily="18" charset="0"/>
                                </a:rPr>
                                <m:t>𝑁</m:t>
                              </m:r>
                            </m:den>
                          </m:f>
                        </m:e>
                      </m:rad>
                    </m:oMath>
                  </m:oMathPara>
                </a14:m>
                <a:endParaRPr lang="es-ES_tradnl" dirty="0"/>
              </a:p>
            </p:txBody>
          </p:sp>
        </mc:Choice>
        <mc:Fallback xmlns="">
          <p:sp>
            <p:nvSpPr>
              <p:cNvPr id="3" name="Marcador de contenido 2">
                <a:extLst>
                  <a:ext uri="{FF2B5EF4-FFF2-40B4-BE49-F238E27FC236}">
                    <a16:creationId xmlns:a16="http://schemas.microsoft.com/office/drawing/2014/main" id="{8EA8DFA7-4A9C-724C-A97F-666BB5BE0CE0}"/>
                  </a:ext>
                </a:extLst>
              </p:cNvPr>
              <p:cNvSpPr>
                <a:spLocks noGrp="1" noRot="1" noChangeAspect="1" noMove="1" noResize="1" noEditPoints="1" noAdjustHandles="1" noChangeArrowheads="1" noChangeShapeType="1" noTextEdit="1"/>
              </p:cNvSpPr>
              <p:nvPr>
                <p:ph idx="1"/>
              </p:nvPr>
            </p:nvSpPr>
            <p:spPr>
              <a:xfrm>
                <a:off x="838200" y="583234"/>
                <a:ext cx="10515600" cy="4351338"/>
              </a:xfrm>
              <a:blipFill>
                <a:blip r:embed="rId2"/>
                <a:stretch>
                  <a:fillRect l="-1208" t="-2632" r="-1087" b="-9649"/>
                </a:stretch>
              </a:blipFill>
            </p:spPr>
            <p:txBody>
              <a:bodyPr/>
              <a:lstStyle/>
              <a:p>
                <a:r>
                  <a:rPr lang="es-ES_tradnl">
                    <a:noFill/>
                  </a:rPr>
                  <a:t> </a:t>
                </a:r>
              </a:p>
            </p:txBody>
          </p:sp>
        </mc:Fallback>
      </mc:AlternateContent>
    </p:spTree>
    <p:extLst>
      <p:ext uri="{BB962C8B-B14F-4D97-AF65-F5344CB8AC3E}">
        <p14:creationId xmlns:p14="http://schemas.microsoft.com/office/powerpoint/2010/main" val="3329209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8BA95B-B876-7C4C-AD0B-A1B70C82E60D}"/>
              </a:ext>
            </a:extLst>
          </p:cNvPr>
          <p:cNvSpPr>
            <a:spLocks noGrp="1"/>
          </p:cNvSpPr>
          <p:nvPr>
            <p:ph idx="1"/>
          </p:nvPr>
        </p:nvSpPr>
        <p:spPr>
          <a:xfrm>
            <a:off x="838200" y="613051"/>
            <a:ext cx="10515600" cy="1215749"/>
          </a:xfrm>
        </p:spPr>
        <p:txBody>
          <a:bodyPr/>
          <a:lstStyle/>
          <a:p>
            <a:pPr marL="0" indent="0">
              <a:buNone/>
            </a:pPr>
            <a:r>
              <a:rPr lang="es-ES_tradnl" dirty="0">
                <a:solidFill>
                  <a:srgbClr val="7030A0"/>
                </a:solidFill>
              </a:rPr>
              <a:t>Por lo tanto, el error en la determinación experimental de t es la desviación estándar del conjunto de mediciones: </a:t>
            </a:r>
          </a:p>
        </p:txBody>
      </p:sp>
      <p:graphicFrame>
        <p:nvGraphicFramePr>
          <p:cNvPr id="4" name="Tabla 4">
            <a:extLst>
              <a:ext uri="{FF2B5EF4-FFF2-40B4-BE49-F238E27FC236}">
                <a16:creationId xmlns:a16="http://schemas.microsoft.com/office/drawing/2014/main" id="{F1FC982D-C201-9A42-9D94-77D33D5DB24C}"/>
              </a:ext>
            </a:extLst>
          </p:cNvPr>
          <p:cNvGraphicFramePr>
            <a:graphicFrameLocks noGrp="1"/>
          </p:cNvGraphicFramePr>
          <p:nvPr>
            <p:extLst>
              <p:ext uri="{D42A27DB-BD31-4B8C-83A1-F6EECF244321}">
                <p14:modId xmlns:p14="http://schemas.microsoft.com/office/powerpoint/2010/main" val="263267392"/>
              </p:ext>
            </p:extLst>
          </p:nvPr>
        </p:nvGraphicFramePr>
        <p:xfrm>
          <a:off x="958574" y="1724646"/>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192709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3CB32C-924C-604C-93EB-DAA1E3AE617C}"/>
                  </a:ext>
                </a:extLst>
              </p:cNvPr>
              <p:cNvSpPr>
                <a:spLocks noGrp="1"/>
              </p:cNvSpPr>
              <p:nvPr>
                <p:ph idx="1"/>
              </p:nvPr>
            </p:nvSpPr>
            <p:spPr>
              <a:xfrm>
                <a:off x="838200" y="454026"/>
                <a:ext cx="10515600" cy="1861792"/>
              </a:xfrm>
            </p:spPr>
            <p:txBody>
              <a:bodyPr>
                <a:normAutofit lnSpcReduction="10000"/>
              </a:bodyPr>
              <a:lstStyle/>
              <a:p>
                <a:pPr marL="0" indent="0">
                  <a:buNone/>
                </a:pPr>
                <a:r>
                  <a:rPr lang="es-ES_tradnl" dirty="0"/>
                  <a:t>Finalmente la determinación, a partir de un conjunto de mediciones (por convención 10 o más), de una magnitud física y el error asociado se expresa como:</a:t>
                </a:r>
              </a:p>
              <a:p>
                <a:pPr marL="0" indent="0" algn="ctr">
                  <a:buNone/>
                </a:pPr>
                <a14:m>
                  <m:oMath xmlns:m="http://schemas.openxmlformats.org/officeDocument/2006/math">
                    <m:r>
                      <a:rPr lang="es-ES" sz="4000" b="0" i="1" smtClean="0">
                        <a:latin typeface="Cambria Math" panose="02040503050406030204" pitchFamily="18" charset="0"/>
                      </a:rPr>
                      <m:t>𝑥</m:t>
                    </m:r>
                    <m:r>
                      <a:rPr lang="es-ES" sz="4000" b="0" i="1" smtClean="0">
                        <a:latin typeface="Cambria Math" panose="02040503050406030204" pitchFamily="18" charset="0"/>
                      </a:rPr>
                      <m:t>=</m:t>
                    </m:r>
                    <m:bar>
                      <m:barPr>
                        <m:pos m:val="top"/>
                        <m:ctrlPr>
                          <a:rPr lang="es-ES" sz="4000" b="0" i="1" smtClean="0">
                            <a:latin typeface="Cambria Math" panose="02040503050406030204" pitchFamily="18" charset="0"/>
                          </a:rPr>
                        </m:ctrlPr>
                      </m:barPr>
                      <m:e>
                        <m:r>
                          <a:rPr lang="es-ES" sz="4000" b="0" i="1" smtClean="0">
                            <a:latin typeface="Cambria Math" panose="02040503050406030204" pitchFamily="18" charset="0"/>
                          </a:rPr>
                          <m:t>𝑥</m:t>
                        </m:r>
                      </m:e>
                    </m:bar>
                    <m:r>
                      <a:rPr lang="es-ES" sz="4000" b="0" i="1" smtClean="0">
                        <a:latin typeface="Cambria Math" panose="02040503050406030204" pitchFamily="18" charset="0"/>
                        <a:ea typeface="Cambria Math" panose="02040503050406030204" pitchFamily="18" charset="0"/>
                      </a:rPr>
                      <m:t>±</m:t>
                    </m:r>
                    <m:sSub>
                      <m:sSubPr>
                        <m:ctrlPr>
                          <a:rPr lang="es-ES" sz="4000" b="0" i="1" smtClean="0">
                            <a:latin typeface="Cambria Math" panose="02040503050406030204" pitchFamily="18" charset="0"/>
                            <a:ea typeface="Cambria Math" panose="02040503050406030204" pitchFamily="18" charset="0"/>
                          </a:rPr>
                        </m:ctrlPr>
                      </m:sSubPr>
                      <m:e>
                        <m:r>
                          <a:rPr lang="es-ES" sz="4000" b="0" i="1" smtClean="0">
                            <a:latin typeface="Cambria Math" panose="02040503050406030204" pitchFamily="18" charset="0"/>
                            <a:ea typeface="Cambria Math" panose="02040503050406030204" pitchFamily="18" charset="0"/>
                          </a:rPr>
                          <m:t>𝜎</m:t>
                        </m:r>
                      </m:e>
                      <m:sub>
                        <m:r>
                          <a:rPr lang="es-ES" sz="4000" b="0" i="1" smtClean="0">
                            <a:latin typeface="Cambria Math" panose="02040503050406030204" pitchFamily="18" charset="0"/>
                            <a:ea typeface="Cambria Math" panose="02040503050406030204" pitchFamily="18" charset="0"/>
                          </a:rPr>
                          <m:t>𝑥</m:t>
                        </m:r>
                      </m:sub>
                    </m:sSub>
                  </m:oMath>
                </a14:m>
                <a:r>
                  <a:rPr lang="es-ES_tradnl" sz="4000" dirty="0"/>
                  <a:t> </a:t>
                </a:r>
              </a:p>
              <a:p>
                <a:pPr marL="0" indent="0">
                  <a:buNone/>
                </a:pPr>
                <a:endParaRPr lang="es-ES_tradnl" dirty="0"/>
              </a:p>
            </p:txBody>
          </p:sp>
        </mc:Choice>
        <mc:Fallback xmlns="">
          <p:sp>
            <p:nvSpPr>
              <p:cNvPr id="3" name="Marcador de contenido 2">
                <a:extLst>
                  <a:ext uri="{FF2B5EF4-FFF2-40B4-BE49-F238E27FC236}">
                    <a16:creationId xmlns:a16="http://schemas.microsoft.com/office/drawing/2014/main" id="{8E3CB32C-924C-604C-93EB-DAA1E3AE617C}"/>
                  </a:ext>
                </a:extLst>
              </p:cNvPr>
              <p:cNvSpPr>
                <a:spLocks noGrp="1" noRot="1" noChangeAspect="1" noMove="1" noResize="1" noEditPoints="1" noAdjustHandles="1" noChangeArrowheads="1" noChangeShapeType="1" noTextEdit="1"/>
              </p:cNvSpPr>
              <p:nvPr>
                <p:ph idx="1"/>
              </p:nvPr>
            </p:nvSpPr>
            <p:spPr>
              <a:xfrm>
                <a:off x="838200" y="454026"/>
                <a:ext cx="10515600" cy="1861792"/>
              </a:xfrm>
              <a:blipFill>
                <a:blip r:embed="rId2"/>
                <a:stretch>
                  <a:fillRect l="-1208" t="-7483"/>
                </a:stretch>
              </a:blipFill>
            </p:spPr>
            <p:txBody>
              <a:bodyPr/>
              <a:lstStyle/>
              <a:p>
                <a:r>
                  <a:rPr lang="es-ES_tradnl">
                    <a:noFill/>
                  </a:rPr>
                  <a:t> </a:t>
                </a:r>
              </a:p>
            </p:txBody>
          </p:sp>
        </mc:Fallback>
      </mc:AlternateContent>
    </p:spTree>
    <p:extLst>
      <p:ext uri="{BB962C8B-B14F-4D97-AF65-F5344CB8AC3E}">
        <p14:creationId xmlns:p14="http://schemas.microsoft.com/office/powerpoint/2010/main" val="2457483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8BF383-8A3D-3E4D-8935-4641AEFF3E44}"/>
              </a:ext>
            </a:extLst>
          </p:cNvPr>
          <p:cNvSpPr>
            <a:spLocks noGrp="1"/>
          </p:cNvSpPr>
          <p:nvPr>
            <p:ph type="title"/>
          </p:nvPr>
        </p:nvSpPr>
        <p:spPr/>
        <p:txBody>
          <a:bodyPr/>
          <a:lstStyle/>
          <a:p>
            <a:r>
              <a:rPr lang="es-ES_tradnl" b="1" dirty="0">
                <a:solidFill>
                  <a:srgbClr val="002060"/>
                </a:solidFill>
              </a:rPr>
              <a:t>Actividad </a:t>
            </a:r>
          </a:p>
        </p:txBody>
      </p:sp>
      <p:sp>
        <p:nvSpPr>
          <p:cNvPr id="4" name="Marcador de contenido 3">
            <a:extLst>
              <a:ext uri="{FF2B5EF4-FFF2-40B4-BE49-F238E27FC236}">
                <a16:creationId xmlns:a16="http://schemas.microsoft.com/office/drawing/2014/main" id="{79D82A8E-9949-7B4C-B11A-AA73D0C54CC6}"/>
              </a:ext>
            </a:extLst>
          </p:cNvPr>
          <p:cNvSpPr txBox="1">
            <a:spLocks noGrp="1"/>
          </p:cNvSpPr>
          <p:nvPr>
            <p:ph idx="1"/>
          </p:nvPr>
        </p:nvSpPr>
        <p:spPr>
          <a:xfrm>
            <a:off x="838200" y="1825625"/>
            <a:ext cx="11324190" cy="4646400"/>
          </a:xfrm>
          <a:prstGeom prst="rect">
            <a:avLst/>
          </a:prstGeom>
          <a:noFill/>
        </p:spPr>
        <p:txBody>
          <a:bodyPr wrap="none" rtlCol="0">
            <a:spAutoFit/>
          </a:bodyPr>
          <a:lstStyle/>
          <a:p>
            <a:pPr marL="0" indent="0">
              <a:buNone/>
            </a:pPr>
            <a:r>
              <a:rPr lang="es-ES_tradnl" b="1" dirty="0">
                <a:solidFill>
                  <a:srgbClr val="0070C0"/>
                </a:solidFill>
              </a:rPr>
              <a:t>Determine el </a:t>
            </a:r>
            <a:r>
              <a:rPr lang="es-ES_tradnl" b="1" dirty="0">
                <a:solidFill>
                  <a:srgbClr val="00B050"/>
                </a:solidFill>
              </a:rPr>
              <a:t>promedio</a:t>
            </a:r>
            <a:r>
              <a:rPr lang="es-ES_tradnl" b="1" dirty="0">
                <a:solidFill>
                  <a:srgbClr val="0070C0"/>
                </a:solidFill>
              </a:rPr>
              <a:t> y la </a:t>
            </a:r>
            <a:r>
              <a:rPr lang="es-ES_tradnl" b="1" dirty="0">
                <a:solidFill>
                  <a:srgbClr val="00B050"/>
                </a:solidFill>
              </a:rPr>
              <a:t>desviación estándar</a:t>
            </a:r>
            <a:r>
              <a:rPr lang="es-ES_tradnl" b="1" dirty="0">
                <a:solidFill>
                  <a:srgbClr val="0070C0"/>
                </a:solidFill>
              </a:rPr>
              <a:t> para el siguiente conjunto </a:t>
            </a:r>
          </a:p>
          <a:p>
            <a:pPr marL="0" indent="0">
              <a:buNone/>
            </a:pPr>
            <a:r>
              <a:rPr lang="es-ES_tradnl" b="1" dirty="0">
                <a:solidFill>
                  <a:srgbClr val="0070C0"/>
                </a:solidFill>
              </a:rPr>
              <a:t>de mediciones de la masa de una moneda</a:t>
            </a:r>
          </a:p>
          <a:p>
            <a:pPr marL="1371600" lvl="3" indent="0">
              <a:buNone/>
            </a:pPr>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marL="1371600" lvl="3" indent="0">
              <a:buNone/>
            </a:pPr>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marL="1371600" lvl="3" indent="0">
              <a:buNone/>
            </a:pPr>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marL="1371600" lvl="3" indent="0">
              <a:buNone/>
            </a:pPr>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marL="1371600" lvl="3" indent="0">
              <a:buNone/>
            </a:pPr>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marL="1371600" lvl="3" indent="0">
              <a:buNone/>
            </a:pPr>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marL="1371600" lvl="3" indent="0">
              <a:buNone/>
            </a:pPr>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marL="1371600" lvl="3" indent="0">
              <a:buNone/>
            </a:pPr>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16756519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646</Words>
  <Application>Microsoft Macintosh PowerPoint</Application>
  <PresentationFormat>Panorámica</PresentationFormat>
  <Paragraphs>65</Paragraphs>
  <Slides>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Calibri</vt:lpstr>
      <vt:lpstr>Calibri Light</vt:lpstr>
      <vt:lpstr>Cambria Math</vt:lpstr>
      <vt:lpstr>Tema de Office</vt:lpstr>
      <vt:lpstr>Error estadístico </vt:lpstr>
      <vt:lpstr>Precisión y Exactitud </vt:lpstr>
      <vt:lpstr>Presentación de PowerPoint</vt:lpstr>
      <vt:lpstr>Ejemplo:</vt:lpstr>
      <vt:lpstr>Valor más probable y Desviación estandar</vt:lpstr>
      <vt:lpstr>Presentación de PowerPoint</vt:lpstr>
      <vt:lpstr>Presentación de PowerPoint</vt:lpstr>
      <vt:lpstr>Presentación de PowerPoint</vt:lpstr>
      <vt:lpstr>Actividad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Error estadístico </dc:title>
  <dc:creator>Cristian Romanque</dc:creator>
  <cp:lastModifiedBy>Hector Jaime</cp:lastModifiedBy>
  <cp:revision>9</cp:revision>
  <dcterms:created xsi:type="dcterms:W3CDTF">2020-08-21T01:14:20Z</dcterms:created>
  <dcterms:modified xsi:type="dcterms:W3CDTF">2020-08-27T15:16:29Z</dcterms:modified>
</cp:coreProperties>
</file>