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12192000"/>
  <p:notesSz cx="6858000" cy="9144000"/>
  <p:embeddedFontLst>
    <p:embeddedFont>
      <p:font typeface="Gill Sans"/>
      <p:regular r:id="rId15"/>
      <p:bold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7" roundtripDataSignature="AMtx7mhvHpRq3AVsSz8WJy+/3TUa+yjgn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GillSans-regular.fntdata"/><Relationship Id="rId14" Type="http://schemas.openxmlformats.org/officeDocument/2006/relationships/slide" Target="slides/slide10.xml"/><Relationship Id="rId17" Type="http://customschemas.google.com/relationships/presentationmetadata" Target="metadata"/><Relationship Id="rId16" Type="http://schemas.openxmlformats.org/officeDocument/2006/relationships/font" Target="fonts/GillSans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ceb48add23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ceb48add2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1"/>
          <p:cNvSpPr txBox="1"/>
          <p:nvPr>
            <p:ph type="ctrTitle"/>
          </p:nvPr>
        </p:nvSpPr>
        <p:spPr>
          <a:xfrm>
            <a:off x="2417779" y="802298"/>
            <a:ext cx="8637073" cy="2541431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ill Sans"/>
              <a:buNone/>
              <a:defRPr sz="6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1"/>
          <p:cNvSpPr txBox="1"/>
          <p:nvPr>
            <p:ph idx="1" type="subTitle"/>
          </p:nvPr>
        </p:nvSpPr>
        <p:spPr>
          <a:xfrm>
            <a:off x="2417780" y="3531204"/>
            <a:ext cx="8637072" cy="9776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b="0" sz="1800" cap="none">
                <a:solidFill>
                  <a:schemeClr val="dk1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" name="Google Shape;17;p11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1"/>
          <p:cNvSpPr txBox="1"/>
          <p:nvPr>
            <p:ph idx="11" type="ftr"/>
          </p:nvPr>
        </p:nvSpPr>
        <p:spPr>
          <a:xfrm>
            <a:off x="2416500" y="329307"/>
            <a:ext cx="49739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2" type="sldNum"/>
          </p:nvPr>
        </p:nvSpPr>
        <p:spPr>
          <a:xfrm>
            <a:off x="1437664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20" name="Google Shape;20;p11"/>
          <p:cNvCxnSpPr/>
          <p:nvPr/>
        </p:nvCxnSpPr>
        <p:spPr>
          <a:xfrm>
            <a:off x="2417780" y="3528542"/>
            <a:ext cx="863707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2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2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3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1" type="body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3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3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31" name="Google Shape;31;p13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4"/>
          <p:cNvSpPr txBox="1"/>
          <p:nvPr>
            <p:ph type="title"/>
          </p:nvPr>
        </p:nvSpPr>
        <p:spPr>
          <a:xfrm>
            <a:off x="1454239" y="1756130"/>
            <a:ext cx="8643154" cy="1887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Gill Sans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4"/>
          <p:cNvSpPr txBox="1"/>
          <p:nvPr>
            <p:ph idx="1" type="body"/>
          </p:nvPr>
        </p:nvSpPr>
        <p:spPr>
          <a:xfrm>
            <a:off x="1454239" y="3806195"/>
            <a:ext cx="8630446" cy="10129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4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38" name="Google Shape;38;p14"/>
          <p:cNvCxnSpPr/>
          <p:nvPr/>
        </p:nvCxnSpPr>
        <p:spPr>
          <a:xfrm>
            <a:off x="1454239" y="3804985"/>
            <a:ext cx="8630446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5"/>
          <p:cNvSpPr txBox="1"/>
          <p:nvPr>
            <p:ph type="title"/>
          </p:nvPr>
        </p:nvSpPr>
        <p:spPr>
          <a:xfrm>
            <a:off x="1449217" y="804889"/>
            <a:ext cx="9605635" cy="10593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1" type="body"/>
          </p:nvPr>
        </p:nvSpPr>
        <p:spPr>
          <a:xfrm>
            <a:off x="1447331" y="2010878"/>
            <a:ext cx="4645152" cy="34485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2" type="body"/>
          </p:nvPr>
        </p:nvSpPr>
        <p:spPr>
          <a:xfrm>
            <a:off x="6413771" y="2017343"/>
            <a:ext cx="4645152" cy="3441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5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46" name="Google Shape;46;p15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6"/>
          <p:cNvSpPr txBox="1"/>
          <p:nvPr>
            <p:ph type="title"/>
          </p:nvPr>
        </p:nvSpPr>
        <p:spPr>
          <a:xfrm>
            <a:off x="1447191" y="804163"/>
            <a:ext cx="9607661" cy="1056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" type="body"/>
          </p:nvPr>
        </p:nvSpPr>
        <p:spPr>
          <a:xfrm>
            <a:off x="1447191" y="2019549"/>
            <a:ext cx="4645152" cy="80194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6"/>
          <p:cNvSpPr txBox="1"/>
          <p:nvPr>
            <p:ph idx="2" type="body"/>
          </p:nvPr>
        </p:nvSpPr>
        <p:spPr>
          <a:xfrm>
            <a:off x="1447191" y="2824269"/>
            <a:ext cx="4645152" cy="2644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3" type="body"/>
          </p:nvPr>
        </p:nvSpPr>
        <p:spPr>
          <a:xfrm>
            <a:off x="6412362" y="2023003"/>
            <a:ext cx="4645152" cy="8022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16"/>
          <p:cNvSpPr txBox="1"/>
          <p:nvPr>
            <p:ph idx="4" type="body"/>
          </p:nvPr>
        </p:nvSpPr>
        <p:spPr>
          <a:xfrm>
            <a:off x="6412362" y="2821491"/>
            <a:ext cx="4645152" cy="2637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6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6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56" name="Google Shape;56;p16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7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7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62" name="Google Shape;62;p17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/>
          <p:nvPr>
            <p:ph type="title"/>
          </p:nvPr>
        </p:nvSpPr>
        <p:spPr>
          <a:xfrm>
            <a:off x="1444671" y="798973"/>
            <a:ext cx="3273099" cy="224711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8"/>
          <p:cNvSpPr txBox="1"/>
          <p:nvPr>
            <p:ph idx="1" type="body"/>
          </p:nvPr>
        </p:nvSpPr>
        <p:spPr>
          <a:xfrm>
            <a:off x="5043714" y="798974"/>
            <a:ext cx="6012470" cy="4658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18"/>
          <p:cNvSpPr txBox="1"/>
          <p:nvPr>
            <p:ph idx="2" type="body"/>
          </p:nvPr>
        </p:nvSpPr>
        <p:spPr>
          <a:xfrm>
            <a:off x="1444671" y="3205491"/>
            <a:ext cx="3275013" cy="22481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67" name="Google Shape;67;p18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8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8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70" name="Google Shape;70;p18"/>
          <p:cNvCxnSpPr/>
          <p:nvPr/>
        </p:nvCxnSpPr>
        <p:spPr>
          <a:xfrm>
            <a:off x="1448280" y="3205491"/>
            <a:ext cx="3269490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oogle Shape;72;p19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73" name="Google Shape;73;p19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  <a:lin ang="5400000" scaled="0"/>
            </a:gradFill>
            <a:ln>
              <a:noFill/>
            </a:ln>
            <a:effectLst>
              <a:outerShdw blurRad="127000" sx="98000" rotWithShape="0" algn="tl" dir="4740000" dist="228600" sy="98000">
                <a:srgbClr val="000000">
                  <a:alpha val="34117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9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cap="flat" cmpd="sng" w="50800">
              <a:solidFill>
                <a:srgbClr val="191919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5" name="Google Shape;75;p19"/>
          <p:cNvSpPr txBox="1"/>
          <p:nvPr>
            <p:ph type="title"/>
          </p:nvPr>
        </p:nvSpPr>
        <p:spPr>
          <a:xfrm>
            <a:off x="1451206" y="1129513"/>
            <a:ext cx="5532328" cy="18305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9"/>
          <p:cNvSpPr/>
          <p:nvPr>
            <p:ph idx="2" type="pic"/>
          </p:nvPr>
        </p:nvSpPr>
        <p:spPr>
          <a:xfrm>
            <a:off x="8124389" y="1122542"/>
            <a:ext cx="2791171" cy="386632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77" name="Google Shape;77;p19"/>
          <p:cNvSpPr txBox="1"/>
          <p:nvPr>
            <p:ph idx="1" type="body"/>
          </p:nvPr>
        </p:nvSpPr>
        <p:spPr>
          <a:xfrm>
            <a:off x="1450329" y="3145992"/>
            <a:ext cx="5524404" cy="2003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78" name="Google Shape;78;p19"/>
          <p:cNvSpPr txBox="1"/>
          <p:nvPr>
            <p:ph idx="10" type="dt"/>
          </p:nvPr>
        </p:nvSpPr>
        <p:spPr>
          <a:xfrm>
            <a:off x="1447382" y="5469856"/>
            <a:ext cx="5527351" cy="3201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1" type="ftr"/>
          </p:nvPr>
        </p:nvSpPr>
        <p:spPr>
          <a:xfrm>
            <a:off x="1447382" y="318640"/>
            <a:ext cx="5541004" cy="3209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9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81" name="Google Shape;81;p19"/>
          <p:cNvCxnSpPr/>
          <p:nvPr/>
        </p:nvCxnSpPr>
        <p:spPr>
          <a:xfrm>
            <a:off x="1447382" y="3143605"/>
            <a:ext cx="5527351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0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0"/>
          <p:cNvSpPr txBox="1"/>
          <p:nvPr>
            <p:ph idx="1" type="body"/>
          </p:nvPr>
        </p:nvSpPr>
        <p:spPr>
          <a:xfrm rot="5400000">
            <a:off x="4527910" y="-1060599"/>
            <a:ext cx="3450613" cy="9603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20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0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0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88" name="Google Shape;88;p20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1"/>
          <p:cNvSpPr txBox="1"/>
          <p:nvPr>
            <p:ph type="title"/>
          </p:nvPr>
        </p:nvSpPr>
        <p:spPr>
          <a:xfrm rot="5400000">
            <a:off x="7917038" y="2321047"/>
            <a:ext cx="4659889" cy="1615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" type="body"/>
          </p:nvPr>
        </p:nvSpPr>
        <p:spPr>
          <a:xfrm rot="5400000">
            <a:off x="3029143" y="-785498"/>
            <a:ext cx="4659889" cy="7828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21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1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1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95" name="Google Shape;95;p21"/>
          <p:cNvCxnSpPr/>
          <p:nvPr/>
        </p:nvCxnSpPr>
        <p:spPr>
          <a:xfrm>
            <a:off x="9439111" y="798973"/>
            <a:ext cx="0" cy="4659889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BE9E6"/>
            </a:gs>
            <a:gs pos="100000">
              <a:srgbClr val="C9C5C0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>
            <a:gsLst>
              <a:gs pos="0">
                <a:srgbClr val="DFDBD5">
                  <a:alpha val="0"/>
                </a:srgbClr>
              </a:gs>
              <a:gs pos="100000">
                <a:schemeClr val="lt2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" name="Google Shape;7;p10"/>
          <p:cNvPicPr preferRelativeResize="0"/>
          <p:nvPr/>
        </p:nvPicPr>
        <p:blipFill rotWithShape="1">
          <a:blip r:embed="rId1">
            <a:alphaModFix/>
          </a:blip>
          <a:srcRect b="-1538" l="0" r="0" t="1538"/>
          <a:stretch/>
        </p:blipFill>
        <p:spPr>
          <a:xfrm>
            <a:off x="0" y="6126480"/>
            <a:ext cx="12192000" cy="7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0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 b="0" i="0" sz="3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" name="Google Shape;9;p10"/>
          <p:cNvSpPr txBox="1"/>
          <p:nvPr>
            <p:ph idx="1" type="body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048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-3048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-3048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-3048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0" name="Google Shape;10;p10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1" name="Google Shape;11;p10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2" name="Google Shape;12;p10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‹#›</a:t>
            </a:fld>
            <a:endParaRPr/>
          </a:p>
        </p:txBody>
      </p:sp>
      <p:cxnSp>
        <p:nvCxnSpPr>
          <p:cNvPr id="13" name="Google Shape;13;p10"/>
          <p:cNvCxnSpPr/>
          <p:nvPr/>
        </p:nvCxnSpPr>
        <p:spPr>
          <a:xfrm>
            <a:off x="0" y="6128413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00001">
                <a:alpha val="2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"/>
          <p:cNvSpPr txBox="1"/>
          <p:nvPr>
            <p:ph type="ctrTitle"/>
          </p:nvPr>
        </p:nvSpPr>
        <p:spPr>
          <a:xfrm>
            <a:off x="282804" y="395926"/>
            <a:ext cx="11990895" cy="1090723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ill Sans"/>
              <a:buNone/>
            </a:pPr>
            <a:r>
              <a:rPr lang="es-CL"/>
              <a:t>ESTRATEGIAS Y APRENDIZAJES</a:t>
            </a:r>
            <a:endParaRPr/>
          </a:p>
        </p:txBody>
      </p:sp>
      <p:sp>
        <p:nvSpPr>
          <p:cNvPr id="101" name="Google Shape;101;p1"/>
          <p:cNvSpPr txBox="1"/>
          <p:nvPr>
            <p:ph idx="1" type="subTitle"/>
          </p:nvPr>
        </p:nvSpPr>
        <p:spPr>
          <a:xfrm>
            <a:off x="2417780" y="3531204"/>
            <a:ext cx="8637072" cy="9776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CL"/>
              <a:t>TÉCNICAS DE ESTUDIO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 txBox="1"/>
          <p:nvPr/>
        </p:nvSpPr>
        <p:spPr>
          <a:xfrm>
            <a:off x="452487" y="1356273"/>
            <a:ext cx="11019900" cy="398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Técnica de Condensación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condensación es una estrategia de estudio que busca reducir y reorganizar la información extensa en una versión más breve, clara y significativa, sin perder lo esencial. Se apoya en dos procesos complementarios: resumir y sintetizar.</a:t>
            </a:r>
            <a:endParaRPr/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RESUMEN													</a:t>
            </a:r>
            <a:r>
              <a:rPr lang="es-CL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SÍNTESIS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2"/>
          <p:cNvCxnSpPr/>
          <p:nvPr/>
        </p:nvCxnSpPr>
        <p:spPr>
          <a:xfrm flipH="1">
            <a:off x="2846895" y="4185501"/>
            <a:ext cx="1498862" cy="509047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08" name="Google Shape;108;p2"/>
          <p:cNvCxnSpPr/>
          <p:nvPr/>
        </p:nvCxnSpPr>
        <p:spPr>
          <a:xfrm>
            <a:off x="6938128" y="4081806"/>
            <a:ext cx="1800519" cy="612742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433633" y="2533439"/>
            <a:ext cx="10916239" cy="5232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 txBox="1"/>
          <p:nvPr/>
        </p:nvSpPr>
        <p:spPr>
          <a:xfrm>
            <a:off x="537327" y="696165"/>
            <a:ext cx="11293311" cy="4578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Resumen</a:t>
            </a:r>
            <a:endParaRPr b="1" i="0" sz="2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la reducción del contenido original, manteniendo las ideas principales y eliminando detalles secundarios</a:t>
            </a: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Objetivo: Facilitar la comprensión rápida y la memorización de lo más importante.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Características: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Brevedad: frases cortas y precisas.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Fidelidad: conserva el sentido del texto original.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Jerarquía: distingue entre ideas principales y secundarias.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/>
        </p:nvSpPr>
        <p:spPr>
          <a:xfrm>
            <a:off x="527901" y="852490"/>
            <a:ext cx="11481900" cy="33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Ejemplo</a:t>
            </a: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Texto original</a:t>
            </a: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“La fotosíntesis es el proceso mediante el cual las plantas producen su alimento utilizando la energía solar, agua y dióxido de carbono.”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ceb48add23_0_0"/>
          <p:cNvSpPr txBox="1"/>
          <p:nvPr/>
        </p:nvSpPr>
        <p:spPr>
          <a:xfrm>
            <a:off x="527901" y="852490"/>
            <a:ext cx="11481900" cy="320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Ejemplo</a:t>
            </a: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Resumen</a:t>
            </a: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“La fotosíntesis es el proceso de producción de alimento en plantas con luz solar.”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"/>
          <p:cNvSpPr txBox="1"/>
          <p:nvPr/>
        </p:nvSpPr>
        <p:spPr>
          <a:xfrm>
            <a:off x="386499" y="1020838"/>
            <a:ext cx="11236751" cy="41403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Síntesis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 la integración de varias ideas en un nuevo texto coherente, que no solo reduce, sino que también reorganiza y relaciona la información.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Objetivo: Construir una visión global y estructurada del tema.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Características: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Creatividad: combina información de distintas fuentes.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Organización: presenta las ideas en un esquema lógico.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	Transformación: no repite, sino que reinterpreta.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 txBox="1"/>
          <p:nvPr/>
        </p:nvSpPr>
        <p:spPr>
          <a:xfrm>
            <a:off x="345649" y="1323830"/>
            <a:ext cx="11500701" cy="2952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Ejemplo</a:t>
            </a:r>
            <a:r>
              <a:rPr b="0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ill San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 tienes textos sobre la fotosíntesis, la respiración celular y el ciclo del carbono, la síntesis sería: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“Los procesos de fotosíntesis y respiración celular están interconectados dentro del ciclo del carbono, garantizando el equilibrio energético en los ecosistemas.”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/>
          <p:nvPr/>
        </p:nvSpPr>
        <p:spPr>
          <a:xfrm>
            <a:off x="629264" y="2025917"/>
            <a:ext cx="1118911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CL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Diferencia clave</a:t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CL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 la práctica, la condensación combina ambos pasos: primero se resume para identificar lo esencial, y luego se sintetiza para darle coherencia y sentido global. </a:t>
            </a:r>
            <a:endParaRPr b="1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"/>
          <p:cNvSpPr txBox="1"/>
          <p:nvPr/>
        </p:nvSpPr>
        <p:spPr>
          <a:xfrm>
            <a:off x="876693" y="886120"/>
            <a:ext cx="107370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CL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Ejemplo</a:t>
            </a:r>
            <a:r>
              <a:rPr b="0" i="0" lang="es-C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s-CL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Corrosión en Buques</a:t>
            </a:r>
            <a:endParaRPr b="1"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"La corrosión en estructuras navales es un fenómeno electroquímico que afecta principalmente al acero de los cascos de los buques. Se produce por la interacción entre el metal y el agua de mar, rica en sales, lo que acelera la oxidación. Este proceso compromete la resistencia mecánica, aumenta los costos de mantenimiento y puede poner en riesgo la seguridad operacional. Para mitigarla, se emplean recubrimientos protectores, ánodos de sacrificio y sistemas de protección catódica."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"/>
          <p:cNvSpPr txBox="1"/>
          <p:nvPr/>
        </p:nvSpPr>
        <p:spPr>
          <a:xfrm>
            <a:off x="930111" y="817963"/>
            <a:ext cx="10331777" cy="39767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Resumen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"La corrosión naval es un proceso electroquímico que deteriora el acero de los cascos por acción del agua salada, afectando resistencia y seguridad. Se controla con recubrimientos y protección catódica.“</a:t>
            </a:r>
            <a:endParaRPr/>
          </a:p>
          <a:p>
            <a:pPr indent="0" lvl="0" marL="0" marR="0" rtl="0" algn="just">
              <a:spcBef>
                <a:spcPts val="80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Síntesis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"La corrosión en buques es un problema crítico que combina factores químicos y ambientales. Su prevención requiere integrar recubrimientos, protección catódica y planes de mantenimiento programado, garantizando la seguridad y prolongando la vida útil de las embarcaciones."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ill San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alería">
  <a:themeElements>
    <a:clrScheme name="Gallery">
      <a:dk1>
        <a:srgbClr val="000000"/>
      </a:dk1>
      <a:lt1>
        <a:srgbClr val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2026-02-18T11:05:00Z</dcterms:created>
  <dc:creator>Monica Puentes</dc:creator>
</cp:coreProperties>
</file>