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22" roundtripDataSignature="AMtx7mjeOBEP7IuYH13jf3lLHXrBpTRp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customschemas.google.com/relationships/presentationmetadata" Target="metadata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/>
          <p:nvPr>
            <p:ph type="ctrTitle"/>
          </p:nvPr>
        </p:nvSpPr>
        <p:spPr>
          <a:xfrm>
            <a:off x="685347" y="1122363"/>
            <a:ext cx="7773308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Bookman Old Style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8"/>
          <p:cNvSpPr txBox="1"/>
          <p:nvPr>
            <p:ph idx="1" type="subTitle"/>
          </p:nvPr>
        </p:nvSpPr>
        <p:spPr>
          <a:xfrm>
            <a:off x="685347" y="3602038"/>
            <a:ext cx="7773308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8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8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8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9"/>
          <p:cNvSpPr txBox="1"/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9"/>
          <p:cNvSpPr txBox="1"/>
          <p:nvPr>
            <p:ph idx="1" type="body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9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9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9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/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0"/>
          <p:cNvSpPr txBox="1"/>
          <p:nvPr>
            <p:ph idx="1" type="body"/>
          </p:nvPr>
        </p:nvSpPr>
        <p:spPr>
          <a:xfrm>
            <a:off x="685346" y="2088320"/>
            <a:ext cx="3829503" cy="37028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20"/>
          <p:cNvSpPr txBox="1"/>
          <p:nvPr>
            <p:ph idx="2" type="body"/>
          </p:nvPr>
        </p:nvSpPr>
        <p:spPr>
          <a:xfrm>
            <a:off x="4630052" y="2088320"/>
            <a:ext cx="3820616" cy="37028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20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0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0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1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1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1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2"/>
          <p:cNvSpPr txBox="1"/>
          <p:nvPr>
            <p:ph type="title"/>
          </p:nvPr>
        </p:nvSpPr>
        <p:spPr>
          <a:xfrm>
            <a:off x="921933" y="657227"/>
            <a:ext cx="7300134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  <a:defRPr sz="3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2"/>
          <p:cNvSpPr txBox="1"/>
          <p:nvPr>
            <p:ph idx="1" type="body"/>
          </p:nvPr>
        </p:nvSpPr>
        <p:spPr>
          <a:xfrm>
            <a:off x="921933" y="3602039"/>
            <a:ext cx="7300134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7" name="Google Shape;37;p22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2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2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3"/>
          <p:cNvSpPr txBox="1"/>
          <p:nvPr>
            <p:ph type="title"/>
          </p:nvPr>
        </p:nvSpPr>
        <p:spPr>
          <a:xfrm>
            <a:off x="685347" y="609601"/>
            <a:ext cx="7765321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3"/>
          <p:cNvSpPr txBox="1"/>
          <p:nvPr>
            <p:ph idx="1" type="body"/>
          </p:nvPr>
        </p:nvSpPr>
        <p:spPr>
          <a:xfrm>
            <a:off x="915427" y="2088320"/>
            <a:ext cx="3600326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3"/>
          <p:cNvSpPr txBox="1"/>
          <p:nvPr>
            <p:ph idx="2" type="body"/>
          </p:nvPr>
        </p:nvSpPr>
        <p:spPr>
          <a:xfrm>
            <a:off x="685346" y="2912232"/>
            <a:ext cx="3830406" cy="2878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3"/>
          <p:cNvSpPr txBox="1"/>
          <p:nvPr>
            <p:ph idx="3" type="body"/>
          </p:nvPr>
        </p:nvSpPr>
        <p:spPr>
          <a:xfrm>
            <a:off x="4859230" y="2088320"/>
            <a:ext cx="359143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3"/>
          <p:cNvSpPr txBox="1"/>
          <p:nvPr>
            <p:ph idx="4" type="body"/>
          </p:nvPr>
        </p:nvSpPr>
        <p:spPr>
          <a:xfrm>
            <a:off x="4629150" y="2912232"/>
            <a:ext cx="3821518" cy="2878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23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3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3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4"/>
          <p:cNvSpPr txBox="1"/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4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4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4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/>
          <p:nvPr>
            <p:ph type="title"/>
          </p:nvPr>
        </p:nvSpPr>
        <p:spPr>
          <a:xfrm>
            <a:off x="687921" y="609600"/>
            <a:ext cx="2949178" cy="23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Bookman Old Style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5"/>
          <p:cNvSpPr txBox="1"/>
          <p:nvPr>
            <p:ph idx="1" type="body"/>
          </p:nvPr>
        </p:nvSpPr>
        <p:spPr>
          <a:xfrm>
            <a:off x="3808548" y="609600"/>
            <a:ext cx="4642119" cy="518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25"/>
          <p:cNvSpPr txBox="1"/>
          <p:nvPr>
            <p:ph idx="2" type="body"/>
          </p:nvPr>
        </p:nvSpPr>
        <p:spPr>
          <a:xfrm>
            <a:off x="687921" y="2971801"/>
            <a:ext cx="2949178" cy="2819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5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5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5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/>
          <p:nvPr>
            <p:ph type="title"/>
          </p:nvPr>
        </p:nvSpPr>
        <p:spPr>
          <a:xfrm>
            <a:off x="687921" y="609600"/>
            <a:ext cx="4167603" cy="23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Bookman Old Style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6"/>
          <p:cNvSpPr/>
          <p:nvPr>
            <p:ph idx="2" type="pic"/>
          </p:nvPr>
        </p:nvSpPr>
        <p:spPr>
          <a:xfrm>
            <a:off x="5249932" y="758881"/>
            <a:ext cx="2966938" cy="4883038"/>
          </a:xfrm>
          <a:prstGeom prst="rect">
            <a:avLst/>
          </a:prstGeom>
          <a:noFill/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sp>
      <p:sp>
        <p:nvSpPr>
          <p:cNvPr id="64" name="Google Shape;64;p26"/>
          <p:cNvSpPr txBox="1"/>
          <p:nvPr>
            <p:ph idx="1" type="body"/>
          </p:nvPr>
        </p:nvSpPr>
        <p:spPr>
          <a:xfrm>
            <a:off x="685346" y="2971800"/>
            <a:ext cx="4171242" cy="281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6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6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6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panorámica con descripción">
  <p:cSld name="Imagen panorámica con descripción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/>
          <p:nvPr>
            <p:ph type="title"/>
          </p:nvPr>
        </p:nvSpPr>
        <p:spPr>
          <a:xfrm>
            <a:off x="685355" y="4289373"/>
            <a:ext cx="7775673" cy="8193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Bookman Old Style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7"/>
          <p:cNvSpPr/>
          <p:nvPr>
            <p:ph idx="2" type="pic"/>
          </p:nvPr>
        </p:nvSpPr>
        <p:spPr>
          <a:xfrm>
            <a:off x="685355" y="621322"/>
            <a:ext cx="7775673" cy="3379735"/>
          </a:xfrm>
          <a:prstGeom prst="rect">
            <a:avLst/>
          </a:prstGeom>
          <a:noFill/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sp>
      <p:sp>
        <p:nvSpPr>
          <p:cNvPr id="71" name="Google Shape;71;p27"/>
          <p:cNvSpPr txBox="1"/>
          <p:nvPr>
            <p:ph idx="1" type="body"/>
          </p:nvPr>
        </p:nvSpPr>
        <p:spPr>
          <a:xfrm>
            <a:off x="685346" y="5108728"/>
            <a:ext cx="7774499" cy="682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2" name="Google Shape;72;p27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7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7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descripción">
  <p:cSld name="Título y descripción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8"/>
          <p:cNvSpPr txBox="1"/>
          <p:nvPr>
            <p:ph type="title"/>
          </p:nvPr>
        </p:nvSpPr>
        <p:spPr>
          <a:xfrm>
            <a:off x="685346" y="609601"/>
            <a:ext cx="7765322" cy="34248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Bookman Old Style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8"/>
          <p:cNvSpPr txBox="1"/>
          <p:nvPr>
            <p:ph idx="1" type="body"/>
          </p:nvPr>
        </p:nvSpPr>
        <p:spPr>
          <a:xfrm>
            <a:off x="685347" y="4204820"/>
            <a:ext cx="7765321" cy="159218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8" name="Google Shape;78;p28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8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8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ita con descripción">
  <p:cSld name="Cita con descripción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9"/>
          <p:cNvSpPr txBox="1"/>
          <p:nvPr>
            <p:ph type="title"/>
          </p:nvPr>
        </p:nvSpPr>
        <p:spPr>
          <a:xfrm>
            <a:off x="1084659" y="609600"/>
            <a:ext cx="6977064" cy="299290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Bookman Old Style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9"/>
          <p:cNvSpPr txBox="1"/>
          <p:nvPr>
            <p:ph idx="1" type="body"/>
          </p:nvPr>
        </p:nvSpPr>
        <p:spPr>
          <a:xfrm>
            <a:off x="1290484" y="3610032"/>
            <a:ext cx="6564224" cy="4268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4" name="Google Shape;84;p29"/>
          <p:cNvSpPr txBox="1"/>
          <p:nvPr>
            <p:ph idx="2" type="body"/>
          </p:nvPr>
        </p:nvSpPr>
        <p:spPr>
          <a:xfrm>
            <a:off x="685345" y="4204821"/>
            <a:ext cx="7765322" cy="1586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5" name="Google Shape;85;p29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9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9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sp>
        <p:nvSpPr>
          <p:cNvPr id="88" name="Google Shape;88;p2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Rockwell"/>
              <a:buNone/>
            </a:pPr>
            <a:r>
              <a:rPr b="0" i="0" lang="es-CL" sz="8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“</a:t>
            </a:r>
            <a:endParaRPr/>
          </a:p>
        </p:txBody>
      </p:sp>
      <p:sp>
        <p:nvSpPr>
          <p:cNvPr id="89" name="Google Shape;89;p29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Rockwell"/>
              <a:buNone/>
            </a:pPr>
            <a:r>
              <a:rPr b="0" i="0" lang="es-CL" sz="8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rjeta de nombre">
  <p:cSld name="Tarjeta de nombr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0"/>
          <p:cNvSpPr txBox="1"/>
          <p:nvPr>
            <p:ph type="title"/>
          </p:nvPr>
        </p:nvSpPr>
        <p:spPr>
          <a:xfrm>
            <a:off x="685355" y="2126943"/>
            <a:ext cx="7766495" cy="25118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Bookman Old Style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30"/>
          <p:cNvSpPr txBox="1"/>
          <p:nvPr>
            <p:ph idx="1" type="body"/>
          </p:nvPr>
        </p:nvSpPr>
        <p:spPr>
          <a:xfrm>
            <a:off x="685346" y="4650556"/>
            <a:ext cx="7765322" cy="114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93" name="Google Shape;93;p30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30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30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lumna 3">
  <p:cSld name="Columna 3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1"/>
          <p:cNvSpPr txBox="1"/>
          <p:nvPr>
            <p:ph type="title"/>
          </p:nvPr>
        </p:nvSpPr>
        <p:spPr>
          <a:xfrm>
            <a:off x="685345" y="609601"/>
            <a:ext cx="776532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31"/>
          <p:cNvSpPr txBox="1"/>
          <p:nvPr>
            <p:ph idx="1" type="body"/>
          </p:nvPr>
        </p:nvSpPr>
        <p:spPr>
          <a:xfrm>
            <a:off x="685346" y="2088320"/>
            <a:ext cx="2474217" cy="8233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99" name="Google Shape;99;p31"/>
          <p:cNvSpPr txBox="1"/>
          <p:nvPr>
            <p:ph idx="2" type="body"/>
          </p:nvPr>
        </p:nvSpPr>
        <p:spPr>
          <a:xfrm>
            <a:off x="685346" y="2911624"/>
            <a:ext cx="2474217" cy="2879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00" name="Google Shape;100;p31"/>
          <p:cNvSpPr txBox="1"/>
          <p:nvPr>
            <p:ph idx="3" type="body"/>
          </p:nvPr>
        </p:nvSpPr>
        <p:spPr>
          <a:xfrm>
            <a:off x="3333658" y="2088320"/>
            <a:ext cx="2473919" cy="82330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01" name="Google Shape;101;p31"/>
          <p:cNvSpPr txBox="1"/>
          <p:nvPr>
            <p:ph idx="4" type="body"/>
          </p:nvPr>
        </p:nvSpPr>
        <p:spPr>
          <a:xfrm>
            <a:off x="3333659" y="2911624"/>
            <a:ext cx="2474866" cy="2879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02" name="Google Shape;102;p31"/>
          <p:cNvSpPr txBox="1"/>
          <p:nvPr>
            <p:ph idx="5" type="body"/>
          </p:nvPr>
        </p:nvSpPr>
        <p:spPr>
          <a:xfrm>
            <a:off x="5979974" y="2088320"/>
            <a:ext cx="2468408" cy="82330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03" name="Google Shape;103;p31"/>
          <p:cNvSpPr txBox="1"/>
          <p:nvPr>
            <p:ph idx="6" type="body"/>
          </p:nvPr>
        </p:nvSpPr>
        <p:spPr>
          <a:xfrm>
            <a:off x="5982260" y="2911624"/>
            <a:ext cx="2468408" cy="2879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04" name="Google Shape;104;p31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31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31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lumna de imagen 3">
  <p:cSld name="Columna de imagen 3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2"/>
          <p:cNvSpPr txBox="1"/>
          <p:nvPr>
            <p:ph type="title"/>
          </p:nvPr>
        </p:nvSpPr>
        <p:spPr>
          <a:xfrm>
            <a:off x="685346" y="609601"/>
            <a:ext cx="776532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32"/>
          <p:cNvSpPr txBox="1"/>
          <p:nvPr>
            <p:ph idx="1" type="body"/>
          </p:nvPr>
        </p:nvSpPr>
        <p:spPr>
          <a:xfrm>
            <a:off x="685347" y="3989147"/>
            <a:ext cx="2474216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0" sz="20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0" name="Google Shape;110;p32"/>
          <p:cNvSpPr/>
          <p:nvPr>
            <p:ph idx="2" type="pic"/>
          </p:nvPr>
        </p:nvSpPr>
        <p:spPr>
          <a:xfrm>
            <a:off x="819015" y="2092235"/>
            <a:ext cx="2205038" cy="1524000"/>
          </a:xfrm>
          <a:prstGeom prst="roundRect">
            <a:avLst>
              <a:gd fmla="val 0" name="adj"/>
            </a:avLst>
          </a:prstGeom>
          <a:noFill/>
          <a:ln cap="sq" cmpd="sng" w="14605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sp>
      <p:sp>
        <p:nvSpPr>
          <p:cNvPr id="111" name="Google Shape;111;p32"/>
          <p:cNvSpPr txBox="1"/>
          <p:nvPr>
            <p:ph idx="3" type="body"/>
          </p:nvPr>
        </p:nvSpPr>
        <p:spPr>
          <a:xfrm>
            <a:off x="685347" y="4565409"/>
            <a:ext cx="2474216" cy="1225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12" name="Google Shape;112;p32"/>
          <p:cNvSpPr txBox="1"/>
          <p:nvPr>
            <p:ph idx="4" type="body"/>
          </p:nvPr>
        </p:nvSpPr>
        <p:spPr>
          <a:xfrm>
            <a:off x="3332026" y="3989147"/>
            <a:ext cx="2474237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0" sz="20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3" name="Google Shape;113;p32"/>
          <p:cNvSpPr/>
          <p:nvPr>
            <p:ph idx="5" type="pic"/>
          </p:nvPr>
        </p:nvSpPr>
        <p:spPr>
          <a:xfrm>
            <a:off x="3426747" y="2092235"/>
            <a:ext cx="2197894" cy="1524000"/>
          </a:xfrm>
          <a:prstGeom prst="roundRect">
            <a:avLst>
              <a:gd fmla="val 0" name="adj"/>
            </a:avLst>
          </a:prstGeom>
          <a:noFill/>
          <a:ln cap="sq" cmpd="sng" w="14605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sp>
      <p:sp>
        <p:nvSpPr>
          <p:cNvPr id="114" name="Google Shape;114;p32"/>
          <p:cNvSpPr txBox="1"/>
          <p:nvPr>
            <p:ph idx="6" type="body"/>
          </p:nvPr>
        </p:nvSpPr>
        <p:spPr>
          <a:xfrm>
            <a:off x="3331011" y="4565408"/>
            <a:ext cx="2475252" cy="1225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15" name="Google Shape;115;p32"/>
          <p:cNvSpPr txBox="1"/>
          <p:nvPr>
            <p:ph idx="7" type="body"/>
          </p:nvPr>
        </p:nvSpPr>
        <p:spPr>
          <a:xfrm>
            <a:off x="5980067" y="3989147"/>
            <a:ext cx="2467425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0" sz="20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6" name="Google Shape;116;p32"/>
          <p:cNvSpPr/>
          <p:nvPr>
            <p:ph idx="8" type="pic"/>
          </p:nvPr>
        </p:nvSpPr>
        <p:spPr>
          <a:xfrm>
            <a:off x="6114603" y="2092235"/>
            <a:ext cx="2199085" cy="1524000"/>
          </a:xfrm>
          <a:prstGeom prst="roundRect">
            <a:avLst>
              <a:gd fmla="val 0" name="adj"/>
            </a:avLst>
          </a:prstGeom>
          <a:noFill/>
          <a:ln cap="sq" cmpd="sng" w="14605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sp>
      <p:sp>
        <p:nvSpPr>
          <p:cNvPr id="117" name="Google Shape;117;p32"/>
          <p:cNvSpPr txBox="1"/>
          <p:nvPr>
            <p:ph idx="9" type="body"/>
          </p:nvPr>
        </p:nvSpPr>
        <p:spPr>
          <a:xfrm>
            <a:off x="5979973" y="4565410"/>
            <a:ext cx="2470694" cy="12257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18" name="Google Shape;118;p32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32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32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3"/>
          <p:cNvSpPr txBox="1"/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33"/>
          <p:cNvSpPr txBox="1"/>
          <p:nvPr>
            <p:ph idx="1" type="body"/>
          </p:nvPr>
        </p:nvSpPr>
        <p:spPr>
          <a:xfrm rot="5400000">
            <a:off x="2720439" y="60971"/>
            <a:ext cx="3695136" cy="7765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4" name="Google Shape;124;p33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33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33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4"/>
          <p:cNvSpPr txBox="1"/>
          <p:nvPr>
            <p:ph type="title"/>
          </p:nvPr>
        </p:nvSpPr>
        <p:spPr>
          <a:xfrm rot="5400000">
            <a:off x="4906371" y="2246904"/>
            <a:ext cx="5181601" cy="190699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34"/>
          <p:cNvSpPr txBox="1"/>
          <p:nvPr>
            <p:ph idx="1" type="body"/>
          </p:nvPr>
        </p:nvSpPr>
        <p:spPr>
          <a:xfrm rot="5400000">
            <a:off x="966560" y="328386"/>
            <a:ext cx="5181601" cy="57440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0" name="Google Shape;130;p34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34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34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theme" Target="../theme/theme2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/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  <a:defRPr b="1" i="0" sz="3400" u="none" cap="none" strike="noStrike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7"/>
          <p:cNvSpPr txBox="1"/>
          <p:nvPr>
            <p:ph idx="1" type="body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048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048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048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048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048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" name="Google Shape;8;p17"/>
          <p:cNvSpPr txBox="1"/>
          <p:nvPr>
            <p:ph idx="10" type="dt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9" name="Google Shape;9;p17"/>
          <p:cNvSpPr txBox="1"/>
          <p:nvPr>
            <p:ph idx="11" type="ftr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10" name="Google Shape;10;p17"/>
          <p:cNvSpPr txBox="1"/>
          <p:nvPr>
            <p:ph idx="12" type="sldNum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"/>
          <p:cNvSpPr txBox="1"/>
          <p:nvPr>
            <p:ph type="ctrTitle"/>
          </p:nvPr>
        </p:nvSpPr>
        <p:spPr>
          <a:xfrm>
            <a:off x="685347" y="1122363"/>
            <a:ext cx="7773308" cy="1655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Bookman Old Style"/>
              <a:buNone/>
            </a:pPr>
            <a:r>
              <a:rPr lang="es-CL"/>
              <a:t>LA BATALLA DE CAVITE (1898).</a:t>
            </a:r>
            <a:endParaRPr/>
          </a:p>
        </p:txBody>
      </p:sp>
      <p:sp>
        <p:nvSpPr>
          <p:cNvPr id="138" name="Google Shape;138;p1"/>
          <p:cNvSpPr txBox="1"/>
          <p:nvPr>
            <p:ph idx="1" type="subTitle"/>
          </p:nvPr>
        </p:nvSpPr>
        <p:spPr>
          <a:xfrm>
            <a:off x="685347" y="3602038"/>
            <a:ext cx="7773308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s-CL" sz="2800"/>
              <a:t>Conflicto naval en la guerra Hispano- Estadounidense.</a:t>
            </a:r>
            <a:endParaRPr sz="2800"/>
          </a:p>
        </p:txBody>
      </p:sp>
      <p:sp>
        <p:nvSpPr>
          <p:cNvPr id="139" name="Google Shape;139;p1"/>
          <p:cNvSpPr txBox="1"/>
          <p:nvPr/>
        </p:nvSpPr>
        <p:spPr>
          <a:xfrm>
            <a:off x="685350" y="4944125"/>
            <a:ext cx="3835500" cy="134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b="1" lang="es-CL">
                <a:solidFill>
                  <a:schemeClr val="lt1"/>
                </a:solidFill>
              </a:rPr>
              <a:t>CADETES: </a:t>
            </a:r>
            <a:endParaRPr b="1">
              <a:solidFill>
                <a:schemeClr val="lt1"/>
              </a:solidFill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-CL" sz="1500">
                <a:solidFill>
                  <a:schemeClr val="lt1"/>
                </a:solidFill>
              </a:rPr>
              <a:t>Cristób</a:t>
            </a:r>
            <a:r>
              <a:rPr lang="es-CL" sz="1500">
                <a:solidFill>
                  <a:schemeClr val="lt1"/>
                </a:solidFill>
              </a:rPr>
              <a:t>al Hernández. </a:t>
            </a:r>
            <a:endParaRPr sz="1500">
              <a:solidFill>
                <a:schemeClr val="lt1"/>
              </a:solidFill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s-CL" sz="1500">
                <a:solidFill>
                  <a:schemeClr val="lt1"/>
                </a:solidFill>
              </a:rPr>
              <a:t>Gabriela González.</a:t>
            </a:r>
            <a:endParaRPr sz="1500">
              <a:solidFill>
                <a:schemeClr val="lt1"/>
              </a:solidFill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b="1" lang="es-CL">
                <a:solidFill>
                  <a:schemeClr val="lt1"/>
                </a:solidFill>
              </a:rPr>
              <a:t>CURSO:</a:t>
            </a:r>
            <a:r>
              <a:rPr lang="es-CL">
                <a:solidFill>
                  <a:schemeClr val="lt1"/>
                </a:solidFill>
              </a:rPr>
              <a:t> 3 </a:t>
            </a:r>
            <a:r>
              <a:rPr lang="es-CL">
                <a:solidFill>
                  <a:schemeClr val="lt1"/>
                </a:solidFill>
              </a:rPr>
              <a:t>C</a:t>
            </a:r>
            <a:endParaRPr>
              <a:solidFill>
                <a:schemeClr val="lt1"/>
              </a:solidFill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-CL">
                <a:solidFill>
                  <a:schemeClr val="lt1"/>
                </a:solidFill>
              </a:rPr>
              <a:t>AÑO: </a:t>
            </a:r>
            <a:r>
              <a:rPr lang="es-CL">
                <a:solidFill>
                  <a:schemeClr val="lt1"/>
                </a:solidFill>
              </a:rPr>
              <a:t> 2025</a:t>
            </a:r>
            <a:endParaRPr>
              <a:solidFill>
                <a:schemeClr val="lt1"/>
              </a:solidFill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"/>
          <p:cNvSpPr txBox="1"/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rPr lang="es-CL"/>
              <a:t>CONTEXTO  HISTÓRICO.</a:t>
            </a:r>
            <a:endParaRPr/>
          </a:p>
        </p:txBody>
      </p:sp>
      <p:sp>
        <p:nvSpPr>
          <p:cNvPr id="145" name="Google Shape;145;p2"/>
          <p:cNvSpPr txBox="1"/>
          <p:nvPr>
            <p:ph idx="1" type="body"/>
          </p:nvPr>
        </p:nvSpPr>
        <p:spPr>
          <a:xfrm>
            <a:off x="604574" y="1935921"/>
            <a:ext cx="7765322" cy="41930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s-CL" sz="2400"/>
              <a:t>Conflicto naval entre EE.UU. y España en Cavite, Bahía de Manila en Filipinas.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s-CL" sz="2400"/>
              <a:t>También es conocida como “Batalla de la Bahía de Manila”.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s-CL" sz="2400"/>
              <a:t>A cargo de las fuerzas norteamericanas estaba el Comodoro </a:t>
            </a:r>
            <a:r>
              <a:rPr lang="es-CL" sz="2400"/>
              <a:t>George</a:t>
            </a:r>
            <a:r>
              <a:rPr lang="es-CL" sz="2400"/>
              <a:t> Dewey.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s-CL" sz="2400"/>
              <a:t>Al mando de las fuerzas españolas estaba el </a:t>
            </a:r>
            <a:r>
              <a:rPr lang="es-CL" sz="2400"/>
              <a:t>Contralmirante</a:t>
            </a:r>
            <a:r>
              <a:rPr lang="es-CL" sz="2400"/>
              <a:t> Patricio Montojo y Pasarón.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"/>
          <p:cNvSpPr txBox="1"/>
          <p:nvPr>
            <p:ph type="title"/>
          </p:nvPr>
        </p:nvSpPr>
        <p:spPr>
          <a:xfrm>
            <a:off x="685347" y="609602"/>
            <a:ext cx="7765321" cy="7743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t/>
            </a:r>
            <a:endParaRPr/>
          </a:p>
        </p:txBody>
      </p:sp>
      <p:pic>
        <p:nvPicPr>
          <p:cNvPr descr="Foto montaje de la cara de un hombre con un traje de color negro&#10;&#10;El contenido generado por IA puede ser incorrecto." id="151" name="Google Shape;151;p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7272" y="1383951"/>
            <a:ext cx="3205500" cy="4222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oto en blanco y negro de un hombre con traje y corbata&#10;&#10;El contenido generado por IA puede ser incorrecto." id="152" name="Google Shape;152;p3"/>
          <p:cNvPicPr preferRelativeResize="0"/>
          <p:nvPr>
            <p:ph idx="2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27428" y="1383949"/>
            <a:ext cx="3419100" cy="422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4"/>
          <p:cNvSpPr txBox="1"/>
          <p:nvPr>
            <p:ph type="title"/>
          </p:nvPr>
        </p:nvSpPr>
        <p:spPr>
          <a:xfrm>
            <a:off x="685347" y="465827"/>
            <a:ext cx="7765321" cy="10524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rPr lang="es-CL"/>
              <a:t>CAUSAS DEL CONFLICTO</a:t>
            </a:r>
            <a:endParaRPr/>
          </a:p>
        </p:txBody>
      </p:sp>
      <p:sp>
        <p:nvSpPr>
          <p:cNvPr id="158" name="Google Shape;158;p4"/>
          <p:cNvSpPr txBox="1"/>
          <p:nvPr>
            <p:ph idx="1" type="body"/>
          </p:nvPr>
        </p:nvSpPr>
        <p:spPr>
          <a:xfrm>
            <a:off x="457200" y="1690777"/>
            <a:ext cx="8229600" cy="445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Char char="•"/>
            </a:pPr>
            <a:r>
              <a:rPr lang="es-CL" sz="2600"/>
              <a:t>Se produce la explosión del USS Maine en el puerto de La Habana, Cuba</a:t>
            </a:r>
            <a:r>
              <a:rPr lang="es-CL" sz="2600"/>
              <a:t>  </a:t>
            </a:r>
            <a:r>
              <a:rPr lang="es-CL" sz="2600"/>
              <a:t>(15 de febrero de 1898) .</a:t>
            </a:r>
            <a:endParaRPr/>
          </a:p>
          <a:p>
            <a:pPr indent="-635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Char char="•"/>
            </a:pPr>
            <a:r>
              <a:rPr lang="es-CL" sz="2600"/>
              <a:t>Fue la excusa perfecta para  EEUU para declara la guerra y expandir su influencia por el Pacífico.</a:t>
            </a:r>
            <a:endParaRPr/>
          </a:p>
          <a:p>
            <a:pPr indent="-635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Char char="•"/>
            </a:pPr>
            <a:r>
              <a:rPr lang="es-CL" sz="2600"/>
              <a:t>Existía tensión entre EE.UU. y España por los territorios estratégicos de Cuba y Filipinas.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t/>
            </a:r>
            <a:endParaRPr sz="2600"/>
          </a:p>
          <a:p>
            <a:pPr indent="-635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/>
          </a:p>
          <a:p>
            <a:pPr indent="-635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Una captura de pantalla de un celular&#10;&#10;El contenido generado por IA puede ser incorrecto." id="163" name="Google Shape;16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1540" y="243205"/>
            <a:ext cx="8678173" cy="63715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6"/>
          <p:cNvSpPr txBox="1"/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Bookman Old Style"/>
              <a:buNone/>
            </a:pPr>
            <a:r>
              <a:rPr lang="es-CL" sz="3600"/>
              <a:t>PREPARACIÓN DE LAS FLOTAS. </a:t>
            </a:r>
            <a:br>
              <a:rPr lang="es-CL" sz="3600"/>
            </a:br>
            <a:endParaRPr/>
          </a:p>
        </p:txBody>
      </p:sp>
      <p:pic>
        <p:nvPicPr>
          <p:cNvPr descr="Humo saliendo de un barco en el agua&#10;&#10;El contenido generado por IA puede ser incorrecto." id="169" name="Google Shape;169;p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6571" y="2095500"/>
            <a:ext cx="6842921" cy="369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 txBox="1"/>
          <p:nvPr>
            <p:ph type="title"/>
          </p:nvPr>
        </p:nvSpPr>
        <p:spPr>
          <a:xfrm>
            <a:off x="685347" y="250167"/>
            <a:ext cx="7765321" cy="1043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rPr lang="es-CL"/>
              <a:t>ESTADOS UNIDOS.</a:t>
            </a:r>
            <a:endParaRPr/>
          </a:p>
        </p:txBody>
      </p:sp>
      <p:sp>
        <p:nvSpPr>
          <p:cNvPr id="175" name="Google Shape;175;p7"/>
          <p:cNvSpPr txBox="1"/>
          <p:nvPr>
            <p:ph idx="1" type="body"/>
          </p:nvPr>
        </p:nvSpPr>
        <p:spPr>
          <a:xfrm>
            <a:off x="258791" y="1759788"/>
            <a:ext cx="8695427" cy="48480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 </a:t>
            </a:r>
            <a:r>
              <a:rPr lang="es-CL" sz="3200"/>
              <a:t>Poseía una escuadra moderna, con buques de acero y blindados.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 Su artillería era mayormente eficaz.</a:t>
            </a:r>
            <a:endParaRPr sz="3200"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 Se realizaron prácticas de tiro.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 </a:t>
            </a:r>
            <a:r>
              <a:rPr lang="es-CL" sz="3200"/>
              <a:t>Se diseñó y planificó estrategias asertivas.</a:t>
            </a:r>
            <a:endParaRPr sz="3200"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t/>
            </a:r>
            <a:endParaRPr sz="32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"/>
          <p:cNvSpPr txBox="1"/>
          <p:nvPr>
            <p:ph type="title"/>
          </p:nvPr>
        </p:nvSpPr>
        <p:spPr>
          <a:xfrm>
            <a:off x="685347" y="609602"/>
            <a:ext cx="7765321" cy="1029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rPr lang="es-CL"/>
              <a:t>ESPAÑA.</a:t>
            </a:r>
            <a:endParaRPr/>
          </a:p>
        </p:txBody>
      </p:sp>
      <p:sp>
        <p:nvSpPr>
          <p:cNvPr id="181" name="Google Shape;181;p8"/>
          <p:cNvSpPr txBox="1"/>
          <p:nvPr>
            <p:ph idx="1" type="body"/>
          </p:nvPr>
        </p:nvSpPr>
        <p:spPr>
          <a:xfrm>
            <a:off x="345057" y="1155940"/>
            <a:ext cx="8436634" cy="54691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6350" lvl="0" marL="2286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</a:pPr>
            <a:r>
              <a:t/>
            </a:r>
            <a:endParaRPr sz="3500"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500"/>
              <a:buChar char="•"/>
            </a:pPr>
            <a:r>
              <a:rPr lang="es-CL" sz="3500"/>
              <a:t> Buques antiguos  y con artillería deficiente.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500"/>
              <a:buChar char="•"/>
            </a:pPr>
            <a:r>
              <a:rPr lang="es-CL" sz="3500"/>
              <a:t> Falta de entrenamiento.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500"/>
              <a:buChar char="•"/>
            </a:pPr>
            <a:r>
              <a:rPr lang="es-CL" sz="3500"/>
              <a:t> </a:t>
            </a:r>
            <a:r>
              <a:rPr lang="es-CL" sz="3500"/>
              <a:t>Estrategia defensiva improvisada.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500"/>
              <a:buChar char="•"/>
            </a:pPr>
            <a:r>
              <a:rPr lang="es-CL" sz="3500"/>
              <a:t> </a:t>
            </a:r>
            <a:r>
              <a:rPr lang="es-CL" sz="3500"/>
              <a:t>Falta de conocimiento del lugar geográfico.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500"/>
              <a:buChar char="•"/>
            </a:pPr>
            <a:r>
              <a:rPr lang="es-CL" sz="3500"/>
              <a:t>  Escasez de municiones.</a:t>
            </a:r>
            <a:endParaRPr/>
          </a:p>
          <a:p>
            <a:pPr indent="-101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/>
          <p:nvPr>
            <p:ph type="title"/>
          </p:nvPr>
        </p:nvSpPr>
        <p:spPr>
          <a:xfrm>
            <a:off x="685347" y="609601"/>
            <a:ext cx="7765321" cy="7372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rPr lang="es-CL" u="sng"/>
              <a:t>DESARROLLO DE LA BATALLA.</a:t>
            </a:r>
            <a:endParaRPr/>
          </a:p>
        </p:txBody>
      </p:sp>
      <p:sp>
        <p:nvSpPr>
          <p:cNvPr id="187" name="Google Shape;187;p9"/>
          <p:cNvSpPr txBox="1"/>
          <p:nvPr>
            <p:ph idx="1" type="body"/>
          </p:nvPr>
        </p:nvSpPr>
        <p:spPr>
          <a:xfrm>
            <a:off x="685346" y="1507524"/>
            <a:ext cx="7765322" cy="4893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El 30 de abril la escuadra española se instala en Cavite.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La madrugada del 1 de mayo EEUU pasa por la isla del Corregidor hacia Manila sin ser vistos.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A las 04.00 am la flota estadounidense es divisada por el enemigo.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A las 05.00 am la batería de Punta Sangley abre fuego.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sz="2800"/>
          </a:p>
          <a:p>
            <a:pPr indent="-508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0"/>
          <p:cNvSpPr txBox="1"/>
          <p:nvPr>
            <p:ph type="title"/>
          </p:nvPr>
        </p:nvSpPr>
        <p:spPr>
          <a:xfrm>
            <a:off x="10404847" y="2208201"/>
            <a:ext cx="7765200" cy="4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Bookman Old Style"/>
              <a:buNone/>
            </a:pPr>
            <a:r>
              <a:t/>
            </a:r>
            <a:endParaRPr/>
          </a:p>
        </p:txBody>
      </p:sp>
      <p:sp>
        <p:nvSpPr>
          <p:cNvPr id="193" name="Google Shape;193;p10"/>
          <p:cNvSpPr txBox="1"/>
          <p:nvPr>
            <p:ph idx="1" type="body"/>
          </p:nvPr>
        </p:nvSpPr>
        <p:spPr>
          <a:xfrm>
            <a:off x="689396" y="188686"/>
            <a:ext cx="7765200" cy="542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905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Char char="•"/>
            </a:pPr>
            <a:r>
              <a:rPr lang="es-CL" sz="2600"/>
              <a:t>Los cruceros Olympia, Baltimore y Bostón atacan al Reina Cristina.</a:t>
            </a:r>
            <a:endParaRPr sz="2600"/>
          </a:p>
          <a:p>
            <a:pPr indent="-90804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775"/>
              <a:buNone/>
            </a:pPr>
            <a:r>
              <a:t/>
            </a:r>
            <a:endParaRPr sz="2600"/>
          </a:p>
          <a:p>
            <a:pPr indent="-255905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Char char="•"/>
            </a:pPr>
            <a:r>
              <a:rPr lang="es-CL" sz="2600"/>
              <a:t>A las 07.30, después de dos horas de ataque la flota </a:t>
            </a:r>
            <a:r>
              <a:rPr lang="es-CL" sz="2600"/>
              <a:t>norteamericana</a:t>
            </a:r>
            <a:r>
              <a:rPr lang="es-CL" sz="2600"/>
              <a:t> se retira para reabastecerse.</a:t>
            </a:r>
            <a:endParaRPr sz="2600"/>
          </a:p>
          <a:p>
            <a:pPr indent="-90804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775"/>
              <a:buNone/>
            </a:pPr>
            <a:r>
              <a:t/>
            </a:r>
            <a:endParaRPr sz="2600"/>
          </a:p>
          <a:p>
            <a:pPr indent="-255905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Char char="•"/>
            </a:pPr>
            <a:r>
              <a:rPr lang="es-CL" sz="2600"/>
              <a:t>A esa hora la flota española ya se encontraba </a:t>
            </a:r>
            <a:r>
              <a:rPr lang="es-CL" sz="2600"/>
              <a:t>incendiándose</a:t>
            </a:r>
            <a:r>
              <a:rPr lang="es-CL" sz="2600"/>
              <a:t> y en muy malas condiciones para seguir con la ofensiva.</a:t>
            </a:r>
            <a:endParaRPr sz="2600"/>
          </a:p>
          <a:p>
            <a:pPr indent="-90804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775"/>
              <a:buNone/>
            </a:pPr>
            <a:r>
              <a:t/>
            </a:r>
            <a:endParaRPr sz="2600"/>
          </a:p>
          <a:p>
            <a:pPr indent="-255905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600"/>
              <a:buChar char="•"/>
            </a:pPr>
            <a:r>
              <a:rPr lang="es-CL" sz="2600"/>
              <a:t>El Contraalmirante Montojo ordena preparar la evacuación de los buques y el hundimiento de estos.</a:t>
            </a:r>
            <a:endParaRPr sz="2600"/>
          </a:p>
          <a:p>
            <a:pPr indent="-90804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775"/>
              <a:buNone/>
            </a:pPr>
            <a:r>
              <a:t/>
            </a:r>
            <a:endParaRPr sz="575"/>
          </a:p>
          <a:p>
            <a:pPr indent="-1397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00"/>
              <a:buNone/>
            </a:pPr>
            <a:r>
              <a:t/>
            </a:r>
            <a:endParaRPr sz="3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1"/>
          <p:cNvSpPr txBox="1"/>
          <p:nvPr>
            <p:ph idx="1" type="body"/>
          </p:nvPr>
        </p:nvSpPr>
        <p:spPr>
          <a:xfrm>
            <a:off x="364525" y="357153"/>
            <a:ext cx="8415000" cy="61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4000" lvl="0" marL="2286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Los buques españoles Reina Cristina y Castilla explotan cuando se incendian sus municiones.</a:t>
            </a:r>
            <a:endParaRPr sz="2800"/>
          </a:p>
          <a:p>
            <a:pPr indent="-2540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A las 11.00 am  el Comodoro Dewey reinicia el fuego contra la flota española.</a:t>
            </a:r>
            <a:endParaRPr sz="2800"/>
          </a:p>
          <a:p>
            <a:pPr indent="-2540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El Contraalmirante Montojo abandona Cavite y se traslada hacia Manila.</a:t>
            </a:r>
            <a:endParaRPr sz="2800"/>
          </a:p>
          <a:p>
            <a:pPr indent="-2540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Los buques españoles hundidos siguen siendo atacados por  las fuerzas estadounidenses.</a:t>
            </a:r>
            <a:endParaRPr sz="2800"/>
          </a:p>
          <a:p>
            <a:pPr indent="-2540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A las 14:30 pm el Capitán de Navío Sostoa da la orden de izar la bandera de parlamento.</a:t>
            </a:r>
            <a:endParaRPr sz="2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iagrama&#10;&#10;El contenido generado por IA puede ser incorrecto." id="203" name="Google Shape;20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1964724" y="-1223320"/>
            <a:ext cx="5115697" cy="80813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3"/>
          <p:cNvSpPr txBox="1"/>
          <p:nvPr>
            <p:ph type="title"/>
          </p:nvPr>
        </p:nvSpPr>
        <p:spPr>
          <a:xfrm>
            <a:off x="685347" y="609601"/>
            <a:ext cx="7765321" cy="8913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Bookman Old Style"/>
              <a:buNone/>
            </a:pPr>
            <a:r>
              <a:rPr lang="es-CL"/>
              <a:t>ERRORES TÁCTICOS DE ESPAÑA.</a:t>
            </a:r>
            <a:endParaRPr/>
          </a:p>
        </p:txBody>
      </p:sp>
      <p:sp>
        <p:nvSpPr>
          <p:cNvPr id="209" name="Google Shape;209;p13"/>
          <p:cNvSpPr txBox="1"/>
          <p:nvPr>
            <p:ph idx="1" type="body"/>
          </p:nvPr>
        </p:nvSpPr>
        <p:spPr>
          <a:xfrm>
            <a:off x="448574" y="1500996"/>
            <a:ext cx="8002094" cy="49860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Posicionamiento inadecuado de la flota.</a:t>
            </a:r>
            <a:endParaRPr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Falta de apoyo desde la costa.</a:t>
            </a:r>
            <a:endParaRPr sz="3200"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Decisiones erróneas de Montojo.</a:t>
            </a:r>
            <a:endParaRPr sz="3200"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Dejar abandonados los buques incendiados.</a:t>
            </a:r>
            <a:endParaRPr/>
          </a:p>
          <a:p>
            <a:pPr indent="-2286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s-CL" sz="3200"/>
              <a:t>Retirarse del campo de batalla.</a:t>
            </a:r>
            <a:endParaRPr sz="32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4"/>
          <p:cNvSpPr txBox="1"/>
          <p:nvPr>
            <p:ph type="title"/>
          </p:nvPr>
        </p:nvSpPr>
        <p:spPr>
          <a:xfrm>
            <a:off x="685347" y="345057"/>
            <a:ext cx="7765321" cy="122495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rPr lang="es-CL"/>
              <a:t>CONSECUENCIAS DE LA BATALLA.</a:t>
            </a:r>
            <a:endParaRPr/>
          </a:p>
        </p:txBody>
      </p:sp>
      <p:sp>
        <p:nvSpPr>
          <p:cNvPr id="215" name="Google Shape;215;p14"/>
          <p:cNvSpPr txBox="1"/>
          <p:nvPr>
            <p:ph idx="1" type="body"/>
          </p:nvPr>
        </p:nvSpPr>
        <p:spPr>
          <a:xfrm>
            <a:off x="685346" y="1570008"/>
            <a:ext cx="7765321" cy="46783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s-CL" sz="2800"/>
              <a:t>• Destrucción total de la flota española en   Filipinas.</a:t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s-CL" sz="2800"/>
              <a:t>• EE.UU. reafirma su dominio en el Pacífico.</a:t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s-CL" sz="2800"/>
              <a:t>• Filipinas queda bajo control estadounidense.</a:t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s-CL" sz="2800"/>
              <a:t>• Expansión  de EE.UU como gran potencia.</a:t>
            </a:r>
            <a:endParaRPr sz="2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5"/>
          <p:cNvSpPr txBox="1"/>
          <p:nvPr>
            <p:ph type="title"/>
          </p:nvPr>
        </p:nvSpPr>
        <p:spPr>
          <a:xfrm>
            <a:off x="685347" y="609601"/>
            <a:ext cx="7765321" cy="86085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rPr lang="es-CL"/>
              <a:t> </a:t>
            </a:r>
            <a:endParaRPr/>
          </a:p>
        </p:txBody>
      </p:sp>
      <p:sp>
        <p:nvSpPr>
          <p:cNvPr id="221" name="Google Shape;221;p15"/>
          <p:cNvSpPr txBox="1"/>
          <p:nvPr>
            <p:ph idx="1" type="body"/>
          </p:nvPr>
        </p:nvSpPr>
        <p:spPr>
          <a:xfrm>
            <a:off x="432487" y="310551"/>
            <a:ext cx="8328454" cy="61026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u="sng"/>
              <a:t>Factores clave de la victoria de EE.UU.</a:t>
            </a:r>
            <a:endParaRPr/>
          </a:p>
          <a:p>
            <a:pPr indent="-228600" lvl="0" marL="22860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s-CL" sz="2400"/>
              <a:t> </a:t>
            </a:r>
            <a:r>
              <a:rPr lang="es-CL" sz="2800"/>
              <a:t>Liderazgo y estrategia efectiva.</a:t>
            </a:r>
            <a:endParaRPr sz="2800"/>
          </a:p>
          <a:p>
            <a:pPr indent="-254000" lvl="0" marL="22860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 Uso eficiente de recursos y logística.</a:t>
            </a:r>
            <a:endParaRPr sz="2800"/>
          </a:p>
          <a:p>
            <a:pPr indent="-254000" lvl="0" marL="22860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Persistencia en la ofensiva.</a:t>
            </a:r>
            <a:endParaRPr sz="2800"/>
          </a:p>
          <a:p>
            <a:pPr indent="-76200" lvl="0" marL="22860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u="sng"/>
              <a:t>Factores clave de la derrota española</a:t>
            </a:r>
            <a:endParaRPr sz="3600" u="sng"/>
          </a:p>
          <a:p>
            <a:pPr indent="-228600" lvl="0" marL="22860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s-CL" sz="2400"/>
              <a:t> </a:t>
            </a:r>
            <a:r>
              <a:rPr lang="es-CL" sz="2800"/>
              <a:t>Falta de planificación y organización.</a:t>
            </a:r>
            <a:endParaRPr sz="2800"/>
          </a:p>
          <a:p>
            <a:pPr indent="-254000" lvl="0" marL="22860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 Mal liderazgo del Contraalmirante Montojo.</a:t>
            </a:r>
            <a:endParaRPr sz="2800"/>
          </a:p>
          <a:p>
            <a:pPr indent="-254000" lvl="0" marL="22860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s-CL" sz="2800"/>
              <a:t>Inferioridad tecnológica y táctica.</a:t>
            </a:r>
            <a:endParaRPr sz="2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6"/>
          <p:cNvSpPr txBox="1"/>
          <p:nvPr>
            <p:ph type="title"/>
          </p:nvPr>
        </p:nvSpPr>
        <p:spPr>
          <a:xfrm>
            <a:off x="685347" y="207035"/>
            <a:ext cx="7765321" cy="89714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Bookman Old Style"/>
              <a:buNone/>
            </a:pPr>
            <a:r>
              <a:rPr lang="es-CL"/>
              <a:t>CONCLUSIONES.</a:t>
            </a:r>
            <a:endParaRPr/>
          </a:p>
        </p:txBody>
      </p:sp>
      <p:sp>
        <p:nvSpPr>
          <p:cNvPr id="227" name="Google Shape;227;p16"/>
          <p:cNvSpPr txBox="1"/>
          <p:nvPr>
            <p:ph idx="1" type="body"/>
          </p:nvPr>
        </p:nvSpPr>
        <p:spPr>
          <a:xfrm>
            <a:off x="333632" y="1104181"/>
            <a:ext cx="8117036" cy="5308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s-CL" sz="2800"/>
              <a:t>• </a:t>
            </a:r>
            <a:r>
              <a:rPr lang="es-CL" sz="3500"/>
              <a:t>La batalla de Cavite demostró la importancia de la estrategia  y planificación en la guerra.</a:t>
            </a:r>
            <a:endParaRPr sz="3500"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 sz="3500"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s-CL" sz="3500"/>
              <a:t>• Marcó el inicio de EE.UU. como potencia global.</a:t>
            </a:r>
            <a:endParaRPr sz="3500"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 sz="3500"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s-CL" sz="3500"/>
              <a:t>• La falta de preparación sentenció a España a la derrota y a la pérdida de territorios claves</a:t>
            </a:r>
            <a:endParaRPr sz="3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amask">
  <a:themeElements>
    <a:clrScheme name="Damask">
      <a:dk1>
        <a:srgbClr val="000000"/>
      </a:dk1>
      <a:lt1>
        <a:srgbClr val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>karin estrada</dc:creator>
</cp:coreProperties>
</file>