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y="6858000" cx="12192000"/>
  <p:notesSz cx="6858000" cy="9144000"/>
  <p:embeddedFontLst>
    <p:embeddedFont>
      <p:font typeface="Arial Black"/>
      <p:regular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0" roundtripDataSignature="AMtx7mjliXJv/JToH8HbQf8W6z9Fq1Od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F664278-0A47-44C8-ABC4-44BEEDDA3F84}">
  <a:tblStyle styleId="{8F664278-0A47-44C8-ABC4-44BEEDDA3F84}" styleName="Table_0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4472C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4472C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top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4472C4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bottom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4472C4"/>
          </a:solidFill>
        </a:fill>
      </a:tcStyle>
    </a:firstRow>
    <a:neCell>
      <a:tcTxStyle/>
    </a:neCell>
    <a:nwCell>
      <a:tcTxStyle/>
    </a:nwCell>
  </a:tblStyle>
  <a:tblStyle styleId="{BAB4E1BB-3D34-4BE1-9DED-1FF7AB234AC3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5F5F4DA5-61AB-4FF0-8D41-882DF9729D8F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font" Target="fonts/ArialBlack-regular.fntdata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s-CL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c6e5f01df1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g3c6e5f01df1_0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c6e5f01df1_0_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g3c6e5f01df1_0_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9fe21455ea91778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g49fe21455ea91778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c6e5f01df1_0_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g3c6e5f01df1_0_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c6ce75721d_1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g3c6ce75721d_1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0" name="Google Shape;320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1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4" name="Google Shape;374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2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3c6e5f01df1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2" name="Google Shape;432;g3c6e5f01df1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3" name="Google Shape;433;g3c6e5f01df1_0_3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8" name="Google Shape;478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2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8" name="Google Shape;498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9" name="Google Shape;499;p2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7" name="Google Shape;537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608a57d9bf74dd4b_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6" name="Google Shape;556;g608a57d9bf74dd4b_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g7c73f4719009eb63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5" name="Google Shape;575;g7c73f4719009eb63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7c73f4719009eb63_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4" name="Google Shape;594;g7c73f4719009eb63_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3" name="Google Shape;613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g3c6f1713566_0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1" name="Google Shape;631;g3c6f1713566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2" name="Google Shape;632;g3c6f1713566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3c6e5f01df1_0_1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7" name="Google Shape;647;g3c6e5f01df1_0_1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6" name="Google Shape;666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4" name="Google Shape;684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0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3c6f1713566_0_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2" name="Google Shape;702;g3c6f1713566_0_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8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c6f1713566_0_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0" name="Google Shape;720;g3c6f1713566_0_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6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3c6f1713566_0_5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8" name="Google Shape;738;g3c6f1713566_0_5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4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6" name="Google Shape;756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4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4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1524000" y="213360"/>
            <a:ext cx="9144000" cy="1412776"/>
          </a:xfrm>
          <a:prstGeom prst="rect">
            <a:avLst/>
          </a:prstGeom>
          <a:solidFill>
            <a:schemeClr val="dk1"/>
          </a:solidFill>
          <a:ln cap="flat" cmpd="sng" w="76200">
            <a:solidFill>
              <a:srgbClr val="00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b="1" lang="es-CL" sz="3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PRESENTACIÓN BAUTIZO DE LA CARABINA SR. DIRECTOR 2026</a:t>
            </a:r>
            <a:r>
              <a:rPr lang="es-CL" sz="3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sz="6000">
              <a:solidFill>
                <a:schemeClr val="lt1"/>
              </a:solidFill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571498" y="5926575"/>
            <a:ext cx="2720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Valparaíso, febrero 2026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7511875" y="4806975"/>
            <a:ext cx="4406100" cy="15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Brigadier Mayor Chávez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Brigadier Mayor Izquierdo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Brigadier Mayor Meléndez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8890" y="1626124"/>
            <a:ext cx="2720100" cy="37694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oogle Shape;96;g3c6e5f01df1_0_1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97" name="Google Shape;97;g3c6e5f01df1_0_1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s-CL" sz="12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s-CL" sz="12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g3c6e5f01df1_0_1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9" name="Google Shape;99;g3c6e5f01df1_0_1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100" name="Google Shape;100;g3c6e5f01df1_0_1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101" name="Google Shape;101;g3c6e5f01df1_0_1"/>
            <p:cNvGrpSpPr/>
            <p:nvPr/>
          </p:nvGrpSpPr>
          <p:grpSpPr>
            <a:xfrm>
              <a:off x="1396944" y="231284"/>
              <a:ext cx="9169366" cy="400811"/>
              <a:chOff x="2867291" y="866559"/>
              <a:chExt cx="7177024" cy="400811"/>
            </a:xfrm>
          </p:grpSpPr>
          <p:sp>
            <p:nvSpPr>
              <p:cNvPr id="102" name="Google Shape;102;g3c6e5f01df1_0_1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103" name="Google Shape;103;g3c6e5f01df1_0_1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104" name="Google Shape;104;g3c6e5f01df1_0_1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105" name="Google Shape;105;g3c6e5f01df1_0_1"/>
              <p:cNvSpPr/>
              <p:nvPr/>
            </p:nvSpPr>
            <p:spPr>
              <a:xfrm>
                <a:off x="3889627" y="871370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106" name="Google Shape;106;g3c6e5f01df1_0_1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107" name="Google Shape;107;g3c6e5f01df1_0_1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108" name="Google Shape;108;g3c6e5f01df1_0_1"/>
          <p:cNvSpPr txBox="1"/>
          <p:nvPr/>
        </p:nvSpPr>
        <p:spPr>
          <a:xfrm>
            <a:off x="2107348" y="2497792"/>
            <a:ext cx="7977300" cy="18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ORGATAR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109" name="Google Shape;109;g3c6e5f01df1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"/>
          <p:cNvSpPr/>
          <p:nvPr/>
        </p:nvSpPr>
        <p:spPr>
          <a:xfrm>
            <a:off x="1174639" y="584626"/>
            <a:ext cx="10096403" cy="31889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5" name="Google Shape;115;p3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116" name="Google Shape;116;p3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3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8" name="Google Shape;118;p3"/>
          <p:cNvGrpSpPr/>
          <p:nvPr/>
        </p:nvGrpSpPr>
        <p:grpSpPr>
          <a:xfrm>
            <a:off x="2362700" y="94659"/>
            <a:ext cx="7392249" cy="400804"/>
            <a:chOff x="2867291" y="866559"/>
            <a:chExt cx="7176941" cy="400804"/>
          </a:xfrm>
        </p:grpSpPr>
        <p:sp>
          <p:nvSpPr>
            <p:cNvPr id="119" name="Google Shape;119;p3"/>
            <p:cNvSpPr/>
            <p:nvPr/>
          </p:nvSpPr>
          <p:spPr>
            <a:xfrm>
              <a:off x="2867291" y="871295"/>
              <a:ext cx="981165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00B050"/>
            </a:solidFill>
            <a:ln cap="flat" cmpd="sng" w="12700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ORGATAR</a:t>
              </a:r>
              <a:endParaRPr/>
            </a:p>
          </p:txBody>
        </p:sp>
        <p:sp>
          <p:nvSpPr>
            <p:cNvPr id="120" name="Google Shape;120;p3"/>
            <p:cNvSpPr/>
            <p:nvPr/>
          </p:nvSpPr>
          <p:spPr>
            <a:xfrm>
              <a:off x="5943071" y="871295"/>
              <a:ext cx="1110727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EJECUCIÓN</a:t>
              </a:r>
              <a:endParaRPr/>
            </a:p>
          </p:txBody>
        </p:sp>
        <p:sp>
          <p:nvSpPr>
            <p:cNvPr id="121" name="Google Shape;121;p3"/>
            <p:cNvSpPr/>
            <p:nvPr/>
          </p:nvSpPr>
          <p:spPr>
            <a:xfrm>
              <a:off x="5041281" y="871295"/>
              <a:ext cx="845141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MISIÓN</a:t>
              </a:r>
              <a:endParaRPr/>
            </a:p>
          </p:txBody>
        </p:sp>
        <p:sp>
          <p:nvSpPr>
            <p:cNvPr id="122" name="Google Shape;122;p3"/>
            <p:cNvSpPr/>
            <p:nvPr/>
          </p:nvSpPr>
          <p:spPr>
            <a:xfrm>
              <a:off x="3890322" y="871295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SITUACIÓN</a:t>
              </a:r>
              <a:endParaRPr/>
            </a:p>
          </p:txBody>
        </p:sp>
        <p:sp>
          <p:nvSpPr>
            <p:cNvPr id="123" name="Google Shape;123;p3"/>
            <p:cNvSpPr/>
            <p:nvPr/>
          </p:nvSpPr>
          <p:spPr>
            <a:xfrm>
              <a:off x="7099530" y="871363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LOGÍSTICA</a:t>
              </a:r>
              <a:endParaRPr/>
            </a:p>
          </p:txBody>
        </p:sp>
        <p:sp>
          <p:nvSpPr>
            <p:cNvPr id="124" name="Google Shape;124;p3"/>
            <p:cNvSpPr/>
            <p:nvPr/>
          </p:nvSpPr>
          <p:spPr>
            <a:xfrm>
              <a:off x="8259915" y="866559"/>
              <a:ext cx="1784317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MANDO Y CONTROL</a:t>
              </a:r>
              <a:endParaRPr/>
            </a:p>
          </p:txBody>
        </p:sp>
      </p:grpSp>
      <p:pic>
        <p:nvPicPr>
          <p:cNvPr id="125" name="Google Shape;125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6" name="Google Shape;126;p3"/>
          <p:cNvGrpSpPr/>
          <p:nvPr/>
        </p:nvGrpSpPr>
        <p:grpSpPr>
          <a:xfrm>
            <a:off x="301725" y="1009621"/>
            <a:ext cx="11842225" cy="3743259"/>
            <a:chOff x="562188" y="1517983"/>
            <a:chExt cx="11842225" cy="3743259"/>
          </a:xfrm>
        </p:grpSpPr>
        <p:grpSp>
          <p:nvGrpSpPr>
            <p:cNvPr id="127" name="Google Shape;127;p3"/>
            <p:cNvGrpSpPr/>
            <p:nvPr/>
          </p:nvGrpSpPr>
          <p:grpSpPr>
            <a:xfrm>
              <a:off x="562188" y="1517983"/>
              <a:ext cx="10042375" cy="3743204"/>
              <a:chOff x="-509090" y="14468"/>
              <a:chExt cx="10042375" cy="3743204"/>
            </a:xfrm>
          </p:grpSpPr>
          <p:sp>
            <p:nvSpPr>
              <p:cNvPr id="128" name="Google Shape;128;p3"/>
              <p:cNvSpPr/>
              <p:nvPr/>
            </p:nvSpPr>
            <p:spPr>
              <a:xfrm>
                <a:off x="5171299" y="854060"/>
                <a:ext cx="3543600" cy="1695600"/>
              </a:xfrm>
              <a:custGeom>
                <a:rect b="b" l="l" r="r" t="t"/>
                <a:pathLst>
                  <a:path extrusionOk="0" h="120000" w="120000">
                    <a:moveTo>
                      <a:pt x="0" y="0"/>
                    </a:moveTo>
                    <a:lnTo>
                      <a:pt x="0" y="107522"/>
                    </a:lnTo>
                    <a:lnTo>
                      <a:pt x="120000" y="107522"/>
                    </a:lnTo>
                    <a:lnTo>
                      <a:pt x="120000" y="120000"/>
                    </a:lnTo>
                  </a:path>
                </a:pathLst>
              </a:custGeom>
              <a:noFill/>
              <a:ln cap="flat" cmpd="sng" w="12700">
                <a:solidFill>
                  <a:srgbClr val="487AA8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sp>
          <p:sp>
            <p:nvSpPr>
              <p:cNvPr id="129" name="Google Shape;129;p3"/>
              <p:cNvSpPr/>
              <p:nvPr/>
            </p:nvSpPr>
            <p:spPr>
              <a:xfrm>
                <a:off x="5171309" y="854047"/>
                <a:ext cx="1383300" cy="1695600"/>
              </a:xfrm>
              <a:custGeom>
                <a:rect b="b" l="l" r="r" t="t"/>
                <a:pathLst>
                  <a:path extrusionOk="0" h="120000" w="120000">
                    <a:moveTo>
                      <a:pt x="0" y="0"/>
                    </a:moveTo>
                    <a:lnTo>
                      <a:pt x="0" y="107522"/>
                    </a:lnTo>
                    <a:lnTo>
                      <a:pt x="120000" y="107522"/>
                    </a:lnTo>
                    <a:lnTo>
                      <a:pt x="120000" y="120000"/>
                    </a:lnTo>
                  </a:path>
                </a:pathLst>
              </a:custGeom>
              <a:noFill/>
              <a:ln cap="flat" cmpd="sng" w="12700">
                <a:solidFill>
                  <a:srgbClr val="487AA8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sp>
          <p:sp>
            <p:nvSpPr>
              <p:cNvPr id="130" name="Google Shape;130;p3"/>
              <p:cNvSpPr/>
              <p:nvPr/>
            </p:nvSpPr>
            <p:spPr>
              <a:xfrm>
                <a:off x="4331722" y="854060"/>
                <a:ext cx="839700" cy="1695600"/>
              </a:xfrm>
              <a:custGeom>
                <a:rect b="b" l="l" r="r" t="t"/>
                <a:pathLst>
                  <a:path extrusionOk="0" h="120000" w="120000">
                    <a:moveTo>
                      <a:pt x="120000" y="0"/>
                    </a:moveTo>
                    <a:lnTo>
                      <a:pt x="120000" y="107522"/>
                    </a:lnTo>
                    <a:lnTo>
                      <a:pt x="0" y="107522"/>
                    </a:lnTo>
                    <a:lnTo>
                      <a:pt x="0" y="120000"/>
                    </a:lnTo>
                  </a:path>
                </a:pathLst>
              </a:custGeom>
              <a:noFill/>
              <a:ln cap="flat" cmpd="sng" w="12700">
                <a:solidFill>
                  <a:srgbClr val="487AA8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sp>
          <p:sp>
            <p:nvSpPr>
              <p:cNvPr id="131" name="Google Shape;131;p3"/>
              <p:cNvSpPr/>
              <p:nvPr/>
            </p:nvSpPr>
            <p:spPr>
              <a:xfrm>
                <a:off x="2104470" y="854060"/>
                <a:ext cx="3066900" cy="1695600"/>
              </a:xfrm>
              <a:custGeom>
                <a:rect b="b" l="l" r="r" t="t"/>
                <a:pathLst>
                  <a:path extrusionOk="0" h="120000" w="120000">
                    <a:moveTo>
                      <a:pt x="120000" y="0"/>
                    </a:moveTo>
                    <a:lnTo>
                      <a:pt x="120000" y="107522"/>
                    </a:lnTo>
                    <a:lnTo>
                      <a:pt x="0" y="107522"/>
                    </a:lnTo>
                    <a:lnTo>
                      <a:pt x="0" y="120000"/>
                    </a:lnTo>
                  </a:path>
                </a:pathLst>
              </a:custGeom>
              <a:noFill/>
              <a:ln cap="flat" cmpd="sng" w="12700">
                <a:solidFill>
                  <a:srgbClr val="487AA8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sp>
          <p:sp>
            <p:nvSpPr>
              <p:cNvPr id="132" name="Google Shape;132;p3"/>
              <p:cNvSpPr/>
              <p:nvPr/>
            </p:nvSpPr>
            <p:spPr>
              <a:xfrm>
                <a:off x="297922" y="854060"/>
                <a:ext cx="4873500" cy="1695600"/>
              </a:xfrm>
              <a:custGeom>
                <a:rect b="b" l="l" r="r" t="t"/>
                <a:pathLst>
                  <a:path extrusionOk="0" h="120000" w="120000">
                    <a:moveTo>
                      <a:pt x="120000" y="0"/>
                    </a:moveTo>
                    <a:lnTo>
                      <a:pt x="120000" y="107522"/>
                    </a:lnTo>
                    <a:lnTo>
                      <a:pt x="0" y="107522"/>
                    </a:lnTo>
                    <a:lnTo>
                      <a:pt x="0" y="120000"/>
                    </a:lnTo>
                  </a:path>
                </a:pathLst>
              </a:custGeom>
              <a:noFill/>
              <a:ln cap="flat" cmpd="sng" w="12700">
                <a:solidFill>
                  <a:srgbClr val="487AA8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sp>
          <p:sp>
            <p:nvSpPr>
              <p:cNvPr id="133" name="Google Shape;133;p3"/>
              <p:cNvSpPr/>
              <p:nvPr/>
            </p:nvSpPr>
            <p:spPr>
              <a:xfrm>
                <a:off x="4331726" y="14468"/>
                <a:ext cx="1679100" cy="839700"/>
              </a:xfrm>
              <a:prstGeom prst="rect">
                <a:avLst/>
              </a:prstGeom>
              <a:solidFill>
                <a:srgbClr val="599BD5"/>
              </a:solidFill>
              <a:ln cap="flat" cmpd="sng" w="12700">
                <a:solidFill>
                  <a:schemeClr val="lt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4" name="Google Shape;134;p3"/>
              <p:cNvSpPr txBox="1"/>
              <p:nvPr/>
            </p:nvSpPr>
            <p:spPr>
              <a:xfrm>
                <a:off x="4331726" y="14468"/>
                <a:ext cx="1679100" cy="839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3325" lIns="13325" spcFirstLastPara="1" rIns="13325" wrap="square" tIns="13325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Calibri"/>
                  <a:buNone/>
                </a:pPr>
                <a:r>
                  <a:rPr b="1" lang="es-CL" sz="21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BRIGADIERES MAYORES</a:t>
                </a:r>
                <a:endParaRPr/>
              </a:p>
            </p:txBody>
          </p:sp>
          <p:sp>
            <p:nvSpPr>
              <p:cNvPr id="135" name="Google Shape;135;p3"/>
              <p:cNvSpPr/>
              <p:nvPr/>
            </p:nvSpPr>
            <p:spPr>
              <a:xfrm>
                <a:off x="-509090" y="2549701"/>
                <a:ext cx="1679100" cy="1175700"/>
              </a:xfrm>
              <a:prstGeom prst="rect">
                <a:avLst/>
              </a:prstGeom>
              <a:solidFill>
                <a:srgbClr val="599BD5"/>
              </a:solidFill>
              <a:ln cap="flat" cmpd="sng" w="12700">
                <a:solidFill>
                  <a:schemeClr val="lt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6" name="Google Shape;136;p3"/>
              <p:cNvSpPr txBox="1"/>
              <p:nvPr/>
            </p:nvSpPr>
            <p:spPr>
              <a:xfrm>
                <a:off x="-509090" y="2549548"/>
                <a:ext cx="1679100" cy="117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1425" lIns="11425" spcFirstLastPara="1" rIns="11425" wrap="square" tIns="11425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rPr b="1" lang="es-CL"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TRANSPORTE</a:t>
                </a:r>
                <a:endParaRPr/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630"/>
                  </a:spcBef>
                  <a:spcAft>
                    <a:spcPts val="0"/>
                  </a:spcAft>
                  <a:buClr>
                    <a:schemeClr val="dk1"/>
                  </a:buClr>
                  <a:buSzPts val="1600"/>
                  <a:buFont typeface="Calibri"/>
                  <a:buNone/>
                </a:pPr>
                <a:r>
                  <a:rPr b="1" lang="es-CL" sz="1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 AB DÍAZ </a:t>
                </a:r>
                <a:endParaRPr b="1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630"/>
                  </a:spcBef>
                  <a:spcAft>
                    <a:spcPts val="0"/>
                  </a:spcAft>
                  <a:buClr>
                    <a:schemeClr val="dk1"/>
                  </a:buClr>
                  <a:buSzPts val="1600"/>
                  <a:buFont typeface="Calibri"/>
                  <a:buNone/>
                </a:pPr>
                <a:r>
                  <a:rPr b="1" lang="es-CL" sz="1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(+01)</a:t>
                </a:r>
                <a:endParaRPr/>
              </a:p>
            </p:txBody>
          </p:sp>
          <p:sp>
            <p:nvSpPr>
              <p:cNvPr id="137" name="Google Shape;137;p3"/>
              <p:cNvSpPr/>
              <p:nvPr/>
            </p:nvSpPr>
            <p:spPr>
              <a:xfrm>
                <a:off x="1389560" y="2549702"/>
                <a:ext cx="1679100" cy="1175700"/>
              </a:xfrm>
              <a:prstGeom prst="rect">
                <a:avLst/>
              </a:prstGeom>
              <a:solidFill>
                <a:srgbClr val="599BD5"/>
              </a:solidFill>
              <a:ln cap="flat" cmpd="sng" w="12700">
                <a:solidFill>
                  <a:schemeClr val="lt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" name="Google Shape;138;p3"/>
              <p:cNvSpPr txBox="1"/>
              <p:nvPr/>
            </p:nvSpPr>
            <p:spPr>
              <a:xfrm>
                <a:off x="1389560" y="2565851"/>
                <a:ext cx="1679100" cy="117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3325" lIns="13325" spcFirstLastPara="1" rIns="13325" wrap="square" tIns="13325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Calibri"/>
                  <a:buNone/>
                </a:pPr>
                <a:r>
                  <a:rPr b="1" lang="es-CL"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CARABINAS</a:t>
                </a:r>
                <a:endParaRPr sz="1100"/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735"/>
                  </a:spcBef>
                  <a:spcAft>
                    <a:spcPts val="0"/>
                  </a:spcAft>
                  <a:buClr>
                    <a:schemeClr val="dk1"/>
                  </a:buClr>
                  <a:buSzPts val="1600"/>
                  <a:buFont typeface="Calibri"/>
                  <a:buNone/>
                </a:pPr>
                <a:r>
                  <a:rPr b="1" lang="es-CL" sz="1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 BECERRA (+07)</a:t>
                </a:r>
                <a:endParaRPr/>
              </a:p>
            </p:txBody>
          </p:sp>
          <p:sp>
            <p:nvSpPr>
              <p:cNvPr id="139" name="Google Shape;139;p3"/>
              <p:cNvSpPr/>
              <p:nvPr/>
            </p:nvSpPr>
            <p:spPr>
              <a:xfrm>
                <a:off x="3549060" y="2549698"/>
                <a:ext cx="1679100" cy="1175700"/>
              </a:xfrm>
              <a:prstGeom prst="rect">
                <a:avLst/>
              </a:prstGeom>
              <a:solidFill>
                <a:srgbClr val="599BD5"/>
              </a:solidFill>
              <a:ln cap="flat" cmpd="sng" w="12700">
                <a:solidFill>
                  <a:schemeClr val="lt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0" name="Google Shape;140;p3"/>
              <p:cNvSpPr txBox="1"/>
              <p:nvPr/>
            </p:nvSpPr>
            <p:spPr>
              <a:xfrm>
                <a:off x="3549060" y="2565818"/>
                <a:ext cx="1679100" cy="117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2700" lIns="12700" spcFirstLastPara="1" rIns="12700" wrap="square" tIns="1270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000"/>
                  <a:buFont typeface="Calibri"/>
                  <a:buNone/>
                </a:pPr>
                <a:r>
                  <a:rPr b="1" lang="es-CL"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POLÍGONO</a:t>
                </a: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Clr>
                    <a:schemeClr val="dk1"/>
                  </a:buClr>
                  <a:buSzPts val="1600"/>
                  <a:buFont typeface="Calibri"/>
                  <a:buNone/>
                </a:pPr>
                <a:r>
                  <a:rPr b="1" lang="es-CL" sz="1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 BEAUVALLET (+08)</a:t>
                </a:r>
                <a:endParaRPr/>
              </a:p>
            </p:txBody>
          </p:sp>
          <p:sp>
            <p:nvSpPr>
              <p:cNvPr id="141" name="Google Shape;141;p3"/>
              <p:cNvSpPr/>
              <p:nvPr/>
            </p:nvSpPr>
            <p:spPr>
              <a:xfrm>
                <a:off x="5606360" y="2549703"/>
                <a:ext cx="1869600" cy="1175700"/>
              </a:xfrm>
              <a:prstGeom prst="rect">
                <a:avLst/>
              </a:prstGeom>
              <a:solidFill>
                <a:srgbClr val="599BD5"/>
              </a:solidFill>
              <a:ln cap="flat" cmpd="sng" w="12700">
                <a:solidFill>
                  <a:schemeClr val="lt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2" name="Google Shape;142;p3"/>
              <p:cNvSpPr txBox="1"/>
              <p:nvPr/>
            </p:nvSpPr>
            <p:spPr>
              <a:xfrm>
                <a:off x="5606360" y="2581972"/>
                <a:ext cx="1869600" cy="117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2700" lIns="12700" spcFirstLastPara="1" rIns="12700" wrap="square" tIns="1270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000"/>
                  <a:buFont typeface="Calibri"/>
                  <a:buNone/>
                </a:pPr>
                <a:r>
                  <a:rPr b="1" lang="es-CL"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QUEBRADA</a:t>
                </a: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Clr>
                    <a:schemeClr val="dk1"/>
                  </a:buClr>
                  <a:buSzPts val="1300"/>
                  <a:buFont typeface="Calibri"/>
                  <a:buNone/>
                </a:pPr>
                <a:r>
                  <a:rPr b="1" lang="es-CL" sz="1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 YAÑEZ </a:t>
                </a:r>
                <a:endParaRPr b="1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Clr>
                    <a:schemeClr val="dk1"/>
                  </a:buClr>
                  <a:buSzPts val="1300"/>
                  <a:buFont typeface="Calibri"/>
                  <a:buNone/>
                </a:pPr>
                <a:r>
                  <a:rPr b="1" lang="es-CL" sz="1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(+05)</a:t>
                </a:r>
                <a:r>
                  <a:rPr b="1" lang="es-CL" sz="13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 </a:t>
                </a:r>
                <a:endParaRPr/>
              </a:p>
            </p:txBody>
          </p:sp>
          <p:sp>
            <p:nvSpPr>
              <p:cNvPr id="143" name="Google Shape;143;p3"/>
              <p:cNvSpPr/>
              <p:nvPr/>
            </p:nvSpPr>
            <p:spPr>
              <a:xfrm>
                <a:off x="7854185" y="2549702"/>
                <a:ext cx="1679100" cy="1175700"/>
              </a:xfrm>
              <a:prstGeom prst="rect">
                <a:avLst/>
              </a:prstGeom>
              <a:solidFill>
                <a:srgbClr val="599BD5"/>
              </a:solidFill>
              <a:ln cap="flat" cmpd="sng" w="12700">
                <a:solidFill>
                  <a:schemeClr val="lt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4" name="Google Shape;144;p3"/>
              <p:cNvSpPr txBox="1"/>
              <p:nvPr/>
            </p:nvSpPr>
            <p:spPr>
              <a:xfrm>
                <a:off x="7854185" y="2581973"/>
                <a:ext cx="1679100" cy="1143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5225" lIns="15225" spcFirstLastPara="1" rIns="15225" wrap="square" tIns="15225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400"/>
                  <a:buFont typeface="Calibri"/>
                  <a:buNone/>
                </a:pPr>
                <a:r>
                  <a:rPr b="1" lang="es-CL"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CANCHA DE </a:t>
                </a:r>
                <a:r>
                  <a:rPr b="1" lang="es-CL"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OBSTÁCULOS</a:t>
                </a:r>
                <a:endParaRPr b="1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840"/>
                  </a:spcBef>
                  <a:spcAft>
                    <a:spcPts val="0"/>
                  </a:spcAft>
                  <a:buClr>
                    <a:schemeClr val="dk1"/>
                  </a:buClr>
                  <a:buSzPts val="1300"/>
                  <a:buFont typeface="Calibri"/>
                  <a:buNone/>
                </a:pPr>
                <a:r>
                  <a:rPr b="1" lang="es-CL" sz="16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 IM KOTTMANN (+05)</a:t>
                </a:r>
                <a:endParaRPr sz="1600"/>
              </a:p>
            </p:txBody>
          </p:sp>
          <p:sp>
            <p:nvSpPr>
              <p:cNvPr id="145" name="Google Shape;145;p3"/>
              <p:cNvSpPr/>
              <p:nvPr/>
            </p:nvSpPr>
            <p:spPr>
              <a:xfrm>
                <a:off x="425338" y="206452"/>
                <a:ext cx="1679100" cy="839700"/>
              </a:xfrm>
              <a:prstGeom prst="rect">
                <a:avLst/>
              </a:prstGeom>
              <a:solidFill>
                <a:srgbClr val="599BD5"/>
              </a:solidFill>
              <a:ln cap="flat" cmpd="sng" w="12700">
                <a:solidFill>
                  <a:schemeClr val="lt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6" name="Google Shape;146;p3"/>
              <p:cNvSpPr txBox="1"/>
              <p:nvPr/>
            </p:nvSpPr>
            <p:spPr>
              <a:xfrm>
                <a:off x="425363" y="206390"/>
                <a:ext cx="1679100" cy="839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3325" lIns="13325" spcFirstLastPara="1" rIns="13325" wrap="square" tIns="13325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735"/>
                  </a:spcBef>
                  <a:spcAft>
                    <a:spcPts val="0"/>
                  </a:spcAft>
                  <a:buClr>
                    <a:schemeClr val="dk1"/>
                  </a:buClr>
                  <a:buSzPts val="1600"/>
                  <a:buFont typeface="Calibri"/>
                  <a:buNone/>
                </a:pPr>
                <a:r>
                  <a:rPr b="1" lang="es-CL" sz="19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DEPTO. EJECUTIVO (+06 OFICIALES)</a:t>
                </a:r>
                <a:endParaRPr b="1" sz="1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47" name="Google Shape;147;p3"/>
            <p:cNvSpPr/>
            <p:nvPr/>
          </p:nvSpPr>
          <p:spPr>
            <a:xfrm>
              <a:off x="6235800" y="2536625"/>
              <a:ext cx="5394000" cy="1494300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07522"/>
                  </a:lnTo>
                  <a:lnTo>
                    <a:pt x="120000" y="107522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2700">
              <a:solidFill>
                <a:srgbClr val="487AA8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148" name="Google Shape;148;p3"/>
            <p:cNvSpPr/>
            <p:nvPr/>
          </p:nvSpPr>
          <p:spPr>
            <a:xfrm>
              <a:off x="10725313" y="4030942"/>
              <a:ext cx="1679100" cy="12303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3"/>
            <p:cNvSpPr txBox="1"/>
            <p:nvPr/>
          </p:nvSpPr>
          <p:spPr>
            <a:xfrm>
              <a:off x="10725313" y="4030942"/>
              <a:ext cx="1679100" cy="117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5225" lIns="15225" spcFirstLastPara="1" rIns="15225" wrap="square" tIns="15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b="1" lang="es-CL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TRAMOYA</a:t>
              </a:r>
              <a:endParaRPr b="1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84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Calibri"/>
                <a:buNone/>
              </a:pPr>
              <a:r>
                <a:rPr b="1" lang="es-CL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BRIG LT GONZÁLEZ (+4)</a:t>
              </a:r>
              <a:endParaRPr sz="160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c6e5f01df1_0_95"/>
          <p:cNvSpPr/>
          <p:nvPr/>
        </p:nvSpPr>
        <p:spPr>
          <a:xfrm>
            <a:off x="1174639" y="584626"/>
            <a:ext cx="10096500" cy="31800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5" name="Google Shape;155;g3c6e5f01df1_0_95"/>
          <p:cNvGrpSpPr/>
          <p:nvPr/>
        </p:nvGrpSpPr>
        <p:grpSpPr>
          <a:xfrm>
            <a:off x="0" y="6353958"/>
            <a:ext cx="12318899" cy="504000"/>
            <a:chOff x="0" y="6353958"/>
            <a:chExt cx="12318899" cy="504000"/>
          </a:xfrm>
        </p:grpSpPr>
        <p:sp>
          <p:nvSpPr>
            <p:cNvPr id="156" name="Google Shape;156;g3c6e5f01df1_0_95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g3c6e5f01df1_0_95"/>
            <p:cNvSpPr/>
            <p:nvPr/>
          </p:nvSpPr>
          <p:spPr>
            <a:xfrm flipH="1" rot="10800000">
              <a:off x="126899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8" name="Google Shape;158;g3c6e5f01df1_0_95"/>
          <p:cNvGrpSpPr/>
          <p:nvPr/>
        </p:nvGrpSpPr>
        <p:grpSpPr>
          <a:xfrm>
            <a:off x="230025" y="787990"/>
            <a:ext cx="9890175" cy="3819507"/>
            <a:chOff x="-629465" y="14468"/>
            <a:chExt cx="9890175" cy="3819507"/>
          </a:xfrm>
        </p:grpSpPr>
        <p:sp>
          <p:nvSpPr>
            <p:cNvPr id="159" name="Google Shape;159;g3c6e5f01df1_0_95"/>
            <p:cNvSpPr/>
            <p:nvPr/>
          </p:nvSpPr>
          <p:spPr>
            <a:xfrm>
              <a:off x="5171299" y="854060"/>
              <a:ext cx="3237000" cy="1695600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07522"/>
                  </a:lnTo>
                  <a:lnTo>
                    <a:pt x="120000" y="107522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2700">
              <a:solidFill>
                <a:srgbClr val="487AA8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160" name="Google Shape;160;g3c6e5f01df1_0_95"/>
            <p:cNvSpPr/>
            <p:nvPr/>
          </p:nvSpPr>
          <p:spPr>
            <a:xfrm>
              <a:off x="5171301" y="854060"/>
              <a:ext cx="1219200" cy="1695600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07522"/>
                  </a:lnTo>
                  <a:lnTo>
                    <a:pt x="120000" y="107522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2700">
              <a:solidFill>
                <a:srgbClr val="487AA8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161" name="Google Shape;161;g3c6e5f01df1_0_95"/>
            <p:cNvSpPr/>
            <p:nvPr/>
          </p:nvSpPr>
          <p:spPr>
            <a:xfrm>
              <a:off x="3836393" y="854060"/>
              <a:ext cx="1335000" cy="1695600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107522"/>
                  </a:lnTo>
                  <a:lnTo>
                    <a:pt x="0" y="107522"/>
                  </a:lnTo>
                  <a:lnTo>
                    <a:pt x="0" y="120000"/>
                  </a:lnTo>
                </a:path>
              </a:pathLst>
            </a:custGeom>
            <a:noFill/>
            <a:ln cap="flat" cmpd="sng" w="12700">
              <a:solidFill>
                <a:srgbClr val="487AA8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162" name="Google Shape;162;g3c6e5f01df1_0_95"/>
            <p:cNvSpPr/>
            <p:nvPr/>
          </p:nvSpPr>
          <p:spPr>
            <a:xfrm>
              <a:off x="2040870" y="854060"/>
              <a:ext cx="3130500" cy="1695600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107522"/>
                  </a:lnTo>
                  <a:lnTo>
                    <a:pt x="0" y="107522"/>
                  </a:lnTo>
                  <a:lnTo>
                    <a:pt x="0" y="120000"/>
                  </a:lnTo>
                </a:path>
              </a:pathLst>
            </a:custGeom>
            <a:noFill/>
            <a:ln cap="flat" cmpd="sng" w="12700">
              <a:solidFill>
                <a:srgbClr val="487AA8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163" name="Google Shape;163;g3c6e5f01df1_0_95"/>
            <p:cNvSpPr/>
            <p:nvPr/>
          </p:nvSpPr>
          <p:spPr>
            <a:xfrm>
              <a:off x="9097" y="854060"/>
              <a:ext cx="5162400" cy="1695600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107522"/>
                  </a:lnTo>
                  <a:lnTo>
                    <a:pt x="0" y="107522"/>
                  </a:lnTo>
                  <a:lnTo>
                    <a:pt x="0" y="120000"/>
                  </a:lnTo>
                </a:path>
              </a:pathLst>
            </a:custGeom>
            <a:noFill/>
            <a:ln cap="flat" cmpd="sng" w="12700">
              <a:solidFill>
                <a:srgbClr val="487AA8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164" name="Google Shape;164;g3c6e5f01df1_0_95"/>
            <p:cNvSpPr/>
            <p:nvPr/>
          </p:nvSpPr>
          <p:spPr>
            <a:xfrm>
              <a:off x="4331726" y="14468"/>
              <a:ext cx="1679100" cy="8397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g3c6e5f01df1_0_95"/>
            <p:cNvSpPr txBox="1"/>
            <p:nvPr/>
          </p:nvSpPr>
          <p:spPr>
            <a:xfrm>
              <a:off x="4331726" y="14468"/>
              <a:ext cx="1679100" cy="839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325" lIns="13325" spcFirstLastPara="1" rIns="13325" wrap="square" tIns="1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libri"/>
                <a:buNone/>
              </a:pPr>
              <a:r>
                <a:rPr b="1" lang="es-CL" sz="2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BRIGADIERES MAYORES</a:t>
              </a:r>
              <a:endParaRPr/>
            </a:p>
          </p:txBody>
        </p:sp>
        <p:sp>
          <p:nvSpPr>
            <p:cNvPr id="166" name="Google Shape;166;g3c6e5f01df1_0_95"/>
            <p:cNvSpPr/>
            <p:nvPr/>
          </p:nvSpPr>
          <p:spPr>
            <a:xfrm>
              <a:off x="-629465" y="2549673"/>
              <a:ext cx="1679100" cy="12843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g3c6e5f01df1_0_95"/>
            <p:cNvSpPr txBox="1"/>
            <p:nvPr/>
          </p:nvSpPr>
          <p:spPr>
            <a:xfrm>
              <a:off x="-629465" y="2496579"/>
              <a:ext cx="1679100" cy="1284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425" lIns="11425" spcFirstLastPara="1" rIns="11425" wrap="square" tIns="1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b="1" lang="es-CL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BOTE DE GOMA</a:t>
              </a:r>
              <a:endParaRPr b="1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63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r>
                <a:rPr b="1" lang="es-CL" sz="1600">
                  <a:latin typeface="Calibri"/>
                  <a:ea typeface="Calibri"/>
                  <a:cs typeface="Calibri"/>
                  <a:sym typeface="Calibri"/>
                </a:rPr>
                <a:t>BRIG IM MORA (+04)</a:t>
              </a:r>
              <a:endParaRPr b="1" sz="16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g3c6e5f01df1_0_95"/>
            <p:cNvSpPr/>
            <p:nvPr/>
          </p:nvSpPr>
          <p:spPr>
            <a:xfrm>
              <a:off x="1261835" y="2549673"/>
              <a:ext cx="1679100" cy="12843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" name="Google Shape;169;g3c6e5f01df1_0_95"/>
            <p:cNvSpPr/>
            <p:nvPr/>
          </p:nvSpPr>
          <p:spPr>
            <a:xfrm>
              <a:off x="3229785" y="2549672"/>
              <a:ext cx="1679100" cy="12843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" name="Google Shape;170;g3c6e5f01df1_0_95"/>
            <p:cNvSpPr/>
            <p:nvPr/>
          </p:nvSpPr>
          <p:spPr>
            <a:xfrm>
              <a:off x="5427585" y="2549675"/>
              <a:ext cx="1831500" cy="12843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g3c6e5f01df1_0_95"/>
            <p:cNvSpPr/>
            <p:nvPr/>
          </p:nvSpPr>
          <p:spPr>
            <a:xfrm>
              <a:off x="7581610" y="2549672"/>
              <a:ext cx="1679100" cy="12843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" name="Google Shape;172;g3c6e5f01df1_0_95"/>
            <p:cNvSpPr/>
            <p:nvPr/>
          </p:nvSpPr>
          <p:spPr>
            <a:xfrm>
              <a:off x="425338" y="206452"/>
              <a:ext cx="1679100" cy="8397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" name="Google Shape;173;g3c6e5f01df1_0_95"/>
            <p:cNvSpPr txBox="1"/>
            <p:nvPr/>
          </p:nvSpPr>
          <p:spPr>
            <a:xfrm>
              <a:off x="425363" y="206390"/>
              <a:ext cx="1679100" cy="839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325" lIns="13325" spcFirstLastPara="1" rIns="13325" wrap="square" tIns="1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r>
                <a:rPr b="1" lang="es-CL" sz="1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DEPTO. EJECUTIVO (+06 OFICIALES)</a:t>
              </a:r>
              <a:endParaRPr b="1" sz="1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74" name="Google Shape;174;g3c6e5f01df1_0_9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g3c6e5f01df1_0_95"/>
          <p:cNvSpPr/>
          <p:nvPr/>
        </p:nvSpPr>
        <p:spPr>
          <a:xfrm>
            <a:off x="6043381" y="1832190"/>
            <a:ext cx="5240700" cy="146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0" y="107522"/>
                </a:lnTo>
                <a:lnTo>
                  <a:pt x="120000" y="107522"/>
                </a:lnTo>
                <a:lnTo>
                  <a:pt x="120000" y="120000"/>
                </a:lnTo>
              </a:path>
            </a:pathLst>
          </a:custGeom>
          <a:noFill/>
          <a:ln cap="flat" cmpd="sng" w="12700">
            <a:solidFill>
              <a:srgbClr val="487AA8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76" name="Google Shape;176;g3c6e5f01df1_0_95"/>
          <p:cNvSpPr/>
          <p:nvPr/>
        </p:nvSpPr>
        <p:spPr>
          <a:xfrm>
            <a:off x="10419725" y="3300970"/>
            <a:ext cx="1679100" cy="1284300"/>
          </a:xfrm>
          <a:prstGeom prst="rect">
            <a:avLst/>
          </a:prstGeom>
          <a:solidFill>
            <a:srgbClr val="599BD5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g3c6e5f01df1_0_95"/>
          <p:cNvSpPr txBox="1"/>
          <p:nvPr/>
        </p:nvSpPr>
        <p:spPr>
          <a:xfrm>
            <a:off x="8191250" y="1262250"/>
            <a:ext cx="3540000" cy="139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FE BRIGADIERES: 42</a:t>
            </a:r>
            <a:endParaRPr b="1"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CADETES R1: 08</a:t>
            </a:r>
            <a:endParaRPr b="1"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RECLUTAS: 167</a:t>
            </a:r>
            <a:endParaRPr b="1"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78" name="Google Shape;178;g3c6e5f01df1_0_95"/>
          <p:cNvGrpSpPr/>
          <p:nvPr/>
        </p:nvGrpSpPr>
        <p:grpSpPr>
          <a:xfrm>
            <a:off x="2362908" y="94659"/>
            <a:ext cx="7364344" cy="400804"/>
            <a:chOff x="2867291" y="866559"/>
            <a:chExt cx="7177024" cy="400804"/>
          </a:xfrm>
        </p:grpSpPr>
        <p:sp>
          <p:nvSpPr>
            <p:cNvPr id="179" name="Google Shape;179;g3c6e5f01df1_0_95"/>
            <p:cNvSpPr/>
            <p:nvPr/>
          </p:nvSpPr>
          <p:spPr>
            <a:xfrm>
              <a:off x="2867291" y="871295"/>
              <a:ext cx="9813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00B050"/>
            </a:solidFill>
            <a:ln cap="flat" cmpd="sng" w="12700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ORGATAR</a:t>
              </a:r>
              <a:endParaRPr/>
            </a:p>
          </p:txBody>
        </p:sp>
        <p:sp>
          <p:nvSpPr>
            <p:cNvPr id="180" name="Google Shape;180;g3c6e5f01df1_0_95"/>
            <p:cNvSpPr/>
            <p:nvPr/>
          </p:nvSpPr>
          <p:spPr>
            <a:xfrm>
              <a:off x="5943071" y="871295"/>
              <a:ext cx="11106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EJECUCIÓN</a:t>
              </a:r>
              <a:endParaRPr/>
            </a:p>
          </p:txBody>
        </p:sp>
        <p:sp>
          <p:nvSpPr>
            <p:cNvPr id="181" name="Google Shape;181;g3c6e5f01df1_0_95"/>
            <p:cNvSpPr/>
            <p:nvPr/>
          </p:nvSpPr>
          <p:spPr>
            <a:xfrm>
              <a:off x="5041281" y="871295"/>
              <a:ext cx="8451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MISIÓN</a:t>
              </a:r>
              <a:endParaRPr/>
            </a:p>
          </p:txBody>
        </p:sp>
        <p:sp>
          <p:nvSpPr>
            <p:cNvPr id="182" name="Google Shape;182;g3c6e5f01df1_0_95"/>
            <p:cNvSpPr/>
            <p:nvPr/>
          </p:nvSpPr>
          <p:spPr>
            <a:xfrm>
              <a:off x="3890322" y="871295"/>
              <a:ext cx="11106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SITUACIÓN</a:t>
              </a:r>
              <a:endParaRPr/>
            </a:p>
          </p:txBody>
        </p:sp>
        <p:sp>
          <p:nvSpPr>
            <p:cNvPr id="183" name="Google Shape;183;g3c6e5f01df1_0_95"/>
            <p:cNvSpPr/>
            <p:nvPr/>
          </p:nvSpPr>
          <p:spPr>
            <a:xfrm>
              <a:off x="7099530" y="871363"/>
              <a:ext cx="11106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LOGÍSTICA</a:t>
              </a:r>
              <a:endParaRPr/>
            </a:p>
          </p:txBody>
        </p:sp>
        <p:sp>
          <p:nvSpPr>
            <p:cNvPr id="184" name="Google Shape;184;g3c6e5f01df1_0_95"/>
            <p:cNvSpPr/>
            <p:nvPr/>
          </p:nvSpPr>
          <p:spPr>
            <a:xfrm>
              <a:off x="8259915" y="866559"/>
              <a:ext cx="17844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MANDO Y CONTROL</a:t>
              </a:r>
              <a:endParaRPr/>
            </a:p>
          </p:txBody>
        </p:sp>
      </p:grpSp>
      <p:sp>
        <p:nvSpPr>
          <p:cNvPr id="185" name="Google Shape;185;g3c6e5f01df1_0_95"/>
          <p:cNvSpPr txBox="1"/>
          <p:nvPr/>
        </p:nvSpPr>
        <p:spPr>
          <a:xfrm>
            <a:off x="4089275" y="3300925"/>
            <a:ext cx="1679100" cy="12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700" lIns="12700" spcFirstLastPara="1" rIns="12700" wrap="square" tIns="12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BRIGS DE SERVICIO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es-CL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BRIG MAYOR TSUKAME (+06)</a:t>
            </a:r>
            <a:endParaRPr sz="1300"/>
          </a:p>
        </p:txBody>
      </p:sp>
      <p:sp>
        <p:nvSpPr>
          <p:cNvPr id="186" name="Google Shape;186;g3c6e5f01df1_0_95"/>
          <p:cNvSpPr txBox="1"/>
          <p:nvPr/>
        </p:nvSpPr>
        <p:spPr>
          <a:xfrm>
            <a:off x="6248775" y="3300825"/>
            <a:ext cx="1920900" cy="12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700" lIns="12700" spcFirstLastPara="1" rIns="12700" wrap="square" tIns="12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GRANADA DE HUMO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es-CL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BRIG IM MORA 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es-CL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(+03)</a:t>
            </a:r>
            <a:r>
              <a:rPr b="1" lang="es-CL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</p:txBody>
      </p:sp>
      <p:sp>
        <p:nvSpPr>
          <p:cNvPr id="187" name="Google Shape;187;g3c6e5f01df1_0_95"/>
          <p:cNvSpPr txBox="1"/>
          <p:nvPr/>
        </p:nvSpPr>
        <p:spPr>
          <a:xfrm>
            <a:off x="8455125" y="3323226"/>
            <a:ext cx="1679100" cy="12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5225" lIns="15225" spcFirstLastPara="1" rIns="15225" wrap="square" tIns="152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rPr b="1"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BREBAJE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b="1" lang="es-CL" sz="1600">
                <a:latin typeface="Calibri"/>
                <a:ea typeface="Calibri"/>
                <a:cs typeface="Calibri"/>
                <a:sym typeface="Calibri"/>
              </a:rPr>
              <a:t>BRIG GONZÁLEZ (+01)</a:t>
            </a:r>
            <a:endParaRPr b="1" sz="1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g3c6e5f01df1_0_95"/>
          <p:cNvSpPr txBox="1"/>
          <p:nvPr/>
        </p:nvSpPr>
        <p:spPr>
          <a:xfrm>
            <a:off x="10419700" y="3300975"/>
            <a:ext cx="1679100" cy="12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5225" lIns="15225" spcFirstLastPara="1" rIns="15225" wrap="square" tIns="152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rPr b="1"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TRINCA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b="1" lang="es-CL" sz="1600">
                <a:latin typeface="Calibri"/>
                <a:ea typeface="Calibri"/>
                <a:cs typeface="Calibri"/>
                <a:sym typeface="Calibri"/>
              </a:rPr>
              <a:t>B</a:t>
            </a:r>
            <a:r>
              <a:rPr b="1" lang="es-CL" sz="1600">
                <a:latin typeface="Calibri"/>
                <a:ea typeface="Calibri"/>
                <a:cs typeface="Calibri"/>
                <a:sym typeface="Calibri"/>
              </a:rPr>
              <a:t>RIG LT PALMA (+03)</a:t>
            </a:r>
            <a:endParaRPr b="1" sz="1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g3c6e5f01df1_0_95"/>
          <p:cNvSpPr txBox="1"/>
          <p:nvPr/>
        </p:nvSpPr>
        <p:spPr>
          <a:xfrm>
            <a:off x="2135175" y="3300825"/>
            <a:ext cx="1679100" cy="12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425" lIns="11425" spcFirstLastPara="1" rIns="11425" wrap="square" tIns="114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b="1"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PISTA ATLÉTICA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1" lang="es-CL" sz="1600">
                <a:latin typeface="Calibri"/>
                <a:ea typeface="Calibri"/>
                <a:cs typeface="Calibri"/>
                <a:sym typeface="Calibri"/>
              </a:rPr>
              <a:t>BRIG IM RAIMANN (+04)</a:t>
            </a:r>
            <a:endParaRPr b="1" sz="1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" name="Google Shape;194;p2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195" name="Google Shape;195;p2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s-CL" sz="12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s-CL" sz="12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2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7" name="Google Shape;197;p2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198" name="Google Shape;198;p2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199" name="Google Shape;199;p2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200" name="Google Shape;200;p2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201" name="Google Shape;201;p2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202" name="Google Shape;202;p2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203" name="Google Shape;203;p2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204" name="Google Shape;204;p2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205" name="Google Shape;205;p2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206" name="Google Shape;206;p2"/>
          <p:cNvSpPr txBox="1"/>
          <p:nvPr/>
        </p:nvSpPr>
        <p:spPr>
          <a:xfrm>
            <a:off x="2107343" y="2497792"/>
            <a:ext cx="7977300" cy="18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SITUACIÓN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207" name="Google Shape;207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6"/>
          <p:cNvSpPr/>
          <p:nvPr/>
        </p:nvSpPr>
        <p:spPr>
          <a:xfrm>
            <a:off x="1025778" y="689726"/>
            <a:ext cx="10096403" cy="31889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14" name="Google Shape;214;p6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215" name="Google Shape;215;p6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6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7" name="Google Shape;217;p6"/>
          <p:cNvGrpSpPr/>
          <p:nvPr/>
        </p:nvGrpSpPr>
        <p:grpSpPr>
          <a:xfrm>
            <a:off x="2336698" y="231284"/>
            <a:ext cx="7176941" cy="400804"/>
            <a:chOff x="2867291" y="866559"/>
            <a:chExt cx="7176941" cy="400804"/>
          </a:xfrm>
        </p:grpSpPr>
        <p:sp>
          <p:nvSpPr>
            <p:cNvPr id="218" name="Google Shape;218;p6"/>
            <p:cNvSpPr/>
            <p:nvPr/>
          </p:nvSpPr>
          <p:spPr>
            <a:xfrm>
              <a:off x="2867291" y="871295"/>
              <a:ext cx="981165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ORGATAR</a:t>
              </a:r>
              <a:endParaRPr/>
            </a:p>
          </p:txBody>
        </p:sp>
        <p:sp>
          <p:nvSpPr>
            <p:cNvPr id="219" name="Google Shape;219;p6"/>
            <p:cNvSpPr/>
            <p:nvPr/>
          </p:nvSpPr>
          <p:spPr>
            <a:xfrm>
              <a:off x="5916976" y="871300"/>
              <a:ext cx="11565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EJECUCIÓ</a:t>
              </a:r>
              <a:r>
                <a:rPr b="1" lang="es-CL" sz="1200">
                  <a:solidFill>
                    <a:schemeClr val="lt1"/>
                  </a:solidFill>
                </a:rPr>
                <a:t>N</a:t>
              </a:r>
              <a:endParaRPr/>
            </a:p>
          </p:txBody>
        </p:sp>
        <p:sp>
          <p:nvSpPr>
            <p:cNvPr id="220" name="Google Shape;220;p6"/>
            <p:cNvSpPr/>
            <p:nvPr/>
          </p:nvSpPr>
          <p:spPr>
            <a:xfrm>
              <a:off x="5041281" y="871295"/>
              <a:ext cx="845141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MISIÓN</a:t>
              </a:r>
              <a:endParaRPr/>
            </a:p>
          </p:txBody>
        </p:sp>
        <p:sp>
          <p:nvSpPr>
            <p:cNvPr id="221" name="Google Shape;221;p6"/>
            <p:cNvSpPr/>
            <p:nvPr/>
          </p:nvSpPr>
          <p:spPr>
            <a:xfrm>
              <a:off x="3890322" y="871295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00B050"/>
            </a:solidFill>
            <a:ln cap="flat" cmpd="sng" w="12700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SITUACIÓN</a:t>
              </a:r>
              <a:endParaRPr/>
            </a:p>
          </p:txBody>
        </p:sp>
        <p:sp>
          <p:nvSpPr>
            <p:cNvPr id="222" name="Google Shape;222;p6"/>
            <p:cNvSpPr/>
            <p:nvPr/>
          </p:nvSpPr>
          <p:spPr>
            <a:xfrm>
              <a:off x="7099530" y="871363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LOGÍSTICA</a:t>
              </a:r>
              <a:endParaRPr/>
            </a:p>
          </p:txBody>
        </p:sp>
        <p:sp>
          <p:nvSpPr>
            <p:cNvPr id="223" name="Google Shape;223;p6"/>
            <p:cNvSpPr/>
            <p:nvPr/>
          </p:nvSpPr>
          <p:spPr>
            <a:xfrm>
              <a:off x="8259915" y="866559"/>
              <a:ext cx="1784317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MANDO Y CONTROL</a:t>
              </a:r>
              <a:endParaRPr/>
            </a:p>
          </p:txBody>
        </p:sp>
      </p:grpSp>
      <p:sp>
        <p:nvSpPr>
          <p:cNvPr id="224" name="Google Shape;224;p6"/>
          <p:cNvSpPr txBox="1"/>
          <p:nvPr/>
        </p:nvSpPr>
        <p:spPr>
          <a:xfrm>
            <a:off x="441425" y="1052075"/>
            <a:ext cx="11259300" cy="16809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SITUACIÓN GENERAL</a:t>
            </a:r>
            <a:endParaRPr>
              <a:solidFill>
                <a:schemeClr val="lt1"/>
              </a:solidFill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 VIVE EL PERÍODO DE RECLUTAS AÑO 2026 Y SE </a:t>
            </a: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HARÁ</a:t>
            </a: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ENTREGA DE LAS CARABINAS CON EL </a:t>
            </a: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PROPÓSITO</a:t>
            </a: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DE CONTINUAR CON EL PROCESO DE FORMACIÓN MILITAR DE LOS RECLUTAS.</a:t>
            </a:r>
            <a:endParaRPr b="1"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6"/>
          <p:cNvSpPr txBox="1"/>
          <p:nvPr/>
        </p:nvSpPr>
        <p:spPr>
          <a:xfrm>
            <a:off x="441425" y="3046279"/>
            <a:ext cx="11259300" cy="30108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SITUACIÓN FICTICIA</a:t>
            </a:r>
            <a:endParaRPr b="1"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ANTE EL AUMENTO DE INCENDIOS INTENCIONALES EN EL SUR DEL PAÍS, ATRIBUIDOS A GRUPOS HOSTILES AL ESTADO, SE DECRETA UNA SITUACIÓN DE SEGURIDAD NACIONAL. COMO PARTE DEL DESPLIEGUE INSTITUCIONAL, LOS BRIGADIERES SON ASIGNADOS A LABORES DE APOYO EN PUNTOS DE CONTROL. EN ESTE CONTEXTO, SE SIMULA LA DETECCIÓN DE UNA POSIBLE AMENAZA A LA ESCUELA NAVAL, ACTIVÁNDOSE UN PROCEDIMIENTO DE EVACUACIÓN Y REPLIEGUE DEL BATALLÓN DE RECLUTAS.</a:t>
            </a:r>
            <a:endParaRPr b="1"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6" name="Google Shape;226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5"/>
          <p:cNvSpPr/>
          <p:nvPr/>
        </p:nvSpPr>
        <p:spPr>
          <a:xfrm>
            <a:off x="1172918" y="689726"/>
            <a:ext cx="10096403" cy="31889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32" name="Google Shape;232;p15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233" name="Google Shape;233;p15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15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5" name="Google Shape;235;p15"/>
          <p:cNvGrpSpPr/>
          <p:nvPr/>
        </p:nvGrpSpPr>
        <p:grpSpPr>
          <a:xfrm>
            <a:off x="2362794" y="231284"/>
            <a:ext cx="7176941" cy="400804"/>
            <a:chOff x="2867291" y="866559"/>
            <a:chExt cx="7176941" cy="400804"/>
          </a:xfrm>
        </p:grpSpPr>
        <p:sp>
          <p:nvSpPr>
            <p:cNvPr id="236" name="Google Shape;236;p15"/>
            <p:cNvSpPr/>
            <p:nvPr/>
          </p:nvSpPr>
          <p:spPr>
            <a:xfrm>
              <a:off x="2867291" y="871295"/>
              <a:ext cx="981165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ORGATAR</a:t>
              </a:r>
              <a:endParaRPr/>
            </a:p>
          </p:txBody>
        </p:sp>
        <p:sp>
          <p:nvSpPr>
            <p:cNvPr id="237" name="Google Shape;237;p15"/>
            <p:cNvSpPr/>
            <p:nvPr/>
          </p:nvSpPr>
          <p:spPr>
            <a:xfrm>
              <a:off x="5899470" y="871300"/>
              <a:ext cx="11673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EJECUCIÓN</a:t>
              </a:r>
              <a:endParaRPr/>
            </a:p>
          </p:txBody>
        </p:sp>
        <p:sp>
          <p:nvSpPr>
            <p:cNvPr id="238" name="Google Shape;238;p15"/>
            <p:cNvSpPr/>
            <p:nvPr/>
          </p:nvSpPr>
          <p:spPr>
            <a:xfrm>
              <a:off x="5041281" y="871295"/>
              <a:ext cx="845141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MISIÓN</a:t>
              </a:r>
              <a:endParaRPr/>
            </a:p>
          </p:txBody>
        </p:sp>
        <p:sp>
          <p:nvSpPr>
            <p:cNvPr id="239" name="Google Shape;239;p15"/>
            <p:cNvSpPr/>
            <p:nvPr/>
          </p:nvSpPr>
          <p:spPr>
            <a:xfrm>
              <a:off x="3890322" y="871295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00B050"/>
            </a:solidFill>
            <a:ln cap="flat" cmpd="sng" w="12700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SITUACIÓN</a:t>
              </a:r>
              <a:endParaRPr/>
            </a:p>
          </p:txBody>
        </p:sp>
        <p:sp>
          <p:nvSpPr>
            <p:cNvPr id="240" name="Google Shape;240;p15"/>
            <p:cNvSpPr/>
            <p:nvPr/>
          </p:nvSpPr>
          <p:spPr>
            <a:xfrm>
              <a:off x="7099530" y="871363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LOGÍSTICA</a:t>
              </a:r>
              <a:endParaRPr/>
            </a:p>
          </p:txBody>
        </p:sp>
        <p:sp>
          <p:nvSpPr>
            <p:cNvPr id="241" name="Google Shape;241;p15"/>
            <p:cNvSpPr/>
            <p:nvPr/>
          </p:nvSpPr>
          <p:spPr>
            <a:xfrm>
              <a:off x="8259915" y="866559"/>
              <a:ext cx="1784317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MANDO Y CONTROL</a:t>
              </a:r>
              <a:endParaRPr/>
            </a:p>
          </p:txBody>
        </p:sp>
      </p:grpSp>
      <p:sp>
        <p:nvSpPr>
          <p:cNvPr id="242" name="Google Shape;242;p15"/>
          <p:cNvSpPr txBox="1"/>
          <p:nvPr/>
        </p:nvSpPr>
        <p:spPr>
          <a:xfrm>
            <a:off x="1311825" y="4571625"/>
            <a:ext cx="9015000" cy="8310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EL TERRENO ES APTO PARA LA REALIZACIÓN DE LA ACTIVIDAD POR PARTE DE LOS RECLUTAS, SIN MAYORES RIESGOS.</a:t>
            </a:r>
            <a:endParaRPr b="1"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5"/>
          <p:cNvSpPr txBox="1"/>
          <p:nvPr/>
        </p:nvSpPr>
        <p:spPr>
          <a:xfrm>
            <a:off x="4329366" y="990451"/>
            <a:ext cx="297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TERRENO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244" name="Google Shape;24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45" name="Google Shape;245;p15"/>
          <p:cNvGraphicFramePr/>
          <p:nvPr/>
        </p:nvGraphicFramePr>
        <p:xfrm>
          <a:off x="764973" y="16320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{8F664278-0A47-44C8-ABC4-44BEEDDA3F84}</a:tableStyleId>
              </a:tblPr>
              <a:tblGrid>
                <a:gridCol w="2511425"/>
                <a:gridCol w="5176475"/>
                <a:gridCol w="2526400"/>
              </a:tblGrid>
              <a:tr h="3106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Courier New"/>
                        <a:buNone/>
                      </a:pPr>
                      <a:r>
                        <a:rPr lang="es-CL" u="none" cap="none" strike="noStrike">
                          <a:solidFill>
                            <a:srgbClr val="000000"/>
                          </a:solidFill>
                        </a:rPr>
                        <a:t>T</a:t>
                      </a:r>
                      <a:r>
                        <a:rPr lang="es-CL">
                          <a:solidFill>
                            <a:srgbClr val="000000"/>
                          </a:solidFill>
                        </a:rPr>
                        <a:t>ERRENO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4472C4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u="none" cap="none" strike="noStrike">
                          <a:solidFill>
                            <a:srgbClr val="000000"/>
                          </a:solidFill>
                        </a:rPr>
                        <a:t>EVALUACIÓN</a:t>
                      </a:r>
                      <a:r>
                        <a:rPr b="0" lang="es-CL" u="none" cap="none" strike="noStrike">
                          <a:solidFill>
                            <a:srgbClr val="FF0000"/>
                          </a:solidFill>
                        </a:rPr>
                        <a:t> 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4472C4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POLÍGONO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Edificación con piso de cemento, peldaños y  canaletas.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QUEBRADA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Posee una pendiente pronunciada de vegetación densa, con árboles, maleza y suelo blando arcilloso.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4660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CANCHA DE OBSTÁCULOS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900"/>
                        <a:buFont typeface="Courier New"/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Piso regular de tierra, sin vegetación con obstáculos de madera en buen estado.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PISTA ATLÉTICA</a:t>
                      </a:r>
                      <a:endParaRPr b="1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Pista de atletismo y cancha de pasto de superficie regular. Fosos de arena con arena suelta y limpia. Foso de agua de poca profundidad.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BATERÍA COMPLEJO DEPORTIVO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Estructura de piedra, piso de tierra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49fe21455ea91778_0"/>
          <p:cNvSpPr/>
          <p:nvPr/>
        </p:nvSpPr>
        <p:spPr>
          <a:xfrm>
            <a:off x="1172918" y="689726"/>
            <a:ext cx="10096500" cy="31800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51" name="Google Shape;251;g49fe21455ea91778_0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252" name="Google Shape;252;g49fe21455ea91778_0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g49fe21455ea91778_0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54" name="Google Shape;254;g49fe21455ea91778_0"/>
          <p:cNvGrpSpPr/>
          <p:nvPr/>
        </p:nvGrpSpPr>
        <p:grpSpPr>
          <a:xfrm>
            <a:off x="2362794" y="231284"/>
            <a:ext cx="7177024" cy="400804"/>
            <a:chOff x="2867291" y="866559"/>
            <a:chExt cx="7177024" cy="400804"/>
          </a:xfrm>
        </p:grpSpPr>
        <p:sp>
          <p:nvSpPr>
            <p:cNvPr id="255" name="Google Shape;255;g49fe21455ea91778_0"/>
            <p:cNvSpPr/>
            <p:nvPr/>
          </p:nvSpPr>
          <p:spPr>
            <a:xfrm>
              <a:off x="2867291" y="871295"/>
              <a:ext cx="9813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ORGATAR</a:t>
              </a:r>
              <a:endParaRPr/>
            </a:p>
          </p:txBody>
        </p:sp>
        <p:sp>
          <p:nvSpPr>
            <p:cNvPr id="256" name="Google Shape;256;g49fe21455ea91778_0"/>
            <p:cNvSpPr/>
            <p:nvPr/>
          </p:nvSpPr>
          <p:spPr>
            <a:xfrm>
              <a:off x="5912468" y="871300"/>
              <a:ext cx="11673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EJECUCIÓN</a:t>
              </a:r>
              <a:endParaRPr/>
            </a:p>
          </p:txBody>
        </p:sp>
        <p:sp>
          <p:nvSpPr>
            <p:cNvPr id="257" name="Google Shape;257;g49fe21455ea91778_0"/>
            <p:cNvSpPr/>
            <p:nvPr/>
          </p:nvSpPr>
          <p:spPr>
            <a:xfrm>
              <a:off x="5041281" y="871295"/>
              <a:ext cx="8451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MISIÓN</a:t>
              </a:r>
              <a:endParaRPr/>
            </a:p>
          </p:txBody>
        </p:sp>
        <p:sp>
          <p:nvSpPr>
            <p:cNvPr id="258" name="Google Shape;258;g49fe21455ea91778_0"/>
            <p:cNvSpPr/>
            <p:nvPr/>
          </p:nvSpPr>
          <p:spPr>
            <a:xfrm>
              <a:off x="3890322" y="871295"/>
              <a:ext cx="11106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00B050"/>
            </a:solidFill>
            <a:ln cap="flat" cmpd="sng" w="12700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SITUACIÓN</a:t>
              </a:r>
              <a:endParaRPr/>
            </a:p>
          </p:txBody>
        </p:sp>
        <p:sp>
          <p:nvSpPr>
            <p:cNvPr id="259" name="Google Shape;259;g49fe21455ea91778_0"/>
            <p:cNvSpPr/>
            <p:nvPr/>
          </p:nvSpPr>
          <p:spPr>
            <a:xfrm>
              <a:off x="7099530" y="871363"/>
              <a:ext cx="11106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LOGÍSTICA</a:t>
              </a:r>
              <a:endParaRPr/>
            </a:p>
          </p:txBody>
        </p:sp>
        <p:sp>
          <p:nvSpPr>
            <p:cNvPr id="260" name="Google Shape;260;g49fe21455ea91778_0"/>
            <p:cNvSpPr/>
            <p:nvPr/>
          </p:nvSpPr>
          <p:spPr>
            <a:xfrm>
              <a:off x="8259915" y="866559"/>
              <a:ext cx="17844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MANDO Y CONTROL</a:t>
              </a:r>
              <a:endParaRPr/>
            </a:p>
          </p:txBody>
        </p:sp>
      </p:grpSp>
      <p:sp>
        <p:nvSpPr>
          <p:cNvPr id="261" name="Google Shape;261;g49fe21455ea91778_0"/>
          <p:cNvSpPr txBox="1"/>
          <p:nvPr/>
        </p:nvSpPr>
        <p:spPr>
          <a:xfrm>
            <a:off x="3232674" y="779150"/>
            <a:ext cx="558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PRONÓSTICO METEOROLÓGICO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262" name="Google Shape;262;g49fe21455ea91778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63" name="Google Shape;263;g49fe21455ea91778_0"/>
          <p:cNvGraphicFramePr/>
          <p:nvPr/>
        </p:nvGraphicFramePr>
        <p:xfrm>
          <a:off x="2904848" y="144941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{8F664278-0A47-44C8-ABC4-44BEEDDA3F84}</a:tableStyleId>
              </a:tblPr>
              <a:tblGrid>
                <a:gridCol w="2888175"/>
                <a:gridCol w="1981175"/>
                <a:gridCol w="1600175"/>
              </a:tblGrid>
              <a:tr h="3106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Courier New"/>
                        <a:buNone/>
                      </a:pPr>
                      <a:r>
                        <a:rPr lang="es-CL" u="none" cap="none" strike="noStrike">
                          <a:solidFill>
                            <a:srgbClr val="000000"/>
                          </a:solidFill>
                        </a:rPr>
                        <a:t>TIEMPO ATMOSFÉRICO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4472C4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u="none" cap="none" strike="noStrike">
                          <a:solidFill>
                            <a:srgbClr val="000000"/>
                          </a:solidFill>
                        </a:rPr>
                        <a:t>EVALUACIÓN</a:t>
                      </a:r>
                      <a:r>
                        <a:rPr b="0" lang="es-CL" u="none" cap="none" strike="noStrike">
                          <a:solidFill>
                            <a:srgbClr val="FF0000"/>
                          </a:solidFill>
                        </a:rPr>
                        <a:t> 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4472C4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 u="none" cap="none" strike="noStrike">
                          <a:solidFill>
                            <a:srgbClr val="000000"/>
                          </a:solidFill>
                        </a:rPr>
                        <a:t>CONDICIONES DE TIEMPO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PARCIALMENTE NUBLADO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 u="none" cap="none" strike="noStrike"/>
                        <a:t>VISIBILIDAD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10 KM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4660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VIENTO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900"/>
                        <a:buFont typeface="Courier New"/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S 8.1</a:t>
                      </a:r>
                      <a:r>
                        <a:rPr i="0" lang="es-CL" u="none" cap="none" strike="noStrike">
                          <a:solidFill>
                            <a:srgbClr val="FF0000"/>
                          </a:solidFill>
                        </a:rPr>
                        <a:t> kt  / rachas 22 kt</a:t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T° AMBIENTE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14 - 22</a:t>
                      </a:r>
                      <a:r>
                        <a:rPr lang="es-CL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s-CL">
                          <a:solidFill>
                            <a:srgbClr val="FF0000"/>
                          </a:solidFill>
                        </a:rPr>
                        <a:t>°C 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00B050"/>
                    </a:solidFill>
                  </a:tcPr>
                </a:tc>
              </a:tr>
              <a:tr h="40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CREPÚSCULO</a:t>
                      </a:r>
                      <a:endParaRPr b="1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800"/>
                        <a:buFont typeface="Courier New"/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05:53 - 07:22</a:t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00" marB="45700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t/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00" marB="45700" marR="91425" marL="91425">
                    <a:solidFill>
                      <a:srgbClr val="00B050"/>
                    </a:solidFill>
                  </a:tcPr>
                </a:tc>
              </a:tr>
              <a:tr h="310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es-CL">
                          <a:solidFill>
                            <a:schemeClr val="dk1"/>
                          </a:solidFill>
                        </a:rPr>
                        <a:t>ORTO SOL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800"/>
                        <a:buFont typeface="Courier New"/>
                        <a:buNone/>
                      </a:pPr>
                      <a:r>
                        <a:rPr lang="es-CL">
                          <a:solidFill>
                            <a:srgbClr val="FF0000"/>
                          </a:solidFill>
                        </a:rPr>
                        <a:t>07:22</a:t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00" marB="45700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t/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00" marB="45700" marR="91425" marL="91425">
                    <a:solidFill>
                      <a:srgbClr val="00B050"/>
                    </a:solidFill>
                  </a:tcPr>
                </a:tc>
              </a:tr>
              <a:tr h="310675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CL"/>
                        <a:t>Operaciones Terrestres</a:t>
                      </a:r>
                      <a:endParaRPr/>
                    </a:p>
                  </a:txBody>
                  <a:tcPr marT="45725" marB="45725" marR="91450" marL="91450"/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t/>
                      </a:r>
                      <a:endParaRPr i="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45700" marB="45700" marR="91425" marL="91425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264" name="Google Shape;264;g49fe21455ea91778_0"/>
          <p:cNvSpPr txBox="1"/>
          <p:nvPr/>
        </p:nvSpPr>
        <p:spPr>
          <a:xfrm>
            <a:off x="3050000" y="4616750"/>
            <a:ext cx="5897700" cy="8004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LAS CONDICIONES DEL CLIMA PERMITEN LA CORRECTA REALIZACIÓN DE LA ACTIVIDAD</a:t>
            </a:r>
            <a:r>
              <a:rPr lang="es-CL" sz="23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3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9" name="Google Shape;269;g3c6e5f01df1_0_17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270" name="Google Shape;270;g3c6e5f01df1_0_17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s-CL" sz="12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s-CL" sz="12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1" name="Google Shape;271;g3c6e5f01df1_0_17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2" name="Google Shape;272;g3c6e5f01df1_0_17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273" name="Google Shape;273;g3c6e5f01df1_0_17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274" name="Google Shape;274;g3c6e5f01df1_0_17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275" name="Google Shape;275;g3c6e5f01df1_0_17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276" name="Google Shape;276;g3c6e5f01df1_0_17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277" name="Google Shape;277;g3c6e5f01df1_0_17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278" name="Google Shape;278;g3c6e5f01df1_0_17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279" name="Google Shape;279;g3c6e5f01df1_0_17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280" name="Google Shape;280;g3c6e5f01df1_0_17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281" name="Google Shape;281;g3c6e5f01df1_0_17"/>
          <p:cNvSpPr txBox="1"/>
          <p:nvPr/>
        </p:nvSpPr>
        <p:spPr>
          <a:xfrm>
            <a:off x="2043768" y="2354317"/>
            <a:ext cx="7977300" cy="18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MISIÓN</a:t>
            </a:r>
            <a:endParaRPr sz="11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2" name="Google Shape;282;g3c6e5f01df1_0_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c6ce75721d_1_6"/>
          <p:cNvSpPr/>
          <p:nvPr/>
        </p:nvSpPr>
        <p:spPr>
          <a:xfrm>
            <a:off x="1172918" y="689726"/>
            <a:ext cx="10096500" cy="31800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88" name="Google Shape;288;g3c6ce75721d_1_6"/>
          <p:cNvGrpSpPr/>
          <p:nvPr/>
        </p:nvGrpSpPr>
        <p:grpSpPr>
          <a:xfrm>
            <a:off x="2362794" y="231284"/>
            <a:ext cx="7177024" cy="400804"/>
            <a:chOff x="2867291" y="866559"/>
            <a:chExt cx="7177024" cy="400804"/>
          </a:xfrm>
        </p:grpSpPr>
        <p:sp>
          <p:nvSpPr>
            <p:cNvPr id="289" name="Google Shape;289;g3c6ce75721d_1_6"/>
            <p:cNvSpPr/>
            <p:nvPr/>
          </p:nvSpPr>
          <p:spPr>
            <a:xfrm>
              <a:off x="2867291" y="871295"/>
              <a:ext cx="9813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ORGATAR</a:t>
              </a:r>
              <a:endParaRPr/>
            </a:p>
          </p:txBody>
        </p:sp>
        <p:sp>
          <p:nvSpPr>
            <p:cNvPr id="290" name="Google Shape;290;g3c6ce75721d_1_6"/>
            <p:cNvSpPr/>
            <p:nvPr/>
          </p:nvSpPr>
          <p:spPr>
            <a:xfrm>
              <a:off x="5850943" y="871300"/>
              <a:ext cx="12288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EJECUCIÓN</a:t>
              </a:r>
              <a:endParaRPr/>
            </a:p>
          </p:txBody>
        </p:sp>
        <p:sp>
          <p:nvSpPr>
            <p:cNvPr id="291" name="Google Shape;291;g3c6ce75721d_1_6"/>
            <p:cNvSpPr/>
            <p:nvPr/>
          </p:nvSpPr>
          <p:spPr>
            <a:xfrm>
              <a:off x="5041281" y="871295"/>
              <a:ext cx="8451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00B050"/>
            </a:solidFill>
            <a:ln cap="flat" cmpd="sng" w="12700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MISIÓN</a:t>
              </a:r>
              <a:endParaRPr/>
            </a:p>
          </p:txBody>
        </p:sp>
        <p:sp>
          <p:nvSpPr>
            <p:cNvPr id="292" name="Google Shape;292;g3c6ce75721d_1_6"/>
            <p:cNvSpPr/>
            <p:nvPr/>
          </p:nvSpPr>
          <p:spPr>
            <a:xfrm>
              <a:off x="3890322" y="871295"/>
              <a:ext cx="11106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SITUACIÓN</a:t>
              </a:r>
              <a:endParaRPr/>
            </a:p>
          </p:txBody>
        </p:sp>
        <p:sp>
          <p:nvSpPr>
            <p:cNvPr id="293" name="Google Shape;293;g3c6ce75721d_1_6"/>
            <p:cNvSpPr/>
            <p:nvPr/>
          </p:nvSpPr>
          <p:spPr>
            <a:xfrm>
              <a:off x="7099530" y="871363"/>
              <a:ext cx="11106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LOGÍSTICA</a:t>
              </a:r>
              <a:endParaRPr/>
            </a:p>
          </p:txBody>
        </p:sp>
        <p:sp>
          <p:nvSpPr>
            <p:cNvPr id="294" name="Google Shape;294;g3c6ce75721d_1_6"/>
            <p:cNvSpPr/>
            <p:nvPr/>
          </p:nvSpPr>
          <p:spPr>
            <a:xfrm>
              <a:off x="8259915" y="866559"/>
              <a:ext cx="1784400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MANDO Y CONTROL</a:t>
              </a:r>
              <a:endParaRPr/>
            </a:p>
          </p:txBody>
        </p:sp>
      </p:grpSp>
      <p:grpSp>
        <p:nvGrpSpPr>
          <p:cNvPr id="295" name="Google Shape;295;g3c6ce75721d_1_6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296" name="Google Shape;296;g3c6ce75721d_1_6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g3c6ce75721d_1_6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8" name="Google Shape;298;g3c6ce75721d_1_6"/>
          <p:cNvSpPr txBox="1"/>
          <p:nvPr/>
        </p:nvSpPr>
        <p:spPr>
          <a:xfrm>
            <a:off x="716176" y="1682398"/>
            <a:ext cx="11010000" cy="28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</a:rPr>
              <a:t>Los brigadieres de primer año realizarán la entrega de carabina al Batallón de Reclutas mediante actividades físico militares NLT141230 en Complejo Deportivo de la Escuela Naval. Con el pr</a:t>
            </a:r>
            <a:r>
              <a:rPr lang="es-CL" sz="2800">
                <a:solidFill>
                  <a:schemeClr val="lt1"/>
                </a:solidFill>
              </a:rPr>
              <a:t>opósito de contribuir con su proceso de formación, además de fortalecer la cohesión e identidad del Batallón de Reclutas.</a:t>
            </a:r>
            <a:endParaRPr sz="2800">
              <a:solidFill>
                <a:schemeClr val="lt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299" name="Google Shape;299;g3c6ce75721d_1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4" name="Google Shape;304;p18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305" name="Google Shape;305;p18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18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7" name="Google Shape;307;p18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308" name="Google Shape;308;p18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309" name="Google Shape;309;p18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310" name="Google Shape;310;p18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311" name="Google Shape;311;p18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312" name="Google Shape;312;p18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313" name="Google Shape;313;p18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314" name="Google Shape;314;p18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315" name="Google Shape;315;p18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316" name="Google Shape;316;p18"/>
          <p:cNvSpPr txBox="1"/>
          <p:nvPr/>
        </p:nvSpPr>
        <p:spPr>
          <a:xfrm>
            <a:off x="2520999" y="2354325"/>
            <a:ext cx="7023000" cy="18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EJECUCIÓN</a:t>
            </a:r>
            <a:endParaRPr sz="11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7" name="Google Shape;31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9"/>
          <p:cNvSpPr txBox="1"/>
          <p:nvPr/>
        </p:nvSpPr>
        <p:spPr>
          <a:xfrm>
            <a:off x="307050" y="1149125"/>
            <a:ext cx="11622300" cy="48717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360000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CL" sz="24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INTENCIÓN DEL COMANDANTE 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400" u="sng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CL" sz="24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PROPÓSITO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Nuestro propósito es fortalecer la cohesión e identidad del Batallón de Reclutas, generando una experiencia formativa significativa que refuerce el sentido de pertenencia, el espíritu de unidad y el compromiso con la Institución.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CL" sz="24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MÉTODO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 realizará a través de distintas actividades </a:t>
            </a: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físico</a:t>
            </a: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militares a lo largo de las estaciones.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CL" sz="24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FINAL DESEADO (EFD)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Finalizar la actividad sin ningún herido de gravedad y sin da</a:t>
            </a: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ño al material.</a:t>
            </a:r>
            <a:endParaRPr sz="20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pSp>
        <p:nvGrpSpPr>
          <p:cNvPr id="324" name="Google Shape;324;p19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325" name="Google Shape;325;p19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326" name="Google Shape;326;p19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327" name="Google Shape;327;p19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328" name="Google Shape;328;p19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329" name="Google Shape;329;p19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330" name="Google Shape;330;p19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331" name="Google Shape;331;p19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332" name="Google Shape;332;p19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pic>
        <p:nvPicPr>
          <p:cNvPr id="333" name="Google Shape;33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" name="Google Shape;338;p20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339" name="Google Shape;339;p20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20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1" name="Google Shape;341;p20"/>
          <p:cNvSpPr txBox="1"/>
          <p:nvPr/>
        </p:nvSpPr>
        <p:spPr>
          <a:xfrm>
            <a:off x="2262598" y="2222400"/>
            <a:ext cx="7438200" cy="23088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CONCEPTO DE LA OPERACIÓN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85725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OPERACIÓN SE EJECUTARÁ EN 3 FASES: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00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AutoNum type="romanUcPeriod"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ALFA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00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AutoNum type="romanUcPeriod"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BRAVO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00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AutoNum type="romanUcPeriod"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CHARLIE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2" name="Google Shape;342;p20"/>
          <p:cNvCxnSpPr/>
          <p:nvPr/>
        </p:nvCxnSpPr>
        <p:spPr>
          <a:xfrm>
            <a:off x="1397000" y="735236"/>
            <a:ext cx="9271000" cy="0"/>
          </a:xfrm>
          <a:prstGeom prst="straightConnector1">
            <a:avLst/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343" name="Google Shape;343;p20"/>
          <p:cNvGrpSpPr/>
          <p:nvPr/>
        </p:nvGrpSpPr>
        <p:grpSpPr>
          <a:xfrm>
            <a:off x="1397000" y="231284"/>
            <a:ext cx="9169400" cy="400804"/>
            <a:chOff x="2867291" y="866559"/>
            <a:chExt cx="7176941" cy="400804"/>
          </a:xfrm>
        </p:grpSpPr>
        <p:sp>
          <p:nvSpPr>
            <p:cNvPr id="344" name="Google Shape;344;p20"/>
            <p:cNvSpPr/>
            <p:nvPr/>
          </p:nvSpPr>
          <p:spPr>
            <a:xfrm>
              <a:off x="2867291" y="871295"/>
              <a:ext cx="981165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ORGATAR</a:t>
              </a:r>
              <a:endParaRPr/>
            </a:p>
          </p:txBody>
        </p:sp>
        <p:sp>
          <p:nvSpPr>
            <p:cNvPr id="345" name="Google Shape;345;p20"/>
            <p:cNvSpPr/>
            <p:nvPr/>
          </p:nvSpPr>
          <p:spPr>
            <a:xfrm>
              <a:off x="5943071" y="871295"/>
              <a:ext cx="1110727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00B050"/>
            </a:solidFill>
            <a:ln cap="flat" cmpd="sng" w="12700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EJECUCIÓN</a:t>
              </a:r>
              <a:endParaRPr/>
            </a:p>
          </p:txBody>
        </p:sp>
        <p:sp>
          <p:nvSpPr>
            <p:cNvPr id="346" name="Google Shape;346;p20"/>
            <p:cNvSpPr/>
            <p:nvPr/>
          </p:nvSpPr>
          <p:spPr>
            <a:xfrm>
              <a:off x="5041281" y="871295"/>
              <a:ext cx="845141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MISIÓN</a:t>
              </a:r>
              <a:endParaRPr/>
            </a:p>
          </p:txBody>
        </p:sp>
        <p:sp>
          <p:nvSpPr>
            <p:cNvPr id="347" name="Google Shape;347;p20"/>
            <p:cNvSpPr/>
            <p:nvPr/>
          </p:nvSpPr>
          <p:spPr>
            <a:xfrm>
              <a:off x="3890322" y="871295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SITUACIÓN</a:t>
              </a:r>
              <a:endParaRPr/>
            </a:p>
          </p:txBody>
        </p:sp>
        <p:sp>
          <p:nvSpPr>
            <p:cNvPr id="348" name="Google Shape;348;p20"/>
            <p:cNvSpPr/>
            <p:nvPr/>
          </p:nvSpPr>
          <p:spPr>
            <a:xfrm>
              <a:off x="7099530" y="871363"/>
              <a:ext cx="1110728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LOGÍSTICA</a:t>
              </a:r>
              <a:endParaRPr/>
            </a:p>
          </p:txBody>
        </p:sp>
        <p:sp>
          <p:nvSpPr>
            <p:cNvPr id="349" name="Google Shape;349;p20"/>
            <p:cNvSpPr/>
            <p:nvPr/>
          </p:nvSpPr>
          <p:spPr>
            <a:xfrm>
              <a:off x="8259915" y="866559"/>
              <a:ext cx="1784317" cy="396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MANDO Y CONTROL</a:t>
              </a:r>
              <a:endParaRPr/>
            </a:p>
          </p:txBody>
        </p:sp>
      </p:grpSp>
      <p:pic>
        <p:nvPicPr>
          <p:cNvPr id="350" name="Google Shape;35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5" name="Google Shape;355;p21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356" name="Google Shape;356;p21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21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8" name="Google Shape;358;p21"/>
          <p:cNvSpPr txBox="1"/>
          <p:nvPr/>
        </p:nvSpPr>
        <p:spPr>
          <a:xfrm>
            <a:off x="2224961" y="742650"/>
            <a:ext cx="782556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FASE I</a:t>
            </a:r>
            <a:r>
              <a:rPr lang="es-CL" sz="2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 ALFA</a:t>
            </a:r>
            <a:endParaRPr sz="2800" u="sng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9" name="Google Shape;359;p21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360" name="Google Shape;360;p21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361" name="Google Shape;361;p21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362" name="Google Shape;362;p21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363" name="Google Shape;363;p21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364" name="Google Shape;364;p21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365" name="Google Shape;365;p21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366" name="Google Shape;366;p21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367" name="Google Shape;367;p21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368" name="Google Shape;368;p21"/>
          <p:cNvSpPr txBox="1"/>
          <p:nvPr/>
        </p:nvSpPr>
        <p:spPr>
          <a:xfrm>
            <a:off x="6924425" y="1720496"/>
            <a:ext cx="48657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 FASE COMIENZA EN EL RELEVO VIP DEL DÍA VIERNES.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FASE FINALIZA UNA VEZ QUE EL BATALLÓN DE RECLUTAS COMPLETO SE ENCUENTRE EN POLÍGONO.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9" name="Google Shape;369;p21" title="Captura de pantalla 2026-02-07 165622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8150" y="1469337"/>
            <a:ext cx="6360049" cy="415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21"/>
          <p:cNvSpPr/>
          <p:nvPr/>
        </p:nvSpPr>
        <p:spPr>
          <a:xfrm>
            <a:off x="3580068" y="1869675"/>
            <a:ext cx="1467000" cy="1941175"/>
          </a:xfrm>
          <a:custGeom>
            <a:rect b="b" l="l" r="r" t="t"/>
            <a:pathLst>
              <a:path extrusionOk="0" h="77647" w="58680">
                <a:moveTo>
                  <a:pt x="58680" y="77647"/>
                </a:moveTo>
                <a:cubicBezTo>
                  <a:pt x="58084" y="74327"/>
                  <a:pt x="59787" y="61045"/>
                  <a:pt x="55104" y="57724"/>
                </a:cubicBezTo>
                <a:cubicBezTo>
                  <a:pt x="50421" y="54404"/>
                  <a:pt x="36118" y="59938"/>
                  <a:pt x="30584" y="57724"/>
                </a:cubicBezTo>
                <a:cubicBezTo>
                  <a:pt x="25050" y="55511"/>
                  <a:pt x="26327" y="47849"/>
                  <a:pt x="21900" y="44443"/>
                </a:cubicBezTo>
                <a:cubicBezTo>
                  <a:pt x="17473" y="41038"/>
                  <a:pt x="7511" y="43336"/>
                  <a:pt x="4020" y="37291"/>
                </a:cubicBezTo>
                <a:cubicBezTo>
                  <a:pt x="529" y="31246"/>
                  <a:pt x="-1088" y="14388"/>
                  <a:pt x="955" y="8173"/>
                </a:cubicBezTo>
                <a:cubicBezTo>
                  <a:pt x="2999" y="1958"/>
                  <a:pt x="13727" y="1362"/>
                  <a:pt x="16281" y="0"/>
                </a:cubicBezTo>
              </a:path>
            </a:pathLst>
          </a:custGeom>
          <a:noFill/>
          <a:ln cap="flat" cmpd="sng" w="38100">
            <a:solidFill>
              <a:srgbClr val="FFFF00"/>
            </a:solidFill>
            <a:prstDash val="solid"/>
            <a:round/>
            <a:headEnd len="med" w="med" type="none"/>
            <a:tailEnd len="med" w="med" type="stealth"/>
          </a:ln>
        </p:spPr>
      </p:sp>
      <p:pic>
        <p:nvPicPr>
          <p:cNvPr id="371" name="Google Shape;37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7" name="Google Shape;377;p24"/>
          <p:cNvGrpSpPr/>
          <p:nvPr/>
        </p:nvGrpSpPr>
        <p:grpSpPr>
          <a:xfrm>
            <a:off x="0" y="6152222"/>
            <a:ext cx="12192000" cy="705777"/>
            <a:chOff x="0" y="4524120"/>
            <a:chExt cx="9143640" cy="619200"/>
          </a:xfrm>
        </p:grpSpPr>
        <p:sp>
          <p:nvSpPr>
            <p:cNvPr id="378" name="Google Shape;378;p24"/>
            <p:cNvSpPr/>
            <p:nvPr/>
          </p:nvSpPr>
          <p:spPr>
            <a:xfrm>
              <a:off x="0" y="4617693"/>
              <a:ext cx="9143640" cy="525627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467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 sz="14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467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 sz="14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9" name="Google Shape;379;p24"/>
            <p:cNvSpPr/>
            <p:nvPr/>
          </p:nvSpPr>
          <p:spPr>
            <a:xfrm flipH="1" rot="10800000">
              <a:off x="0" y="4524120"/>
              <a:ext cx="9143640" cy="47160"/>
            </a:xfrm>
            <a:prstGeom prst="flowChartAlternateProcess">
              <a:avLst/>
            </a:prstGeom>
            <a:solidFill>
              <a:srgbClr val="FFFF00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0" name="Google Shape;380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sp>
        <p:nvSpPr>
          <p:cNvPr id="381" name="Google Shape;381;p24"/>
          <p:cNvSpPr/>
          <p:nvPr/>
        </p:nvSpPr>
        <p:spPr>
          <a:xfrm>
            <a:off x="930859" y="643141"/>
            <a:ext cx="10310969" cy="31889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2" name="Google Shape;382;p24"/>
          <p:cNvGrpSpPr/>
          <p:nvPr/>
        </p:nvGrpSpPr>
        <p:grpSpPr>
          <a:xfrm>
            <a:off x="6197250" y="-2053504"/>
            <a:ext cx="360969" cy="378394"/>
            <a:chOff x="2020691" y="4534885"/>
            <a:chExt cx="622137" cy="632540"/>
          </a:xfrm>
        </p:grpSpPr>
        <p:grpSp>
          <p:nvGrpSpPr>
            <p:cNvPr id="383" name="Google Shape;383;p24"/>
            <p:cNvGrpSpPr/>
            <p:nvPr/>
          </p:nvGrpSpPr>
          <p:grpSpPr>
            <a:xfrm>
              <a:off x="2020691" y="4772282"/>
              <a:ext cx="622137" cy="395143"/>
              <a:chOff x="3224" y="504"/>
              <a:chExt cx="345" cy="230"/>
            </a:xfrm>
          </p:grpSpPr>
          <p:sp>
            <p:nvSpPr>
              <p:cNvPr id="384" name="Google Shape;384;p24"/>
              <p:cNvSpPr/>
              <p:nvPr/>
            </p:nvSpPr>
            <p:spPr>
              <a:xfrm>
                <a:off x="3224" y="504"/>
                <a:ext cx="345" cy="230"/>
              </a:xfrm>
              <a:prstGeom prst="rect">
                <a:avLst/>
              </a:prstGeom>
              <a:solidFill>
                <a:srgbClr val="80FFFF"/>
              </a:solidFill>
              <a:ln cap="flat" cmpd="sng" w="2857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5" name="Google Shape;385;p24"/>
              <p:cNvSpPr/>
              <p:nvPr/>
            </p:nvSpPr>
            <p:spPr>
              <a:xfrm>
                <a:off x="3227" y="509"/>
                <a:ext cx="339" cy="219"/>
              </a:xfrm>
              <a:custGeom>
                <a:rect b="b" l="l" r="r" t="t"/>
                <a:pathLst>
                  <a:path extrusionOk="0" h="219" w="339">
                    <a:moveTo>
                      <a:pt x="0" y="219"/>
                    </a:moveTo>
                    <a:lnTo>
                      <a:pt x="339" y="0"/>
                    </a:lnTo>
                  </a:path>
                </a:pathLst>
              </a:cu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" name="Google Shape;386;p24"/>
              <p:cNvSpPr/>
              <p:nvPr/>
            </p:nvSpPr>
            <p:spPr>
              <a:xfrm>
                <a:off x="3225" y="509"/>
                <a:ext cx="342" cy="219"/>
              </a:xfrm>
              <a:custGeom>
                <a:rect b="b" l="l" r="r" t="t"/>
                <a:pathLst>
                  <a:path extrusionOk="0" h="219" w="342">
                    <a:moveTo>
                      <a:pt x="342" y="219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87" name="Google Shape;387;p24"/>
            <p:cNvSpPr/>
            <p:nvPr/>
          </p:nvSpPr>
          <p:spPr>
            <a:xfrm>
              <a:off x="2262459" y="4534885"/>
              <a:ext cx="136796" cy="143894"/>
            </a:xfrm>
            <a:prstGeom prst="ellipse">
              <a:avLst/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8" name="Google Shape;388;p24"/>
          <p:cNvSpPr/>
          <p:nvPr/>
        </p:nvSpPr>
        <p:spPr>
          <a:xfrm>
            <a:off x="6256035" y="-1880045"/>
            <a:ext cx="245251" cy="150345"/>
          </a:xfrm>
          <a:prstGeom prst="ellipse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9" name="Google Shape;389;p24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390" name="Google Shape;390;p24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391" name="Google Shape;391;p24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392" name="Google Shape;392;p24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393" name="Google Shape;393;p24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394" name="Google Shape;394;p24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395" name="Google Shape;395;p24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396" name="Google Shape;396;p24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397" name="Google Shape;397;p24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398" name="Google Shape;398;p24"/>
          <p:cNvSpPr txBox="1"/>
          <p:nvPr/>
        </p:nvSpPr>
        <p:spPr>
          <a:xfrm>
            <a:off x="2204518" y="651498"/>
            <a:ext cx="782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u="sng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FASE II: </a:t>
            </a:r>
            <a:r>
              <a:rPr lang="es-CL" sz="2800" u="sng">
                <a:solidFill>
                  <a:schemeClr val="lt1"/>
                </a:solidFill>
              </a:rPr>
              <a:t>BRAVO</a:t>
            </a:r>
            <a:endParaRPr sz="2800" u="sng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24"/>
          <p:cNvSpPr txBox="1"/>
          <p:nvPr/>
        </p:nvSpPr>
        <p:spPr>
          <a:xfrm>
            <a:off x="7282000" y="1920775"/>
            <a:ext cx="4240200" cy="30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 FASE COMIENZA CUANDO LOS RECLUTAS LLEGAN A POLÍGONO.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 FASE TERMINA CUANDO FINALIZA LA ENTREGA DE CARABINAS EN BATERÍA COMPLEJO DEPORTIVO.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0" name="Google Shape;400;p24"/>
          <p:cNvGrpSpPr/>
          <p:nvPr/>
        </p:nvGrpSpPr>
        <p:grpSpPr>
          <a:xfrm>
            <a:off x="523199" y="1221115"/>
            <a:ext cx="6154176" cy="4655288"/>
            <a:chOff x="2740599" y="790741"/>
            <a:chExt cx="4956250" cy="3749124"/>
          </a:xfrm>
        </p:grpSpPr>
        <p:pic>
          <p:nvPicPr>
            <p:cNvPr id="401" name="Google Shape;401;p24" title="Captura de pantalla 2026-02-07 165622.png"/>
            <p:cNvPicPr preferRelativeResize="0"/>
            <p:nvPr/>
          </p:nvPicPr>
          <p:blipFill rotWithShape="1">
            <a:blip r:embed="rId3">
              <a:alphaModFix/>
            </a:blip>
            <a:srcRect b="23136" l="16153" r="17533" t="0"/>
            <a:stretch/>
          </p:blipFill>
          <p:spPr>
            <a:xfrm>
              <a:off x="2740599" y="790741"/>
              <a:ext cx="4956250" cy="374912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2" name="Google Shape;402;p24"/>
            <p:cNvSpPr/>
            <p:nvPr/>
          </p:nvSpPr>
          <p:spPr>
            <a:xfrm>
              <a:off x="5954140" y="1322716"/>
              <a:ext cx="490800" cy="1350775"/>
            </a:xfrm>
            <a:custGeom>
              <a:rect b="b" l="l" r="r" t="t"/>
              <a:pathLst>
                <a:path extrusionOk="0" h="54031" w="19632">
                  <a:moveTo>
                    <a:pt x="6476" y="0"/>
                  </a:moveTo>
                  <a:cubicBezTo>
                    <a:pt x="5425" y="503"/>
                    <a:pt x="856" y="1736"/>
                    <a:pt x="171" y="3015"/>
                  </a:cubicBezTo>
                  <a:cubicBezTo>
                    <a:pt x="-514" y="4294"/>
                    <a:pt x="1542" y="5755"/>
                    <a:pt x="2364" y="7674"/>
                  </a:cubicBezTo>
                  <a:cubicBezTo>
                    <a:pt x="3186" y="9593"/>
                    <a:pt x="3872" y="12608"/>
                    <a:pt x="5105" y="14527"/>
                  </a:cubicBezTo>
                  <a:cubicBezTo>
                    <a:pt x="6339" y="16446"/>
                    <a:pt x="9308" y="13751"/>
                    <a:pt x="9765" y="19187"/>
                  </a:cubicBezTo>
                  <a:cubicBezTo>
                    <a:pt x="10222" y="24623"/>
                    <a:pt x="7344" y="42029"/>
                    <a:pt x="7846" y="47145"/>
                  </a:cubicBezTo>
                  <a:cubicBezTo>
                    <a:pt x="8349" y="52262"/>
                    <a:pt x="11501" y="48744"/>
                    <a:pt x="12780" y="49886"/>
                  </a:cubicBezTo>
                  <a:cubicBezTo>
                    <a:pt x="14059" y="51028"/>
                    <a:pt x="14379" y="53860"/>
                    <a:pt x="15521" y="53997"/>
                  </a:cubicBezTo>
                  <a:cubicBezTo>
                    <a:pt x="16663" y="54134"/>
                    <a:pt x="18947" y="51256"/>
                    <a:pt x="19632" y="50708"/>
                  </a:cubicBezTo>
                </a:path>
              </a:pathLst>
            </a:custGeom>
            <a:noFill/>
            <a:ln cap="flat" cmpd="sng" w="23650">
              <a:solidFill>
                <a:srgbClr val="FF0000"/>
              </a:solidFill>
              <a:prstDash val="solid"/>
              <a:round/>
              <a:headEnd len="med" w="med" type="none"/>
              <a:tailEnd len="med" w="med" type="stealth"/>
            </a:ln>
          </p:spPr>
        </p:sp>
        <p:sp>
          <p:nvSpPr>
            <p:cNvPr id="403" name="Google Shape;403;p24"/>
            <p:cNvSpPr/>
            <p:nvPr/>
          </p:nvSpPr>
          <p:spPr>
            <a:xfrm>
              <a:off x="5156674" y="1034891"/>
              <a:ext cx="2053200" cy="1710525"/>
            </a:xfrm>
            <a:custGeom>
              <a:rect b="b" l="l" r="r" t="t"/>
              <a:pathLst>
                <a:path extrusionOk="0" h="68421" w="82128">
                  <a:moveTo>
                    <a:pt x="53450" y="60851"/>
                  </a:moveTo>
                  <a:cubicBezTo>
                    <a:pt x="58201" y="57973"/>
                    <a:pt x="82642" y="42440"/>
                    <a:pt x="81957" y="43582"/>
                  </a:cubicBezTo>
                  <a:cubicBezTo>
                    <a:pt x="81272" y="44724"/>
                    <a:pt x="56649" y="64734"/>
                    <a:pt x="49339" y="67703"/>
                  </a:cubicBezTo>
                  <a:cubicBezTo>
                    <a:pt x="42030" y="70673"/>
                    <a:pt x="40887" y="62998"/>
                    <a:pt x="38100" y="61399"/>
                  </a:cubicBezTo>
                  <a:cubicBezTo>
                    <a:pt x="35313" y="59800"/>
                    <a:pt x="34537" y="59572"/>
                    <a:pt x="32618" y="58110"/>
                  </a:cubicBezTo>
                  <a:cubicBezTo>
                    <a:pt x="30699" y="56648"/>
                    <a:pt x="28644" y="54318"/>
                    <a:pt x="26588" y="52628"/>
                  </a:cubicBezTo>
                  <a:cubicBezTo>
                    <a:pt x="24532" y="50938"/>
                    <a:pt x="21974" y="48745"/>
                    <a:pt x="20284" y="47968"/>
                  </a:cubicBezTo>
                  <a:cubicBezTo>
                    <a:pt x="18594" y="47191"/>
                    <a:pt x="15532" y="50344"/>
                    <a:pt x="16446" y="47968"/>
                  </a:cubicBezTo>
                  <a:cubicBezTo>
                    <a:pt x="17360" y="45593"/>
                    <a:pt x="24761" y="37918"/>
                    <a:pt x="25766" y="33715"/>
                  </a:cubicBezTo>
                  <a:cubicBezTo>
                    <a:pt x="26771" y="29512"/>
                    <a:pt x="23802" y="25903"/>
                    <a:pt x="22477" y="22751"/>
                  </a:cubicBezTo>
                  <a:cubicBezTo>
                    <a:pt x="21152" y="19599"/>
                    <a:pt x="19599" y="17954"/>
                    <a:pt x="17817" y="14802"/>
                  </a:cubicBezTo>
                  <a:cubicBezTo>
                    <a:pt x="16035" y="11650"/>
                    <a:pt x="14757" y="6305"/>
                    <a:pt x="11787" y="3838"/>
                  </a:cubicBezTo>
                  <a:cubicBezTo>
                    <a:pt x="8818" y="1371"/>
                    <a:pt x="1965" y="640"/>
                    <a:pt x="0" y="0"/>
                  </a:cubicBezTo>
                </a:path>
              </a:pathLst>
            </a:custGeom>
            <a:noFill/>
            <a:ln cap="flat" cmpd="sng" w="23650">
              <a:solidFill>
                <a:srgbClr val="FF9900"/>
              </a:solidFill>
              <a:prstDash val="solid"/>
              <a:round/>
              <a:headEnd len="med" w="med" type="none"/>
              <a:tailEnd len="med" w="med" type="stealth"/>
            </a:ln>
          </p:spPr>
        </p:sp>
        <p:sp>
          <p:nvSpPr>
            <p:cNvPr id="404" name="Google Shape;404;p24"/>
            <p:cNvSpPr/>
            <p:nvPr/>
          </p:nvSpPr>
          <p:spPr>
            <a:xfrm>
              <a:off x="3401735" y="983514"/>
              <a:ext cx="1679550" cy="1449300"/>
            </a:xfrm>
            <a:custGeom>
              <a:rect b="b" l="l" r="r" t="t"/>
              <a:pathLst>
                <a:path extrusionOk="0" h="57972" w="67182">
                  <a:moveTo>
                    <a:pt x="67183" y="2055"/>
                  </a:moveTo>
                  <a:cubicBezTo>
                    <a:pt x="64716" y="1735"/>
                    <a:pt x="55626" y="-411"/>
                    <a:pt x="52382" y="137"/>
                  </a:cubicBezTo>
                  <a:cubicBezTo>
                    <a:pt x="49139" y="685"/>
                    <a:pt x="55031" y="0"/>
                    <a:pt x="47722" y="5345"/>
                  </a:cubicBezTo>
                  <a:cubicBezTo>
                    <a:pt x="40413" y="10690"/>
                    <a:pt x="16475" y="25993"/>
                    <a:pt x="8526" y="32206"/>
                  </a:cubicBezTo>
                  <a:cubicBezTo>
                    <a:pt x="577" y="38419"/>
                    <a:pt x="258" y="38328"/>
                    <a:pt x="29" y="42622"/>
                  </a:cubicBezTo>
                  <a:cubicBezTo>
                    <a:pt x="-199" y="46916"/>
                    <a:pt x="5967" y="55414"/>
                    <a:pt x="7155" y="57972"/>
                  </a:cubicBezTo>
                </a:path>
              </a:pathLst>
            </a:custGeom>
            <a:noFill/>
            <a:ln cap="flat" cmpd="sng" w="23650">
              <a:solidFill>
                <a:srgbClr val="00FF00"/>
              </a:solidFill>
              <a:prstDash val="solid"/>
              <a:round/>
              <a:headEnd len="med" w="med" type="none"/>
              <a:tailEnd len="med" w="med" type="stealth"/>
            </a:ln>
          </p:spPr>
        </p:sp>
        <p:sp>
          <p:nvSpPr>
            <p:cNvPr id="405" name="Google Shape;405;p24"/>
            <p:cNvSpPr/>
            <p:nvPr/>
          </p:nvSpPr>
          <p:spPr>
            <a:xfrm>
              <a:off x="3601174" y="1939441"/>
              <a:ext cx="794875" cy="486525"/>
            </a:xfrm>
            <a:custGeom>
              <a:rect b="b" l="l" r="r" t="t"/>
              <a:pathLst>
                <a:path extrusionOk="0" h="19461" w="31795">
                  <a:moveTo>
                    <a:pt x="0" y="19461"/>
                  </a:moveTo>
                  <a:cubicBezTo>
                    <a:pt x="5299" y="16218"/>
                    <a:pt x="26496" y="3244"/>
                    <a:pt x="31795" y="0"/>
                  </a:cubicBezTo>
                </a:path>
              </a:pathLst>
            </a:custGeom>
            <a:noFill/>
            <a:ln cap="flat" cmpd="sng" w="23650">
              <a:solidFill>
                <a:srgbClr val="0000FF"/>
              </a:solidFill>
              <a:prstDash val="solid"/>
              <a:round/>
              <a:headEnd len="med" w="med" type="none"/>
              <a:tailEnd len="med" w="med" type="stealth"/>
            </a:ln>
          </p:spPr>
        </p:sp>
        <p:sp>
          <p:nvSpPr>
            <p:cNvPr id="406" name="Google Shape;406;p24"/>
            <p:cNvSpPr/>
            <p:nvPr/>
          </p:nvSpPr>
          <p:spPr>
            <a:xfrm>
              <a:off x="4314536" y="1936016"/>
              <a:ext cx="570025" cy="1039425"/>
            </a:xfrm>
            <a:custGeom>
              <a:rect b="b" l="l" r="r" t="t"/>
              <a:pathLst>
                <a:path extrusionOk="0" h="41577" w="22801">
                  <a:moveTo>
                    <a:pt x="5043" y="0"/>
                  </a:moveTo>
                  <a:cubicBezTo>
                    <a:pt x="4221" y="3883"/>
                    <a:pt x="475" y="18364"/>
                    <a:pt x="109" y="23298"/>
                  </a:cubicBezTo>
                  <a:cubicBezTo>
                    <a:pt x="-256" y="28232"/>
                    <a:pt x="566" y="27090"/>
                    <a:pt x="2850" y="29603"/>
                  </a:cubicBezTo>
                  <a:cubicBezTo>
                    <a:pt x="5134" y="32116"/>
                    <a:pt x="10525" y="36455"/>
                    <a:pt x="13814" y="38374"/>
                  </a:cubicBezTo>
                  <a:cubicBezTo>
                    <a:pt x="17103" y="40293"/>
                    <a:pt x="21717" y="42486"/>
                    <a:pt x="22585" y="41115"/>
                  </a:cubicBezTo>
                  <a:cubicBezTo>
                    <a:pt x="23453" y="39745"/>
                    <a:pt x="19616" y="31978"/>
                    <a:pt x="19022" y="30151"/>
                  </a:cubicBezTo>
                </a:path>
              </a:pathLst>
            </a:custGeom>
            <a:noFill/>
            <a:ln cap="flat" cmpd="sng" w="23650">
              <a:solidFill>
                <a:srgbClr val="00FFFF"/>
              </a:solidFill>
              <a:prstDash val="solid"/>
              <a:round/>
              <a:headEnd len="med" w="med" type="none"/>
              <a:tailEnd len="med" w="med" type="stealth"/>
            </a:ln>
          </p:spPr>
        </p:sp>
      </p:grpSp>
      <p:pic>
        <p:nvPicPr>
          <p:cNvPr id="407" name="Google Shape;407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2" name="Google Shape;412;p26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413" name="Google Shape;413;p26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4" name="Google Shape;414;p26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15" name="Google Shape;415;p26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416" name="Google Shape;416;p26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417" name="Google Shape;417;p26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418" name="Google Shape;418;p26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419" name="Google Shape;419;p26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420" name="Google Shape;420;p26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421" name="Google Shape;421;p26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422" name="Google Shape;422;p26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423" name="Google Shape;423;p26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424" name="Google Shape;424;p26"/>
          <p:cNvSpPr txBox="1"/>
          <p:nvPr/>
        </p:nvSpPr>
        <p:spPr>
          <a:xfrm>
            <a:off x="2224961" y="717908"/>
            <a:ext cx="782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u="sng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FASE III: </a:t>
            </a:r>
            <a:r>
              <a:rPr lang="es-CL" sz="2800" u="sng">
                <a:solidFill>
                  <a:schemeClr val="lt1"/>
                </a:solidFill>
              </a:rPr>
              <a:t>CHARLIE</a:t>
            </a:r>
            <a:endParaRPr sz="2800" u="sng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26"/>
          <p:cNvSpPr txBox="1"/>
          <p:nvPr/>
        </p:nvSpPr>
        <p:spPr>
          <a:xfrm>
            <a:off x="6279250" y="2148025"/>
            <a:ext cx="56988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 FASE COMIENZA CUANDO TERMINA EL PROCESO DE ENTREGA DE CARABINAS EN BATERÍA COMPLEJO DEPORTIVO. 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 FASE FINALIZA CUANDO TODAS LAS PARTIDAS TENGAN SUS PUESTOS DE RESPONSABILIDAD TRINCADOS.</a:t>
            </a:r>
            <a:endParaRPr sz="2400">
              <a:solidFill>
                <a:schemeClr val="lt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</p:txBody>
      </p:sp>
      <p:pic>
        <p:nvPicPr>
          <p:cNvPr id="426" name="Google Shape;426;p26" title="Captura de pantalla 2026-02-07 165622.png"/>
          <p:cNvPicPr preferRelativeResize="0"/>
          <p:nvPr/>
        </p:nvPicPr>
        <p:blipFill rotWithShape="1">
          <a:blip r:embed="rId3">
            <a:alphaModFix/>
          </a:blip>
          <a:srcRect b="0" l="20234" r="3266" t="0"/>
          <a:stretch/>
        </p:blipFill>
        <p:spPr>
          <a:xfrm>
            <a:off x="366375" y="1367763"/>
            <a:ext cx="5698799" cy="4861533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26"/>
          <p:cNvSpPr/>
          <p:nvPr/>
        </p:nvSpPr>
        <p:spPr>
          <a:xfrm>
            <a:off x="2105500" y="2950227"/>
            <a:ext cx="2747575" cy="1073700"/>
          </a:xfrm>
          <a:custGeom>
            <a:rect b="b" l="l" r="r" t="t"/>
            <a:pathLst>
              <a:path extrusionOk="0" h="42948" w="109903">
                <a:moveTo>
                  <a:pt x="0" y="11524"/>
                </a:moveTo>
                <a:cubicBezTo>
                  <a:pt x="1357" y="13098"/>
                  <a:pt x="4505" y="20480"/>
                  <a:pt x="8141" y="20968"/>
                </a:cubicBezTo>
                <a:cubicBezTo>
                  <a:pt x="11777" y="21457"/>
                  <a:pt x="16553" y="17874"/>
                  <a:pt x="21817" y="14455"/>
                </a:cubicBezTo>
                <a:cubicBezTo>
                  <a:pt x="27082" y="11036"/>
                  <a:pt x="35278" y="2189"/>
                  <a:pt x="39728" y="452"/>
                </a:cubicBezTo>
                <a:cubicBezTo>
                  <a:pt x="44179" y="-1285"/>
                  <a:pt x="45372" y="2732"/>
                  <a:pt x="48520" y="4035"/>
                </a:cubicBezTo>
                <a:cubicBezTo>
                  <a:pt x="51668" y="5338"/>
                  <a:pt x="54789" y="4876"/>
                  <a:pt x="58615" y="8268"/>
                </a:cubicBezTo>
                <a:cubicBezTo>
                  <a:pt x="62441" y="11660"/>
                  <a:pt x="67272" y="21755"/>
                  <a:pt x="71478" y="24387"/>
                </a:cubicBezTo>
                <a:cubicBezTo>
                  <a:pt x="75684" y="27019"/>
                  <a:pt x="80216" y="24224"/>
                  <a:pt x="83852" y="24061"/>
                </a:cubicBezTo>
                <a:cubicBezTo>
                  <a:pt x="87488" y="23898"/>
                  <a:pt x="89904" y="22107"/>
                  <a:pt x="93296" y="23410"/>
                </a:cubicBezTo>
                <a:cubicBezTo>
                  <a:pt x="96688" y="24713"/>
                  <a:pt x="101437" y="28621"/>
                  <a:pt x="104205" y="31877"/>
                </a:cubicBezTo>
                <a:cubicBezTo>
                  <a:pt x="106973" y="35134"/>
                  <a:pt x="108953" y="41104"/>
                  <a:pt x="109903" y="42949"/>
                </a:cubicBezTo>
              </a:path>
            </a:pathLst>
          </a:cu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stealth"/>
          </a:ln>
        </p:spPr>
      </p:sp>
      <p:sp>
        <p:nvSpPr>
          <p:cNvPr id="428" name="Google Shape;428;p26"/>
          <p:cNvSpPr/>
          <p:nvPr/>
        </p:nvSpPr>
        <p:spPr>
          <a:xfrm>
            <a:off x="4190545" y="4050400"/>
            <a:ext cx="636075" cy="1383975"/>
          </a:xfrm>
          <a:custGeom>
            <a:rect b="b" l="l" r="r" t="t"/>
            <a:pathLst>
              <a:path extrusionOk="0" h="55359" w="25443">
                <a:moveTo>
                  <a:pt x="25443" y="0"/>
                </a:moveTo>
                <a:cubicBezTo>
                  <a:pt x="21915" y="2307"/>
                  <a:pt x="7885" y="10801"/>
                  <a:pt x="4276" y="13840"/>
                </a:cubicBezTo>
                <a:cubicBezTo>
                  <a:pt x="667" y="16879"/>
                  <a:pt x="4358" y="16825"/>
                  <a:pt x="3788" y="18236"/>
                </a:cubicBezTo>
                <a:cubicBezTo>
                  <a:pt x="3218" y="19647"/>
                  <a:pt x="-2019" y="17204"/>
                  <a:pt x="857" y="22306"/>
                </a:cubicBezTo>
                <a:cubicBezTo>
                  <a:pt x="3734" y="27408"/>
                  <a:pt x="17411" y="43337"/>
                  <a:pt x="21047" y="48846"/>
                </a:cubicBezTo>
                <a:cubicBezTo>
                  <a:pt x="24683" y="54355"/>
                  <a:pt x="22404" y="54274"/>
                  <a:pt x="22675" y="55359"/>
                </a:cubicBezTo>
              </a:path>
            </a:pathLst>
          </a:custGeom>
          <a:noFill/>
          <a:ln cap="flat" cmpd="sng" w="19050">
            <a:solidFill>
              <a:srgbClr val="FFFF00"/>
            </a:solidFill>
            <a:prstDash val="solid"/>
            <a:round/>
            <a:headEnd len="med" w="med" type="none"/>
            <a:tailEnd len="med" w="med" type="stealth"/>
          </a:ln>
        </p:spPr>
      </p:sp>
      <p:pic>
        <p:nvPicPr>
          <p:cNvPr id="429" name="Google Shape;42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5" name="Google Shape;435;g3c6e5f01df1_0_33"/>
          <p:cNvGrpSpPr/>
          <p:nvPr/>
        </p:nvGrpSpPr>
        <p:grpSpPr>
          <a:xfrm>
            <a:off x="0" y="6152194"/>
            <a:ext cx="12192210" cy="705665"/>
            <a:chOff x="0" y="4524180"/>
            <a:chExt cx="9143700" cy="619113"/>
          </a:xfrm>
        </p:grpSpPr>
        <p:sp>
          <p:nvSpPr>
            <p:cNvPr id="436" name="Google Shape;436;g3c6e5f01df1_0_33"/>
            <p:cNvSpPr/>
            <p:nvPr/>
          </p:nvSpPr>
          <p:spPr>
            <a:xfrm>
              <a:off x="0" y="4617693"/>
              <a:ext cx="9143700" cy="5256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467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 sz="14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467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 sz="14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7" name="Google Shape;437;g3c6e5f01df1_0_33"/>
            <p:cNvSpPr/>
            <p:nvPr/>
          </p:nvSpPr>
          <p:spPr>
            <a:xfrm flipH="1" rot="10800000">
              <a:off x="0" y="4524180"/>
              <a:ext cx="9143700" cy="47100"/>
            </a:xfrm>
            <a:prstGeom prst="flowChartAlternateProcess">
              <a:avLst/>
            </a:prstGeom>
            <a:solidFill>
              <a:srgbClr val="FFFF00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38" name="Google Shape;438;g3c6e5f01df1_0_3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sp>
        <p:nvSpPr>
          <p:cNvPr id="439" name="Google Shape;439;g3c6e5f01df1_0_33"/>
          <p:cNvSpPr/>
          <p:nvPr/>
        </p:nvSpPr>
        <p:spPr>
          <a:xfrm>
            <a:off x="930859" y="643141"/>
            <a:ext cx="10311000" cy="31800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40" name="Google Shape;440;g3c6e5f01df1_0_33"/>
          <p:cNvGrpSpPr/>
          <p:nvPr/>
        </p:nvGrpSpPr>
        <p:grpSpPr>
          <a:xfrm>
            <a:off x="6197233" y="-2053565"/>
            <a:ext cx="358871" cy="450325"/>
            <a:chOff x="2020691" y="4534885"/>
            <a:chExt cx="618530" cy="752801"/>
          </a:xfrm>
        </p:grpSpPr>
        <p:grpSp>
          <p:nvGrpSpPr>
            <p:cNvPr id="441" name="Google Shape;441;g3c6e5f01df1_0_33"/>
            <p:cNvGrpSpPr/>
            <p:nvPr/>
          </p:nvGrpSpPr>
          <p:grpSpPr>
            <a:xfrm>
              <a:off x="2020691" y="4772282"/>
              <a:ext cx="618530" cy="515404"/>
              <a:chOff x="3224" y="504"/>
              <a:chExt cx="343" cy="300"/>
            </a:xfrm>
          </p:grpSpPr>
          <p:sp>
            <p:nvSpPr>
              <p:cNvPr id="442" name="Google Shape;442;g3c6e5f01df1_0_33"/>
              <p:cNvSpPr/>
              <p:nvPr/>
            </p:nvSpPr>
            <p:spPr>
              <a:xfrm>
                <a:off x="3224" y="504"/>
                <a:ext cx="300" cy="300"/>
              </a:xfrm>
              <a:prstGeom prst="rect">
                <a:avLst/>
              </a:prstGeom>
              <a:solidFill>
                <a:srgbClr val="80FFFF"/>
              </a:solidFill>
              <a:ln cap="flat" cmpd="sng" w="2857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3" name="Google Shape;443;g3c6e5f01df1_0_33"/>
              <p:cNvSpPr/>
              <p:nvPr/>
            </p:nvSpPr>
            <p:spPr>
              <a:xfrm>
                <a:off x="3227" y="509"/>
                <a:ext cx="339" cy="219"/>
              </a:xfrm>
              <a:custGeom>
                <a:rect b="b" l="l" r="r" t="t"/>
                <a:pathLst>
                  <a:path extrusionOk="0" h="219" w="339">
                    <a:moveTo>
                      <a:pt x="0" y="219"/>
                    </a:moveTo>
                    <a:lnTo>
                      <a:pt x="339" y="0"/>
                    </a:lnTo>
                  </a:path>
                </a:pathLst>
              </a:cu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4" name="Google Shape;444;g3c6e5f01df1_0_33"/>
              <p:cNvSpPr/>
              <p:nvPr/>
            </p:nvSpPr>
            <p:spPr>
              <a:xfrm>
                <a:off x="3225" y="509"/>
                <a:ext cx="342" cy="219"/>
              </a:xfrm>
              <a:custGeom>
                <a:rect b="b" l="l" r="r" t="t"/>
                <a:pathLst>
                  <a:path extrusionOk="0" h="219" w="342">
                    <a:moveTo>
                      <a:pt x="342" y="219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45" name="Google Shape;445;g3c6e5f01df1_0_33"/>
            <p:cNvSpPr/>
            <p:nvPr/>
          </p:nvSpPr>
          <p:spPr>
            <a:xfrm>
              <a:off x="2262459" y="4534885"/>
              <a:ext cx="136800" cy="144000"/>
            </a:xfrm>
            <a:prstGeom prst="ellipse">
              <a:avLst/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6" name="Google Shape;446;g3c6e5f01df1_0_33"/>
          <p:cNvSpPr/>
          <p:nvPr/>
        </p:nvSpPr>
        <p:spPr>
          <a:xfrm>
            <a:off x="6256035" y="-1880045"/>
            <a:ext cx="245400" cy="150300"/>
          </a:xfrm>
          <a:prstGeom prst="ellipse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47" name="Google Shape;447;g3c6e5f01df1_0_33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448" name="Google Shape;448;g3c6e5f01df1_0_33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449" name="Google Shape;449;g3c6e5f01df1_0_33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450" name="Google Shape;450;g3c6e5f01df1_0_33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451" name="Google Shape;451;g3c6e5f01df1_0_33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452" name="Google Shape;452;g3c6e5f01df1_0_33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453" name="Google Shape;453;g3c6e5f01df1_0_33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454" name="Google Shape;454;g3c6e5f01df1_0_33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455" name="Google Shape;455;g3c6e5f01df1_0_33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cxnSp>
        <p:nvCxnSpPr>
          <p:cNvPr id="456" name="Google Shape;456;g3c6e5f01df1_0_33"/>
          <p:cNvCxnSpPr>
            <a:stCxn id="457" idx="3"/>
          </p:cNvCxnSpPr>
          <p:nvPr/>
        </p:nvCxnSpPr>
        <p:spPr>
          <a:xfrm flipH="1" rot="10800000">
            <a:off x="4911313" y="1681756"/>
            <a:ext cx="1205700" cy="261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8" name="Google Shape;458;g3c6e5f01df1_0_33"/>
          <p:cNvCxnSpPr>
            <a:stCxn id="459" idx="1"/>
          </p:cNvCxnSpPr>
          <p:nvPr/>
        </p:nvCxnSpPr>
        <p:spPr>
          <a:xfrm rot="10800000">
            <a:off x="7049361" y="1633456"/>
            <a:ext cx="1132500" cy="74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460" name="Google Shape;460;g3c6e5f01df1_0_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1" name="Google Shape;461;g3c6e5f01df1_0_33"/>
          <p:cNvGrpSpPr/>
          <p:nvPr/>
        </p:nvGrpSpPr>
        <p:grpSpPr>
          <a:xfrm>
            <a:off x="2185087" y="1225380"/>
            <a:ext cx="7694694" cy="4829988"/>
            <a:chOff x="1693475" y="705425"/>
            <a:chExt cx="8677901" cy="5447150"/>
          </a:xfrm>
        </p:grpSpPr>
        <p:pic>
          <p:nvPicPr>
            <p:cNvPr id="462" name="Google Shape;462;g3c6e5f01df1_0_33" title="Captura de pantalla 2026-02-07 165622.png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024161" y="705425"/>
              <a:ext cx="8347214" cy="5447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3" name="Google Shape;463;g3c6e5f01df1_0_33"/>
            <p:cNvSpPr/>
            <p:nvPr/>
          </p:nvSpPr>
          <p:spPr>
            <a:xfrm>
              <a:off x="1693475" y="2006975"/>
              <a:ext cx="1712100" cy="1073100"/>
            </a:xfrm>
            <a:prstGeom prst="flowChartAlternateProcess">
              <a:avLst/>
            </a:prstGeom>
            <a:solidFill>
              <a:srgbClr val="D4D9DE">
                <a:alpha val="93710"/>
              </a:srgbClr>
            </a:solidFill>
            <a:ln cap="flat" cmpd="sng" w="84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81050" lIns="81050" spcFirstLastPara="1" rIns="81050" wrap="square" tIns="8105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Estación 4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FOSO DE AGUA</a:t>
              </a:r>
              <a:endParaRPr sz="1773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7" name="Google Shape;457;g3c6e5f01df1_0_33"/>
            <p:cNvSpPr/>
            <p:nvPr/>
          </p:nvSpPr>
          <p:spPr>
            <a:xfrm>
              <a:off x="3055950" y="713000"/>
              <a:ext cx="1712100" cy="1073100"/>
            </a:xfrm>
            <a:prstGeom prst="flowChartAlternateProcess">
              <a:avLst/>
            </a:prstGeom>
            <a:solidFill>
              <a:srgbClr val="D4D9DE">
                <a:alpha val="93710"/>
              </a:srgbClr>
            </a:solidFill>
            <a:ln cap="flat" cmpd="sng" w="84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81050" lIns="81050" spcFirstLastPara="1" rIns="81050" wrap="square" tIns="8105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Estación 3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BOTE DE GOMA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9" name="Google Shape;459;g3c6e5f01df1_0_33"/>
            <p:cNvSpPr/>
            <p:nvPr/>
          </p:nvSpPr>
          <p:spPr>
            <a:xfrm>
              <a:off x="8456500" y="713000"/>
              <a:ext cx="1712100" cy="1073100"/>
            </a:xfrm>
            <a:prstGeom prst="flowChartAlternateProcess">
              <a:avLst/>
            </a:prstGeom>
            <a:solidFill>
              <a:srgbClr val="D4D9DE">
                <a:alpha val="93710"/>
              </a:srgbClr>
            </a:solidFill>
            <a:ln cap="flat" cmpd="sng" w="84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81050" lIns="81050" spcFirstLastPara="1" rIns="81050" wrap="square" tIns="8105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Estación 1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POLÍGONO 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464" name="Google Shape;464;g3c6e5f01df1_0_33"/>
            <p:cNvCxnSpPr/>
            <p:nvPr/>
          </p:nvCxnSpPr>
          <p:spPr>
            <a:xfrm flipH="1" rot="10800000">
              <a:off x="3405575" y="2523125"/>
              <a:ext cx="700800" cy="86400"/>
            </a:xfrm>
            <a:prstGeom prst="straightConnector1">
              <a:avLst/>
            </a:prstGeom>
            <a:noFill/>
            <a:ln cap="flat" cmpd="sng" w="33775">
              <a:solidFill>
                <a:srgbClr val="000000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465" name="Google Shape;465;g3c6e5f01df1_0_33"/>
            <p:cNvCxnSpPr>
              <a:stCxn id="466" idx="0"/>
            </p:cNvCxnSpPr>
            <p:nvPr/>
          </p:nvCxnSpPr>
          <p:spPr>
            <a:xfrm rot="10800000">
              <a:off x="8047600" y="2573575"/>
              <a:ext cx="1134000" cy="1213500"/>
            </a:xfrm>
            <a:prstGeom prst="straightConnector1">
              <a:avLst/>
            </a:prstGeom>
            <a:noFill/>
            <a:ln cap="flat" cmpd="sng" w="33775">
              <a:solidFill>
                <a:srgbClr val="000000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sp>
          <p:nvSpPr>
            <p:cNvPr id="467" name="Google Shape;467;g3c6e5f01df1_0_33"/>
            <p:cNvSpPr/>
            <p:nvPr/>
          </p:nvSpPr>
          <p:spPr>
            <a:xfrm>
              <a:off x="4302675" y="1947850"/>
              <a:ext cx="1054629" cy="660370"/>
            </a:xfrm>
            <a:custGeom>
              <a:rect b="b" l="l" r="r" t="t"/>
              <a:pathLst>
                <a:path extrusionOk="0" h="18308" w="42059">
                  <a:moveTo>
                    <a:pt x="0" y="18308"/>
                  </a:moveTo>
                  <a:cubicBezTo>
                    <a:pt x="4123" y="17401"/>
                    <a:pt x="17730" y="15916"/>
                    <a:pt x="24740" y="12865"/>
                  </a:cubicBezTo>
                  <a:cubicBezTo>
                    <a:pt x="31750" y="9814"/>
                    <a:pt x="39173" y="2144"/>
                    <a:pt x="42059" y="0"/>
                  </a:cubicBezTo>
                </a:path>
              </a:pathLst>
            </a:custGeom>
            <a:noFill/>
            <a:ln cap="flat" cmpd="sng" w="25350">
              <a:solidFill>
                <a:srgbClr val="FF9900"/>
              </a:solidFill>
              <a:prstDash val="solid"/>
              <a:round/>
              <a:headEnd len="med" w="med" type="none"/>
              <a:tailEnd len="med" w="med" type="stealth"/>
            </a:ln>
          </p:spPr>
        </p:sp>
        <p:sp>
          <p:nvSpPr>
            <p:cNvPr id="466" name="Google Shape;466;g3c6e5f01df1_0_33"/>
            <p:cNvSpPr/>
            <p:nvPr/>
          </p:nvSpPr>
          <p:spPr>
            <a:xfrm>
              <a:off x="8325550" y="3787075"/>
              <a:ext cx="1712100" cy="1073100"/>
            </a:xfrm>
            <a:prstGeom prst="flowChartAlternateProcess">
              <a:avLst/>
            </a:prstGeom>
            <a:solidFill>
              <a:srgbClr val="D4D9DE">
                <a:alpha val="93710"/>
              </a:srgbClr>
            </a:solidFill>
            <a:ln cap="flat" cmpd="sng" w="84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81050" lIns="81050" spcFirstLastPara="1" rIns="81050" wrap="square" tIns="8105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Estación 2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CANCHA DE OBSTÁCULOS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8" name="Google Shape;468;g3c6e5f01df1_0_33"/>
            <p:cNvSpPr/>
            <p:nvPr/>
          </p:nvSpPr>
          <p:spPr>
            <a:xfrm>
              <a:off x="3119299" y="3080070"/>
              <a:ext cx="1712100" cy="1073100"/>
            </a:xfrm>
            <a:prstGeom prst="flowChartAlternateProcess">
              <a:avLst/>
            </a:prstGeom>
            <a:solidFill>
              <a:srgbClr val="D4D9DE">
                <a:alpha val="93710"/>
              </a:srgbClr>
            </a:solidFill>
            <a:ln cap="flat" cmpd="sng" w="84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81050" lIns="81050" spcFirstLastPara="1" rIns="81050" wrap="square" tIns="8105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Estación 5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GRANADA DE HUMO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469" name="Google Shape;469;g3c6e5f01df1_0_33"/>
            <p:cNvCxnSpPr>
              <a:stCxn id="468" idx="3"/>
            </p:cNvCxnSpPr>
            <p:nvPr/>
          </p:nvCxnSpPr>
          <p:spPr>
            <a:xfrm flipH="1" rot="10800000">
              <a:off x="4831399" y="2125920"/>
              <a:ext cx="516600" cy="1490700"/>
            </a:xfrm>
            <a:prstGeom prst="straightConnector1">
              <a:avLst/>
            </a:prstGeom>
            <a:noFill/>
            <a:ln cap="flat" cmpd="sng" w="33775">
              <a:solidFill>
                <a:srgbClr val="000000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sp>
          <p:nvSpPr>
            <p:cNvPr id="470" name="Google Shape;470;g3c6e5f01df1_0_33"/>
            <p:cNvSpPr/>
            <p:nvPr/>
          </p:nvSpPr>
          <p:spPr>
            <a:xfrm>
              <a:off x="4744424" y="4200270"/>
              <a:ext cx="1712100" cy="1073100"/>
            </a:xfrm>
            <a:prstGeom prst="flowChartAlternateProcess">
              <a:avLst/>
            </a:prstGeom>
            <a:solidFill>
              <a:srgbClr val="D4D9DE">
                <a:alpha val="93710"/>
              </a:srgbClr>
            </a:solidFill>
            <a:ln cap="flat" cmpd="sng" w="84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81050" lIns="81050" spcFirstLastPara="1" rIns="81050" wrap="square" tIns="8105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Estación 6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773">
                  <a:latin typeface="Calibri"/>
                  <a:ea typeface="Calibri"/>
                  <a:cs typeface="Calibri"/>
                  <a:sym typeface="Calibri"/>
                </a:rPr>
                <a:t>ENTREGA CARABINAS</a:t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773"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471" name="Google Shape;471;g3c6e5f01df1_0_33"/>
            <p:cNvCxnSpPr>
              <a:stCxn id="470" idx="0"/>
            </p:cNvCxnSpPr>
            <p:nvPr/>
          </p:nvCxnSpPr>
          <p:spPr>
            <a:xfrm flipH="1" rot="10800000">
              <a:off x="5600474" y="3206670"/>
              <a:ext cx="194100" cy="993600"/>
            </a:xfrm>
            <a:prstGeom prst="straightConnector1">
              <a:avLst/>
            </a:prstGeom>
            <a:noFill/>
            <a:ln cap="flat" cmpd="sng" w="33775">
              <a:solidFill>
                <a:srgbClr val="000000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sp>
          <p:nvSpPr>
            <p:cNvPr id="472" name="Google Shape;472;g3c6e5f01df1_0_33"/>
            <p:cNvSpPr/>
            <p:nvPr/>
          </p:nvSpPr>
          <p:spPr>
            <a:xfrm>
              <a:off x="5362843" y="2039775"/>
              <a:ext cx="475250" cy="1108425"/>
            </a:xfrm>
            <a:custGeom>
              <a:rect b="b" l="l" r="r" t="t"/>
              <a:pathLst>
                <a:path extrusionOk="0" h="44337" w="19010">
                  <a:moveTo>
                    <a:pt x="2672" y="0"/>
                  </a:moveTo>
                  <a:cubicBezTo>
                    <a:pt x="2990" y="2328"/>
                    <a:pt x="5000" y="9366"/>
                    <a:pt x="4577" y="13970"/>
                  </a:cubicBezTo>
                  <a:cubicBezTo>
                    <a:pt x="4154" y="18574"/>
                    <a:pt x="-397" y="22861"/>
                    <a:pt x="132" y="27623"/>
                  </a:cubicBezTo>
                  <a:cubicBezTo>
                    <a:pt x="661" y="32386"/>
                    <a:pt x="4630" y="40005"/>
                    <a:pt x="7752" y="42545"/>
                  </a:cubicBezTo>
                  <a:cubicBezTo>
                    <a:pt x="10874" y="45085"/>
                    <a:pt x="18283" y="44662"/>
                    <a:pt x="18865" y="42863"/>
                  </a:cubicBezTo>
                  <a:cubicBezTo>
                    <a:pt x="19447" y="41064"/>
                    <a:pt x="12515" y="33602"/>
                    <a:pt x="11245" y="31750"/>
                  </a:cubicBezTo>
                </a:path>
              </a:pathLst>
            </a:custGeom>
            <a:noFill/>
            <a:ln cap="flat" cmpd="sng" w="25350">
              <a:solidFill>
                <a:srgbClr val="00FFFF"/>
              </a:solidFill>
              <a:prstDash val="solid"/>
              <a:round/>
              <a:headEnd len="med" w="med" type="none"/>
              <a:tailEnd len="med" w="med" type="stealth"/>
            </a:ln>
          </p:spPr>
        </p:sp>
        <p:sp>
          <p:nvSpPr>
            <p:cNvPr id="473" name="Google Shape;473;g3c6e5f01df1_0_33"/>
            <p:cNvSpPr/>
            <p:nvPr/>
          </p:nvSpPr>
          <p:spPr>
            <a:xfrm>
              <a:off x="6927333" y="1277594"/>
              <a:ext cx="1399900" cy="1514475"/>
            </a:xfrm>
            <a:custGeom>
              <a:rect b="b" l="l" r="r" t="t"/>
              <a:pathLst>
                <a:path extrusionOk="0" h="60579" w="55996">
                  <a:moveTo>
                    <a:pt x="9991" y="1746"/>
                  </a:moveTo>
                  <a:cubicBezTo>
                    <a:pt x="8848" y="1492"/>
                    <a:pt x="4784" y="-582"/>
                    <a:pt x="3133" y="222"/>
                  </a:cubicBezTo>
                  <a:cubicBezTo>
                    <a:pt x="1482" y="1026"/>
                    <a:pt x="-254" y="5090"/>
                    <a:pt x="85" y="6572"/>
                  </a:cubicBezTo>
                  <a:cubicBezTo>
                    <a:pt x="424" y="8054"/>
                    <a:pt x="4107" y="7800"/>
                    <a:pt x="5165" y="9112"/>
                  </a:cubicBezTo>
                  <a:cubicBezTo>
                    <a:pt x="6223" y="10424"/>
                    <a:pt x="5123" y="12245"/>
                    <a:pt x="6435" y="14446"/>
                  </a:cubicBezTo>
                  <a:cubicBezTo>
                    <a:pt x="7747" y="16647"/>
                    <a:pt x="11769" y="20415"/>
                    <a:pt x="13039" y="22320"/>
                  </a:cubicBezTo>
                  <a:cubicBezTo>
                    <a:pt x="14309" y="24225"/>
                    <a:pt x="14775" y="20965"/>
                    <a:pt x="14055" y="25876"/>
                  </a:cubicBezTo>
                  <a:cubicBezTo>
                    <a:pt x="13335" y="30787"/>
                    <a:pt x="8425" y="46662"/>
                    <a:pt x="8721" y="51784"/>
                  </a:cubicBezTo>
                  <a:cubicBezTo>
                    <a:pt x="9017" y="56906"/>
                    <a:pt x="13886" y="55340"/>
                    <a:pt x="15833" y="56610"/>
                  </a:cubicBezTo>
                  <a:cubicBezTo>
                    <a:pt x="17780" y="57880"/>
                    <a:pt x="13759" y="62791"/>
                    <a:pt x="20405" y="59404"/>
                  </a:cubicBezTo>
                  <a:cubicBezTo>
                    <a:pt x="27051" y="56017"/>
                    <a:pt x="53425" y="37052"/>
                    <a:pt x="55711" y="36290"/>
                  </a:cubicBezTo>
                  <a:cubicBezTo>
                    <a:pt x="57997" y="35528"/>
                    <a:pt x="37719" y="51742"/>
                    <a:pt x="34121" y="54832"/>
                  </a:cubicBezTo>
                </a:path>
              </a:pathLst>
            </a:custGeom>
            <a:noFill/>
            <a:ln cap="flat" cmpd="sng" w="25350">
              <a:solidFill>
                <a:srgbClr val="FF0000"/>
              </a:solidFill>
              <a:prstDash val="solid"/>
              <a:round/>
              <a:headEnd len="med" w="med" type="none"/>
              <a:tailEnd len="med" w="med" type="stealth"/>
            </a:ln>
          </p:spPr>
        </p:sp>
      </p:grpSp>
      <p:sp>
        <p:nvSpPr>
          <p:cNvPr id="474" name="Google Shape;474;g3c6e5f01df1_0_33"/>
          <p:cNvSpPr txBox="1"/>
          <p:nvPr/>
        </p:nvSpPr>
        <p:spPr>
          <a:xfrm>
            <a:off x="3933625" y="706655"/>
            <a:ext cx="4197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ESQUEMA DE MANIOBRAS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g3c6e5f01df1_0_33"/>
          <p:cNvSpPr/>
          <p:nvPr/>
        </p:nvSpPr>
        <p:spPr>
          <a:xfrm>
            <a:off x="4443849" y="1377741"/>
            <a:ext cx="2911425" cy="1785450"/>
          </a:xfrm>
          <a:custGeom>
            <a:rect b="b" l="l" r="r" t="t"/>
            <a:pathLst>
              <a:path extrusionOk="0" h="71418" w="116457">
                <a:moveTo>
                  <a:pt x="116457" y="68617"/>
                </a:moveTo>
                <a:cubicBezTo>
                  <a:pt x="115822" y="69065"/>
                  <a:pt x="114440" y="71754"/>
                  <a:pt x="112647" y="71306"/>
                </a:cubicBezTo>
                <a:cubicBezTo>
                  <a:pt x="110854" y="70858"/>
                  <a:pt x="107867" y="67347"/>
                  <a:pt x="105700" y="65928"/>
                </a:cubicBezTo>
                <a:cubicBezTo>
                  <a:pt x="103534" y="64509"/>
                  <a:pt x="101964" y="64060"/>
                  <a:pt x="99648" y="62790"/>
                </a:cubicBezTo>
                <a:cubicBezTo>
                  <a:pt x="97332" y="61520"/>
                  <a:pt x="94531" y="59989"/>
                  <a:pt x="91804" y="58308"/>
                </a:cubicBezTo>
                <a:cubicBezTo>
                  <a:pt x="89077" y="56627"/>
                  <a:pt x="84707" y="54760"/>
                  <a:pt x="83288" y="52705"/>
                </a:cubicBezTo>
                <a:cubicBezTo>
                  <a:pt x="81869" y="50651"/>
                  <a:pt x="82504" y="47924"/>
                  <a:pt x="83288" y="45981"/>
                </a:cubicBezTo>
                <a:cubicBezTo>
                  <a:pt x="84072" y="44039"/>
                  <a:pt x="86948" y="43291"/>
                  <a:pt x="87994" y="41050"/>
                </a:cubicBezTo>
                <a:cubicBezTo>
                  <a:pt x="89040" y="38809"/>
                  <a:pt x="89750" y="34887"/>
                  <a:pt x="89563" y="32534"/>
                </a:cubicBezTo>
                <a:cubicBezTo>
                  <a:pt x="89376" y="30181"/>
                  <a:pt x="87920" y="28836"/>
                  <a:pt x="86874" y="26931"/>
                </a:cubicBezTo>
                <a:cubicBezTo>
                  <a:pt x="85828" y="25026"/>
                  <a:pt x="84595" y="23532"/>
                  <a:pt x="83288" y="21104"/>
                </a:cubicBezTo>
                <a:cubicBezTo>
                  <a:pt x="81981" y="18676"/>
                  <a:pt x="81495" y="15314"/>
                  <a:pt x="79030" y="12363"/>
                </a:cubicBezTo>
                <a:cubicBezTo>
                  <a:pt x="76565" y="9412"/>
                  <a:pt x="72231" y="5453"/>
                  <a:pt x="68496" y="3399"/>
                </a:cubicBezTo>
                <a:cubicBezTo>
                  <a:pt x="64761" y="1345"/>
                  <a:pt x="59718" y="187"/>
                  <a:pt x="56618" y="37"/>
                </a:cubicBezTo>
                <a:cubicBezTo>
                  <a:pt x="53518" y="-112"/>
                  <a:pt x="53106" y="1008"/>
                  <a:pt x="49894" y="2502"/>
                </a:cubicBezTo>
                <a:cubicBezTo>
                  <a:pt x="46682" y="3996"/>
                  <a:pt x="40893" y="6873"/>
                  <a:pt x="37344" y="9002"/>
                </a:cubicBezTo>
                <a:cubicBezTo>
                  <a:pt x="33796" y="11131"/>
                  <a:pt x="31106" y="13746"/>
                  <a:pt x="28603" y="15277"/>
                </a:cubicBezTo>
                <a:cubicBezTo>
                  <a:pt x="26100" y="16808"/>
                  <a:pt x="26063" y="15351"/>
                  <a:pt x="22328" y="18190"/>
                </a:cubicBezTo>
                <a:cubicBezTo>
                  <a:pt x="18593" y="21029"/>
                  <a:pt x="9889" y="28425"/>
                  <a:pt x="6191" y="32310"/>
                </a:cubicBezTo>
                <a:cubicBezTo>
                  <a:pt x="2493" y="36195"/>
                  <a:pt x="700" y="37054"/>
                  <a:pt x="140" y="41499"/>
                </a:cubicBezTo>
                <a:cubicBezTo>
                  <a:pt x="-420" y="45944"/>
                  <a:pt x="2382" y="56067"/>
                  <a:pt x="2830" y="58980"/>
                </a:cubicBezTo>
              </a:path>
            </a:pathLst>
          </a:custGeom>
          <a:noFill/>
          <a:ln cap="flat" cmpd="sng" w="28575">
            <a:solidFill>
              <a:srgbClr val="FFFF00"/>
            </a:solidFill>
            <a:prstDash val="solid"/>
            <a:round/>
            <a:headEnd len="med" w="med" type="none"/>
            <a:tailEnd len="med" w="med" type="stealth"/>
          </a:ln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" name="Google Shape;481;p28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482" name="Google Shape;482;p28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3" name="Google Shape;483;p28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4" name="Google Shape;484;p28"/>
          <p:cNvGrpSpPr/>
          <p:nvPr/>
        </p:nvGrpSpPr>
        <p:grpSpPr>
          <a:xfrm>
            <a:off x="1502241" y="164867"/>
            <a:ext cx="9271000" cy="503952"/>
            <a:chOff x="1397000" y="231284"/>
            <a:chExt cx="9271000" cy="503952"/>
          </a:xfrm>
        </p:grpSpPr>
        <p:cxnSp>
          <p:nvCxnSpPr>
            <p:cNvPr id="485" name="Google Shape;485;p28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486" name="Google Shape;486;p28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487" name="Google Shape;487;p28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488" name="Google Shape;488;p28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489" name="Google Shape;489;p28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490" name="Google Shape;490;p28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491" name="Google Shape;491;p28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492" name="Google Shape;492;p28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493" name="Google Shape;493;p28"/>
          <p:cNvSpPr txBox="1"/>
          <p:nvPr/>
        </p:nvSpPr>
        <p:spPr>
          <a:xfrm>
            <a:off x="2224961" y="774180"/>
            <a:ext cx="782556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TAREAS FASE </a:t>
            </a:r>
            <a:r>
              <a:rPr lang="es-CL" sz="2800">
                <a:solidFill>
                  <a:schemeClr val="lt1"/>
                </a:solidFill>
              </a:rPr>
              <a:t>ALFA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28"/>
          <p:cNvSpPr txBox="1"/>
          <p:nvPr/>
        </p:nvSpPr>
        <p:spPr>
          <a:xfrm>
            <a:off x="861848" y="1566041"/>
            <a:ext cx="10563600" cy="39711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95275" lvl="0" marL="3600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T1 SÁNCHEZ: DURANTE RELEVO VIP DÍA VIERNES HARÁ ENTREGA DE CARPETA ROJA.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PARTIDA TRANSPORTE: COORDINARÁ BUS PARA BRIGADIERES, LUEGO EL BUS LLEVARÁ A LOS BRIGADIERES DESDE CUERPO DE GUARDIA, HASTA LA GUARDIA DE PLANTA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BRIGADIERES: ESTUDIO 2030 MARCHARAN FUERA DE CORREDOR DE LOS ESTUDIOS Y SE EMBARCARÁN EN EL BUS.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PARTIDA CARABINAS: TRANSPORTARÁ CARABINAS A BATERÍA DE COMPLEJO DEPORTIVO.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ODG CADETES: EN LISTA DE COYES REALIZARÁ BRIEFING AL BATALLÓN DE RECLUTAS.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CC RL MUÑÓZ: EN LISTA DE COYES REALIZARÁ INTERVENCIÓN.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BRIGS. DE SERVICIO: ALZAR A LOS RECLUTAS Y QUE A LAS 0620 </a:t>
            </a: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ESTÉN</a:t>
            </a: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EN EL PATIO DEL ARTILLERO PARA RANCHO. TRASLADO A POLÍGONO 0645.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BRIG. SAMORA Y PEÑARANDA: PERCUTARÁN SALVAS DURANTE EL RANCHO EN PATIO DEL ARTILLERO Y EN POLÍGONO DE TIRO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5275" lvl="0" marL="3600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TRAMOYA: PASARÁN POR CAMINO DE </a:t>
            </a: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CIRCUNVALACIÓN</a:t>
            </a: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CON EQUIPOS ANTIDISTURBIOS.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5" name="Google Shape;49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" name="Google Shape;501;p29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502" name="Google Shape;502;p29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3" name="Google Shape;503;p29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04" name="Google Shape;504;p29"/>
          <p:cNvGrpSpPr/>
          <p:nvPr/>
        </p:nvGrpSpPr>
        <p:grpSpPr>
          <a:xfrm>
            <a:off x="1502241" y="164867"/>
            <a:ext cx="9271000" cy="503952"/>
            <a:chOff x="1397000" y="231284"/>
            <a:chExt cx="9271000" cy="503952"/>
          </a:xfrm>
        </p:grpSpPr>
        <p:cxnSp>
          <p:nvCxnSpPr>
            <p:cNvPr id="505" name="Google Shape;505;p29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506" name="Google Shape;506;p29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507" name="Google Shape;507;p29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508" name="Google Shape;508;p29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509" name="Google Shape;509;p29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510" name="Google Shape;510;p29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511" name="Google Shape;511;p29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512" name="Google Shape;512;p29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513" name="Google Shape;513;p29"/>
          <p:cNvSpPr txBox="1"/>
          <p:nvPr/>
        </p:nvSpPr>
        <p:spPr>
          <a:xfrm>
            <a:off x="2224961" y="774180"/>
            <a:ext cx="78255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TAREAS FASE </a:t>
            </a:r>
            <a:r>
              <a:rPr lang="es-CL" sz="2800">
                <a:solidFill>
                  <a:schemeClr val="lt1"/>
                </a:solidFill>
              </a:rPr>
              <a:t>BRAVO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29"/>
          <p:cNvSpPr txBox="1"/>
          <p:nvPr/>
        </p:nvSpPr>
        <p:spPr>
          <a:xfrm>
            <a:off x="861848" y="1566041"/>
            <a:ext cx="10563600" cy="36942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PARTIDA </a:t>
            </a: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POLÍGONO: MOJAR  A LOS RECLUTAS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PARTIDA QUEBRADA: SUPERVISAR A LOS RECLUTAS MIENTRAS SUBEN POR LA QUEBRADA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PARTIDA CANCHA DE OBSTACULOS: REALIZAR EJERCICIOS FÍSICO MILITARES EN CANCHA DE OBSTÁCULOS Y MOJAR A LOS RECLUTAS.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PARTIDA BOTE DE GOMA: </a:t>
            </a: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AYUDAR</a:t>
            </a: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 A LOS RECLUTAS A REALIZAR UNA INMERSIÓN EN EL AGUA DENTRO DEL BOTE.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PARTIDA PISTA ATLÉTICA: INDICAR A LOS RECLUTAS QUE PASEN POR EL FOSO DE ARENA Y POSTERIORMENTE POR EL FOSO DE AGUA.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PARTIDA GRANADA DE HUMO: DEBERÁ JUNTAR A EL BATALLÓN DE RECLUTAS AL CENTRO DE LA CANCHA DE PASTO Y ENCENDER GRANADAS DE HUMO.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BRIGADIERES DE SERVICIO: TRASLADAR A LOS RECLUTAS A LA BATERÍA.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PARTIDA CARABINAS: DEBERÁ IR ENTREGANDO LAS CARABINAS POR CURSO A LOS BRIGADIERES MAYORES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BRIGADIERES MAYORES: ENTREGAR LAS CARABINAS UNA A UNA A LOS RECLUTAS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5" name="Google Shape;51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0" name="Google Shape;520;p30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521" name="Google Shape;521;p30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30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23" name="Google Shape;523;p30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524" name="Google Shape;524;p30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525" name="Google Shape;525;p30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526" name="Google Shape;526;p30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527" name="Google Shape;527;p30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528" name="Google Shape;528;p30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529" name="Google Shape;529;p30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530" name="Google Shape;530;p30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531" name="Google Shape;531;p30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532" name="Google Shape;532;p30"/>
          <p:cNvSpPr txBox="1"/>
          <p:nvPr/>
        </p:nvSpPr>
        <p:spPr>
          <a:xfrm>
            <a:off x="2224961" y="774180"/>
            <a:ext cx="78255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TAREAS FASE </a:t>
            </a:r>
            <a:r>
              <a:rPr lang="es-CL" sz="2800">
                <a:solidFill>
                  <a:schemeClr val="lt1"/>
                </a:solidFill>
              </a:rPr>
              <a:t>CHARLIE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30"/>
          <p:cNvSpPr txBox="1"/>
          <p:nvPr/>
        </p:nvSpPr>
        <p:spPr>
          <a:xfrm>
            <a:off x="861848" y="1566041"/>
            <a:ext cx="10563600" cy="23088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BRIGADIERES DE SERVICIO: TR</a:t>
            </a: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ASLADO DEL BATALLÓN DE RECLUTAS DESDE BATERÍA DE COMPLEJO DEPORTIVO HACIA PATIO</a:t>
            </a: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DEL ARTILLERO.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PARTIDA TRINCA: LIMPIAR A LOS RECLUTAS CON AGUA Y SE PREOCUPARÁN DE QUE SE SAQUEN LAS BOTAS EN PATIO DEL ARTILLERO.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BRIGADIERES DE SERVICIO: TRASLADO DE BATALLÓN DE RECLUTAS HACIA ENTREPUENTE, POSTERIOR DIANA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JEFE DE PARTIDAS: TRINCA DE SUS RESPECTIVAS PARTIDAS.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BRIGADIERES MAYORES: PASAR REVISTA DE TRINCA DE LAS PARTIDAS.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4" name="Google Shape;53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9" name="Google Shape;539;p31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540" name="Google Shape;540;p31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31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42" name="Google Shape;542;p31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543" name="Google Shape;543;p31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544" name="Google Shape;544;p31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545" name="Google Shape;545;p31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546" name="Google Shape;546;p31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547" name="Google Shape;547;p31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548" name="Google Shape;548;p31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549" name="Google Shape;549;p31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550" name="Google Shape;550;p31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551" name="Google Shape;551;p31"/>
          <p:cNvSpPr txBox="1"/>
          <p:nvPr/>
        </p:nvSpPr>
        <p:spPr>
          <a:xfrm>
            <a:off x="839979" y="965188"/>
            <a:ext cx="10451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TAREAS COMUNES E INSTRUCCIONES DE COORDINACIÓN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31"/>
          <p:cNvSpPr txBox="1"/>
          <p:nvPr/>
        </p:nvSpPr>
        <p:spPr>
          <a:xfrm>
            <a:off x="749950" y="2001431"/>
            <a:ext cx="10941300" cy="34170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DÍA D: 14 FEB 2026</a:t>
            </a:r>
            <a:endParaRPr>
              <a:solidFill>
                <a:srgbClr val="F3F3F3"/>
              </a:solidFill>
            </a:endParaRPr>
          </a:p>
          <a:p>
            <a:pPr indent="-2286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HORA H: 06:00 HRS</a:t>
            </a:r>
            <a:endParaRPr>
              <a:solidFill>
                <a:srgbClr val="F3F3F3"/>
              </a:solidFill>
            </a:endParaRPr>
          </a:p>
          <a:p>
            <a:pPr indent="-2286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BRIGADIERES DE SERVICIO DEBERÁN CONTROLAR TODOS LOS TRAYECTOS DEL BATALLÓN DE RECLUTAS</a:t>
            </a: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LAS PARTIDAS DEBERÁN HACER UNA INSPECCIÓN DE TERRENO Y DEJAR TODO LISTO PARA LA ACTIVIDAD NLT131800.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BRIGADIERES MAYORES REALIZARÁN ENSAYO EN SECO POR LAS PARTIDAS 131800.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COMIENZO FASE BRAVO SERÁ CUANDO BRIGADIERES DESIGNADOS PERCUTEN SALVAS EN ESCALERA DE POLÍGONO.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LAS PARTIDAS DEBERÁN DEJAR TODO TRINCADO NLT141330.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800"/>
              <a:buFont typeface="Calibri"/>
              <a:buAutoNum type="arabicPeriod"/>
            </a:pPr>
            <a:r>
              <a:rPr lang="es-CL" sz="18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BRIGADIERES MAYORES PASARÁN REVISTA 141330.</a:t>
            </a:r>
            <a:endParaRPr sz="180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3" name="Google Shape;55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8" name="Google Shape;558;g608a57d9bf74dd4b_17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559" name="Google Shape;559;g608a57d9bf74dd4b_17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0" name="Google Shape;560;g608a57d9bf74dd4b_17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61" name="Google Shape;561;g608a57d9bf74dd4b_17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562" name="Google Shape;562;g608a57d9bf74dd4b_17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563" name="Google Shape;563;g608a57d9bf74dd4b_17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564" name="Google Shape;564;g608a57d9bf74dd4b_17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565" name="Google Shape;565;g608a57d9bf74dd4b_17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566" name="Google Shape;566;g608a57d9bf74dd4b_17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567" name="Google Shape;567;g608a57d9bf74dd4b_17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568" name="Google Shape;568;g608a57d9bf74dd4b_17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569" name="Google Shape;569;g608a57d9bf74dd4b_17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570" name="Google Shape;570;g608a57d9bf74dd4b_17"/>
          <p:cNvSpPr txBox="1"/>
          <p:nvPr/>
        </p:nvSpPr>
        <p:spPr>
          <a:xfrm>
            <a:off x="839979" y="837240"/>
            <a:ext cx="104517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</a:rPr>
              <a:t>HORARIO GUÍA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1" name="Google Shape;571;g608a57d9bf74dd4b_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72" name="Google Shape;572;g608a57d9bf74dd4b_17"/>
          <p:cNvGraphicFramePr/>
          <p:nvPr/>
        </p:nvGraphicFramePr>
        <p:xfrm>
          <a:off x="2476507" y="146457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{BAB4E1BB-3D34-4BE1-9DED-1FF7AB234AC3}</a:tableStyleId>
              </a:tblPr>
              <a:tblGrid>
                <a:gridCol w="3619500"/>
                <a:gridCol w="3619500"/>
              </a:tblGrid>
              <a:tr h="481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131330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Relevo VIP patio del buque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132030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Despedida brigadieres 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132200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Llamada con ODG y CC RL Muñoz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140600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Alza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140620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Rancho en patio del artillero 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140645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Desplazamiento hacia polígono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7" name="Google Shape;577;g7c73f4719009eb63_1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578" name="Google Shape;578;g7c73f4719009eb63_1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9" name="Google Shape;579;g7c73f4719009eb63_1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80" name="Google Shape;580;g7c73f4719009eb63_1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581" name="Google Shape;581;g7c73f4719009eb63_1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582" name="Google Shape;582;g7c73f4719009eb63_1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583" name="Google Shape;583;g7c73f4719009eb63_1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584" name="Google Shape;584;g7c73f4719009eb63_1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585" name="Google Shape;585;g7c73f4719009eb63_1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586" name="Google Shape;586;g7c73f4719009eb63_1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587" name="Google Shape;587;g7c73f4719009eb63_1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588" name="Google Shape;588;g7c73f4719009eb63_1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589" name="Google Shape;589;g7c73f4719009eb63_1"/>
          <p:cNvSpPr txBox="1"/>
          <p:nvPr/>
        </p:nvSpPr>
        <p:spPr>
          <a:xfrm>
            <a:off x="839979" y="837240"/>
            <a:ext cx="104517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</a:rPr>
              <a:t>HORARIO GUÍA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0" name="Google Shape;590;g7c73f4719009eb63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91" name="Google Shape;591;g7c73f4719009eb63_1"/>
          <p:cNvGraphicFramePr/>
          <p:nvPr/>
        </p:nvGraphicFramePr>
        <p:xfrm>
          <a:off x="2412927" y="203019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{BAB4E1BB-3D34-4BE1-9DED-1FF7AB234AC3}</a:tableStyleId>
              </a:tblPr>
              <a:tblGrid>
                <a:gridCol w="3619500"/>
                <a:gridCol w="3619500"/>
              </a:tblGrid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140710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Inicio subida por quebrada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140940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Desplazamiento a bateria complejo deportivo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141000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Comex entrega de carabina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141200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Finex entrega de carabina</a:t>
                      </a:r>
                      <a:endParaRPr sz="230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6" name="Google Shape;596;g7c73f4719009eb63_20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597" name="Google Shape;597;g7c73f4719009eb63_20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8" name="Google Shape;598;g7c73f4719009eb63_20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9" name="Google Shape;599;g7c73f4719009eb63_20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600" name="Google Shape;600;g7c73f4719009eb63_20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601" name="Google Shape;601;g7c73f4719009eb63_20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602" name="Google Shape;602;g7c73f4719009eb63_20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603" name="Google Shape;603;g7c73f4719009eb63_20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604" name="Google Shape;604;g7c73f4719009eb63_20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605" name="Google Shape;605;g7c73f4719009eb63_20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606" name="Google Shape;606;g7c73f4719009eb63_20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607" name="Google Shape;607;g7c73f4719009eb63_20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608" name="Google Shape;608;g7c73f4719009eb63_20"/>
          <p:cNvSpPr txBox="1"/>
          <p:nvPr/>
        </p:nvSpPr>
        <p:spPr>
          <a:xfrm>
            <a:off x="839979" y="837240"/>
            <a:ext cx="104517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</a:rPr>
              <a:t>HORARIO GUÍA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9" name="Google Shape;609;g7c73f4719009eb63_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10" name="Google Shape;610;g7c73f4719009eb63_20"/>
          <p:cNvGraphicFramePr/>
          <p:nvPr/>
        </p:nvGraphicFramePr>
        <p:xfrm>
          <a:off x="2476502" y="203114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{BAB4E1BB-3D34-4BE1-9DED-1FF7AB234AC3}</a:tableStyleId>
              </a:tblPr>
              <a:tblGrid>
                <a:gridCol w="3619500"/>
                <a:gridCol w="3619500"/>
              </a:tblGrid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3F3F3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141210</a:t>
                      </a:r>
                      <a:endParaRPr sz="2300">
                        <a:solidFill>
                          <a:srgbClr val="F3F3F3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rgbClr val="F3F3F3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Traslado hacia patio del artillero </a:t>
                      </a:r>
                      <a:endParaRPr sz="2300">
                        <a:solidFill>
                          <a:srgbClr val="F3F3F3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141250</a:t>
                      </a:r>
                      <a:endParaRPr sz="23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Término</a:t>
                      </a:r>
                      <a:r>
                        <a:rPr lang="es-CL" sz="23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de maniobra</a:t>
                      </a:r>
                      <a:endParaRPr sz="23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141300</a:t>
                      </a:r>
                      <a:endParaRPr sz="23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Diana batallón de reclutas</a:t>
                      </a:r>
                      <a:endParaRPr sz="23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141330</a:t>
                      </a:r>
                      <a:endParaRPr sz="23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3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Finex trinca de estaciones</a:t>
                      </a:r>
                      <a:endParaRPr sz="23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Google Shape;615;p32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616" name="Google Shape;616;p32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32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8" name="Google Shape;618;p32"/>
          <p:cNvGrpSpPr/>
          <p:nvPr/>
        </p:nvGrpSpPr>
        <p:grpSpPr>
          <a:xfrm>
            <a:off x="1397000" y="231284"/>
            <a:ext cx="9271000" cy="503952"/>
            <a:chOff x="1397000" y="231284"/>
            <a:chExt cx="9271000" cy="503952"/>
          </a:xfrm>
        </p:grpSpPr>
        <p:cxnSp>
          <p:nvCxnSpPr>
            <p:cNvPr id="619" name="Google Shape;619;p32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620" name="Google Shape;620;p32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621" name="Google Shape;621;p32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622" name="Google Shape;622;p32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623" name="Google Shape;623;p32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624" name="Google Shape;624;p32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625" name="Google Shape;625;p32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626" name="Google Shape;626;p32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627" name="Google Shape;627;p32"/>
          <p:cNvSpPr txBox="1"/>
          <p:nvPr/>
        </p:nvSpPr>
        <p:spPr>
          <a:xfrm>
            <a:off x="2107343" y="2497796"/>
            <a:ext cx="7977300" cy="18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5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LOGÍSTICA</a:t>
            </a:r>
            <a:endParaRPr>
              <a:solidFill>
                <a:srgbClr val="F3F3F3"/>
              </a:solidFill>
            </a:endParaRPr>
          </a:p>
        </p:txBody>
      </p:sp>
      <p:pic>
        <p:nvPicPr>
          <p:cNvPr id="628" name="Google Shape;62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3c6f1713566_0_1"/>
          <p:cNvSpPr/>
          <p:nvPr/>
        </p:nvSpPr>
        <p:spPr>
          <a:xfrm>
            <a:off x="895824" y="618999"/>
            <a:ext cx="10311000" cy="31800"/>
          </a:xfrm>
          <a:prstGeom prst="flowChartAlternateProcess">
            <a:avLst/>
          </a:prstGeom>
          <a:solidFill>
            <a:srgbClr val="957001"/>
          </a:solidFill>
          <a:ln cap="flat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35" name="Google Shape;635;g3c6f1713566_0_1"/>
          <p:cNvGrpSpPr/>
          <p:nvPr/>
        </p:nvGrpSpPr>
        <p:grpSpPr>
          <a:xfrm>
            <a:off x="0" y="6152194"/>
            <a:ext cx="12192210" cy="705665"/>
            <a:chOff x="0" y="4524180"/>
            <a:chExt cx="9143700" cy="619113"/>
          </a:xfrm>
        </p:grpSpPr>
        <p:sp>
          <p:nvSpPr>
            <p:cNvPr id="636" name="Google Shape;636;g3c6f1713566_0_1"/>
            <p:cNvSpPr/>
            <p:nvPr/>
          </p:nvSpPr>
          <p:spPr>
            <a:xfrm>
              <a:off x="0" y="4617693"/>
              <a:ext cx="9143700" cy="5256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467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 sz="14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467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 sz="14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7" name="Google Shape;637;g3c6f1713566_0_1"/>
            <p:cNvSpPr/>
            <p:nvPr/>
          </p:nvSpPr>
          <p:spPr>
            <a:xfrm flipH="1" rot="10800000">
              <a:off x="0" y="4524180"/>
              <a:ext cx="9143700" cy="47100"/>
            </a:xfrm>
            <a:prstGeom prst="flowChartAlternateProcess">
              <a:avLst/>
            </a:prstGeom>
            <a:solidFill>
              <a:srgbClr val="FFFF00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8" name="Google Shape;638;g3c6f1713566_0_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sp>
        <p:nvSpPr>
          <p:cNvPr id="639" name="Google Shape;639;g3c6f1713566_0_1"/>
          <p:cNvSpPr/>
          <p:nvPr/>
        </p:nvSpPr>
        <p:spPr>
          <a:xfrm>
            <a:off x="1655964" y="81149"/>
            <a:ext cx="4793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CADENA DE EVACUACIÓN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640" name="Google Shape;640;g3c6f1713566_0_1"/>
          <p:cNvSpPr/>
          <p:nvPr/>
        </p:nvSpPr>
        <p:spPr>
          <a:xfrm>
            <a:off x="8984064" y="5351941"/>
            <a:ext cx="2871600" cy="63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r>
              <a:t/>
            </a:r>
            <a:endParaRPr b="1" i="0" sz="10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r>
              <a:t/>
            </a:r>
            <a:endParaRPr b="0" i="0" sz="10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Calibri"/>
              <a:buNone/>
            </a:pPr>
            <a:r>
              <a:t/>
            </a:r>
            <a:endParaRPr b="1" i="0" sz="13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g3c6f1713566_0_1"/>
          <p:cNvSpPr txBox="1"/>
          <p:nvPr/>
        </p:nvSpPr>
        <p:spPr>
          <a:xfrm>
            <a:off x="9104992" y="4724348"/>
            <a:ext cx="189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2" name="Google Shape;642;g3c6f1713566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" name="Google Shape;643;g3c6f1713566_0_1" title="Captura de pantalla 2026-02-10 11072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81809" y="1319000"/>
            <a:ext cx="6834192" cy="4165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g3c6f1713566_0_1"/>
          <p:cNvSpPr txBox="1"/>
          <p:nvPr/>
        </p:nvSpPr>
        <p:spPr>
          <a:xfrm>
            <a:off x="270750" y="945300"/>
            <a:ext cx="4674300" cy="493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• Ante cualquier situación de emergencia los brigadieres u oficiales </a:t>
            </a: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deberán</a:t>
            </a: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informar a viva voz, quedando a la </a:t>
            </a: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espera</a:t>
            </a: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de enfermero y/o médico.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• Cualquier situación que contemple un riesgo al recluta o al personal en general, deberá ser informado a los encargados de actividad u Oficial Seguridad, para detener la actividad y tomar las medidas necesarias.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•  01 Médico, 02 enfermero, enfermería lista a actuar y movilización en alerta 5.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Acciones ante emergencia: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• Niveles de atención: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Char char="-"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Herido Leve: Enfermero de la escuela.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Char char="-"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Herido Grave: Hospital naval.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• Cadena de evacuación: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Char char="-"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Primera atención: Enfermería de la escuela.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Char char="-"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Segunda atención: Vehículo de evacuación.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Char char="-"/>
            </a:pPr>
            <a:r>
              <a:rPr lang="es-CL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Tercera atención: Hospital naval. 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8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9" name="Google Shape;649;g3c6e5f01df1_0_156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650" name="Google Shape;650;g3c6e5f01df1_0_156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g3c6e5f01df1_0_156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52" name="Google Shape;652;g3c6e5f01df1_0_156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653" name="Google Shape;653;g3c6e5f01df1_0_156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654" name="Google Shape;654;g3c6e5f01df1_0_156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655" name="Google Shape;655;g3c6e5f01df1_0_156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656" name="Google Shape;656;g3c6e5f01df1_0_156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657" name="Google Shape;657;g3c6e5f01df1_0_156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658" name="Google Shape;658;g3c6e5f01df1_0_156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659" name="Google Shape;659;g3c6e5f01df1_0_156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660" name="Google Shape;660;g3c6e5f01df1_0_156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661" name="Google Shape;661;g3c6e5f01df1_0_156"/>
          <p:cNvSpPr txBox="1"/>
          <p:nvPr/>
        </p:nvSpPr>
        <p:spPr>
          <a:xfrm>
            <a:off x="839979" y="837240"/>
            <a:ext cx="10451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</a:rPr>
              <a:t>REQUERIMIENTOS</a:t>
            </a:r>
            <a:r>
              <a:rPr lang="es-CL" sz="2800">
                <a:solidFill>
                  <a:schemeClr val="lt1"/>
                </a:solidFill>
              </a:rPr>
              <a:t> PARA LA ACTIVIDAD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2" name="Google Shape;662;g3c6e5f01df1_0_156"/>
          <p:cNvSpPr txBox="1"/>
          <p:nvPr/>
        </p:nvSpPr>
        <p:spPr>
          <a:xfrm>
            <a:off x="735725" y="1518081"/>
            <a:ext cx="10941300" cy="47100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RANCHO EN BOLSA (AM) Y APOYO COCINA PARA REALIZAR BREBAJE. (DEPTO. ABASTECIMIENTO)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FUSILES CON CARGADORES Y CASCOS (SIN BALAS) (03) 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FUSILES SCAR (02)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SALVAS PARA SCAR (30)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GRANADAS DE HUMO (01)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BOTE DE GOMA (MARINA Y APOYO DEPORTIVO)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PALAS Y CHUZOS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MANGUERAS Y PITONES (03)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DOCTOR Y ENFERMERO PRESENTE EN TODO MOMENTO. (DEPTO. SANIDAD)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ENFERMERÍA EN ESTADO 5. (DEPTO. SANIDAD)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APOYO CAPELLÁN 132200 (DEPTO. EJECUTIVO)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AMPLIFICACIÓN EN PISTA ATLÉTICA (ODM)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BUS PARA SIMULAR MOVILIZACIÓN DE LOS BRIGADIERES (CUERPO GUARDIA A GUARDIA DE PLANTA)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</a:pP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EQUIPO ANTIDISTURBIOS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(MANTENCIÓN Y SERVICIOS)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3" name="Google Shape;663;g3c6e5f01df1_0_1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7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8" name="Google Shape;668;p35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669" name="Google Shape;669;p35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35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1" name="Google Shape;671;p35"/>
          <p:cNvSpPr txBox="1"/>
          <p:nvPr/>
        </p:nvSpPr>
        <p:spPr>
          <a:xfrm>
            <a:off x="220791" y="2644059"/>
            <a:ext cx="117504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9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MANDO Y CONTROL</a:t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672" name="Google Shape;67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73" name="Google Shape;673;p35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674" name="Google Shape;674;p35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675" name="Google Shape;675;p35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676" name="Google Shape;676;p35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677" name="Google Shape;677;p35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678" name="Google Shape;678;p35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679" name="Google Shape;679;p35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680" name="Google Shape;680;p35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681" name="Google Shape;681;p35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5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" name="Google Shape;686;p36"/>
          <p:cNvGrpSpPr/>
          <p:nvPr/>
        </p:nvGrpSpPr>
        <p:grpSpPr>
          <a:xfrm>
            <a:off x="-1" y="6353838"/>
            <a:ext cx="12192001" cy="504162"/>
            <a:chOff x="-1" y="6353838"/>
            <a:chExt cx="12192001" cy="504162"/>
          </a:xfrm>
        </p:grpSpPr>
        <p:sp>
          <p:nvSpPr>
            <p:cNvPr id="687" name="Google Shape;687;p36"/>
            <p:cNvSpPr/>
            <p:nvPr/>
          </p:nvSpPr>
          <p:spPr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36"/>
            <p:cNvSpPr/>
            <p:nvPr/>
          </p:nvSpPr>
          <p:spPr>
            <a:xfrm flipH="1" rot="10800000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689" name="Google Shape;689;p36"/>
          <p:cNvGraphicFramePr/>
          <p:nvPr/>
        </p:nvGraphicFramePr>
        <p:xfrm>
          <a:off x="2558355" y="194560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{5F5F4DA5-61AB-4FF0-8D41-882DF9729D8F}</a:tableStyleId>
              </a:tblPr>
              <a:tblGrid>
                <a:gridCol w="2553525"/>
                <a:gridCol w="2078950"/>
                <a:gridCol w="23158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OFICIAL/BRIGADIER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ROL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TELÉFONO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dk1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CC TEICHELMANN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OCE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979995431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T1 SÁNCHEZ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OF. SEGURIDAD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976552375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T1 CASAS-CORDERO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OF. SEGURIDAD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989214634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T1 IM PIZARRO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OF. SEGURIDAD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940933850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BRIG. MAYOR CHÁVEZ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SUPERVISOR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978704090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BRIG. MAYOR IZQUIERDO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SUPERVISOR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943441124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BRIG. MAYOR MELÉNDEZ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SUPERVISOR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800"/>
                        <a:t>973610849</a:t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grpSp>
        <p:nvGrpSpPr>
          <p:cNvPr id="690" name="Google Shape;690;p36"/>
          <p:cNvGrpSpPr/>
          <p:nvPr/>
        </p:nvGrpSpPr>
        <p:grpSpPr>
          <a:xfrm>
            <a:off x="1397000" y="105164"/>
            <a:ext cx="9271000" cy="503952"/>
            <a:chOff x="1397000" y="231284"/>
            <a:chExt cx="9271000" cy="503952"/>
          </a:xfrm>
        </p:grpSpPr>
        <p:cxnSp>
          <p:nvCxnSpPr>
            <p:cNvPr id="691" name="Google Shape;691;p36"/>
            <p:cNvCxnSpPr/>
            <p:nvPr/>
          </p:nvCxnSpPr>
          <p:spPr>
            <a:xfrm>
              <a:off x="1397000" y="735236"/>
              <a:ext cx="92710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692" name="Google Shape;692;p36"/>
            <p:cNvGrpSpPr/>
            <p:nvPr/>
          </p:nvGrpSpPr>
          <p:grpSpPr>
            <a:xfrm>
              <a:off x="1397000" y="231284"/>
              <a:ext cx="9169400" cy="400804"/>
              <a:chOff x="2867291" y="866559"/>
              <a:chExt cx="7176941" cy="400804"/>
            </a:xfrm>
          </p:grpSpPr>
          <p:sp>
            <p:nvSpPr>
              <p:cNvPr id="693" name="Google Shape;693;p36"/>
              <p:cNvSpPr/>
              <p:nvPr/>
            </p:nvSpPr>
            <p:spPr>
              <a:xfrm>
                <a:off x="2867291" y="871295"/>
                <a:ext cx="981165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694" name="Google Shape;694;p36"/>
              <p:cNvSpPr/>
              <p:nvPr/>
            </p:nvSpPr>
            <p:spPr>
              <a:xfrm>
                <a:off x="5943071" y="871295"/>
                <a:ext cx="111072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695" name="Google Shape;695;p36"/>
              <p:cNvSpPr/>
              <p:nvPr/>
            </p:nvSpPr>
            <p:spPr>
              <a:xfrm>
                <a:off x="5041281" y="871295"/>
                <a:ext cx="845141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696" name="Google Shape;696;p36"/>
              <p:cNvSpPr/>
              <p:nvPr/>
            </p:nvSpPr>
            <p:spPr>
              <a:xfrm>
                <a:off x="3890322" y="871295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697" name="Google Shape;697;p36"/>
              <p:cNvSpPr/>
              <p:nvPr/>
            </p:nvSpPr>
            <p:spPr>
              <a:xfrm>
                <a:off x="7099530" y="871363"/>
                <a:ext cx="1110728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698" name="Google Shape;698;p36"/>
              <p:cNvSpPr/>
              <p:nvPr/>
            </p:nvSpPr>
            <p:spPr>
              <a:xfrm>
                <a:off x="8259915" y="866559"/>
                <a:ext cx="1784317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rgbClr val="00B050"/>
              </a:solidFill>
              <a:ln cap="flat" cmpd="sng" w="12700">
                <a:solidFill>
                  <a:srgbClr val="00B05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pic>
        <p:nvPicPr>
          <p:cNvPr id="699" name="Google Shape;69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3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4" name="Google Shape;704;g3c6f1713566_0_37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705" name="Google Shape;705;g3c6f1713566_0_37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6" name="Google Shape;706;g3c6f1713566_0_37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07" name="Google Shape;707;g3c6f1713566_0_37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708" name="Google Shape;708;g3c6f1713566_0_37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709" name="Google Shape;709;g3c6f1713566_0_37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710" name="Google Shape;710;g3c6f1713566_0_37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711" name="Google Shape;711;g3c6f1713566_0_37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712" name="Google Shape;712;g3c6f1713566_0_37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713" name="Google Shape;713;g3c6f1713566_0_37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714" name="Google Shape;714;g3c6f1713566_0_37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715" name="Google Shape;715;g3c6f1713566_0_37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sp>
        <p:nvSpPr>
          <p:cNvPr id="716" name="Google Shape;716;g3c6f1713566_0_37"/>
          <p:cNvSpPr txBox="1"/>
          <p:nvPr/>
        </p:nvSpPr>
        <p:spPr>
          <a:xfrm>
            <a:off x="2107343" y="2497796"/>
            <a:ext cx="7977300" cy="18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50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MRO</a:t>
            </a:r>
            <a:endParaRPr>
              <a:solidFill>
                <a:srgbClr val="F3F3F3"/>
              </a:solidFill>
            </a:endParaRPr>
          </a:p>
        </p:txBody>
      </p:sp>
      <p:pic>
        <p:nvPicPr>
          <p:cNvPr id="717" name="Google Shape;717;g3c6f1713566_0_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2" name="Google Shape;722;g3c6f1713566_0_20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723" name="Google Shape;723;g3c6f1713566_0_20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4" name="Google Shape;724;g3c6f1713566_0_20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25" name="Google Shape;725;g3c6f1713566_0_20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726" name="Google Shape;726;g3c6f1713566_0_20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727" name="Google Shape;727;g3c6f1713566_0_20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728" name="Google Shape;728;g3c6f1713566_0_20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729" name="Google Shape;729;g3c6f1713566_0_20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730" name="Google Shape;730;g3c6f1713566_0_20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731" name="Google Shape;731;g3c6f1713566_0_20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732" name="Google Shape;732;g3c6f1713566_0_20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733" name="Google Shape;733;g3c6f1713566_0_20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pic>
        <p:nvPicPr>
          <p:cNvPr id="734" name="Google Shape;734;g3c6f1713566_0_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5" name="Google Shape;735;g3c6f1713566_0_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8613" y="1681151"/>
            <a:ext cx="11534775" cy="349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9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0" name="Google Shape;740;g3c6f1713566_0_58"/>
          <p:cNvGrpSpPr/>
          <p:nvPr/>
        </p:nvGrpSpPr>
        <p:grpSpPr>
          <a:xfrm>
            <a:off x="-1" y="6353958"/>
            <a:ext cx="12192001" cy="504000"/>
            <a:chOff x="-1" y="6353958"/>
            <a:chExt cx="12192001" cy="504000"/>
          </a:xfrm>
        </p:grpSpPr>
        <p:sp>
          <p:nvSpPr>
            <p:cNvPr id="741" name="Google Shape;741;g3c6f1713566_0_58"/>
            <p:cNvSpPr/>
            <p:nvPr/>
          </p:nvSpPr>
          <p:spPr>
            <a:xfrm>
              <a:off x="0" y="6399558"/>
              <a:ext cx="12192000" cy="458400"/>
            </a:xfrm>
            <a:prstGeom prst="rect">
              <a:avLst/>
            </a:prstGeom>
            <a:solidFill>
              <a:srgbClr val="011893"/>
            </a:solidFill>
            <a:ln cap="flat" cmpd="sng" w="12700">
              <a:solidFill>
                <a:srgbClr val="4271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0000" lIns="120000" spcFirstLastPara="1" rIns="120000" wrap="square" tIns="600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 A T R I O T I S M O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CL" sz="12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HONOR	    	LEALTAD		         VALENTÍA	         INTEGRIDAD		  DEBER</a:t>
              </a:r>
              <a:endParaRPr b="1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2" name="Google Shape;742;g3c6f1713566_0_58"/>
            <p:cNvSpPr/>
            <p:nvPr/>
          </p:nvSpPr>
          <p:spPr>
            <a:xfrm flipH="1" rot="10800000">
              <a:off x="-1" y="6353958"/>
              <a:ext cx="12192000" cy="45600"/>
            </a:xfrm>
            <a:prstGeom prst="flowChartAlternateProcess">
              <a:avLst/>
            </a:prstGeom>
            <a:solidFill>
              <a:srgbClr val="957001"/>
            </a:solidFill>
            <a:ln cap="flat" cmpd="sng" w="12700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43" name="Google Shape;743;g3c6f1713566_0_58"/>
          <p:cNvGrpSpPr/>
          <p:nvPr/>
        </p:nvGrpSpPr>
        <p:grpSpPr>
          <a:xfrm>
            <a:off x="1396944" y="231284"/>
            <a:ext cx="9270956" cy="503952"/>
            <a:chOff x="1396944" y="231284"/>
            <a:chExt cx="9270956" cy="503952"/>
          </a:xfrm>
        </p:grpSpPr>
        <p:cxnSp>
          <p:nvCxnSpPr>
            <p:cNvPr id="744" name="Google Shape;744;g3c6f1713566_0_58"/>
            <p:cNvCxnSpPr/>
            <p:nvPr/>
          </p:nvCxnSpPr>
          <p:spPr>
            <a:xfrm>
              <a:off x="1397000" y="735236"/>
              <a:ext cx="9270900" cy="0"/>
            </a:xfrm>
            <a:prstGeom prst="straightConnector1">
              <a:avLst/>
            </a:prstGeom>
            <a:noFill/>
            <a:ln cap="flat" cmpd="sng" w="127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grpSp>
          <p:nvGrpSpPr>
            <p:cNvPr id="745" name="Google Shape;745;g3c6f1713566_0_58"/>
            <p:cNvGrpSpPr/>
            <p:nvPr/>
          </p:nvGrpSpPr>
          <p:grpSpPr>
            <a:xfrm>
              <a:off x="1396944" y="231284"/>
              <a:ext cx="9169366" cy="400804"/>
              <a:chOff x="2867291" y="866559"/>
              <a:chExt cx="7177024" cy="400804"/>
            </a:xfrm>
          </p:grpSpPr>
          <p:sp>
            <p:nvSpPr>
              <p:cNvPr id="746" name="Google Shape;746;g3c6f1713566_0_58"/>
              <p:cNvSpPr/>
              <p:nvPr/>
            </p:nvSpPr>
            <p:spPr>
              <a:xfrm>
                <a:off x="2867291" y="871295"/>
                <a:ext cx="9813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ORGATAR</a:t>
                </a:r>
                <a:endParaRPr/>
              </a:p>
            </p:txBody>
          </p:sp>
          <p:sp>
            <p:nvSpPr>
              <p:cNvPr id="747" name="Google Shape;747;g3c6f1713566_0_58"/>
              <p:cNvSpPr/>
              <p:nvPr/>
            </p:nvSpPr>
            <p:spPr>
              <a:xfrm>
                <a:off x="5943071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EJECUCIÓN</a:t>
                </a:r>
                <a:endParaRPr/>
              </a:p>
            </p:txBody>
          </p:sp>
          <p:sp>
            <p:nvSpPr>
              <p:cNvPr id="748" name="Google Shape;748;g3c6f1713566_0_58"/>
              <p:cNvSpPr/>
              <p:nvPr/>
            </p:nvSpPr>
            <p:spPr>
              <a:xfrm>
                <a:off x="5041281" y="871295"/>
                <a:ext cx="8451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MISIÓN</a:t>
                </a:r>
                <a:endParaRPr/>
              </a:p>
            </p:txBody>
          </p:sp>
          <p:sp>
            <p:nvSpPr>
              <p:cNvPr id="749" name="Google Shape;749;g3c6f1713566_0_58"/>
              <p:cNvSpPr/>
              <p:nvPr/>
            </p:nvSpPr>
            <p:spPr>
              <a:xfrm>
                <a:off x="3890322" y="871295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SITUACIÓN</a:t>
                </a:r>
                <a:endParaRPr/>
              </a:p>
            </p:txBody>
          </p:sp>
          <p:sp>
            <p:nvSpPr>
              <p:cNvPr id="750" name="Google Shape;750;g3c6f1713566_0_58"/>
              <p:cNvSpPr/>
              <p:nvPr/>
            </p:nvSpPr>
            <p:spPr>
              <a:xfrm>
                <a:off x="7099530" y="871363"/>
                <a:ext cx="11106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LOGÍSTICA</a:t>
                </a:r>
                <a:endParaRPr/>
              </a:p>
            </p:txBody>
          </p:sp>
          <p:sp>
            <p:nvSpPr>
              <p:cNvPr id="751" name="Google Shape;751;g3c6f1713566_0_58"/>
              <p:cNvSpPr/>
              <p:nvPr/>
            </p:nvSpPr>
            <p:spPr>
              <a:xfrm>
                <a:off x="8259915" y="866559"/>
                <a:ext cx="1784400" cy="396000"/>
              </a:xfrm>
              <a:prstGeom prst="round2SameRect">
                <a:avLst>
                  <a:gd fmla="val 16667" name="adj1"/>
                  <a:gd fmla="val 0" name="adj2"/>
                </a:avLst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s-CL" sz="12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MANDO Y CONTROL</a:t>
                </a:r>
                <a:endParaRPr/>
              </a:p>
            </p:txBody>
          </p:sp>
        </p:grpSp>
      </p:grpSp>
      <p:pic>
        <p:nvPicPr>
          <p:cNvPr id="752" name="Google Shape;752;g3c6f1713566_0_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771" y="21200"/>
            <a:ext cx="666825" cy="9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3" name="Google Shape;753;g3c6f1713566_0_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7900" y="1477650"/>
            <a:ext cx="11449050" cy="413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57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p37"/>
          <p:cNvSpPr/>
          <p:nvPr/>
        </p:nvSpPr>
        <p:spPr>
          <a:xfrm>
            <a:off x="1639400" y="777396"/>
            <a:ext cx="9482700" cy="1949400"/>
          </a:xfrm>
          <a:prstGeom prst="rect">
            <a:avLst/>
          </a:prstGeom>
          <a:solidFill>
            <a:schemeClr val="dk1"/>
          </a:solidFill>
          <a:ln cap="flat" cmpd="sng" w="76200">
            <a:solidFill>
              <a:srgbClr val="01189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4400">
                <a:solidFill>
                  <a:schemeClr val="lt1"/>
                </a:solidFill>
              </a:rPr>
              <a:t>PRESENTACIÓN BAUTIZO DE LA CARABINA SR. DIRECTOR 2026</a:t>
            </a:r>
            <a:endParaRPr/>
          </a:p>
        </p:txBody>
      </p:sp>
      <p:sp>
        <p:nvSpPr>
          <p:cNvPr id="759" name="Google Shape;759;p37"/>
          <p:cNvSpPr txBox="1"/>
          <p:nvPr/>
        </p:nvSpPr>
        <p:spPr>
          <a:xfrm>
            <a:off x="85743" y="5879926"/>
            <a:ext cx="12020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FFFFFF"/>
                </a:solidFill>
              </a:rPr>
              <a:t>Valparaíso</a:t>
            </a:r>
            <a:r>
              <a:rPr lang="es-CL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s-CL" sz="1800">
                <a:solidFill>
                  <a:srgbClr val="FFFFFF"/>
                </a:solidFill>
              </a:rPr>
              <a:t>febrero</a:t>
            </a:r>
            <a:r>
              <a:rPr lang="es-CL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202</a:t>
            </a:r>
            <a:r>
              <a:rPr lang="es-CL" sz="1800">
                <a:solidFill>
                  <a:srgbClr val="FFFFFF"/>
                </a:solidFill>
              </a:rPr>
              <a:t>6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2023-05-09T19:36:16Z</dcterms:created>
  <dc:creator>ADMIN</dc:creator>
</cp:coreProperties>
</file>