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60" r:id="rId4"/>
    <p:sldId id="259" r:id="rId5"/>
    <p:sldId id="261" r:id="rId6"/>
    <p:sldId id="256" r:id="rId7"/>
    <p:sldId id="262" r:id="rId8"/>
  </p:sldIdLst>
  <p:sldSz cx="9144000" cy="5143500" type="screen16x9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Estilo medio 3 - Énfasis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56" d="100"/>
          <a:sy n="156" d="100"/>
        </p:scale>
        <p:origin x="-240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8DF67B-C809-4677-962A-C4E6390C9BE5}" type="datetimeFigureOut">
              <a:rPr lang="es-CL" smtClean="0"/>
              <a:t>20-03-2025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67AF6A-47CD-412E-8563-DDBC5184E81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79802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2588" y="685800"/>
            <a:ext cx="6094412" cy="3429000"/>
          </a:xfrm>
          <a:ln/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altLang="es-ES" dirty="0" smtClean="0">
              <a:latin typeface="Arial" pitchFamily="34" charset="0"/>
            </a:endParaRPr>
          </a:p>
        </p:txBody>
      </p:sp>
      <p:sp>
        <p:nvSpPr>
          <p:cNvPr id="2253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55C351-9D40-44CA-859E-625329F2FD4A}" type="slidenum">
              <a:rPr lang="es-CL" altLang="es-ES" smtClean="0">
                <a:latin typeface="Arial" pitchFamily="34" charset="0"/>
                <a:cs typeface="Arial" pitchFamily="34" charset="0"/>
              </a:rPr>
              <a:pPr/>
              <a:t>1</a:t>
            </a:fld>
            <a:endParaRPr lang="es-CL" altLang="es-ES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7918805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7918805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7918805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7918805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20-03-2025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04664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20-03-2025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6813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20-03-2025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56408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20-03-2025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38359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20-03-2025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23520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20-03-2025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51524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20-03-2025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4579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20-03-2025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5785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20-03-2025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87394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20-03-2025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2573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20-03-2025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03157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2F8BE-A07D-4C7C-A024-951F8AD59662}" type="datetimeFigureOut">
              <a:rPr lang="es-CL" smtClean="0"/>
              <a:t>20-03-2025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42537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Forma libre"/>
          <p:cNvSpPr/>
          <p:nvPr/>
        </p:nvSpPr>
        <p:spPr>
          <a:xfrm>
            <a:off x="179512" y="2775348"/>
            <a:ext cx="6867525" cy="175022"/>
          </a:xfrm>
          <a:custGeom>
            <a:avLst/>
            <a:gdLst>
              <a:gd name="connsiteX0" fmla="*/ 4763 w 4695825"/>
              <a:gd name="connsiteY0" fmla="*/ 4762 h 233362"/>
              <a:gd name="connsiteX1" fmla="*/ 0 w 4695825"/>
              <a:gd name="connsiteY1" fmla="*/ 233362 h 233362"/>
              <a:gd name="connsiteX2" fmla="*/ 4538663 w 4695825"/>
              <a:gd name="connsiteY2" fmla="*/ 233362 h 233362"/>
              <a:gd name="connsiteX3" fmla="*/ 4695825 w 4695825"/>
              <a:gd name="connsiteY3" fmla="*/ 0 h 233362"/>
              <a:gd name="connsiteX4" fmla="*/ 4763 w 4695825"/>
              <a:gd name="connsiteY4" fmla="*/ 4762 h 233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95825" h="233362">
                <a:moveTo>
                  <a:pt x="4763" y="4762"/>
                </a:moveTo>
                <a:cubicBezTo>
                  <a:pt x="3175" y="80962"/>
                  <a:pt x="1588" y="157162"/>
                  <a:pt x="0" y="233362"/>
                </a:cubicBezTo>
                <a:lnTo>
                  <a:pt x="4538663" y="233362"/>
                </a:lnTo>
                <a:lnTo>
                  <a:pt x="4695825" y="0"/>
                </a:lnTo>
                <a:lnTo>
                  <a:pt x="4763" y="4762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dirty="0"/>
          </a:p>
        </p:txBody>
      </p:sp>
      <p:sp>
        <p:nvSpPr>
          <p:cNvPr id="10" name="9 Paralelogramo"/>
          <p:cNvSpPr/>
          <p:nvPr/>
        </p:nvSpPr>
        <p:spPr>
          <a:xfrm>
            <a:off x="6956821" y="2775348"/>
            <a:ext cx="1071563" cy="175022"/>
          </a:xfrm>
          <a:prstGeom prst="parallelogram">
            <a:avLst>
              <a:gd name="adj" fmla="val 96235"/>
            </a:avLst>
          </a:prstGeom>
          <a:solidFill>
            <a:srgbClr val="0000FF"/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dirty="0"/>
          </a:p>
        </p:txBody>
      </p:sp>
      <p:sp>
        <p:nvSpPr>
          <p:cNvPr id="11" name="10 Paralelogramo"/>
          <p:cNvSpPr/>
          <p:nvPr/>
        </p:nvSpPr>
        <p:spPr>
          <a:xfrm>
            <a:off x="7964933" y="2771776"/>
            <a:ext cx="1071563" cy="176213"/>
          </a:xfrm>
          <a:prstGeom prst="parallelogram">
            <a:avLst>
              <a:gd name="adj" fmla="val 96235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 dirty="0"/>
          </a:p>
        </p:txBody>
      </p:sp>
      <p:sp>
        <p:nvSpPr>
          <p:cNvPr id="18" name="17 CuadroTexto"/>
          <p:cNvSpPr txBox="1"/>
          <p:nvPr/>
        </p:nvSpPr>
        <p:spPr>
          <a:xfrm>
            <a:off x="0" y="4083919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1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Arial" charset="0"/>
              </a:rPr>
              <a:t>21 – marzo - 2025</a:t>
            </a:r>
            <a:endParaRPr lang="es-CL" sz="1600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+mn-lt"/>
              <a:cs typeface="Arial" charset="0"/>
            </a:endParaRPr>
          </a:p>
          <a:p>
            <a:pPr algn="ctr" eaLnBrk="1" hangingPunct="1">
              <a:defRPr/>
            </a:pPr>
            <a:endParaRPr lang="es-CL" sz="1600" b="1" dirty="0">
              <a:solidFill>
                <a:schemeClr val="accent6">
                  <a:lumMod val="60000"/>
                  <a:lumOff val="40000"/>
                </a:schemeClr>
              </a:solidFill>
              <a:latin typeface="+mn-lt"/>
              <a:cs typeface="Arial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755576" y="3066169"/>
            <a:ext cx="778674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3200" b="1" dirty="0" smtClean="0">
                <a:solidFill>
                  <a:srgbClr val="002060"/>
                </a:solidFill>
                <a:latin typeface="+mn-lt"/>
                <a:cs typeface="Arial" charset="0"/>
              </a:rPr>
              <a:t>FF-15 “Almirante Blanco Encalada”</a:t>
            </a:r>
            <a:endParaRPr lang="es-CL" sz="3200" b="1" dirty="0">
              <a:solidFill>
                <a:srgbClr val="002060"/>
              </a:solidFill>
              <a:latin typeface="+mn-lt"/>
              <a:cs typeface="Arial" charset="0"/>
            </a:endParaRPr>
          </a:p>
        </p:txBody>
      </p:sp>
      <p:pic>
        <p:nvPicPr>
          <p:cNvPr id="3079" name="Picture 9" descr="\\BLANCOSERVER2\Informaciones_Generales\fotos cuadro\DSCN86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" y="-350044"/>
            <a:ext cx="9180513" cy="3030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grpSp>
        <p:nvGrpSpPr>
          <p:cNvPr id="15" name="14 Grupo"/>
          <p:cNvGrpSpPr/>
          <p:nvPr/>
        </p:nvGrpSpPr>
        <p:grpSpPr>
          <a:xfrm>
            <a:off x="78929" y="3220654"/>
            <a:ext cx="8937410" cy="1079288"/>
            <a:chOff x="78929" y="0"/>
            <a:chExt cx="8937410" cy="1079288"/>
          </a:xfrm>
        </p:grpSpPr>
        <p:grpSp>
          <p:nvGrpSpPr>
            <p:cNvPr id="16" name="17 Grupo"/>
            <p:cNvGrpSpPr>
              <a:grpSpLocks/>
            </p:cNvGrpSpPr>
            <p:nvPr/>
          </p:nvGrpSpPr>
          <p:grpSpPr bwMode="auto">
            <a:xfrm>
              <a:off x="857223" y="0"/>
              <a:ext cx="8159116" cy="1000114"/>
              <a:chOff x="250948" y="144135"/>
              <a:chExt cx="9703998" cy="1332840"/>
            </a:xfrm>
          </p:grpSpPr>
          <p:sp>
            <p:nvSpPr>
              <p:cNvPr id="22" name="21 Forma libre"/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3" name="22 Paralelogramo"/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4" name="23 Paralelogramo"/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pic>
            <p:nvPicPr>
              <p:cNvPr id="25" name="24 Imagen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9172207" y="144135"/>
                <a:ext cx="782739" cy="1332840"/>
              </a:xfrm>
              <a:prstGeom prst="rect">
                <a:avLst/>
              </a:prstGeom>
              <a:solidFill>
                <a:srgbClr val="0000FF"/>
              </a:solidFill>
              <a:ln>
                <a:noFill/>
              </a:ln>
            </p:spPr>
          </p:pic>
        </p:grpSp>
        <p:pic>
          <p:nvPicPr>
            <p:cNvPr id="17" name="Picture 2" descr="ESCUADRA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929" y="66675"/>
              <a:ext cx="648072" cy="1012613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7454225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/>
          <p:cNvSpPr/>
          <p:nvPr/>
        </p:nvSpPr>
        <p:spPr>
          <a:xfrm>
            <a:off x="5582847" y="1004896"/>
            <a:ext cx="1915715" cy="129778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998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24289" tIns="24289" rIns="24289" bIns="93562" spcCol="953" anchor="ctr"/>
          <a:lstStyle/>
          <a:p>
            <a:pPr algn="ctr" defTabSz="1700213">
              <a:lnSpc>
                <a:spcPct val="90000"/>
              </a:lnSpc>
              <a:spcAft>
                <a:spcPct val="35000"/>
              </a:spcAft>
              <a:defRPr/>
            </a:pPr>
            <a:endParaRPr lang="es-CL" sz="3800" dirty="0">
              <a:solidFill>
                <a:schemeClr val="tx1">
                  <a:lumMod val="75000"/>
                  <a:lumOff val="25000"/>
                </a:schemeClr>
              </a:solidFill>
              <a:latin typeface="Candara"/>
              <a:cs typeface="Candara"/>
            </a:endParaRPr>
          </a:p>
        </p:txBody>
      </p:sp>
      <p:grpSp>
        <p:nvGrpSpPr>
          <p:cNvPr id="4103" name="Grupo 12"/>
          <p:cNvGrpSpPr>
            <a:grpSpLocks/>
          </p:cNvGrpSpPr>
          <p:nvPr/>
        </p:nvGrpSpPr>
        <p:grpSpPr bwMode="auto">
          <a:xfrm>
            <a:off x="1600056" y="443164"/>
            <a:ext cx="5875667" cy="215444"/>
            <a:chOff x="570614" y="706789"/>
            <a:chExt cx="7834367" cy="290133"/>
          </a:xfrm>
        </p:grpSpPr>
        <p:grpSp>
          <p:nvGrpSpPr>
            <p:cNvPr id="4105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7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4106" name="2 CuadroTexto"/>
            <p:cNvSpPr txBox="1">
              <a:spLocks noChangeArrowheads="1"/>
            </p:cNvSpPr>
            <p:nvPr/>
          </p:nvSpPr>
          <p:spPr bwMode="auto">
            <a:xfrm>
              <a:off x="1124778" y="706789"/>
              <a:ext cx="4691969" cy="290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 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</p:grpSp>
      <p:sp>
        <p:nvSpPr>
          <p:cNvPr id="4104" name="16 CuadroTexto"/>
          <p:cNvSpPr txBox="1">
            <a:spLocks noChangeArrowheads="1"/>
          </p:cNvSpPr>
          <p:nvPr/>
        </p:nvSpPr>
        <p:spPr bwMode="auto">
          <a:xfrm>
            <a:off x="1978198" y="793299"/>
            <a:ext cx="5101829" cy="42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MX" sz="2300" b="1" dirty="0">
                <a:solidFill>
                  <a:schemeClr val="accent6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TEMARIO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50AA3386-64EE-EE4F-9F08-AB918911D8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86"/>
          <a:stretch/>
        </p:blipFill>
        <p:spPr>
          <a:xfrm>
            <a:off x="5754365" y="1076179"/>
            <a:ext cx="2548989" cy="2630155"/>
          </a:xfrm>
          <a:prstGeom prst="rect">
            <a:avLst/>
          </a:prstGeom>
        </p:spPr>
      </p:pic>
      <p:sp>
        <p:nvSpPr>
          <p:cNvPr id="17" name="CuadroTexto 16"/>
          <p:cNvSpPr txBox="1"/>
          <p:nvPr/>
        </p:nvSpPr>
        <p:spPr>
          <a:xfrm>
            <a:off x="1011929" y="1747806"/>
            <a:ext cx="4477770" cy="1107996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68580" tIns="34290" rIns="68580" bIns="34290">
            <a:spAutoFit/>
          </a:bodyPr>
          <a:lstStyle>
            <a:lvl1pPr marL="265113" indent="-265113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marL="342900" indent="-3429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DEFINICIÓN DE EQUIPO ROJO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s-CL" altLang="es-CL" sz="1500" dirty="0">
                <a:latin typeface="Century Gothic" panose="020B0502020202020204" pitchFamily="34" charset="0"/>
                <a:cs typeface="Candara"/>
              </a:rPr>
              <a:t>ESTADO ACTUAL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IMPLICANCIAS OPERATIVAS</a:t>
            </a: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1981A-3DE3-40C1-BFD9-EA3A7D790B72}" type="slidenum">
              <a:rPr lang="es-ES" altLang="es-MX" b="1">
                <a:solidFill>
                  <a:schemeClr val="tx1"/>
                </a:solidFill>
                <a:latin typeface="Century Gothic" panose="020B0502020202020204" pitchFamily="34" charset="0"/>
              </a:rPr>
              <a:pPr/>
              <a:t>2</a:t>
            </a:fld>
            <a:endParaRPr lang="es-ES" altLang="es-MX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6" name="15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68656"/>
            <a:ext cx="658127" cy="1000114"/>
          </a:xfrm>
          <a:prstGeom prst="rect">
            <a:avLst/>
          </a:prstGeom>
          <a:solidFill>
            <a:srgbClr val="0000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255432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/>
          <p:cNvSpPr/>
          <p:nvPr/>
        </p:nvSpPr>
        <p:spPr>
          <a:xfrm>
            <a:off x="5582847" y="1004896"/>
            <a:ext cx="1915715" cy="129778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998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24289" tIns="24289" rIns="24289" bIns="93562" spcCol="953" anchor="ctr"/>
          <a:lstStyle/>
          <a:p>
            <a:pPr algn="ctr" defTabSz="1700213">
              <a:lnSpc>
                <a:spcPct val="90000"/>
              </a:lnSpc>
              <a:spcAft>
                <a:spcPct val="35000"/>
              </a:spcAft>
              <a:defRPr/>
            </a:pPr>
            <a:endParaRPr lang="es-CL" sz="3800" dirty="0">
              <a:solidFill>
                <a:schemeClr val="tx1">
                  <a:lumMod val="75000"/>
                  <a:lumOff val="25000"/>
                </a:schemeClr>
              </a:solidFill>
              <a:latin typeface="Candara"/>
              <a:cs typeface="Candara"/>
            </a:endParaRPr>
          </a:p>
        </p:txBody>
      </p:sp>
      <p:grpSp>
        <p:nvGrpSpPr>
          <p:cNvPr id="4103" name="Grupo 12"/>
          <p:cNvGrpSpPr>
            <a:grpSpLocks/>
          </p:cNvGrpSpPr>
          <p:nvPr/>
        </p:nvGrpSpPr>
        <p:grpSpPr bwMode="auto">
          <a:xfrm>
            <a:off x="1600056" y="443164"/>
            <a:ext cx="5875667" cy="215444"/>
            <a:chOff x="570614" y="706789"/>
            <a:chExt cx="7834367" cy="290133"/>
          </a:xfrm>
        </p:grpSpPr>
        <p:grpSp>
          <p:nvGrpSpPr>
            <p:cNvPr id="4105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7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4106" name="2 CuadroTexto"/>
            <p:cNvSpPr txBox="1">
              <a:spLocks noChangeArrowheads="1"/>
            </p:cNvSpPr>
            <p:nvPr/>
          </p:nvSpPr>
          <p:spPr bwMode="auto">
            <a:xfrm>
              <a:off x="1124778" y="706789"/>
              <a:ext cx="4931355" cy="290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 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</p:grpSp>
      <p:sp>
        <p:nvSpPr>
          <p:cNvPr id="4104" name="16 CuadroTexto"/>
          <p:cNvSpPr txBox="1">
            <a:spLocks noChangeArrowheads="1"/>
          </p:cNvSpPr>
          <p:nvPr/>
        </p:nvSpPr>
        <p:spPr bwMode="auto">
          <a:xfrm>
            <a:off x="1904907" y="793299"/>
            <a:ext cx="5101829" cy="42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MX" sz="2300" b="1" dirty="0" smtClean="0">
                <a:solidFill>
                  <a:schemeClr val="accent6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DEFINICIÓN EQUIPO ROJO</a:t>
            </a:r>
            <a:endParaRPr lang="es-CL" altLang="es-MX" sz="2300" b="1" dirty="0">
              <a:solidFill>
                <a:schemeClr val="accent6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1981A-3DE3-40C1-BFD9-EA3A7D790B72}" type="slidenum">
              <a:rPr lang="es-ES" altLang="es-MX" b="1">
                <a:solidFill>
                  <a:schemeClr val="tx1"/>
                </a:solidFill>
                <a:latin typeface="Century Gothic" panose="020B0502020202020204" pitchFamily="34" charset="0"/>
              </a:rPr>
              <a:pPr/>
              <a:t>3</a:t>
            </a:fld>
            <a:endParaRPr lang="es-ES" altLang="es-MX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13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73338"/>
            <a:ext cx="658127" cy="1000114"/>
          </a:xfrm>
          <a:prstGeom prst="rect">
            <a:avLst/>
          </a:prstGeom>
          <a:solidFill>
            <a:srgbClr val="0000FF"/>
          </a:solidFill>
          <a:ln>
            <a:noFill/>
          </a:ln>
        </p:spPr>
      </p:pic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940971"/>
              </p:ext>
            </p:extLst>
          </p:nvPr>
        </p:nvGraphicFramePr>
        <p:xfrm>
          <a:off x="611560" y="1491630"/>
          <a:ext cx="8208912" cy="1925320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5707480"/>
                <a:gridCol w="2501432"/>
              </a:tblGrid>
              <a:tr h="370840">
                <a:tc>
                  <a:txBody>
                    <a:bodyPr/>
                    <a:lstStyle/>
                    <a:p>
                      <a:r>
                        <a:rPr lang="es-CL" dirty="0" smtClean="0"/>
                        <a:t>MOTIVOS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REFERENCIAS</a:t>
                      </a:r>
                      <a:endParaRPr lang="es-C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altLang="es-CL" sz="1400" dirty="0" smtClean="0"/>
                        <a:t>OBSOLESCENCIA TECNOLÓGICA Y LOGÍSTICA (2023)</a:t>
                      </a:r>
                    </a:p>
                    <a:p>
                      <a:endParaRPr lang="es-C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 err="1" smtClean="0"/>
                        <a:t>DIRISNAV</a:t>
                      </a:r>
                      <a:r>
                        <a:rPr lang="es-CL" sz="1400" dirty="0" smtClean="0"/>
                        <a:t> 260746 </a:t>
                      </a:r>
                      <a:r>
                        <a:rPr lang="es-CL" sz="1400" dirty="0" err="1" smtClean="0"/>
                        <a:t>MAY</a:t>
                      </a:r>
                      <a:r>
                        <a:rPr lang="es-CL" sz="1400" baseline="0" dirty="0" smtClean="0"/>
                        <a:t> 2023</a:t>
                      </a:r>
                      <a:endParaRPr lang="es-CL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altLang="es-CL" sz="1400" dirty="0" err="1" smtClean="0"/>
                        <a:t>PID</a:t>
                      </a:r>
                      <a:r>
                        <a:rPr lang="es-CL" altLang="es-CL" sz="1400" dirty="0" smtClean="0"/>
                        <a:t> </a:t>
                      </a:r>
                      <a:r>
                        <a:rPr lang="es-CL" altLang="es-CL" sz="1400" dirty="0" err="1" smtClean="0"/>
                        <a:t>REC</a:t>
                      </a:r>
                      <a:r>
                        <a:rPr lang="es-CL" altLang="es-CL" sz="1400" dirty="0" smtClean="0"/>
                        <a:t> M  NO CONTEMPLA SU REEMPLAZO</a:t>
                      </a:r>
                    </a:p>
                    <a:p>
                      <a:endParaRPr lang="es-C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 err="1" smtClean="0"/>
                        <a:t>DIPRIDA</a:t>
                      </a:r>
                      <a:r>
                        <a:rPr lang="es-CL" sz="1400" dirty="0" smtClean="0"/>
                        <a:t> 270750 MAR 2023</a:t>
                      </a:r>
                      <a:endParaRPr lang="es-CL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altLang="es-CL" sz="1400" dirty="0" smtClean="0"/>
                        <a:t>NO ES FACTIBLE SU FUNCIONAMIENTO STAND-</a:t>
                      </a:r>
                      <a:r>
                        <a:rPr lang="es-CL" altLang="es-CL" sz="1400" dirty="0" err="1" smtClean="0"/>
                        <a:t>ALONE</a:t>
                      </a:r>
                      <a:endParaRPr lang="es-CL" altLang="es-CL" sz="1400" dirty="0" smtClean="0"/>
                    </a:p>
                    <a:p>
                      <a:endParaRPr lang="es-C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 err="1" smtClean="0"/>
                        <a:t>DIPRIDA</a:t>
                      </a:r>
                      <a:r>
                        <a:rPr lang="es-CL" sz="1400" dirty="0" smtClean="0"/>
                        <a:t> </a:t>
                      </a:r>
                      <a:r>
                        <a:rPr lang="es-CL" sz="1400" dirty="0" smtClean="0"/>
                        <a:t>270750 MAR 2023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73959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/>
          <p:cNvSpPr/>
          <p:nvPr/>
        </p:nvSpPr>
        <p:spPr>
          <a:xfrm>
            <a:off x="5582847" y="1004896"/>
            <a:ext cx="1915715" cy="129778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998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24289" tIns="24289" rIns="24289" bIns="93562" spcCol="953" anchor="ctr"/>
          <a:lstStyle/>
          <a:p>
            <a:pPr algn="ctr" defTabSz="1700213">
              <a:lnSpc>
                <a:spcPct val="90000"/>
              </a:lnSpc>
              <a:spcAft>
                <a:spcPct val="35000"/>
              </a:spcAft>
              <a:defRPr/>
            </a:pPr>
            <a:endParaRPr lang="es-CL" sz="3800" dirty="0">
              <a:solidFill>
                <a:schemeClr val="tx1">
                  <a:lumMod val="75000"/>
                  <a:lumOff val="25000"/>
                </a:schemeClr>
              </a:solidFill>
              <a:latin typeface="Candara"/>
              <a:cs typeface="Candara"/>
            </a:endParaRPr>
          </a:p>
        </p:txBody>
      </p:sp>
      <p:grpSp>
        <p:nvGrpSpPr>
          <p:cNvPr id="4103" name="Grupo 12"/>
          <p:cNvGrpSpPr>
            <a:grpSpLocks/>
          </p:cNvGrpSpPr>
          <p:nvPr/>
        </p:nvGrpSpPr>
        <p:grpSpPr bwMode="auto">
          <a:xfrm>
            <a:off x="1600056" y="443164"/>
            <a:ext cx="5875667" cy="215444"/>
            <a:chOff x="570614" y="706789"/>
            <a:chExt cx="7834367" cy="290133"/>
          </a:xfrm>
        </p:grpSpPr>
        <p:grpSp>
          <p:nvGrpSpPr>
            <p:cNvPr id="4105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7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4106" name="2 CuadroTexto"/>
            <p:cNvSpPr txBox="1">
              <a:spLocks noChangeArrowheads="1"/>
            </p:cNvSpPr>
            <p:nvPr/>
          </p:nvSpPr>
          <p:spPr bwMode="auto">
            <a:xfrm>
              <a:off x="1124778" y="706789"/>
              <a:ext cx="4931355" cy="290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 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</p:grpSp>
      <p:sp>
        <p:nvSpPr>
          <p:cNvPr id="4104" name="16 CuadroTexto"/>
          <p:cNvSpPr txBox="1">
            <a:spLocks noChangeArrowheads="1"/>
          </p:cNvSpPr>
          <p:nvPr/>
        </p:nvSpPr>
        <p:spPr bwMode="auto">
          <a:xfrm>
            <a:off x="1893755" y="658608"/>
            <a:ext cx="5101829" cy="42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MX" sz="2300" b="1" dirty="0">
                <a:solidFill>
                  <a:schemeClr val="accent6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ESTADO</a:t>
            </a:r>
            <a:r>
              <a:rPr lang="es-CL" altLang="es-MX" sz="2300" b="1" dirty="0" smtClean="0">
                <a:solidFill>
                  <a:srgbClr val="215968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 </a:t>
            </a:r>
            <a:r>
              <a:rPr lang="es-CL" altLang="es-MX" sz="2300" b="1" dirty="0">
                <a:solidFill>
                  <a:schemeClr val="accent6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ACTUAL</a:t>
            </a:r>
            <a:endParaRPr lang="es-CL" altLang="es-MX" sz="2300" b="1" dirty="0">
              <a:solidFill>
                <a:schemeClr val="accent6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467544" y="2408022"/>
            <a:ext cx="4477770" cy="21467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68580" tIns="34290" rIns="68580" bIns="34290">
            <a:spAutoFit/>
          </a:bodyPr>
          <a:lstStyle>
            <a:lvl1pPr marL="265113" indent="-265113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marL="285750" indent="-285750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es-CL" altLang="es-CL" sz="1500" dirty="0" err="1" smtClean="0">
                <a:latin typeface="Century Gothic" panose="020B0502020202020204" pitchFamily="34" charset="0"/>
                <a:cs typeface="Candara"/>
              </a:rPr>
              <a:t>OT</a:t>
            </a: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 BL124756</a:t>
            </a:r>
          </a:p>
          <a:p>
            <a:pPr marL="625475" lvl="1" indent="-263525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FALLA EN MÓDULO DE PODER (</a:t>
            </a:r>
            <a:r>
              <a:rPr lang="es-CL" altLang="es-CL" sz="1500" dirty="0" err="1" smtClean="0">
                <a:latin typeface="Century Gothic" panose="020B0502020202020204" pitchFamily="34" charset="0"/>
                <a:cs typeface="Candara"/>
              </a:rPr>
              <a:t>TCI</a:t>
            </a: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)</a:t>
            </a:r>
          </a:p>
          <a:p>
            <a:pPr marL="625475" lvl="1" indent="-263525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SISTEMA NO ENLAZA CON </a:t>
            </a:r>
            <a:r>
              <a:rPr lang="es-CL" altLang="es-CL" sz="1500" dirty="0" err="1" smtClean="0">
                <a:latin typeface="Century Gothic" panose="020B0502020202020204" pitchFamily="34" charset="0"/>
                <a:cs typeface="Candara"/>
              </a:rPr>
              <a:t>SEWACO</a:t>
            </a:r>
            <a:endParaRPr lang="es-CL" altLang="es-CL" sz="1500" dirty="0" smtClean="0">
              <a:latin typeface="Century Gothic" panose="020B0502020202020204" pitchFamily="34" charset="0"/>
              <a:cs typeface="Candara"/>
            </a:endParaRPr>
          </a:p>
          <a:p>
            <a:pPr marL="169863" indent="-285750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SE DESCONOCE ESTADO DEL ARREGLO</a:t>
            </a:r>
          </a:p>
          <a:p>
            <a:pPr marL="169863" indent="-285750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SIN PERSONAL CALIFICADO EN OPERACIÓN Y MANTENIMIENTO</a:t>
            </a: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1981A-3DE3-40C1-BFD9-EA3A7D790B72}" type="slidenum">
              <a:rPr lang="es-ES" altLang="es-MX" b="1">
                <a:solidFill>
                  <a:schemeClr val="tx1"/>
                </a:solidFill>
                <a:latin typeface="Century Gothic" panose="020B0502020202020204" pitchFamily="34" charset="0"/>
              </a:rPr>
              <a:pPr/>
              <a:t>4</a:t>
            </a:fld>
            <a:endParaRPr lang="es-ES" altLang="es-MX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13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73338"/>
            <a:ext cx="658127" cy="1000114"/>
          </a:xfrm>
          <a:prstGeom prst="rect">
            <a:avLst/>
          </a:prstGeom>
          <a:solidFill>
            <a:srgbClr val="0000FF"/>
          </a:solidFill>
          <a:ln>
            <a:noFill/>
          </a:ln>
        </p:spPr>
      </p:pic>
      <p:pic>
        <p:nvPicPr>
          <p:cNvPr id="16" name="Picture 3" descr="DSC0023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84592" y="1180518"/>
            <a:ext cx="2311744" cy="16915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87000" endPos="0" dist="5000" dir="5400000" sy="-100000" algn="bl" rotWithShape="0"/>
          </a:effectLst>
        </p:spPr>
      </p:pic>
      <p:pic>
        <p:nvPicPr>
          <p:cNvPr id="18" name="Picture 4" descr="DSC0023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4592" y="3003798"/>
            <a:ext cx="2431198" cy="18237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87000" endPos="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uadroTexto 16"/>
          <p:cNvSpPr txBox="1"/>
          <p:nvPr/>
        </p:nvSpPr>
        <p:spPr>
          <a:xfrm>
            <a:off x="467544" y="1849695"/>
            <a:ext cx="4477770" cy="415498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68580" tIns="34290" rIns="68580" bIns="34290">
            <a:spAutoFit/>
          </a:bodyPr>
          <a:lstStyle>
            <a:lvl1pPr marL="265113" indent="-265113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marL="285750" indent="-285750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ÚLTIMO ARRIADO ABR 2024</a:t>
            </a:r>
          </a:p>
        </p:txBody>
      </p:sp>
      <p:sp>
        <p:nvSpPr>
          <p:cNvPr id="21" name="CuadroTexto 16"/>
          <p:cNvSpPr txBox="1"/>
          <p:nvPr/>
        </p:nvSpPr>
        <p:spPr>
          <a:xfrm>
            <a:off x="467544" y="1347614"/>
            <a:ext cx="4477770" cy="415498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68580" tIns="34290" rIns="68580" bIns="34290">
            <a:spAutoFit/>
          </a:bodyPr>
          <a:lstStyle>
            <a:lvl1pPr marL="265113" indent="-265113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marL="285750" indent="-285750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SIN INTERVENCIONES EN </a:t>
            </a:r>
            <a:r>
              <a:rPr lang="es-CL" altLang="es-CL" sz="1500" dirty="0" err="1" smtClean="0">
                <a:latin typeface="Century Gothic" panose="020B0502020202020204" pitchFamily="34" charset="0"/>
                <a:cs typeface="Candara"/>
              </a:rPr>
              <a:t>PID</a:t>
            </a: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 2022</a:t>
            </a:r>
          </a:p>
        </p:txBody>
      </p:sp>
    </p:spTree>
    <p:extLst>
      <p:ext uri="{BB962C8B-B14F-4D97-AF65-F5344CB8AC3E}">
        <p14:creationId xmlns:p14="http://schemas.microsoft.com/office/powerpoint/2010/main" val="396996225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/>
          <p:cNvSpPr/>
          <p:nvPr/>
        </p:nvSpPr>
        <p:spPr>
          <a:xfrm>
            <a:off x="5582847" y="1004896"/>
            <a:ext cx="1915715" cy="129778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998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24289" tIns="24289" rIns="24289" bIns="93562" spcCol="953" anchor="ctr"/>
          <a:lstStyle/>
          <a:p>
            <a:pPr algn="ctr" defTabSz="1700213">
              <a:lnSpc>
                <a:spcPct val="90000"/>
              </a:lnSpc>
              <a:spcAft>
                <a:spcPct val="35000"/>
              </a:spcAft>
              <a:defRPr/>
            </a:pPr>
            <a:endParaRPr lang="es-CL" sz="3800" dirty="0">
              <a:solidFill>
                <a:schemeClr val="tx1">
                  <a:lumMod val="75000"/>
                  <a:lumOff val="25000"/>
                </a:schemeClr>
              </a:solidFill>
              <a:latin typeface="Candara"/>
              <a:cs typeface="Candara"/>
            </a:endParaRPr>
          </a:p>
        </p:txBody>
      </p:sp>
      <p:grpSp>
        <p:nvGrpSpPr>
          <p:cNvPr id="4103" name="Grupo 12"/>
          <p:cNvGrpSpPr>
            <a:grpSpLocks/>
          </p:cNvGrpSpPr>
          <p:nvPr/>
        </p:nvGrpSpPr>
        <p:grpSpPr bwMode="auto">
          <a:xfrm>
            <a:off x="1600056" y="443164"/>
            <a:ext cx="5875667" cy="215444"/>
            <a:chOff x="570614" y="706789"/>
            <a:chExt cx="7834367" cy="290133"/>
          </a:xfrm>
        </p:grpSpPr>
        <p:grpSp>
          <p:nvGrpSpPr>
            <p:cNvPr id="4105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7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4106" name="2 CuadroTexto"/>
            <p:cNvSpPr txBox="1">
              <a:spLocks noChangeArrowheads="1"/>
            </p:cNvSpPr>
            <p:nvPr/>
          </p:nvSpPr>
          <p:spPr bwMode="auto">
            <a:xfrm>
              <a:off x="1124778" y="706789"/>
              <a:ext cx="4931355" cy="290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 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</p:grpSp>
      <p:sp>
        <p:nvSpPr>
          <p:cNvPr id="4104" name="16 CuadroTexto"/>
          <p:cNvSpPr txBox="1">
            <a:spLocks noChangeArrowheads="1"/>
          </p:cNvSpPr>
          <p:nvPr/>
        </p:nvSpPr>
        <p:spPr bwMode="auto">
          <a:xfrm>
            <a:off x="1893754" y="793299"/>
            <a:ext cx="5101829" cy="42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defPPr>
              <a:defRPr lang="es-CL"/>
            </a:defPPr>
            <a:lvl1pPr algn="ctr">
              <a:defRPr sz="2300" b="1">
                <a:solidFill>
                  <a:schemeClr val="accent6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9pPr>
          </a:lstStyle>
          <a:p>
            <a:r>
              <a:rPr lang="es-CL" altLang="es-MX" dirty="0"/>
              <a:t>IMPLICANCIAS OPERATIVAS</a:t>
            </a:r>
            <a:endParaRPr lang="es-CL" altLang="es-MX" dirty="0"/>
          </a:p>
        </p:txBody>
      </p:sp>
      <p:sp>
        <p:nvSpPr>
          <p:cNvPr id="17" name="CuadroTexto 16"/>
          <p:cNvSpPr txBox="1"/>
          <p:nvPr/>
        </p:nvSpPr>
        <p:spPr>
          <a:xfrm>
            <a:off x="1011929" y="1747806"/>
            <a:ext cx="4477770" cy="371640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68580" tIns="34290" rIns="68580" bIns="34290">
            <a:spAutoFit/>
          </a:bodyPr>
          <a:lstStyle>
            <a:lvl1pPr marL="265113" indent="-265113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marL="342900" indent="-3429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CAPACIDADES REMANENTES</a:t>
            </a: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1981A-3DE3-40C1-BFD9-EA3A7D790B72}" type="slidenum">
              <a:rPr lang="es-ES" altLang="es-MX" b="1">
                <a:solidFill>
                  <a:schemeClr val="tx1"/>
                </a:solidFill>
                <a:latin typeface="Century Gothic" panose="020B0502020202020204" pitchFamily="34" charset="0"/>
              </a:rPr>
              <a:pPr/>
              <a:t>5</a:t>
            </a:fld>
            <a:endParaRPr lang="es-ES" altLang="es-MX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13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73338"/>
            <a:ext cx="658127" cy="1000114"/>
          </a:xfrm>
          <a:prstGeom prst="rect">
            <a:avLst/>
          </a:prstGeom>
          <a:solidFill>
            <a:srgbClr val="0000FF"/>
          </a:solidFill>
          <a:ln>
            <a:noFill/>
          </a:ln>
        </p:spPr>
      </p:pic>
      <p:sp>
        <p:nvSpPr>
          <p:cNvPr id="13" name="CuadroTexto 16"/>
          <p:cNvSpPr txBox="1"/>
          <p:nvPr/>
        </p:nvSpPr>
        <p:spPr>
          <a:xfrm>
            <a:off x="1074721" y="2931790"/>
            <a:ext cx="4477770" cy="415498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68580" tIns="34290" rIns="68580" bIns="34290">
            <a:spAutoFit/>
          </a:bodyPr>
          <a:lstStyle>
            <a:lvl1pPr marL="265113" indent="-265113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marL="342900" indent="-3429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AFECTA ROL DE DEFENSA ANTISUBMARINA </a:t>
            </a:r>
          </a:p>
        </p:txBody>
      </p:sp>
    </p:spTree>
    <p:extLst>
      <p:ext uri="{BB962C8B-B14F-4D97-AF65-F5344CB8AC3E}">
        <p14:creationId xmlns:p14="http://schemas.microsoft.com/office/powerpoint/2010/main" val="285879807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347614"/>
            <a:ext cx="4646255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9814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10"/>
          <p:cNvPicPr>
            <a:picLocks noChangeAspect="1"/>
          </p:cNvPicPr>
          <p:nvPr/>
        </p:nvPicPr>
        <p:blipFill>
          <a:blip r:embed="rId2" cstate="print"/>
          <a:srcRect t="7336" b="2393"/>
          <a:stretch>
            <a:fillRect/>
          </a:stretch>
        </p:blipFill>
        <p:spPr bwMode="auto">
          <a:xfrm>
            <a:off x="2267744" y="1059582"/>
            <a:ext cx="5021939" cy="3163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7850082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165</Words>
  <Application>Microsoft Office PowerPoint</Application>
  <PresentationFormat>Presentación en pantalla (16:9)</PresentationFormat>
  <Paragraphs>37</Paragraphs>
  <Slides>7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JEFE DPTO SSAA</dc:creator>
  <cp:lastModifiedBy>JEFE DPTO SSAA</cp:lastModifiedBy>
  <cp:revision>7</cp:revision>
  <dcterms:created xsi:type="dcterms:W3CDTF">2025-03-20T18:59:12Z</dcterms:created>
  <dcterms:modified xsi:type="dcterms:W3CDTF">2025-03-20T22:43:52Z</dcterms:modified>
</cp:coreProperties>
</file>