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4" r:id="rId2"/>
    <p:sldId id="267" r:id="rId3"/>
    <p:sldId id="276" r:id="rId4"/>
    <p:sldId id="280" r:id="rId5"/>
    <p:sldId id="293" r:id="rId6"/>
    <p:sldId id="292" r:id="rId7"/>
    <p:sldId id="291" r:id="rId8"/>
    <p:sldId id="290" r:id="rId9"/>
    <p:sldId id="289" r:id="rId10"/>
    <p:sldId id="288" r:id="rId11"/>
    <p:sldId id="287" r:id="rId12"/>
    <p:sldId id="286" r:id="rId13"/>
    <p:sldId id="285" r:id="rId14"/>
    <p:sldId id="284" r:id="rId15"/>
    <p:sldId id="283" r:id="rId16"/>
    <p:sldId id="282" r:id="rId17"/>
    <p:sldId id="281" r:id="rId18"/>
    <p:sldId id="298" r:id="rId19"/>
    <p:sldId id="297" r:id="rId20"/>
    <p:sldId id="296" r:id="rId21"/>
    <p:sldId id="295" r:id="rId22"/>
    <p:sldId id="305" r:id="rId23"/>
    <p:sldId id="304" r:id="rId24"/>
    <p:sldId id="303" r:id="rId25"/>
    <p:sldId id="302" r:id="rId26"/>
    <p:sldId id="301" r:id="rId27"/>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autoAdjust="0"/>
  </p:normalViewPr>
  <p:slideViewPr>
    <p:cSldViewPr snapToGrid="0">
      <p:cViewPr varScale="1">
        <p:scale>
          <a:sx n="73" d="100"/>
          <a:sy n="73" d="100"/>
        </p:scale>
        <p:origin x="-624" y="-10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B4D6AC-4C9F-46F1-B355-4A89C8C43C0E}" type="datetimeFigureOut">
              <a:rPr lang="es-CL" smtClean="0"/>
              <a:pPr/>
              <a:t>27-02-2023</a:t>
            </a:fld>
            <a:endParaRPr lang="es-CL"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DFCEEB-37E3-41F6-9446-4ADA63D236FF}" type="slidenum">
              <a:rPr lang="es-CL" smtClean="0"/>
              <a:pPr/>
              <a:t>‹Nº›</a:t>
            </a:fld>
            <a:endParaRPr lang="es-CL" dirty="0"/>
          </a:p>
        </p:txBody>
      </p:sp>
    </p:spTree>
    <p:extLst>
      <p:ext uri="{BB962C8B-B14F-4D97-AF65-F5344CB8AC3E}">
        <p14:creationId xmlns:p14="http://schemas.microsoft.com/office/powerpoint/2010/main" xmlns="" val="18553424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7411"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7412"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1E81DAFA-92BE-4851-8724-75F0D3E46876}" type="slidenum">
              <a:rPr lang="es-ES" altLang="es-CL" sz="1400" smtClean="0">
                <a:solidFill>
                  <a:srgbClr val="000000"/>
                </a:solidFill>
                <a:latin typeface="Times New Roman" panose="02020603050405020304" pitchFamily="18" charset="0"/>
              </a:rPr>
              <a:pPr>
                <a:spcBef>
                  <a:spcPct val="0"/>
                </a:spcBef>
              </a:pPr>
              <a:t>1</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2371526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945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CL" dirty="0"/>
          </a:p>
        </p:txBody>
      </p:sp>
      <p:sp>
        <p:nvSpPr>
          <p:cNvPr id="1946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7E3508D5-91E5-4FDE-AF0A-E2E3E8EF5485}" type="slidenum">
              <a:rPr lang="es-ES" altLang="es-CL" sz="1400" smtClean="0">
                <a:solidFill>
                  <a:srgbClr val="000000"/>
                </a:solidFill>
                <a:latin typeface="Times New Roman" panose="02020603050405020304" pitchFamily="18" charset="0"/>
              </a:rPr>
              <a:pPr>
                <a:spcBef>
                  <a:spcPct val="0"/>
                </a:spcBef>
              </a:pPr>
              <a:t>2</a:t>
            </a:fld>
            <a:endParaRPr lang="es-ES" altLang="es-CL"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046211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17</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18</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19</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20</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21</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22</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23</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24</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25</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p:cNvSpPr>
            <a:spLocks noGrp="1" noRot="1" noChangeAspect="1"/>
          </p:cNvSpPr>
          <p:nvPr>
            <p:ph type="sldImg"/>
          </p:nvPr>
        </p:nvSpPr>
        <p:spPr bwMode="auto">
          <a:xfrm>
            <a:off x="641350" y="1162050"/>
            <a:ext cx="5575300" cy="3136900"/>
          </a:xfrm>
          <a:prstGeom prst="rect">
            <a:avLst/>
          </a:prstGeom>
          <a:noFill/>
          <a:ln w="12700">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5539"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anchor="t" anchorCtr="0" compatLnSpc="1">
            <a:prstTxWarp prst="textNoShape">
              <a:avLst/>
            </a:prstTxWarp>
          </a:bodyPr>
          <a:lstStyle/>
          <a:p>
            <a:endParaRPr lang="es-ES" altLang="es-MX" dirty="0"/>
          </a:p>
        </p:txBody>
      </p:sp>
      <p:sp>
        <p:nvSpPr>
          <p:cNvPr id="65540" name="Marcador de número de diapositiva 3"/>
          <p:cNvSpPr>
            <a:spLocks noGrp="1"/>
          </p:cNvSpPr>
          <p:nvPr>
            <p:ph type="sldNum" sz="quarter"/>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cs typeface="DejaVu Sans" charset="0"/>
              </a:defRPr>
            </a:lvl1pPr>
            <a:lvl2pPr marL="742950" indent="-285750">
              <a:spcBef>
                <a:spcPct val="30000"/>
              </a:spcBef>
              <a:defRPr sz="1200">
                <a:solidFill>
                  <a:schemeClr val="tx1"/>
                </a:solidFill>
                <a:latin typeface="Arial" panose="020B0604020202020204" pitchFamily="34" charset="0"/>
                <a:ea typeface="DejaVu Sans" charset="0"/>
                <a:cs typeface="DejaVu Sans" charset="0"/>
              </a:defRPr>
            </a:lvl2pPr>
            <a:lvl3pPr marL="1143000" indent="-228600">
              <a:spcBef>
                <a:spcPct val="30000"/>
              </a:spcBef>
              <a:defRPr sz="1200">
                <a:solidFill>
                  <a:schemeClr val="tx1"/>
                </a:solidFill>
                <a:latin typeface="Arial" panose="020B0604020202020204" pitchFamily="34" charset="0"/>
                <a:ea typeface="DejaVu Sans" charset="0"/>
                <a:cs typeface="DejaVu Sans" charset="0"/>
              </a:defRPr>
            </a:lvl3pPr>
            <a:lvl4pPr marL="1600200" indent="-228600">
              <a:spcBef>
                <a:spcPct val="30000"/>
              </a:spcBef>
              <a:defRPr sz="1200">
                <a:solidFill>
                  <a:schemeClr val="tx1"/>
                </a:solidFill>
                <a:latin typeface="Arial" panose="020B0604020202020204" pitchFamily="34" charset="0"/>
                <a:ea typeface="DejaVu Sans" charset="0"/>
                <a:cs typeface="DejaVu Sans" charset="0"/>
              </a:defRPr>
            </a:lvl4pPr>
            <a:lvl5pPr marL="2057400" indent="-228600">
              <a:spcBef>
                <a:spcPct val="30000"/>
              </a:spcBef>
              <a:defRPr sz="1200">
                <a:solidFill>
                  <a:schemeClr val="tx1"/>
                </a:solidFill>
                <a:latin typeface="Arial" panose="020B0604020202020204" pitchFamily="34" charset="0"/>
                <a:ea typeface="DejaVu Sans" charset="0"/>
                <a:cs typeface="DejaVu Sans"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DejaVu Sans" charset="0"/>
                <a:cs typeface="DejaVu Sans" charset="0"/>
              </a:defRPr>
            </a:lvl9pPr>
          </a:lstStyle>
          <a:p>
            <a:pPr>
              <a:spcBef>
                <a:spcPct val="0"/>
              </a:spcBef>
            </a:pPr>
            <a:fld id="{34138EF2-E2DC-4578-B8B1-85DADDFA258D}" type="slidenum">
              <a:rPr lang="es-ES" altLang="es-MX" sz="1400" smtClean="0">
                <a:solidFill>
                  <a:srgbClr val="000000"/>
                </a:solidFill>
                <a:latin typeface="Times New Roman" panose="02020603050405020304" pitchFamily="18" charset="0"/>
              </a:rPr>
              <a:pPr>
                <a:spcBef>
                  <a:spcPct val="0"/>
                </a:spcBef>
              </a:pPr>
              <a:t>26</a:t>
            </a:fld>
            <a:endParaRPr lang="es-ES" altLang="es-MX" sz="140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xmlns="" val="3322687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2475999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428901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694958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236337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8" name="Marcador de pie de página 7"/>
          <p:cNvSpPr>
            <a:spLocks noGrp="1"/>
          </p:cNvSpPr>
          <p:nvPr>
            <p:ph type="ftr" sz="quarter" idx="11"/>
          </p:nvPr>
        </p:nvSpPr>
        <p:spPr/>
        <p:txBody>
          <a:bodyPr/>
          <a:lstStyle/>
          <a:p>
            <a:endParaRPr lang="es-CL" dirty="0"/>
          </a:p>
        </p:txBody>
      </p:sp>
      <p:sp>
        <p:nvSpPr>
          <p:cNvPr id="9" name="Marcador de número de diapositiva 8"/>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61374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4" name="Marcador de pie de página 3"/>
          <p:cNvSpPr>
            <a:spLocks noGrp="1"/>
          </p:cNvSpPr>
          <p:nvPr>
            <p:ph type="ftr" sz="quarter" idx="11"/>
          </p:nvPr>
        </p:nvSpPr>
        <p:spPr/>
        <p:txBody>
          <a:bodyPr/>
          <a:lstStyle/>
          <a:p>
            <a:endParaRPr lang="es-CL" dirty="0"/>
          </a:p>
        </p:txBody>
      </p:sp>
      <p:sp>
        <p:nvSpPr>
          <p:cNvPr id="5" name="Marcador de número de diapositiva 4"/>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523597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3" name="Marcador de pie de página 2"/>
          <p:cNvSpPr>
            <a:spLocks noGrp="1"/>
          </p:cNvSpPr>
          <p:nvPr>
            <p:ph type="ftr" sz="quarter" idx="11"/>
          </p:nvPr>
        </p:nvSpPr>
        <p:spPr/>
        <p:txBody>
          <a:bodyPr/>
          <a:lstStyle/>
          <a:p>
            <a:endParaRPr lang="es-CL" dirty="0"/>
          </a:p>
        </p:txBody>
      </p:sp>
      <p:sp>
        <p:nvSpPr>
          <p:cNvPr id="4" name="Marcador de número de diapositiva 3"/>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33194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2414343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6" name="Marcador de pie de página 5"/>
          <p:cNvSpPr>
            <a:spLocks noGrp="1"/>
          </p:cNvSpPr>
          <p:nvPr>
            <p:ph type="ftr" sz="quarter" idx="11"/>
          </p:nvPr>
        </p:nvSpPr>
        <p:spPr/>
        <p:txBody>
          <a:bodyPr/>
          <a:lstStyle/>
          <a:p>
            <a:endParaRPr lang="es-CL" dirty="0"/>
          </a:p>
        </p:txBody>
      </p:sp>
      <p:sp>
        <p:nvSpPr>
          <p:cNvPr id="7" name="Marcador de número de diapositiva 6"/>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8476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00359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11"/>
          </p:nvPr>
        </p:nvSpPr>
        <p:spPr/>
        <p:txBody>
          <a:bodyPr/>
          <a:lstStyle/>
          <a:p>
            <a:endParaRPr lang="es-CL" dirty="0"/>
          </a:p>
        </p:txBody>
      </p:sp>
      <p:sp>
        <p:nvSpPr>
          <p:cNvPr id="6" name="Marcador de número de diapositiva 5"/>
          <p:cNvSpPr>
            <a:spLocks noGrp="1"/>
          </p:cNvSpPr>
          <p:nvPr>
            <p:ph type="sldNum" sz="quarter" idx="12"/>
          </p:nvPr>
        </p:nvSpPr>
        <p:spPr/>
        <p:txBody>
          <a:body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1426461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60BD4-40C6-4212-9888-52C2B13E0D68}" type="datetimeFigureOut">
              <a:rPr lang="es-CL" smtClean="0"/>
              <a:pPr/>
              <a:t>27-02-2023</a:t>
            </a:fld>
            <a:endParaRPr lang="es-C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93CA72-3384-4DBF-B09C-958C3AB1EE0C}" type="slidenum">
              <a:rPr lang="es-CL" smtClean="0"/>
              <a:pPr/>
              <a:t>‹Nº›</a:t>
            </a:fld>
            <a:endParaRPr lang="es-CL" dirty="0"/>
          </a:p>
        </p:txBody>
      </p:sp>
    </p:spTree>
    <p:extLst>
      <p:ext uri="{BB962C8B-B14F-4D97-AF65-F5344CB8AC3E}">
        <p14:creationId xmlns:p14="http://schemas.microsoft.com/office/powerpoint/2010/main" xmlns="" val="3741345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0"/>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2" name="CustomShape 6"/>
          <p:cNvSpPr/>
          <p:nvPr/>
        </p:nvSpPr>
        <p:spPr>
          <a:xfrm>
            <a:off x="-6350" y="2482850"/>
            <a:ext cx="12192000" cy="1905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4400" b="1" dirty="0" smtClean="0">
                <a:solidFill>
                  <a:srgbClr val="002060"/>
                </a:solidFill>
                <a:latin typeface="Arial Black" pitchFamily="34" charset="0"/>
                <a:ea typeface="ＭＳ Ｐゴシック" pitchFamily="34" charset="-128"/>
                <a:cs typeface="Arial" pitchFamily="34" charset="0"/>
              </a:rPr>
              <a:t>MANIPULACIÓN DE EXPLOSIVOS</a:t>
            </a:r>
            <a:endParaRPr lang="es-ES" sz="4400" b="1" dirty="0">
              <a:solidFill>
                <a:srgbClr val="002060"/>
              </a:solidFill>
              <a:latin typeface="Arial Black" pitchFamily="34" charset="0"/>
              <a:ea typeface="ＭＳ Ｐゴシック" pitchFamily="34" charset="-128"/>
              <a:cs typeface="Arial" pitchFamily="34" charset="0"/>
            </a:endParaRPr>
          </a:p>
        </p:txBody>
      </p:sp>
      <p:sp>
        <p:nvSpPr>
          <p:cNvPr id="16390"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2ED0640D-9C6C-4D3A-9655-956E70F334B1}"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1</a:t>
            </a:fld>
            <a:endParaRPr lang="es-CL" altLang="es-CL"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6394"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CL" sz="1200" b="1" dirty="0">
                <a:solidFill>
                  <a:srgbClr val="FFFF00"/>
                </a:solidFill>
              </a:rPr>
              <a:t>P A T R I O T I S M O </a:t>
            </a:r>
            <a:endParaRPr lang="es-CL" altLang="es-CL" sz="1200" b="1" dirty="0">
              <a:solidFill>
                <a:srgbClr val="FFFF00"/>
              </a:solidFill>
            </a:endParaRP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6395" name="19 CuadroTexto"/>
          <p:cNvSpPr txBox="1">
            <a:spLocks noChangeArrowheads="1"/>
          </p:cNvSpPr>
          <p:nvPr/>
        </p:nvSpPr>
        <p:spPr bwMode="auto">
          <a:xfrm>
            <a:off x="0" y="5830888"/>
            <a:ext cx="1219200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00000"/>
              </a:lnSpc>
              <a:spcBef>
                <a:spcPct val="0"/>
              </a:spcBef>
              <a:buFontTx/>
              <a:buNone/>
            </a:pPr>
            <a:r>
              <a:rPr lang="es-CL" altLang="es-CL" sz="1600" b="1" dirty="0">
                <a:solidFill>
                  <a:srgbClr val="002060"/>
                </a:solidFill>
                <a:latin typeface="Arial Black" panose="020B0A04020102020204" pitchFamily="34" charset="0"/>
              </a:rPr>
              <a:t>Valparaíso, </a:t>
            </a:r>
            <a:r>
              <a:rPr lang="es-CL" altLang="es-CL" sz="1600" b="1" dirty="0" smtClean="0">
                <a:solidFill>
                  <a:srgbClr val="002060"/>
                </a:solidFill>
                <a:latin typeface="Arial Black" panose="020B0A04020102020204" pitchFamily="34" charset="0"/>
              </a:rPr>
              <a:t>28</a:t>
            </a:r>
            <a:r>
              <a:rPr lang="es-CL" altLang="es-CL" sz="1600" b="1" dirty="0" smtClean="0">
                <a:solidFill>
                  <a:srgbClr val="002060"/>
                </a:solidFill>
                <a:latin typeface="Arial Black" panose="020B0A04020102020204" pitchFamily="34" charset="0"/>
              </a:rPr>
              <a:t> </a:t>
            </a:r>
            <a:r>
              <a:rPr lang="es-CL" altLang="es-CL" sz="1600" b="1" dirty="0">
                <a:solidFill>
                  <a:srgbClr val="002060"/>
                </a:solidFill>
                <a:latin typeface="Arial Black" panose="020B0A04020102020204" pitchFamily="34" charset="0"/>
              </a:rPr>
              <a:t>de </a:t>
            </a:r>
            <a:r>
              <a:rPr lang="es-CL" altLang="es-CL" sz="1600" b="1" dirty="0" smtClean="0">
                <a:solidFill>
                  <a:srgbClr val="002060"/>
                </a:solidFill>
                <a:latin typeface="Arial Black" panose="020B0A04020102020204" pitchFamily="34" charset="0"/>
              </a:rPr>
              <a:t>febrero </a:t>
            </a:r>
            <a:r>
              <a:rPr lang="es-CL" altLang="es-CL" sz="1600" b="1" dirty="0">
                <a:solidFill>
                  <a:srgbClr val="002060"/>
                </a:solidFill>
                <a:latin typeface="Arial Black" panose="020B0A04020102020204" pitchFamily="34" charset="0"/>
              </a:rPr>
              <a:t>de </a:t>
            </a:r>
            <a:r>
              <a:rPr lang="es-CL" altLang="es-CL" sz="1600" b="1" dirty="0" smtClean="0">
                <a:solidFill>
                  <a:srgbClr val="002060"/>
                </a:solidFill>
                <a:latin typeface="Arial Black" panose="020B0A04020102020204" pitchFamily="34" charset="0"/>
              </a:rPr>
              <a:t>2023.</a:t>
            </a:r>
            <a:endParaRPr lang="es-CL" altLang="es-CL" sz="1600" b="1" dirty="0">
              <a:solidFill>
                <a:srgbClr val="002060"/>
              </a:solidFill>
              <a:latin typeface="Arial Black" panose="020B0A04020102020204" pitchFamily="34" charset="0"/>
            </a:endParaRPr>
          </a:p>
        </p:txBody>
      </p:sp>
      <p:pic>
        <p:nvPicPr>
          <p:cNvPr id="16396"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6397"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extLst>
      <p:ext uri="{BB962C8B-B14F-4D97-AF65-F5344CB8AC3E}">
        <p14:creationId xmlns:p14="http://schemas.microsoft.com/office/powerpoint/2010/main" xmlns="" val="31334336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anja diagonal 12"/>
          <p:cNvSpPr/>
          <p:nvPr/>
        </p:nvSpPr>
        <p:spPr>
          <a:xfrm>
            <a:off x="-2543" y="0"/>
            <a:ext cx="1793243" cy="2165351"/>
          </a:xfrm>
          <a:prstGeom prst="diagStrip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18436"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056A0F6F-7909-4537-BE42-2081C01501C2}"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sp>
        <p:nvSpPr>
          <p:cNvPr id="18437"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es-CL" altLang="es-CL" sz="1200" b="1" dirty="0">
                <a:solidFill>
                  <a:srgbClr val="FFFF00"/>
                </a:solidFill>
              </a:rPr>
              <a:t>P A T R I O T I S M O</a:t>
            </a:r>
          </a:p>
          <a:p>
            <a:pPr algn="ctr" eaLnBrk="1" hangingPunct="1">
              <a:lnSpc>
                <a:spcPct val="150000"/>
              </a:lnSpc>
              <a:spcBef>
                <a:spcPct val="0"/>
              </a:spcBef>
              <a:buFontTx/>
              <a:buNone/>
            </a:pPr>
            <a:r>
              <a:rPr lang="es-CL" altLang="es-CL" sz="1100" dirty="0">
                <a:solidFill>
                  <a:srgbClr val="FFFF00"/>
                </a:solidFill>
              </a:rPr>
              <a:t>      </a:t>
            </a:r>
            <a:r>
              <a:rPr lang="es-CL" altLang="es-CL" sz="1000" dirty="0">
                <a:solidFill>
                  <a:srgbClr val="FFFF00"/>
                </a:solidFill>
              </a:rPr>
              <a:t>HONOR                                          LEALTAD                                          VALENTÍA                                          INTEGRIDAD                                           DEBER</a:t>
            </a:r>
          </a:p>
        </p:txBody>
      </p:sp>
      <p:sp>
        <p:nvSpPr>
          <p:cNvPr id="18438" name="Marcador de número de diapositiva 3"/>
          <p:cNvSpPr txBox="1">
            <a:spLocks/>
          </p:cNvSpPr>
          <p:nvPr/>
        </p:nvSpPr>
        <p:spPr bwMode="auto">
          <a:xfrm>
            <a:off x="11463338"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408293F1-A860-4862-85A8-BCEB87A0A9DC}" type="slidenum">
              <a:rPr lang="es-CL" altLang="es-CL" sz="1200" b="1">
                <a:solidFill>
                  <a:srgbClr val="FFFF00"/>
                </a:solidFill>
                <a:latin typeface="Calibri" panose="020F0502020204030204" pitchFamily="34" charset="0"/>
              </a:rPr>
              <a:pPr algn="r" eaLnBrk="1" hangingPunct="1">
                <a:lnSpc>
                  <a:spcPct val="100000"/>
                </a:lnSpc>
                <a:spcBef>
                  <a:spcPct val="0"/>
                </a:spcBef>
                <a:buFontTx/>
                <a:buNone/>
              </a:pPr>
              <a:t>2</a:t>
            </a:fld>
            <a:endParaRPr lang="es-CL" altLang="es-CL" sz="1200" b="1" dirty="0">
              <a:solidFill>
                <a:srgbClr val="FFFF00"/>
              </a:solidFill>
              <a:latin typeface="Calibri" panose="020F0502020204030204" pitchFamily="34" charset="0"/>
            </a:endParaRPr>
          </a:p>
        </p:txBody>
      </p:sp>
      <p:pic>
        <p:nvPicPr>
          <p:cNvPr id="18439"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440" name="Imagen 2"/>
          <p:cNvPicPr>
            <a:picLocks noChangeAspect="1" noChangeArrowheads="1"/>
          </p:cNvPicPr>
          <p:nvPr/>
        </p:nvPicPr>
        <p:blipFill>
          <a:blip r:embed="rId4">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1" name="CustomShape 6"/>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FORMACIÓN NAVAL IM.</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39"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47"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Rectángulo redondeado 11"/>
          <p:cNvSpPr/>
          <p:nvPr/>
        </p:nvSpPr>
        <p:spPr>
          <a:xfrm>
            <a:off x="1877108" y="2465653"/>
            <a:ext cx="8474294" cy="3226560"/>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40000" lvl="6" indent="-514350" algn="just">
              <a:buFont typeface="+mj-lt"/>
              <a:buAutoNum type="romanUcPeriod"/>
            </a:pPr>
            <a:r>
              <a:rPr lang="es-MX" sz="2000" b="1" dirty="0" smtClean="0">
                <a:latin typeface="Arial" panose="020B0604020202020204" pitchFamily="34" charset="0"/>
                <a:cs typeface="Arial" panose="020B0604020202020204" pitchFamily="34" charset="0"/>
              </a:rPr>
              <a:t>INTRODUCCIÓN.</a:t>
            </a:r>
          </a:p>
          <a:p>
            <a:pPr marL="2340000" lvl="6" indent="-514350" algn="just">
              <a:buFont typeface="+mj-lt"/>
              <a:buAutoNum type="romanUcPeriod"/>
            </a:pPr>
            <a:r>
              <a:rPr lang="es-MX" sz="2000" b="1" dirty="0" smtClean="0">
                <a:latin typeface="Arial" panose="020B0604020202020204" pitchFamily="34" charset="0"/>
                <a:cs typeface="Arial" panose="020B0604020202020204" pitchFamily="34" charset="0"/>
              </a:rPr>
              <a:t> PROCEDIMIENTOS DE SEGURIDAD.</a:t>
            </a:r>
            <a:endParaRPr lang="es-MX" sz="2000" b="1" dirty="0" smtClean="0">
              <a:latin typeface="Arial" panose="020B0604020202020204" pitchFamily="34" charset="0"/>
              <a:cs typeface="Arial" panose="020B0604020202020204" pitchFamily="34" charset="0"/>
            </a:endParaRPr>
          </a:p>
          <a:p>
            <a:pPr marL="2340000" lvl="6" indent="-514350" algn="just">
              <a:buFont typeface="+mj-lt"/>
              <a:buAutoNum type="romanUcPeriod"/>
            </a:pPr>
            <a:r>
              <a:rPr lang="es-CL" sz="2000" b="1" dirty="0" smtClean="0">
                <a:latin typeface="Arial" panose="020B0604020202020204" pitchFamily="34" charset="0"/>
                <a:cs typeface="Arial" panose="020B0604020202020204" pitchFamily="34" charset="0"/>
              </a:rPr>
              <a:t>EMPLEO VIA FUEGO / ELECTRICO.</a:t>
            </a:r>
          </a:p>
          <a:p>
            <a:pPr marL="2340000" lvl="6" indent="-514350" algn="just">
              <a:buFont typeface="+mj-lt"/>
              <a:buAutoNum type="romanUcPeriod"/>
            </a:pPr>
            <a:r>
              <a:rPr lang="es-CL" sz="2000" b="1" dirty="0" smtClean="0">
                <a:latin typeface="Arial" panose="020B0604020202020204" pitchFamily="34" charset="0"/>
                <a:cs typeface="Arial" panose="020B0604020202020204" pitchFamily="34" charset="0"/>
              </a:rPr>
              <a:t>UXO / AXO.</a:t>
            </a:r>
          </a:p>
          <a:p>
            <a:pPr marL="2340000" lvl="6" indent="-514350" algn="just">
              <a:buFont typeface="+mj-lt"/>
              <a:buAutoNum type="romanUcPeriod"/>
            </a:pPr>
            <a:r>
              <a:rPr lang="es-CL" sz="2000" b="1" dirty="0" smtClean="0">
                <a:latin typeface="Arial" panose="020B0604020202020204" pitchFamily="34" charset="0"/>
                <a:cs typeface="Arial" panose="020B0604020202020204" pitchFamily="34" charset="0"/>
              </a:rPr>
              <a:t>PROCEDIMIENTO DE FALLA.</a:t>
            </a:r>
          </a:p>
          <a:p>
            <a:pPr marL="2340000" lvl="6" indent="-514350" algn="just">
              <a:buFont typeface="+mj-lt"/>
              <a:buAutoNum type="romanUcPeriod"/>
            </a:pPr>
            <a:endParaRPr lang="es-CL" sz="2000" b="1" dirty="0">
              <a:latin typeface="Arial" panose="020B0604020202020204" pitchFamily="34" charset="0"/>
              <a:cs typeface="Arial" panose="020B0604020202020204" pitchFamily="34" charset="0"/>
            </a:endParaRPr>
          </a:p>
        </p:txBody>
      </p:sp>
      <p:sp>
        <p:nvSpPr>
          <p:cNvPr id="15" name="CuadroTexto 1"/>
          <p:cNvSpPr txBox="1">
            <a:spLocks noChangeArrowheads="1"/>
          </p:cNvSpPr>
          <p:nvPr/>
        </p:nvSpPr>
        <p:spPr bwMode="auto">
          <a:xfrm>
            <a:off x="1000122" y="1341438"/>
            <a:ext cx="10228266"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57188" indent="-357188">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marL="0" indent="0" eaLnBrk="1" hangingPunct="1">
              <a:lnSpc>
                <a:spcPct val="100000"/>
              </a:lnSpc>
              <a:spcBef>
                <a:spcPct val="50000"/>
              </a:spcBef>
              <a:buNone/>
            </a:pPr>
            <a:r>
              <a:rPr lang="es-ES" altLang="es-CL" sz="2400" b="1" dirty="0">
                <a:solidFill>
                  <a:srgbClr val="002060"/>
                </a:solidFill>
              </a:rPr>
              <a:t>Temario.</a:t>
            </a:r>
          </a:p>
        </p:txBody>
      </p:sp>
    </p:spTree>
    <p:extLst>
      <p:ext uri="{BB962C8B-B14F-4D97-AF65-F5344CB8AC3E}">
        <p14:creationId xmlns:p14="http://schemas.microsoft.com/office/powerpoint/2010/main" xmlns="" val="246532333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r>
              <a:rPr lang="es-CL" sz="2000" b="1" dirty="0" smtClean="0">
                <a:solidFill>
                  <a:schemeClr val="tx2"/>
                </a:solidFill>
                <a:cs typeface="Arial" pitchFamily="34" charset="0"/>
              </a:rPr>
              <a:t>EL DESARROLLO DE LOS PROCESOS DE ENTRENAMIENTO Y OPERACIÓN DE LA BRIGADA ANFIBIA EXPEDICIONARIA (BAE) Y SUS UNIDADES IM SUBORDINADAS REQUIERE LA UTILIZACIÓN DE EXPLOSIVOS Y ARTIFICIOS, PARA LOGRAR DETERMINADOS EFECTOS CINÉTICOS EN APOYO A LA MANIOBRA. </a:t>
            </a:r>
          </a:p>
          <a:p>
            <a:r>
              <a:rPr lang="es-CL" sz="2000" b="1" dirty="0" smtClean="0">
                <a:solidFill>
                  <a:schemeClr val="tx2"/>
                </a:solidFill>
                <a:cs typeface="Arial" pitchFamily="34" charset="0"/>
              </a:rPr>
              <a:t>ESTE HECHO, SUMADO A LA UTILIZACIÓN DE PROYECTILES DE ARTILLERÍA, Y OTROS MEDIOS DE APOYO DE FUEGOS, HACE QUE SEA POSIBLE ENCONTRAR, EN LAS ÁREAS DE ENTRENAMIENTO, ARTEFACTOS EXPLOSIVOS NO DETONADOS (UNEXPLODED ORDNANCE –</a:t>
            </a:r>
            <a:r>
              <a:rPr lang="es-CL" sz="2000" b="1" dirty="0" smtClean="0">
                <a:solidFill>
                  <a:srgbClr val="FF0000"/>
                </a:solidFill>
                <a:cs typeface="Arial" pitchFamily="34" charset="0"/>
              </a:rPr>
              <a:t> UXO</a:t>
            </a:r>
            <a:r>
              <a:rPr lang="es-CL" sz="2000" b="1" dirty="0" smtClean="0">
                <a:solidFill>
                  <a:schemeClr val="tx2"/>
                </a:solidFill>
                <a:cs typeface="Arial" pitchFamily="34" charset="0"/>
              </a:rPr>
              <a:t>, PROYECTIL UTILIZADO PERO QUE NO DETONÓ) O ARTEFACTOS EXPLOSIVOS ABANDONADOS (ABANDONED ORDNANCE – </a:t>
            </a:r>
            <a:r>
              <a:rPr lang="es-CL" sz="2000" b="1" dirty="0" smtClean="0">
                <a:solidFill>
                  <a:srgbClr val="FF0000"/>
                </a:solidFill>
                <a:cs typeface="Arial" pitchFamily="34" charset="0"/>
              </a:rPr>
              <a:t>AXO</a:t>
            </a:r>
            <a:r>
              <a:rPr lang="es-CL" sz="2000" b="1" dirty="0" smtClean="0">
                <a:solidFill>
                  <a:schemeClr val="tx2"/>
                </a:solidFill>
                <a:cs typeface="Arial" pitchFamily="34" charset="0"/>
              </a:rPr>
              <a:t>, PROYECTIL NO UTILIZADO Y ABANDONADO). </a:t>
            </a:r>
          </a:p>
          <a:p>
            <a:r>
              <a:rPr lang="es-CL" sz="2000" b="1" dirty="0" smtClean="0">
                <a:solidFill>
                  <a:schemeClr val="tx2"/>
                </a:solidFill>
                <a:cs typeface="Arial" pitchFamily="34" charset="0"/>
              </a:rPr>
              <a:t>CUALQUIER UXO O AXO QUE SEA ENCONTRADO, POR MUY VETUSTO QUE PAREZCA, ES POTENCIALMENTE UN EXPLOSIVO EN CONDICIONES DE DETONAR.</a:t>
            </a:r>
          </a:p>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INTRODUCCIÓN.</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3 Rectángulo"/>
          <p:cNvSpPr/>
          <p:nvPr/>
        </p:nvSpPr>
        <p:spPr>
          <a:xfrm>
            <a:off x="365760" y="1720839"/>
            <a:ext cx="11299371" cy="3477875"/>
          </a:xfrm>
          <a:prstGeom prst="rect">
            <a:avLst/>
          </a:prstGeom>
        </p:spPr>
        <p:txBody>
          <a:bodyPr wrap="square">
            <a:spAutoFit/>
          </a:bodyPr>
          <a:lstStyle/>
          <a:p>
            <a:r>
              <a:rPr lang="es-CL" sz="2000" b="1" dirty="0" smtClean="0">
                <a:solidFill>
                  <a:schemeClr val="tx2"/>
                </a:solidFill>
                <a:latin typeface="Arial" pitchFamily="34" charset="0"/>
                <a:cs typeface="Arial" pitchFamily="34" charset="0"/>
              </a:rPr>
              <a:t>PERSONAL AUTORIZADO PARA USAR EXPLOSIVOS:</a:t>
            </a:r>
          </a:p>
          <a:p>
            <a:r>
              <a:rPr lang="es-CL" sz="2000" b="1" dirty="0" smtClean="0">
                <a:solidFill>
                  <a:schemeClr val="tx2"/>
                </a:solidFill>
                <a:latin typeface="Arial" pitchFamily="34" charset="0"/>
                <a:cs typeface="Arial" pitchFamily="34" charset="0"/>
              </a:rPr>
              <a:t> EN RAZÓN DE SU PUESTO DE COMBATE O CAPACITACIÓN COMO SPECIALISTA ES: </a:t>
            </a:r>
          </a:p>
          <a:p>
            <a:r>
              <a:rPr lang="es-CL" sz="2000" b="1" dirty="0" smtClean="0">
                <a:solidFill>
                  <a:schemeClr val="tx2"/>
                </a:solidFill>
                <a:latin typeface="Arial" pitchFamily="34" charset="0"/>
                <a:cs typeface="Arial" pitchFamily="34" charset="0"/>
              </a:rPr>
              <a:t>1. DOTACIÓN DE LOS PELOTONES DE INGENIEROS DE COMBATE, DURANTE LA EJECUCIÓN DE SUS TAREAS EN OPERACIONES O ENTRENAMIENTO. POMBAE 32/001 – 10 ORDINARIO ORIGINAL </a:t>
            </a:r>
          </a:p>
          <a:p>
            <a:r>
              <a:rPr lang="es-CL" sz="2000" b="1" dirty="0" smtClean="0">
                <a:solidFill>
                  <a:schemeClr val="tx2"/>
                </a:solidFill>
                <a:latin typeface="Arial" pitchFamily="34" charset="0"/>
                <a:cs typeface="Arial" pitchFamily="34" charset="0"/>
              </a:rPr>
              <a:t>2. DOTACIÓN DE LAS SECCIONES DE RECONOCIMIENTO, SIEMPRE QUE SEAN COMANDOS IM, DURANTE LA EJECUCIÓN DE SUS TAREAS EN OPERACIONES Y ENTRENAMIENTO. </a:t>
            </a:r>
          </a:p>
          <a:p>
            <a:r>
              <a:rPr lang="es-CL" sz="2000" b="1" dirty="0" smtClean="0">
                <a:solidFill>
                  <a:schemeClr val="tx2"/>
                </a:solidFill>
                <a:latin typeface="Arial" pitchFamily="34" charset="0"/>
                <a:cs typeface="Arial" pitchFamily="34" charset="0"/>
              </a:rPr>
              <a:t>3. BRECHEROS DE LAS COMPAÑÍAS DE FUSILEROS IM, DURANTE LA EJECUCIÓN DE ENTRENAMIENTO Y OPERACIÓN EN ÁREAS URBANIZADAS. 4. LOS ESPECIALISTAS EN INGENIERÍA DE COMBATE, CUANDO LES SEA REQUERIDO.</a:t>
            </a:r>
            <a:endParaRPr lang="es-CL" sz="2000" b="1" dirty="0" smtClean="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E.P.P.</a:t>
            </a:r>
            <a:endParaRPr lang="es-ES" sz="3600" b="1" dirty="0">
              <a:solidFill>
                <a:srgbClr val="002060"/>
              </a:solidFill>
              <a:latin typeface="Arial Black" pitchFamily="34" charset="0"/>
              <a:ea typeface="ＭＳ Ｐゴシック" pitchFamily="34" charset="-128"/>
              <a:cs typeface="Arial" pitchFamily="34" charset="0"/>
            </a:endParaRPr>
          </a:p>
        </p:txBody>
      </p:sp>
      <p:pic>
        <p:nvPicPr>
          <p:cNvPr id="14" name="Picture 2"/>
          <p:cNvPicPr>
            <a:picLocks noChangeAspect="1" noChangeArrowheads="1"/>
          </p:cNvPicPr>
          <p:nvPr/>
        </p:nvPicPr>
        <p:blipFill>
          <a:blip r:embed="rId6"/>
          <a:srcRect l="54437" t="51070" r="31364" b="14205"/>
          <a:stretch>
            <a:fillRect/>
          </a:stretch>
        </p:blipFill>
        <p:spPr bwMode="auto">
          <a:xfrm>
            <a:off x="3819375" y="2850141"/>
            <a:ext cx="3929090" cy="3357586"/>
          </a:xfrm>
          <a:prstGeom prst="rect">
            <a:avLst/>
          </a:prstGeom>
          <a:noFill/>
          <a:ln w="9525">
            <a:noFill/>
            <a:miter lim="800000"/>
            <a:headEnd/>
            <a:tailEnd/>
          </a:ln>
          <a:effectLst/>
        </p:spPr>
      </p:pic>
      <p:sp>
        <p:nvSpPr>
          <p:cNvPr id="16" name="15 Rectángulo"/>
          <p:cNvSpPr/>
          <p:nvPr/>
        </p:nvSpPr>
        <p:spPr>
          <a:xfrm>
            <a:off x="1023908" y="927464"/>
            <a:ext cx="10157898" cy="1631216"/>
          </a:xfrm>
          <a:prstGeom prst="rect">
            <a:avLst/>
          </a:prstGeom>
        </p:spPr>
        <p:txBody>
          <a:bodyPr wrap="square">
            <a:spAutoFit/>
          </a:bodyPr>
          <a:lstStyle/>
          <a:p>
            <a:r>
              <a:rPr lang="es-CL" sz="2000" b="1" dirty="0" smtClean="0">
                <a:solidFill>
                  <a:schemeClr val="tx2"/>
                </a:solidFill>
                <a:latin typeface="Arial" pitchFamily="34" charset="0"/>
                <a:cs typeface="Arial" pitchFamily="34" charset="0"/>
              </a:rPr>
              <a:t> - Casco y chaleco </a:t>
            </a:r>
            <a:r>
              <a:rPr lang="es-CL" sz="2000" b="1" dirty="0" err="1" smtClean="0">
                <a:solidFill>
                  <a:schemeClr val="tx2"/>
                </a:solidFill>
                <a:latin typeface="Arial" pitchFamily="34" charset="0"/>
                <a:cs typeface="Arial" pitchFamily="34" charset="0"/>
              </a:rPr>
              <a:t>antiesquirlas</a:t>
            </a:r>
            <a:r>
              <a:rPr lang="es-CL" sz="2000" b="1" dirty="0" smtClean="0">
                <a:solidFill>
                  <a:schemeClr val="tx2"/>
                </a:solidFill>
                <a:latin typeface="Arial" pitchFamily="34" charset="0"/>
                <a:cs typeface="Arial" pitchFamily="34" charset="0"/>
              </a:rPr>
              <a:t> que cumplan al menos con el estándar NIJ IIIA STD 0101.06 (Office of </a:t>
            </a:r>
            <a:r>
              <a:rPr lang="es-CL" sz="2000" b="1" dirty="0" err="1" smtClean="0">
                <a:solidFill>
                  <a:schemeClr val="tx2"/>
                </a:solidFill>
                <a:latin typeface="Arial" pitchFamily="34" charset="0"/>
                <a:cs typeface="Arial" pitchFamily="34" charset="0"/>
              </a:rPr>
              <a:t>Science</a:t>
            </a:r>
            <a:r>
              <a:rPr lang="es-CL" sz="2000" b="1" dirty="0" smtClean="0">
                <a:solidFill>
                  <a:schemeClr val="tx2"/>
                </a:solidFill>
                <a:latin typeface="Arial" pitchFamily="34" charset="0"/>
                <a:cs typeface="Arial" pitchFamily="34" charset="0"/>
              </a:rPr>
              <a:t> and </a:t>
            </a:r>
            <a:r>
              <a:rPr lang="es-CL" sz="2000" b="1" dirty="0" err="1" smtClean="0">
                <a:solidFill>
                  <a:schemeClr val="tx2"/>
                </a:solidFill>
                <a:latin typeface="Arial" pitchFamily="34" charset="0"/>
                <a:cs typeface="Arial" pitchFamily="34" charset="0"/>
              </a:rPr>
              <a:t>Technology</a:t>
            </a:r>
            <a:r>
              <a:rPr lang="es-CL" sz="2000" b="1" dirty="0" smtClean="0">
                <a:solidFill>
                  <a:schemeClr val="tx2"/>
                </a:solidFill>
                <a:latin typeface="Arial" pitchFamily="34" charset="0"/>
                <a:cs typeface="Arial" pitchFamily="34" charset="0"/>
              </a:rPr>
              <a:t> of </a:t>
            </a:r>
            <a:r>
              <a:rPr lang="es-CL" sz="2000" b="1" dirty="0" err="1" smtClean="0">
                <a:solidFill>
                  <a:schemeClr val="tx2"/>
                </a:solidFill>
                <a:latin typeface="Arial" pitchFamily="34" charset="0"/>
                <a:cs typeface="Arial" pitchFamily="34" charset="0"/>
              </a:rPr>
              <a:t>the</a:t>
            </a:r>
            <a:r>
              <a:rPr lang="es-CL" sz="2000" b="1" dirty="0" smtClean="0">
                <a:solidFill>
                  <a:schemeClr val="tx2"/>
                </a:solidFill>
                <a:latin typeface="Arial" pitchFamily="34" charset="0"/>
                <a:cs typeface="Arial" pitchFamily="34" charset="0"/>
              </a:rPr>
              <a:t> </a:t>
            </a:r>
            <a:r>
              <a:rPr lang="es-CL" sz="2000" b="1" dirty="0" err="1" smtClean="0">
                <a:solidFill>
                  <a:schemeClr val="tx2"/>
                </a:solidFill>
                <a:latin typeface="Arial" pitchFamily="34" charset="0"/>
                <a:cs typeface="Arial" pitchFamily="34" charset="0"/>
              </a:rPr>
              <a:t>National</a:t>
            </a:r>
            <a:r>
              <a:rPr lang="es-CL" sz="2000" b="1" dirty="0" smtClean="0">
                <a:solidFill>
                  <a:schemeClr val="tx2"/>
                </a:solidFill>
                <a:latin typeface="Arial" pitchFamily="34" charset="0"/>
                <a:cs typeface="Arial" pitchFamily="34" charset="0"/>
              </a:rPr>
              <a:t> </a:t>
            </a:r>
            <a:r>
              <a:rPr lang="es-CL" sz="2000" b="1" dirty="0" err="1" smtClean="0">
                <a:solidFill>
                  <a:schemeClr val="tx2"/>
                </a:solidFill>
                <a:latin typeface="Arial" pitchFamily="34" charset="0"/>
                <a:cs typeface="Arial" pitchFamily="34" charset="0"/>
              </a:rPr>
              <a:t>Institute</a:t>
            </a:r>
            <a:r>
              <a:rPr lang="es-CL" sz="2000" b="1" dirty="0" smtClean="0">
                <a:solidFill>
                  <a:schemeClr val="tx2"/>
                </a:solidFill>
                <a:latin typeface="Arial" pitchFamily="34" charset="0"/>
                <a:cs typeface="Arial" pitchFamily="34" charset="0"/>
              </a:rPr>
              <a:t> of </a:t>
            </a:r>
            <a:r>
              <a:rPr lang="es-CL" sz="2000" b="1" dirty="0" err="1" smtClean="0">
                <a:solidFill>
                  <a:schemeClr val="tx2"/>
                </a:solidFill>
                <a:latin typeface="Arial" pitchFamily="34" charset="0"/>
                <a:cs typeface="Arial" pitchFamily="34" charset="0"/>
              </a:rPr>
              <a:t>Justice</a:t>
            </a:r>
            <a:r>
              <a:rPr lang="es-CL" sz="2000" b="1" dirty="0" smtClean="0">
                <a:solidFill>
                  <a:schemeClr val="tx2"/>
                </a:solidFill>
                <a:latin typeface="Arial" pitchFamily="34" charset="0"/>
                <a:cs typeface="Arial" pitchFamily="34" charset="0"/>
              </a:rPr>
              <a:t> – NIJ)</a:t>
            </a:r>
          </a:p>
          <a:p>
            <a:r>
              <a:rPr lang="es-CL" sz="2000" b="1" dirty="0" smtClean="0">
                <a:solidFill>
                  <a:schemeClr val="tx2"/>
                </a:solidFill>
                <a:latin typeface="Arial" pitchFamily="34" charset="0"/>
                <a:cs typeface="Arial" pitchFamily="34" charset="0"/>
              </a:rPr>
              <a:t> - Protectores de oídos y lentes de protección que cumplan al menos con el estándar ANSI/ISEA Z87</a:t>
            </a:r>
            <a:endParaRPr lang="es-CL" sz="2000" b="1" dirty="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PROCEDIMIENTOS DE SEGURIDAD</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8 Marcador de contenido"/>
          <p:cNvSpPr txBox="1">
            <a:spLocks/>
          </p:cNvSpPr>
          <p:nvPr/>
        </p:nvSpPr>
        <p:spPr>
          <a:xfrm>
            <a:off x="309528" y="966652"/>
            <a:ext cx="11603798" cy="5146765"/>
          </a:xfrm>
          <a:prstGeom prst="rect">
            <a:avLst/>
          </a:prstGeom>
        </p:spPr>
        <p:txBody>
          <a:bodyPr vert="horz" lIns="91440" tIns="45720" rIns="91440" bIns="45720" rtlCol="0">
            <a:no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-SE DEBE EJECUTAR EL ANÁLISIS Y MANEJO DE RIESGO OPERACIONAL (MRO)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-SE DEBE CONTAR UN ENFERMERO CON MEDIOS DE PRIMEROS AUXILIOS Y CON MEDIOS DE EVACUACIÓN.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-LA CADENA DE EVACUACIÓN DEBE SER CONOCIDA POR TODOS LOS PARTICIPANTES DE LA  ACTIVIDAD.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-EN CASO DE EXISTIR LÍNEAS DE ALTA TENSIÓN U OTROS ELEMENTOS ELÉCTRICOS, LAS CARGAS DEBEN SER ACTIVADAS POR VÍA FUEGO, NO ELÉCTRICA. ORDINARIO PONBAE 32/001 - 11 ORIGINAL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-SE DEBE ASEGURAR DE QUE NO EXISTA PERSONAS AJENAS A LA  ACTIVIDAD.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-SE DEBE CONTAR CON COMUNICACIONES EXPEDITAS.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-SE DEBEN CONSIDERAR EL  TIEMPO ATMOSFÉRICO Y LUMINOSIDAD EN LA PLANIFICACIÓN DE LA ACTIVIDAD.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-EN EL CASO DE TENER QUE DESTRUIR UXOS O AXOS, ESTO SE DEBE REALIZAR EN HORAS LUZ.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-EMPLEAR SÓLO MATERIAL  DE CARGO, ESTANDO  PROHIBIDO IMPROVISAR ELEMENTOS O HERRAMIENTAS DE CIRCUNSTANCIA.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-LOS EXPLOSIVOS Y ARTIFICIOS DEBEN TRANSPORTARSE EN CONDICIONES DE SEGURIDAD Y AISLAMIENTO, SEPARADOS.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-LA CEBA DEBERÁ ARMARSE SOLAMENTE MOMENTOS PREVIOS A LA INSTALACIÓN DE LA CARGA EXPLOSIVA, QUEDANDO PROHIBIDO EFECTUARLA ANTES DE LLEGAR AL ÁREA EN QUE SE EJECUTARÁ LA DETONACIÓN.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400" b="1" i="0" u="none" strike="noStrike" kern="1200" cap="none" spc="0" normalizeH="0" baseline="0" noProof="0" dirty="0" smtClean="0">
                <a:ln>
                  <a:noFill/>
                </a:ln>
                <a:solidFill>
                  <a:schemeClr val="tx2"/>
                </a:solidFill>
                <a:effectLst/>
                <a:uLnTx/>
                <a:uFillTx/>
                <a:latin typeface="Arial" pitchFamily="34" charset="0"/>
                <a:cs typeface="Arial" pitchFamily="34" charset="0"/>
              </a:rPr>
              <a:t> -ANTES DE LA DETONACIÓN, EN SITUACIÓN ADMINISTRATIVA O DE ENTRENAMIENTO, PROCEDER CON VOZ FUERTE Y CLARA A ALERTAR A TODO EL PERSONAL QUE PARTICIPA EN LA ACTIVIDAD O A TERCEROS QUE PUDIESEN ESTAR EN EL ÁREA, GRITANDO “ATENCIÓN A LA DETONACIÓN” EN LAS CUATRO DIRECCIONES CARDINALES.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mn-lt"/>
                <a:ea typeface="+mn-ea"/>
                <a:cs typeface="+mn-cs"/>
              </a:rPr>
              <a:t> -EN SITUACIÓN DE COMBATE Y EN CASO DE REQUERIRSE, LA NECESIDAD TÁCTICA PRIMARÁ POR SOBRE LAS MEDIDAS DE SEGURIDAD.</a:t>
            </a:r>
            <a:endParaRPr kumimoji="0" lang="es-CL" sz="1600" b="1" i="0" u="none" strike="noStrike" kern="1200" cap="none" spc="0" normalizeH="0" baseline="0" noProof="0" dirty="0">
              <a:ln>
                <a:noFill/>
              </a:ln>
              <a:solidFill>
                <a:schemeClr val="tx2"/>
              </a:solidFill>
              <a:effectLst/>
              <a:uLnTx/>
              <a:uFillTx/>
              <a:latin typeface="+mn-lt"/>
              <a:ea typeface="+mn-ea"/>
              <a:cs typeface="+mn-cs"/>
            </a:endParaRPr>
          </a:p>
        </p:txBody>
      </p:sp>
    </p:spTree>
    <p:extLst>
      <p:ext uri="{BB962C8B-B14F-4D97-AF65-F5344CB8AC3E}">
        <p14:creationId xmlns:p14="http://schemas.microsoft.com/office/powerpoint/2010/main" xmlns="" val="2466358530"/>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7 Marcador de contenido"/>
          <p:cNvSpPr txBox="1">
            <a:spLocks/>
          </p:cNvSpPr>
          <p:nvPr/>
        </p:nvSpPr>
        <p:spPr>
          <a:xfrm>
            <a:off x="523874" y="1214847"/>
            <a:ext cx="11154319" cy="5428864"/>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Preparar el explosivo.</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No se debe usar cuerda mecha en mal estado, húmeda o con signos de maltrato, sea esto por mala manipulación o almacenamiento.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Se debe desechar un trozo de 5 </a:t>
            </a:r>
            <a:r>
              <a:rPr kumimoji="0" lang="es-CL" sz="2000" b="1" i="0" u="none" strike="noStrike" kern="1200" cap="none" spc="0" normalizeH="0" baseline="0" noProof="0" dirty="0" err="1" smtClean="0">
                <a:ln>
                  <a:noFill/>
                </a:ln>
                <a:solidFill>
                  <a:schemeClr val="tx2"/>
                </a:solidFill>
                <a:effectLst/>
                <a:uLnTx/>
                <a:uFillTx/>
                <a:latin typeface="Arial" pitchFamily="34" charset="0"/>
                <a:cs typeface="Arial" pitchFamily="34" charset="0"/>
              </a:rPr>
              <a:t>cms.</a:t>
            </a: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del extremo libre del rollo de la cuerda mecha, objeto evitar una falla en la deflagración causada por la humedad.</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Verificar la velocidad de quema de la cuerda mecha a ocupar, cortando un trozo de 10 </a:t>
            </a:r>
            <a:r>
              <a:rPr kumimoji="0" lang="es-CL" sz="2000" b="1" i="0" u="none" strike="noStrike" kern="1200" cap="none" spc="0" normalizeH="0" baseline="0" noProof="0" dirty="0" err="1" smtClean="0">
                <a:ln>
                  <a:noFill/>
                </a:ln>
                <a:solidFill>
                  <a:schemeClr val="tx2"/>
                </a:solidFill>
                <a:effectLst/>
                <a:uLnTx/>
                <a:uFillTx/>
                <a:latin typeface="Arial" pitchFamily="34" charset="0"/>
                <a:cs typeface="Arial" pitchFamily="34" charset="0"/>
              </a:rPr>
              <a:t>cms.</a:t>
            </a: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y midiendo el tiempo de quema; luego, determinar la cantidad apropiada de cuerda mecha a usar, usando la fórmula</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431074"/>
            <a:ext cx="12192000" cy="64269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pic>
        <p:nvPicPr>
          <p:cNvPr id="14" name="Picture 2"/>
          <p:cNvPicPr>
            <a:picLocks noChangeAspect="1" noChangeArrowheads="1"/>
          </p:cNvPicPr>
          <p:nvPr/>
        </p:nvPicPr>
        <p:blipFill>
          <a:blip r:embed="rId6"/>
          <a:srcRect l="42013" t="55805" r="15391" b="15784"/>
          <a:stretch>
            <a:fillRect/>
          </a:stretch>
        </p:blipFill>
        <p:spPr bwMode="auto">
          <a:xfrm>
            <a:off x="1166784" y="2000240"/>
            <a:ext cx="7786742" cy="2857520"/>
          </a:xfrm>
          <a:prstGeom prst="rect">
            <a:avLst/>
          </a:prstGeom>
          <a:noFill/>
          <a:ln w="9525">
            <a:noFill/>
            <a:miter lim="800000"/>
            <a:headEnd/>
            <a:tailEnd/>
          </a:ln>
          <a:effectLst/>
        </p:spPr>
      </p:pic>
      <p:sp>
        <p:nvSpPr>
          <p:cNvPr id="18"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7 Marcador de contenido"/>
          <p:cNvSpPr txBox="1">
            <a:spLocks/>
          </p:cNvSpPr>
          <p:nvPr/>
        </p:nvSpPr>
        <p:spPr>
          <a:xfrm>
            <a:off x="523875" y="1515291"/>
            <a:ext cx="11350262" cy="5128419"/>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-El tiempo de quema mínimo para Unidades que se encuentren en su etapa de    Entrenamiento Intermedio de Seguridad e Intermedio de Combate será de 90 segundos.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-Para Unidades que se encuentren en su etapa de Continuidad de Entrenamiento, el tiempo mínimo de quema es de 30 segundos.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-En situación de combate, la necesidad táctica determinará el tiempo de quema necesario.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-Efectuar un corte recto en un extremo y un corte diagonal en el otro, si se utiliza fósforo, o efectuar los dos cortes rectos, si se va a usar encendedor de cuerda mecha </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18288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pic>
        <p:nvPicPr>
          <p:cNvPr id="14" name="Picture 2"/>
          <p:cNvPicPr>
            <a:picLocks noChangeAspect="1" noChangeArrowheads="1"/>
          </p:cNvPicPr>
          <p:nvPr/>
        </p:nvPicPr>
        <p:blipFill>
          <a:blip r:embed="rId6"/>
          <a:srcRect l="40239" t="36864" r="17165" b="31567"/>
          <a:stretch>
            <a:fillRect/>
          </a:stretch>
        </p:blipFill>
        <p:spPr bwMode="auto">
          <a:xfrm>
            <a:off x="1166784" y="2000240"/>
            <a:ext cx="9714576" cy="3857652"/>
          </a:xfrm>
          <a:prstGeom prst="rect">
            <a:avLst/>
          </a:prstGeom>
          <a:noFill/>
          <a:ln w="9525">
            <a:noFill/>
            <a:miter lim="800000"/>
            <a:headEnd/>
            <a:tailEnd/>
          </a:ln>
          <a:effectLst/>
        </p:spPr>
      </p:pic>
      <p:sp>
        <p:nvSpPr>
          <p:cNvPr id="16"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7" name="CustomShape 6">
            <a:extLst>
              <a:ext uri="{FF2B5EF4-FFF2-40B4-BE49-F238E27FC236}">
                <a16:creationId xmlns:a16="http://schemas.microsoft.com/office/drawing/2014/main" xmlns="" id="{879DD469-0346-4EC6-A4BD-0F23FEBCF6C4}"/>
              </a:ext>
            </a:extLst>
          </p:cNvPr>
          <p:cNvSpPr/>
          <p:nvPr/>
        </p:nvSpPr>
        <p:spPr>
          <a:xfrm>
            <a:off x="1247775" y="0"/>
            <a:ext cx="10285413" cy="11366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VIA FUEGO</a:t>
            </a:r>
            <a:endParaRPr lang="es-ES" sz="3600" b="1" dirty="0">
              <a:solidFill>
                <a:srgbClr val="002060"/>
              </a:solidFill>
              <a:latin typeface="Arial Black" pitchFamily="34" charset="0"/>
              <a:ea typeface="ＭＳ Ｐゴシック" pitchFamily="34" charset="-128"/>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7 Marcador de contenido"/>
          <p:cNvSpPr txBox="1">
            <a:spLocks/>
          </p:cNvSpPr>
          <p:nvPr/>
        </p:nvSpPr>
        <p:spPr>
          <a:xfrm>
            <a:off x="523875" y="1600202"/>
            <a:ext cx="9429750" cy="4525963"/>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-Tomar el detonador con una mano, verificar que se encuentre sin    abolladuras y que en el interior no tenga ningún objeto extraño que pueda provocar falla en el encendido.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Con la otra mano, sujetar la cuerda mecha e introducirla suavemente en el calzo del detonador, hasta que su extremo haga contacto con la carga de éste </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pic>
        <p:nvPicPr>
          <p:cNvPr id="14" name="Picture 2"/>
          <p:cNvPicPr>
            <a:picLocks noChangeAspect="1" noChangeArrowheads="1"/>
          </p:cNvPicPr>
          <p:nvPr/>
        </p:nvPicPr>
        <p:blipFill>
          <a:blip r:embed="rId6"/>
          <a:srcRect l="45563" t="53034" r="22490" b="15398"/>
          <a:stretch>
            <a:fillRect/>
          </a:stretch>
        </p:blipFill>
        <p:spPr bwMode="auto">
          <a:xfrm>
            <a:off x="1238222" y="2000240"/>
            <a:ext cx="8143932" cy="3857652"/>
          </a:xfrm>
          <a:prstGeom prst="rect">
            <a:avLst/>
          </a:prstGeom>
          <a:noFill/>
          <a:ln w="9525">
            <a:noFill/>
            <a:miter lim="800000"/>
            <a:headEnd/>
            <a:tailEnd/>
          </a:ln>
          <a:effectLst/>
        </p:spPr>
      </p:pic>
      <p:sp>
        <p:nvSpPr>
          <p:cNvPr id="16"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VIA FUEGO</a:t>
            </a:r>
            <a:endParaRPr lang="es-ES" sz="3600" b="1" dirty="0">
              <a:solidFill>
                <a:srgbClr val="002060"/>
              </a:solidFill>
              <a:latin typeface="Arial Black" pitchFamily="34" charset="0"/>
              <a:ea typeface="ＭＳ Ｐゴシック" pitchFamily="34" charset="-128"/>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b="1" dirty="0" smtClean="0">
                <a:solidFill>
                  <a:schemeClr val="tx2"/>
                </a:solidFill>
                <a:cs typeface="Arial" pitchFamily="34" charset="0"/>
              </a:rPr>
              <a:t>.</a:t>
            </a:r>
          </a:p>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7 Marcador de contenido"/>
          <p:cNvSpPr txBox="1">
            <a:spLocks/>
          </p:cNvSpPr>
          <p:nvPr/>
        </p:nvSpPr>
        <p:spPr>
          <a:xfrm>
            <a:off x="523875" y="1600202"/>
            <a:ext cx="9429750" cy="4525963"/>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Plegar el detonador vía fuego a la cuerda mecha, tomando con los dedos pulgar y medio la cuerda mecha y con el dedo índice conteniendo el detonador de su extremo posterior; luego, estirando el brazo al frente, apuntando la base del detonador hacia el lado contrario del cuerpo, con el plegador en la mano contraria apretar el extremo inferior abierto del detonador para unir la cuerda mecha a éste, bajando al mismo tiempo la cabeza. El plegado debe ser suave, verificando posteriormente que la cuerda mecha no se separe del fondo del detonador </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pic>
        <p:nvPicPr>
          <p:cNvPr id="16" name="Picture 2"/>
          <p:cNvPicPr>
            <a:picLocks noChangeAspect="1" noChangeArrowheads="1"/>
          </p:cNvPicPr>
          <p:nvPr/>
        </p:nvPicPr>
        <p:blipFill>
          <a:blip r:embed="rId6"/>
          <a:srcRect l="42014" t="46720" r="19827" b="24868"/>
          <a:stretch>
            <a:fillRect/>
          </a:stretch>
        </p:blipFill>
        <p:spPr bwMode="auto">
          <a:xfrm>
            <a:off x="2238354" y="1267097"/>
            <a:ext cx="8368686" cy="4876547"/>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algn="ctr" eaLnBrk="1" hangingPunct="1">
              <a:defRPr/>
            </a:pP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15 CuadroTexto"/>
          <p:cNvSpPr txBox="1"/>
          <p:nvPr/>
        </p:nvSpPr>
        <p:spPr>
          <a:xfrm>
            <a:off x="1023907" y="1045029"/>
            <a:ext cx="10445281" cy="1631216"/>
          </a:xfrm>
          <a:prstGeom prst="rect">
            <a:avLst/>
          </a:prstGeom>
          <a:noFill/>
        </p:spPr>
        <p:txBody>
          <a:bodyPr wrap="square" rtlCol="0">
            <a:spAutoFit/>
          </a:bodyPr>
          <a:lstStyle/>
          <a:p>
            <a:r>
              <a:rPr lang="es-CL" sz="2000" b="1" dirty="0" smtClean="0">
                <a:solidFill>
                  <a:schemeClr val="tx2"/>
                </a:solidFill>
                <a:latin typeface="Arial" pitchFamily="34" charset="0"/>
                <a:cs typeface="Arial" pitchFamily="34" charset="0"/>
              </a:rPr>
              <a:t>LA UNIÓN DE LA CUERDA MECHA CON EL DETONADOR SIEMPRE DEBE HACERSE CON UN PLEGADOR O MULTIHERRAMIENTA Y NO IMPROVISAR OTRO MÉTODO DE PRESIÓN. </a:t>
            </a:r>
          </a:p>
          <a:p>
            <a:r>
              <a:rPr lang="es-CL" sz="2000" b="1" dirty="0" smtClean="0">
                <a:solidFill>
                  <a:schemeClr val="tx2"/>
                </a:solidFill>
                <a:latin typeface="Arial" pitchFamily="34" charset="0"/>
                <a:cs typeface="Arial" pitchFamily="34" charset="0"/>
              </a:rPr>
              <a:t>UNIR EL DETONADOR AL EXPLOSIVO, UTILIZANDO PUNZÓN DE MULTIHERRAMIENTA O PLEGADOR MK-2 </a:t>
            </a:r>
            <a:endParaRPr lang="es-CL" sz="2000" b="1" dirty="0">
              <a:solidFill>
                <a:schemeClr val="tx2"/>
              </a:solidFill>
              <a:latin typeface="Arial" pitchFamily="34" charset="0"/>
              <a:cs typeface="Arial" pitchFamily="34" charset="0"/>
            </a:endParaRPr>
          </a:p>
        </p:txBody>
      </p:sp>
      <p:sp>
        <p:nvSpPr>
          <p:cNvPr id="17" name="16 CuadroTexto"/>
          <p:cNvSpPr txBox="1"/>
          <p:nvPr/>
        </p:nvSpPr>
        <p:spPr>
          <a:xfrm>
            <a:off x="1854926" y="3383280"/>
            <a:ext cx="184731" cy="369332"/>
          </a:xfrm>
          <a:prstGeom prst="rect">
            <a:avLst/>
          </a:prstGeom>
          <a:noFill/>
        </p:spPr>
        <p:txBody>
          <a:bodyPr wrap="none" rtlCol="0">
            <a:spAutoFit/>
          </a:bodyPr>
          <a:lstStyle/>
          <a:p>
            <a:endParaRPr lang="es-CL" dirty="0"/>
          </a:p>
        </p:txBody>
      </p:sp>
      <p:pic>
        <p:nvPicPr>
          <p:cNvPr id="18" name="Picture 2"/>
          <p:cNvPicPr>
            <a:picLocks noChangeAspect="1" noChangeArrowheads="1"/>
          </p:cNvPicPr>
          <p:nvPr/>
        </p:nvPicPr>
        <p:blipFill>
          <a:blip r:embed="rId6"/>
          <a:srcRect l="45563" t="56191" r="18940" b="13819"/>
          <a:stretch>
            <a:fillRect/>
          </a:stretch>
        </p:blipFill>
        <p:spPr bwMode="auto">
          <a:xfrm>
            <a:off x="1166784" y="2808514"/>
            <a:ext cx="9962770" cy="3174275"/>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CustomShape 6">
            <a:extLst>
              <a:ext uri="{FF2B5EF4-FFF2-40B4-BE49-F238E27FC236}">
                <a16:creationId xmlns:a16="http://schemas.microsoft.com/office/drawing/2014/main" xmlns="" id="{879DD469-0346-4EC6-A4BD-0F23FEBCF6C4}"/>
              </a:ext>
            </a:extLst>
          </p:cNvPr>
          <p:cNvSpPr/>
          <p:nvPr/>
        </p:nvSpPr>
        <p:spPr>
          <a:xfrm>
            <a:off x="1095375" y="15240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FUEGO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6" name="7 Marcador de contenido"/>
          <p:cNvSpPr txBox="1">
            <a:spLocks/>
          </p:cNvSpPr>
          <p:nvPr/>
        </p:nvSpPr>
        <p:spPr>
          <a:xfrm>
            <a:off x="523875" y="1698172"/>
            <a:ext cx="10866936" cy="4427994"/>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-COLOCAR LA CARGA EN LA POSICIÓN DE EMPLEO.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-ENCENDER LA CUERDA MECHA.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-NO SE DEBE MOVER O MANIPULAR LA CARGA UNA VEZ ENCENDIDA LA CUERDA MECHA, EXCEPTO EN EL CASO DE LA CARGA DE PÉRTIGA O EL (TORPEDO BANGALORE).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-RETIRARSE A UNA POSICIÓN PREVIAMENTE SELECCIONADA, A CUBIERTO Y SEGURA.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CL" sz="2000" b="1" dirty="0" smtClean="0">
                <a:solidFill>
                  <a:schemeClr val="tx2"/>
                </a:solidFill>
                <a:latin typeface="Arial" pitchFamily="34" charset="0"/>
                <a:cs typeface="Arial" pitchFamily="34" charset="0"/>
              </a:rPr>
              <a:t>-</a:t>
            </a: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UNA VEZ QUE LA CARGA ESTÁ ENCENDIDA Y EL PERSONAL ESTÁ EN UNA POSICIÓN A CUBIERTO, NO SE DEBE MIRAR LA DETONACIÓN.</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17</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PROCEDIMIENTO CON CARGAS EXPLOSIVAS VÍA ELÉCTRICA</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1. REALIZAR UNA AUTO-DESCARGA DE CORRIENTE ESTÁTICA, COLOCANDO LAS DOS MANOS EN EL SUELO, ANTES DE INICIAR EL ARMADO</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pic>
        <p:nvPicPr>
          <p:cNvPr id="17" name="Picture 2"/>
          <p:cNvPicPr>
            <a:picLocks noChangeAspect="1" noChangeArrowheads="1"/>
          </p:cNvPicPr>
          <p:nvPr/>
        </p:nvPicPr>
        <p:blipFill>
          <a:blip r:embed="rId6"/>
          <a:srcRect l="52891" t="52734" r="30088" b="21875"/>
          <a:stretch>
            <a:fillRect/>
          </a:stretch>
        </p:blipFill>
        <p:spPr bwMode="auto">
          <a:xfrm>
            <a:off x="2238354" y="2886891"/>
            <a:ext cx="6265566" cy="3256753"/>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18</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8" name="7 Marcador de contenido"/>
          <p:cNvSpPr txBox="1">
            <a:spLocks/>
          </p:cNvSpPr>
          <p:nvPr/>
        </p:nvSpPr>
        <p:spPr>
          <a:xfrm>
            <a:off x="523874" y="1045030"/>
            <a:ext cx="10971439" cy="5598680"/>
          </a:xfrm>
          <a:prstGeom prst="rect">
            <a:avLst/>
          </a:prstGeom>
        </p:spPr>
        <p:txBody>
          <a:bodyPr vert="horz" lIns="91440" tIns="45720" rIns="91440" bIns="45720" rtlCol="0">
            <a:no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-EL ÁREA DESIGNADA PARA LA ACTIVIDAD TIENE QUE ESTAR LIBRE DE CORRIENTE ESTÁTICA, NO DEBEN</a:t>
            </a:r>
            <a:r>
              <a:rPr kumimoji="0" lang="es-CL" sz="1600" b="1" i="0" u="none" strike="noStrike" kern="1200" cap="none" spc="0" normalizeH="0" noProof="0" dirty="0" smtClean="0">
                <a:ln>
                  <a:noFill/>
                </a:ln>
                <a:solidFill>
                  <a:schemeClr val="tx2"/>
                </a:solidFill>
                <a:effectLst/>
                <a:uLnTx/>
                <a:uFillTx/>
                <a:latin typeface="Arial" pitchFamily="34" charset="0"/>
                <a:cs typeface="Arial" pitchFamily="34" charset="0"/>
              </a:rPr>
              <a:t> </a:t>
            </a: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ESTAR CERCANOS A TORRES DE ALTA TENSIÓN, ANTENAS, REPETIDORAS Y EN GENERAL INSTALACIONES CON CIRCULACIÓN ELÉCTRICA; ASIMISMO, NO SE DEBE UTILIZAR DURANTE TORMENTAS ELÉCTRICAS</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-MANTENER EN CORTOCIRCUITO EL CABLE DOBLE CONDUCTOR HASTA EL MOMENTO DE HACER LA CONEXIÓN A LA FUENTE DE PODER.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-SOLO USAR DETONADORES DE DIFERENTE RETARDO EN EL ARMADO DE UNA MISMA CARGA EXPLOSIVA, CUANDO SEA NECESARIO PARA UN MEJOR CONTROL DE LA DETONACIÓN.</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-NO CONECTAR EL DETONADOR AL CABLE DOBLE CONDUCTOR SIN ANTES VERIFICAR QUE EL EXTREMO QUE SE CONECTA A LA FUENTE DE PODER ESTÉ EN CORTE.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-CONECTAR LA FUENTE DE PODER SOLO INMEDIATAMENTE ANTES DE DETONAR LA CARGA EXPLOSIVA.</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-EL COMBATIENTE IM A CARGO DEBE TENER EN TODO MOMENTO EL CONTROL DEL EXPLOSOR O DE LA FUENTE DE PODER, HASTA EFECTUAR LA DETONACIÓN.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-PREPARAR EL EXPLOSIVO.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-DESTRINCAR LOS TERMINALES DEL DETONADOR, TENIENDO LA PRECAUCIÓN DE QUE ESTOS QUEDEN BIEN ESTIRADOS.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none" strike="noStrike" kern="1200" cap="none" spc="0" normalizeH="0" baseline="0" noProof="0" dirty="0" smtClean="0">
                <a:ln>
                  <a:noFill/>
                </a:ln>
                <a:solidFill>
                  <a:schemeClr val="tx2"/>
                </a:solidFill>
                <a:effectLst/>
                <a:uLnTx/>
                <a:uFillTx/>
                <a:latin typeface="Arial" pitchFamily="34" charset="0"/>
                <a:cs typeface="Arial" pitchFamily="34" charset="0"/>
              </a:rPr>
              <a:t>-RETIRAR LA PROTECCIÓN PLÁSTICA QUE TRAE EL EXTREMO DE LOS TERMINALES Y GUARDARLA, LUEGO RASPAR LOS EXTREMOS DEL TERMINAL, PARA ELIMINAR LA PROTECCIÓN QUE TRAE EL ALAMBRE.</a:t>
            </a:r>
            <a:endParaRPr kumimoji="0" lang="es-CL" sz="16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19</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8" name="7 Marcador de contenido"/>
          <p:cNvSpPr txBox="1">
            <a:spLocks/>
          </p:cNvSpPr>
          <p:nvPr/>
        </p:nvSpPr>
        <p:spPr>
          <a:xfrm>
            <a:off x="523842" y="1857364"/>
            <a:ext cx="9429783" cy="4786345"/>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CONECTAR LOS TERMINALES DEL DETONADOR AL PROBADOR DE CONTINUIDAD PARA VERIFICAR EL BUEN ESTADO DEL MICRÓN INTERIOR.</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pic>
        <p:nvPicPr>
          <p:cNvPr id="19" name="Picture 2"/>
          <p:cNvPicPr>
            <a:picLocks noChangeAspect="1" noChangeArrowheads="1"/>
          </p:cNvPicPr>
          <p:nvPr/>
        </p:nvPicPr>
        <p:blipFill>
          <a:blip r:embed="rId6"/>
          <a:srcRect l="43558" t="32227" r="20754" b="36523"/>
          <a:stretch>
            <a:fillRect/>
          </a:stretch>
        </p:blipFill>
        <p:spPr bwMode="auto">
          <a:xfrm>
            <a:off x="809594" y="3214686"/>
            <a:ext cx="9497000" cy="2928958"/>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20</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8" name="7 Marcador de contenido"/>
          <p:cNvSpPr txBox="1">
            <a:spLocks/>
          </p:cNvSpPr>
          <p:nvPr/>
        </p:nvSpPr>
        <p:spPr>
          <a:xfrm>
            <a:off x="1542777" y="1201784"/>
            <a:ext cx="9429750" cy="2078218"/>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400" b="0" i="0" u="none" strike="noStrike" kern="1200" cap="none" spc="0" normalizeH="0" baseline="0" noProof="0" dirty="0" smtClean="0">
                <a:ln>
                  <a:noFill/>
                </a:ln>
                <a:solidFill>
                  <a:schemeClr val="tx2"/>
                </a:solidFill>
                <a:effectLst/>
                <a:uLnTx/>
                <a:uFillTx/>
                <a:latin typeface="+mn-lt"/>
                <a:ea typeface="+mn-ea"/>
                <a:cs typeface="+mn-cs"/>
              </a:rPr>
              <a:t>.</a:t>
            </a:r>
            <a:r>
              <a:rPr kumimoji="0" lang="es-CL" b="1" i="0" u="none" strike="noStrike" kern="1200" cap="none" spc="0" normalizeH="0" baseline="0" noProof="0" dirty="0" smtClean="0">
                <a:ln>
                  <a:noFill/>
                </a:ln>
                <a:solidFill>
                  <a:schemeClr val="tx2"/>
                </a:solidFill>
                <a:effectLst/>
                <a:uLnTx/>
                <a:uFillTx/>
                <a:latin typeface="Arial" pitchFamily="34" charset="0"/>
                <a:cs typeface="Arial" pitchFamily="34" charset="0"/>
              </a:rPr>
              <a:t>REALIZAR LA MISMA PRUEBA CON EL CABLE CONDUCTOR, CERRANDO UN EXTREMO Y PROBANDO LA CONTINUIDAD POR EL OTRO.</a:t>
            </a:r>
            <a:endParaRPr kumimoji="0" lang="es-CL"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pic>
        <p:nvPicPr>
          <p:cNvPr id="19" name="Picture 2"/>
          <p:cNvPicPr>
            <a:picLocks noChangeAspect="1" noChangeArrowheads="1"/>
          </p:cNvPicPr>
          <p:nvPr/>
        </p:nvPicPr>
        <p:blipFill>
          <a:blip r:embed="rId6"/>
          <a:srcRect l="43558" t="54687" r="20754" b="15039"/>
          <a:stretch>
            <a:fillRect/>
          </a:stretch>
        </p:blipFill>
        <p:spPr bwMode="auto">
          <a:xfrm>
            <a:off x="666717" y="3000372"/>
            <a:ext cx="10162391" cy="3143272"/>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21</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8" name="7 Marcador de contenido"/>
          <p:cNvSpPr txBox="1">
            <a:spLocks/>
          </p:cNvSpPr>
          <p:nvPr/>
        </p:nvSpPr>
        <p:spPr>
          <a:xfrm>
            <a:off x="523875" y="1571613"/>
            <a:ext cx="9429750" cy="2428892"/>
          </a:xfrm>
          <a:prstGeom prst="rect">
            <a:avLst/>
          </a:prstGeom>
        </p:spPr>
        <p:txBody>
          <a:bodyPr vert="horz" lIns="91440" tIns="45720" rIns="91440" bIns="45720" rtlCol="0">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-Extender el cable conductor en corte, desde la posición en que realizará la detonación hasta el lugar en que se instalará la carga explosiva.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-Limpiar y raspar los terminales del cable conductor y atarlos con un trenzado simple a los terminales del detonador; luego, aislar las uniones con el tubo plástico antes guardado o en su efecto con huincha aisladora o cinta adhesiva.</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pic>
        <p:nvPicPr>
          <p:cNvPr id="19" name="Picture 2"/>
          <p:cNvPicPr>
            <a:picLocks noChangeAspect="1" noChangeArrowheads="1"/>
          </p:cNvPicPr>
          <p:nvPr/>
        </p:nvPicPr>
        <p:blipFill>
          <a:blip r:embed="rId6"/>
          <a:srcRect l="41911" t="35156" r="19473" b="38476"/>
          <a:stretch>
            <a:fillRect/>
          </a:stretch>
        </p:blipFill>
        <p:spPr bwMode="auto">
          <a:xfrm>
            <a:off x="881031" y="3513909"/>
            <a:ext cx="9856637" cy="2677885"/>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22</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EMPLEO VIA ELECTRICO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7 Marcador de contenido"/>
          <p:cNvSpPr txBox="1">
            <a:spLocks/>
          </p:cNvSpPr>
          <p:nvPr/>
        </p:nvSpPr>
        <p:spPr>
          <a:xfrm>
            <a:off x="523875" y="1571613"/>
            <a:ext cx="9429750" cy="242889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-Unir el detonador al explosivo, utilizando punzón de </a:t>
            </a:r>
            <a:r>
              <a:rPr kumimoji="0" lang="es-CL" sz="2000" b="1" i="0" u="none" strike="noStrike" kern="1200" cap="none" spc="0" normalizeH="0" baseline="0" noProof="0" dirty="0" err="1" smtClean="0">
                <a:ln>
                  <a:noFill/>
                </a:ln>
                <a:solidFill>
                  <a:schemeClr val="tx2"/>
                </a:solidFill>
                <a:effectLst/>
                <a:uLnTx/>
                <a:uFillTx/>
                <a:latin typeface="Arial" pitchFamily="34" charset="0"/>
                <a:cs typeface="Arial" pitchFamily="34" charset="0"/>
              </a:rPr>
              <a:t>multiherramienta</a:t>
            </a: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o MK-2 (Fig. 6). 16.Colocar la carga en la posición de empleo.</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-Retirarse a una posición previamente seleccionada, a cubierto y segura.</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-Una vez realizados los pasos anteriores, conectar los terminales del cable doble conductor a la fuente de poder.</a:t>
            </a: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pic>
        <p:nvPicPr>
          <p:cNvPr id="18" name="Picture 2"/>
          <p:cNvPicPr>
            <a:picLocks noChangeAspect="1" noChangeArrowheads="1"/>
          </p:cNvPicPr>
          <p:nvPr/>
        </p:nvPicPr>
        <p:blipFill>
          <a:blip r:embed="rId6"/>
          <a:srcRect l="52342" t="45898" r="30088" b="18945"/>
          <a:stretch>
            <a:fillRect/>
          </a:stretch>
        </p:blipFill>
        <p:spPr bwMode="auto">
          <a:xfrm>
            <a:off x="2166915" y="3422470"/>
            <a:ext cx="6467633" cy="2651760"/>
          </a:xfrm>
          <a:prstGeom prst="rect">
            <a:avLst/>
          </a:prstGeom>
          <a:noFill/>
          <a:ln w="9525">
            <a:noFill/>
            <a:miter lim="800000"/>
            <a:headEnd/>
            <a:tailEnd/>
          </a:ln>
          <a:effectLst/>
        </p:spPr>
      </p:pic>
    </p:spTree>
    <p:extLst>
      <p:ext uri="{BB962C8B-B14F-4D97-AF65-F5344CB8AC3E}">
        <p14:creationId xmlns:p14="http://schemas.microsoft.com/office/powerpoint/2010/main" xmlns="" val="2466358530"/>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157707"/>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23</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ANTE UXO / AXO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8" name="7 Marcador de contenido"/>
          <p:cNvSpPr txBox="1">
            <a:spLocks/>
          </p:cNvSpPr>
          <p:nvPr/>
        </p:nvSpPr>
        <p:spPr>
          <a:xfrm>
            <a:off x="523875" y="1571612"/>
            <a:ext cx="10919188" cy="5143536"/>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400" b="1" i="0" u="none" strike="noStrike" kern="1200" cap="none" spc="0" normalizeH="0" baseline="0" noProof="0" dirty="0" smtClean="0">
                <a:ln>
                  <a:noFill/>
                </a:ln>
                <a:solidFill>
                  <a:schemeClr val="tx2"/>
                </a:solidFill>
                <a:effectLst/>
                <a:uLnTx/>
                <a:uFillTx/>
                <a:latin typeface="Arial" pitchFamily="34" charset="0"/>
                <a:cs typeface="Arial" pitchFamily="34" charset="0"/>
              </a:rPr>
              <a:t> -</a:t>
            </a: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DESPEJAR EL ÁREA DE TODO PERSONAL, HASTA UN RADIO DE AL  MENOS 100 METROS.</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-MARCAR LA POSICIÓN DEL ARTEFACTO, CON CUALQUIER MEDIO A SU ALCANCE, QUE RESALTE DEL ENTORNO.</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-INFORMAR A SU MANDO.</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2000" b="1" i="0" u="none" strike="noStrike" kern="1200" cap="none" spc="0" normalizeH="0" baseline="0" noProof="0" dirty="0" smtClean="0">
                <a:ln>
                  <a:noFill/>
                </a:ln>
                <a:solidFill>
                  <a:schemeClr val="tx2"/>
                </a:solidFill>
                <a:effectLst/>
                <a:uLnTx/>
                <a:uFillTx/>
                <a:latin typeface="Arial" pitchFamily="34" charset="0"/>
                <a:cs typeface="Arial" pitchFamily="34" charset="0"/>
              </a:rPr>
              <a:t>- EN LO POSIBLE, APOSTAR UNA GUARDIA A UNA DISTANCIA DE SEGURIDAD DE 100 METROS, PARA AISLAR EL SECTOR. </a:t>
            </a: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24</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ANTE UXO / AXO</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Rectángulo"/>
          <p:cNvSpPr/>
          <p:nvPr/>
        </p:nvSpPr>
        <p:spPr>
          <a:xfrm>
            <a:off x="1071154" y="927463"/>
            <a:ext cx="10515600" cy="5262979"/>
          </a:xfrm>
          <a:prstGeom prst="rect">
            <a:avLst/>
          </a:prstGeom>
        </p:spPr>
        <p:txBody>
          <a:bodyPr wrap="square">
            <a:spAutoFit/>
          </a:bodyPr>
          <a:lstStyle/>
          <a:p>
            <a:r>
              <a:rPr lang="es-CL" sz="1600" b="1" dirty="0" smtClean="0">
                <a:solidFill>
                  <a:schemeClr val="tx2"/>
                </a:solidFill>
                <a:latin typeface="Arial" pitchFamily="34" charset="0"/>
                <a:cs typeface="Arial" pitchFamily="34" charset="0"/>
              </a:rPr>
              <a:t>EN EL CASO DE TENER QUE EFECTUAR UNA  BÚSQUEDA DE UXOS O AXOS: </a:t>
            </a:r>
          </a:p>
          <a:p>
            <a:pPr>
              <a:buNone/>
            </a:pPr>
            <a:r>
              <a:rPr lang="es-CL" sz="1600" b="1" dirty="0" smtClean="0">
                <a:solidFill>
                  <a:schemeClr val="tx2"/>
                </a:solidFill>
                <a:latin typeface="Arial" pitchFamily="34" charset="0"/>
                <a:cs typeface="Arial" pitchFamily="34" charset="0"/>
              </a:rPr>
              <a:t>        A. CONTAR CON MEDIOS DE ATENCIÓN Y EVACUACIÓN SANITARIA, ACOORDES AL ESCENARIO  	QUE SE ESTÉ ENFRENTANDO. </a:t>
            </a:r>
          </a:p>
          <a:p>
            <a:pPr>
              <a:buNone/>
            </a:pPr>
            <a:r>
              <a:rPr lang="es-CL" sz="1600" b="1" dirty="0" smtClean="0">
                <a:solidFill>
                  <a:schemeClr val="tx2"/>
                </a:solidFill>
                <a:latin typeface="Arial" pitchFamily="34" charset="0"/>
                <a:cs typeface="Arial" pitchFamily="34" charset="0"/>
              </a:rPr>
              <a:t>        B. LOS ENFERMEROS Y CAMILLEROS DEBERÁN UBICARSE AL MENOS 15 METROS DETRÁS DE 	LAS PARTIDAS DE BÚSQUEDA.</a:t>
            </a:r>
          </a:p>
          <a:p>
            <a:pPr>
              <a:buNone/>
            </a:pPr>
            <a:r>
              <a:rPr lang="es-CL" sz="1600" b="1" dirty="0" smtClean="0">
                <a:solidFill>
                  <a:schemeClr val="tx2"/>
                </a:solidFill>
                <a:latin typeface="Arial" pitchFamily="34" charset="0"/>
                <a:cs typeface="Arial" pitchFamily="34" charset="0"/>
              </a:rPr>
              <a:t>        C. LOS INTEGRANTES DE LAS PARTIDAS DE BÚSQUEDA SE FORMARÁN EN LÍNEA, CON UNA 	SEPARACIÓN ADECUADA A LA CONFIGURACIÓN DEL TERRENO. </a:t>
            </a:r>
          </a:p>
          <a:p>
            <a:pPr>
              <a:buNone/>
            </a:pPr>
            <a:r>
              <a:rPr lang="es-CL" sz="1600" b="1" dirty="0" smtClean="0">
                <a:solidFill>
                  <a:schemeClr val="tx2"/>
                </a:solidFill>
                <a:latin typeface="Arial" pitchFamily="34" charset="0"/>
                <a:cs typeface="Arial" pitchFamily="34" charset="0"/>
              </a:rPr>
              <a:t>        D. EL JEFE DE CADA PARTIDA SE UBICARÁ DETRÁS DE LA LÍNEA FORMADA POR SU PERSONAL, 	CON EL PROPÓSITO DE ASIGNAR LAS FAJAS DE AVANCE Y SUPERVISAR LA ACCIÓN.</a:t>
            </a:r>
          </a:p>
          <a:p>
            <a:pPr>
              <a:buNone/>
            </a:pPr>
            <a:r>
              <a:rPr lang="es-CL" sz="1600" b="1" dirty="0" smtClean="0">
                <a:solidFill>
                  <a:schemeClr val="tx2"/>
                </a:solidFill>
                <a:latin typeface="Arial" pitchFamily="34" charset="0"/>
                <a:cs typeface="Arial" pitchFamily="34" charset="0"/>
              </a:rPr>
              <a:t>        E. EVITAR LOS ADELANTAMIENTOS EN LA LÍNEA.</a:t>
            </a:r>
          </a:p>
          <a:p>
            <a:pPr>
              <a:buNone/>
            </a:pPr>
            <a:r>
              <a:rPr lang="es-CL" sz="1600" b="1" dirty="0" smtClean="0">
                <a:solidFill>
                  <a:schemeClr val="tx2"/>
                </a:solidFill>
                <a:latin typeface="Arial" pitchFamily="34" charset="0"/>
                <a:cs typeface="Arial" pitchFamily="34" charset="0"/>
              </a:rPr>
              <a:t>        F. NO TOMAR NADA. </a:t>
            </a:r>
          </a:p>
          <a:p>
            <a:pPr>
              <a:buNone/>
            </a:pPr>
            <a:r>
              <a:rPr lang="es-CL" sz="1600" b="1" dirty="0" smtClean="0">
                <a:solidFill>
                  <a:schemeClr val="tx2"/>
                </a:solidFill>
                <a:latin typeface="Arial" pitchFamily="34" charset="0"/>
                <a:cs typeface="Arial" pitchFamily="34" charset="0"/>
              </a:rPr>
              <a:t>        G. OBSERVAR HUELLAS O INDICIOS DEJADOS POR EL PROYECTIL EN EL TERRENO, TALES COMO 	CAMBIOS EN LA CONTINUIDAD DE CUALQUIER OBJETO, PASTO HUNDIDO, TRONCOS ROTOS, 	FRAGMENTOS DE PIEDRAS Y TIERRA ESPARCIDOS.</a:t>
            </a:r>
          </a:p>
          <a:p>
            <a:pPr>
              <a:buNone/>
            </a:pPr>
            <a:r>
              <a:rPr lang="es-CL" sz="1600" b="1" dirty="0" smtClean="0">
                <a:solidFill>
                  <a:schemeClr val="tx2"/>
                </a:solidFill>
                <a:latin typeface="Arial" pitchFamily="34" charset="0"/>
                <a:cs typeface="Arial" pitchFamily="34" charset="0"/>
              </a:rPr>
              <a:t>        H. AL DETECTAR ALGO SOSPECHOSO, MARCARLO CON ELEMENTOS RESALTANTES.</a:t>
            </a:r>
          </a:p>
          <a:p>
            <a:pPr>
              <a:buNone/>
            </a:pPr>
            <a:r>
              <a:rPr lang="es-CL" sz="1600" b="1" dirty="0" smtClean="0">
                <a:solidFill>
                  <a:schemeClr val="tx2"/>
                </a:solidFill>
                <a:latin typeface="Arial" pitchFamily="34" charset="0"/>
                <a:cs typeface="Arial" pitchFamily="34" charset="0"/>
              </a:rPr>
              <a:t>        I. EFECTUAR EL PROCEDIMIENTO SOLO CON LUZ NATURAL Y EN FORMA LENTA. ORDINARIO 	PONBAE 32/001 - 25 ORIGINAL </a:t>
            </a:r>
          </a:p>
          <a:p>
            <a:pPr>
              <a:buNone/>
            </a:pPr>
            <a:r>
              <a:rPr lang="es-CL" sz="1600" b="1" dirty="0" smtClean="0">
                <a:solidFill>
                  <a:schemeClr val="tx2"/>
                </a:solidFill>
                <a:latin typeface="Arial" pitchFamily="34" charset="0"/>
                <a:cs typeface="Arial" pitchFamily="34" charset="0"/>
              </a:rPr>
              <a:t>        J. TENER PRECAUCIÓN ANTE LA PRESENCIA DE MATORRALES O PASTIZALES ALTOS.</a:t>
            </a:r>
          </a:p>
          <a:p>
            <a:pPr>
              <a:buNone/>
            </a:pPr>
            <a:r>
              <a:rPr lang="es-CL" sz="1600" b="1" dirty="0" smtClean="0">
                <a:solidFill>
                  <a:schemeClr val="tx2"/>
                </a:solidFill>
                <a:latin typeface="Arial" pitchFamily="34" charset="0"/>
                <a:cs typeface="Arial" pitchFamily="34" charset="0"/>
              </a:rPr>
              <a:t>       K. UNA VEZ UBICADOS LOS UXOS O AXOS, PERSONAL DEL PELOTÓN DE INGENIEROS DE 	COMBATE PROCEDERÁ A LA DESTRUCCIÓN DE ESTOS, SOLO CUANDO EXISTA SUFICIENTE 	DISPONIBILIDAD DE LUZ NATURAL.</a:t>
            </a:r>
            <a:endParaRPr lang="es-CL" sz="1600" b="1" dirty="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66713"/>
            <a:ext cx="12192000" cy="64912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25</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r>
              <a:rPr lang="es-ES" sz="3600" b="1" dirty="0" smtClean="0">
                <a:solidFill>
                  <a:srgbClr val="002060"/>
                </a:solidFill>
                <a:latin typeface="Arial Black" pitchFamily="34" charset="0"/>
                <a:ea typeface="ＭＳ Ｐゴシック" pitchFamily="34" charset="-128"/>
                <a:cs typeface="Arial" pitchFamily="34" charset="0"/>
              </a:rPr>
              <a:t>PROCEDIMIENTO DE FALLA</a:t>
            </a: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Rectángulo"/>
          <p:cNvSpPr/>
          <p:nvPr/>
        </p:nvSpPr>
        <p:spPr>
          <a:xfrm>
            <a:off x="862149" y="901337"/>
            <a:ext cx="10633165" cy="4801314"/>
          </a:xfrm>
          <a:prstGeom prst="rect">
            <a:avLst/>
          </a:prstGeom>
        </p:spPr>
        <p:txBody>
          <a:bodyPr wrap="square">
            <a:spAutoFit/>
          </a:bodyPr>
          <a:lstStyle/>
          <a:p>
            <a:r>
              <a:rPr lang="es-CL" b="1" dirty="0" smtClean="0">
                <a:solidFill>
                  <a:schemeClr val="tx2"/>
                </a:solidFill>
                <a:latin typeface="Arial" pitchFamily="34" charset="0"/>
                <a:cs typeface="Arial" pitchFamily="34" charset="0"/>
              </a:rPr>
              <a:t>1</a:t>
            </a:r>
            <a:r>
              <a:rPr lang="es-CL" sz="1600" b="1" dirty="0" smtClean="0">
                <a:solidFill>
                  <a:schemeClr val="tx2"/>
                </a:solidFill>
                <a:latin typeface="Arial" pitchFamily="34" charset="0"/>
                <a:cs typeface="Arial" pitchFamily="34" charset="0"/>
              </a:rPr>
              <a:t>. SI NO SE PRODUCE LA DETONACIÓN, SE DEBE ESPERAR EN UNA POSICIÓN A CUBIERTO Y SEGURA POR 30 MINUTOS. </a:t>
            </a:r>
          </a:p>
          <a:p>
            <a:r>
              <a:rPr lang="es-CL" sz="1600" b="1" dirty="0" smtClean="0">
                <a:solidFill>
                  <a:schemeClr val="tx2"/>
                </a:solidFill>
                <a:latin typeface="Arial" pitchFamily="34" charset="0"/>
                <a:cs typeface="Arial" pitchFamily="34" charset="0"/>
              </a:rPr>
              <a:t>2. EN DETONACIONES POR VÍA ELÉCTRICA, DESCONECTAR LOS CABLES CONDUCTORES DE LA FUENTE DE PODER O EXPLOSOR, DEJANDO LOS TERMINALES EN CORTE. </a:t>
            </a:r>
          </a:p>
          <a:p>
            <a:r>
              <a:rPr lang="es-CL" sz="1600" b="1" dirty="0" smtClean="0">
                <a:solidFill>
                  <a:schemeClr val="tx2"/>
                </a:solidFill>
                <a:latin typeface="Arial" pitchFamily="34" charset="0"/>
                <a:cs typeface="Arial" pitchFamily="34" charset="0"/>
              </a:rPr>
              <a:t>3. PASADOS LOS 30 MINUTOS, EFECTUAR UNA INSPECCIÓN VISUAL PARA DETERMINAR EL ESTADO Y CONDICIONES DE LA CARGA EXPLOSIVA. </a:t>
            </a:r>
          </a:p>
          <a:p>
            <a:r>
              <a:rPr lang="es-CL" sz="1600" b="1" dirty="0" smtClean="0">
                <a:solidFill>
                  <a:schemeClr val="tx2"/>
                </a:solidFill>
                <a:latin typeface="Arial" pitchFamily="34" charset="0"/>
                <a:cs typeface="Arial" pitchFamily="34" charset="0"/>
              </a:rPr>
              <a:t>4. NO MOVER O TRATAR DE RETIRAR EL DETONADOR DE LA CARGA ORIGINAL. LA CARGA EXPLOSIVA FALLADA DEBE SER DESTRUIDA EN EL MISMO LUGAR EN QUE SE ENCUENTRA. </a:t>
            </a:r>
          </a:p>
          <a:p>
            <a:r>
              <a:rPr lang="es-CL" sz="1600" b="1" dirty="0" smtClean="0">
                <a:solidFill>
                  <a:schemeClr val="tx2"/>
                </a:solidFill>
                <a:latin typeface="Arial" pitchFamily="34" charset="0"/>
                <a:cs typeface="Arial" pitchFamily="34" charset="0"/>
              </a:rPr>
              <a:t>5. ESTÁ PROHIBIDO DISPARARLE CON CUALQUIER TIPO DE ARMA A LA CARGA EXPLOSIVA FALLADA. </a:t>
            </a:r>
          </a:p>
          <a:p>
            <a:r>
              <a:rPr lang="es-CL" sz="1600" b="1" dirty="0" smtClean="0">
                <a:solidFill>
                  <a:schemeClr val="tx2"/>
                </a:solidFill>
                <a:latin typeface="Arial" pitchFamily="34" charset="0"/>
                <a:cs typeface="Arial" pitchFamily="34" charset="0"/>
              </a:rPr>
              <a:t>6. ARMAR UNA NUEVA CARGA EXPLOSIVA VÍA FUEGO Y UBICARLA AL LADO DE LA ORIGINAL, TAN PRÓXIMA COMO SEA POSIBLE, SIN TOCARLA. </a:t>
            </a:r>
          </a:p>
          <a:p>
            <a:r>
              <a:rPr lang="es-CL" sz="1600" b="1" dirty="0" smtClean="0">
                <a:solidFill>
                  <a:schemeClr val="tx2"/>
                </a:solidFill>
                <a:latin typeface="Arial" pitchFamily="34" charset="0"/>
                <a:cs typeface="Arial" pitchFamily="34" charset="0"/>
              </a:rPr>
              <a:t>7. SI LA CARGA ORIGINAL ESTÁ ENTERRADA SE DESCUBRIRÁ HASTA DEJARLA PARCIALMENTE DESPEJADA, TENIENDO LA PRECAUCIÓN DE NO MOVERLA. </a:t>
            </a:r>
          </a:p>
          <a:p>
            <a:r>
              <a:rPr lang="es-CL" sz="1600" b="1" dirty="0" smtClean="0">
                <a:solidFill>
                  <a:schemeClr val="tx2"/>
                </a:solidFill>
                <a:latin typeface="Arial" pitchFamily="34" charset="0"/>
                <a:cs typeface="Arial" pitchFamily="34" charset="0"/>
              </a:rPr>
              <a:t>8. LA CANTIDAD DE EXPLOSIVO A UTILIZAR EN LA SEGUNDA CARGA DEBE SER LA MITAD DEL EXPLOSIVO DE LA CARGA FALLADA. EN CASO DE UN UXO O AXO, SE USARÁ EL MISMO CRITERIO.</a:t>
            </a:r>
          </a:p>
          <a:p>
            <a:r>
              <a:rPr lang="es-CL" sz="1600" b="1" dirty="0" smtClean="0">
                <a:solidFill>
                  <a:schemeClr val="tx2"/>
                </a:solidFill>
                <a:latin typeface="Arial" pitchFamily="34" charset="0"/>
                <a:cs typeface="Arial" pitchFamily="34" charset="0"/>
              </a:rPr>
              <a:t> 9. EFECTUAR UN NUEVO CÁLCULO PARA LA DISTANCIA DE SEGURIDAD, CONSIDERANDO QUE LA CANTIDAD DE EXPLOSIVO HA AUMENTADO. </a:t>
            </a:r>
          </a:p>
          <a:p>
            <a:r>
              <a:rPr lang="es-CL" sz="1600" b="1" dirty="0" smtClean="0">
                <a:solidFill>
                  <a:schemeClr val="tx2"/>
                </a:solidFill>
                <a:latin typeface="Arial" pitchFamily="34" charset="0"/>
                <a:cs typeface="Arial" pitchFamily="34" charset="0"/>
              </a:rPr>
              <a:t>10.EN SITUACIÓN DE COMBATE REAL, LA NECESIDAD TÁCTICA DETERMINARÁ EL TIEMPO DE ESPERA NECESARIO. </a:t>
            </a:r>
            <a:endParaRPr lang="es-CL" sz="1600" b="1" dirty="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l="5736" r="7724"/>
          <a:stretch>
            <a:fillRect/>
          </a:stretch>
        </p:blipFill>
        <p:spPr bwMode="auto">
          <a:xfrm>
            <a:off x="0" y="352697"/>
            <a:ext cx="12192000" cy="65053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ángulo 1"/>
          <p:cNvSpPr/>
          <p:nvPr/>
        </p:nvSpPr>
        <p:spPr>
          <a:xfrm>
            <a:off x="0" y="0"/>
            <a:ext cx="12214225"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Rectángulo 11"/>
          <p:cNvSpPr/>
          <p:nvPr/>
        </p:nvSpPr>
        <p:spPr>
          <a:xfrm>
            <a:off x="0" y="6354763"/>
            <a:ext cx="12214225"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50000"/>
              </a:lnSpc>
              <a:spcBef>
                <a:spcPts val="0"/>
              </a:spcBef>
              <a:spcAft>
                <a:spcPts val="0"/>
              </a:spcAft>
              <a:defRPr/>
            </a:pPr>
            <a:endParaRPr lang="es-CL" sz="1100" b="1" dirty="0">
              <a:latin typeface="+mj-lt"/>
            </a:endParaRPr>
          </a:p>
        </p:txBody>
      </p:sp>
      <p:sp>
        <p:nvSpPr>
          <p:cNvPr id="64517" name="Marcador de número de diapositiva 3"/>
          <p:cNvSpPr txBox="1">
            <a:spLocks/>
          </p:cNvSpPr>
          <p:nvPr/>
        </p:nvSpPr>
        <p:spPr bwMode="auto">
          <a:xfrm>
            <a:off x="11512550" y="6492875"/>
            <a:ext cx="701675" cy="365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r" eaLnBrk="1" hangingPunct="1">
              <a:lnSpc>
                <a:spcPct val="100000"/>
              </a:lnSpc>
              <a:spcBef>
                <a:spcPct val="0"/>
              </a:spcBef>
              <a:buFontTx/>
              <a:buNone/>
            </a:pPr>
            <a:fld id="{5E1CA8C5-8D09-44EF-9E7A-FDD5E2254CB2}" type="slidenum">
              <a:rPr lang="es-CL" altLang="es-MX" sz="1200" b="1">
                <a:solidFill>
                  <a:srgbClr val="FFFF00"/>
                </a:solidFill>
                <a:latin typeface="Calibri" panose="020F0502020204030204" pitchFamily="34" charset="0"/>
              </a:rPr>
              <a:pPr algn="r" eaLnBrk="1" hangingPunct="1">
                <a:lnSpc>
                  <a:spcPct val="100000"/>
                </a:lnSpc>
                <a:spcBef>
                  <a:spcPct val="0"/>
                </a:spcBef>
                <a:buFontTx/>
                <a:buNone/>
              </a:pPr>
              <a:t>26</a:t>
            </a:fld>
            <a:endParaRPr lang="es-CL" altLang="es-MX" sz="1200" b="1" dirty="0">
              <a:solidFill>
                <a:srgbClr val="FFFF00"/>
              </a:solidFill>
              <a:latin typeface="Calibri" panose="020F0502020204030204" pitchFamily="34" charset="0"/>
            </a:endParaRPr>
          </a:p>
        </p:txBody>
      </p:sp>
      <p:sp>
        <p:nvSpPr>
          <p:cNvPr id="15" name="Proceso alternativo 5"/>
          <p:cNvSpPr/>
          <p:nvPr/>
        </p:nvSpPr>
        <p:spPr>
          <a:xfrm>
            <a:off x="-2543" y="6191333"/>
            <a:ext cx="1218025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64521" name="15 Rectángulo"/>
          <p:cNvSpPr>
            <a:spLocks noChangeArrowheads="1"/>
          </p:cNvSpPr>
          <p:nvPr/>
        </p:nvSpPr>
        <p:spPr bwMode="auto">
          <a:xfrm>
            <a:off x="0" y="6234113"/>
            <a:ext cx="12192000" cy="623887"/>
          </a:xfrm>
          <a:prstGeom prst="rect">
            <a:avLst/>
          </a:prstGeom>
          <a:solidFill>
            <a:srgbClr val="00206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cs typeface="DejaVu Sans"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DejaVu Sans" charset="0"/>
                <a:cs typeface="DejaVu Sans"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3pPr>
            <a:lvl4pPr marL="16002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4pPr>
            <a:lvl5pPr marL="20574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Arial" panose="020B0604020202020204" pitchFamily="34" charset="0"/>
                <a:ea typeface="DejaVu Sans" charset="0"/>
                <a:cs typeface="DejaVu Sans" charset="0"/>
              </a:defRPr>
            </a:lvl9pPr>
          </a:lstStyle>
          <a:p>
            <a:pPr algn="ctr" eaLnBrk="1" hangingPunct="1">
              <a:lnSpc>
                <a:spcPct val="150000"/>
              </a:lnSpc>
              <a:spcBef>
                <a:spcPct val="0"/>
              </a:spcBef>
              <a:buFontTx/>
              <a:buNone/>
            </a:pPr>
            <a:r>
              <a:rPr lang="pt-BR" altLang="es-MX" sz="1200" b="1" dirty="0">
                <a:solidFill>
                  <a:srgbClr val="FFFF00"/>
                </a:solidFill>
              </a:rPr>
              <a:t>P A T R I O T I S M O </a:t>
            </a:r>
            <a:endParaRPr lang="es-CL" altLang="es-MX" sz="1200" b="1" dirty="0">
              <a:solidFill>
                <a:srgbClr val="FFFF00"/>
              </a:solidFill>
            </a:endParaRPr>
          </a:p>
          <a:p>
            <a:pPr algn="ctr" eaLnBrk="1" hangingPunct="1">
              <a:lnSpc>
                <a:spcPct val="150000"/>
              </a:lnSpc>
              <a:spcBef>
                <a:spcPct val="0"/>
              </a:spcBef>
              <a:buFontTx/>
              <a:buNone/>
            </a:pPr>
            <a:r>
              <a:rPr lang="es-CL" altLang="es-MX" sz="1100" dirty="0">
                <a:solidFill>
                  <a:srgbClr val="FFFF00"/>
                </a:solidFill>
              </a:rPr>
              <a:t>      </a:t>
            </a:r>
            <a:r>
              <a:rPr lang="es-CL" altLang="es-MX" sz="1000" dirty="0">
                <a:solidFill>
                  <a:srgbClr val="FFFF00"/>
                </a:solidFill>
              </a:rPr>
              <a:t>HONOR                                          LEALTAD                                          VALENTÍA                                          INTEGRIDAD                                           DEBER</a:t>
            </a:r>
          </a:p>
        </p:txBody>
      </p:sp>
      <p:pic>
        <p:nvPicPr>
          <p:cNvPr id="64522" name="Picture 2" descr="Imagen relacionada"/>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2225" y="0"/>
            <a:ext cx="920750"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4523" name="Imagen 2"/>
          <p:cNvPicPr>
            <a:picLocks noChangeAspect="1" noChangeArrowheads="1"/>
          </p:cNvPicPr>
          <p:nvPr/>
        </p:nvPicPr>
        <p:blipFill>
          <a:blip r:embed="rId5">
            <a:extLst>
              <a:ext uri="{28A0092B-C50C-407E-A947-70E740481C1C}">
                <a14:useLocalDpi xmlns:a14="http://schemas.microsoft.com/office/drawing/2010/main" xmlns="" val="0"/>
              </a:ext>
            </a:extLst>
          </a:blip>
          <a:srcRect r="9740"/>
          <a:stretch>
            <a:fillRect/>
          </a:stretch>
        </p:blipFill>
        <p:spPr bwMode="auto">
          <a:xfrm>
            <a:off x="11276013" y="0"/>
            <a:ext cx="890587" cy="10604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360">
                <a:solidFill>
                  <a:srgbClr val="000000"/>
                </a:solidFill>
                <a:miter lim="800000"/>
                <a:headEnd/>
                <a:tailEnd/>
              </a14:hiddenLine>
            </a:ext>
          </a:extLst>
        </p:spPr>
      </p:pic>
      <p:sp>
        <p:nvSpPr>
          <p:cNvPr id="20" name="Proceso alternativo 5"/>
          <p:cNvSpPr/>
          <p:nvPr/>
        </p:nvSpPr>
        <p:spPr>
          <a:xfrm>
            <a:off x="1000122" y="786154"/>
            <a:ext cx="10228266"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2" name="CustomShape 6"/>
          <p:cNvSpPr/>
          <p:nvPr/>
        </p:nvSpPr>
        <p:spPr>
          <a:xfrm>
            <a:off x="769938" y="1409075"/>
            <a:ext cx="10285412" cy="4743531"/>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s-CL" sz="2000" dirty="0" smtClean="0">
                <a:solidFill>
                  <a:schemeClr val="tx2"/>
                </a:solidFill>
              </a:rPr>
              <a:t> </a:t>
            </a:r>
            <a:endParaRPr lang="es-ES" altLang="es-MX" sz="1400" b="1" dirty="0" smtClean="0">
              <a:solidFill>
                <a:srgbClr val="002060"/>
              </a:solidFill>
              <a:latin typeface="Arial Black" pitchFamily="34" charset="0"/>
              <a:cs typeface="Arial" panose="020B0604020202020204" pitchFamily="34" charset="0"/>
            </a:endParaRPr>
          </a:p>
          <a:p>
            <a:pPr algn="ctr" eaLnBrk="1" hangingPunct="1">
              <a:defRPr/>
            </a:pPr>
            <a:endParaRPr lang="es-ES" altLang="es-MX" sz="3600" b="1" dirty="0">
              <a:solidFill>
                <a:srgbClr val="002060"/>
              </a:solidFill>
              <a:latin typeface="Arial Black" panose="020B0A04020102020204" pitchFamily="34" charset="0"/>
              <a:cs typeface="Arial" panose="020B0604020202020204" pitchFamily="34" charset="0"/>
            </a:endParaRPr>
          </a:p>
        </p:txBody>
      </p:sp>
      <p:sp>
        <p:nvSpPr>
          <p:cNvPr id="13" name="CustomShape 6">
            <a:extLst>
              <a:ext uri="{FF2B5EF4-FFF2-40B4-BE49-F238E27FC236}">
                <a16:creationId xmlns:a16="http://schemas.microsoft.com/office/drawing/2014/main" xmlns="" id="{879DD469-0346-4EC6-A4BD-0F23FEBCF6C4}"/>
              </a:ext>
            </a:extLst>
          </p:cNvPr>
          <p:cNvSpPr/>
          <p:nvPr/>
        </p:nvSpPr>
        <p:spPr>
          <a:xfrm>
            <a:off x="942975" y="0"/>
            <a:ext cx="10285413" cy="83185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ctr"/>
          <a:lstStyle/>
          <a:p>
            <a:pPr algn="ctr" eaLnBrk="1" hangingPunct="1">
              <a:defRPr/>
            </a:pPr>
            <a:endParaRPr lang="es-ES" sz="3600" b="1" dirty="0">
              <a:solidFill>
                <a:srgbClr val="002060"/>
              </a:solidFill>
              <a:latin typeface="Arial Black" pitchFamily="34" charset="0"/>
              <a:ea typeface="ＭＳ Ｐゴシック" pitchFamily="34" charset="-128"/>
              <a:cs typeface="Arial" pitchFamily="34" charset="0"/>
            </a:endParaRPr>
          </a:p>
        </p:txBody>
      </p:sp>
      <p:sp>
        <p:nvSpPr>
          <p:cNvPr id="14" name="1 Título"/>
          <p:cNvSpPr txBox="1">
            <a:spLocks/>
          </p:cNvSpPr>
          <p:nvPr/>
        </p:nvSpPr>
        <p:spPr>
          <a:xfrm>
            <a:off x="523875" y="857232"/>
            <a:ext cx="9429750" cy="1143000"/>
          </a:xfrm>
          <a:prstGeom prst="rect">
            <a:avLst/>
          </a:prstGeom>
        </p:spPr>
        <p:txBody>
          <a:bodyPr vert="horz" lIns="91440" tIns="45720" rIns="91440" bIns="45720" rtlCol="0" anchor="b">
            <a:no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s-CL" sz="6000" b="1" i="0" u="none" strike="noStrike" kern="1200" cap="none" spc="0" normalizeH="0" baseline="0" noProof="0"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uLnTx/>
              <a:uFillTx/>
              <a:latin typeface="+mj-lt"/>
              <a:ea typeface="+mj-ea"/>
              <a:cs typeface="+mj-cs"/>
            </a:endParaRPr>
          </a:p>
        </p:txBody>
      </p:sp>
      <p:sp>
        <p:nvSpPr>
          <p:cNvPr id="16" name="7 Marcador de contenido"/>
          <p:cNvSpPr txBox="1">
            <a:spLocks/>
          </p:cNvSpPr>
          <p:nvPr/>
        </p:nvSpPr>
        <p:spPr>
          <a:xfrm>
            <a:off x="523875" y="1287082"/>
            <a:ext cx="9429750" cy="1357322"/>
          </a:xfrm>
          <a:prstGeom prst="rect">
            <a:avLst/>
          </a:prstGeom>
        </p:spPr>
        <p:txBody>
          <a:bodyPr vert="horz" lIns="91440" tIns="45720" rIns="91440" bIns="45720" rtlCol="0">
            <a:norm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2000" b="1" i="0" u="none" strike="noStrike" kern="1200" cap="none" spc="0" normalizeH="0" baseline="0" noProof="0" dirty="0">
              <a:ln>
                <a:noFill/>
              </a:ln>
              <a:solidFill>
                <a:schemeClr val="tx2"/>
              </a:solidFill>
              <a:effectLst/>
              <a:uLnTx/>
              <a:uFillTx/>
              <a:latin typeface="Arial" pitchFamily="34" charset="0"/>
              <a:cs typeface="Arial" pitchFamily="34" charset="0"/>
            </a:endParaRPr>
          </a:p>
        </p:txBody>
      </p:sp>
      <p:sp>
        <p:nvSpPr>
          <p:cNvPr id="17" name="16 CuadroTexto"/>
          <p:cNvSpPr txBox="1"/>
          <p:nvPr/>
        </p:nvSpPr>
        <p:spPr>
          <a:xfrm>
            <a:off x="3709851" y="2481943"/>
            <a:ext cx="4987379" cy="646331"/>
          </a:xfrm>
          <a:prstGeom prst="rect">
            <a:avLst/>
          </a:prstGeom>
          <a:noFill/>
        </p:spPr>
        <p:txBody>
          <a:bodyPr wrap="square" rtlCol="0">
            <a:spAutoFit/>
          </a:bodyPr>
          <a:lstStyle/>
          <a:p>
            <a:pPr algn="ctr"/>
            <a:r>
              <a:rPr lang="es-CL" sz="3600" b="1" dirty="0" smtClean="0">
                <a:solidFill>
                  <a:schemeClr val="tx2"/>
                </a:solidFill>
                <a:latin typeface="Arial" pitchFamily="34" charset="0"/>
                <a:cs typeface="Arial" pitchFamily="34" charset="0"/>
              </a:rPr>
              <a:t>PREGUNTAS ?</a:t>
            </a:r>
            <a:endParaRPr lang="es-CL" sz="3600" b="1" dirty="0">
              <a:solidFill>
                <a:schemeClr val="tx2"/>
              </a:solidFill>
              <a:latin typeface="Arial" pitchFamily="34" charset="0"/>
              <a:cs typeface="Arial" pitchFamily="34" charset="0"/>
            </a:endParaRPr>
          </a:p>
        </p:txBody>
      </p:sp>
    </p:spTree>
    <p:extLst>
      <p:ext uri="{BB962C8B-B14F-4D97-AF65-F5344CB8AC3E}">
        <p14:creationId xmlns:p14="http://schemas.microsoft.com/office/powerpoint/2010/main" xmlns="" val="2466358530"/>
      </p:ext>
    </p:extLst>
  </p:cSld>
  <p:clrMapOvr>
    <a:masterClrMapping/>
  </p:clrMapOvr>
  <p:transition>
    <p:fade/>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588</TotalTime>
  <Words>2445</Words>
  <Application>Microsoft Office PowerPoint</Application>
  <PresentationFormat>Personalizado</PresentationFormat>
  <Paragraphs>240</Paragraphs>
  <Slides>26</Slides>
  <Notes>26</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SO IM Gustavo Serrano Ugarte</dc:creator>
  <cp:lastModifiedBy>13194348-2</cp:lastModifiedBy>
  <cp:revision>55</cp:revision>
  <dcterms:created xsi:type="dcterms:W3CDTF">2021-10-04T13:40:01Z</dcterms:created>
  <dcterms:modified xsi:type="dcterms:W3CDTF">2023-02-27T19:43:42Z</dcterms:modified>
</cp:coreProperties>
</file>