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1"/>
  </p:notesMasterIdLst>
  <p:sldIdLst>
    <p:sldId id="256" r:id="rId2"/>
    <p:sldId id="257" r:id="rId3"/>
    <p:sldId id="271" r:id="rId4"/>
    <p:sldId id="272" r:id="rId5"/>
    <p:sldId id="273" r:id="rId6"/>
    <p:sldId id="274" r:id="rId7"/>
    <p:sldId id="275" r:id="rId8"/>
    <p:sldId id="276" r:id="rId9"/>
    <p:sldId id="277" r:id="rId10"/>
  </p:sldIdLst>
  <p:sldSz cx="9144000" cy="5143500" type="screen16x9"/>
  <p:notesSz cx="6858000" cy="9144000"/>
  <p:embeddedFontLst>
    <p:embeddedFont>
      <p:font typeface="Roboto Condensed Light" panose="020B0604020202020204" charset="0"/>
      <p:regular r:id="rId12"/>
      <p:bold r:id="rId13"/>
      <p:italic r:id="rId14"/>
      <p:boldItalic r:id="rId15"/>
    </p:embeddedFont>
    <p:embeddedFont>
      <p:font typeface="Arvo" panose="020B0604020202020204" charset="0"/>
      <p:regular r:id="rId16"/>
      <p:bold r:id="rId17"/>
      <p:italic r:id="rId18"/>
      <p:boldItalic r:id="rId19"/>
    </p:embeddedFont>
    <p:embeddedFont>
      <p:font typeface="Roboto Condensed" panose="020B060402020202020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0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dirty="0" smtClean="0"/>
              <a:t>  </a:t>
            </a:r>
            <a:br>
              <a:rPr lang="es-CL" sz="4000" dirty="0" smtClean="0"/>
            </a:br>
            <a:r>
              <a:rPr lang="es-CL" sz="3600" dirty="0" smtClean="0"/>
              <a:t>Taller </a:t>
            </a:r>
            <a:r>
              <a:rPr lang="es-CL" sz="3600" dirty="0" smtClean="0"/>
              <a:t>3:</a:t>
            </a:r>
            <a:br>
              <a:rPr lang="es-CL" sz="3600" dirty="0" smtClean="0"/>
            </a:br>
            <a:r>
              <a:rPr lang="es-CL" sz="3200" b="0" dirty="0" smtClean="0"/>
              <a:t>Idea principal - </a:t>
            </a:r>
            <a:r>
              <a:rPr lang="es-CL" sz="3200" b="0" dirty="0" smtClean="0"/>
              <a:t>Idea secundaria </a:t>
            </a:r>
            <a:br>
              <a:rPr lang="es-CL" sz="3200" b="0" dirty="0" smtClean="0"/>
            </a:br>
            <a:r>
              <a:rPr lang="es-CL" sz="3200" b="0" dirty="0" smtClean="0"/>
              <a:t>Conectores </a:t>
            </a:r>
            <a:r>
              <a:rPr lang="es-CL" sz="4000" dirty="0" smtClean="0"/>
              <a:t/>
            </a:r>
            <a:br>
              <a:rPr lang="es-CL" sz="4000" dirty="0" smtClean="0"/>
            </a:br>
            <a:r>
              <a:rPr lang="es-CL" sz="4000" dirty="0" smtClean="0"/>
              <a:t/>
            </a:r>
            <a:br>
              <a:rPr lang="es-CL" sz="4000" dirty="0" smtClean="0"/>
            </a:br>
            <a:endParaRPr sz="40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-1" y="4052650"/>
            <a:ext cx="37095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err="1" smtClean="0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 Campos Olivera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Profesora Lenguaje y Comunicación </a:t>
            </a:r>
          </a:p>
          <a:p>
            <a:r>
              <a:rPr lang="es-CL" b="1" dirty="0" smtClean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  <a:endParaRPr lang="es-CL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0" y="1153391"/>
            <a:ext cx="9144000" cy="7528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 smtClean="0">
                <a:solidFill>
                  <a:schemeClr val="accent1">
                    <a:lumMod val="50000"/>
                  </a:schemeClr>
                </a:solidFill>
              </a:rPr>
              <a:t>Objetivo</a:t>
            </a:r>
            <a:endParaRPr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Rectángulo 2"/>
          <p:cNvSpPr/>
          <p:nvPr/>
        </p:nvSpPr>
        <p:spPr>
          <a:xfrm>
            <a:off x="150668" y="1872997"/>
            <a:ext cx="8842663" cy="1801349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1800" b="1" i="1" dirty="0" smtClean="0">
                <a:solidFill>
                  <a:srgbClr val="0070C0"/>
                </a:solidFill>
              </a:rPr>
              <a:t>Redactar ideas con mayor precisión y </a:t>
            </a:r>
            <a:r>
              <a:rPr lang="es-CL" sz="1800" b="1" i="1" dirty="0" smtClean="0">
                <a:solidFill>
                  <a:srgbClr val="0070C0"/>
                </a:solidFill>
              </a:rPr>
              <a:t>claridad, utilizando marcadores textuales.</a:t>
            </a:r>
            <a:endParaRPr lang="es-CL" sz="1800" b="1" i="1" dirty="0" smtClean="0">
              <a:solidFill>
                <a:srgbClr val="0070C0"/>
              </a:solidFill>
            </a:endParaRPr>
          </a:p>
          <a:p>
            <a:pPr algn="just"/>
            <a:endParaRPr lang="es-CL" sz="18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9327" y="392575"/>
            <a:ext cx="5913348" cy="766200"/>
          </a:xfrm>
        </p:spPr>
        <p:txBody>
          <a:bodyPr/>
          <a:lstStyle/>
          <a:p>
            <a:r>
              <a:rPr lang="es-CL" dirty="0" smtClean="0"/>
              <a:t>Lea </a:t>
            </a:r>
            <a:r>
              <a:rPr lang="es-CL" dirty="0" smtClean="0"/>
              <a:t>las siguientes ideas principales y seleccione aquellas ideas secundarias que se relacionan: </a:t>
            </a:r>
            <a:endParaRPr lang="es-C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59327" y="1323109"/>
            <a:ext cx="8859982" cy="2939179"/>
          </a:xfrm>
        </p:spPr>
        <p:txBody>
          <a:bodyPr/>
          <a:lstStyle/>
          <a:p>
            <a:r>
              <a:rPr lang="es-ES" b="1" dirty="0" smtClean="0"/>
              <a:t>Uno </a:t>
            </a:r>
            <a:r>
              <a:rPr lang="es-ES" b="1" dirty="0"/>
              <a:t>de los problemas del urbanismo moderno es el de los “espacios verdes” o “pulmones” de la ciudad</a:t>
            </a:r>
            <a:r>
              <a:rPr lang="es-ES" b="1" dirty="0" smtClean="0"/>
              <a:t>.</a:t>
            </a:r>
            <a:endParaRPr lang="es-CL" b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26719" t="39861" r="24883" b="26736"/>
          <a:stretch/>
        </p:blipFill>
        <p:spPr>
          <a:xfrm>
            <a:off x="314324" y="2168237"/>
            <a:ext cx="8462531" cy="279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69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66256" y="1246909"/>
            <a:ext cx="8388926" cy="3389591"/>
          </a:xfrm>
        </p:spPr>
        <p:txBody>
          <a:bodyPr/>
          <a:lstStyle/>
          <a:p>
            <a:r>
              <a:rPr lang="es-ES" b="1" dirty="0" smtClean="0"/>
              <a:t>Juan </a:t>
            </a:r>
            <a:r>
              <a:rPr lang="es-ES" b="1" dirty="0"/>
              <a:t>eligió la carrera de Derecho, sin saber lo que hacía</a:t>
            </a:r>
            <a:r>
              <a:rPr lang="es-ES" b="1" dirty="0" smtClean="0"/>
              <a:t>.</a:t>
            </a:r>
          </a:p>
          <a:p>
            <a:pPr marL="101600" indent="0">
              <a:buNone/>
            </a:pPr>
            <a:endParaRPr lang="es-CL" b="1" dirty="0"/>
          </a:p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26171" t="44999" r="25663" b="21399"/>
          <a:stretch/>
        </p:blipFill>
        <p:spPr>
          <a:xfrm>
            <a:off x="166256" y="1801091"/>
            <a:ext cx="8603672" cy="3151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03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44" y="392575"/>
            <a:ext cx="6664037" cy="766200"/>
          </a:xfrm>
        </p:spPr>
        <p:txBody>
          <a:bodyPr/>
          <a:lstStyle/>
          <a:p>
            <a:r>
              <a:rPr lang="es-CL" dirty="0" smtClean="0"/>
              <a:t>Redacte dos ideas secundarias para cada idea principal.</a:t>
            </a:r>
            <a:br>
              <a:rPr lang="es-CL" dirty="0" smtClean="0"/>
            </a:br>
            <a:r>
              <a:rPr lang="es-CL" dirty="0" smtClean="0"/>
              <a:t>Utilice a lo menos dos marcadores discursivos y/o conectores.</a:t>
            </a:r>
            <a:endParaRPr lang="es-CL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7764" y="1537988"/>
            <a:ext cx="8659091" cy="3098512"/>
          </a:xfrm>
        </p:spPr>
        <p:txBody>
          <a:bodyPr/>
          <a:lstStyle/>
          <a:p>
            <a:r>
              <a:rPr lang="es-CL" b="1" dirty="0" smtClean="0"/>
              <a:t>La lectura y la escritura forman parte de las funciones psicológicas de orden superior. </a:t>
            </a:r>
          </a:p>
          <a:p>
            <a:pPr marL="101600" indent="0">
              <a:buNone/>
            </a:pPr>
            <a:endParaRPr lang="es-CL" b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436418" y="2459181"/>
            <a:ext cx="8340437" cy="190500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0193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7764" y="1489364"/>
            <a:ext cx="8472054" cy="3147136"/>
          </a:xfrm>
        </p:spPr>
        <p:txBody>
          <a:bodyPr/>
          <a:lstStyle/>
          <a:p>
            <a:r>
              <a:rPr lang="es-CL" b="1" dirty="0" smtClean="0"/>
              <a:t>No cabe la menor duda de que la lectura y la escritura como prácticas universitarias se han transformado en un problema para los estudiantes. </a:t>
            </a:r>
            <a:endParaRPr lang="es-CL" b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436418" y="2459181"/>
            <a:ext cx="8340437" cy="190500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9623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7764" y="1489364"/>
            <a:ext cx="8472054" cy="3147136"/>
          </a:xfrm>
        </p:spPr>
        <p:txBody>
          <a:bodyPr/>
          <a:lstStyle/>
          <a:p>
            <a:r>
              <a:rPr lang="es-CL" b="1" dirty="0" smtClean="0"/>
              <a:t>De acuerdo con varios diagnósticos los estudiantes presentan problemas en diferentes niveles.</a:t>
            </a:r>
            <a:endParaRPr lang="es-CL" b="1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436418" y="2459181"/>
            <a:ext cx="8340437" cy="1905000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78139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5473" y="392575"/>
            <a:ext cx="5927202" cy="766200"/>
          </a:xfrm>
        </p:spPr>
        <p:txBody>
          <a:bodyPr/>
          <a:lstStyle/>
          <a:p>
            <a:r>
              <a:rPr lang="es-CL" sz="2400" dirty="0" smtClean="0"/>
              <a:t>Ahora reflexiona sobre las ideas redactadas: </a:t>
            </a:r>
            <a:endParaRPr lang="es-CL" sz="2400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207818" y="1537987"/>
            <a:ext cx="8340437" cy="3158703"/>
          </a:xfrm>
        </p:spPr>
        <p:txBody>
          <a:bodyPr/>
          <a:lstStyle/>
          <a:p>
            <a:r>
              <a:rPr lang="es-CL" dirty="0" smtClean="0"/>
              <a:t>¿Las ideas planteadas tienen directa relación con la proposición inicial? ¿Cómo logras verificar esta relación? </a:t>
            </a:r>
          </a:p>
          <a:p>
            <a:r>
              <a:rPr lang="es-CL" dirty="0" smtClean="0"/>
              <a:t>¿Qué tipo de relación de sentido estableciste entre la IP y las ideas secundarias? </a:t>
            </a:r>
          </a:p>
          <a:p>
            <a:r>
              <a:rPr lang="es-CL" dirty="0" smtClean="0"/>
              <a:t>Al leer el párrafo completo ¿tiene coherencia y cohesión? ¿cómo lo puedes corroborar?</a:t>
            </a:r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5797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2400" dirty="0" smtClean="0"/>
              <a:t>Finalmente </a:t>
            </a:r>
            <a:endParaRPr lang="es-CL" sz="2400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9</a:t>
            </a:fld>
            <a:endParaRPr lang="es-CL"/>
          </a:p>
        </p:txBody>
      </p:sp>
      <p:sp>
        <p:nvSpPr>
          <p:cNvPr id="7" name="Rectángulo 6"/>
          <p:cNvSpPr/>
          <p:nvPr/>
        </p:nvSpPr>
        <p:spPr>
          <a:xfrm>
            <a:off x="341898" y="2204011"/>
            <a:ext cx="1579418" cy="745867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es-CL" dirty="0" smtClean="0">
                <a:solidFill>
                  <a:schemeClr val="accent4">
                    <a:lumMod val="75000"/>
                  </a:schemeClr>
                </a:solidFill>
              </a:rPr>
              <a:t>CONECTORES </a:t>
            </a:r>
            <a:r>
              <a:rPr lang="es-CL" dirty="0" smtClean="0"/>
              <a:t>ES </a:t>
            </a:r>
            <a:endParaRPr lang="es-CL" dirty="0"/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2009519" y="2487849"/>
            <a:ext cx="332083" cy="69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ángulo 9"/>
          <p:cNvSpPr/>
          <p:nvPr/>
        </p:nvSpPr>
        <p:spPr>
          <a:xfrm>
            <a:off x="2484781" y="2255785"/>
            <a:ext cx="2189018" cy="491836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rgbClr val="7030A0"/>
                </a:solidFill>
              </a:rPr>
              <a:t>Establecen relaciones de sentido</a:t>
            </a:r>
            <a:endParaRPr lang="es-CL" dirty="0">
              <a:solidFill>
                <a:srgbClr val="7030A0"/>
              </a:solidFill>
            </a:endParaRPr>
          </a:p>
        </p:txBody>
      </p:sp>
      <p:sp>
        <p:nvSpPr>
          <p:cNvPr id="18" name="Flecha abajo 17"/>
          <p:cNvSpPr/>
          <p:nvPr/>
        </p:nvSpPr>
        <p:spPr>
          <a:xfrm rot="16200000">
            <a:off x="4963067" y="2130946"/>
            <a:ext cx="644235" cy="79036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Rectángulo 18"/>
          <p:cNvSpPr/>
          <p:nvPr/>
        </p:nvSpPr>
        <p:spPr>
          <a:xfrm>
            <a:off x="6023350" y="1275156"/>
            <a:ext cx="1193225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Copulativos</a:t>
            </a:r>
            <a:endParaRPr lang="es-CL" sz="1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6023350" y="2769387"/>
            <a:ext cx="1193225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Adversativos</a:t>
            </a:r>
            <a:endParaRPr lang="es-CL" sz="1200" b="1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7563842" y="1275155"/>
            <a:ext cx="1254576" cy="548155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bg2">
                    <a:lumMod val="75000"/>
                  </a:schemeClr>
                </a:solidFill>
              </a:rPr>
              <a:t>Causales</a:t>
            </a:r>
            <a:r>
              <a:rPr lang="es-CL" dirty="0" smtClean="0"/>
              <a:t> </a:t>
            </a:r>
            <a:endParaRPr lang="es-CL" dirty="0"/>
          </a:p>
        </p:txBody>
      </p:sp>
      <p:sp>
        <p:nvSpPr>
          <p:cNvPr id="22" name="Rectángulo 21"/>
          <p:cNvSpPr/>
          <p:nvPr/>
        </p:nvSpPr>
        <p:spPr>
          <a:xfrm>
            <a:off x="7563843" y="2109820"/>
            <a:ext cx="1254575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1">
                    <a:lumMod val="50000"/>
                  </a:schemeClr>
                </a:solidFill>
              </a:rPr>
              <a:t>Consecutivos </a:t>
            </a:r>
            <a:endParaRPr lang="es-CL" sz="1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5999971" y="2028789"/>
            <a:ext cx="1216604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6"/>
                </a:solidFill>
              </a:rPr>
              <a:t>Disyuntivos</a:t>
            </a:r>
            <a:endParaRPr lang="es-CL" sz="1200" b="1" dirty="0">
              <a:solidFill>
                <a:schemeClr val="accent6"/>
              </a:solidFill>
            </a:endParaRPr>
          </a:p>
        </p:txBody>
      </p:sp>
      <p:sp>
        <p:nvSpPr>
          <p:cNvPr id="24" name="Rectángulo 23"/>
          <p:cNvSpPr/>
          <p:nvPr/>
        </p:nvSpPr>
        <p:spPr>
          <a:xfrm>
            <a:off x="7563844" y="2769386"/>
            <a:ext cx="1254574" cy="548155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Condicionales</a:t>
            </a:r>
            <a:endParaRPr lang="es-CL" sz="12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ángulo 24"/>
          <p:cNvSpPr/>
          <p:nvPr/>
        </p:nvSpPr>
        <p:spPr>
          <a:xfrm>
            <a:off x="6023350" y="3649434"/>
            <a:ext cx="1193225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Finales </a:t>
            </a:r>
            <a:endParaRPr lang="es-CL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ángulo 27"/>
          <p:cNvSpPr/>
          <p:nvPr/>
        </p:nvSpPr>
        <p:spPr>
          <a:xfrm>
            <a:off x="7563842" y="3649433"/>
            <a:ext cx="1254576" cy="548155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2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Comparativos</a:t>
            </a:r>
            <a:r>
              <a:rPr lang="es-CL" sz="12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Conector recto de flecha 29"/>
          <p:cNvCxnSpPr/>
          <p:nvPr/>
        </p:nvCxnSpPr>
        <p:spPr>
          <a:xfrm>
            <a:off x="3539836" y="2848246"/>
            <a:ext cx="20782" cy="5184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ángulo 30"/>
          <p:cNvSpPr/>
          <p:nvPr/>
        </p:nvSpPr>
        <p:spPr>
          <a:xfrm>
            <a:off x="2744255" y="3467280"/>
            <a:ext cx="1611944" cy="547254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chemeClr val="accent5">
                    <a:lumMod val="50000"/>
                  </a:schemeClr>
                </a:solidFill>
              </a:rPr>
              <a:t>COHESIÓN</a:t>
            </a:r>
            <a:endParaRPr lang="es-CL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4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846</TotalTime>
  <Words>223</Words>
  <Application>Microsoft Office PowerPoint</Application>
  <PresentationFormat>Presentación en pantalla (16:9)</PresentationFormat>
  <Paragraphs>38</Paragraphs>
  <Slides>9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Roboto Condensed Light</vt:lpstr>
      <vt:lpstr>Arvo</vt:lpstr>
      <vt:lpstr>Arial</vt:lpstr>
      <vt:lpstr>Roboto Condensed</vt:lpstr>
      <vt:lpstr>Salerio template</vt:lpstr>
      <vt:lpstr>   Taller 3: Idea principal - Idea secundaria  Conectores   </vt:lpstr>
      <vt:lpstr>Objetivo</vt:lpstr>
      <vt:lpstr>Lea las siguientes ideas principales y seleccione aquellas ideas secundarias que se relacionan: </vt:lpstr>
      <vt:lpstr>Presentación de PowerPoint</vt:lpstr>
      <vt:lpstr>Redacte dos ideas secundarias para cada idea principal. Utilice a lo menos dos marcadores discursivos y/o conectores.</vt:lpstr>
      <vt:lpstr>Presentación de PowerPoint</vt:lpstr>
      <vt:lpstr>Presentación de PowerPoint</vt:lpstr>
      <vt:lpstr>Ahora reflexiona sobre las ideas redactadas: </vt:lpstr>
      <vt:lpstr>Finalmente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Usuario de Windows</cp:lastModifiedBy>
  <cp:revision>134</cp:revision>
  <dcterms:modified xsi:type="dcterms:W3CDTF">2020-08-11T00:07:09Z</dcterms:modified>
</cp:coreProperties>
</file>