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33" r:id="rId1"/>
  </p:sldMasterIdLst>
  <p:notesMasterIdLst>
    <p:notesMasterId r:id="rId29"/>
  </p:notesMasterIdLst>
  <p:handoutMasterIdLst>
    <p:handoutMasterId r:id="rId30"/>
  </p:handoutMasterIdLst>
  <p:sldIdLst>
    <p:sldId id="1346" r:id="rId2"/>
    <p:sldId id="1301" r:id="rId3"/>
    <p:sldId id="1304" r:id="rId4"/>
    <p:sldId id="1330" r:id="rId5"/>
    <p:sldId id="1332" r:id="rId6"/>
    <p:sldId id="1312" r:id="rId7"/>
    <p:sldId id="1313" r:id="rId8"/>
    <p:sldId id="1308" r:id="rId9"/>
    <p:sldId id="1344" r:id="rId10"/>
    <p:sldId id="1309" r:id="rId11"/>
    <p:sldId id="1334" r:id="rId12"/>
    <p:sldId id="1315" r:id="rId13"/>
    <p:sldId id="1318" r:id="rId14"/>
    <p:sldId id="1329" r:id="rId15"/>
    <p:sldId id="1341" r:id="rId16"/>
    <p:sldId id="1342" r:id="rId17"/>
    <p:sldId id="1339" r:id="rId18"/>
    <p:sldId id="1343" r:id="rId19"/>
    <p:sldId id="1322" r:id="rId20"/>
    <p:sldId id="1324" r:id="rId21"/>
    <p:sldId id="1336" r:id="rId22"/>
    <p:sldId id="1337" r:id="rId23"/>
    <p:sldId id="1323" r:id="rId24"/>
    <p:sldId id="1325" r:id="rId25"/>
    <p:sldId id="1340" r:id="rId26"/>
    <p:sldId id="1320" r:id="rId27"/>
    <p:sldId id="1345" r:id="rId28"/>
  </p:sldIdLst>
  <p:sldSz cx="12192000" cy="6858000"/>
  <p:notesSz cx="7010400" cy="92964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6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3793" userDrawn="1">
          <p15:clr>
            <a:srgbClr val="A4A3A4"/>
          </p15:clr>
        </p15:guide>
        <p15:guide id="4" pos="5586" userDrawn="1">
          <p15:clr>
            <a:srgbClr val="A4A3A4"/>
          </p15:clr>
        </p15:guide>
        <p15:guide id="5" pos="384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697" userDrawn="1">
          <p15:clr>
            <a:srgbClr val="A4A3A4"/>
          </p15:clr>
        </p15:guide>
        <p15:guide id="2" pos="2228" userDrawn="1">
          <p15:clr>
            <a:srgbClr val="A4A3A4"/>
          </p15:clr>
        </p15:guide>
        <p15:guide id="3" orient="horz" pos="2928" userDrawn="1">
          <p15:clr>
            <a:srgbClr val="A4A3A4"/>
          </p15:clr>
        </p15:guide>
        <p15:guide id="4" pos="220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7F7F"/>
    <a:srgbClr val="FF0000"/>
    <a:srgbClr val="5B9BD5"/>
    <a:srgbClr val="FE5B12"/>
    <a:srgbClr val="000000"/>
    <a:srgbClr val="8C8C8C"/>
    <a:srgbClr val="FFFFFF"/>
    <a:srgbClr val="00003E"/>
    <a:srgbClr val="FFC111"/>
    <a:srgbClr val="106A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Estilo claro 3 - Acent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Estilo temático 1 - Énfasis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368" autoAdjust="0"/>
    <p:restoredTop sz="83429" autoAdjust="0"/>
  </p:normalViewPr>
  <p:slideViewPr>
    <p:cSldViewPr snapToGrid="0">
      <p:cViewPr varScale="1">
        <p:scale>
          <a:sx n="111" d="100"/>
          <a:sy n="111" d="100"/>
        </p:scale>
        <p:origin x="1062" y="114"/>
      </p:cViewPr>
      <p:guideLst>
        <p:guide orient="horz" pos="2296"/>
        <p:guide pos="3840"/>
        <p:guide orient="horz" pos="3793"/>
        <p:guide pos="5586"/>
        <p:guide pos="384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8256"/>
    </p:cViewPr>
  </p:sorterViewPr>
  <p:notesViewPr>
    <p:cSldViewPr snapToGrid="0">
      <p:cViewPr>
        <p:scale>
          <a:sx n="50" d="100"/>
          <a:sy n="50" d="100"/>
        </p:scale>
        <p:origin x="-2934" y="-180"/>
      </p:cViewPr>
      <p:guideLst>
        <p:guide orient="horz" pos="2697"/>
        <p:guide pos="2228"/>
        <p:guide orient="horz" pos="2928"/>
        <p:guide pos="220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2"/>
            <a:ext cx="3038604" cy="465341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159" y="2"/>
            <a:ext cx="3038604" cy="465341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r">
              <a:defRPr sz="1200"/>
            </a:lvl1pPr>
          </a:lstStyle>
          <a:p>
            <a:fld id="{1D46DD8E-8965-4001-96CE-7D3C574ED5D8}" type="datetimeFigureOut">
              <a:rPr lang="es-CL" smtClean="0"/>
              <a:pPr/>
              <a:t>02-10-2023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29573"/>
            <a:ext cx="3038604" cy="465340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159" y="8829573"/>
            <a:ext cx="3038604" cy="465340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r">
              <a:defRPr sz="1200"/>
            </a:lvl1pPr>
          </a:lstStyle>
          <a:p>
            <a:fld id="{FB210550-6982-4B84-AACA-D84A7353A12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39723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42495" y="1166896"/>
            <a:ext cx="12495389" cy="697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1607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522614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1675" y="4473575"/>
            <a:ext cx="5607050" cy="366077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229327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56001-F8CE-4AE7-8E93-149D2EC017F4}" type="datetime1">
              <a:rPr lang="es-ES_tradnl" smtClean="0"/>
              <a:t>02/10/2023</a:t>
            </a:fld>
            <a:endParaRPr lang="es-ES_tradn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44737-FC1E-4A42-A7ED-2FAE6D08DA1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60249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A3C496-6870-45D4-B2B9-784EE1EAF5AA}" type="datetime1">
              <a:rPr kumimoji="0" lang="es-ES_tradn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02/10/2023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96AFE8-5BB0-475E-AD14-347CF40154AA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9218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t="100000" r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33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33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L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33" y="635691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E1DEFF-AB70-4CC7-9511-A1BA8815A3F5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t>02/10/2023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1" y="635691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91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22" y="3175"/>
            <a:ext cx="122237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6036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8" r:id="rId1"/>
    <p:sldLayoutId id="2147484219" r:id="rId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3.emf"/><Relationship Id="rId7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3.emf"/><Relationship Id="rId7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9.png"/><Relationship Id="rId7" Type="http://schemas.openxmlformats.org/officeDocument/2006/relationships/image" Target="../media/image2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emf"/><Relationship Id="rId5" Type="http://schemas.openxmlformats.org/officeDocument/2006/relationships/image" Target="../media/image12.gif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9.png"/><Relationship Id="rId7" Type="http://schemas.openxmlformats.org/officeDocument/2006/relationships/image" Target="../media/image2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3.emf"/><Relationship Id="rId4" Type="http://schemas.openxmlformats.org/officeDocument/2006/relationships/image" Target="../media/image20.png"/><Relationship Id="rId9" Type="http://schemas.openxmlformats.org/officeDocument/2006/relationships/image" Target="../media/image1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emf"/><Relationship Id="rId5" Type="http://schemas.openxmlformats.org/officeDocument/2006/relationships/image" Target="../media/image12.gif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12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microsoft.com/office/2007/relationships/hdphoto" Target="../media/hdphoto1.wdp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jpeg"/><Relationship Id="rId4" Type="http://schemas.openxmlformats.org/officeDocument/2006/relationships/image" Target="../media/image12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3.png"/><Relationship Id="rId7" Type="http://schemas.openxmlformats.org/officeDocument/2006/relationships/image" Target="../media/image36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10" Type="http://schemas.openxmlformats.org/officeDocument/2006/relationships/image" Target="../media/image3.emf"/><Relationship Id="rId4" Type="http://schemas.openxmlformats.org/officeDocument/2006/relationships/image" Target="../media/image17.png"/><Relationship Id="rId9" Type="http://schemas.openxmlformats.org/officeDocument/2006/relationships/image" Target="../media/image1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7" Type="http://schemas.openxmlformats.org/officeDocument/2006/relationships/image" Target="../media/image1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1.pn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12" Type="http://schemas.openxmlformats.org/officeDocument/2006/relationships/image" Target="../media/image5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11" Type="http://schemas.openxmlformats.org/officeDocument/2006/relationships/image" Target="../media/image17.png"/><Relationship Id="rId5" Type="http://schemas.openxmlformats.org/officeDocument/2006/relationships/image" Target="../media/image44.jpeg"/><Relationship Id="rId10" Type="http://schemas.openxmlformats.org/officeDocument/2006/relationships/image" Target="../media/image49.png"/><Relationship Id="rId4" Type="http://schemas.openxmlformats.org/officeDocument/2006/relationships/image" Target="../media/image43.jpeg"/><Relationship Id="rId9" Type="http://schemas.openxmlformats.org/officeDocument/2006/relationships/image" Target="../media/image48.jpeg"/><Relationship Id="rId14" Type="http://schemas.openxmlformats.org/officeDocument/2006/relationships/image" Target="../media/image12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17.png"/><Relationship Id="rId7" Type="http://schemas.openxmlformats.org/officeDocument/2006/relationships/image" Target="../media/image55.png"/><Relationship Id="rId12" Type="http://schemas.openxmlformats.org/officeDocument/2006/relationships/image" Target="../media/image5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11" Type="http://schemas.openxmlformats.org/officeDocument/2006/relationships/image" Target="../media/image12.gif"/><Relationship Id="rId5" Type="http://schemas.openxmlformats.org/officeDocument/2006/relationships/image" Target="../media/image53.png"/><Relationship Id="rId10" Type="http://schemas.openxmlformats.org/officeDocument/2006/relationships/image" Target="../media/image57.png"/><Relationship Id="rId4" Type="http://schemas.openxmlformats.org/officeDocument/2006/relationships/image" Target="../media/image52.png"/><Relationship Id="rId9" Type="http://schemas.openxmlformats.org/officeDocument/2006/relationships/slide" Target="slide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60.png"/><Relationship Id="rId4" Type="http://schemas.openxmlformats.org/officeDocument/2006/relationships/image" Target="../media/image59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12.gif"/><Relationship Id="rId7" Type="http://schemas.openxmlformats.org/officeDocument/2006/relationships/image" Target="../media/image6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11" Type="http://schemas.openxmlformats.org/officeDocument/2006/relationships/image" Target="../media/image68.png"/><Relationship Id="rId5" Type="http://schemas.openxmlformats.org/officeDocument/2006/relationships/image" Target="../media/image62.png"/><Relationship Id="rId10" Type="http://schemas.openxmlformats.org/officeDocument/2006/relationships/image" Target="../media/image67.png"/><Relationship Id="rId4" Type="http://schemas.openxmlformats.org/officeDocument/2006/relationships/image" Target="../media/image61.png"/><Relationship Id="rId9" Type="http://schemas.openxmlformats.org/officeDocument/2006/relationships/image" Target="../media/image6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3.emf"/><Relationship Id="rId7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2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3.emf"/><Relationship Id="rId7" Type="http://schemas.openxmlformats.org/officeDocument/2006/relationships/image" Target="../media/image10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12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3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414845E8-4CB2-4A55-8871-9EC8E64B91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6136"/>
            <a:ext cx="12191999" cy="6848408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-1" y="0"/>
            <a:ext cx="12191999" cy="6857999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  <a:shade val="30000"/>
                  <a:satMod val="115000"/>
                </a:schemeClr>
              </a:gs>
              <a:gs pos="66000">
                <a:schemeClr val="accent1">
                  <a:lumMod val="50000"/>
                  <a:shade val="67500"/>
                  <a:satMod val="115000"/>
                </a:schemeClr>
              </a:gs>
              <a:gs pos="23000">
                <a:schemeClr val="accent1">
                  <a:lumMod val="50000"/>
                  <a:shade val="100000"/>
                  <a:satMod val="115000"/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z="1600" dirty="0"/>
          </a:p>
        </p:txBody>
      </p:sp>
      <p:sp>
        <p:nvSpPr>
          <p:cNvPr id="17" name="CuadroTexto 16"/>
          <p:cNvSpPr txBox="1"/>
          <p:nvPr/>
        </p:nvSpPr>
        <p:spPr>
          <a:xfrm>
            <a:off x="3269" y="1282561"/>
            <a:ext cx="36093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spc="300" dirty="0" smtClean="0">
                <a:solidFill>
                  <a:schemeClr val="bg1"/>
                </a:solidFill>
                <a:latin typeface="Avenir Light" charset="0"/>
                <a:ea typeface="Avenir Light" charset="0"/>
                <a:cs typeface="Avenir Light" charset="0"/>
              </a:rPr>
              <a:t>DIRSOMAR</a:t>
            </a:r>
            <a:endParaRPr lang="es-ES_tradnl" sz="3600" spc="300" dirty="0">
              <a:solidFill>
                <a:schemeClr val="bg1"/>
              </a:solidFill>
              <a:latin typeface="Avenir Light" charset="0"/>
              <a:ea typeface="Avenir Light" charset="0"/>
              <a:cs typeface="Avenir Light" charset="0"/>
            </a:endParaRPr>
          </a:p>
          <a:p>
            <a:endParaRPr lang="es-ES_tradnl" sz="3600" dirty="0">
              <a:latin typeface="Avenir Light" charset="0"/>
              <a:ea typeface="Avenir Light" charset="0"/>
              <a:cs typeface="Avenir Light" charset="0"/>
            </a:endParaRPr>
          </a:p>
        </p:txBody>
      </p:sp>
      <p:sp>
        <p:nvSpPr>
          <p:cNvPr id="19" name="CuadroTexto 18"/>
          <p:cNvSpPr txBox="1"/>
          <p:nvPr/>
        </p:nvSpPr>
        <p:spPr>
          <a:xfrm>
            <a:off x="272713" y="1912673"/>
            <a:ext cx="25130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1600" dirty="0">
                <a:solidFill>
                  <a:srgbClr val="FFFF00"/>
                </a:solidFill>
                <a:latin typeface="Avenir Light" charset="0"/>
                <a:ea typeface="Avenir Light" charset="0"/>
                <a:cs typeface="Avenir Light" charset="0"/>
              </a:rPr>
              <a:t>Dirección</a:t>
            </a:r>
            <a:r>
              <a:rPr lang="es-ES" sz="1600" dirty="0">
                <a:solidFill>
                  <a:srgbClr val="FFFF00"/>
                </a:solidFill>
                <a:latin typeface="Avenir Light" charset="0"/>
                <a:ea typeface="Avenir Light" charset="0"/>
                <a:cs typeface="Avenir Light" charset="0"/>
              </a:rPr>
              <a:t> </a:t>
            </a:r>
            <a:r>
              <a:rPr lang="es-ES" sz="1600" dirty="0" smtClean="0">
                <a:solidFill>
                  <a:srgbClr val="FFFF00"/>
                </a:solidFill>
                <a:latin typeface="Avenir Light" charset="0"/>
                <a:ea typeface="Avenir Light" charset="0"/>
                <a:cs typeface="Avenir Light" charset="0"/>
              </a:rPr>
              <a:t>de Seguridad </a:t>
            </a:r>
          </a:p>
          <a:p>
            <a:pPr algn="just"/>
            <a:r>
              <a:rPr lang="es-ES" sz="1600" dirty="0" smtClean="0">
                <a:solidFill>
                  <a:srgbClr val="FFFF00"/>
                </a:solidFill>
                <a:latin typeface="Avenir Light" charset="0"/>
                <a:ea typeface="Avenir Light" charset="0"/>
                <a:cs typeface="Avenir Light" charset="0"/>
              </a:rPr>
              <a:t>y Operaciones Marítimas</a:t>
            </a:r>
            <a:endParaRPr lang="es-ES_tradnl" sz="1600" dirty="0">
              <a:solidFill>
                <a:srgbClr val="FFFF00"/>
              </a:solidFill>
              <a:latin typeface="Avenir Light" charset="0"/>
              <a:ea typeface="Avenir Light" charset="0"/>
              <a:cs typeface="Avenir Light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3268" y="1091149"/>
            <a:ext cx="29035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rgbClr val="FFFF00"/>
                </a:solidFill>
                <a:latin typeface="Avenir Book" charset="0"/>
                <a:ea typeface="Avenir Book" charset="0"/>
                <a:cs typeface="Avenir Book" charset="0"/>
              </a:rPr>
              <a:t>DIRECTEMAR</a:t>
            </a:r>
            <a:endParaRPr lang="es-ES_tradnl" sz="1200" dirty="0">
              <a:solidFill>
                <a:srgbClr val="FFFF00"/>
              </a:solidFill>
              <a:latin typeface="Avenir Book" charset="0"/>
              <a:ea typeface="Avenir Book" charset="0"/>
              <a:cs typeface="Avenir Book" charset="0"/>
            </a:endParaRPr>
          </a:p>
        </p:txBody>
      </p:sp>
      <p:cxnSp>
        <p:nvCxnSpPr>
          <p:cNvPr id="21" name="Conector recto 20"/>
          <p:cNvCxnSpPr/>
          <p:nvPr/>
        </p:nvCxnSpPr>
        <p:spPr>
          <a:xfrm flipH="1">
            <a:off x="110669" y="1871573"/>
            <a:ext cx="5147478" cy="1"/>
          </a:xfrm>
          <a:prstGeom prst="line">
            <a:avLst/>
          </a:prstGeom>
          <a:ln>
            <a:solidFill>
              <a:srgbClr val="FF88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Imagen 23"/>
          <p:cNvPicPr>
            <a:picLocks noChangeAspect="1"/>
          </p:cNvPicPr>
          <p:nvPr/>
        </p:nvPicPr>
        <p:blipFill>
          <a:blip r:embed="rId4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36566">
            <a:off x="96889" y="-24868"/>
            <a:ext cx="1214377" cy="1210897"/>
          </a:xfrm>
          <a:prstGeom prst="rect">
            <a:avLst/>
          </a:prstGeom>
          <a:noFill/>
        </p:spPr>
      </p:pic>
      <p:sp>
        <p:nvSpPr>
          <p:cNvPr id="28" name="CuadroTexto 27"/>
          <p:cNvSpPr txBox="1"/>
          <p:nvPr/>
        </p:nvSpPr>
        <p:spPr>
          <a:xfrm>
            <a:off x="3846005" y="6263335"/>
            <a:ext cx="44999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400" spc="300" dirty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PATRIOTISMO</a:t>
            </a:r>
            <a:endParaRPr lang="es-ES_tradnl" sz="1400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30" name="CuadroTexto 29"/>
          <p:cNvSpPr txBox="1"/>
          <p:nvPr/>
        </p:nvSpPr>
        <p:spPr>
          <a:xfrm>
            <a:off x="1983042" y="6534495"/>
            <a:ext cx="82643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HONOR -   LEALTAD -   VALENTÍA -   INTEGRIDAD -   DEBER</a:t>
            </a:r>
            <a:endParaRPr lang="es-ES_tradnl" sz="1400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1529221" y="4414886"/>
            <a:ext cx="9124773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“VISITA CADETES ESCUELA NAVAL ARTURO PRAT”</a:t>
            </a:r>
          </a:p>
          <a:p>
            <a:pPr algn="ctr"/>
            <a:r>
              <a:rPr lang="es-CL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“SERVICIO DE BÚSQUEDA Y SALVAMENTO MARÍTIMO”</a:t>
            </a:r>
          </a:p>
          <a:p>
            <a:pPr algn="ctr"/>
            <a:endParaRPr lang="es-CL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L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CN LT CRISTIÁN GÁLVEZ VERGARA</a:t>
            </a:r>
            <a:endParaRPr lang="es-CL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37863" y="319876"/>
            <a:ext cx="1812573" cy="2096543"/>
          </a:xfrm>
          <a:prstGeom prst="rect">
            <a:avLst/>
          </a:prstGeom>
          <a:scene3d>
            <a:camera prst="orthographicFront"/>
            <a:lightRig rig="threePt" dir="t"/>
          </a:scene3d>
          <a:sp3d extrusionH="76200" prstMaterial="matte">
            <a:bevelT w="336550" h="406400"/>
            <a:bevelB w="444500" h="196850"/>
            <a:extrusionClr>
              <a:schemeClr val="tx1"/>
            </a:extrusion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10549" y="1010797"/>
            <a:ext cx="5068408" cy="28483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 extrusionH="12700" contourW="12700">
            <a:bevelT w="273050" h="158750"/>
            <a:bevelB w="260350" h="247650"/>
            <a:extrusionClr>
              <a:schemeClr val="tx1"/>
            </a:extrusionClr>
          </a:sp3d>
        </p:spPr>
      </p:pic>
    </p:spTree>
    <p:extLst>
      <p:ext uri="{BB962C8B-B14F-4D97-AF65-F5344CB8AC3E}">
        <p14:creationId xmlns:p14="http://schemas.microsoft.com/office/powerpoint/2010/main" val="493933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ángulo 45"/>
          <p:cNvSpPr/>
          <p:nvPr/>
        </p:nvSpPr>
        <p:spPr>
          <a:xfrm>
            <a:off x="1524000" y="1"/>
            <a:ext cx="4456160" cy="6000749"/>
          </a:xfrm>
          <a:prstGeom prst="rect">
            <a:avLst/>
          </a:prstGeom>
          <a:gradFill flip="none" rotWithShape="1">
            <a:gsLst>
              <a:gs pos="36000">
                <a:srgbClr val="0F395F"/>
              </a:gs>
              <a:gs pos="0">
                <a:schemeClr val="accent1">
                  <a:lumMod val="50000"/>
                  <a:shade val="30000"/>
                  <a:satMod val="115000"/>
                </a:schemeClr>
              </a:gs>
              <a:gs pos="50000">
                <a:srgbClr val="154875"/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77000">
                <a:schemeClr val="accent1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z="1350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1" y="1638667"/>
            <a:ext cx="4460313" cy="3580667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524000" y="857249"/>
            <a:ext cx="4456160" cy="5143501"/>
          </a:xfrm>
          <a:prstGeom prst="rect">
            <a:avLst/>
          </a:prstGeom>
          <a:gradFill flip="none" rotWithShape="1">
            <a:gsLst>
              <a:gs pos="20000">
                <a:srgbClr val="0B2D4D"/>
              </a:gs>
              <a:gs pos="0">
                <a:srgbClr val="0C3051"/>
              </a:gs>
              <a:gs pos="57000">
                <a:schemeClr val="accent1">
                  <a:lumMod val="50000"/>
                  <a:shade val="30000"/>
                  <a:satMod val="115000"/>
                  <a:alpha val="0"/>
                </a:schemeClr>
              </a:gs>
              <a:gs pos="78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z="1350" dirty="0"/>
          </a:p>
        </p:txBody>
      </p:sp>
      <p:sp>
        <p:nvSpPr>
          <p:cNvPr id="19" name="Rectángulo 18"/>
          <p:cNvSpPr/>
          <p:nvPr/>
        </p:nvSpPr>
        <p:spPr>
          <a:xfrm>
            <a:off x="1525443" y="1"/>
            <a:ext cx="4454718" cy="6000749"/>
          </a:xfrm>
          <a:prstGeom prst="rect">
            <a:avLst/>
          </a:prstGeom>
          <a:solidFill>
            <a:schemeClr val="accent1">
              <a:lumMod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350"/>
              <a:t>  </a:t>
            </a:r>
            <a:endParaRPr lang="es-ES_tradnl" sz="1350" dirty="0"/>
          </a:p>
        </p:txBody>
      </p:sp>
      <p:cxnSp>
        <p:nvCxnSpPr>
          <p:cNvPr id="14" name="Conector recto 13"/>
          <p:cNvCxnSpPr/>
          <p:nvPr/>
        </p:nvCxnSpPr>
        <p:spPr>
          <a:xfrm flipH="1">
            <a:off x="1701962" y="1737037"/>
            <a:ext cx="4263497" cy="0"/>
          </a:xfrm>
          <a:prstGeom prst="line">
            <a:avLst/>
          </a:prstGeom>
          <a:ln>
            <a:solidFill>
              <a:srgbClr val="FF88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2" name="Agrupar 101"/>
          <p:cNvGrpSpPr/>
          <p:nvPr/>
        </p:nvGrpSpPr>
        <p:grpSpPr>
          <a:xfrm>
            <a:off x="1831167" y="958330"/>
            <a:ext cx="3129899" cy="845704"/>
            <a:chOff x="144587" y="1657625"/>
            <a:chExt cx="4173199" cy="1127605"/>
          </a:xfrm>
        </p:grpSpPr>
        <p:pic>
          <p:nvPicPr>
            <p:cNvPr id="28" name="Imagen 27"/>
            <p:cNvPicPr>
              <a:picLocks noChangeAspect="1"/>
            </p:cNvPicPr>
            <p:nvPr/>
          </p:nvPicPr>
          <p:blipFill>
            <a:blip r:embed="rId3" cstate="screen">
              <a:biLevel thresh="2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636566">
              <a:off x="144587" y="1657625"/>
              <a:ext cx="729723" cy="727632"/>
            </a:xfrm>
            <a:prstGeom prst="rect">
              <a:avLst/>
            </a:prstGeom>
            <a:noFill/>
          </p:spPr>
        </p:pic>
        <p:sp>
          <p:nvSpPr>
            <p:cNvPr id="20" name="CuadroTexto 19"/>
            <p:cNvSpPr txBox="1"/>
            <p:nvPr/>
          </p:nvSpPr>
          <p:spPr>
            <a:xfrm>
              <a:off x="855071" y="1800345"/>
              <a:ext cx="3462715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100" spc="225" dirty="0">
                  <a:solidFill>
                    <a:schemeClr val="bg1"/>
                  </a:solidFill>
                  <a:latin typeface="Avenir Light" charset="0"/>
                  <a:ea typeface="Avenir Light" charset="0"/>
                  <a:cs typeface="Avenir Light" charset="0"/>
                </a:rPr>
                <a:t>TEMARIO</a:t>
              </a:r>
              <a:endParaRPr lang="es-ES_tradnl" sz="2100" spc="225" dirty="0">
                <a:solidFill>
                  <a:schemeClr val="bg1"/>
                </a:solidFill>
                <a:latin typeface="Avenir Light" charset="0"/>
                <a:ea typeface="Avenir Light" charset="0"/>
                <a:cs typeface="Avenir Light" charset="0"/>
              </a:endParaRPr>
            </a:p>
            <a:p>
              <a:endParaRPr lang="es-ES_tradnl" sz="2100" dirty="0">
                <a:latin typeface="Avenir Light" charset="0"/>
                <a:ea typeface="Avenir Light" charset="0"/>
                <a:cs typeface="Avenir Light" charset="0"/>
              </a:endParaRPr>
            </a:p>
          </p:txBody>
        </p:sp>
      </p:grpSp>
      <p:cxnSp>
        <p:nvCxnSpPr>
          <p:cNvPr id="29" name="Conector recto 28"/>
          <p:cNvCxnSpPr/>
          <p:nvPr/>
        </p:nvCxnSpPr>
        <p:spPr>
          <a:xfrm flipH="1">
            <a:off x="6355496" y="2969957"/>
            <a:ext cx="3715028" cy="0"/>
          </a:xfrm>
          <a:prstGeom prst="line">
            <a:avLst/>
          </a:prstGeom>
          <a:ln>
            <a:solidFill>
              <a:srgbClr val="FF88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CuadroTexto 31"/>
          <p:cNvSpPr txBox="1"/>
          <p:nvPr/>
        </p:nvSpPr>
        <p:spPr>
          <a:xfrm>
            <a:off x="6163660" y="2666179"/>
            <a:ext cx="3983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 algn="r">
              <a:defRPr sz="1600" b="1">
                <a:solidFill>
                  <a:schemeClr val="accent1">
                    <a:lumMod val="50000"/>
                  </a:schemeClr>
                </a:solidFill>
                <a:latin typeface="Avenir Book" charset="0"/>
                <a:ea typeface="Avenir Book" charset="0"/>
                <a:cs typeface="Avenir Book" charset="0"/>
              </a:defRPr>
            </a:lvl1pPr>
          </a:lstStyle>
          <a:p>
            <a:r>
              <a:rPr lang="es-ES" dirty="0" smtClean="0">
                <a:solidFill>
                  <a:srgbClr val="7F7F7F"/>
                </a:solidFill>
              </a:rPr>
              <a:t>MRCC CHILE </a:t>
            </a:r>
            <a:endParaRPr lang="es-ES_tradnl" dirty="0">
              <a:solidFill>
                <a:srgbClr val="7F7F7F"/>
              </a:solidFill>
            </a:endParaRPr>
          </a:p>
        </p:txBody>
      </p:sp>
      <p:cxnSp>
        <p:nvCxnSpPr>
          <p:cNvPr id="73" name="Conector recto 72"/>
          <p:cNvCxnSpPr/>
          <p:nvPr/>
        </p:nvCxnSpPr>
        <p:spPr>
          <a:xfrm flipH="1">
            <a:off x="6360878" y="4061930"/>
            <a:ext cx="3577961" cy="0"/>
          </a:xfrm>
          <a:prstGeom prst="line">
            <a:avLst/>
          </a:prstGeom>
          <a:ln>
            <a:solidFill>
              <a:srgbClr val="FF88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CuadroTexto 77"/>
          <p:cNvSpPr txBox="1"/>
          <p:nvPr/>
        </p:nvSpPr>
        <p:spPr>
          <a:xfrm>
            <a:off x="10124146" y="2488555"/>
            <a:ext cx="4277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dirty="0"/>
              <a:t>2</a:t>
            </a:r>
            <a:endParaRPr lang="es-ES_tradnl" dirty="0"/>
          </a:p>
        </p:txBody>
      </p:sp>
      <p:sp>
        <p:nvSpPr>
          <p:cNvPr id="79" name="CuadroTexto 78"/>
          <p:cNvSpPr txBox="1"/>
          <p:nvPr/>
        </p:nvSpPr>
        <p:spPr>
          <a:xfrm>
            <a:off x="10147160" y="3572576"/>
            <a:ext cx="4277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dirty="0"/>
              <a:t>3</a:t>
            </a:r>
            <a:endParaRPr lang="es-ES_tradnl" dirty="0"/>
          </a:p>
        </p:txBody>
      </p:sp>
      <p:grpSp>
        <p:nvGrpSpPr>
          <p:cNvPr id="106" name="Agrupar 105"/>
          <p:cNvGrpSpPr/>
          <p:nvPr/>
        </p:nvGrpSpPr>
        <p:grpSpPr>
          <a:xfrm>
            <a:off x="5342679" y="3475902"/>
            <a:ext cx="976518" cy="919338"/>
            <a:chOff x="5436109" y="3963181"/>
            <a:chExt cx="944233" cy="944233"/>
          </a:xfrm>
        </p:grpSpPr>
        <p:sp>
          <p:nvSpPr>
            <p:cNvPr id="44" name="Elipse 43"/>
            <p:cNvSpPr/>
            <p:nvPr/>
          </p:nvSpPr>
          <p:spPr>
            <a:xfrm>
              <a:off x="5436109" y="3963181"/>
              <a:ext cx="944233" cy="94423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1350"/>
            </a:p>
          </p:txBody>
        </p:sp>
        <p:pic>
          <p:nvPicPr>
            <p:cNvPr id="99" name="Imagen 98"/>
            <p:cNvPicPr>
              <a:picLocks noChangeAspect="1"/>
            </p:cNvPicPr>
            <p:nvPr/>
          </p:nvPicPr>
          <p:blipFill>
            <a:blip r:embed="rId4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 amt="5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90620" y="4054743"/>
              <a:ext cx="607945" cy="632022"/>
            </a:xfrm>
            <a:prstGeom prst="rect">
              <a:avLst/>
            </a:prstGeom>
            <a:effectLst/>
          </p:spPr>
        </p:pic>
      </p:grpSp>
      <p:grpSp>
        <p:nvGrpSpPr>
          <p:cNvPr id="105" name="Agrupar 104"/>
          <p:cNvGrpSpPr/>
          <p:nvPr/>
        </p:nvGrpSpPr>
        <p:grpSpPr>
          <a:xfrm>
            <a:off x="5328580" y="2354047"/>
            <a:ext cx="976518" cy="919338"/>
            <a:chOff x="5436109" y="2786364"/>
            <a:chExt cx="944233" cy="944233"/>
          </a:xfrm>
        </p:grpSpPr>
        <p:sp>
          <p:nvSpPr>
            <p:cNvPr id="43" name="Elipse 42"/>
            <p:cNvSpPr/>
            <p:nvPr/>
          </p:nvSpPr>
          <p:spPr>
            <a:xfrm>
              <a:off x="5436109" y="2786364"/>
              <a:ext cx="944233" cy="94423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1350"/>
            </a:p>
          </p:txBody>
        </p:sp>
        <p:pic>
          <p:nvPicPr>
            <p:cNvPr id="101" name="Imagen 100"/>
            <p:cNvPicPr>
              <a:picLocks noChangeAspect="1"/>
            </p:cNvPicPr>
            <p:nvPr/>
          </p:nvPicPr>
          <p:blipFill>
            <a:blip r:embed="rId5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 amt="5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47876" y="2949805"/>
              <a:ext cx="493432" cy="621596"/>
            </a:xfrm>
            <a:prstGeom prst="rect">
              <a:avLst/>
            </a:prstGeom>
            <a:effectLst/>
          </p:spPr>
        </p:pic>
      </p:grpSp>
      <p:sp>
        <p:nvSpPr>
          <p:cNvPr id="47" name="CuadroTexto 46"/>
          <p:cNvSpPr txBox="1"/>
          <p:nvPr/>
        </p:nvSpPr>
        <p:spPr>
          <a:xfrm>
            <a:off x="6404702" y="3757058"/>
            <a:ext cx="36015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600" b="1" dirty="0" smtClean="0">
                <a:solidFill>
                  <a:srgbClr val="7F7F7F"/>
                </a:solidFill>
                <a:latin typeface="Avenir Book" charset="0"/>
                <a:ea typeface="Avenir Book" charset="0"/>
                <a:cs typeface="Avenir Book" charset="0"/>
              </a:rPr>
              <a:t>CAPACIDADES DE CONTROL</a:t>
            </a:r>
            <a:endParaRPr lang="es-ES_tradnl" sz="1600" b="1" dirty="0">
              <a:solidFill>
                <a:srgbClr val="7F7F7F"/>
              </a:solidFill>
              <a:latin typeface="Avenir Book" charset="0"/>
              <a:ea typeface="Avenir Book" charset="0"/>
              <a:cs typeface="Avenir Book" charset="0"/>
            </a:endParaRPr>
          </a:p>
        </p:txBody>
      </p:sp>
      <p:sp>
        <p:nvSpPr>
          <p:cNvPr id="37" name="CuadroTexto 36"/>
          <p:cNvSpPr txBox="1"/>
          <p:nvPr/>
        </p:nvSpPr>
        <p:spPr>
          <a:xfrm>
            <a:off x="7023697" y="4800193"/>
            <a:ext cx="30978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600" b="1" dirty="0" smtClean="0">
                <a:solidFill>
                  <a:srgbClr val="7F7F7F"/>
                </a:solidFill>
                <a:latin typeface="Avenir Book" charset="0"/>
                <a:ea typeface="Avenir Book" charset="0"/>
                <a:cs typeface="Avenir Book" charset="0"/>
              </a:rPr>
              <a:t>CONCLUSIONES</a:t>
            </a:r>
            <a:endParaRPr lang="es-ES_tradnl" sz="1600" b="1" dirty="0">
              <a:solidFill>
                <a:srgbClr val="7F7F7F"/>
              </a:solidFill>
              <a:latin typeface="Avenir Book" charset="0"/>
              <a:ea typeface="Avenir Book" charset="0"/>
              <a:cs typeface="Avenir Book" charset="0"/>
            </a:endParaRPr>
          </a:p>
        </p:txBody>
      </p:sp>
      <p:cxnSp>
        <p:nvCxnSpPr>
          <p:cNvPr id="38" name="Conector recto 37"/>
          <p:cNvCxnSpPr/>
          <p:nvPr/>
        </p:nvCxnSpPr>
        <p:spPr>
          <a:xfrm flipH="1">
            <a:off x="6446339" y="5132539"/>
            <a:ext cx="3471930" cy="0"/>
          </a:xfrm>
          <a:prstGeom prst="line">
            <a:avLst/>
          </a:prstGeom>
          <a:ln>
            <a:solidFill>
              <a:srgbClr val="FF88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CuadroTexto 38"/>
          <p:cNvSpPr txBox="1"/>
          <p:nvPr/>
        </p:nvSpPr>
        <p:spPr>
          <a:xfrm>
            <a:off x="10147160" y="4656598"/>
            <a:ext cx="4277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dirty="0"/>
              <a:t>4</a:t>
            </a:r>
            <a:endParaRPr lang="es-ES_tradnl" dirty="0"/>
          </a:p>
        </p:txBody>
      </p:sp>
      <p:grpSp>
        <p:nvGrpSpPr>
          <p:cNvPr id="40" name="Agrupar 106"/>
          <p:cNvGrpSpPr/>
          <p:nvPr/>
        </p:nvGrpSpPr>
        <p:grpSpPr>
          <a:xfrm>
            <a:off x="5365626" y="4597739"/>
            <a:ext cx="976518" cy="919338"/>
            <a:chOff x="5436109" y="5170816"/>
            <a:chExt cx="944233" cy="944233"/>
          </a:xfrm>
        </p:grpSpPr>
        <p:sp>
          <p:nvSpPr>
            <p:cNvPr id="45" name="Elipse 44"/>
            <p:cNvSpPr/>
            <p:nvPr/>
          </p:nvSpPr>
          <p:spPr>
            <a:xfrm>
              <a:off x="5436109" y="5170816"/>
              <a:ext cx="944233" cy="94423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1350"/>
            </a:p>
          </p:txBody>
        </p:sp>
        <p:pic>
          <p:nvPicPr>
            <p:cNvPr id="48" name="Imagen 47"/>
            <p:cNvPicPr>
              <a:picLocks noChangeAspect="1"/>
            </p:cNvPicPr>
            <p:nvPr/>
          </p:nvPicPr>
          <p:blipFill>
            <a:blip r:embed="rId6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 amt="5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49860" y="5286037"/>
              <a:ext cx="489465" cy="696547"/>
            </a:xfrm>
            <a:prstGeom prst="rect">
              <a:avLst/>
            </a:prstGeom>
            <a:effectLst/>
          </p:spPr>
        </p:pic>
      </p:grpSp>
      <p:sp>
        <p:nvSpPr>
          <p:cNvPr id="41" name="CuadroTexto 40"/>
          <p:cNvSpPr txBox="1"/>
          <p:nvPr/>
        </p:nvSpPr>
        <p:spPr>
          <a:xfrm>
            <a:off x="1963816" y="6596390"/>
            <a:ext cx="826437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dirty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HONOR   –   LEALTAD -   VALENTÍA -   INTEGRIDAD -   DEBER</a:t>
            </a:r>
            <a:endParaRPr lang="es-ES_tradnl" sz="1100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49" name="CuadroTexto 48"/>
          <p:cNvSpPr txBox="1"/>
          <p:nvPr/>
        </p:nvSpPr>
        <p:spPr>
          <a:xfrm>
            <a:off x="4494346" y="6359125"/>
            <a:ext cx="3203308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200" spc="300" dirty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PATRIOTISMO</a:t>
            </a:r>
          </a:p>
          <a:p>
            <a:pPr algn="ctr"/>
            <a:endParaRPr lang="es-ES_tradnl" sz="500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pic>
        <p:nvPicPr>
          <p:cNvPr id="50" name="Picture 9"/>
          <p:cNvPicPr preferRelativeResize="0"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3596" y="15586"/>
            <a:ext cx="545897" cy="841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4" name="Agrupar 103"/>
          <p:cNvGrpSpPr/>
          <p:nvPr/>
        </p:nvGrpSpPr>
        <p:grpSpPr>
          <a:xfrm>
            <a:off x="5318896" y="1214818"/>
            <a:ext cx="993215" cy="931546"/>
            <a:chOff x="5436109" y="1594805"/>
            <a:chExt cx="944233" cy="944233"/>
          </a:xfrm>
        </p:grpSpPr>
        <p:sp>
          <p:nvSpPr>
            <p:cNvPr id="35" name="Elipse 34"/>
            <p:cNvSpPr/>
            <p:nvPr/>
          </p:nvSpPr>
          <p:spPr>
            <a:xfrm>
              <a:off x="5436109" y="1594805"/>
              <a:ext cx="944233" cy="94423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1350"/>
            </a:p>
          </p:txBody>
        </p:sp>
        <p:pic>
          <p:nvPicPr>
            <p:cNvPr id="36" name="Imagen 35"/>
            <p:cNvPicPr>
              <a:picLocks noChangeAspect="1"/>
            </p:cNvPicPr>
            <p:nvPr/>
          </p:nvPicPr>
          <p:blipFill>
            <a:blip r:embed="rId8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 amt="5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64387" y="1792976"/>
              <a:ext cx="660410" cy="485756"/>
            </a:xfrm>
            <a:prstGeom prst="rect">
              <a:avLst/>
            </a:prstGeom>
            <a:effectLst/>
          </p:spPr>
        </p:pic>
      </p:grpSp>
      <p:sp>
        <p:nvSpPr>
          <p:cNvPr id="42" name="CuadroTexto 41"/>
          <p:cNvSpPr txBox="1"/>
          <p:nvPr/>
        </p:nvSpPr>
        <p:spPr>
          <a:xfrm>
            <a:off x="6148497" y="1521471"/>
            <a:ext cx="3983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600" b="1" dirty="0">
                <a:solidFill>
                  <a:srgbClr val="FF0000"/>
                </a:solidFill>
                <a:latin typeface="Avenir Book" charset="0"/>
                <a:ea typeface="Avenir Book" charset="0"/>
                <a:cs typeface="Avenir Book" charset="0"/>
              </a:rPr>
              <a:t>INTRODUCCIÓN</a:t>
            </a:r>
            <a:endParaRPr lang="es-ES_tradnl" sz="1600" b="1" dirty="0">
              <a:solidFill>
                <a:srgbClr val="FF0000"/>
              </a:solidFill>
              <a:latin typeface="Avenir Book" charset="0"/>
              <a:ea typeface="Avenir Book" charset="0"/>
              <a:cs typeface="Avenir Book" charset="0"/>
            </a:endParaRPr>
          </a:p>
        </p:txBody>
      </p:sp>
      <p:sp>
        <p:nvSpPr>
          <p:cNvPr id="51" name="CuadroTexto 50"/>
          <p:cNvSpPr txBox="1"/>
          <p:nvPr/>
        </p:nvSpPr>
        <p:spPr>
          <a:xfrm>
            <a:off x="10111358" y="1294270"/>
            <a:ext cx="4277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 defTabSz="457200">
              <a:defRPr sz="4500" b="1">
                <a:solidFill>
                  <a:srgbClr val="FF0000"/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  <a:lvl2pPr defTabSz="457200"/>
            <a:lvl3pPr defTabSz="457200"/>
            <a:lvl4pPr defTabSz="457200"/>
            <a:lvl5pPr defTabSz="457200"/>
            <a:lvl6pPr defTabSz="457200"/>
            <a:lvl7pPr defTabSz="457200"/>
            <a:lvl8pPr defTabSz="457200"/>
            <a:lvl9pPr defTabSz="457200"/>
          </a:lstStyle>
          <a:p>
            <a:r>
              <a:rPr lang="es-ES" dirty="0"/>
              <a:t>1</a:t>
            </a:r>
            <a:endParaRPr lang="es-ES_tradnl" dirty="0"/>
          </a:p>
        </p:txBody>
      </p:sp>
      <p:cxnSp>
        <p:nvCxnSpPr>
          <p:cNvPr id="52" name="Conector recto 51"/>
          <p:cNvCxnSpPr/>
          <p:nvPr/>
        </p:nvCxnSpPr>
        <p:spPr>
          <a:xfrm flipH="1">
            <a:off x="6360878" y="1826583"/>
            <a:ext cx="3715028" cy="0"/>
          </a:xfrm>
          <a:prstGeom prst="line">
            <a:avLst/>
          </a:prstGeom>
          <a:ln>
            <a:solidFill>
              <a:srgbClr val="FF88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3" name="Imagen 52">
            <a:extLst>
              <a:ext uri="{FF2B5EF4-FFF2-40B4-BE49-F238E27FC236}">
                <a16:creationId xmlns:a16="http://schemas.microsoft.com/office/drawing/2014/main" id="{0A11407D-49E7-C741-B1AA-2B459C16BFB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7192" y="0"/>
            <a:ext cx="596261" cy="893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298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uadroTexto 18"/>
          <p:cNvSpPr txBox="1"/>
          <p:nvPr/>
        </p:nvSpPr>
        <p:spPr>
          <a:xfrm>
            <a:off x="1919726" y="6611779"/>
            <a:ext cx="826437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HONOR   –   LEALTAD -   VALENTÍA -   INTEGRIDAD -   DEBER</a:t>
            </a: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4490593" y="6459083"/>
            <a:ext cx="320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000" b="0" i="0" u="none" strike="noStrike" kern="1200" cap="none" spc="3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PATRIOTISMO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-3753" y="195975"/>
            <a:ext cx="12192000" cy="481379"/>
          </a:xfrm>
          <a:prstGeom prst="rect">
            <a:avLst/>
          </a:prstGeom>
          <a:solidFill>
            <a:schemeClr val="tx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4" name="Picture 9"/>
          <p:cNvPicPr preferRelativeResize="0"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855" y="32248"/>
            <a:ext cx="462390" cy="71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9161DD4A-A9FC-5840-91D0-088EAB4A1E9B}"/>
              </a:ext>
            </a:extLst>
          </p:cNvPr>
          <p:cNvSpPr txBox="1"/>
          <p:nvPr/>
        </p:nvSpPr>
        <p:spPr>
          <a:xfrm>
            <a:off x="620834" y="244109"/>
            <a:ext cx="2008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INTRODUCCIÓN</a:t>
            </a:r>
            <a:endParaRPr lang="es-ES_tradnl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3" name="CuadroTexto 22"/>
          <p:cNvSpPr txBox="1"/>
          <p:nvPr/>
        </p:nvSpPr>
        <p:spPr>
          <a:xfrm>
            <a:off x="7408719" y="2272349"/>
            <a:ext cx="4644734" cy="2585323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s-CL" dirty="0" smtClean="0">
                <a:solidFill>
                  <a:schemeClr val="bg1"/>
                </a:solidFill>
              </a:rPr>
              <a:t>Hundimiento del Titanic 1912, 1.500 vidas perdidas</a:t>
            </a:r>
          </a:p>
          <a:p>
            <a:pPr algn="just"/>
            <a:endParaRPr lang="es-CL" dirty="0">
              <a:solidFill>
                <a:schemeClr val="bg1"/>
              </a:solidFill>
            </a:endParaRPr>
          </a:p>
          <a:p>
            <a:pPr algn="just"/>
            <a:r>
              <a:rPr lang="es-CL" dirty="0" smtClean="0">
                <a:solidFill>
                  <a:schemeClr val="bg1"/>
                </a:solidFill>
              </a:rPr>
              <a:t>Cobertura de prensa mundial</a:t>
            </a:r>
          </a:p>
          <a:p>
            <a:pPr algn="just"/>
            <a:endParaRPr lang="es-CL" dirty="0" smtClean="0">
              <a:solidFill>
                <a:schemeClr val="bg1"/>
              </a:solidFill>
            </a:endParaRPr>
          </a:p>
          <a:p>
            <a:pPr algn="just"/>
            <a:r>
              <a:rPr lang="es-CL" dirty="0" smtClean="0">
                <a:solidFill>
                  <a:schemeClr val="bg1"/>
                </a:solidFill>
              </a:rPr>
              <a:t>1914 Conferencia Internacional de Seguridad Marítima</a:t>
            </a:r>
          </a:p>
          <a:p>
            <a:pPr algn="just"/>
            <a:endParaRPr lang="es-CL" dirty="0" smtClean="0">
              <a:solidFill>
                <a:schemeClr val="bg1"/>
              </a:solidFill>
            </a:endParaRPr>
          </a:p>
          <a:p>
            <a:pPr algn="just"/>
            <a:r>
              <a:rPr lang="es-CL" dirty="0" smtClean="0">
                <a:solidFill>
                  <a:schemeClr val="bg1"/>
                </a:solidFill>
              </a:rPr>
              <a:t>20 enero 2014 adopción Convenio SOLAS</a:t>
            </a:r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28" name="Imagen 27">
            <a:extLst>
              <a:ext uri="{FF2B5EF4-FFF2-40B4-BE49-F238E27FC236}">
                <a16:creationId xmlns:a16="http://schemas.microsoft.com/office/drawing/2014/main" id="{0A11407D-49E7-C741-B1AA-2B459C16BFB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7192" y="0"/>
            <a:ext cx="596261" cy="893285"/>
          </a:xfrm>
          <a:prstGeom prst="rect">
            <a:avLst/>
          </a:prstGeom>
        </p:spPr>
      </p:pic>
      <p:pic>
        <p:nvPicPr>
          <p:cNvPr id="1026" name="Picture 2" descr="La primera película sobre el Titanic la protagonizó una actriz  superviviente de la catástrof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834" y="1623757"/>
            <a:ext cx="6434064" cy="4289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6032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uadroTexto 18"/>
          <p:cNvSpPr txBox="1"/>
          <p:nvPr/>
        </p:nvSpPr>
        <p:spPr>
          <a:xfrm>
            <a:off x="1919726" y="6611779"/>
            <a:ext cx="826437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HONOR   –   LEALTAD -   VALENTÍA -   INTEGRIDAD -   DEBER</a:t>
            </a: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4490593" y="6459083"/>
            <a:ext cx="320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000" b="0" i="0" u="none" strike="noStrike" kern="1200" cap="none" spc="3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PATRIOTISMO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-3753" y="195975"/>
            <a:ext cx="12192000" cy="481379"/>
          </a:xfrm>
          <a:prstGeom prst="rect">
            <a:avLst/>
          </a:prstGeom>
          <a:solidFill>
            <a:schemeClr val="tx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4" name="Picture 9"/>
          <p:cNvPicPr preferRelativeResize="0"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855" y="32248"/>
            <a:ext cx="462390" cy="71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9161DD4A-A9FC-5840-91D0-088EAB4A1E9B}"/>
              </a:ext>
            </a:extLst>
          </p:cNvPr>
          <p:cNvSpPr txBox="1"/>
          <p:nvPr/>
        </p:nvSpPr>
        <p:spPr>
          <a:xfrm>
            <a:off x="620834" y="244109"/>
            <a:ext cx="2008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INTRODUCCIÓN</a:t>
            </a:r>
            <a:endParaRPr lang="es-ES_tradnl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pic>
        <p:nvPicPr>
          <p:cNvPr id="28" name="Imagen 27">
            <a:extLst>
              <a:ext uri="{FF2B5EF4-FFF2-40B4-BE49-F238E27FC236}">
                <a16:creationId xmlns:a16="http://schemas.microsoft.com/office/drawing/2014/main" id="{0A11407D-49E7-C741-B1AA-2B459C16BFB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7192" y="0"/>
            <a:ext cx="596261" cy="893285"/>
          </a:xfrm>
          <a:prstGeom prst="rect">
            <a:avLst/>
          </a:prstGeom>
        </p:spPr>
      </p:pic>
      <p:grpSp>
        <p:nvGrpSpPr>
          <p:cNvPr id="11" name="Google Shape;63;p15">
            <a:extLst>
              <a:ext uri="{FF2B5EF4-FFF2-40B4-BE49-F238E27FC236}">
                <a16:creationId xmlns:a16="http://schemas.microsoft.com/office/drawing/2014/main" id="{7CD898AD-0156-8420-AC73-50CA4C44C377}"/>
              </a:ext>
            </a:extLst>
          </p:cNvPr>
          <p:cNvGrpSpPr/>
          <p:nvPr/>
        </p:nvGrpSpPr>
        <p:grpSpPr>
          <a:xfrm>
            <a:off x="4070346" y="1987989"/>
            <a:ext cx="1608622" cy="1268488"/>
            <a:chOff x="2641237" y="1329688"/>
            <a:chExt cx="2144829" cy="1691317"/>
          </a:xfrm>
        </p:grpSpPr>
        <p:sp>
          <p:nvSpPr>
            <p:cNvPr id="12" name="Google Shape;64;p15">
              <a:extLst>
                <a:ext uri="{FF2B5EF4-FFF2-40B4-BE49-F238E27FC236}">
                  <a16:creationId xmlns:a16="http://schemas.microsoft.com/office/drawing/2014/main" id="{A2101C86-3923-11AA-DA8B-A89E29912354}"/>
                </a:ext>
              </a:extLst>
            </p:cNvPr>
            <p:cNvSpPr/>
            <p:nvPr/>
          </p:nvSpPr>
          <p:spPr>
            <a:xfrm>
              <a:off x="4286550" y="1382375"/>
              <a:ext cx="230100" cy="1119800"/>
            </a:xfrm>
            <a:custGeom>
              <a:avLst/>
              <a:gdLst/>
              <a:ahLst/>
              <a:cxnLst/>
              <a:rect l="l" t="t" r="r" b="b"/>
              <a:pathLst>
                <a:path w="9204" h="44792" extrusionOk="0">
                  <a:moveTo>
                    <a:pt x="0" y="1"/>
                  </a:moveTo>
                  <a:lnTo>
                    <a:pt x="0" y="33291"/>
                  </a:lnTo>
                  <a:cubicBezTo>
                    <a:pt x="0" y="38244"/>
                    <a:pt x="2810" y="42649"/>
                    <a:pt x="7097" y="44792"/>
                  </a:cubicBezTo>
                  <a:lnTo>
                    <a:pt x="9204" y="44792"/>
                  </a:lnTo>
                  <a:lnTo>
                    <a:pt x="9204" y="43328"/>
                  </a:lnTo>
                  <a:cubicBezTo>
                    <a:pt x="5025" y="41804"/>
                    <a:pt x="2179" y="37827"/>
                    <a:pt x="2179" y="33291"/>
                  </a:cubicBezTo>
                  <a:lnTo>
                    <a:pt x="2179" y="1"/>
                  </a:lnTo>
                  <a:close/>
                </a:path>
              </a:pathLst>
            </a:custGeom>
            <a:solidFill>
              <a:srgbClr val="869FB2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/>
            <a:p>
              <a:endParaRPr lang="es-ES_tradnl" sz="1350"/>
            </a:p>
          </p:txBody>
        </p:sp>
        <p:sp>
          <p:nvSpPr>
            <p:cNvPr id="13" name="Google Shape;65;p15">
              <a:extLst>
                <a:ext uri="{FF2B5EF4-FFF2-40B4-BE49-F238E27FC236}">
                  <a16:creationId xmlns:a16="http://schemas.microsoft.com/office/drawing/2014/main" id="{0610ADE9-26C5-3624-DA57-A0542ABF6B1D}"/>
                </a:ext>
              </a:extLst>
            </p:cNvPr>
            <p:cNvSpPr/>
            <p:nvPr/>
          </p:nvSpPr>
          <p:spPr>
            <a:xfrm>
              <a:off x="3134143" y="2431930"/>
              <a:ext cx="1651923" cy="589075"/>
            </a:xfrm>
            <a:custGeom>
              <a:avLst/>
              <a:gdLst/>
              <a:ahLst/>
              <a:cxnLst/>
              <a:rect l="l" t="t" r="r" b="b"/>
              <a:pathLst>
                <a:path w="49602" h="23563" extrusionOk="0">
                  <a:moveTo>
                    <a:pt x="1" y="0"/>
                  </a:moveTo>
                  <a:cubicBezTo>
                    <a:pt x="4620" y="1917"/>
                    <a:pt x="7871" y="6477"/>
                    <a:pt x="7871" y="11788"/>
                  </a:cubicBezTo>
                  <a:cubicBezTo>
                    <a:pt x="7871" y="17098"/>
                    <a:pt x="4620" y="21646"/>
                    <a:pt x="1" y="23563"/>
                  </a:cubicBezTo>
                  <a:lnTo>
                    <a:pt x="37827" y="23563"/>
                  </a:lnTo>
                  <a:cubicBezTo>
                    <a:pt x="44328" y="23563"/>
                    <a:pt x="49602" y="18288"/>
                    <a:pt x="49602" y="11788"/>
                  </a:cubicBezTo>
                  <a:cubicBezTo>
                    <a:pt x="49602" y="5275"/>
                    <a:pt x="44328" y="0"/>
                    <a:pt x="37827" y="0"/>
                  </a:cubicBezTo>
                  <a:close/>
                </a:path>
              </a:pathLst>
            </a:custGeom>
            <a:solidFill>
              <a:srgbClr val="869FB2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/>
            <a:p>
              <a:pPr algn="ctr"/>
              <a:r>
                <a:rPr lang="es-ES_tradnl" sz="1275" dirty="0">
                  <a:solidFill>
                    <a:srgbClr val="FFFFFF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1974</a:t>
              </a:r>
            </a:p>
          </p:txBody>
        </p:sp>
        <p:sp>
          <p:nvSpPr>
            <p:cNvPr id="14" name="Google Shape;70;p15">
              <a:extLst>
                <a:ext uri="{FF2B5EF4-FFF2-40B4-BE49-F238E27FC236}">
                  <a16:creationId xmlns:a16="http://schemas.microsoft.com/office/drawing/2014/main" id="{4AF063C8-713E-969D-0856-D3657A33564F}"/>
                </a:ext>
              </a:extLst>
            </p:cNvPr>
            <p:cNvSpPr txBox="1"/>
            <p:nvPr/>
          </p:nvSpPr>
          <p:spPr>
            <a:xfrm>
              <a:off x="2641237" y="1329688"/>
              <a:ext cx="1815391" cy="46889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/>
            <a:p>
              <a:pPr algn="ctr"/>
              <a:r>
                <a:rPr lang="es-ES_tradnl" sz="1500" b="1" dirty="0">
                  <a:solidFill>
                    <a:schemeClr val="bg1"/>
                  </a:solidFill>
                  <a:ea typeface="Fira Sans Extra Condensed Medium"/>
                  <a:cs typeface="Fira Sans Extra Condensed Medium"/>
                  <a:sym typeface="Fira Sans Extra Condensed Medium"/>
                </a:rPr>
                <a:t>Adopción enmienda tácita SOLAS</a:t>
              </a:r>
            </a:p>
          </p:txBody>
        </p:sp>
      </p:grpSp>
      <p:grpSp>
        <p:nvGrpSpPr>
          <p:cNvPr id="15" name="Google Shape;71;p15">
            <a:extLst>
              <a:ext uri="{FF2B5EF4-FFF2-40B4-BE49-F238E27FC236}">
                <a16:creationId xmlns:a16="http://schemas.microsoft.com/office/drawing/2014/main" id="{0226AC5A-7AA5-112B-E72C-BF74E8563762}"/>
              </a:ext>
            </a:extLst>
          </p:cNvPr>
          <p:cNvGrpSpPr/>
          <p:nvPr/>
        </p:nvGrpSpPr>
        <p:grpSpPr>
          <a:xfrm>
            <a:off x="8676888" y="2015245"/>
            <a:ext cx="1165347" cy="1237894"/>
            <a:chOff x="5628501" y="1382375"/>
            <a:chExt cx="1553796" cy="1650525"/>
          </a:xfrm>
        </p:grpSpPr>
        <p:sp>
          <p:nvSpPr>
            <p:cNvPr id="16" name="Google Shape;72;p15">
              <a:extLst>
                <a:ext uri="{FF2B5EF4-FFF2-40B4-BE49-F238E27FC236}">
                  <a16:creationId xmlns:a16="http://schemas.microsoft.com/office/drawing/2014/main" id="{2BEF02A4-3B37-5834-9E72-B3752FA8B2C5}"/>
                </a:ext>
              </a:extLst>
            </p:cNvPr>
            <p:cNvSpPr/>
            <p:nvPr/>
          </p:nvSpPr>
          <p:spPr>
            <a:xfrm>
              <a:off x="6657075" y="1382375"/>
              <a:ext cx="230425" cy="1119800"/>
            </a:xfrm>
            <a:custGeom>
              <a:avLst/>
              <a:gdLst/>
              <a:ahLst/>
              <a:cxnLst/>
              <a:rect l="l" t="t" r="r" b="b"/>
              <a:pathLst>
                <a:path w="9217" h="44792" extrusionOk="0">
                  <a:moveTo>
                    <a:pt x="1" y="1"/>
                  </a:moveTo>
                  <a:lnTo>
                    <a:pt x="1" y="33291"/>
                  </a:lnTo>
                  <a:cubicBezTo>
                    <a:pt x="1" y="38244"/>
                    <a:pt x="2823" y="42649"/>
                    <a:pt x="7097" y="44792"/>
                  </a:cubicBezTo>
                  <a:lnTo>
                    <a:pt x="9216" y="44792"/>
                  </a:lnTo>
                  <a:lnTo>
                    <a:pt x="9216" y="43328"/>
                  </a:lnTo>
                  <a:cubicBezTo>
                    <a:pt x="5025" y="41804"/>
                    <a:pt x="2192" y="37827"/>
                    <a:pt x="2192" y="33291"/>
                  </a:cubicBezTo>
                  <a:lnTo>
                    <a:pt x="2192" y="1"/>
                  </a:ln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/>
            <a:p>
              <a:endParaRPr lang="es-ES_tradnl" sz="1350"/>
            </a:p>
          </p:txBody>
        </p:sp>
        <p:sp>
          <p:nvSpPr>
            <p:cNvPr id="17" name="Google Shape;73;p15">
              <a:extLst>
                <a:ext uri="{FF2B5EF4-FFF2-40B4-BE49-F238E27FC236}">
                  <a16:creationId xmlns:a16="http://schemas.microsoft.com/office/drawing/2014/main" id="{90397C0B-FC28-7067-C94D-61CEB097F8EB}"/>
                </a:ext>
              </a:extLst>
            </p:cNvPr>
            <p:cNvSpPr/>
            <p:nvPr/>
          </p:nvSpPr>
          <p:spPr>
            <a:xfrm>
              <a:off x="5628501" y="2443825"/>
              <a:ext cx="1553796" cy="589075"/>
            </a:xfrm>
            <a:custGeom>
              <a:avLst/>
              <a:gdLst/>
              <a:ahLst/>
              <a:cxnLst/>
              <a:rect l="l" t="t" r="r" b="b"/>
              <a:pathLst>
                <a:path w="49615" h="23563" extrusionOk="0">
                  <a:moveTo>
                    <a:pt x="1" y="0"/>
                  </a:moveTo>
                  <a:cubicBezTo>
                    <a:pt x="4621" y="1917"/>
                    <a:pt x="7871" y="6477"/>
                    <a:pt x="7871" y="11788"/>
                  </a:cubicBezTo>
                  <a:cubicBezTo>
                    <a:pt x="7871" y="17098"/>
                    <a:pt x="4621" y="21646"/>
                    <a:pt x="1" y="23563"/>
                  </a:cubicBezTo>
                  <a:lnTo>
                    <a:pt x="37827" y="23563"/>
                  </a:lnTo>
                  <a:cubicBezTo>
                    <a:pt x="44340" y="23563"/>
                    <a:pt x="49614" y="18288"/>
                    <a:pt x="49614" y="11788"/>
                  </a:cubicBezTo>
                  <a:cubicBezTo>
                    <a:pt x="49614" y="5275"/>
                    <a:pt x="44340" y="0"/>
                    <a:pt x="37827" y="0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/>
            <a:p>
              <a:pPr algn="ctr"/>
              <a:r>
                <a:rPr lang="es-ES_tradnl" sz="1275" dirty="0" smtClean="0">
                  <a:solidFill>
                    <a:srgbClr val="FFFFFF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1999</a:t>
              </a:r>
              <a:endParaRPr lang="es-ES_tradnl" sz="1275" dirty="0">
                <a:solidFill>
                  <a:srgbClr val="FFFFFF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grpSp>
        <p:nvGrpSpPr>
          <p:cNvPr id="18" name="Google Shape;78;p15">
            <a:extLst>
              <a:ext uri="{FF2B5EF4-FFF2-40B4-BE49-F238E27FC236}">
                <a16:creationId xmlns:a16="http://schemas.microsoft.com/office/drawing/2014/main" id="{4273E46C-72CE-3937-BE2C-BA35143A0331}"/>
              </a:ext>
            </a:extLst>
          </p:cNvPr>
          <p:cNvGrpSpPr/>
          <p:nvPr/>
        </p:nvGrpSpPr>
        <p:grpSpPr>
          <a:xfrm>
            <a:off x="3027257" y="2814671"/>
            <a:ext cx="1612781" cy="1335759"/>
            <a:chOff x="1364976" y="2443825"/>
            <a:chExt cx="2150374" cy="1781012"/>
          </a:xfrm>
        </p:grpSpPr>
        <p:sp>
          <p:nvSpPr>
            <p:cNvPr id="21" name="Google Shape;79;p15">
              <a:extLst>
                <a:ext uri="{FF2B5EF4-FFF2-40B4-BE49-F238E27FC236}">
                  <a16:creationId xmlns:a16="http://schemas.microsoft.com/office/drawing/2014/main" id="{DF9286A9-6190-4E51-9639-6F82CB5F5CB4}"/>
                </a:ext>
              </a:extLst>
            </p:cNvPr>
            <p:cNvSpPr/>
            <p:nvPr/>
          </p:nvSpPr>
          <p:spPr>
            <a:xfrm>
              <a:off x="3035500" y="2993300"/>
              <a:ext cx="230100" cy="1120100"/>
            </a:xfrm>
            <a:custGeom>
              <a:avLst/>
              <a:gdLst/>
              <a:ahLst/>
              <a:cxnLst/>
              <a:rect l="l" t="t" r="r" b="b"/>
              <a:pathLst>
                <a:path w="9204" h="44804" extrusionOk="0">
                  <a:moveTo>
                    <a:pt x="7097" y="0"/>
                  </a:moveTo>
                  <a:cubicBezTo>
                    <a:pt x="2810" y="2143"/>
                    <a:pt x="0" y="6549"/>
                    <a:pt x="0" y="11514"/>
                  </a:cubicBezTo>
                  <a:lnTo>
                    <a:pt x="0" y="44803"/>
                  </a:lnTo>
                  <a:lnTo>
                    <a:pt x="2179" y="44803"/>
                  </a:lnTo>
                  <a:lnTo>
                    <a:pt x="2179" y="11514"/>
                  </a:lnTo>
                  <a:cubicBezTo>
                    <a:pt x="2179" y="6965"/>
                    <a:pt x="5025" y="2989"/>
                    <a:pt x="9204" y="1477"/>
                  </a:cubicBezTo>
                  <a:lnTo>
                    <a:pt x="9204" y="0"/>
                  </a:ln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/>
            <a:p>
              <a:endParaRPr lang="es-ES_tradnl" sz="1350"/>
            </a:p>
          </p:txBody>
        </p:sp>
        <p:sp>
          <p:nvSpPr>
            <p:cNvPr id="26" name="Google Shape;80;p15">
              <a:extLst>
                <a:ext uri="{FF2B5EF4-FFF2-40B4-BE49-F238E27FC236}">
                  <a16:creationId xmlns:a16="http://schemas.microsoft.com/office/drawing/2014/main" id="{BE3A68EE-6962-F0CE-C0FB-3C9128BF1660}"/>
                </a:ext>
              </a:extLst>
            </p:cNvPr>
            <p:cNvSpPr/>
            <p:nvPr/>
          </p:nvSpPr>
          <p:spPr>
            <a:xfrm>
              <a:off x="1863425" y="2443825"/>
              <a:ext cx="1651925" cy="589075"/>
            </a:xfrm>
            <a:custGeom>
              <a:avLst/>
              <a:gdLst/>
              <a:ahLst/>
              <a:cxnLst/>
              <a:rect l="l" t="t" r="r" b="b"/>
              <a:pathLst>
                <a:path w="49603" h="23563" extrusionOk="0">
                  <a:moveTo>
                    <a:pt x="1" y="0"/>
                  </a:moveTo>
                  <a:cubicBezTo>
                    <a:pt x="4621" y="1917"/>
                    <a:pt x="7871" y="6477"/>
                    <a:pt x="7871" y="11788"/>
                  </a:cubicBezTo>
                  <a:cubicBezTo>
                    <a:pt x="7871" y="17098"/>
                    <a:pt x="4621" y="21646"/>
                    <a:pt x="1" y="23563"/>
                  </a:cubicBezTo>
                  <a:lnTo>
                    <a:pt x="37827" y="23563"/>
                  </a:lnTo>
                  <a:cubicBezTo>
                    <a:pt x="44328" y="23563"/>
                    <a:pt x="49602" y="18288"/>
                    <a:pt x="49602" y="11788"/>
                  </a:cubicBezTo>
                  <a:cubicBezTo>
                    <a:pt x="49602" y="5275"/>
                    <a:pt x="44328" y="0"/>
                    <a:pt x="37827" y="0"/>
                  </a:cubicBez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/>
            <a:p>
              <a:pPr algn="ctr"/>
              <a:r>
                <a:rPr lang="es-ES_tradnl" sz="1275" dirty="0">
                  <a:solidFill>
                    <a:srgbClr val="FFFFFF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1948</a:t>
              </a:r>
            </a:p>
          </p:txBody>
        </p:sp>
        <p:sp>
          <p:nvSpPr>
            <p:cNvPr id="27" name="Google Shape;83;p15">
              <a:extLst>
                <a:ext uri="{FF2B5EF4-FFF2-40B4-BE49-F238E27FC236}">
                  <a16:creationId xmlns:a16="http://schemas.microsoft.com/office/drawing/2014/main" id="{0BD12B76-4104-64DC-B989-366FAE9CF115}"/>
                </a:ext>
              </a:extLst>
            </p:cNvPr>
            <p:cNvSpPr txBox="1"/>
            <p:nvPr/>
          </p:nvSpPr>
          <p:spPr>
            <a:xfrm>
              <a:off x="1634188" y="3689937"/>
              <a:ext cx="1401300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69" tIns="68569" rIns="68569" bIns="68569" anchor="t" anchorCtr="0">
              <a:noAutofit/>
            </a:bodyPr>
            <a:lstStyle/>
            <a:p>
              <a:pPr algn="r"/>
              <a:endParaRPr lang="es-ES_tradnl" sz="900" dirty="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9" name="Google Shape;84;p15">
              <a:extLst>
                <a:ext uri="{FF2B5EF4-FFF2-40B4-BE49-F238E27FC236}">
                  <a16:creationId xmlns:a16="http://schemas.microsoft.com/office/drawing/2014/main" id="{F57B7F0E-8FDD-D02D-0D8F-9376569371A8}"/>
                </a:ext>
              </a:extLst>
            </p:cNvPr>
            <p:cNvSpPr txBox="1"/>
            <p:nvPr/>
          </p:nvSpPr>
          <p:spPr>
            <a:xfrm>
              <a:off x="1364976" y="3351844"/>
              <a:ext cx="1651925" cy="81165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/>
            <a:p>
              <a:pPr algn="ctr"/>
              <a:r>
                <a:rPr lang="es-ES_tradnl" sz="1500" b="1" dirty="0">
                  <a:solidFill>
                    <a:schemeClr val="bg1"/>
                  </a:solidFill>
                  <a:ea typeface="Fira Sans Extra Condensed Medium"/>
                  <a:cs typeface="Fira Sans Extra Condensed Medium"/>
                  <a:sym typeface="Fira Sans Extra Condensed Medium"/>
                </a:rPr>
                <a:t>Convenio constitutivo OMI</a:t>
              </a:r>
            </a:p>
          </p:txBody>
        </p:sp>
      </p:grpSp>
      <p:grpSp>
        <p:nvGrpSpPr>
          <p:cNvPr id="30" name="Google Shape;85;p15">
            <a:extLst>
              <a:ext uri="{FF2B5EF4-FFF2-40B4-BE49-F238E27FC236}">
                <a16:creationId xmlns:a16="http://schemas.microsoft.com/office/drawing/2014/main" id="{2E19F2A9-6580-1B38-53A2-3280AA99FDF3}"/>
              </a:ext>
            </a:extLst>
          </p:cNvPr>
          <p:cNvGrpSpPr/>
          <p:nvPr/>
        </p:nvGrpSpPr>
        <p:grpSpPr>
          <a:xfrm>
            <a:off x="7633758" y="2814671"/>
            <a:ext cx="1257518" cy="1252181"/>
            <a:chOff x="4316879" y="2443825"/>
            <a:chExt cx="1553796" cy="1669575"/>
          </a:xfrm>
        </p:grpSpPr>
        <p:sp>
          <p:nvSpPr>
            <p:cNvPr id="31" name="Google Shape;86;p15">
              <a:extLst>
                <a:ext uri="{FF2B5EF4-FFF2-40B4-BE49-F238E27FC236}">
                  <a16:creationId xmlns:a16="http://schemas.microsoft.com/office/drawing/2014/main" id="{2BFF8231-E6C3-4606-3D1A-16BBD5B1297E}"/>
                </a:ext>
              </a:extLst>
            </p:cNvPr>
            <p:cNvSpPr/>
            <p:nvPr/>
          </p:nvSpPr>
          <p:spPr>
            <a:xfrm>
              <a:off x="5409300" y="2993300"/>
              <a:ext cx="230125" cy="1120100"/>
            </a:xfrm>
            <a:custGeom>
              <a:avLst/>
              <a:gdLst/>
              <a:ahLst/>
              <a:cxnLst/>
              <a:rect l="l" t="t" r="r" b="b"/>
              <a:pathLst>
                <a:path w="9205" h="44804" extrusionOk="0">
                  <a:moveTo>
                    <a:pt x="7097" y="0"/>
                  </a:moveTo>
                  <a:cubicBezTo>
                    <a:pt x="2811" y="2143"/>
                    <a:pt x="1" y="6549"/>
                    <a:pt x="1" y="11514"/>
                  </a:cubicBezTo>
                  <a:lnTo>
                    <a:pt x="1" y="44803"/>
                  </a:lnTo>
                  <a:lnTo>
                    <a:pt x="2180" y="44803"/>
                  </a:lnTo>
                  <a:lnTo>
                    <a:pt x="2180" y="11514"/>
                  </a:lnTo>
                  <a:cubicBezTo>
                    <a:pt x="2180" y="6965"/>
                    <a:pt x="5025" y="2989"/>
                    <a:pt x="9204" y="1477"/>
                  </a:cubicBezTo>
                  <a:lnTo>
                    <a:pt x="9204" y="0"/>
                  </a:ln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/>
            <a:p>
              <a:endParaRPr lang="es-ES_tradnl" sz="1350"/>
            </a:p>
          </p:txBody>
        </p:sp>
        <p:sp>
          <p:nvSpPr>
            <p:cNvPr id="32" name="Google Shape;87;p15">
              <a:extLst>
                <a:ext uri="{FF2B5EF4-FFF2-40B4-BE49-F238E27FC236}">
                  <a16:creationId xmlns:a16="http://schemas.microsoft.com/office/drawing/2014/main" id="{A4053D4F-97F1-7F78-B537-8ADEBB23644E}"/>
                </a:ext>
              </a:extLst>
            </p:cNvPr>
            <p:cNvSpPr/>
            <p:nvPr/>
          </p:nvSpPr>
          <p:spPr>
            <a:xfrm>
              <a:off x="4316879" y="2443825"/>
              <a:ext cx="1553796" cy="589075"/>
            </a:xfrm>
            <a:custGeom>
              <a:avLst/>
              <a:gdLst/>
              <a:ahLst/>
              <a:cxnLst/>
              <a:rect l="l" t="t" r="r" b="b"/>
              <a:pathLst>
                <a:path w="49614" h="23563" extrusionOk="0">
                  <a:moveTo>
                    <a:pt x="0" y="0"/>
                  </a:moveTo>
                  <a:cubicBezTo>
                    <a:pt x="4620" y="1917"/>
                    <a:pt x="7870" y="6477"/>
                    <a:pt x="7870" y="11788"/>
                  </a:cubicBezTo>
                  <a:cubicBezTo>
                    <a:pt x="7870" y="17098"/>
                    <a:pt x="4620" y="21646"/>
                    <a:pt x="0" y="23563"/>
                  </a:cubicBezTo>
                  <a:lnTo>
                    <a:pt x="37826" y="23563"/>
                  </a:lnTo>
                  <a:cubicBezTo>
                    <a:pt x="44339" y="23563"/>
                    <a:pt x="49614" y="18288"/>
                    <a:pt x="49614" y="11788"/>
                  </a:cubicBezTo>
                  <a:cubicBezTo>
                    <a:pt x="49614" y="5275"/>
                    <a:pt x="44339" y="0"/>
                    <a:pt x="37826" y="0"/>
                  </a:cubicBez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/>
            <a:p>
              <a:pPr algn="ctr"/>
              <a:r>
                <a:rPr lang="es-ES_tradnl" sz="1275" dirty="0" smtClean="0">
                  <a:solidFill>
                    <a:srgbClr val="FFFFFF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1982</a:t>
              </a:r>
              <a:endParaRPr lang="es-ES_tradnl" sz="1275" dirty="0">
                <a:solidFill>
                  <a:srgbClr val="FFFFFF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grpSp>
        <p:nvGrpSpPr>
          <p:cNvPr id="37" name="Google Shape;56;p15">
            <a:extLst>
              <a:ext uri="{FF2B5EF4-FFF2-40B4-BE49-F238E27FC236}">
                <a16:creationId xmlns:a16="http://schemas.microsoft.com/office/drawing/2014/main" id="{4788EC5B-2098-0AD0-9731-701273F920DA}"/>
              </a:ext>
            </a:extLst>
          </p:cNvPr>
          <p:cNvGrpSpPr/>
          <p:nvPr/>
        </p:nvGrpSpPr>
        <p:grpSpPr>
          <a:xfrm>
            <a:off x="2103722" y="1912301"/>
            <a:ext cx="1513990" cy="1347037"/>
            <a:chOff x="405976" y="1236851"/>
            <a:chExt cx="2018653" cy="1796049"/>
          </a:xfrm>
        </p:grpSpPr>
        <p:sp>
          <p:nvSpPr>
            <p:cNvPr id="38" name="Google Shape;57;p15">
              <a:extLst>
                <a:ext uri="{FF2B5EF4-FFF2-40B4-BE49-F238E27FC236}">
                  <a16:creationId xmlns:a16="http://schemas.microsoft.com/office/drawing/2014/main" id="{6C096EBC-5E67-EF20-AA2B-BFD2E71B0F98}"/>
                </a:ext>
              </a:extLst>
            </p:cNvPr>
            <p:cNvSpPr/>
            <p:nvPr/>
          </p:nvSpPr>
          <p:spPr>
            <a:xfrm>
              <a:off x="1912750" y="1382375"/>
              <a:ext cx="230100" cy="1119800"/>
            </a:xfrm>
            <a:custGeom>
              <a:avLst/>
              <a:gdLst/>
              <a:ahLst/>
              <a:cxnLst/>
              <a:rect l="l" t="t" r="r" b="b"/>
              <a:pathLst>
                <a:path w="9204" h="44792" extrusionOk="0">
                  <a:moveTo>
                    <a:pt x="0" y="1"/>
                  </a:moveTo>
                  <a:lnTo>
                    <a:pt x="0" y="33291"/>
                  </a:lnTo>
                  <a:cubicBezTo>
                    <a:pt x="0" y="38244"/>
                    <a:pt x="2810" y="42649"/>
                    <a:pt x="7096" y="44792"/>
                  </a:cubicBezTo>
                  <a:lnTo>
                    <a:pt x="9204" y="44792"/>
                  </a:lnTo>
                  <a:lnTo>
                    <a:pt x="9204" y="43328"/>
                  </a:lnTo>
                  <a:cubicBezTo>
                    <a:pt x="5025" y="41804"/>
                    <a:pt x="2179" y="37827"/>
                    <a:pt x="2179" y="33291"/>
                  </a:cubicBezTo>
                  <a:lnTo>
                    <a:pt x="2179" y="1"/>
                  </a:ln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/>
            <a:p>
              <a:endParaRPr sz="1350"/>
            </a:p>
          </p:txBody>
        </p:sp>
        <p:sp>
          <p:nvSpPr>
            <p:cNvPr id="39" name="Google Shape;58;p15">
              <a:extLst>
                <a:ext uri="{FF2B5EF4-FFF2-40B4-BE49-F238E27FC236}">
                  <a16:creationId xmlns:a16="http://schemas.microsoft.com/office/drawing/2014/main" id="{0182CAD5-335B-F207-3D63-30AB316B7FDC}"/>
                </a:ext>
              </a:extLst>
            </p:cNvPr>
            <p:cNvSpPr/>
            <p:nvPr/>
          </p:nvSpPr>
          <p:spPr>
            <a:xfrm>
              <a:off x="772705" y="2443825"/>
              <a:ext cx="1651924" cy="589075"/>
            </a:xfrm>
            <a:custGeom>
              <a:avLst/>
              <a:gdLst/>
              <a:ahLst/>
              <a:cxnLst/>
              <a:rect l="l" t="t" r="r" b="b"/>
              <a:pathLst>
                <a:path w="45375" h="23563" extrusionOk="0">
                  <a:moveTo>
                    <a:pt x="0" y="0"/>
                  </a:moveTo>
                  <a:lnTo>
                    <a:pt x="0" y="23563"/>
                  </a:lnTo>
                  <a:lnTo>
                    <a:pt x="33599" y="23563"/>
                  </a:lnTo>
                  <a:cubicBezTo>
                    <a:pt x="40100" y="23563"/>
                    <a:pt x="45375" y="18288"/>
                    <a:pt x="45375" y="11788"/>
                  </a:cubicBezTo>
                  <a:cubicBezTo>
                    <a:pt x="45375" y="5275"/>
                    <a:pt x="40100" y="0"/>
                    <a:pt x="33599" y="0"/>
                  </a:cubicBez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/>
            <a:p>
              <a:pPr algn="ctr"/>
              <a:r>
                <a:rPr lang="en" sz="1275" dirty="0">
                  <a:solidFill>
                    <a:srgbClr val="FFFFFF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1914</a:t>
              </a:r>
              <a:endParaRPr sz="1275" dirty="0">
                <a:solidFill>
                  <a:srgbClr val="FFFFFF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40" name="Google Shape;62;p15">
              <a:extLst>
                <a:ext uri="{FF2B5EF4-FFF2-40B4-BE49-F238E27FC236}">
                  <a16:creationId xmlns:a16="http://schemas.microsoft.com/office/drawing/2014/main" id="{33EA7A05-2DF4-9FA6-8703-A3BAA1A81D62}"/>
                </a:ext>
              </a:extLst>
            </p:cNvPr>
            <p:cNvSpPr txBox="1"/>
            <p:nvPr/>
          </p:nvSpPr>
          <p:spPr>
            <a:xfrm>
              <a:off x="405976" y="1236851"/>
              <a:ext cx="1506773" cy="67624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/>
            <a:p>
              <a:pPr algn="ctr"/>
              <a:r>
                <a:rPr lang="es-ES_tradnl" sz="1500" b="1" dirty="0">
                  <a:solidFill>
                    <a:schemeClr val="bg1"/>
                  </a:solidFill>
                  <a:ea typeface="Fira Sans Extra Condensed Medium"/>
                  <a:cs typeface="Fira Sans Extra Condensed Medium"/>
                  <a:sym typeface="Fira Sans Extra Condensed Medium"/>
                </a:rPr>
                <a:t>Adopción Convenio SOLAS</a:t>
              </a:r>
              <a:endParaRPr sz="1500" b="1" dirty="0">
                <a:solidFill>
                  <a:schemeClr val="bg1"/>
                </a:solidFill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sp>
        <p:nvSpPr>
          <p:cNvPr id="41" name="Google Shape;94;p15">
            <a:extLst>
              <a:ext uri="{FF2B5EF4-FFF2-40B4-BE49-F238E27FC236}">
                <a16:creationId xmlns:a16="http://schemas.microsoft.com/office/drawing/2014/main" id="{89768CE8-5917-DD23-5EE6-7F2FE0815CFF}"/>
              </a:ext>
            </a:extLst>
          </p:cNvPr>
          <p:cNvSpPr txBox="1"/>
          <p:nvPr/>
        </p:nvSpPr>
        <p:spPr>
          <a:xfrm>
            <a:off x="7445220" y="3377243"/>
            <a:ext cx="1165347" cy="32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pPr algn="ctr"/>
            <a:r>
              <a:rPr lang="es-ES_tradnl" sz="1500" b="1" dirty="0">
                <a:solidFill>
                  <a:schemeClr val="bg1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Adopción CONVEMAR</a:t>
            </a:r>
          </a:p>
        </p:txBody>
      </p:sp>
      <p:sp>
        <p:nvSpPr>
          <p:cNvPr id="42" name="Google Shape;94;p15">
            <a:extLst>
              <a:ext uri="{FF2B5EF4-FFF2-40B4-BE49-F238E27FC236}">
                <a16:creationId xmlns:a16="http://schemas.microsoft.com/office/drawing/2014/main" id="{1933C4F9-77DB-0B43-092B-ADA2DFC8F330}"/>
              </a:ext>
            </a:extLst>
          </p:cNvPr>
          <p:cNvSpPr txBox="1"/>
          <p:nvPr/>
        </p:nvSpPr>
        <p:spPr>
          <a:xfrm>
            <a:off x="8151234" y="2064594"/>
            <a:ext cx="1444221" cy="32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pPr algn="ctr"/>
            <a:r>
              <a:rPr lang="es-ES_tradnl" sz="1500" b="1" dirty="0">
                <a:solidFill>
                  <a:schemeClr val="bg1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Creación del </a:t>
            </a:r>
            <a:r>
              <a:rPr lang="es-ES_tradnl" sz="1500" b="1" dirty="0" smtClean="0">
                <a:solidFill>
                  <a:schemeClr val="bg1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SMSSM</a:t>
            </a:r>
            <a:endParaRPr lang="es-ES_tradnl" sz="1500" b="1" dirty="0">
              <a:solidFill>
                <a:schemeClr val="bg1"/>
              </a:solidFill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pic>
        <p:nvPicPr>
          <p:cNvPr id="43" name="Picture 2" descr="Logo">
            <a:extLst>
              <a:ext uri="{FF2B5EF4-FFF2-40B4-BE49-F238E27FC236}">
                <a16:creationId xmlns:a16="http://schemas.microsoft.com/office/drawing/2014/main" id="{B54C331E-F6F1-4196-17BF-EF04D93231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7257" y="4242689"/>
            <a:ext cx="1290673" cy="369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2" descr="RESUMEN DE LA CONVEMAR - Marine and Naval Engineering">
            <a:extLst>
              <a:ext uri="{FF2B5EF4-FFF2-40B4-BE49-F238E27FC236}">
                <a16:creationId xmlns:a16="http://schemas.microsoft.com/office/drawing/2014/main" id="{DBFA8BDE-28E9-9BC6-73BB-99C0C3D040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3749" y="3806553"/>
            <a:ext cx="631488" cy="894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6" descr="Amazon - GMDSS manual: 9789280116243: Books">
            <a:extLst>
              <a:ext uri="{FF2B5EF4-FFF2-40B4-BE49-F238E27FC236}">
                <a16:creationId xmlns:a16="http://schemas.microsoft.com/office/drawing/2014/main" id="{F5C7C6C1-AB45-575F-8778-E4C3844EE2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4121" y="1231491"/>
            <a:ext cx="498925" cy="70161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6" name="Google Shape;95;p15">
            <a:extLst>
              <a:ext uri="{FF2B5EF4-FFF2-40B4-BE49-F238E27FC236}">
                <a16:creationId xmlns:a16="http://schemas.microsoft.com/office/drawing/2014/main" id="{347D69AA-D018-FBD4-76B4-C2841F944E07}"/>
              </a:ext>
            </a:extLst>
          </p:cNvPr>
          <p:cNvGrpSpPr/>
          <p:nvPr/>
        </p:nvGrpSpPr>
        <p:grpSpPr>
          <a:xfrm>
            <a:off x="5470621" y="2814671"/>
            <a:ext cx="1425511" cy="1223752"/>
            <a:chOff x="6605870" y="2475121"/>
            <a:chExt cx="1925627" cy="1631669"/>
          </a:xfrm>
        </p:grpSpPr>
        <p:sp>
          <p:nvSpPr>
            <p:cNvPr id="47" name="Google Shape;96;p15">
              <a:extLst>
                <a:ext uri="{FF2B5EF4-FFF2-40B4-BE49-F238E27FC236}">
                  <a16:creationId xmlns:a16="http://schemas.microsoft.com/office/drawing/2014/main" id="{BEB86D07-08E3-C451-BDF5-89E5D8A1B1EF}"/>
                </a:ext>
              </a:extLst>
            </p:cNvPr>
            <p:cNvSpPr/>
            <p:nvPr/>
          </p:nvSpPr>
          <p:spPr>
            <a:xfrm>
              <a:off x="8078951" y="2986690"/>
              <a:ext cx="230100" cy="1120100"/>
            </a:xfrm>
            <a:custGeom>
              <a:avLst/>
              <a:gdLst/>
              <a:ahLst/>
              <a:cxnLst/>
              <a:rect l="l" t="t" r="r" b="b"/>
              <a:pathLst>
                <a:path w="9204" h="44804" extrusionOk="0">
                  <a:moveTo>
                    <a:pt x="7096" y="0"/>
                  </a:moveTo>
                  <a:cubicBezTo>
                    <a:pt x="2810" y="2143"/>
                    <a:pt x="0" y="6549"/>
                    <a:pt x="0" y="11514"/>
                  </a:cubicBezTo>
                  <a:lnTo>
                    <a:pt x="0" y="44803"/>
                  </a:lnTo>
                  <a:lnTo>
                    <a:pt x="2179" y="44803"/>
                  </a:lnTo>
                  <a:lnTo>
                    <a:pt x="2179" y="11514"/>
                  </a:lnTo>
                  <a:cubicBezTo>
                    <a:pt x="2179" y="6965"/>
                    <a:pt x="5025" y="2989"/>
                    <a:pt x="9204" y="1477"/>
                  </a:cubicBezTo>
                  <a:lnTo>
                    <a:pt x="9204" y="0"/>
                  </a:ln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/>
            <a:p>
              <a:endParaRPr lang="es-ES_tradnl" sz="1350"/>
            </a:p>
          </p:txBody>
        </p:sp>
        <p:sp>
          <p:nvSpPr>
            <p:cNvPr id="48" name="Google Shape;97;p15">
              <a:extLst>
                <a:ext uri="{FF2B5EF4-FFF2-40B4-BE49-F238E27FC236}">
                  <a16:creationId xmlns:a16="http://schemas.microsoft.com/office/drawing/2014/main" id="{6A3943E6-1F17-B70B-5ACE-C220B4F68EDC}"/>
                </a:ext>
              </a:extLst>
            </p:cNvPr>
            <p:cNvSpPr/>
            <p:nvPr/>
          </p:nvSpPr>
          <p:spPr>
            <a:xfrm>
              <a:off x="6605870" y="2475121"/>
              <a:ext cx="1925627" cy="589075"/>
            </a:xfrm>
            <a:custGeom>
              <a:avLst/>
              <a:gdLst/>
              <a:ahLst/>
              <a:cxnLst/>
              <a:rect l="l" t="t" r="r" b="b"/>
              <a:pathLst>
                <a:path w="49614" h="23563" extrusionOk="0">
                  <a:moveTo>
                    <a:pt x="1" y="0"/>
                  </a:moveTo>
                  <a:cubicBezTo>
                    <a:pt x="4620" y="1917"/>
                    <a:pt x="7871" y="6477"/>
                    <a:pt x="7871" y="11788"/>
                  </a:cubicBezTo>
                  <a:cubicBezTo>
                    <a:pt x="7871" y="17098"/>
                    <a:pt x="4620" y="21646"/>
                    <a:pt x="1" y="23563"/>
                  </a:cubicBezTo>
                  <a:lnTo>
                    <a:pt x="37827" y="23563"/>
                  </a:lnTo>
                  <a:cubicBezTo>
                    <a:pt x="44340" y="23563"/>
                    <a:pt x="49614" y="18288"/>
                    <a:pt x="49614" y="11788"/>
                  </a:cubicBezTo>
                  <a:cubicBezTo>
                    <a:pt x="49614" y="5275"/>
                    <a:pt x="44340" y="0"/>
                    <a:pt x="37827" y="0"/>
                  </a:cubicBez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/>
            <a:p>
              <a:pPr algn="ctr"/>
              <a:r>
                <a:rPr lang="es-ES_tradnl" sz="1275" dirty="0" smtClean="0">
                  <a:solidFill>
                    <a:srgbClr val="FFFFFF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1976</a:t>
              </a:r>
              <a:endParaRPr lang="es-ES_tradnl" sz="1275" dirty="0">
                <a:solidFill>
                  <a:srgbClr val="FFFFFF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sp>
        <p:nvSpPr>
          <p:cNvPr id="3" name="Rectángulo 2"/>
          <p:cNvSpPr/>
          <p:nvPr/>
        </p:nvSpPr>
        <p:spPr>
          <a:xfrm>
            <a:off x="5593517" y="3546822"/>
            <a:ext cx="930639" cy="3231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pPr algn="ctr"/>
            <a:r>
              <a:rPr lang="es-ES_tradnl" sz="1500" b="1" dirty="0">
                <a:solidFill>
                  <a:schemeClr val="bg1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D.S. </a:t>
            </a:r>
            <a:r>
              <a:rPr lang="es-ES_tradnl" sz="1500" b="1" dirty="0" smtClean="0">
                <a:solidFill>
                  <a:schemeClr val="bg1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1190</a:t>
            </a:r>
          </a:p>
          <a:p>
            <a:pPr algn="ctr"/>
            <a:r>
              <a:rPr lang="es-ES_tradnl" sz="1500" b="1" dirty="0" smtClean="0">
                <a:solidFill>
                  <a:schemeClr val="bg1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Servicio SAR Chile</a:t>
            </a:r>
            <a:endParaRPr lang="es-ES_tradnl" sz="1500" b="1" dirty="0">
              <a:solidFill>
                <a:schemeClr val="bg1"/>
              </a:solidFill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grpSp>
        <p:nvGrpSpPr>
          <p:cNvPr id="49" name="Google Shape;71;p15">
            <a:extLst>
              <a:ext uri="{FF2B5EF4-FFF2-40B4-BE49-F238E27FC236}">
                <a16:creationId xmlns:a16="http://schemas.microsoft.com/office/drawing/2014/main" id="{0226AC5A-7AA5-112B-E72C-BF74E8563762}"/>
              </a:ext>
            </a:extLst>
          </p:cNvPr>
          <p:cNvGrpSpPr/>
          <p:nvPr/>
        </p:nvGrpSpPr>
        <p:grpSpPr>
          <a:xfrm>
            <a:off x="6678340" y="2021444"/>
            <a:ext cx="1165347" cy="1237894"/>
            <a:chOff x="5628501" y="1382375"/>
            <a:chExt cx="1553796" cy="1650525"/>
          </a:xfrm>
        </p:grpSpPr>
        <p:sp>
          <p:nvSpPr>
            <p:cNvPr id="50" name="Google Shape;72;p15">
              <a:extLst>
                <a:ext uri="{FF2B5EF4-FFF2-40B4-BE49-F238E27FC236}">
                  <a16:creationId xmlns:a16="http://schemas.microsoft.com/office/drawing/2014/main" id="{2BEF02A4-3B37-5834-9E72-B3752FA8B2C5}"/>
                </a:ext>
              </a:extLst>
            </p:cNvPr>
            <p:cNvSpPr/>
            <p:nvPr/>
          </p:nvSpPr>
          <p:spPr>
            <a:xfrm>
              <a:off x="6657075" y="1382375"/>
              <a:ext cx="230425" cy="1119800"/>
            </a:xfrm>
            <a:custGeom>
              <a:avLst/>
              <a:gdLst/>
              <a:ahLst/>
              <a:cxnLst/>
              <a:rect l="l" t="t" r="r" b="b"/>
              <a:pathLst>
                <a:path w="9217" h="44792" extrusionOk="0">
                  <a:moveTo>
                    <a:pt x="1" y="1"/>
                  </a:moveTo>
                  <a:lnTo>
                    <a:pt x="1" y="33291"/>
                  </a:lnTo>
                  <a:cubicBezTo>
                    <a:pt x="1" y="38244"/>
                    <a:pt x="2823" y="42649"/>
                    <a:pt x="7097" y="44792"/>
                  </a:cubicBezTo>
                  <a:lnTo>
                    <a:pt x="9216" y="44792"/>
                  </a:lnTo>
                  <a:lnTo>
                    <a:pt x="9216" y="43328"/>
                  </a:lnTo>
                  <a:cubicBezTo>
                    <a:pt x="5025" y="41804"/>
                    <a:pt x="2192" y="37827"/>
                    <a:pt x="2192" y="33291"/>
                  </a:cubicBezTo>
                  <a:lnTo>
                    <a:pt x="2192" y="1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/>
            <a:p>
              <a:endParaRPr lang="es-ES_tradnl" sz="1350"/>
            </a:p>
          </p:txBody>
        </p:sp>
        <p:sp>
          <p:nvSpPr>
            <p:cNvPr id="51" name="Google Shape;73;p15">
              <a:extLst>
                <a:ext uri="{FF2B5EF4-FFF2-40B4-BE49-F238E27FC236}">
                  <a16:creationId xmlns:a16="http://schemas.microsoft.com/office/drawing/2014/main" id="{90397C0B-FC28-7067-C94D-61CEB097F8EB}"/>
                </a:ext>
              </a:extLst>
            </p:cNvPr>
            <p:cNvSpPr/>
            <p:nvPr/>
          </p:nvSpPr>
          <p:spPr>
            <a:xfrm>
              <a:off x="5628501" y="2443825"/>
              <a:ext cx="1553796" cy="589075"/>
            </a:xfrm>
            <a:custGeom>
              <a:avLst/>
              <a:gdLst/>
              <a:ahLst/>
              <a:cxnLst/>
              <a:rect l="l" t="t" r="r" b="b"/>
              <a:pathLst>
                <a:path w="49615" h="23563" extrusionOk="0">
                  <a:moveTo>
                    <a:pt x="1" y="0"/>
                  </a:moveTo>
                  <a:cubicBezTo>
                    <a:pt x="4621" y="1917"/>
                    <a:pt x="7871" y="6477"/>
                    <a:pt x="7871" y="11788"/>
                  </a:cubicBezTo>
                  <a:cubicBezTo>
                    <a:pt x="7871" y="17098"/>
                    <a:pt x="4621" y="21646"/>
                    <a:pt x="1" y="23563"/>
                  </a:cubicBezTo>
                  <a:lnTo>
                    <a:pt x="37827" y="23563"/>
                  </a:lnTo>
                  <a:cubicBezTo>
                    <a:pt x="44340" y="23563"/>
                    <a:pt x="49614" y="18288"/>
                    <a:pt x="49614" y="11788"/>
                  </a:cubicBezTo>
                  <a:cubicBezTo>
                    <a:pt x="49614" y="5275"/>
                    <a:pt x="44340" y="0"/>
                    <a:pt x="37827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/>
            <a:p>
              <a:pPr algn="ctr"/>
              <a:r>
                <a:rPr lang="es-ES_tradnl" sz="1275" dirty="0" smtClean="0">
                  <a:solidFill>
                    <a:srgbClr val="FFFFFF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1979</a:t>
              </a:r>
              <a:endParaRPr lang="es-ES_tradnl" sz="1275" dirty="0">
                <a:solidFill>
                  <a:srgbClr val="FFFFFF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sp>
        <p:nvSpPr>
          <p:cNvPr id="52" name="Google Shape;94;p15">
            <a:extLst>
              <a:ext uri="{FF2B5EF4-FFF2-40B4-BE49-F238E27FC236}">
                <a16:creationId xmlns:a16="http://schemas.microsoft.com/office/drawing/2014/main" id="{F5C41B60-EC61-F327-FD90-73F322D64101}"/>
              </a:ext>
            </a:extLst>
          </p:cNvPr>
          <p:cNvSpPr txBox="1"/>
          <p:nvPr/>
        </p:nvSpPr>
        <p:spPr>
          <a:xfrm>
            <a:off x="6253264" y="1912301"/>
            <a:ext cx="1257518" cy="32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/>
          <a:p>
            <a:pPr algn="ctr"/>
            <a:r>
              <a:rPr lang="es-ES_tradnl" sz="1500" b="1" dirty="0">
                <a:solidFill>
                  <a:schemeClr val="bg1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Adopción Convenio SAR</a:t>
            </a:r>
          </a:p>
        </p:txBody>
      </p:sp>
    </p:spTree>
    <p:extLst>
      <p:ext uri="{BB962C8B-B14F-4D97-AF65-F5344CB8AC3E}">
        <p14:creationId xmlns:p14="http://schemas.microsoft.com/office/powerpoint/2010/main" val="4282205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uadroTexto 18"/>
          <p:cNvSpPr txBox="1"/>
          <p:nvPr/>
        </p:nvSpPr>
        <p:spPr>
          <a:xfrm>
            <a:off x="1919726" y="6611779"/>
            <a:ext cx="826437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HONOR   –   LEALTAD -   VALENTÍA -   INTEGRIDAD -   DEBER</a:t>
            </a: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4490593" y="6459083"/>
            <a:ext cx="320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000" b="0" i="0" u="none" strike="noStrike" kern="1200" cap="none" spc="3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PATRIOTISMO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0" y="184070"/>
            <a:ext cx="12192000" cy="481379"/>
          </a:xfrm>
          <a:prstGeom prst="rect">
            <a:avLst/>
          </a:prstGeom>
          <a:solidFill>
            <a:schemeClr val="tx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4" name="Picture 9"/>
          <p:cNvPicPr preferRelativeResize="0"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855" y="32248"/>
            <a:ext cx="462390" cy="71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9161DD4A-A9FC-5840-91D0-088EAB4A1E9B}"/>
              </a:ext>
            </a:extLst>
          </p:cNvPr>
          <p:cNvSpPr txBox="1"/>
          <p:nvPr/>
        </p:nvSpPr>
        <p:spPr>
          <a:xfrm>
            <a:off x="620834" y="244109"/>
            <a:ext cx="2008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INTRODUCCIÓN</a:t>
            </a:r>
            <a:endParaRPr lang="es-ES_tradnl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C1EB1F68-627C-4CAF-8377-B8B99DB8CEDD}"/>
              </a:ext>
            </a:extLst>
          </p:cNvPr>
          <p:cNvSpPr txBox="1"/>
          <p:nvPr/>
        </p:nvSpPr>
        <p:spPr>
          <a:xfrm>
            <a:off x="2003821" y="1496521"/>
            <a:ext cx="415490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SzPct val="100000"/>
            </a:pPr>
            <a:r>
              <a:rPr lang="es-MX" altLang="es-CL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Superficie terrestre</a:t>
            </a:r>
          </a:p>
          <a:p>
            <a:pPr algn="just">
              <a:buSzPct val="100000"/>
            </a:pPr>
            <a:r>
              <a:rPr lang="es-CL" altLang="es-C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756.950 km</a:t>
            </a:r>
            <a:r>
              <a:rPr lang="es-MX" altLang="es-CL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2</a:t>
            </a:r>
          </a:p>
          <a:p>
            <a:pPr algn="just">
              <a:buSzPct val="100000"/>
            </a:pPr>
            <a:endParaRPr lang="es-CL" altLang="es-CL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  <a:p>
            <a:pPr algn="just">
              <a:buSzPct val="100000"/>
            </a:pPr>
            <a:r>
              <a:rPr lang="es-MX" altLang="es-CL" sz="20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Zona Económica Exclusiva</a:t>
            </a:r>
          </a:p>
          <a:p>
            <a:pPr algn="just">
              <a:buSzPct val="100000"/>
            </a:pPr>
            <a:r>
              <a:rPr lang="es-CL" altLang="es-CL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3.409.122,34 km</a:t>
            </a:r>
            <a:r>
              <a:rPr lang="es-MX" altLang="es-CL" sz="2000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2</a:t>
            </a:r>
          </a:p>
          <a:p>
            <a:pPr algn="just">
              <a:buSzPct val="100000"/>
            </a:pPr>
            <a:endParaRPr lang="es-MX" altLang="es-CL" sz="2400" baseline="30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  <a:p>
            <a:pPr algn="just" eaLnBrk="1" hangingPunct="1">
              <a:buSzPct val="100000"/>
            </a:pPr>
            <a:r>
              <a:rPr lang="es-MX" altLang="es-CL" sz="24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Zona de responsabilidad SAR </a:t>
            </a:r>
          </a:p>
          <a:p>
            <a:pPr algn="just" eaLnBrk="1" hangingPunct="1">
              <a:buSzPct val="100000"/>
            </a:pPr>
            <a:r>
              <a:rPr lang="es-ES" altLang="es-CL" sz="24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26.476.004,5 k</a:t>
            </a:r>
            <a:r>
              <a:rPr lang="es-MX" altLang="es-CL" sz="24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m</a:t>
            </a:r>
            <a:r>
              <a:rPr lang="es-MX" altLang="es-CL" sz="2400" b="0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2</a:t>
            </a:r>
          </a:p>
          <a:p>
            <a:pPr algn="just" eaLnBrk="1" hangingPunct="1">
              <a:buSzPct val="100000"/>
            </a:pPr>
            <a:endParaRPr lang="es-CL" altLang="es-CL" sz="2400" baseline="30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  <a:p>
            <a:pPr algn="just" eaLnBrk="1" hangingPunct="1">
              <a:buSzPct val="100000"/>
            </a:pPr>
            <a:endParaRPr lang="es-MX" altLang="es-CL" sz="2400" baseline="30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  <a:p>
            <a:pPr algn="just" eaLnBrk="1" hangingPunct="1">
              <a:buSzPct val="100000"/>
            </a:pPr>
            <a:endParaRPr lang="es-CL" altLang="es-CL" sz="2400" b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2" name="Forma libre: forma 13">
            <a:extLst>
              <a:ext uri="{FF2B5EF4-FFF2-40B4-BE49-F238E27FC236}">
                <a16:creationId xmlns:a16="http://schemas.microsoft.com/office/drawing/2014/main" id="{A8A9064C-C012-4C8B-AB71-075469804D79}"/>
              </a:ext>
            </a:extLst>
          </p:cNvPr>
          <p:cNvSpPr/>
          <p:nvPr/>
        </p:nvSpPr>
        <p:spPr>
          <a:xfrm>
            <a:off x="6397719" y="1197312"/>
            <a:ext cx="4233168" cy="4235117"/>
          </a:xfrm>
          <a:custGeom>
            <a:avLst/>
            <a:gdLst>
              <a:gd name="connsiteX0" fmla="*/ 3192379 w 3481137"/>
              <a:gd name="connsiteY0" fmla="*/ 0 h 4203032"/>
              <a:gd name="connsiteX1" fmla="*/ 1251284 w 3481137"/>
              <a:gd name="connsiteY1" fmla="*/ 0 h 4203032"/>
              <a:gd name="connsiteX2" fmla="*/ 1299411 w 3481137"/>
              <a:gd name="connsiteY2" fmla="*/ 1219200 h 4203032"/>
              <a:gd name="connsiteX3" fmla="*/ 16042 w 3481137"/>
              <a:gd name="connsiteY3" fmla="*/ 1203158 h 4203032"/>
              <a:gd name="connsiteX4" fmla="*/ 0 w 3481137"/>
              <a:gd name="connsiteY4" fmla="*/ 4186989 h 4203032"/>
              <a:gd name="connsiteX5" fmla="*/ 3224463 w 3481137"/>
              <a:gd name="connsiteY5" fmla="*/ 4203032 h 4203032"/>
              <a:gd name="connsiteX6" fmla="*/ 3481137 w 3481137"/>
              <a:gd name="connsiteY6" fmla="*/ 3818021 h 4203032"/>
              <a:gd name="connsiteX7" fmla="*/ 3336758 w 3481137"/>
              <a:gd name="connsiteY7" fmla="*/ 3818021 h 4203032"/>
              <a:gd name="connsiteX8" fmla="*/ 3352800 w 3481137"/>
              <a:gd name="connsiteY8" fmla="*/ 3593432 h 4203032"/>
              <a:gd name="connsiteX9" fmla="*/ 3144253 w 3481137"/>
              <a:gd name="connsiteY9" fmla="*/ 3384884 h 4203032"/>
              <a:gd name="connsiteX10" fmla="*/ 3015916 w 3481137"/>
              <a:gd name="connsiteY10" fmla="*/ 3352800 h 4203032"/>
              <a:gd name="connsiteX11" fmla="*/ 3031958 w 3481137"/>
              <a:gd name="connsiteY11" fmla="*/ 3144253 h 4203032"/>
              <a:gd name="connsiteX12" fmla="*/ 3080084 w 3481137"/>
              <a:gd name="connsiteY12" fmla="*/ 2839453 h 4203032"/>
              <a:gd name="connsiteX13" fmla="*/ 3112169 w 3481137"/>
              <a:gd name="connsiteY13" fmla="*/ 2807368 h 4203032"/>
              <a:gd name="connsiteX14" fmla="*/ 3144253 w 3481137"/>
              <a:gd name="connsiteY14" fmla="*/ 2534653 h 4203032"/>
              <a:gd name="connsiteX15" fmla="*/ 3160295 w 3481137"/>
              <a:gd name="connsiteY15" fmla="*/ 2422358 h 4203032"/>
              <a:gd name="connsiteX16" fmla="*/ 3144253 w 3481137"/>
              <a:gd name="connsiteY16" fmla="*/ 2294021 h 4203032"/>
              <a:gd name="connsiteX17" fmla="*/ 3096127 w 3481137"/>
              <a:gd name="connsiteY17" fmla="*/ 2326105 h 4203032"/>
              <a:gd name="connsiteX18" fmla="*/ 3080084 w 3481137"/>
              <a:gd name="connsiteY18" fmla="*/ 2438400 h 4203032"/>
              <a:gd name="connsiteX19" fmla="*/ 3048000 w 3481137"/>
              <a:gd name="connsiteY19" fmla="*/ 2390274 h 4203032"/>
              <a:gd name="connsiteX20" fmla="*/ 3080084 w 3481137"/>
              <a:gd name="connsiteY20" fmla="*/ 2261937 h 4203032"/>
              <a:gd name="connsiteX21" fmla="*/ 3064042 w 3481137"/>
              <a:gd name="connsiteY21" fmla="*/ 1957137 h 4203032"/>
              <a:gd name="connsiteX22" fmla="*/ 3048000 w 3481137"/>
              <a:gd name="connsiteY22" fmla="*/ 1892968 h 4203032"/>
              <a:gd name="connsiteX23" fmla="*/ 3096127 w 3481137"/>
              <a:gd name="connsiteY23" fmla="*/ 1780674 h 4203032"/>
              <a:gd name="connsiteX24" fmla="*/ 3128211 w 3481137"/>
              <a:gd name="connsiteY24" fmla="*/ 1684421 h 4203032"/>
              <a:gd name="connsiteX25" fmla="*/ 3144253 w 3481137"/>
              <a:gd name="connsiteY25" fmla="*/ 1636295 h 4203032"/>
              <a:gd name="connsiteX26" fmla="*/ 3128211 w 3481137"/>
              <a:gd name="connsiteY26" fmla="*/ 1122947 h 4203032"/>
              <a:gd name="connsiteX27" fmla="*/ 3144253 w 3481137"/>
              <a:gd name="connsiteY27" fmla="*/ 1010653 h 4203032"/>
              <a:gd name="connsiteX28" fmla="*/ 3176337 w 3481137"/>
              <a:gd name="connsiteY28" fmla="*/ 898358 h 4203032"/>
              <a:gd name="connsiteX29" fmla="*/ 3192379 w 3481137"/>
              <a:gd name="connsiteY29" fmla="*/ 433137 h 4203032"/>
              <a:gd name="connsiteX30" fmla="*/ 3176337 w 3481137"/>
              <a:gd name="connsiteY30" fmla="*/ 112295 h 4203032"/>
              <a:gd name="connsiteX31" fmla="*/ 3192379 w 3481137"/>
              <a:gd name="connsiteY31" fmla="*/ 0 h 4203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481137" h="4203032">
                <a:moveTo>
                  <a:pt x="3192379" y="0"/>
                </a:moveTo>
                <a:lnTo>
                  <a:pt x="1251284" y="0"/>
                </a:lnTo>
                <a:lnTo>
                  <a:pt x="1299411" y="1219200"/>
                </a:lnTo>
                <a:lnTo>
                  <a:pt x="16042" y="1203158"/>
                </a:lnTo>
                <a:cubicBezTo>
                  <a:pt x="10695" y="2197768"/>
                  <a:pt x="5347" y="3192379"/>
                  <a:pt x="0" y="4186989"/>
                </a:cubicBezTo>
                <a:lnTo>
                  <a:pt x="3224463" y="4203032"/>
                </a:lnTo>
                <a:lnTo>
                  <a:pt x="3481137" y="3818021"/>
                </a:lnTo>
                <a:lnTo>
                  <a:pt x="3336758" y="3818021"/>
                </a:lnTo>
                <a:lnTo>
                  <a:pt x="3352800" y="3593432"/>
                </a:lnTo>
                <a:lnTo>
                  <a:pt x="3144253" y="3384884"/>
                </a:lnTo>
                <a:lnTo>
                  <a:pt x="3015916" y="3352800"/>
                </a:lnTo>
                <a:cubicBezTo>
                  <a:pt x="3021263" y="3283284"/>
                  <a:pt x="3027161" y="3213809"/>
                  <a:pt x="3031958" y="3144253"/>
                </a:cubicBezTo>
                <a:cubicBezTo>
                  <a:pt x="3044474" y="2962769"/>
                  <a:pt x="3001512" y="2937668"/>
                  <a:pt x="3080084" y="2839453"/>
                </a:cubicBezTo>
                <a:cubicBezTo>
                  <a:pt x="3089533" y="2827642"/>
                  <a:pt x="3101474" y="2818063"/>
                  <a:pt x="3112169" y="2807368"/>
                </a:cubicBezTo>
                <a:cubicBezTo>
                  <a:pt x="3153758" y="2682600"/>
                  <a:pt x="3118958" y="2800254"/>
                  <a:pt x="3144253" y="2534653"/>
                </a:cubicBezTo>
                <a:cubicBezTo>
                  <a:pt x="3147838" y="2497012"/>
                  <a:pt x="3154948" y="2459790"/>
                  <a:pt x="3160295" y="2422358"/>
                </a:cubicBezTo>
                <a:cubicBezTo>
                  <a:pt x="3154948" y="2379579"/>
                  <a:pt x="3168167" y="2329892"/>
                  <a:pt x="3144253" y="2294021"/>
                </a:cubicBezTo>
                <a:cubicBezTo>
                  <a:pt x="3133558" y="2277979"/>
                  <a:pt x="3103957" y="2308487"/>
                  <a:pt x="3096127" y="2326105"/>
                </a:cubicBezTo>
                <a:cubicBezTo>
                  <a:pt x="3080770" y="2360658"/>
                  <a:pt x="3085432" y="2400968"/>
                  <a:pt x="3080084" y="2438400"/>
                </a:cubicBezTo>
                <a:cubicBezTo>
                  <a:pt x="3069389" y="2422358"/>
                  <a:pt x="3050391" y="2409405"/>
                  <a:pt x="3048000" y="2390274"/>
                </a:cubicBezTo>
                <a:cubicBezTo>
                  <a:pt x="3044480" y="2362116"/>
                  <a:pt x="3069608" y="2293366"/>
                  <a:pt x="3080084" y="2261937"/>
                </a:cubicBezTo>
                <a:cubicBezTo>
                  <a:pt x="3074737" y="2160337"/>
                  <a:pt x="3072856" y="2058495"/>
                  <a:pt x="3064042" y="1957137"/>
                </a:cubicBezTo>
                <a:cubicBezTo>
                  <a:pt x="3062132" y="1935172"/>
                  <a:pt x="3048000" y="1915016"/>
                  <a:pt x="3048000" y="1892968"/>
                </a:cubicBezTo>
                <a:cubicBezTo>
                  <a:pt x="3048000" y="1816935"/>
                  <a:pt x="3055306" y="1821494"/>
                  <a:pt x="3096127" y="1780674"/>
                </a:cubicBezTo>
                <a:lnTo>
                  <a:pt x="3128211" y="1684421"/>
                </a:lnTo>
                <a:lnTo>
                  <a:pt x="3144253" y="1636295"/>
                </a:lnTo>
                <a:cubicBezTo>
                  <a:pt x="3187355" y="1377678"/>
                  <a:pt x="3145057" y="1678870"/>
                  <a:pt x="3128211" y="1122947"/>
                </a:cubicBezTo>
                <a:cubicBezTo>
                  <a:pt x="3127066" y="1085153"/>
                  <a:pt x="3137489" y="1047854"/>
                  <a:pt x="3144253" y="1010653"/>
                </a:cubicBezTo>
                <a:cubicBezTo>
                  <a:pt x="3152311" y="966336"/>
                  <a:pt x="3162592" y="939593"/>
                  <a:pt x="3176337" y="898358"/>
                </a:cubicBezTo>
                <a:cubicBezTo>
                  <a:pt x="3181684" y="743284"/>
                  <a:pt x="3192379" y="588303"/>
                  <a:pt x="3192379" y="433137"/>
                </a:cubicBezTo>
                <a:cubicBezTo>
                  <a:pt x="3192379" y="326056"/>
                  <a:pt x="3180617" y="219290"/>
                  <a:pt x="3176337" y="112295"/>
                </a:cubicBezTo>
                <a:cubicBezTo>
                  <a:pt x="3175268" y="85579"/>
                  <a:pt x="3176337" y="58821"/>
                  <a:pt x="3192379" y="0"/>
                </a:cubicBezTo>
                <a:close/>
              </a:path>
            </a:pathLst>
          </a:custGeom>
          <a:solidFill>
            <a:schemeClr val="accent6">
              <a:lumMod val="50000"/>
              <a:alpha val="50196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3" name="17 CuadroTexto">
            <a:extLst>
              <a:ext uri="{FF2B5EF4-FFF2-40B4-BE49-F238E27FC236}">
                <a16:creationId xmlns:a16="http://schemas.microsoft.com/office/drawing/2014/main" id="{02F2934B-4C51-41CD-842F-87B2B0C4E3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5649" y="5208656"/>
            <a:ext cx="5288972" cy="70788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wrap="square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9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9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9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9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9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9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9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9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9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525"/>
              </a:spcBef>
            </a:pPr>
            <a:r>
              <a:rPr lang="en-US" altLang="es-CL" sz="2000" b="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*Quinta </a:t>
            </a:r>
            <a:r>
              <a:rPr lang="en-US" altLang="es-CL" sz="2000" b="0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más</a:t>
            </a:r>
            <a:r>
              <a:rPr lang="en-US" altLang="es-CL" sz="2000" b="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extensa, </a:t>
            </a:r>
            <a:r>
              <a:rPr lang="en-US" altLang="es-CL" sz="2000" b="0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después</a:t>
            </a:r>
            <a:r>
              <a:rPr lang="en-US" altLang="es-CL" sz="2000" b="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de EE.UU, Australia, Nueva </a:t>
            </a:r>
            <a:r>
              <a:rPr lang="en-US" altLang="es-CL" sz="2000" b="0" i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Zelanda</a:t>
            </a:r>
            <a:r>
              <a:rPr lang="en-US" altLang="es-CL" sz="2000" b="0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y </a:t>
            </a:r>
            <a:r>
              <a:rPr lang="en-US" altLang="es-CL" sz="2000" b="0" i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Sudáfrica</a:t>
            </a:r>
            <a:endParaRPr lang="es-CL" altLang="es-CL" sz="2000" b="0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5AC8D27D-2ADA-4C89-B38C-0ABF82C6AB70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940672" y="1237653"/>
            <a:ext cx="713873" cy="4239128"/>
          </a:xfrm>
          <a:prstGeom prst="rect">
            <a:avLst/>
          </a:prstGeom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36319" y="1210666"/>
            <a:ext cx="2414587" cy="376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0A11407D-49E7-C741-B1AA-2B459C16BFB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7192" y="0"/>
            <a:ext cx="596261" cy="893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462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  <p:bldP spid="12" grpId="0" animBg="1"/>
      <p:bldP spid="13" grpId="0" animBg="1"/>
      <p:bldP spid="1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ángulo 45"/>
          <p:cNvSpPr/>
          <p:nvPr/>
        </p:nvSpPr>
        <p:spPr>
          <a:xfrm>
            <a:off x="1524000" y="1"/>
            <a:ext cx="4456160" cy="6000749"/>
          </a:xfrm>
          <a:prstGeom prst="rect">
            <a:avLst/>
          </a:prstGeom>
          <a:gradFill flip="none" rotWithShape="1">
            <a:gsLst>
              <a:gs pos="36000">
                <a:srgbClr val="0F395F"/>
              </a:gs>
              <a:gs pos="0">
                <a:schemeClr val="accent1">
                  <a:lumMod val="50000"/>
                  <a:shade val="30000"/>
                  <a:satMod val="115000"/>
                </a:schemeClr>
              </a:gs>
              <a:gs pos="50000">
                <a:srgbClr val="154875"/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77000">
                <a:schemeClr val="accent1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z="1350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1" y="1638667"/>
            <a:ext cx="4460313" cy="3580667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524000" y="857249"/>
            <a:ext cx="4456160" cy="5143501"/>
          </a:xfrm>
          <a:prstGeom prst="rect">
            <a:avLst/>
          </a:prstGeom>
          <a:gradFill flip="none" rotWithShape="1">
            <a:gsLst>
              <a:gs pos="20000">
                <a:srgbClr val="0B2D4D"/>
              </a:gs>
              <a:gs pos="0">
                <a:srgbClr val="0C3051"/>
              </a:gs>
              <a:gs pos="57000">
                <a:schemeClr val="accent1">
                  <a:lumMod val="50000"/>
                  <a:shade val="30000"/>
                  <a:satMod val="115000"/>
                  <a:alpha val="0"/>
                </a:schemeClr>
              </a:gs>
              <a:gs pos="78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z="1350" dirty="0"/>
          </a:p>
        </p:txBody>
      </p:sp>
      <p:sp>
        <p:nvSpPr>
          <p:cNvPr id="19" name="Rectángulo 18"/>
          <p:cNvSpPr/>
          <p:nvPr/>
        </p:nvSpPr>
        <p:spPr>
          <a:xfrm>
            <a:off x="1525443" y="1"/>
            <a:ext cx="4454718" cy="6000749"/>
          </a:xfrm>
          <a:prstGeom prst="rect">
            <a:avLst/>
          </a:prstGeom>
          <a:solidFill>
            <a:schemeClr val="accent1">
              <a:lumMod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350"/>
              <a:t>  </a:t>
            </a:r>
            <a:endParaRPr lang="es-ES_tradnl" sz="1350" dirty="0"/>
          </a:p>
        </p:txBody>
      </p:sp>
      <p:cxnSp>
        <p:nvCxnSpPr>
          <p:cNvPr id="14" name="Conector recto 13"/>
          <p:cNvCxnSpPr/>
          <p:nvPr/>
        </p:nvCxnSpPr>
        <p:spPr>
          <a:xfrm flipH="1">
            <a:off x="1701962" y="1737037"/>
            <a:ext cx="4263497" cy="0"/>
          </a:xfrm>
          <a:prstGeom prst="line">
            <a:avLst/>
          </a:prstGeom>
          <a:ln>
            <a:solidFill>
              <a:srgbClr val="FF88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2" name="Agrupar 101"/>
          <p:cNvGrpSpPr/>
          <p:nvPr/>
        </p:nvGrpSpPr>
        <p:grpSpPr>
          <a:xfrm>
            <a:off x="1831167" y="958330"/>
            <a:ext cx="3129899" cy="845704"/>
            <a:chOff x="144587" y="1657625"/>
            <a:chExt cx="4173199" cy="1127605"/>
          </a:xfrm>
        </p:grpSpPr>
        <p:pic>
          <p:nvPicPr>
            <p:cNvPr id="28" name="Imagen 27"/>
            <p:cNvPicPr>
              <a:picLocks noChangeAspect="1"/>
            </p:cNvPicPr>
            <p:nvPr/>
          </p:nvPicPr>
          <p:blipFill>
            <a:blip r:embed="rId3" cstate="screen">
              <a:biLevel thresh="2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636566">
              <a:off x="144587" y="1657625"/>
              <a:ext cx="729723" cy="727632"/>
            </a:xfrm>
            <a:prstGeom prst="rect">
              <a:avLst/>
            </a:prstGeom>
            <a:noFill/>
          </p:spPr>
        </p:pic>
        <p:sp>
          <p:nvSpPr>
            <p:cNvPr id="20" name="CuadroTexto 19"/>
            <p:cNvSpPr txBox="1"/>
            <p:nvPr/>
          </p:nvSpPr>
          <p:spPr>
            <a:xfrm>
              <a:off x="855071" y="1800345"/>
              <a:ext cx="3462715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100" spc="225" dirty="0">
                  <a:solidFill>
                    <a:schemeClr val="bg1"/>
                  </a:solidFill>
                  <a:latin typeface="Avenir Light" charset="0"/>
                  <a:ea typeface="Avenir Light" charset="0"/>
                  <a:cs typeface="Avenir Light" charset="0"/>
                </a:rPr>
                <a:t>TEMARIO</a:t>
              </a:r>
              <a:endParaRPr lang="es-ES_tradnl" sz="2100" spc="225" dirty="0">
                <a:solidFill>
                  <a:schemeClr val="bg1"/>
                </a:solidFill>
                <a:latin typeface="Avenir Light" charset="0"/>
                <a:ea typeface="Avenir Light" charset="0"/>
                <a:cs typeface="Avenir Light" charset="0"/>
              </a:endParaRPr>
            </a:p>
            <a:p>
              <a:endParaRPr lang="es-ES_tradnl" sz="2100" dirty="0">
                <a:latin typeface="Avenir Light" charset="0"/>
                <a:ea typeface="Avenir Light" charset="0"/>
                <a:cs typeface="Avenir Light" charset="0"/>
              </a:endParaRPr>
            </a:p>
          </p:txBody>
        </p:sp>
      </p:grpSp>
      <p:cxnSp>
        <p:nvCxnSpPr>
          <p:cNvPr id="29" name="Conector recto 28"/>
          <p:cNvCxnSpPr/>
          <p:nvPr/>
        </p:nvCxnSpPr>
        <p:spPr>
          <a:xfrm flipH="1">
            <a:off x="6355496" y="2969957"/>
            <a:ext cx="3715028" cy="0"/>
          </a:xfrm>
          <a:prstGeom prst="line">
            <a:avLst/>
          </a:prstGeom>
          <a:ln>
            <a:solidFill>
              <a:srgbClr val="FF88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CuadroTexto 31"/>
          <p:cNvSpPr txBox="1"/>
          <p:nvPr/>
        </p:nvSpPr>
        <p:spPr>
          <a:xfrm>
            <a:off x="6163660" y="2666179"/>
            <a:ext cx="3983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 algn="r">
              <a:defRPr sz="1600" b="1">
                <a:solidFill>
                  <a:schemeClr val="accent1">
                    <a:lumMod val="50000"/>
                  </a:schemeClr>
                </a:solidFill>
                <a:latin typeface="Avenir Book" charset="0"/>
                <a:ea typeface="Avenir Book" charset="0"/>
                <a:cs typeface="Avenir Book" charset="0"/>
              </a:defRPr>
            </a:lvl1pPr>
          </a:lstStyle>
          <a:p>
            <a:r>
              <a:rPr lang="es-ES" dirty="0" smtClean="0">
                <a:solidFill>
                  <a:srgbClr val="FF0000"/>
                </a:solidFill>
              </a:rPr>
              <a:t>MRCC CHILE </a:t>
            </a:r>
            <a:endParaRPr lang="es-ES_tradnl" dirty="0">
              <a:solidFill>
                <a:srgbClr val="FF0000"/>
              </a:solidFill>
            </a:endParaRPr>
          </a:p>
        </p:txBody>
      </p:sp>
      <p:cxnSp>
        <p:nvCxnSpPr>
          <p:cNvPr id="73" name="Conector recto 72"/>
          <p:cNvCxnSpPr/>
          <p:nvPr/>
        </p:nvCxnSpPr>
        <p:spPr>
          <a:xfrm flipH="1">
            <a:off x="6360878" y="4061930"/>
            <a:ext cx="3577961" cy="0"/>
          </a:xfrm>
          <a:prstGeom prst="line">
            <a:avLst/>
          </a:prstGeom>
          <a:ln>
            <a:solidFill>
              <a:srgbClr val="FF88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CuadroTexto 77"/>
          <p:cNvSpPr txBox="1"/>
          <p:nvPr/>
        </p:nvSpPr>
        <p:spPr>
          <a:xfrm>
            <a:off x="10135672" y="2468355"/>
            <a:ext cx="4277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dirty="0">
                <a:solidFill>
                  <a:srgbClr val="FF0000">
                    <a:alpha val="50000"/>
                  </a:srgbClr>
                </a:solidFill>
              </a:rPr>
              <a:t>2</a:t>
            </a:r>
            <a:endParaRPr lang="es-ES_tradnl" dirty="0">
              <a:solidFill>
                <a:srgbClr val="FF0000">
                  <a:alpha val="50000"/>
                </a:srgbClr>
              </a:solidFill>
            </a:endParaRPr>
          </a:p>
        </p:txBody>
      </p:sp>
      <p:sp>
        <p:nvSpPr>
          <p:cNvPr id="79" name="CuadroTexto 78"/>
          <p:cNvSpPr txBox="1"/>
          <p:nvPr/>
        </p:nvSpPr>
        <p:spPr>
          <a:xfrm>
            <a:off x="10147160" y="3572576"/>
            <a:ext cx="4277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dirty="0"/>
              <a:t>3</a:t>
            </a:r>
            <a:endParaRPr lang="es-ES_tradnl" dirty="0"/>
          </a:p>
        </p:txBody>
      </p:sp>
      <p:grpSp>
        <p:nvGrpSpPr>
          <p:cNvPr id="106" name="Agrupar 105"/>
          <p:cNvGrpSpPr/>
          <p:nvPr/>
        </p:nvGrpSpPr>
        <p:grpSpPr>
          <a:xfrm>
            <a:off x="5342679" y="3475902"/>
            <a:ext cx="976518" cy="919338"/>
            <a:chOff x="5436109" y="3963181"/>
            <a:chExt cx="944233" cy="944233"/>
          </a:xfrm>
        </p:grpSpPr>
        <p:sp>
          <p:nvSpPr>
            <p:cNvPr id="44" name="Elipse 43"/>
            <p:cNvSpPr/>
            <p:nvPr/>
          </p:nvSpPr>
          <p:spPr>
            <a:xfrm>
              <a:off x="5436109" y="3963181"/>
              <a:ext cx="944233" cy="94423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1350"/>
            </a:p>
          </p:txBody>
        </p:sp>
        <p:pic>
          <p:nvPicPr>
            <p:cNvPr id="99" name="Imagen 98"/>
            <p:cNvPicPr>
              <a:picLocks noChangeAspect="1"/>
            </p:cNvPicPr>
            <p:nvPr/>
          </p:nvPicPr>
          <p:blipFill>
            <a:blip r:embed="rId4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 amt="5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90620" y="4054743"/>
              <a:ext cx="607945" cy="632022"/>
            </a:xfrm>
            <a:prstGeom prst="rect">
              <a:avLst/>
            </a:prstGeom>
            <a:effectLst/>
          </p:spPr>
        </p:pic>
      </p:grpSp>
      <p:grpSp>
        <p:nvGrpSpPr>
          <p:cNvPr id="105" name="Agrupar 104"/>
          <p:cNvGrpSpPr/>
          <p:nvPr/>
        </p:nvGrpSpPr>
        <p:grpSpPr>
          <a:xfrm>
            <a:off x="5328580" y="2354047"/>
            <a:ext cx="976518" cy="919338"/>
            <a:chOff x="5436109" y="2786364"/>
            <a:chExt cx="944233" cy="944233"/>
          </a:xfrm>
        </p:grpSpPr>
        <p:sp>
          <p:nvSpPr>
            <p:cNvPr id="43" name="Elipse 42"/>
            <p:cNvSpPr/>
            <p:nvPr/>
          </p:nvSpPr>
          <p:spPr>
            <a:xfrm>
              <a:off x="5436109" y="2786364"/>
              <a:ext cx="944233" cy="94423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1350"/>
            </a:p>
          </p:txBody>
        </p:sp>
        <p:pic>
          <p:nvPicPr>
            <p:cNvPr id="101" name="Imagen 100"/>
            <p:cNvPicPr>
              <a:picLocks noChangeAspect="1"/>
            </p:cNvPicPr>
            <p:nvPr/>
          </p:nvPicPr>
          <p:blipFill>
            <a:blip r:embed="rId5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 amt="5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47876" y="2949805"/>
              <a:ext cx="493432" cy="621596"/>
            </a:xfrm>
            <a:prstGeom prst="rect">
              <a:avLst/>
            </a:prstGeom>
            <a:effectLst/>
          </p:spPr>
        </p:pic>
      </p:grpSp>
      <p:sp>
        <p:nvSpPr>
          <p:cNvPr id="47" name="CuadroTexto 46"/>
          <p:cNvSpPr txBox="1"/>
          <p:nvPr/>
        </p:nvSpPr>
        <p:spPr>
          <a:xfrm>
            <a:off x="6404702" y="3757058"/>
            <a:ext cx="36015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600" b="1" dirty="0" smtClean="0">
                <a:solidFill>
                  <a:srgbClr val="7F7F7F"/>
                </a:solidFill>
                <a:latin typeface="Avenir Book" charset="0"/>
                <a:ea typeface="Avenir Book" charset="0"/>
                <a:cs typeface="Avenir Book" charset="0"/>
              </a:rPr>
              <a:t>CAPACIDADES DE CONTROL</a:t>
            </a:r>
            <a:endParaRPr lang="es-ES_tradnl" sz="1600" b="1" dirty="0">
              <a:solidFill>
                <a:srgbClr val="7F7F7F"/>
              </a:solidFill>
              <a:latin typeface="Avenir Book" charset="0"/>
              <a:ea typeface="Avenir Book" charset="0"/>
              <a:cs typeface="Avenir Book" charset="0"/>
            </a:endParaRPr>
          </a:p>
        </p:txBody>
      </p:sp>
      <p:sp>
        <p:nvSpPr>
          <p:cNvPr id="37" name="CuadroTexto 36"/>
          <p:cNvSpPr txBox="1"/>
          <p:nvPr/>
        </p:nvSpPr>
        <p:spPr>
          <a:xfrm>
            <a:off x="7023697" y="4800193"/>
            <a:ext cx="30978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600" b="1" dirty="0" smtClean="0">
                <a:solidFill>
                  <a:srgbClr val="7F7F7F"/>
                </a:solidFill>
                <a:latin typeface="Avenir Book" charset="0"/>
                <a:ea typeface="Avenir Book" charset="0"/>
                <a:cs typeface="Avenir Book" charset="0"/>
              </a:rPr>
              <a:t>CONCLUSIONES</a:t>
            </a:r>
            <a:endParaRPr lang="es-ES_tradnl" sz="1600" b="1" dirty="0">
              <a:solidFill>
                <a:srgbClr val="7F7F7F"/>
              </a:solidFill>
              <a:latin typeface="Avenir Book" charset="0"/>
              <a:ea typeface="Avenir Book" charset="0"/>
              <a:cs typeface="Avenir Book" charset="0"/>
            </a:endParaRPr>
          </a:p>
        </p:txBody>
      </p:sp>
      <p:cxnSp>
        <p:nvCxnSpPr>
          <p:cNvPr id="38" name="Conector recto 37"/>
          <p:cNvCxnSpPr/>
          <p:nvPr/>
        </p:nvCxnSpPr>
        <p:spPr>
          <a:xfrm flipH="1">
            <a:off x="6446339" y="5132539"/>
            <a:ext cx="3471930" cy="0"/>
          </a:xfrm>
          <a:prstGeom prst="line">
            <a:avLst/>
          </a:prstGeom>
          <a:ln>
            <a:solidFill>
              <a:srgbClr val="FF88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CuadroTexto 38"/>
          <p:cNvSpPr txBox="1"/>
          <p:nvPr/>
        </p:nvSpPr>
        <p:spPr>
          <a:xfrm>
            <a:off x="10147160" y="4656598"/>
            <a:ext cx="4277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dirty="0"/>
              <a:t>4</a:t>
            </a:r>
            <a:endParaRPr lang="es-ES_tradnl" dirty="0"/>
          </a:p>
        </p:txBody>
      </p:sp>
      <p:grpSp>
        <p:nvGrpSpPr>
          <p:cNvPr id="40" name="Agrupar 106"/>
          <p:cNvGrpSpPr/>
          <p:nvPr/>
        </p:nvGrpSpPr>
        <p:grpSpPr>
          <a:xfrm>
            <a:off x="5365626" y="4597739"/>
            <a:ext cx="976518" cy="919338"/>
            <a:chOff x="5436109" y="5170816"/>
            <a:chExt cx="944233" cy="944233"/>
          </a:xfrm>
        </p:grpSpPr>
        <p:sp>
          <p:nvSpPr>
            <p:cNvPr id="45" name="Elipse 44"/>
            <p:cNvSpPr/>
            <p:nvPr/>
          </p:nvSpPr>
          <p:spPr>
            <a:xfrm>
              <a:off x="5436109" y="5170816"/>
              <a:ext cx="944233" cy="94423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1350"/>
            </a:p>
          </p:txBody>
        </p:sp>
        <p:pic>
          <p:nvPicPr>
            <p:cNvPr id="48" name="Imagen 47"/>
            <p:cNvPicPr>
              <a:picLocks noChangeAspect="1"/>
            </p:cNvPicPr>
            <p:nvPr/>
          </p:nvPicPr>
          <p:blipFill>
            <a:blip r:embed="rId6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 amt="5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49860" y="5286037"/>
              <a:ext cx="489465" cy="696547"/>
            </a:xfrm>
            <a:prstGeom prst="rect">
              <a:avLst/>
            </a:prstGeom>
            <a:effectLst/>
          </p:spPr>
        </p:pic>
      </p:grpSp>
      <p:sp>
        <p:nvSpPr>
          <p:cNvPr id="41" name="CuadroTexto 40"/>
          <p:cNvSpPr txBox="1"/>
          <p:nvPr/>
        </p:nvSpPr>
        <p:spPr>
          <a:xfrm>
            <a:off x="1963816" y="6596390"/>
            <a:ext cx="826437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dirty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HONOR   –   LEALTAD -   VALENTÍA -   INTEGRIDAD -   DEBER</a:t>
            </a:r>
            <a:endParaRPr lang="es-ES_tradnl" sz="1100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49" name="CuadroTexto 48"/>
          <p:cNvSpPr txBox="1"/>
          <p:nvPr/>
        </p:nvSpPr>
        <p:spPr>
          <a:xfrm>
            <a:off x="4494346" y="6359125"/>
            <a:ext cx="3203308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200" spc="300" dirty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PATRIOTISMO</a:t>
            </a:r>
          </a:p>
          <a:p>
            <a:pPr algn="ctr"/>
            <a:endParaRPr lang="es-ES_tradnl" sz="500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pic>
        <p:nvPicPr>
          <p:cNvPr id="50" name="Picture 9"/>
          <p:cNvPicPr preferRelativeResize="0"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4769" y="31625"/>
            <a:ext cx="553590" cy="853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4" name="Agrupar 103"/>
          <p:cNvGrpSpPr/>
          <p:nvPr/>
        </p:nvGrpSpPr>
        <p:grpSpPr>
          <a:xfrm>
            <a:off x="5318896" y="1214818"/>
            <a:ext cx="993215" cy="931546"/>
            <a:chOff x="5436109" y="1594805"/>
            <a:chExt cx="944233" cy="944233"/>
          </a:xfrm>
        </p:grpSpPr>
        <p:sp>
          <p:nvSpPr>
            <p:cNvPr id="35" name="Elipse 34"/>
            <p:cNvSpPr/>
            <p:nvPr/>
          </p:nvSpPr>
          <p:spPr>
            <a:xfrm>
              <a:off x="5436109" y="1594805"/>
              <a:ext cx="944233" cy="94423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1350"/>
            </a:p>
          </p:txBody>
        </p:sp>
        <p:pic>
          <p:nvPicPr>
            <p:cNvPr id="36" name="Imagen 35"/>
            <p:cNvPicPr>
              <a:picLocks noChangeAspect="1"/>
            </p:cNvPicPr>
            <p:nvPr/>
          </p:nvPicPr>
          <p:blipFill>
            <a:blip r:embed="rId8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 amt="5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64387" y="1792976"/>
              <a:ext cx="660410" cy="485756"/>
            </a:xfrm>
            <a:prstGeom prst="rect">
              <a:avLst/>
            </a:prstGeom>
            <a:effectLst/>
          </p:spPr>
        </p:pic>
      </p:grpSp>
      <p:sp>
        <p:nvSpPr>
          <p:cNvPr id="42" name="CuadroTexto 41"/>
          <p:cNvSpPr txBox="1"/>
          <p:nvPr/>
        </p:nvSpPr>
        <p:spPr>
          <a:xfrm>
            <a:off x="6148497" y="1521471"/>
            <a:ext cx="3983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600" b="1" dirty="0">
                <a:solidFill>
                  <a:srgbClr val="7F7F7F"/>
                </a:solidFill>
                <a:latin typeface="Avenir Book" charset="0"/>
                <a:ea typeface="Avenir Book" charset="0"/>
                <a:cs typeface="Avenir Book" charset="0"/>
              </a:rPr>
              <a:t>INTRODUCCIÓN</a:t>
            </a:r>
            <a:endParaRPr lang="es-ES_tradnl" sz="1600" b="1" dirty="0">
              <a:solidFill>
                <a:srgbClr val="7F7F7F"/>
              </a:solidFill>
              <a:latin typeface="Avenir Book" charset="0"/>
              <a:ea typeface="Avenir Book" charset="0"/>
              <a:cs typeface="Avenir Book" charset="0"/>
            </a:endParaRPr>
          </a:p>
        </p:txBody>
      </p:sp>
      <p:sp>
        <p:nvSpPr>
          <p:cNvPr id="51" name="CuadroTexto 50"/>
          <p:cNvSpPr txBox="1"/>
          <p:nvPr/>
        </p:nvSpPr>
        <p:spPr>
          <a:xfrm>
            <a:off x="10111358" y="1294270"/>
            <a:ext cx="4277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 defTabSz="457200">
              <a:defRPr sz="4500" b="1">
                <a:solidFill>
                  <a:srgbClr val="FF0000"/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  <a:lvl2pPr defTabSz="457200"/>
            <a:lvl3pPr defTabSz="457200"/>
            <a:lvl4pPr defTabSz="457200"/>
            <a:lvl5pPr defTabSz="457200"/>
            <a:lvl6pPr defTabSz="457200"/>
            <a:lvl7pPr defTabSz="457200"/>
            <a:lvl8pPr defTabSz="457200"/>
            <a:lvl9pPr defTabSz="457200"/>
          </a:lstStyle>
          <a:p>
            <a:r>
              <a:rPr lang="es-ES" dirty="0">
                <a:solidFill>
                  <a:srgbClr val="7F7F7F"/>
                </a:solidFill>
              </a:rPr>
              <a:t>1</a:t>
            </a:r>
            <a:endParaRPr lang="es-ES_tradnl" dirty="0">
              <a:solidFill>
                <a:srgbClr val="7F7F7F"/>
              </a:solidFill>
            </a:endParaRPr>
          </a:p>
        </p:txBody>
      </p:sp>
      <p:cxnSp>
        <p:nvCxnSpPr>
          <p:cNvPr id="52" name="Conector recto 51"/>
          <p:cNvCxnSpPr/>
          <p:nvPr/>
        </p:nvCxnSpPr>
        <p:spPr>
          <a:xfrm flipH="1">
            <a:off x="6360878" y="1826583"/>
            <a:ext cx="3715028" cy="0"/>
          </a:xfrm>
          <a:prstGeom prst="line">
            <a:avLst/>
          </a:prstGeom>
          <a:ln>
            <a:solidFill>
              <a:srgbClr val="FF88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3" name="Imagen 52">
            <a:extLst>
              <a:ext uri="{FF2B5EF4-FFF2-40B4-BE49-F238E27FC236}">
                <a16:creationId xmlns:a16="http://schemas.microsoft.com/office/drawing/2014/main" id="{0A11407D-49E7-C741-B1AA-2B459C16BFB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1246" y="0"/>
            <a:ext cx="572208" cy="857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685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uadroTexto 18"/>
          <p:cNvSpPr txBox="1"/>
          <p:nvPr/>
        </p:nvSpPr>
        <p:spPr>
          <a:xfrm>
            <a:off x="1919726" y="6611779"/>
            <a:ext cx="826437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HONOR   –   LEALTAD -   VALENTÍA -   INTEGRIDAD -   DEBER</a:t>
            </a: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4490593" y="6459083"/>
            <a:ext cx="320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000" b="0" i="0" u="none" strike="noStrike" kern="1200" cap="none" spc="3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PATRIOTISMO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0" y="184070"/>
            <a:ext cx="12192000" cy="481379"/>
          </a:xfrm>
          <a:prstGeom prst="rect">
            <a:avLst/>
          </a:prstGeom>
          <a:solidFill>
            <a:schemeClr val="tx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4" name="Picture 9"/>
          <p:cNvPicPr preferRelativeResize="0"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855" y="32248"/>
            <a:ext cx="462390" cy="71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9161DD4A-A9FC-5840-91D0-088EAB4A1E9B}"/>
              </a:ext>
            </a:extLst>
          </p:cNvPr>
          <p:cNvSpPr txBox="1"/>
          <p:nvPr/>
        </p:nvSpPr>
        <p:spPr>
          <a:xfrm>
            <a:off x="620834" y="244109"/>
            <a:ext cx="2008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MRCC CHILE</a:t>
            </a:r>
            <a:endParaRPr lang="es-ES_tradnl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10" name="Text Box 42"/>
          <p:cNvSpPr txBox="1">
            <a:spLocks noChangeArrowheads="1"/>
          </p:cNvSpPr>
          <p:nvPr/>
        </p:nvSpPr>
        <p:spPr bwMode="auto">
          <a:xfrm>
            <a:off x="8085641" y="3593470"/>
            <a:ext cx="184731" cy="338554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995C00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 sz="1600" b="1">
              <a:solidFill>
                <a:schemeClr val="bg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grpSp>
        <p:nvGrpSpPr>
          <p:cNvPr id="12" name="Text Box 7"/>
          <p:cNvGrpSpPr>
            <a:grpSpLocks/>
          </p:cNvGrpSpPr>
          <p:nvPr/>
        </p:nvGrpSpPr>
        <p:grpSpPr bwMode="auto">
          <a:xfrm>
            <a:off x="4107737" y="1202639"/>
            <a:ext cx="3776580" cy="973162"/>
            <a:chOff x="2573" y="791"/>
            <a:chExt cx="1906" cy="687"/>
          </a:xfrm>
        </p:grpSpPr>
        <p:pic>
          <p:nvPicPr>
            <p:cNvPr id="13" name="Text Box 7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3" y="791"/>
              <a:ext cx="1878" cy="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 Box 3"/>
            <p:cNvSpPr txBox="1">
              <a:spLocks noChangeArrowheads="1"/>
            </p:cNvSpPr>
            <p:nvPr/>
          </p:nvSpPr>
          <p:spPr bwMode="auto">
            <a:xfrm>
              <a:off x="2637" y="806"/>
              <a:ext cx="1842" cy="587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s-CL" altLang="es-CL" sz="1600" b="1" dirty="0">
                  <a:solidFill>
                    <a:schemeClr val="bg1"/>
                  </a:solidFill>
                  <a:cs typeface="Arial" panose="020B0604020202020204" pitchFamily="34" charset="0"/>
                </a:rPr>
                <a:t>DIRECCIÓN </a:t>
              </a:r>
              <a:r>
                <a:rPr lang="es-CL" altLang="es-CL" sz="1600" b="1" dirty="0" smtClean="0">
                  <a:solidFill>
                    <a:schemeClr val="bg1"/>
                  </a:solidFill>
                  <a:cs typeface="Arial" panose="020B0604020202020204" pitchFamily="34" charset="0"/>
                </a:rPr>
                <a:t>GENERAL DEL TERRITORIO MARÍTIMO Y MARINA MERCANTE</a:t>
              </a:r>
            </a:p>
            <a:p>
              <a:pPr algn="ctr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s-CL" altLang="es-CL" sz="1600" b="1" dirty="0" smtClean="0">
                  <a:solidFill>
                    <a:srgbClr val="FFFF00"/>
                  </a:solidFill>
                  <a:cs typeface="Arial" panose="020B0604020202020204" pitchFamily="34" charset="0"/>
                </a:rPr>
                <a:t>DIRECTEMAR</a:t>
              </a:r>
              <a:endParaRPr lang="es-CL" altLang="es-CL" sz="1600" b="1" dirty="0">
                <a:solidFill>
                  <a:srgbClr val="FFFF00"/>
                </a:solidFill>
                <a:cs typeface="Arial" panose="020B0604020202020204" pitchFamily="34" charset="0"/>
              </a:endParaRPr>
            </a:p>
          </p:txBody>
        </p:sp>
      </p:grpSp>
      <p:grpSp>
        <p:nvGrpSpPr>
          <p:cNvPr id="15" name="Rectangle 8"/>
          <p:cNvGrpSpPr>
            <a:grpSpLocks/>
          </p:cNvGrpSpPr>
          <p:nvPr/>
        </p:nvGrpSpPr>
        <p:grpSpPr bwMode="auto">
          <a:xfrm>
            <a:off x="850626" y="3001303"/>
            <a:ext cx="3242011" cy="1167290"/>
            <a:chOff x="1738" y="1674"/>
            <a:chExt cx="1484" cy="515"/>
          </a:xfrm>
        </p:grpSpPr>
        <p:pic>
          <p:nvPicPr>
            <p:cNvPr id="16" name="Rectangle 8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3" y="1674"/>
              <a:ext cx="1479" cy="5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 Box 6"/>
            <p:cNvSpPr txBox="1">
              <a:spLocks noChangeArrowheads="1"/>
            </p:cNvSpPr>
            <p:nvPr/>
          </p:nvSpPr>
          <p:spPr bwMode="auto">
            <a:xfrm>
              <a:off x="1738" y="1697"/>
              <a:ext cx="1440" cy="475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pPr algn="ctr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s-CL" altLang="es-CL" sz="1600" b="1" dirty="0" smtClean="0">
                  <a:solidFill>
                    <a:schemeClr val="bg1"/>
                  </a:solidFill>
                </a:rPr>
                <a:t>DIRECCIÓN DE INTERÉSES MARÍTIMOS Y MEDIO AMBIENTE ACUÁTICO</a:t>
              </a:r>
            </a:p>
            <a:p>
              <a:pPr algn="ctr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s-CL" altLang="es-CL" sz="1600" b="1" dirty="0" smtClean="0">
                  <a:solidFill>
                    <a:srgbClr val="FFFF00"/>
                  </a:solidFill>
                </a:rPr>
                <a:t>DIRINMAR</a:t>
              </a:r>
              <a:endParaRPr lang="es-CL" altLang="es-CL" sz="1600" b="1" dirty="0">
                <a:solidFill>
                  <a:srgbClr val="FFFF00"/>
                </a:solidFill>
              </a:endParaRPr>
            </a:p>
          </p:txBody>
        </p:sp>
      </p:grpSp>
      <p:pic>
        <p:nvPicPr>
          <p:cNvPr id="50" name="Imagen 49">
            <a:extLst>
              <a:ext uri="{FF2B5EF4-FFF2-40B4-BE49-F238E27FC236}">
                <a16:creationId xmlns:a16="http://schemas.microsoft.com/office/drawing/2014/main" id="{0A11407D-49E7-C741-B1AA-2B459C16BFB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7192" y="0"/>
            <a:ext cx="596261" cy="893285"/>
          </a:xfrm>
          <a:prstGeom prst="rect">
            <a:avLst/>
          </a:prstGeom>
        </p:spPr>
      </p:pic>
      <p:pic>
        <p:nvPicPr>
          <p:cNvPr id="51" name="Imagen 50"/>
          <p:cNvPicPr>
            <a:picLocks noChangeAspect="1"/>
          </p:cNvPicPr>
          <p:nvPr/>
        </p:nvPicPr>
        <p:blipFill>
          <a:blip r:embed="rId6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74161" y="3719379"/>
            <a:ext cx="1214377" cy="1210897"/>
          </a:xfrm>
          <a:prstGeom prst="rect">
            <a:avLst/>
          </a:prstGeom>
          <a:noFill/>
        </p:spPr>
      </p:pic>
      <p:grpSp>
        <p:nvGrpSpPr>
          <p:cNvPr id="21" name="Rectangle 8"/>
          <p:cNvGrpSpPr>
            <a:grpSpLocks/>
          </p:cNvGrpSpPr>
          <p:nvPr/>
        </p:nvGrpSpPr>
        <p:grpSpPr bwMode="auto">
          <a:xfrm>
            <a:off x="4348676" y="3030895"/>
            <a:ext cx="3242011" cy="1167290"/>
            <a:chOff x="1738" y="1674"/>
            <a:chExt cx="1484" cy="515"/>
          </a:xfrm>
        </p:grpSpPr>
        <p:pic>
          <p:nvPicPr>
            <p:cNvPr id="23" name="Rectangle 8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3" y="1674"/>
              <a:ext cx="1479" cy="5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Text Box 6"/>
            <p:cNvSpPr txBox="1">
              <a:spLocks noChangeArrowheads="1"/>
            </p:cNvSpPr>
            <p:nvPr/>
          </p:nvSpPr>
          <p:spPr bwMode="auto">
            <a:xfrm>
              <a:off x="1738" y="1752"/>
              <a:ext cx="1440" cy="367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pPr algn="ctr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s-CL" altLang="es-CL" sz="1600" b="1" dirty="0" smtClean="0">
                  <a:solidFill>
                    <a:schemeClr val="bg1"/>
                  </a:solidFill>
                </a:rPr>
                <a:t>SERVICIO </a:t>
              </a:r>
              <a:r>
                <a:rPr lang="es-CL" altLang="es-CL" sz="1600" b="1" dirty="0" smtClean="0">
                  <a:solidFill>
                    <a:schemeClr val="bg1"/>
                  </a:solidFill>
                </a:rPr>
                <a:t>HIDROGRÁFICO </a:t>
              </a:r>
              <a:r>
                <a:rPr lang="es-CL" altLang="es-CL" sz="1600" b="1" dirty="0" smtClean="0">
                  <a:solidFill>
                    <a:schemeClr val="bg1"/>
                  </a:solidFill>
                </a:rPr>
                <a:t>Y </a:t>
              </a:r>
              <a:r>
                <a:rPr lang="es-CL" altLang="es-CL" sz="1600" b="1" dirty="0">
                  <a:solidFill>
                    <a:schemeClr val="bg1"/>
                  </a:solidFill>
                </a:rPr>
                <a:t>O</a:t>
              </a:r>
              <a:r>
                <a:rPr lang="es-CL" altLang="es-CL" sz="1600" b="1" dirty="0" smtClean="0">
                  <a:solidFill>
                    <a:schemeClr val="bg1"/>
                  </a:solidFill>
                </a:rPr>
                <a:t>CEANOGRÁFICO </a:t>
              </a:r>
              <a:r>
                <a:rPr lang="es-CL" altLang="es-CL" sz="1600" b="1" dirty="0" smtClean="0">
                  <a:solidFill>
                    <a:schemeClr val="bg1"/>
                  </a:solidFill>
                </a:rPr>
                <a:t>DE LA ARMADA</a:t>
              </a:r>
            </a:p>
            <a:p>
              <a:pPr algn="ctr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s-CL" altLang="es-CL" sz="1600" b="1" dirty="0" smtClean="0">
                  <a:solidFill>
                    <a:srgbClr val="FFFF00"/>
                  </a:solidFill>
                </a:rPr>
                <a:t>SHOA</a:t>
              </a:r>
              <a:endParaRPr lang="es-CL" altLang="es-CL" sz="1600" b="1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27" name="Rectangle 8"/>
          <p:cNvGrpSpPr>
            <a:grpSpLocks/>
          </p:cNvGrpSpPr>
          <p:nvPr/>
        </p:nvGrpSpPr>
        <p:grpSpPr bwMode="auto">
          <a:xfrm>
            <a:off x="7750602" y="3057333"/>
            <a:ext cx="3242011" cy="1167290"/>
            <a:chOff x="1738" y="1674"/>
            <a:chExt cx="1484" cy="515"/>
          </a:xfrm>
        </p:grpSpPr>
        <p:pic>
          <p:nvPicPr>
            <p:cNvPr id="28" name="Rectangle 8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3" y="1674"/>
              <a:ext cx="1479" cy="5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" name="Text Box 6"/>
            <p:cNvSpPr txBox="1">
              <a:spLocks noChangeArrowheads="1"/>
            </p:cNvSpPr>
            <p:nvPr/>
          </p:nvSpPr>
          <p:spPr bwMode="auto">
            <a:xfrm>
              <a:off x="1738" y="1752"/>
              <a:ext cx="1440" cy="367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pPr algn="ctr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s-CL" altLang="es-CL" sz="1600" b="1" dirty="0" smtClean="0">
                  <a:solidFill>
                    <a:schemeClr val="bg1"/>
                  </a:solidFill>
                </a:rPr>
                <a:t>DIRECCIÓN DE SEGURIDAD Y OPERACIONES MARÍTIMAS</a:t>
              </a:r>
            </a:p>
            <a:p>
              <a:pPr algn="ctr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s-CL" altLang="es-CL" sz="1600" b="1" dirty="0" smtClean="0">
                  <a:solidFill>
                    <a:srgbClr val="FFFF00"/>
                  </a:solidFill>
                </a:rPr>
                <a:t>DIRSOMAR</a:t>
              </a:r>
              <a:endParaRPr lang="es-CL" altLang="es-CL" sz="1600" b="1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30" name="Rectangle 8"/>
          <p:cNvGrpSpPr>
            <a:grpSpLocks/>
          </p:cNvGrpSpPr>
          <p:nvPr/>
        </p:nvGrpSpPr>
        <p:grpSpPr bwMode="auto">
          <a:xfrm>
            <a:off x="802563" y="4721197"/>
            <a:ext cx="3242011" cy="1167290"/>
            <a:chOff x="1738" y="1674"/>
            <a:chExt cx="1484" cy="515"/>
          </a:xfrm>
        </p:grpSpPr>
        <p:pic>
          <p:nvPicPr>
            <p:cNvPr id="31" name="Rectangle 8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3" y="1674"/>
              <a:ext cx="1479" cy="5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Text Box 6"/>
            <p:cNvSpPr txBox="1">
              <a:spLocks noChangeArrowheads="1"/>
            </p:cNvSpPr>
            <p:nvPr/>
          </p:nvSpPr>
          <p:spPr bwMode="auto">
            <a:xfrm>
              <a:off x="1738" y="1860"/>
              <a:ext cx="1440" cy="149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pPr algn="ctr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s-CL" altLang="es-CL" sz="1600" b="1" dirty="0" smtClean="0">
                  <a:solidFill>
                    <a:srgbClr val="FFFF00"/>
                  </a:solidFill>
                </a:rPr>
                <a:t>MARES </a:t>
              </a:r>
              <a:r>
                <a:rPr lang="es-CL" altLang="es-CL" sz="1600" b="1" dirty="0" smtClean="0">
                  <a:solidFill>
                    <a:srgbClr val="FFFF00"/>
                  </a:solidFill>
                </a:rPr>
                <a:t>MÁS </a:t>
              </a:r>
              <a:r>
                <a:rPr lang="es-CL" altLang="es-CL" sz="1600" b="1" dirty="0" smtClean="0">
                  <a:solidFill>
                    <a:srgbClr val="FFFF00"/>
                  </a:solidFill>
                </a:rPr>
                <a:t>LIMPIOS</a:t>
              </a:r>
              <a:endParaRPr lang="es-CL" altLang="es-CL" sz="1600" b="1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33" name="Rectangle 8"/>
          <p:cNvGrpSpPr>
            <a:grpSpLocks/>
          </p:cNvGrpSpPr>
          <p:nvPr/>
        </p:nvGrpSpPr>
        <p:grpSpPr bwMode="auto">
          <a:xfrm>
            <a:off x="4306211" y="4724448"/>
            <a:ext cx="3242011" cy="1167290"/>
            <a:chOff x="1738" y="1674"/>
            <a:chExt cx="1484" cy="515"/>
          </a:xfrm>
        </p:grpSpPr>
        <p:pic>
          <p:nvPicPr>
            <p:cNvPr id="34" name="Rectangle 8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3" y="1674"/>
              <a:ext cx="1479" cy="5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5" name="Text Box 6"/>
            <p:cNvSpPr txBox="1">
              <a:spLocks noChangeArrowheads="1"/>
            </p:cNvSpPr>
            <p:nvPr/>
          </p:nvSpPr>
          <p:spPr bwMode="auto">
            <a:xfrm>
              <a:off x="1738" y="1860"/>
              <a:ext cx="1440" cy="149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pPr algn="ctr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s-CL" altLang="es-CL" sz="1600" b="1" dirty="0" smtClean="0">
                  <a:solidFill>
                    <a:srgbClr val="FFFF00"/>
                  </a:solidFill>
                </a:rPr>
                <a:t>MARES MÁS CONOCIDOS</a:t>
              </a:r>
              <a:endParaRPr lang="es-CL" altLang="es-CL" sz="1600" b="1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36" name="Rectangle 8"/>
          <p:cNvGrpSpPr>
            <a:grpSpLocks/>
          </p:cNvGrpSpPr>
          <p:nvPr/>
        </p:nvGrpSpPr>
        <p:grpSpPr bwMode="auto">
          <a:xfrm>
            <a:off x="7776322" y="4735663"/>
            <a:ext cx="3231088" cy="1167290"/>
            <a:chOff x="1743" y="1674"/>
            <a:chExt cx="1479" cy="515"/>
          </a:xfrm>
        </p:grpSpPr>
        <p:pic>
          <p:nvPicPr>
            <p:cNvPr id="37" name="Rectangle 8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3" y="1674"/>
              <a:ext cx="1479" cy="5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Text Box 6"/>
            <p:cNvSpPr txBox="1">
              <a:spLocks noChangeArrowheads="1"/>
            </p:cNvSpPr>
            <p:nvPr/>
          </p:nvSpPr>
          <p:spPr bwMode="auto">
            <a:xfrm>
              <a:off x="1743" y="1860"/>
              <a:ext cx="1440" cy="149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pPr algn="ctr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s-CL" altLang="es-CL" sz="1600" b="1" dirty="0" smtClean="0">
                  <a:solidFill>
                    <a:srgbClr val="FFFF00"/>
                  </a:solidFill>
                </a:rPr>
                <a:t>MARES MÁS SEGUROS</a:t>
              </a:r>
              <a:endParaRPr lang="es-CL" altLang="es-CL" sz="1600" b="1" dirty="0">
                <a:solidFill>
                  <a:srgbClr val="FFFF00"/>
                </a:solidFill>
              </a:endParaRPr>
            </a:p>
          </p:txBody>
        </p:sp>
      </p:grpSp>
      <p:cxnSp>
        <p:nvCxnSpPr>
          <p:cNvPr id="41" name="Conector recto 40"/>
          <p:cNvCxnSpPr/>
          <p:nvPr/>
        </p:nvCxnSpPr>
        <p:spPr>
          <a:xfrm>
            <a:off x="2628900" y="2510888"/>
            <a:ext cx="6762966" cy="9649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ector recto 42"/>
          <p:cNvCxnSpPr/>
          <p:nvPr/>
        </p:nvCxnSpPr>
        <p:spPr>
          <a:xfrm>
            <a:off x="2628900" y="2529415"/>
            <a:ext cx="0" cy="47069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ector recto 45"/>
          <p:cNvCxnSpPr/>
          <p:nvPr/>
        </p:nvCxnSpPr>
        <p:spPr>
          <a:xfrm>
            <a:off x="9373513" y="2607384"/>
            <a:ext cx="0" cy="47069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Conector recto 62"/>
          <p:cNvCxnSpPr/>
          <p:nvPr/>
        </p:nvCxnSpPr>
        <p:spPr>
          <a:xfrm>
            <a:off x="2604008" y="4149909"/>
            <a:ext cx="7319" cy="57512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Conector recto 66"/>
          <p:cNvCxnSpPr/>
          <p:nvPr/>
        </p:nvCxnSpPr>
        <p:spPr>
          <a:xfrm>
            <a:off x="5988714" y="4174713"/>
            <a:ext cx="7319" cy="57512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Conector recto 67"/>
          <p:cNvCxnSpPr/>
          <p:nvPr/>
        </p:nvCxnSpPr>
        <p:spPr>
          <a:xfrm>
            <a:off x="9391148" y="4185346"/>
            <a:ext cx="7319" cy="57512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Conector recto 68"/>
          <p:cNvCxnSpPr/>
          <p:nvPr/>
        </p:nvCxnSpPr>
        <p:spPr>
          <a:xfrm>
            <a:off x="5988708" y="2494768"/>
            <a:ext cx="7319" cy="57512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Conector recto 69"/>
          <p:cNvCxnSpPr/>
          <p:nvPr/>
        </p:nvCxnSpPr>
        <p:spPr>
          <a:xfrm>
            <a:off x="5967447" y="2175801"/>
            <a:ext cx="7319" cy="57512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" name="35 Imagen" descr="cl_va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460939" y="645728"/>
            <a:ext cx="921360" cy="541181"/>
          </a:xfrm>
          <a:prstGeom prst="rect">
            <a:avLst/>
          </a:prstGeom>
          <a:noFill/>
          <a:ln>
            <a:solidFill>
              <a:srgbClr val="FFFFFF"/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2" name="Picture 50" descr="C:\Documents and Settings\lormazabal\Escritorio\Trabajo\Imágenes\Mapas y fondos carta\cl~rac.bmp"/>
          <p:cNvPicPr>
            <a:picLocks noChangeAspect="1" noChangeArrowheads="1"/>
          </p:cNvPicPr>
          <p:nvPr/>
        </p:nvPicPr>
        <p:blipFill>
          <a:blip r:embed="rId8" cstate="print">
            <a:extLst/>
          </a:blip>
          <a:srcRect/>
          <a:stretch>
            <a:fillRect/>
          </a:stretch>
        </p:blipFill>
        <p:spPr bwMode="auto">
          <a:xfrm>
            <a:off x="2253810" y="2549616"/>
            <a:ext cx="685059" cy="456706"/>
          </a:xfrm>
          <a:prstGeom prst="rect">
            <a:avLst/>
          </a:prstGeom>
          <a:noFill/>
          <a:ln>
            <a:solidFill>
              <a:srgbClr val="FFFFFF"/>
            </a:solidFill>
          </a:ln>
          <a:scene3d>
            <a:camera prst="orthographicFront"/>
            <a:lightRig rig="threePt" dir="t"/>
          </a:scene3d>
          <a:sp3d>
            <a:bevelT/>
          </a:sp3d>
          <a:extLst/>
        </p:spPr>
      </p:pic>
      <p:pic>
        <p:nvPicPr>
          <p:cNvPr id="73" name="Picture 50" descr="C:\Documents and Settings\lormazabal\Escritorio\Trabajo\Imágenes\Mapas y fondos carta\cl~rac.bmp"/>
          <p:cNvPicPr>
            <a:picLocks noChangeAspect="1" noChangeArrowheads="1"/>
          </p:cNvPicPr>
          <p:nvPr/>
        </p:nvPicPr>
        <p:blipFill>
          <a:blip r:embed="rId8" cstate="print">
            <a:extLst/>
          </a:blip>
          <a:srcRect/>
          <a:stretch>
            <a:fillRect/>
          </a:stretch>
        </p:blipFill>
        <p:spPr bwMode="auto">
          <a:xfrm>
            <a:off x="5638519" y="2585058"/>
            <a:ext cx="685059" cy="456706"/>
          </a:xfrm>
          <a:prstGeom prst="rect">
            <a:avLst/>
          </a:prstGeom>
          <a:noFill/>
          <a:ln>
            <a:solidFill>
              <a:srgbClr val="FFFFFF"/>
            </a:solidFill>
          </a:ln>
          <a:scene3d>
            <a:camera prst="orthographicFront"/>
            <a:lightRig rig="threePt" dir="t"/>
          </a:scene3d>
          <a:sp3d>
            <a:bevelT/>
          </a:sp3d>
          <a:extLst/>
        </p:spPr>
      </p:pic>
      <p:pic>
        <p:nvPicPr>
          <p:cNvPr id="74" name="Picture 50" descr="C:\Documents and Settings\lormazabal\Escritorio\Trabajo\Imágenes\Mapas y fondos carta\cl~rac.bmp"/>
          <p:cNvPicPr>
            <a:picLocks noChangeAspect="1" noChangeArrowheads="1"/>
          </p:cNvPicPr>
          <p:nvPr/>
        </p:nvPicPr>
        <p:blipFill>
          <a:blip r:embed="rId8" cstate="print">
            <a:extLst/>
          </a:blip>
          <a:srcRect/>
          <a:stretch>
            <a:fillRect/>
          </a:stretch>
        </p:blipFill>
        <p:spPr bwMode="auto">
          <a:xfrm>
            <a:off x="9019686" y="2638218"/>
            <a:ext cx="685059" cy="456706"/>
          </a:xfrm>
          <a:prstGeom prst="rect">
            <a:avLst/>
          </a:prstGeom>
          <a:noFill/>
          <a:ln>
            <a:solidFill>
              <a:srgbClr val="FFFFFF"/>
            </a:solidFill>
          </a:ln>
          <a:scene3d>
            <a:camera prst="orthographicFront"/>
            <a:lightRig rig="threePt" dir="t"/>
          </a:scene3d>
          <a:sp3d>
            <a:bevelT/>
          </a:sp3d>
          <a:extLst/>
        </p:spPr>
      </p:pic>
      <p:sp>
        <p:nvSpPr>
          <p:cNvPr id="11" name="Rectangle 32"/>
          <p:cNvSpPr>
            <a:spLocks noGrp="1" noChangeAspect="1" noChangeArrowheads="1"/>
          </p:cNvSpPr>
          <p:nvPr/>
        </p:nvSpPr>
        <p:spPr bwMode="auto">
          <a:xfrm>
            <a:off x="2584092" y="200722"/>
            <a:ext cx="6935638" cy="43088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>
            <a:spAutoFit/>
          </a:bodyPr>
          <a:lstStyle>
            <a:lvl1pPr eaLnBrk="0" hangingPunct="0">
              <a:defRPr b="1">
                <a:solidFill>
                  <a:schemeClr val="bg1"/>
                </a:solidFill>
                <a:latin typeface="Arial" pitchFamily="34" charset="0"/>
              </a:defRPr>
            </a:lvl1pPr>
            <a:lvl2pPr marL="742950" indent="-285750" eaLnBrk="0" hangingPunct="0">
              <a:defRPr b="1">
                <a:solidFill>
                  <a:schemeClr val="bg1"/>
                </a:solidFill>
                <a:latin typeface="Arial" pitchFamily="34" charset="0"/>
              </a:defRPr>
            </a:lvl2pPr>
            <a:lvl3pPr marL="1143000" indent="-228600" eaLnBrk="0" hangingPunct="0">
              <a:defRPr b="1">
                <a:solidFill>
                  <a:schemeClr val="bg1"/>
                </a:solidFill>
                <a:latin typeface="Arial" pitchFamily="34" charset="0"/>
              </a:defRPr>
            </a:lvl3pPr>
            <a:lvl4pPr marL="1600200" indent="-228600" eaLnBrk="0" hangingPunct="0">
              <a:defRPr b="1">
                <a:solidFill>
                  <a:schemeClr val="bg1"/>
                </a:solidFill>
                <a:latin typeface="Arial" pitchFamily="34" charset="0"/>
              </a:defRPr>
            </a:lvl4pPr>
            <a:lvl5pPr marL="2057400" indent="-228600" eaLnBrk="0" hangingPunct="0">
              <a:defRPr b="1">
                <a:solidFill>
                  <a:schemeClr val="bg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altLang="es-CL" sz="2800" b="0" dirty="0" smtClean="0">
                <a:solidFill>
                  <a:prstClr val="white"/>
                </a:solidFill>
                <a:latin typeface="Calibri"/>
              </a:rPr>
              <a:t>ORGANIGRAMA</a:t>
            </a:r>
            <a:r>
              <a:rPr kumimoji="0" lang="es-CL" altLang="es-CL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kumimoji="0" lang="es-ES" altLang="es-CL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880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2"/>
          <p:cNvSpPr>
            <a:spLocks noGrp="1" noChangeAspect="1" noChangeArrowheads="1"/>
          </p:cNvSpPr>
          <p:nvPr/>
        </p:nvSpPr>
        <p:spPr bwMode="auto">
          <a:xfrm>
            <a:off x="2530975" y="613635"/>
            <a:ext cx="6935638" cy="43088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>
            <a:spAutoFit/>
          </a:bodyPr>
          <a:lstStyle>
            <a:lvl1pPr eaLnBrk="0" hangingPunct="0">
              <a:defRPr b="1">
                <a:solidFill>
                  <a:schemeClr val="bg1"/>
                </a:solidFill>
                <a:latin typeface="Arial" pitchFamily="34" charset="0"/>
              </a:defRPr>
            </a:lvl1pPr>
            <a:lvl2pPr marL="742950" indent="-285750" eaLnBrk="0" hangingPunct="0">
              <a:defRPr b="1">
                <a:solidFill>
                  <a:schemeClr val="bg1"/>
                </a:solidFill>
                <a:latin typeface="Arial" pitchFamily="34" charset="0"/>
              </a:defRPr>
            </a:lvl2pPr>
            <a:lvl3pPr marL="1143000" indent="-228600" eaLnBrk="0" hangingPunct="0">
              <a:defRPr b="1">
                <a:solidFill>
                  <a:schemeClr val="bg1"/>
                </a:solidFill>
                <a:latin typeface="Arial" pitchFamily="34" charset="0"/>
              </a:defRPr>
            </a:lvl3pPr>
            <a:lvl4pPr marL="1600200" indent="-228600" eaLnBrk="0" hangingPunct="0">
              <a:defRPr b="1">
                <a:solidFill>
                  <a:schemeClr val="bg1"/>
                </a:solidFill>
                <a:latin typeface="Arial" pitchFamily="34" charset="0"/>
              </a:defRPr>
            </a:lvl4pPr>
            <a:lvl5pPr marL="2057400" indent="-228600" eaLnBrk="0" hangingPunct="0">
              <a:defRPr b="1">
                <a:solidFill>
                  <a:schemeClr val="bg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altLang="es-CL" sz="2800" b="0" dirty="0" smtClean="0">
                <a:solidFill>
                  <a:prstClr val="white"/>
                </a:solidFill>
                <a:latin typeface="Calibri"/>
              </a:rPr>
              <a:t>ORGANIGRAMA</a:t>
            </a:r>
            <a:r>
              <a:rPr kumimoji="0" lang="es-CL" altLang="es-CL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kumimoji="0" lang="es-ES" altLang="es-CL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CuadroTexto 18"/>
          <p:cNvSpPr txBox="1"/>
          <p:nvPr/>
        </p:nvSpPr>
        <p:spPr>
          <a:xfrm>
            <a:off x="1919726" y="6611779"/>
            <a:ext cx="826437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HONOR   –   LEALTAD -   VALENTÍA -   INTEGRIDAD -   DEBER</a:t>
            </a: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4490593" y="6459083"/>
            <a:ext cx="320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000" b="0" i="0" u="none" strike="noStrike" kern="1200" cap="none" spc="3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PATRIOTISMO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0" y="184070"/>
            <a:ext cx="12192000" cy="481379"/>
          </a:xfrm>
          <a:prstGeom prst="rect">
            <a:avLst/>
          </a:prstGeom>
          <a:solidFill>
            <a:schemeClr val="tx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4" name="Picture 9"/>
          <p:cNvPicPr preferRelativeResize="0"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855" y="32248"/>
            <a:ext cx="462390" cy="71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9161DD4A-A9FC-5840-91D0-088EAB4A1E9B}"/>
              </a:ext>
            </a:extLst>
          </p:cNvPr>
          <p:cNvSpPr txBox="1"/>
          <p:nvPr/>
        </p:nvSpPr>
        <p:spPr>
          <a:xfrm>
            <a:off x="620834" y="244109"/>
            <a:ext cx="2008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MRCC CHILE</a:t>
            </a:r>
            <a:endParaRPr lang="es-ES_tradnl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10" name="Text Box 42"/>
          <p:cNvSpPr txBox="1">
            <a:spLocks noChangeArrowheads="1"/>
          </p:cNvSpPr>
          <p:nvPr/>
        </p:nvSpPr>
        <p:spPr bwMode="auto">
          <a:xfrm>
            <a:off x="8085641" y="3444514"/>
            <a:ext cx="184731" cy="338554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995C00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 sz="1600" b="1">
              <a:solidFill>
                <a:schemeClr val="bg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grpSp>
        <p:nvGrpSpPr>
          <p:cNvPr id="12" name="Text Box 7"/>
          <p:cNvGrpSpPr>
            <a:grpSpLocks/>
          </p:cNvGrpSpPr>
          <p:nvPr/>
        </p:nvGrpSpPr>
        <p:grpSpPr bwMode="auto">
          <a:xfrm>
            <a:off x="4159250" y="1095014"/>
            <a:ext cx="3721100" cy="973162"/>
            <a:chOff x="2573" y="791"/>
            <a:chExt cx="1878" cy="687"/>
          </a:xfrm>
        </p:grpSpPr>
        <p:pic>
          <p:nvPicPr>
            <p:cNvPr id="13" name="Text Box 7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3" y="791"/>
              <a:ext cx="1878" cy="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 Box 3"/>
            <p:cNvSpPr txBox="1">
              <a:spLocks noChangeArrowheads="1"/>
            </p:cNvSpPr>
            <p:nvPr/>
          </p:nvSpPr>
          <p:spPr bwMode="auto">
            <a:xfrm>
              <a:off x="2592" y="810"/>
              <a:ext cx="1842" cy="587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s-CL" altLang="es-CL" sz="1600" b="1">
                  <a:solidFill>
                    <a:schemeClr val="bg1"/>
                  </a:solidFill>
                  <a:cs typeface="Arial" panose="020B0604020202020204" pitchFamily="34" charset="0"/>
                </a:rPr>
                <a:t>DIRECCIÓN DE </a:t>
              </a:r>
            </a:p>
            <a:p>
              <a:pPr algn="ctr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s-CL" altLang="es-CL" sz="1600" b="1">
                  <a:solidFill>
                    <a:schemeClr val="bg1"/>
                  </a:solidFill>
                  <a:cs typeface="Arial" panose="020B0604020202020204" pitchFamily="34" charset="0"/>
                </a:rPr>
                <a:t>SEGURIDAD Y OPERACIONES </a:t>
              </a:r>
            </a:p>
            <a:p>
              <a:pPr algn="ctr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s-CL" altLang="es-CL" sz="1600" b="1">
                  <a:solidFill>
                    <a:schemeClr val="bg1"/>
                  </a:solidFill>
                  <a:cs typeface="Arial" panose="020B0604020202020204" pitchFamily="34" charset="0"/>
                </a:rPr>
                <a:t>MARÍTIMAS</a:t>
              </a:r>
            </a:p>
          </p:txBody>
        </p:sp>
      </p:grpSp>
      <p:grpSp>
        <p:nvGrpSpPr>
          <p:cNvPr id="15" name="Rectangle 8"/>
          <p:cNvGrpSpPr>
            <a:grpSpLocks/>
          </p:cNvGrpSpPr>
          <p:nvPr/>
        </p:nvGrpSpPr>
        <p:grpSpPr bwMode="auto">
          <a:xfrm>
            <a:off x="2636838" y="2144351"/>
            <a:ext cx="2862262" cy="728663"/>
            <a:chOff x="1743" y="1674"/>
            <a:chExt cx="1479" cy="515"/>
          </a:xfrm>
        </p:grpSpPr>
        <p:pic>
          <p:nvPicPr>
            <p:cNvPr id="16" name="Rectangle 8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3" y="1674"/>
              <a:ext cx="1479" cy="5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 Box 6"/>
            <p:cNvSpPr txBox="1">
              <a:spLocks noChangeArrowheads="1"/>
            </p:cNvSpPr>
            <p:nvPr/>
          </p:nvSpPr>
          <p:spPr bwMode="auto">
            <a:xfrm>
              <a:off x="1765" y="1728"/>
              <a:ext cx="1440" cy="413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pPr algn="ctr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s-CL" altLang="es-CL" sz="1600" b="1">
                  <a:solidFill>
                    <a:schemeClr val="bg1"/>
                  </a:solidFill>
                </a:rPr>
                <a:t>BÚSQUEDA Y SALVAMENTO MARÍTIMO</a:t>
              </a:r>
            </a:p>
          </p:txBody>
        </p:sp>
      </p:grpSp>
      <p:grpSp>
        <p:nvGrpSpPr>
          <p:cNvPr id="18" name="Rectangle 9"/>
          <p:cNvGrpSpPr>
            <a:grpSpLocks/>
          </p:cNvGrpSpPr>
          <p:nvPr/>
        </p:nvGrpSpPr>
        <p:grpSpPr bwMode="auto">
          <a:xfrm>
            <a:off x="2636838" y="4531951"/>
            <a:ext cx="2855912" cy="735013"/>
            <a:chOff x="1743" y="2842"/>
            <a:chExt cx="1479" cy="518"/>
          </a:xfrm>
        </p:grpSpPr>
        <p:pic>
          <p:nvPicPr>
            <p:cNvPr id="23" name="Rectangle 9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3" y="2842"/>
              <a:ext cx="1479" cy="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Text Box 9"/>
            <p:cNvSpPr txBox="1">
              <a:spLocks noChangeArrowheads="1"/>
            </p:cNvSpPr>
            <p:nvPr/>
          </p:nvSpPr>
          <p:spPr bwMode="auto">
            <a:xfrm>
              <a:off x="1765" y="2998"/>
              <a:ext cx="1440" cy="239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pPr algn="ctr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s-CL" altLang="es-CL" sz="1600" b="1">
                  <a:solidFill>
                    <a:schemeClr val="bg1"/>
                  </a:solidFill>
                </a:rPr>
                <a:t>INSPECCIONES MARÍTIMAS</a:t>
              </a:r>
            </a:p>
          </p:txBody>
        </p:sp>
      </p:grpSp>
      <p:grpSp>
        <p:nvGrpSpPr>
          <p:cNvPr id="28" name="Rectangle 10"/>
          <p:cNvGrpSpPr>
            <a:grpSpLocks/>
          </p:cNvGrpSpPr>
          <p:nvPr/>
        </p:nvGrpSpPr>
        <p:grpSpPr bwMode="auto">
          <a:xfrm>
            <a:off x="2636838" y="3738201"/>
            <a:ext cx="2833687" cy="733425"/>
            <a:chOff x="1728" y="2281"/>
            <a:chExt cx="1478" cy="518"/>
          </a:xfrm>
        </p:grpSpPr>
        <p:pic>
          <p:nvPicPr>
            <p:cNvPr id="29" name="Rectangle 10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28" y="2281"/>
              <a:ext cx="1478" cy="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Text Box 12"/>
            <p:cNvSpPr txBox="1">
              <a:spLocks noChangeArrowheads="1"/>
            </p:cNvSpPr>
            <p:nvPr/>
          </p:nvSpPr>
          <p:spPr bwMode="auto">
            <a:xfrm>
              <a:off x="1749" y="2419"/>
              <a:ext cx="1440" cy="239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pPr algn="ctr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s-CL" altLang="es-CL" sz="1600" b="1" dirty="0" smtClean="0">
                  <a:solidFill>
                    <a:schemeClr val="bg1"/>
                  </a:solidFill>
                </a:rPr>
                <a:t>SERVIMET</a:t>
              </a:r>
              <a:endParaRPr lang="es-CL" altLang="es-CL" sz="1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1" name="Rectangle 11"/>
          <p:cNvGrpSpPr>
            <a:grpSpLocks/>
          </p:cNvGrpSpPr>
          <p:nvPr/>
        </p:nvGrpSpPr>
        <p:grpSpPr bwMode="auto">
          <a:xfrm>
            <a:off x="6519863" y="2345964"/>
            <a:ext cx="2747962" cy="728662"/>
            <a:chOff x="3805" y="1674"/>
            <a:chExt cx="1571" cy="515"/>
          </a:xfrm>
        </p:grpSpPr>
        <p:pic>
          <p:nvPicPr>
            <p:cNvPr id="32" name="Rectangle 11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05" y="1674"/>
              <a:ext cx="1571" cy="5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" name="Text Box 15"/>
            <p:cNvSpPr txBox="1">
              <a:spLocks noChangeArrowheads="1"/>
            </p:cNvSpPr>
            <p:nvPr/>
          </p:nvSpPr>
          <p:spPr bwMode="auto">
            <a:xfrm>
              <a:off x="3825" y="1811"/>
              <a:ext cx="1536" cy="239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pPr algn="ctr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s-CL" altLang="es-CL" sz="1600" b="1">
                  <a:solidFill>
                    <a:schemeClr val="bg1"/>
                  </a:solidFill>
                </a:rPr>
                <a:t>SEÑALIZACIÓN MARÍTIMA</a:t>
              </a:r>
            </a:p>
          </p:txBody>
        </p:sp>
      </p:grpSp>
      <p:grpSp>
        <p:nvGrpSpPr>
          <p:cNvPr id="34" name="Rectangle 12"/>
          <p:cNvGrpSpPr>
            <a:grpSpLocks/>
          </p:cNvGrpSpPr>
          <p:nvPr/>
        </p:nvGrpSpPr>
        <p:grpSpPr bwMode="auto">
          <a:xfrm>
            <a:off x="6519863" y="4076339"/>
            <a:ext cx="2747962" cy="544512"/>
            <a:chOff x="3805" y="2911"/>
            <a:chExt cx="1571" cy="384"/>
          </a:xfrm>
        </p:grpSpPr>
        <p:pic>
          <p:nvPicPr>
            <p:cNvPr id="35" name="Rectangle 12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05" y="2911"/>
              <a:ext cx="1571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Text Box 18"/>
            <p:cNvSpPr txBox="1">
              <a:spLocks noChangeArrowheads="1"/>
            </p:cNvSpPr>
            <p:nvPr/>
          </p:nvSpPr>
          <p:spPr bwMode="auto">
            <a:xfrm>
              <a:off x="3825" y="2986"/>
              <a:ext cx="1536" cy="239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pPr algn="ctr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s-CL" altLang="es-CL" sz="1600" b="1">
                  <a:solidFill>
                    <a:schemeClr val="bg1"/>
                  </a:solidFill>
                </a:rPr>
                <a:t>POLICÍA MARÍTIMA</a:t>
              </a:r>
            </a:p>
          </p:txBody>
        </p:sp>
      </p:grpSp>
      <p:grpSp>
        <p:nvGrpSpPr>
          <p:cNvPr id="37" name="Text Box 13"/>
          <p:cNvGrpSpPr>
            <a:grpSpLocks/>
          </p:cNvGrpSpPr>
          <p:nvPr/>
        </p:nvGrpSpPr>
        <p:grpSpPr bwMode="auto">
          <a:xfrm>
            <a:off x="6519863" y="3333389"/>
            <a:ext cx="2747962" cy="517525"/>
            <a:chOff x="3805" y="2346"/>
            <a:chExt cx="1571" cy="365"/>
          </a:xfrm>
        </p:grpSpPr>
        <p:pic>
          <p:nvPicPr>
            <p:cNvPr id="38" name="Text Box 13"/>
            <p:cNvPicPr>
              <a:picLocks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05" y="2346"/>
              <a:ext cx="1571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Text Box 21"/>
            <p:cNvSpPr txBox="1">
              <a:spLocks noChangeArrowheads="1"/>
            </p:cNvSpPr>
            <p:nvPr/>
          </p:nvSpPr>
          <p:spPr bwMode="auto">
            <a:xfrm>
              <a:off x="3825" y="2419"/>
              <a:ext cx="1536" cy="239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s-CL" altLang="es-CL" sz="1600" b="1">
                  <a:solidFill>
                    <a:schemeClr val="bg1"/>
                  </a:solidFill>
                </a:rPr>
                <a:t>PRACTICAJE Y PILOTAJE</a:t>
              </a:r>
            </a:p>
          </p:txBody>
        </p:sp>
      </p:grpSp>
      <p:cxnSp>
        <p:nvCxnSpPr>
          <p:cNvPr id="40" name="AutoShape 14"/>
          <p:cNvCxnSpPr>
            <a:cxnSpLocks noChangeShapeType="1"/>
            <a:stCxn id="17" idx="3"/>
            <a:endCxn id="14" idx="2"/>
          </p:cNvCxnSpPr>
          <p:nvPr/>
        </p:nvCxnSpPr>
        <p:spPr bwMode="auto">
          <a:xfrm flipV="1">
            <a:off x="5466201" y="1953436"/>
            <a:ext cx="555581" cy="559491"/>
          </a:xfrm>
          <a:prstGeom prst="bentConnector2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" name="AutoShape 15"/>
          <p:cNvCxnSpPr>
            <a:cxnSpLocks noChangeShapeType="1"/>
          </p:cNvCxnSpPr>
          <p:nvPr/>
        </p:nvCxnSpPr>
        <p:spPr bwMode="auto">
          <a:xfrm rot="10800000">
            <a:off x="6013450" y="2072914"/>
            <a:ext cx="525463" cy="649287"/>
          </a:xfrm>
          <a:prstGeom prst="bentConnector2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2" name="AutoShape 16"/>
          <p:cNvCxnSpPr>
            <a:cxnSpLocks noChangeShapeType="1"/>
          </p:cNvCxnSpPr>
          <p:nvPr/>
        </p:nvCxnSpPr>
        <p:spPr bwMode="auto">
          <a:xfrm flipV="1">
            <a:off x="5484813" y="2579326"/>
            <a:ext cx="528637" cy="1511300"/>
          </a:xfrm>
          <a:prstGeom prst="bentConnector2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3" name="AutoShape 17"/>
          <p:cNvCxnSpPr>
            <a:cxnSpLocks noChangeShapeType="1"/>
          </p:cNvCxnSpPr>
          <p:nvPr/>
        </p:nvCxnSpPr>
        <p:spPr bwMode="auto">
          <a:xfrm rot="10800000">
            <a:off x="6013450" y="2064976"/>
            <a:ext cx="525463" cy="1503363"/>
          </a:xfrm>
          <a:prstGeom prst="bentConnector2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" name="AutoShape 18"/>
          <p:cNvCxnSpPr>
            <a:cxnSpLocks noChangeShapeType="1"/>
          </p:cNvCxnSpPr>
          <p:nvPr/>
        </p:nvCxnSpPr>
        <p:spPr bwMode="auto">
          <a:xfrm flipV="1">
            <a:off x="5484813" y="2701564"/>
            <a:ext cx="528637" cy="2306637"/>
          </a:xfrm>
          <a:prstGeom prst="bentConnector2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5" name="AutoShape 19"/>
          <p:cNvCxnSpPr>
            <a:cxnSpLocks noChangeShapeType="1"/>
          </p:cNvCxnSpPr>
          <p:nvPr/>
        </p:nvCxnSpPr>
        <p:spPr bwMode="auto">
          <a:xfrm rot="10800000">
            <a:off x="6013450" y="2063389"/>
            <a:ext cx="525463" cy="2309812"/>
          </a:xfrm>
          <a:prstGeom prst="bentConnector2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6" name="Rectangle 8"/>
          <p:cNvGrpSpPr>
            <a:grpSpLocks/>
          </p:cNvGrpSpPr>
          <p:nvPr/>
        </p:nvGrpSpPr>
        <p:grpSpPr bwMode="auto">
          <a:xfrm>
            <a:off x="2628900" y="2944451"/>
            <a:ext cx="2863850" cy="728663"/>
            <a:chOff x="1743" y="1674"/>
            <a:chExt cx="1479" cy="515"/>
          </a:xfrm>
        </p:grpSpPr>
        <p:pic>
          <p:nvPicPr>
            <p:cNvPr id="47" name="Rectangle 8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3" y="1674"/>
              <a:ext cx="1479" cy="5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8" name="Text Box 6"/>
            <p:cNvSpPr txBox="1">
              <a:spLocks noChangeArrowheads="1"/>
            </p:cNvSpPr>
            <p:nvPr/>
          </p:nvSpPr>
          <p:spPr bwMode="auto">
            <a:xfrm>
              <a:off x="1765" y="1728"/>
              <a:ext cx="1440" cy="413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pPr algn="ctr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s-CL" altLang="es-CL" sz="1600" b="1">
                  <a:solidFill>
                    <a:schemeClr val="bg1"/>
                  </a:solidFill>
                </a:rPr>
                <a:t>CENCONATRAM NCAGS / COLCO CHILE</a:t>
              </a:r>
            </a:p>
          </p:txBody>
        </p:sp>
      </p:grpSp>
      <p:cxnSp>
        <p:nvCxnSpPr>
          <p:cNvPr id="49" name="AutoShape 14"/>
          <p:cNvCxnSpPr>
            <a:cxnSpLocks noChangeShapeType="1"/>
          </p:cNvCxnSpPr>
          <p:nvPr/>
        </p:nvCxnSpPr>
        <p:spPr bwMode="auto">
          <a:xfrm flipV="1">
            <a:off x="5478463" y="2641239"/>
            <a:ext cx="528637" cy="652462"/>
          </a:xfrm>
          <a:prstGeom prst="bentConnector2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50" name="Imagen 49">
            <a:extLst>
              <a:ext uri="{FF2B5EF4-FFF2-40B4-BE49-F238E27FC236}">
                <a16:creationId xmlns:a16="http://schemas.microsoft.com/office/drawing/2014/main" id="{0A11407D-49E7-C741-B1AA-2B459C16BFB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7192" y="0"/>
            <a:ext cx="596261" cy="893285"/>
          </a:xfrm>
          <a:prstGeom prst="rect">
            <a:avLst/>
          </a:prstGeom>
        </p:spPr>
      </p:pic>
      <p:pic>
        <p:nvPicPr>
          <p:cNvPr id="51" name="Imagen 50"/>
          <p:cNvPicPr>
            <a:picLocks noChangeAspect="1"/>
          </p:cNvPicPr>
          <p:nvPr/>
        </p:nvPicPr>
        <p:blipFill>
          <a:blip r:embed="rId10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36566">
            <a:off x="10731629" y="3559884"/>
            <a:ext cx="1214377" cy="1210897"/>
          </a:xfrm>
          <a:prstGeom prst="rect">
            <a:avLst/>
          </a:prstGeom>
          <a:noFill/>
        </p:spPr>
      </p:pic>
      <p:grpSp>
        <p:nvGrpSpPr>
          <p:cNvPr id="52" name="Rectangle 12"/>
          <p:cNvGrpSpPr>
            <a:grpSpLocks/>
          </p:cNvGrpSpPr>
          <p:nvPr/>
        </p:nvGrpSpPr>
        <p:grpSpPr bwMode="auto">
          <a:xfrm>
            <a:off x="6493626" y="4745914"/>
            <a:ext cx="2747962" cy="544512"/>
            <a:chOff x="3805" y="2911"/>
            <a:chExt cx="1571" cy="384"/>
          </a:xfrm>
        </p:grpSpPr>
        <p:pic>
          <p:nvPicPr>
            <p:cNvPr id="53" name="Rectangle 12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05" y="2911"/>
              <a:ext cx="1571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4" name="Text Box 18"/>
            <p:cNvSpPr txBox="1">
              <a:spLocks noChangeArrowheads="1"/>
            </p:cNvSpPr>
            <p:nvPr/>
          </p:nvSpPr>
          <p:spPr bwMode="auto">
            <a:xfrm>
              <a:off x="3825" y="2986"/>
              <a:ext cx="1536" cy="239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pPr algn="ctr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s-CL" altLang="es-CL" sz="1600" b="1" dirty="0" smtClean="0">
                  <a:solidFill>
                    <a:schemeClr val="bg1"/>
                  </a:solidFill>
                </a:rPr>
                <a:t>PREVENCIÓN DE RIESGOS</a:t>
              </a:r>
              <a:endParaRPr lang="es-CL" altLang="es-CL" sz="1600" b="1" dirty="0">
                <a:solidFill>
                  <a:schemeClr val="bg1"/>
                </a:solidFill>
              </a:endParaRPr>
            </a:p>
          </p:txBody>
        </p:sp>
      </p:grpSp>
      <p:cxnSp>
        <p:nvCxnSpPr>
          <p:cNvPr id="3" name="Conector recto 2"/>
          <p:cNvCxnSpPr>
            <a:endCxn id="54" idx="1"/>
          </p:cNvCxnSpPr>
          <p:nvPr/>
        </p:nvCxnSpPr>
        <p:spPr>
          <a:xfrm>
            <a:off x="6019800" y="5008201"/>
            <a:ext cx="508810" cy="13514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7405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2"/>
          <p:cNvSpPr>
            <a:spLocks noGrp="1" noChangeAspect="1" noChangeArrowheads="1"/>
          </p:cNvSpPr>
          <p:nvPr/>
        </p:nvSpPr>
        <p:spPr bwMode="auto">
          <a:xfrm>
            <a:off x="2584092" y="626019"/>
            <a:ext cx="6935638" cy="43088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>
            <a:spAutoFit/>
          </a:bodyPr>
          <a:lstStyle>
            <a:lvl1pPr eaLnBrk="0" hangingPunct="0">
              <a:defRPr b="1">
                <a:solidFill>
                  <a:schemeClr val="bg1"/>
                </a:solidFill>
                <a:latin typeface="Arial" pitchFamily="34" charset="0"/>
              </a:defRPr>
            </a:lvl1pPr>
            <a:lvl2pPr marL="742950" indent="-285750" eaLnBrk="0" hangingPunct="0">
              <a:defRPr b="1">
                <a:solidFill>
                  <a:schemeClr val="bg1"/>
                </a:solidFill>
                <a:latin typeface="Arial" pitchFamily="34" charset="0"/>
              </a:defRPr>
            </a:lvl2pPr>
            <a:lvl3pPr marL="1143000" indent="-228600" eaLnBrk="0" hangingPunct="0">
              <a:defRPr b="1">
                <a:solidFill>
                  <a:schemeClr val="bg1"/>
                </a:solidFill>
                <a:latin typeface="Arial" pitchFamily="34" charset="0"/>
              </a:defRPr>
            </a:lvl3pPr>
            <a:lvl4pPr marL="1600200" indent="-228600" eaLnBrk="0" hangingPunct="0">
              <a:defRPr b="1">
                <a:solidFill>
                  <a:schemeClr val="bg1"/>
                </a:solidFill>
                <a:latin typeface="Arial" pitchFamily="34" charset="0"/>
              </a:defRPr>
            </a:lvl4pPr>
            <a:lvl5pPr marL="2057400" indent="-228600" eaLnBrk="0" hangingPunct="0">
              <a:defRPr b="1">
                <a:solidFill>
                  <a:schemeClr val="bg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altLang="es-CL" sz="2800" b="0" dirty="0" smtClean="0">
                <a:solidFill>
                  <a:prstClr val="white"/>
                </a:solidFill>
                <a:latin typeface="Calibri"/>
              </a:rPr>
              <a:t>ORGANIGRAMA</a:t>
            </a:r>
            <a:r>
              <a:rPr kumimoji="0" lang="es-CL" altLang="es-CL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kumimoji="0" lang="es-ES" altLang="es-CL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CuadroTexto 18"/>
          <p:cNvSpPr txBox="1"/>
          <p:nvPr/>
        </p:nvSpPr>
        <p:spPr>
          <a:xfrm>
            <a:off x="1919726" y="6611779"/>
            <a:ext cx="826437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HONOR   –   LEALTAD -   VALENTÍA -   INTEGRIDAD -   DEBER</a:t>
            </a: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4490593" y="6459083"/>
            <a:ext cx="320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000" b="0" i="0" u="none" strike="noStrike" kern="1200" cap="none" spc="3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PATRIOTISMO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0" y="184070"/>
            <a:ext cx="12192000" cy="481379"/>
          </a:xfrm>
          <a:prstGeom prst="rect">
            <a:avLst/>
          </a:prstGeom>
          <a:solidFill>
            <a:schemeClr val="tx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4" name="Picture 9"/>
          <p:cNvPicPr preferRelativeResize="0"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855" y="32248"/>
            <a:ext cx="462390" cy="71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9161DD4A-A9FC-5840-91D0-088EAB4A1E9B}"/>
              </a:ext>
            </a:extLst>
          </p:cNvPr>
          <p:cNvSpPr txBox="1"/>
          <p:nvPr/>
        </p:nvSpPr>
        <p:spPr>
          <a:xfrm>
            <a:off x="620834" y="244109"/>
            <a:ext cx="2008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MRCC CHILE</a:t>
            </a:r>
            <a:endParaRPr lang="es-ES_tradnl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10" name="Text Box 42"/>
          <p:cNvSpPr txBox="1">
            <a:spLocks noChangeArrowheads="1"/>
          </p:cNvSpPr>
          <p:nvPr/>
        </p:nvSpPr>
        <p:spPr bwMode="auto">
          <a:xfrm>
            <a:off x="8085641" y="3444608"/>
            <a:ext cx="184731" cy="338554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995C00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 sz="1600" b="1">
              <a:solidFill>
                <a:schemeClr val="bg1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grpSp>
        <p:nvGrpSpPr>
          <p:cNvPr id="12" name="Text Box 7"/>
          <p:cNvGrpSpPr>
            <a:grpSpLocks/>
          </p:cNvGrpSpPr>
          <p:nvPr/>
        </p:nvGrpSpPr>
        <p:grpSpPr bwMode="auto">
          <a:xfrm>
            <a:off x="4159250" y="1095108"/>
            <a:ext cx="3721100" cy="973162"/>
            <a:chOff x="2573" y="791"/>
            <a:chExt cx="1878" cy="687"/>
          </a:xfrm>
        </p:grpSpPr>
        <p:pic>
          <p:nvPicPr>
            <p:cNvPr id="13" name="Text Box 7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3" y="791"/>
              <a:ext cx="1878" cy="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 Box 3"/>
            <p:cNvSpPr txBox="1">
              <a:spLocks noChangeArrowheads="1"/>
            </p:cNvSpPr>
            <p:nvPr/>
          </p:nvSpPr>
          <p:spPr bwMode="auto">
            <a:xfrm>
              <a:off x="2592" y="810"/>
              <a:ext cx="1842" cy="587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s-CL" altLang="es-CL" sz="1600" b="1">
                  <a:solidFill>
                    <a:schemeClr val="bg1"/>
                  </a:solidFill>
                  <a:cs typeface="Arial" panose="020B0604020202020204" pitchFamily="34" charset="0"/>
                </a:rPr>
                <a:t>DIRECCIÓN DE </a:t>
              </a:r>
            </a:p>
            <a:p>
              <a:pPr algn="ctr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s-CL" altLang="es-CL" sz="1600" b="1">
                  <a:solidFill>
                    <a:schemeClr val="bg1"/>
                  </a:solidFill>
                  <a:cs typeface="Arial" panose="020B0604020202020204" pitchFamily="34" charset="0"/>
                </a:rPr>
                <a:t>SEGURIDAD Y OPERACIONES </a:t>
              </a:r>
            </a:p>
            <a:p>
              <a:pPr algn="ctr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s-CL" altLang="es-CL" sz="1600" b="1">
                  <a:solidFill>
                    <a:schemeClr val="bg1"/>
                  </a:solidFill>
                  <a:cs typeface="Arial" panose="020B0604020202020204" pitchFamily="34" charset="0"/>
                </a:rPr>
                <a:t>MARÍTIMAS</a:t>
              </a:r>
            </a:p>
          </p:txBody>
        </p:sp>
      </p:grpSp>
      <p:grpSp>
        <p:nvGrpSpPr>
          <p:cNvPr id="15" name="Rectangle 8"/>
          <p:cNvGrpSpPr>
            <a:grpSpLocks/>
          </p:cNvGrpSpPr>
          <p:nvPr/>
        </p:nvGrpSpPr>
        <p:grpSpPr bwMode="auto">
          <a:xfrm>
            <a:off x="2636838" y="2144445"/>
            <a:ext cx="2862262" cy="728663"/>
            <a:chOff x="1743" y="1674"/>
            <a:chExt cx="1479" cy="515"/>
          </a:xfrm>
        </p:grpSpPr>
        <p:pic>
          <p:nvPicPr>
            <p:cNvPr id="16" name="Rectangle 8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3" y="1674"/>
              <a:ext cx="1479" cy="5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 Box 6"/>
            <p:cNvSpPr txBox="1">
              <a:spLocks noChangeArrowheads="1"/>
            </p:cNvSpPr>
            <p:nvPr/>
          </p:nvSpPr>
          <p:spPr bwMode="auto">
            <a:xfrm>
              <a:off x="1765" y="1728"/>
              <a:ext cx="1440" cy="413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pPr algn="ctr"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r>
                <a:rPr lang="es-CL" altLang="es-CL" sz="1600" b="1">
                  <a:solidFill>
                    <a:schemeClr val="bg1"/>
                  </a:solidFill>
                </a:rPr>
                <a:t>BÚSQUEDA Y SALVAMENTO MARÍTIMO</a:t>
              </a:r>
            </a:p>
          </p:txBody>
        </p:sp>
      </p:grpSp>
      <p:cxnSp>
        <p:nvCxnSpPr>
          <p:cNvPr id="40" name="AutoShape 14"/>
          <p:cNvCxnSpPr>
            <a:cxnSpLocks noChangeShapeType="1"/>
            <a:stCxn id="17" idx="3"/>
            <a:endCxn id="13" idx="2"/>
          </p:cNvCxnSpPr>
          <p:nvPr/>
        </p:nvCxnSpPr>
        <p:spPr bwMode="auto">
          <a:xfrm flipV="1">
            <a:off x="5466201" y="2068270"/>
            <a:ext cx="553599" cy="444751"/>
          </a:xfrm>
          <a:prstGeom prst="bentConnector2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50" name="Imagen 49">
            <a:extLst>
              <a:ext uri="{FF2B5EF4-FFF2-40B4-BE49-F238E27FC236}">
                <a16:creationId xmlns:a16="http://schemas.microsoft.com/office/drawing/2014/main" id="{0A11407D-49E7-C741-B1AA-2B459C16BFB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7192" y="0"/>
            <a:ext cx="596261" cy="893285"/>
          </a:xfrm>
          <a:prstGeom prst="rect">
            <a:avLst/>
          </a:prstGeom>
        </p:spPr>
      </p:pic>
      <p:pic>
        <p:nvPicPr>
          <p:cNvPr id="51" name="Imagen 50"/>
          <p:cNvPicPr>
            <a:picLocks noChangeAspect="1"/>
          </p:cNvPicPr>
          <p:nvPr/>
        </p:nvPicPr>
        <p:blipFill>
          <a:blip r:embed="rId6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36566">
            <a:off x="10731629" y="3559884"/>
            <a:ext cx="1214377" cy="12108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5440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uadroTexto 18"/>
          <p:cNvSpPr txBox="1"/>
          <p:nvPr/>
        </p:nvSpPr>
        <p:spPr>
          <a:xfrm>
            <a:off x="1919726" y="6611779"/>
            <a:ext cx="826437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HONOR   –   LEALTAD -   VALENTÍA -   INTEGRIDAD -   DEBER</a:t>
            </a: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4490593" y="6459083"/>
            <a:ext cx="320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000" b="0" i="0" u="none" strike="noStrike" kern="1200" cap="none" spc="3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PATRIOTISMO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0" y="184070"/>
            <a:ext cx="12192000" cy="481379"/>
          </a:xfrm>
          <a:prstGeom prst="rect">
            <a:avLst/>
          </a:prstGeom>
          <a:solidFill>
            <a:schemeClr val="tx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4" name="Picture 9"/>
          <p:cNvPicPr preferRelativeResize="0"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855" y="32248"/>
            <a:ext cx="462390" cy="71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9161DD4A-A9FC-5840-91D0-088EAB4A1E9B}"/>
              </a:ext>
            </a:extLst>
          </p:cNvPr>
          <p:cNvSpPr txBox="1"/>
          <p:nvPr/>
        </p:nvSpPr>
        <p:spPr>
          <a:xfrm>
            <a:off x="620834" y="244109"/>
            <a:ext cx="2008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MRCC CHILE</a:t>
            </a:r>
            <a:endParaRPr lang="es-ES_tradnl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3BB9AF21-D6B1-4613-91D2-FCE65E2DB8C5}"/>
              </a:ext>
            </a:extLst>
          </p:cNvPr>
          <p:cNvSpPr/>
          <p:nvPr/>
        </p:nvSpPr>
        <p:spPr>
          <a:xfrm>
            <a:off x="2471082" y="1162290"/>
            <a:ext cx="7161657" cy="1786735"/>
          </a:xfrm>
          <a:prstGeom prst="rect">
            <a:avLst/>
          </a:prstGeom>
          <a:solidFill>
            <a:srgbClr val="00003E">
              <a:alpha val="54902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altLang="es-CL" sz="1800" dirty="0">
                <a:solidFill>
                  <a:schemeClr val="bg1"/>
                </a:solidFill>
              </a:rPr>
              <a:t>Desarrollar medidas de prevención y ejecutar con </a:t>
            </a:r>
            <a:r>
              <a:rPr lang="es-CL" altLang="es-CL" sz="1800" b="1" u="sng" dirty="0">
                <a:solidFill>
                  <a:schemeClr val="bg1"/>
                </a:solidFill>
              </a:rPr>
              <a:t>oportunidad y rapidez</a:t>
            </a:r>
            <a:r>
              <a:rPr lang="es-CL" altLang="es-CL" sz="1800" b="1" dirty="0">
                <a:solidFill>
                  <a:schemeClr val="bg1"/>
                </a:solidFill>
              </a:rPr>
              <a:t> </a:t>
            </a:r>
            <a:r>
              <a:rPr lang="es-CL" altLang="es-CL" sz="1800" dirty="0">
                <a:solidFill>
                  <a:schemeClr val="bg1"/>
                </a:solidFill>
              </a:rPr>
              <a:t>las operaciones de búsqueda y salvamento en el </a:t>
            </a:r>
            <a:r>
              <a:rPr lang="es-CL" altLang="es-CL" sz="1800" b="1" u="sng" dirty="0">
                <a:solidFill>
                  <a:schemeClr val="bg1"/>
                </a:solidFill>
              </a:rPr>
              <a:t>área de responsabilidad nacional</a:t>
            </a:r>
            <a:r>
              <a:rPr lang="es-CL" altLang="es-CL" sz="1800" dirty="0">
                <a:solidFill>
                  <a:schemeClr val="bg1"/>
                </a:solidFill>
              </a:rPr>
              <a:t>, con el propósito  de velar por la seguridad de la vida humana y dar cumplimiento a la </a:t>
            </a:r>
            <a:r>
              <a:rPr lang="es-CL" altLang="es-CL" sz="1800" b="1" u="sng" dirty="0">
                <a:solidFill>
                  <a:schemeClr val="bg1"/>
                </a:solidFill>
              </a:rPr>
              <a:t>normativa nacional</a:t>
            </a:r>
            <a:r>
              <a:rPr lang="es-CL" altLang="es-CL" sz="1800" dirty="0">
                <a:solidFill>
                  <a:schemeClr val="bg1"/>
                </a:solidFill>
              </a:rPr>
              <a:t> y </a:t>
            </a:r>
            <a:r>
              <a:rPr lang="es-CL" altLang="es-CL" sz="1800" b="1" u="sng" dirty="0">
                <a:solidFill>
                  <a:schemeClr val="bg1"/>
                </a:solidFill>
              </a:rPr>
              <a:t>convenios internacionales vigentes</a:t>
            </a:r>
            <a:r>
              <a:rPr lang="es-CL" altLang="es-CL" sz="1800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7100" y="3471323"/>
            <a:ext cx="4035631" cy="2687793"/>
          </a:xfrm>
          <a:prstGeom prst="rect">
            <a:avLst/>
          </a:prstGeom>
        </p:spPr>
      </p:pic>
      <p:pic>
        <p:nvPicPr>
          <p:cNvPr id="14" name="Picture 5" descr="Diapositiva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63000"/>
                    </a14:imgEffect>
                    <a14:imgEffect>
                      <a14:brightnessContrast bright="2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23165" y="3486532"/>
            <a:ext cx="4294975" cy="2672584"/>
          </a:xfrm>
          <a:prstGeom prst="rect">
            <a:avLst/>
          </a:prstGeom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En alta mar son fiscalizadas naves extranjeras por el Patrullero Oceánico  &amp;quot;Cabo Odger&amp;quot; y un avión naval - Armada de Chil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222" y="3041114"/>
            <a:ext cx="1986321" cy="20867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0A11407D-49E7-C741-B1AA-2B459C16BFB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7192" y="0"/>
            <a:ext cx="596261" cy="893285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5437619" y="693176"/>
            <a:ext cx="1309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dirty="0">
                <a:solidFill>
                  <a:schemeClr val="bg1"/>
                </a:solidFill>
              </a:rPr>
              <a:t>MISIÓN</a:t>
            </a:r>
          </a:p>
        </p:txBody>
      </p:sp>
    </p:spTree>
    <p:extLst>
      <p:ext uri="{BB962C8B-B14F-4D97-AF65-F5344CB8AC3E}">
        <p14:creationId xmlns:p14="http://schemas.microsoft.com/office/powerpoint/2010/main" val="3116788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uadroTexto 18"/>
          <p:cNvSpPr txBox="1"/>
          <p:nvPr/>
        </p:nvSpPr>
        <p:spPr>
          <a:xfrm>
            <a:off x="1919726" y="6611779"/>
            <a:ext cx="826437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HONOR   –   LEALTAD -   VALENTÍA -   INTEGRIDAD -   DEBER</a:t>
            </a: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4490593" y="6459083"/>
            <a:ext cx="320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000" b="0" i="0" u="none" strike="noStrike" kern="1200" cap="none" spc="3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PATRIOTISMO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0" y="184070"/>
            <a:ext cx="12192000" cy="481379"/>
          </a:xfrm>
          <a:prstGeom prst="rect">
            <a:avLst/>
          </a:prstGeom>
          <a:solidFill>
            <a:schemeClr val="tx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4" name="Picture 9"/>
          <p:cNvPicPr preferRelativeResize="0"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855" y="32248"/>
            <a:ext cx="462390" cy="71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9161DD4A-A9FC-5840-91D0-088EAB4A1E9B}"/>
              </a:ext>
            </a:extLst>
          </p:cNvPr>
          <p:cNvSpPr txBox="1"/>
          <p:nvPr/>
        </p:nvSpPr>
        <p:spPr>
          <a:xfrm>
            <a:off x="620834" y="244109"/>
            <a:ext cx="2008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MRCC CHILE</a:t>
            </a:r>
            <a:endParaRPr lang="es-ES_tradnl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3BB9AF21-D6B1-4613-91D2-FCE65E2DB8C5}"/>
              </a:ext>
            </a:extLst>
          </p:cNvPr>
          <p:cNvSpPr/>
          <p:nvPr/>
        </p:nvSpPr>
        <p:spPr>
          <a:xfrm>
            <a:off x="620834" y="1341365"/>
            <a:ext cx="8273784" cy="3687835"/>
          </a:xfrm>
          <a:prstGeom prst="rect">
            <a:avLst/>
          </a:prstGeom>
          <a:solidFill>
            <a:srgbClr val="00003E">
              <a:alpha val="54902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MX" altLang="es-CL" dirty="0" smtClean="0">
                <a:solidFill>
                  <a:schemeClr val="bg1"/>
                </a:solidFill>
              </a:rPr>
              <a:t>Monitorear y analizar la actividad en el área marítima, fluvial y lacustre de responsabilidad de la AA.MM., Con el propósito de contribuir a la alerta, prevención, protección y respuesta a las situaciones que afecten las actividades e intereses  marítimos nacionales, tales como: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altLang="es-CL" dirty="0" smtClean="0">
                <a:solidFill>
                  <a:schemeClr val="bg1"/>
                </a:solidFill>
              </a:rPr>
              <a:t>Seguridad a la navegación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altLang="es-CL" dirty="0" smtClean="0">
                <a:solidFill>
                  <a:schemeClr val="bg1"/>
                </a:solidFill>
              </a:rPr>
              <a:t>Apoyo a fiscalización de pesca Ilegal, no declarada y no reglamentada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altLang="es-CL" dirty="0" smtClean="0">
                <a:solidFill>
                  <a:schemeClr val="bg1"/>
                </a:solidFill>
              </a:rPr>
              <a:t>Monitoreo de naves de interés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altLang="es-CL" dirty="0" smtClean="0">
                <a:solidFill>
                  <a:schemeClr val="bg1"/>
                </a:solidFill>
              </a:rPr>
              <a:t>Detección de conductas erráticas en naves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altLang="es-CL" dirty="0" smtClean="0">
                <a:solidFill>
                  <a:schemeClr val="bg1"/>
                </a:solidFill>
              </a:rPr>
              <a:t>Activación alarmas red Datamar2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MX" altLang="es-CL" dirty="0" smtClean="0">
                <a:solidFill>
                  <a:schemeClr val="bg1"/>
                </a:solidFill>
              </a:rPr>
              <a:t>Instrucción a personal propio y externo</a:t>
            </a:r>
          </a:p>
        </p:txBody>
      </p:sp>
      <p:pic>
        <p:nvPicPr>
          <p:cNvPr id="16" name="Picture 6" descr="En alta mar son fiscalizadas naves extranjeras por el Patrullero Oceánico  &amp;quot;Cabo Odger&amp;quot; y un avión naval - Armada de Chil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7696" y="1354506"/>
            <a:ext cx="1186401" cy="10261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0A11407D-49E7-C741-B1AA-2B459C16BFB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7192" y="0"/>
            <a:ext cx="596261" cy="893285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2809948" y="665449"/>
            <a:ext cx="64839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800" dirty="0" smtClean="0">
                <a:solidFill>
                  <a:schemeClr val="bg1"/>
                </a:solidFill>
              </a:rPr>
              <a:t>OTRAS ACTIVIDADES</a:t>
            </a:r>
            <a:endParaRPr lang="es-CL" sz="2800" dirty="0">
              <a:solidFill>
                <a:schemeClr val="bg1"/>
              </a:solidFill>
            </a:endParaRPr>
          </a:p>
        </p:txBody>
      </p:sp>
      <p:pic>
        <p:nvPicPr>
          <p:cNvPr id="13" name="Picture 8" descr="http://www.infodrogas.gub.uy/images/stories/thumbs/tiburon_kmado_thumb_300_250_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4097" y="1341365"/>
            <a:ext cx="1384915" cy="1038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8" t="13722" r="1356" b="4510"/>
          <a:stretch/>
        </p:blipFill>
        <p:spPr bwMode="auto">
          <a:xfrm>
            <a:off x="8997696" y="2380051"/>
            <a:ext cx="2569463" cy="1175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1878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uadroTexto 18"/>
          <p:cNvSpPr txBox="1"/>
          <p:nvPr/>
        </p:nvSpPr>
        <p:spPr>
          <a:xfrm>
            <a:off x="1919726" y="6611779"/>
            <a:ext cx="826437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HONOR   –   LEALTAD -   VALENTÍA -   INTEGRIDAD -   DEBER</a:t>
            </a: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4490593" y="6459083"/>
            <a:ext cx="320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000" b="0" i="0" u="none" strike="noStrike" kern="1200" cap="none" spc="3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PATRIOTISMO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0" y="184070"/>
            <a:ext cx="12192000" cy="481379"/>
          </a:xfrm>
          <a:prstGeom prst="rect">
            <a:avLst/>
          </a:prstGeom>
          <a:solidFill>
            <a:schemeClr val="tx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4" name="Picture 9"/>
          <p:cNvPicPr preferRelativeResize="0"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855" y="32248"/>
            <a:ext cx="462390" cy="71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9161DD4A-A9FC-5840-91D0-088EAB4A1E9B}"/>
              </a:ext>
            </a:extLst>
          </p:cNvPr>
          <p:cNvSpPr txBox="1"/>
          <p:nvPr/>
        </p:nvSpPr>
        <p:spPr>
          <a:xfrm>
            <a:off x="620834" y="244109"/>
            <a:ext cx="2008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MRCC CHILE</a:t>
            </a:r>
            <a:endParaRPr lang="es-ES_tradnl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13" name="Forma libre: forma 10">
            <a:extLst>
              <a:ext uri="{FF2B5EF4-FFF2-40B4-BE49-F238E27FC236}">
                <a16:creationId xmlns:a16="http://schemas.microsoft.com/office/drawing/2014/main" id="{B45763E1-701B-4840-B861-2B1D3B6CB55C}"/>
              </a:ext>
            </a:extLst>
          </p:cNvPr>
          <p:cNvSpPr/>
          <p:nvPr/>
        </p:nvSpPr>
        <p:spPr>
          <a:xfrm>
            <a:off x="6331131" y="1145279"/>
            <a:ext cx="4233168" cy="4235117"/>
          </a:xfrm>
          <a:custGeom>
            <a:avLst/>
            <a:gdLst>
              <a:gd name="connsiteX0" fmla="*/ 3192379 w 3481137"/>
              <a:gd name="connsiteY0" fmla="*/ 0 h 4203032"/>
              <a:gd name="connsiteX1" fmla="*/ 1251284 w 3481137"/>
              <a:gd name="connsiteY1" fmla="*/ 0 h 4203032"/>
              <a:gd name="connsiteX2" fmla="*/ 1299411 w 3481137"/>
              <a:gd name="connsiteY2" fmla="*/ 1219200 h 4203032"/>
              <a:gd name="connsiteX3" fmla="*/ 16042 w 3481137"/>
              <a:gd name="connsiteY3" fmla="*/ 1203158 h 4203032"/>
              <a:gd name="connsiteX4" fmla="*/ 0 w 3481137"/>
              <a:gd name="connsiteY4" fmla="*/ 4186989 h 4203032"/>
              <a:gd name="connsiteX5" fmla="*/ 3224463 w 3481137"/>
              <a:gd name="connsiteY5" fmla="*/ 4203032 h 4203032"/>
              <a:gd name="connsiteX6" fmla="*/ 3481137 w 3481137"/>
              <a:gd name="connsiteY6" fmla="*/ 3818021 h 4203032"/>
              <a:gd name="connsiteX7" fmla="*/ 3336758 w 3481137"/>
              <a:gd name="connsiteY7" fmla="*/ 3818021 h 4203032"/>
              <a:gd name="connsiteX8" fmla="*/ 3352800 w 3481137"/>
              <a:gd name="connsiteY8" fmla="*/ 3593432 h 4203032"/>
              <a:gd name="connsiteX9" fmla="*/ 3144253 w 3481137"/>
              <a:gd name="connsiteY9" fmla="*/ 3384884 h 4203032"/>
              <a:gd name="connsiteX10" fmla="*/ 3015916 w 3481137"/>
              <a:gd name="connsiteY10" fmla="*/ 3352800 h 4203032"/>
              <a:gd name="connsiteX11" fmla="*/ 3031958 w 3481137"/>
              <a:gd name="connsiteY11" fmla="*/ 3144253 h 4203032"/>
              <a:gd name="connsiteX12" fmla="*/ 3080084 w 3481137"/>
              <a:gd name="connsiteY12" fmla="*/ 2839453 h 4203032"/>
              <a:gd name="connsiteX13" fmla="*/ 3112169 w 3481137"/>
              <a:gd name="connsiteY13" fmla="*/ 2807368 h 4203032"/>
              <a:gd name="connsiteX14" fmla="*/ 3144253 w 3481137"/>
              <a:gd name="connsiteY14" fmla="*/ 2534653 h 4203032"/>
              <a:gd name="connsiteX15" fmla="*/ 3160295 w 3481137"/>
              <a:gd name="connsiteY15" fmla="*/ 2422358 h 4203032"/>
              <a:gd name="connsiteX16" fmla="*/ 3144253 w 3481137"/>
              <a:gd name="connsiteY16" fmla="*/ 2294021 h 4203032"/>
              <a:gd name="connsiteX17" fmla="*/ 3096127 w 3481137"/>
              <a:gd name="connsiteY17" fmla="*/ 2326105 h 4203032"/>
              <a:gd name="connsiteX18" fmla="*/ 3080084 w 3481137"/>
              <a:gd name="connsiteY18" fmla="*/ 2438400 h 4203032"/>
              <a:gd name="connsiteX19" fmla="*/ 3048000 w 3481137"/>
              <a:gd name="connsiteY19" fmla="*/ 2390274 h 4203032"/>
              <a:gd name="connsiteX20" fmla="*/ 3080084 w 3481137"/>
              <a:gd name="connsiteY20" fmla="*/ 2261937 h 4203032"/>
              <a:gd name="connsiteX21" fmla="*/ 3064042 w 3481137"/>
              <a:gd name="connsiteY21" fmla="*/ 1957137 h 4203032"/>
              <a:gd name="connsiteX22" fmla="*/ 3048000 w 3481137"/>
              <a:gd name="connsiteY22" fmla="*/ 1892968 h 4203032"/>
              <a:gd name="connsiteX23" fmla="*/ 3096127 w 3481137"/>
              <a:gd name="connsiteY23" fmla="*/ 1780674 h 4203032"/>
              <a:gd name="connsiteX24" fmla="*/ 3128211 w 3481137"/>
              <a:gd name="connsiteY24" fmla="*/ 1684421 h 4203032"/>
              <a:gd name="connsiteX25" fmla="*/ 3144253 w 3481137"/>
              <a:gd name="connsiteY25" fmla="*/ 1636295 h 4203032"/>
              <a:gd name="connsiteX26" fmla="*/ 3128211 w 3481137"/>
              <a:gd name="connsiteY26" fmla="*/ 1122947 h 4203032"/>
              <a:gd name="connsiteX27" fmla="*/ 3144253 w 3481137"/>
              <a:gd name="connsiteY27" fmla="*/ 1010653 h 4203032"/>
              <a:gd name="connsiteX28" fmla="*/ 3176337 w 3481137"/>
              <a:gd name="connsiteY28" fmla="*/ 898358 h 4203032"/>
              <a:gd name="connsiteX29" fmla="*/ 3192379 w 3481137"/>
              <a:gd name="connsiteY29" fmla="*/ 433137 h 4203032"/>
              <a:gd name="connsiteX30" fmla="*/ 3176337 w 3481137"/>
              <a:gd name="connsiteY30" fmla="*/ 112295 h 4203032"/>
              <a:gd name="connsiteX31" fmla="*/ 3192379 w 3481137"/>
              <a:gd name="connsiteY31" fmla="*/ 0 h 4203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481137" h="4203032">
                <a:moveTo>
                  <a:pt x="3192379" y="0"/>
                </a:moveTo>
                <a:lnTo>
                  <a:pt x="1251284" y="0"/>
                </a:lnTo>
                <a:lnTo>
                  <a:pt x="1299411" y="1219200"/>
                </a:lnTo>
                <a:lnTo>
                  <a:pt x="16042" y="1203158"/>
                </a:lnTo>
                <a:cubicBezTo>
                  <a:pt x="10695" y="2197768"/>
                  <a:pt x="5347" y="3192379"/>
                  <a:pt x="0" y="4186989"/>
                </a:cubicBezTo>
                <a:lnTo>
                  <a:pt x="3224463" y="4203032"/>
                </a:lnTo>
                <a:lnTo>
                  <a:pt x="3481137" y="3818021"/>
                </a:lnTo>
                <a:lnTo>
                  <a:pt x="3336758" y="3818021"/>
                </a:lnTo>
                <a:lnTo>
                  <a:pt x="3352800" y="3593432"/>
                </a:lnTo>
                <a:lnTo>
                  <a:pt x="3144253" y="3384884"/>
                </a:lnTo>
                <a:lnTo>
                  <a:pt x="3015916" y="3352800"/>
                </a:lnTo>
                <a:cubicBezTo>
                  <a:pt x="3021263" y="3283284"/>
                  <a:pt x="3027161" y="3213809"/>
                  <a:pt x="3031958" y="3144253"/>
                </a:cubicBezTo>
                <a:cubicBezTo>
                  <a:pt x="3044474" y="2962769"/>
                  <a:pt x="3001512" y="2937668"/>
                  <a:pt x="3080084" y="2839453"/>
                </a:cubicBezTo>
                <a:cubicBezTo>
                  <a:pt x="3089533" y="2827642"/>
                  <a:pt x="3101474" y="2818063"/>
                  <a:pt x="3112169" y="2807368"/>
                </a:cubicBezTo>
                <a:cubicBezTo>
                  <a:pt x="3153758" y="2682600"/>
                  <a:pt x="3118958" y="2800254"/>
                  <a:pt x="3144253" y="2534653"/>
                </a:cubicBezTo>
                <a:cubicBezTo>
                  <a:pt x="3147838" y="2497012"/>
                  <a:pt x="3154948" y="2459790"/>
                  <a:pt x="3160295" y="2422358"/>
                </a:cubicBezTo>
                <a:cubicBezTo>
                  <a:pt x="3154948" y="2379579"/>
                  <a:pt x="3168167" y="2329892"/>
                  <a:pt x="3144253" y="2294021"/>
                </a:cubicBezTo>
                <a:cubicBezTo>
                  <a:pt x="3133558" y="2277979"/>
                  <a:pt x="3103957" y="2308487"/>
                  <a:pt x="3096127" y="2326105"/>
                </a:cubicBezTo>
                <a:cubicBezTo>
                  <a:pt x="3080770" y="2360658"/>
                  <a:pt x="3085432" y="2400968"/>
                  <a:pt x="3080084" y="2438400"/>
                </a:cubicBezTo>
                <a:cubicBezTo>
                  <a:pt x="3069389" y="2422358"/>
                  <a:pt x="3050391" y="2409405"/>
                  <a:pt x="3048000" y="2390274"/>
                </a:cubicBezTo>
                <a:cubicBezTo>
                  <a:pt x="3044480" y="2362116"/>
                  <a:pt x="3069608" y="2293366"/>
                  <a:pt x="3080084" y="2261937"/>
                </a:cubicBezTo>
                <a:cubicBezTo>
                  <a:pt x="3074737" y="2160337"/>
                  <a:pt x="3072856" y="2058495"/>
                  <a:pt x="3064042" y="1957137"/>
                </a:cubicBezTo>
                <a:cubicBezTo>
                  <a:pt x="3062132" y="1935172"/>
                  <a:pt x="3048000" y="1915016"/>
                  <a:pt x="3048000" y="1892968"/>
                </a:cubicBezTo>
                <a:cubicBezTo>
                  <a:pt x="3048000" y="1816935"/>
                  <a:pt x="3055306" y="1821494"/>
                  <a:pt x="3096127" y="1780674"/>
                </a:cubicBezTo>
                <a:lnTo>
                  <a:pt x="3128211" y="1684421"/>
                </a:lnTo>
                <a:lnTo>
                  <a:pt x="3144253" y="1636295"/>
                </a:lnTo>
                <a:cubicBezTo>
                  <a:pt x="3187355" y="1377678"/>
                  <a:pt x="3145057" y="1678870"/>
                  <a:pt x="3128211" y="1122947"/>
                </a:cubicBezTo>
                <a:cubicBezTo>
                  <a:pt x="3127066" y="1085153"/>
                  <a:pt x="3137489" y="1047854"/>
                  <a:pt x="3144253" y="1010653"/>
                </a:cubicBezTo>
                <a:cubicBezTo>
                  <a:pt x="3152311" y="966336"/>
                  <a:pt x="3162592" y="939593"/>
                  <a:pt x="3176337" y="898358"/>
                </a:cubicBezTo>
                <a:cubicBezTo>
                  <a:pt x="3181684" y="743284"/>
                  <a:pt x="3192379" y="588303"/>
                  <a:pt x="3192379" y="433137"/>
                </a:cubicBezTo>
                <a:cubicBezTo>
                  <a:pt x="3192379" y="326056"/>
                  <a:pt x="3180617" y="219290"/>
                  <a:pt x="3176337" y="112295"/>
                </a:cubicBezTo>
                <a:cubicBezTo>
                  <a:pt x="3175268" y="85579"/>
                  <a:pt x="3176337" y="58821"/>
                  <a:pt x="3192379" y="0"/>
                </a:cubicBezTo>
                <a:close/>
              </a:path>
            </a:pathLst>
          </a:custGeom>
          <a:solidFill>
            <a:schemeClr val="accent6">
              <a:lumMod val="50000"/>
              <a:alpha val="50196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25ED0FD3-2A46-49A7-9286-738E737247D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57351" y="1032193"/>
            <a:ext cx="7721336" cy="4365175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DCB081B7-84A7-4E38-AF7E-30D106D1A30A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850426" y="1158240"/>
            <a:ext cx="713873" cy="4239128"/>
          </a:xfrm>
          <a:prstGeom prst="rect">
            <a:avLst/>
          </a:prstGeom>
        </p:spPr>
      </p:pic>
      <p:pic>
        <p:nvPicPr>
          <p:cNvPr id="18" name="11 Imagen" descr="Argentina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718800" y="5358130"/>
            <a:ext cx="725424" cy="453390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" name="12 Imagen" descr="francia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19940" y="1531760"/>
            <a:ext cx="704640" cy="469760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7" name="13 Imagen" descr="Perú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564739" y="528320"/>
            <a:ext cx="721501" cy="481001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" name="14 Imagen" descr="nz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917440" y="3743960"/>
            <a:ext cx="721360" cy="492760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0A11407D-49E7-C741-B1AA-2B459C16BFB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7192" y="0"/>
            <a:ext cx="596261" cy="893285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10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36566">
            <a:off x="1425475" y="2259493"/>
            <a:ext cx="1214377" cy="1210897"/>
          </a:xfrm>
          <a:prstGeom prst="rect">
            <a:avLst/>
          </a:prstGeom>
          <a:noFill/>
        </p:spPr>
      </p:pic>
      <p:sp>
        <p:nvSpPr>
          <p:cNvPr id="3" name="Rectángulo 2"/>
          <p:cNvSpPr/>
          <p:nvPr/>
        </p:nvSpPr>
        <p:spPr>
          <a:xfrm>
            <a:off x="865909" y="3852036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buSzPct val="100000"/>
            </a:pPr>
            <a:r>
              <a:rPr lang="es-MX" altLang="es-CL" sz="24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Zona de responsabilidad SAR </a:t>
            </a:r>
          </a:p>
          <a:p>
            <a:pPr algn="just">
              <a:buSzPct val="100000"/>
            </a:pPr>
            <a:r>
              <a:rPr lang="es-ES" altLang="es-CL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26.476.004,5 k</a:t>
            </a:r>
            <a:r>
              <a:rPr lang="es-MX" altLang="es-CL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m</a:t>
            </a:r>
            <a:r>
              <a:rPr lang="es-MX" altLang="es-CL" sz="2400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784544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uadroTexto 18"/>
          <p:cNvSpPr txBox="1"/>
          <p:nvPr/>
        </p:nvSpPr>
        <p:spPr>
          <a:xfrm>
            <a:off x="1919726" y="6611779"/>
            <a:ext cx="826437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HONOR   –   LEALTAD -   VALENTÍA -   INTEGRIDAD -   DEBER</a:t>
            </a: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4490593" y="6459083"/>
            <a:ext cx="320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000" b="0" i="0" u="none" strike="noStrike" kern="1200" cap="none" spc="3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PATRIOTISMO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0" y="184070"/>
            <a:ext cx="12192000" cy="481379"/>
          </a:xfrm>
          <a:prstGeom prst="rect">
            <a:avLst/>
          </a:prstGeom>
          <a:solidFill>
            <a:schemeClr val="tx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4" name="Picture 9"/>
          <p:cNvPicPr preferRelativeResize="0"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855" y="32248"/>
            <a:ext cx="462390" cy="71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9161DD4A-A9FC-5840-91D0-088EAB4A1E9B}"/>
              </a:ext>
            </a:extLst>
          </p:cNvPr>
          <p:cNvSpPr txBox="1"/>
          <p:nvPr/>
        </p:nvSpPr>
        <p:spPr>
          <a:xfrm>
            <a:off x="620834" y="244109"/>
            <a:ext cx="2008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MRCC CHILE</a:t>
            </a:r>
            <a:endParaRPr lang="es-ES_tradnl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0A11407D-49E7-C741-B1AA-2B459C16BFB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7192" y="0"/>
            <a:ext cx="596261" cy="89328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34" y="1231314"/>
            <a:ext cx="7536030" cy="4295044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8333509" y="1231314"/>
            <a:ext cx="26912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bg1"/>
                </a:solidFill>
              </a:rPr>
              <a:t>SISTEMA MUNDIAL DE SOCORRO Y SEGURIDAD MARÍTIMA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8333509" y="2917171"/>
            <a:ext cx="26912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>
                <a:solidFill>
                  <a:schemeClr val="bg1"/>
                </a:solidFill>
              </a:rPr>
              <a:t>ACTIVACIÓN MRCC</a:t>
            </a:r>
            <a:endParaRPr lang="es-CL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774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uadroTexto 18"/>
          <p:cNvSpPr txBox="1"/>
          <p:nvPr/>
        </p:nvSpPr>
        <p:spPr>
          <a:xfrm>
            <a:off x="1919726" y="6611779"/>
            <a:ext cx="826437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HONOR   –   LEALTAD -   VALENTÍA -   INTEGRIDAD -   DEBER</a:t>
            </a: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4490593" y="6459083"/>
            <a:ext cx="320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000" b="0" i="0" u="none" strike="noStrike" kern="1200" cap="none" spc="3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PATRIOTISMO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0" y="184070"/>
            <a:ext cx="12192000" cy="481379"/>
          </a:xfrm>
          <a:prstGeom prst="rect">
            <a:avLst/>
          </a:prstGeom>
          <a:solidFill>
            <a:schemeClr val="tx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4" name="Picture 9"/>
          <p:cNvPicPr preferRelativeResize="0"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855" y="32248"/>
            <a:ext cx="462390" cy="71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9161DD4A-A9FC-5840-91D0-088EAB4A1E9B}"/>
              </a:ext>
            </a:extLst>
          </p:cNvPr>
          <p:cNvSpPr txBox="1"/>
          <p:nvPr/>
        </p:nvSpPr>
        <p:spPr>
          <a:xfrm>
            <a:off x="620834" y="244109"/>
            <a:ext cx="2008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MRCC CHILE</a:t>
            </a:r>
            <a:endParaRPr lang="es-ES_tradnl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0A11407D-49E7-C741-B1AA-2B459C16BFB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7192" y="0"/>
            <a:ext cx="596261" cy="893285"/>
          </a:xfrm>
          <a:prstGeom prst="rect">
            <a:avLst/>
          </a:prstGeom>
        </p:spPr>
      </p:pic>
      <p:sp>
        <p:nvSpPr>
          <p:cNvPr id="2" name="AutoShape 2" descr="https://mdaemon.dgtm.cl/WorldClient.dll?Session=PFG428RDK1FZP&amp;View=Attachment&amp;Number=337&amp;FolderID=0&amp;Part=2&amp;Filename=IMG_8520.jpg&amp;OpenAttachment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834" y="1098019"/>
            <a:ext cx="2890275" cy="2167707"/>
          </a:xfrm>
          <a:prstGeom prst="rect">
            <a:avLst/>
          </a:prstGeom>
        </p:spPr>
      </p:pic>
      <p:sp>
        <p:nvSpPr>
          <p:cNvPr id="4" name="AutoShape 4" descr="https://mdaemon.dgtm.cl/WorldClient.dll?Session=PFG428RDK1FZP&amp;View=Attachment&amp;Number=339&amp;FolderID=0&amp;Part=2&amp;Filename=IMG_8570.jpg&amp;OpenAttachment=1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454" y="3497177"/>
            <a:ext cx="2901655" cy="217624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2459366" y="3188292"/>
            <a:ext cx="13999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dirty="0" smtClean="0">
                <a:solidFill>
                  <a:schemeClr val="bg1"/>
                </a:solidFill>
              </a:rPr>
              <a:t>Operadores</a:t>
            </a:r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563245" y="3188982"/>
            <a:ext cx="13999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dirty="0" smtClean="0">
                <a:solidFill>
                  <a:schemeClr val="bg1"/>
                </a:solidFill>
              </a:rPr>
              <a:t>Supervisor</a:t>
            </a:r>
            <a:endParaRPr lang="es-CL" sz="1600" dirty="0">
              <a:solidFill>
                <a:schemeClr val="bg1"/>
              </a:solidFill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6"/>
          <a:srcRect l="37128" t="18494" r="20531" b="15567"/>
          <a:stretch/>
        </p:blipFill>
        <p:spPr>
          <a:xfrm>
            <a:off x="4207538" y="1098019"/>
            <a:ext cx="5223018" cy="4575398"/>
          </a:xfrm>
          <a:prstGeom prst="rect">
            <a:avLst/>
          </a:prstGeom>
        </p:spPr>
      </p:pic>
      <p:pic>
        <p:nvPicPr>
          <p:cNvPr id="26" name="Imagen 25">
            <a:extLst>
              <a:ext uri="{FF2B5EF4-FFF2-40B4-BE49-F238E27FC236}">
                <a16:creationId xmlns:a16="http://schemas.microsoft.com/office/drawing/2014/main" id="{DCB081B7-84A7-4E38-AF7E-30D106D1A30A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875938" y="1069418"/>
            <a:ext cx="713873" cy="4239128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9621982" y="1077246"/>
            <a:ext cx="141946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 smtClean="0">
                <a:solidFill>
                  <a:schemeClr val="bg1"/>
                </a:solidFill>
              </a:rPr>
              <a:t>ARICA </a:t>
            </a:r>
          </a:p>
          <a:p>
            <a:r>
              <a:rPr lang="es-CL" sz="1200" dirty="0" smtClean="0">
                <a:solidFill>
                  <a:schemeClr val="bg1"/>
                </a:solidFill>
              </a:rPr>
              <a:t>IQUIQUE</a:t>
            </a:r>
          </a:p>
          <a:p>
            <a:r>
              <a:rPr lang="es-CL" sz="1200" dirty="0" smtClean="0">
                <a:solidFill>
                  <a:schemeClr val="bg1"/>
                </a:solidFill>
              </a:rPr>
              <a:t>ANTOFAGASTA</a:t>
            </a:r>
          </a:p>
          <a:p>
            <a:r>
              <a:rPr lang="es-CL" sz="1200" dirty="0" smtClean="0">
                <a:solidFill>
                  <a:schemeClr val="bg1"/>
                </a:solidFill>
              </a:rPr>
              <a:t>CALDERA</a:t>
            </a:r>
          </a:p>
          <a:p>
            <a:r>
              <a:rPr lang="es-CL" sz="1200" dirty="0" smtClean="0">
                <a:solidFill>
                  <a:schemeClr val="bg1"/>
                </a:solidFill>
              </a:rPr>
              <a:t>HANGA ROA </a:t>
            </a:r>
          </a:p>
          <a:p>
            <a:r>
              <a:rPr lang="es-CL" sz="1200" dirty="0" smtClean="0">
                <a:solidFill>
                  <a:schemeClr val="bg1"/>
                </a:solidFill>
              </a:rPr>
              <a:t>COQUIMBO</a:t>
            </a:r>
          </a:p>
          <a:p>
            <a:r>
              <a:rPr lang="es-CL" sz="1200" dirty="0" smtClean="0">
                <a:solidFill>
                  <a:schemeClr val="bg1"/>
                </a:solidFill>
              </a:rPr>
              <a:t>VALPARAÍSO</a:t>
            </a:r>
          </a:p>
          <a:p>
            <a:r>
              <a:rPr lang="es-CL" sz="1200" dirty="0" smtClean="0">
                <a:solidFill>
                  <a:schemeClr val="bg1"/>
                </a:solidFill>
              </a:rPr>
              <a:t>SAN ANTONIO</a:t>
            </a:r>
          </a:p>
          <a:p>
            <a:r>
              <a:rPr lang="es-CL" sz="1200" dirty="0" smtClean="0">
                <a:solidFill>
                  <a:schemeClr val="bg1"/>
                </a:solidFill>
              </a:rPr>
              <a:t>TALCAHUANO</a:t>
            </a:r>
          </a:p>
          <a:p>
            <a:r>
              <a:rPr lang="es-CL" sz="1200" dirty="0" smtClean="0">
                <a:solidFill>
                  <a:schemeClr val="bg1"/>
                </a:solidFill>
              </a:rPr>
              <a:t>VALDIVIA</a:t>
            </a:r>
          </a:p>
          <a:p>
            <a:r>
              <a:rPr lang="es-CL" sz="1200" dirty="0" smtClean="0">
                <a:solidFill>
                  <a:schemeClr val="bg1"/>
                </a:solidFill>
              </a:rPr>
              <a:t>PUERTO MONTT</a:t>
            </a:r>
          </a:p>
          <a:p>
            <a:r>
              <a:rPr lang="es-CL" sz="1200" dirty="0" smtClean="0">
                <a:solidFill>
                  <a:schemeClr val="bg1"/>
                </a:solidFill>
              </a:rPr>
              <a:t>CASTRO </a:t>
            </a:r>
          </a:p>
          <a:p>
            <a:r>
              <a:rPr lang="es-CL" sz="1200" dirty="0" smtClean="0">
                <a:solidFill>
                  <a:schemeClr val="bg1"/>
                </a:solidFill>
              </a:rPr>
              <a:t>AYSEN</a:t>
            </a:r>
          </a:p>
          <a:p>
            <a:r>
              <a:rPr lang="es-CL" sz="1200" dirty="0" smtClean="0">
                <a:solidFill>
                  <a:schemeClr val="bg1"/>
                </a:solidFill>
              </a:rPr>
              <a:t>PUNTA ARENAS</a:t>
            </a:r>
          </a:p>
          <a:p>
            <a:r>
              <a:rPr lang="es-CL" sz="1200" dirty="0" smtClean="0">
                <a:solidFill>
                  <a:schemeClr val="bg1"/>
                </a:solidFill>
              </a:rPr>
              <a:t>WILLIAMS</a:t>
            </a:r>
          </a:p>
          <a:p>
            <a:r>
              <a:rPr lang="es-CL" sz="1200" dirty="0" smtClean="0">
                <a:solidFill>
                  <a:schemeClr val="bg1"/>
                </a:solidFill>
              </a:rPr>
              <a:t>ANTARTICA</a:t>
            </a:r>
          </a:p>
        </p:txBody>
      </p:sp>
    </p:spTree>
    <p:extLst>
      <p:ext uri="{BB962C8B-B14F-4D97-AF65-F5344CB8AC3E}">
        <p14:creationId xmlns:p14="http://schemas.microsoft.com/office/powerpoint/2010/main" val="1025487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uadroTexto 18"/>
          <p:cNvSpPr txBox="1"/>
          <p:nvPr/>
        </p:nvSpPr>
        <p:spPr>
          <a:xfrm>
            <a:off x="1919726" y="6611779"/>
            <a:ext cx="826437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HONOR   –   LEALTAD -   VALENTÍA -   INTEGRIDAD -   DEBER</a:t>
            </a: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4490593" y="6459083"/>
            <a:ext cx="320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000" b="0" i="0" u="none" strike="noStrike" kern="1200" cap="none" spc="3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PATRIOTISMO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0" y="184070"/>
            <a:ext cx="12192000" cy="481379"/>
          </a:xfrm>
          <a:prstGeom prst="rect">
            <a:avLst/>
          </a:prstGeom>
          <a:solidFill>
            <a:schemeClr val="tx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4" name="Picture 9"/>
          <p:cNvPicPr preferRelativeResize="0"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855" y="32248"/>
            <a:ext cx="462390" cy="71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9161DD4A-A9FC-5840-91D0-088EAB4A1E9B}"/>
              </a:ext>
            </a:extLst>
          </p:cNvPr>
          <p:cNvSpPr txBox="1"/>
          <p:nvPr/>
        </p:nvSpPr>
        <p:spPr>
          <a:xfrm>
            <a:off x="620834" y="244109"/>
            <a:ext cx="2008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MRCC CHILE</a:t>
            </a:r>
            <a:endParaRPr lang="es-ES_tradnl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pic>
        <p:nvPicPr>
          <p:cNvPr id="9" name="Picture 2" descr="The summary of UNCLOS in short(table+pdf+jpg) - IILSS-International  institute for Law of the Sea Studies">
            <a:extLst>
              <a:ext uri="{FF2B5EF4-FFF2-40B4-BE49-F238E27FC236}">
                <a16:creationId xmlns:a16="http://schemas.microsoft.com/office/drawing/2014/main" id="{7E57ED5C-8036-4545-B2B4-2681003A38B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05" t="8778" r="32171" b="17448"/>
          <a:stretch/>
        </p:blipFill>
        <p:spPr bwMode="auto">
          <a:xfrm>
            <a:off x="3340440" y="779534"/>
            <a:ext cx="1000407" cy="1419497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IMO SOLAS 2020 Edition Consolidated | SOLAS On The Web | SOLAS PDF">
            <a:extLst>
              <a:ext uri="{FF2B5EF4-FFF2-40B4-BE49-F238E27FC236}">
                <a16:creationId xmlns:a16="http://schemas.microsoft.com/office/drawing/2014/main" id="{147CD314-7FC0-4505-AF43-8E2FF4E247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98" r="14825"/>
          <a:stretch/>
        </p:blipFill>
        <p:spPr bwMode="auto">
          <a:xfrm>
            <a:off x="4667892" y="779534"/>
            <a:ext cx="1000407" cy="1419497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IAMSAR Manual Vol I, Vol II, &amp;amp; Vol III 2019 – The Boatswain&amp;#39;s Mate Store">
            <a:extLst>
              <a:ext uri="{FF2B5EF4-FFF2-40B4-BE49-F238E27FC236}">
                <a16:creationId xmlns:a16="http://schemas.microsoft.com/office/drawing/2014/main" id="{BE3991CE-B7AB-4E82-B867-7FCC3EEEEA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97"/>
          <a:stretch/>
        </p:blipFill>
        <p:spPr bwMode="auto">
          <a:xfrm>
            <a:off x="5991355" y="4481375"/>
            <a:ext cx="1000407" cy="1419497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IMO II970E GMDSS Manual, 2019 Edition">
            <a:extLst>
              <a:ext uri="{FF2B5EF4-FFF2-40B4-BE49-F238E27FC236}">
                <a16:creationId xmlns:a16="http://schemas.microsoft.com/office/drawing/2014/main" id="{DB483D39-651C-4BB6-95AE-37D5BC6EBC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57" t="8381" r="16912" b="6667"/>
          <a:stretch/>
        </p:blipFill>
        <p:spPr bwMode="auto">
          <a:xfrm>
            <a:off x="4667893" y="2634465"/>
            <a:ext cx="1000406" cy="1419497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SAR Convention, International Convention on Maritime Search 2006">
            <a:extLst>
              <a:ext uri="{FF2B5EF4-FFF2-40B4-BE49-F238E27FC236}">
                <a16:creationId xmlns:a16="http://schemas.microsoft.com/office/drawing/2014/main" id="{F6C7C43A-D500-4CA2-B96B-1E2EFD5F5A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67" r="17238"/>
          <a:stretch/>
        </p:blipFill>
        <p:spPr bwMode="auto">
          <a:xfrm>
            <a:off x="3340441" y="2637343"/>
            <a:ext cx="1000406" cy="1416619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IAMSAR Manual Vol I, Vol II, &amp;amp; Vol III 2019 – The Boatswain&amp;#39;s Mate Store">
            <a:extLst>
              <a:ext uri="{FF2B5EF4-FFF2-40B4-BE49-F238E27FC236}">
                <a16:creationId xmlns:a16="http://schemas.microsoft.com/office/drawing/2014/main" id="{ADF65B38-6677-4D1B-848D-45C5E1455F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75" r="37568"/>
          <a:stretch/>
        </p:blipFill>
        <p:spPr bwMode="auto">
          <a:xfrm>
            <a:off x="4663903" y="4481375"/>
            <a:ext cx="1004396" cy="1419497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IAMSAR Manual Vol I, Vol II, &amp;amp; Vol III 2019 – The Boatswain&amp;#39;s Mate Store">
            <a:extLst>
              <a:ext uri="{FF2B5EF4-FFF2-40B4-BE49-F238E27FC236}">
                <a16:creationId xmlns:a16="http://schemas.microsoft.com/office/drawing/2014/main" id="{2BF6F069-8F6E-459C-AC4F-6ED1692E6E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947"/>
          <a:stretch/>
        </p:blipFill>
        <p:spPr bwMode="auto">
          <a:xfrm>
            <a:off x="3336451" y="4481375"/>
            <a:ext cx="1004396" cy="1419497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28111143-3087-4BA5-8775-1FE5537B278A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995344" y="779534"/>
            <a:ext cx="1000406" cy="1408598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Picture 12" descr="WWNWS – T-StarMET">
            <a:extLst>
              <a:ext uri="{FF2B5EF4-FFF2-40B4-BE49-F238E27FC236}">
                <a16:creationId xmlns:a16="http://schemas.microsoft.com/office/drawing/2014/main" id="{940B86D9-73DD-46A3-BF24-AA0BE0D330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5343" y="2634465"/>
            <a:ext cx="1000407" cy="1408598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C551E583-F75A-48A5-B09D-4CDF24A8B9CE}"/>
              </a:ext>
            </a:extLst>
          </p:cNvPr>
          <p:cNvSpPr txBox="1"/>
          <p:nvPr/>
        </p:nvSpPr>
        <p:spPr>
          <a:xfrm>
            <a:off x="3336451" y="2188132"/>
            <a:ext cx="10043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altLang="es-CL" sz="18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1994</a:t>
            </a:r>
            <a:endParaRPr lang="es-CL" dirty="0"/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3FBDA9F-E544-478F-B976-2ABCD54D24C1}"/>
              </a:ext>
            </a:extLst>
          </p:cNvPr>
          <p:cNvSpPr txBox="1"/>
          <p:nvPr/>
        </p:nvSpPr>
        <p:spPr>
          <a:xfrm>
            <a:off x="4663903" y="2188132"/>
            <a:ext cx="10043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altLang="es-CL" sz="18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1974</a:t>
            </a:r>
            <a:endParaRPr lang="es-CL" dirty="0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68B6D867-67FA-40E7-8291-715E7101A9DA}"/>
              </a:ext>
            </a:extLst>
          </p:cNvPr>
          <p:cNvSpPr txBox="1"/>
          <p:nvPr/>
        </p:nvSpPr>
        <p:spPr>
          <a:xfrm>
            <a:off x="5987366" y="2188132"/>
            <a:ext cx="10043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altLang="es-CL" sz="18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2005</a:t>
            </a:r>
            <a:endParaRPr lang="es-CL" dirty="0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5B6FC6DD-16DA-441E-8373-E829E5E79503}"/>
              </a:ext>
            </a:extLst>
          </p:cNvPr>
          <p:cNvSpPr txBox="1"/>
          <p:nvPr/>
        </p:nvSpPr>
        <p:spPr>
          <a:xfrm>
            <a:off x="3336451" y="4053962"/>
            <a:ext cx="10043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altLang="es-CL" sz="18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1979</a:t>
            </a:r>
            <a:endParaRPr lang="es-CL" dirty="0"/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A98482EC-E1A5-4D1B-BF3A-7F7410277420}"/>
              </a:ext>
            </a:extLst>
          </p:cNvPr>
          <p:cNvSpPr txBox="1"/>
          <p:nvPr/>
        </p:nvSpPr>
        <p:spPr>
          <a:xfrm>
            <a:off x="4663903" y="4053962"/>
            <a:ext cx="10043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altLang="es-CL" sz="18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1999</a:t>
            </a:r>
            <a:endParaRPr lang="es-CL" dirty="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5FCEBDBF-02F5-456F-8E94-E62351747AF8}"/>
              </a:ext>
            </a:extLst>
          </p:cNvPr>
          <p:cNvSpPr txBox="1"/>
          <p:nvPr/>
        </p:nvSpPr>
        <p:spPr>
          <a:xfrm>
            <a:off x="5987366" y="4053962"/>
            <a:ext cx="10043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altLang="es-CL" sz="1800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1992</a:t>
            </a:r>
            <a:endParaRPr lang="es-CL" dirty="0"/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DF3A145A-716A-44CA-ABC6-EA38970069A0}"/>
              </a:ext>
            </a:extLst>
          </p:cNvPr>
          <p:cNvSpPr txBox="1"/>
          <p:nvPr/>
        </p:nvSpPr>
        <p:spPr>
          <a:xfrm>
            <a:off x="5987366" y="2872163"/>
            <a:ext cx="100439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altLang="es-CL" sz="16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NAVAREA</a:t>
            </a:r>
            <a:r>
              <a:rPr lang="es-CL" altLang="es-CL" sz="18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 XV</a:t>
            </a:r>
            <a:endParaRPr lang="es-CL" dirty="0"/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74BC5044-86E5-4C8B-B50D-BEBE74E76C04}"/>
              </a:ext>
            </a:extLst>
          </p:cNvPr>
          <p:cNvSpPr txBox="1"/>
          <p:nvPr/>
        </p:nvSpPr>
        <p:spPr>
          <a:xfrm>
            <a:off x="5995343" y="1136975"/>
            <a:ext cx="100439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- IMO -</a:t>
            </a:r>
          </a:p>
          <a:p>
            <a:pPr algn="ctr"/>
            <a:r>
              <a:rPr lang="es-CL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 panose="020B0604020202020204" pitchFamily="34" charset="0"/>
              </a:rPr>
              <a:t>CHILEAN SAR AREA</a:t>
            </a:r>
            <a:endParaRPr lang="es-CL" sz="1400" dirty="0"/>
          </a:p>
        </p:txBody>
      </p:sp>
      <p:pic>
        <p:nvPicPr>
          <p:cNvPr id="33" name="Imagen 32">
            <a:extLst>
              <a:ext uri="{FF2B5EF4-FFF2-40B4-BE49-F238E27FC236}">
                <a16:creationId xmlns:a16="http://schemas.microsoft.com/office/drawing/2014/main" id="{6AED58C4-C607-4B41-8D0C-7BC14A096BBD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flipH="1">
            <a:off x="7014954" y="1343179"/>
            <a:ext cx="3024018" cy="3712786"/>
          </a:xfrm>
          <a:prstGeom prst="rect">
            <a:avLst/>
          </a:prstGeom>
        </p:spPr>
      </p:pic>
      <p:pic>
        <p:nvPicPr>
          <p:cNvPr id="34" name="Imagen 33">
            <a:extLst>
              <a:ext uri="{FF2B5EF4-FFF2-40B4-BE49-F238E27FC236}">
                <a16:creationId xmlns:a16="http://schemas.microsoft.com/office/drawing/2014/main" id="{08E429EB-88C8-4BCC-A0BC-2713E486BBF4}"/>
              </a:ext>
            </a:extLst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9850426" y="1158240"/>
            <a:ext cx="713873" cy="4239128"/>
          </a:xfrm>
          <a:prstGeom prst="rect">
            <a:avLst/>
          </a:prstGeom>
        </p:spPr>
      </p:pic>
      <p:pic>
        <p:nvPicPr>
          <p:cNvPr id="35" name="Picture 4" descr="International Civil Aviation Organization - Wikipedia">
            <a:extLst>
              <a:ext uri="{FF2B5EF4-FFF2-40B4-BE49-F238E27FC236}">
                <a16:creationId xmlns:a16="http://schemas.microsoft.com/office/drawing/2014/main" id="{DBFCE15F-C0FD-4ACD-BA17-4EE125939D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166" y="3429000"/>
            <a:ext cx="1853067" cy="1527136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6" name="Imagen 35">
            <a:extLst>
              <a:ext uri="{FF2B5EF4-FFF2-40B4-BE49-F238E27FC236}">
                <a16:creationId xmlns:a16="http://schemas.microsoft.com/office/drawing/2014/main" id="{E4B803A5-6A0D-4016-8C50-91B6F783402B}"/>
              </a:ext>
            </a:extLst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01166" y="1252369"/>
            <a:ext cx="1853066" cy="1527136"/>
          </a:xfrm>
          <a:prstGeom prst="rect">
            <a:avLst/>
          </a:prstGeom>
        </p:spPr>
      </p:pic>
      <p:pic>
        <p:nvPicPr>
          <p:cNvPr id="37" name="Imagen 36">
            <a:extLst>
              <a:ext uri="{FF2B5EF4-FFF2-40B4-BE49-F238E27FC236}">
                <a16:creationId xmlns:a16="http://schemas.microsoft.com/office/drawing/2014/main" id="{0A11407D-49E7-C741-B1AA-2B459C16BFB5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7192" y="0"/>
            <a:ext cx="596261" cy="893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226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uadroTexto 18"/>
          <p:cNvSpPr txBox="1"/>
          <p:nvPr/>
        </p:nvSpPr>
        <p:spPr>
          <a:xfrm>
            <a:off x="1919726" y="6611779"/>
            <a:ext cx="826437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HONOR   –   LEALTAD -   VALENTÍA -   INTEGRIDAD -   DEBER</a:t>
            </a: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4490593" y="6459083"/>
            <a:ext cx="320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000" b="0" i="0" u="none" strike="noStrike" kern="1200" cap="none" spc="3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PATRIOTISMO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0" y="184070"/>
            <a:ext cx="12192000" cy="481379"/>
          </a:xfrm>
          <a:prstGeom prst="rect">
            <a:avLst/>
          </a:prstGeom>
          <a:solidFill>
            <a:schemeClr val="tx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4" name="Picture 9"/>
          <p:cNvPicPr preferRelativeResize="0"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855" y="32248"/>
            <a:ext cx="462390" cy="71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9161DD4A-A9FC-5840-91D0-088EAB4A1E9B}"/>
              </a:ext>
            </a:extLst>
          </p:cNvPr>
          <p:cNvSpPr txBox="1"/>
          <p:nvPr/>
        </p:nvSpPr>
        <p:spPr>
          <a:xfrm>
            <a:off x="620834" y="244109"/>
            <a:ext cx="2008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MRCC CHILE</a:t>
            </a:r>
            <a:endParaRPr lang="es-ES_tradnl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08E429EB-88C8-4BCC-A0BC-2713E486BBF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850426" y="1158240"/>
            <a:ext cx="713873" cy="423912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46EFF387-EBA4-4947-887A-B0A6B53C994E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55443" y="1908173"/>
            <a:ext cx="1891992" cy="2771403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32CC95BF-5ADD-448C-86BA-AEF705127AD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/>
          <a:srcRect b="74198"/>
          <a:stretch/>
        </p:blipFill>
        <p:spPr>
          <a:xfrm>
            <a:off x="3585825" y="2270679"/>
            <a:ext cx="2543035" cy="826911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918C37CB-9C5C-438D-BA67-E09B86158C6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/>
          <a:srcRect b="75079"/>
          <a:stretch/>
        </p:blipFill>
        <p:spPr>
          <a:xfrm>
            <a:off x="3591697" y="1245327"/>
            <a:ext cx="2537163" cy="819476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D9842498-A4DB-4D84-A17A-20E977770B6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/>
          <a:srcRect b="71281"/>
          <a:stretch/>
        </p:blipFill>
        <p:spPr>
          <a:xfrm>
            <a:off x="3585825" y="4375404"/>
            <a:ext cx="2537163" cy="940659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F47565D3-B814-4F83-9A7D-A40D4CE8E806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/>
          <a:srcRect b="73587"/>
          <a:stretch/>
        </p:blipFill>
        <p:spPr>
          <a:xfrm>
            <a:off x="3585825" y="3303466"/>
            <a:ext cx="2537163" cy="866062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Imagen 15">
            <a:hlinkClick r:id="rId9" action="ppaction://hlinksldjump"/>
            <a:extLst>
              <a:ext uri="{FF2B5EF4-FFF2-40B4-BE49-F238E27FC236}">
                <a16:creationId xmlns:a16="http://schemas.microsoft.com/office/drawing/2014/main" id="{3A98C4B1-F125-46AA-B883-C8DCC60F89F3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049312" y="1337079"/>
            <a:ext cx="1697485" cy="16877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Forma libre: forma 43">
            <a:extLst>
              <a:ext uri="{FF2B5EF4-FFF2-40B4-BE49-F238E27FC236}">
                <a16:creationId xmlns:a16="http://schemas.microsoft.com/office/drawing/2014/main" id="{23D79703-FB85-431F-BF9E-9D4D04B2C58C}"/>
              </a:ext>
            </a:extLst>
          </p:cNvPr>
          <p:cNvSpPr/>
          <p:nvPr/>
        </p:nvSpPr>
        <p:spPr>
          <a:xfrm>
            <a:off x="6069874" y="1071154"/>
            <a:ext cx="3927566" cy="2151017"/>
          </a:xfrm>
          <a:custGeom>
            <a:avLst/>
            <a:gdLst>
              <a:gd name="connsiteX0" fmla="*/ 3927566 w 3927566"/>
              <a:gd name="connsiteY0" fmla="*/ 1994263 h 2151017"/>
              <a:gd name="connsiteX1" fmla="*/ 3422469 w 3927566"/>
              <a:gd name="connsiteY1" fmla="*/ 1994263 h 2151017"/>
              <a:gd name="connsiteX2" fmla="*/ 3187338 w 3927566"/>
              <a:gd name="connsiteY2" fmla="*/ 1759132 h 2151017"/>
              <a:gd name="connsiteX3" fmla="*/ 3187338 w 3927566"/>
              <a:gd name="connsiteY3" fmla="*/ 609600 h 2151017"/>
              <a:gd name="connsiteX4" fmla="*/ 3039292 w 3927566"/>
              <a:gd name="connsiteY4" fmla="*/ 461554 h 2151017"/>
              <a:gd name="connsiteX5" fmla="*/ 836023 w 3927566"/>
              <a:gd name="connsiteY5" fmla="*/ 461554 h 2151017"/>
              <a:gd name="connsiteX6" fmla="*/ 705395 w 3927566"/>
              <a:gd name="connsiteY6" fmla="*/ 592182 h 2151017"/>
              <a:gd name="connsiteX7" fmla="*/ 705395 w 3927566"/>
              <a:gd name="connsiteY7" fmla="*/ 2020389 h 2151017"/>
              <a:gd name="connsiteX8" fmla="*/ 574767 w 3927566"/>
              <a:gd name="connsiteY8" fmla="*/ 2151017 h 2151017"/>
              <a:gd name="connsiteX9" fmla="*/ 391886 w 3927566"/>
              <a:gd name="connsiteY9" fmla="*/ 2151017 h 2151017"/>
              <a:gd name="connsiteX10" fmla="*/ 287384 w 3927566"/>
              <a:gd name="connsiteY10" fmla="*/ 2046515 h 2151017"/>
              <a:gd name="connsiteX11" fmla="*/ 287384 w 3927566"/>
              <a:gd name="connsiteY11" fmla="*/ 148046 h 2151017"/>
              <a:gd name="connsiteX12" fmla="*/ 191589 w 3927566"/>
              <a:gd name="connsiteY12" fmla="*/ 52251 h 2151017"/>
              <a:gd name="connsiteX13" fmla="*/ 0 w 3927566"/>
              <a:gd name="connsiteY13" fmla="*/ 52251 h 2151017"/>
              <a:gd name="connsiteX14" fmla="*/ 0 w 3927566"/>
              <a:gd name="connsiteY14" fmla="*/ 0 h 21510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927566" h="2151017">
                <a:moveTo>
                  <a:pt x="3927566" y="1994263"/>
                </a:moveTo>
                <a:lnTo>
                  <a:pt x="3422469" y="1994263"/>
                </a:lnTo>
                <a:lnTo>
                  <a:pt x="3187338" y="1759132"/>
                </a:lnTo>
                <a:lnTo>
                  <a:pt x="3187338" y="609600"/>
                </a:lnTo>
                <a:lnTo>
                  <a:pt x="3039292" y="461554"/>
                </a:lnTo>
                <a:lnTo>
                  <a:pt x="836023" y="461554"/>
                </a:lnTo>
                <a:lnTo>
                  <a:pt x="705395" y="592182"/>
                </a:lnTo>
                <a:lnTo>
                  <a:pt x="705395" y="2020389"/>
                </a:lnTo>
                <a:lnTo>
                  <a:pt x="574767" y="2151017"/>
                </a:lnTo>
                <a:lnTo>
                  <a:pt x="391886" y="2151017"/>
                </a:lnTo>
                <a:lnTo>
                  <a:pt x="287384" y="2046515"/>
                </a:lnTo>
                <a:lnTo>
                  <a:pt x="287384" y="148046"/>
                </a:lnTo>
                <a:lnTo>
                  <a:pt x="191589" y="52251"/>
                </a:lnTo>
                <a:lnTo>
                  <a:pt x="0" y="52251"/>
                </a:lnTo>
                <a:lnTo>
                  <a:pt x="0" y="0"/>
                </a:lnTo>
              </a:path>
            </a:pathLst>
          </a:custGeom>
          <a:noFill/>
          <a:ln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Forma libre: forma 48">
            <a:extLst>
              <a:ext uri="{FF2B5EF4-FFF2-40B4-BE49-F238E27FC236}">
                <a16:creationId xmlns:a16="http://schemas.microsoft.com/office/drawing/2014/main" id="{378FAA3E-8D52-4045-BC9E-900F157C6918}"/>
              </a:ext>
            </a:extLst>
          </p:cNvPr>
          <p:cNvSpPr/>
          <p:nvPr/>
        </p:nvSpPr>
        <p:spPr>
          <a:xfrm flipV="1">
            <a:off x="6069874" y="3234261"/>
            <a:ext cx="3927566" cy="2337280"/>
          </a:xfrm>
          <a:custGeom>
            <a:avLst/>
            <a:gdLst>
              <a:gd name="connsiteX0" fmla="*/ 3927566 w 3927566"/>
              <a:gd name="connsiteY0" fmla="*/ 1994263 h 2151017"/>
              <a:gd name="connsiteX1" fmla="*/ 3422469 w 3927566"/>
              <a:gd name="connsiteY1" fmla="*/ 1994263 h 2151017"/>
              <a:gd name="connsiteX2" fmla="*/ 3187338 w 3927566"/>
              <a:gd name="connsiteY2" fmla="*/ 1759132 h 2151017"/>
              <a:gd name="connsiteX3" fmla="*/ 3187338 w 3927566"/>
              <a:gd name="connsiteY3" fmla="*/ 609600 h 2151017"/>
              <a:gd name="connsiteX4" fmla="*/ 3039292 w 3927566"/>
              <a:gd name="connsiteY4" fmla="*/ 461554 h 2151017"/>
              <a:gd name="connsiteX5" fmla="*/ 836023 w 3927566"/>
              <a:gd name="connsiteY5" fmla="*/ 461554 h 2151017"/>
              <a:gd name="connsiteX6" fmla="*/ 705395 w 3927566"/>
              <a:gd name="connsiteY6" fmla="*/ 592182 h 2151017"/>
              <a:gd name="connsiteX7" fmla="*/ 705395 w 3927566"/>
              <a:gd name="connsiteY7" fmla="*/ 2020389 h 2151017"/>
              <a:gd name="connsiteX8" fmla="*/ 574767 w 3927566"/>
              <a:gd name="connsiteY8" fmla="*/ 2151017 h 2151017"/>
              <a:gd name="connsiteX9" fmla="*/ 391886 w 3927566"/>
              <a:gd name="connsiteY9" fmla="*/ 2151017 h 2151017"/>
              <a:gd name="connsiteX10" fmla="*/ 287384 w 3927566"/>
              <a:gd name="connsiteY10" fmla="*/ 2046515 h 2151017"/>
              <a:gd name="connsiteX11" fmla="*/ 287384 w 3927566"/>
              <a:gd name="connsiteY11" fmla="*/ 148046 h 2151017"/>
              <a:gd name="connsiteX12" fmla="*/ 191589 w 3927566"/>
              <a:gd name="connsiteY12" fmla="*/ 52251 h 2151017"/>
              <a:gd name="connsiteX13" fmla="*/ 0 w 3927566"/>
              <a:gd name="connsiteY13" fmla="*/ 52251 h 2151017"/>
              <a:gd name="connsiteX14" fmla="*/ 0 w 3927566"/>
              <a:gd name="connsiteY14" fmla="*/ 0 h 21510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927566" h="2151017">
                <a:moveTo>
                  <a:pt x="3927566" y="1994263"/>
                </a:moveTo>
                <a:lnTo>
                  <a:pt x="3422469" y="1994263"/>
                </a:lnTo>
                <a:lnTo>
                  <a:pt x="3187338" y="1759132"/>
                </a:lnTo>
                <a:lnTo>
                  <a:pt x="3187338" y="609600"/>
                </a:lnTo>
                <a:lnTo>
                  <a:pt x="3039292" y="461554"/>
                </a:lnTo>
                <a:lnTo>
                  <a:pt x="836023" y="461554"/>
                </a:lnTo>
                <a:lnTo>
                  <a:pt x="705395" y="592182"/>
                </a:lnTo>
                <a:lnTo>
                  <a:pt x="705395" y="2020389"/>
                </a:lnTo>
                <a:lnTo>
                  <a:pt x="574767" y="2151017"/>
                </a:lnTo>
                <a:lnTo>
                  <a:pt x="391886" y="2151017"/>
                </a:lnTo>
                <a:lnTo>
                  <a:pt x="287384" y="2046515"/>
                </a:lnTo>
                <a:lnTo>
                  <a:pt x="287384" y="148046"/>
                </a:lnTo>
                <a:lnTo>
                  <a:pt x="191589" y="52251"/>
                </a:lnTo>
                <a:lnTo>
                  <a:pt x="0" y="52251"/>
                </a:lnTo>
                <a:lnTo>
                  <a:pt x="0" y="0"/>
                </a:lnTo>
              </a:path>
            </a:pathLst>
          </a:custGeom>
          <a:noFill/>
          <a:ln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3" name="12 CuadroTexto"/>
          <p:cNvSpPr txBox="1"/>
          <p:nvPr/>
        </p:nvSpPr>
        <p:spPr>
          <a:xfrm>
            <a:off x="1219200" y="4930579"/>
            <a:ext cx="13716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Reporte voluntario</a:t>
            </a:r>
          </a:p>
          <a:p>
            <a:pPr algn="ctr"/>
            <a:r>
              <a:rPr lang="es-CL" sz="10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Previo Ingreso 24 </a:t>
            </a:r>
            <a:r>
              <a:rPr lang="es-CL" sz="10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hrs</a:t>
            </a:r>
            <a:endParaRPr lang="es-CL" sz="10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7" name="Imagen 26">
            <a:extLst>
              <a:ext uri="{FF2B5EF4-FFF2-40B4-BE49-F238E27FC236}">
                <a16:creationId xmlns:a16="http://schemas.microsoft.com/office/drawing/2014/main" id="{0A11407D-49E7-C741-B1AA-2B459C16BFB5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7192" y="0"/>
            <a:ext cx="596261" cy="893285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12"/>
          <a:srcRect l="44729" t="29063" r="23931" b="22624"/>
          <a:stretch/>
        </p:blipFill>
        <p:spPr>
          <a:xfrm>
            <a:off x="1065099" y="3234261"/>
            <a:ext cx="1709253" cy="1482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608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AutoShape 1"/>
          <p:cNvSpPr>
            <a:spLocks noChangeArrowheads="1"/>
          </p:cNvSpPr>
          <p:nvPr/>
        </p:nvSpPr>
        <p:spPr bwMode="auto">
          <a:xfrm>
            <a:off x="1803400" y="723900"/>
            <a:ext cx="3962400" cy="5626100"/>
          </a:xfrm>
          <a:prstGeom prst="triangle">
            <a:avLst>
              <a:gd name="adj" fmla="val 50000"/>
            </a:avLst>
          </a:prstGeom>
          <a:solidFill>
            <a:srgbClr val="FFFFFF"/>
          </a:solidFill>
          <a:ln w="2844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19" name="CuadroTexto 18"/>
          <p:cNvSpPr txBox="1"/>
          <p:nvPr/>
        </p:nvSpPr>
        <p:spPr>
          <a:xfrm>
            <a:off x="1919726" y="6611779"/>
            <a:ext cx="826437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HONOR   –   LEALTAD -   VALENTÍA -   INTEGRIDAD -   DEBER</a:t>
            </a: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4490593" y="6459083"/>
            <a:ext cx="320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000" b="0" i="0" u="none" strike="noStrike" kern="1200" cap="none" spc="3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PATRIOTISMO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0" y="184070"/>
            <a:ext cx="12192000" cy="481379"/>
          </a:xfrm>
          <a:prstGeom prst="rect">
            <a:avLst/>
          </a:prstGeom>
          <a:solidFill>
            <a:schemeClr val="tx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9161DD4A-A9FC-5840-91D0-088EAB4A1E9B}"/>
              </a:ext>
            </a:extLst>
          </p:cNvPr>
          <p:cNvSpPr txBox="1"/>
          <p:nvPr/>
        </p:nvSpPr>
        <p:spPr>
          <a:xfrm>
            <a:off x="620834" y="244109"/>
            <a:ext cx="36498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MRCC CHILE</a:t>
            </a:r>
            <a:endParaRPr lang="es-ES_tradnl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pic>
        <p:nvPicPr>
          <p:cNvPr id="29" name="Imagen 28">
            <a:extLst>
              <a:ext uri="{FF2B5EF4-FFF2-40B4-BE49-F238E27FC236}">
                <a16:creationId xmlns:a16="http://schemas.microsoft.com/office/drawing/2014/main" id="{0A11407D-49E7-C741-B1AA-2B459C16BFB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7192" y="0"/>
            <a:ext cx="596261" cy="893285"/>
          </a:xfrm>
          <a:prstGeom prst="rect">
            <a:avLst/>
          </a:prstGeom>
        </p:spPr>
      </p:pic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3259138" y="2149475"/>
            <a:ext cx="12192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08720" tIns="54360" rIns="108720" bIns="5436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buClrTx/>
              <a:buFontTx/>
              <a:buNone/>
            </a:pPr>
            <a:r>
              <a:rPr lang="es-ES" altLang="es-CL" b="0">
                <a:latin typeface="Arial Narrow" panose="020B0606020202030204" pitchFamily="34" charset="0"/>
              </a:rPr>
              <a:t>MRCC CHILE</a:t>
            </a: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3136900" y="3598863"/>
            <a:ext cx="15240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08720" tIns="54360" rIns="108720" bIns="5436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buClrTx/>
              <a:buFontTx/>
              <a:buNone/>
            </a:pPr>
            <a:r>
              <a:rPr lang="es-ES" altLang="es-CL" b="0">
                <a:latin typeface="Arial Narrow" panose="020B0606020202030204" pitchFamily="34" charset="0"/>
              </a:rPr>
              <a:t>MRCC´s </a:t>
            </a:r>
          </a:p>
          <a:p>
            <a:pPr>
              <a:buClrTx/>
              <a:buFontTx/>
              <a:buNone/>
            </a:pPr>
            <a:endParaRPr lang="es-ES" altLang="es-CL" b="0">
              <a:latin typeface="Arial Narrow" panose="020B0606020202030204" pitchFamily="34" charset="0"/>
            </a:endParaRPr>
          </a:p>
          <a:p>
            <a:pPr>
              <a:buClrTx/>
              <a:buFontTx/>
              <a:buNone/>
            </a:pPr>
            <a:r>
              <a:rPr lang="es-ES" altLang="es-CL" b="0">
                <a:latin typeface="Arial Narrow" panose="020B0606020202030204" pitchFamily="34" charset="0"/>
              </a:rPr>
              <a:t>MRSC´s</a:t>
            </a: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2870200" y="5286375"/>
            <a:ext cx="18288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08720" tIns="54360" rIns="108720" bIns="5436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buClrTx/>
              <a:buFontTx/>
              <a:buNone/>
            </a:pPr>
            <a:r>
              <a:rPr lang="es-ES" altLang="es-CL" b="0">
                <a:latin typeface="Arial Narrow" panose="020B0606020202030204" pitchFamily="34" charset="0"/>
              </a:rPr>
              <a:t>C.L.S.</a:t>
            </a:r>
          </a:p>
        </p:txBody>
      </p:sp>
      <p:sp>
        <p:nvSpPr>
          <p:cNvPr id="16" name="AutoShape 5"/>
          <p:cNvSpPr>
            <a:spLocks/>
          </p:cNvSpPr>
          <p:nvPr/>
        </p:nvSpPr>
        <p:spPr bwMode="auto">
          <a:xfrm>
            <a:off x="5673725" y="781050"/>
            <a:ext cx="503238" cy="2571750"/>
          </a:xfrm>
          <a:prstGeom prst="rightBrace">
            <a:avLst>
              <a:gd name="adj1" fmla="val 39771"/>
              <a:gd name="adj2" fmla="val 50000"/>
            </a:avLst>
          </a:prstGeom>
          <a:noFill/>
          <a:ln w="28440" cap="sq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17" name="Line 6"/>
          <p:cNvSpPr>
            <a:spLocks noChangeShapeType="1"/>
          </p:cNvSpPr>
          <p:nvPr/>
        </p:nvSpPr>
        <p:spPr bwMode="auto">
          <a:xfrm>
            <a:off x="2565400" y="3368675"/>
            <a:ext cx="2590800" cy="1588"/>
          </a:xfrm>
          <a:prstGeom prst="line">
            <a:avLst/>
          </a:prstGeom>
          <a:noFill/>
          <a:ln w="2844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8" name="Line 7"/>
          <p:cNvSpPr>
            <a:spLocks noChangeShapeType="1"/>
          </p:cNvSpPr>
          <p:nvPr/>
        </p:nvSpPr>
        <p:spPr bwMode="auto">
          <a:xfrm>
            <a:off x="1651000" y="4665663"/>
            <a:ext cx="4114800" cy="1587"/>
          </a:xfrm>
          <a:prstGeom prst="line">
            <a:avLst/>
          </a:prstGeom>
          <a:noFill/>
          <a:ln w="2844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3" name="Text Box 8"/>
          <p:cNvSpPr txBox="1">
            <a:spLocks noChangeArrowheads="1"/>
          </p:cNvSpPr>
          <p:nvPr/>
        </p:nvSpPr>
        <p:spPr bwMode="auto">
          <a:xfrm>
            <a:off x="6162675" y="3532188"/>
            <a:ext cx="5695950" cy="963612"/>
          </a:xfrm>
          <a:prstGeom prst="rect">
            <a:avLst/>
          </a:prstGeom>
          <a:solidFill>
            <a:srgbClr val="003399">
              <a:alpha val="59999"/>
            </a:srgbClr>
          </a:solidFill>
          <a:ln w="9360" cap="sq">
            <a:solidFill>
              <a:srgbClr val="CC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08720" tIns="54360" rIns="108720" bIns="5436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buClrTx/>
              <a:buFontTx/>
              <a:buNone/>
            </a:pPr>
            <a:r>
              <a:rPr lang="es-ES" altLang="es-CL" sz="1700">
                <a:solidFill>
                  <a:schemeClr val="bg1"/>
                </a:solidFill>
                <a:latin typeface="Arial Narrow" panose="020B0606020202030204" pitchFamily="34" charset="0"/>
              </a:rPr>
              <a:t>MRCC    5 DISTRITOS: ZZNN Y/O MARITGOB</a:t>
            </a:r>
          </a:p>
          <a:p>
            <a:pPr algn="ctr">
              <a:buClrTx/>
              <a:buFontTx/>
              <a:buNone/>
            </a:pPr>
            <a:r>
              <a:rPr lang="es-ES" altLang="es-CL" sz="1700">
                <a:solidFill>
                  <a:schemeClr val="bg1"/>
                </a:solidFill>
                <a:latin typeface="Arial Narrow" panose="020B0606020202030204" pitchFamily="34" charset="0"/>
              </a:rPr>
              <a:t>Iquique, Valparaíso, Talcahuano, Pto. Montt y Punta Arenas.</a:t>
            </a:r>
          </a:p>
          <a:p>
            <a:pPr algn="ctr">
              <a:buClrTx/>
              <a:buFontTx/>
              <a:buNone/>
            </a:pPr>
            <a:endParaRPr lang="es-CL" altLang="es-CL" sz="1000">
              <a:solidFill>
                <a:schemeClr val="bg1"/>
              </a:solidFill>
              <a:latin typeface="Arial Narrow" panose="020B0606020202030204" pitchFamily="34" charset="0"/>
            </a:endParaRPr>
          </a:p>
          <a:p>
            <a:pPr algn="ctr">
              <a:buClrTx/>
              <a:buFontTx/>
              <a:buNone/>
            </a:pPr>
            <a:r>
              <a:rPr lang="es-CL" altLang="es-CL" sz="1700">
                <a:solidFill>
                  <a:schemeClr val="bg1"/>
                </a:solidFill>
                <a:latin typeface="Arial Narrow" panose="020B0606020202030204" pitchFamily="34" charset="0"/>
              </a:rPr>
              <a:t>MRSC </a:t>
            </a:r>
            <a:r>
              <a:rPr lang="es-ES" altLang="es-CL" sz="1700">
                <a:solidFill>
                  <a:schemeClr val="bg1"/>
                </a:solidFill>
                <a:latin typeface="Arial Narrow" panose="020B0606020202030204" pitchFamily="34" charset="0"/>
              </a:rPr>
              <a:t>Resto de Gobernaciones Marítimas IAMSAR Vol. II</a:t>
            </a:r>
          </a:p>
        </p:txBody>
      </p:sp>
      <p:sp>
        <p:nvSpPr>
          <p:cNvPr id="27" name="AutoShape 9"/>
          <p:cNvSpPr>
            <a:spLocks/>
          </p:cNvSpPr>
          <p:nvPr/>
        </p:nvSpPr>
        <p:spPr bwMode="auto">
          <a:xfrm>
            <a:off x="5792788" y="3368675"/>
            <a:ext cx="254000" cy="1296988"/>
          </a:xfrm>
          <a:prstGeom prst="rightBrace">
            <a:avLst>
              <a:gd name="adj1" fmla="val 56712"/>
              <a:gd name="adj2" fmla="val 50000"/>
            </a:avLst>
          </a:prstGeom>
          <a:noFill/>
          <a:ln w="28440" cap="sq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28" name="Text Box 10"/>
          <p:cNvSpPr txBox="1">
            <a:spLocks noChangeArrowheads="1"/>
          </p:cNvSpPr>
          <p:nvPr/>
        </p:nvSpPr>
        <p:spPr bwMode="auto">
          <a:xfrm>
            <a:off x="6253163" y="1752600"/>
            <a:ext cx="5537200" cy="647700"/>
          </a:xfrm>
          <a:prstGeom prst="rect">
            <a:avLst/>
          </a:prstGeom>
          <a:solidFill>
            <a:srgbClr val="003399">
              <a:alpha val="59999"/>
            </a:srgbClr>
          </a:solidFill>
          <a:ln w="9360" cap="sq">
            <a:solidFill>
              <a:srgbClr val="CC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08720" tIns="54360" rIns="108720" bIns="5436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buClrTx/>
              <a:buFontTx/>
              <a:buNone/>
            </a:pPr>
            <a:r>
              <a:rPr lang="es-ES" altLang="es-CL">
                <a:solidFill>
                  <a:schemeClr val="bg1"/>
                </a:solidFill>
                <a:latin typeface="Arial Narrow" panose="020B0606020202030204" pitchFamily="34" charset="0"/>
              </a:rPr>
              <a:t>C.J.A. (D.G.T.M. ; D.S.O.M.) IAMSAR Vol. I</a:t>
            </a:r>
          </a:p>
        </p:txBody>
      </p:sp>
      <p:sp>
        <p:nvSpPr>
          <p:cNvPr id="30" name="Text Box 11"/>
          <p:cNvSpPr txBox="1">
            <a:spLocks noChangeArrowheads="1"/>
          </p:cNvSpPr>
          <p:nvPr/>
        </p:nvSpPr>
        <p:spPr bwMode="auto">
          <a:xfrm>
            <a:off x="6276975" y="5168900"/>
            <a:ext cx="5608638" cy="823913"/>
          </a:xfrm>
          <a:prstGeom prst="rect">
            <a:avLst/>
          </a:prstGeom>
          <a:solidFill>
            <a:srgbClr val="003399">
              <a:alpha val="59999"/>
            </a:srgbClr>
          </a:solidFill>
          <a:ln w="9360" cap="sq">
            <a:solidFill>
              <a:srgbClr val="CC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08720" tIns="54360" rIns="108720" bIns="5436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>
              <a:buClrTx/>
              <a:buFontTx/>
              <a:buNone/>
            </a:pPr>
            <a:r>
              <a:rPr lang="es-ES" altLang="es-CL" sz="1700">
                <a:solidFill>
                  <a:schemeClr val="bg1"/>
                </a:solidFill>
                <a:latin typeface="Arial Narrow" panose="020B0606020202030204" pitchFamily="34" charset="0"/>
              </a:rPr>
              <a:t>Todo medio civil o institucional utilizado como USR y capaz de asumir como C.L.S.</a:t>
            </a:r>
          </a:p>
          <a:p>
            <a:pPr algn="ctr">
              <a:buClrTx/>
              <a:buFontTx/>
              <a:buNone/>
            </a:pPr>
            <a:r>
              <a:rPr lang="es-ES" altLang="es-CL" sz="1700">
                <a:solidFill>
                  <a:schemeClr val="bg1"/>
                </a:solidFill>
                <a:latin typeface="Arial Narrow" panose="020B0606020202030204" pitchFamily="34" charset="0"/>
              </a:rPr>
              <a:t>IAMSAR Vol. III</a:t>
            </a:r>
          </a:p>
        </p:txBody>
      </p:sp>
      <p:sp>
        <p:nvSpPr>
          <p:cNvPr id="34" name="Text Box 14"/>
          <p:cNvSpPr txBox="1">
            <a:spLocks noChangeArrowheads="1"/>
          </p:cNvSpPr>
          <p:nvPr/>
        </p:nvSpPr>
        <p:spPr bwMode="auto">
          <a:xfrm>
            <a:off x="2879725" y="2266950"/>
            <a:ext cx="1774825" cy="104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08720" tIns="54360" rIns="108720" bIns="5436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ts val="350"/>
              </a:spcBef>
              <a:buClrTx/>
              <a:buFontTx/>
              <a:buNone/>
            </a:pPr>
            <a:r>
              <a:rPr lang="es-CL" altLang="es-CL" sz="1400">
                <a:solidFill>
                  <a:srgbClr val="00004D"/>
                </a:solidFill>
                <a:latin typeface="Arial Narrow" panose="020B0606020202030204" pitchFamily="34" charset="0"/>
              </a:rPr>
              <a:t>COORDINADOR </a:t>
            </a:r>
          </a:p>
          <a:p>
            <a:pPr algn="ctr" eaLnBrk="1" hangingPunct="1">
              <a:lnSpc>
                <a:spcPct val="150000"/>
              </a:lnSpc>
              <a:spcBef>
                <a:spcPts val="350"/>
              </a:spcBef>
              <a:buClrTx/>
              <a:buFontTx/>
              <a:buNone/>
            </a:pPr>
            <a:r>
              <a:rPr lang="es-CL" altLang="es-CL" sz="1400">
                <a:solidFill>
                  <a:srgbClr val="00004D"/>
                </a:solidFill>
                <a:latin typeface="Arial Narrow" panose="020B0606020202030204" pitchFamily="34" charset="0"/>
              </a:rPr>
              <a:t>SAR NACIONAL</a:t>
            </a:r>
          </a:p>
          <a:p>
            <a:pPr algn="ctr" eaLnBrk="1" hangingPunct="1">
              <a:lnSpc>
                <a:spcPct val="150000"/>
              </a:lnSpc>
              <a:spcBef>
                <a:spcPts val="350"/>
              </a:spcBef>
              <a:buClrTx/>
              <a:buFontTx/>
              <a:buNone/>
            </a:pPr>
            <a:r>
              <a:rPr lang="es-CL" altLang="es-CL" sz="1400">
                <a:solidFill>
                  <a:srgbClr val="00004D"/>
                </a:solidFill>
                <a:latin typeface="Arial Narrow" panose="020B0606020202030204" pitchFamily="34" charset="0"/>
              </a:rPr>
              <a:t>CSN</a:t>
            </a:r>
          </a:p>
        </p:txBody>
      </p:sp>
      <p:sp>
        <p:nvSpPr>
          <p:cNvPr id="35" name="Text Box 15"/>
          <p:cNvSpPr txBox="1">
            <a:spLocks noChangeArrowheads="1"/>
          </p:cNvSpPr>
          <p:nvPr/>
        </p:nvSpPr>
        <p:spPr bwMode="auto">
          <a:xfrm>
            <a:off x="2863850" y="3397250"/>
            <a:ext cx="1773238" cy="104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08720" tIns="54360" rIns="108720" bIns="5436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ts val="350"/>
              </a:spcBef>
              <a:buClrTx/>
              <a:buFontTx/>
              <a:buNone/>
            </a:pPr>
            <a:r>
              <a:rPr lang="es-CL" altLang="es-CL" sz="1400">
                <a:solidFill>
                  <a:srgbClr val="00004D"/>
                </a:solidFill>
                <a:latin typeface="Arial Narrow" panose="020B0606020202030204" pitchFamily="34" charset="0"/>
              </a:rPr>
              <a:t>COORDINADOR</a:t>
            </a:r>
          </a:p>
          <a:p>
            <a:pPr algn="ctr" eaLnBrk="1" hangingPunct="1">
              <a:lnSpc>
                <a:spcPct val="150000"/>
              </a:lnSpc>
              <a:spcBef>
                <a:spcPts val="350"/>
              </a:spcBef>
              <a:buClrTx/>
              <a:buFontTx/>
              <a:buNone/>
            </a:pPr>
            <a:r>
              <a:rPr lang="es-CL" altLang="es-CL" sz="1400">
                <a:solidFill>
                  <a:srgbClr val="00004D"/>
                </a:solidFill>
                <a:latin typeface="Arial Narrow" panose="020B0606020202030204" pitchFamily="34" charset="0"/>
              </a:rPr>
              <a:t>MISIÓN SAR</a:t>
            </a:r>
          </a:p>
          <a:p>
            <a:pPr algn="ctr" eaLnBrk="1" hangingPunct="1">
              <a:lnSpc>
                <a:spcPct val="150000"/>
              </a:lnSpc>
              <a:spcBef>
                <a:spcPts val="350"/>
              </a:spcBef>
              <a:buClrTx/>
              <a:buFontTx/>
              <a:buNone/>
            </a:pPr>
            <a:r>
              <a:rPr lang="es-CL" altLang="es-CL" sz="1400">
                <a:solidFill>
                  <a:srgbClr val="00004D"/>
                </a:solidFill>
                <a:latin typeface="Arial Narrow" panose="020B0606020202030204" pitchFamily="34" charset="0"/>
              </a:rPr>
              <a:t>CMS</a:t>
            </a:r>
          </a:p>
        </p:txBody>
      </p:sp>
      <p:sp>
        <p:nvSpPr>
          <p:cNvPr id="36" name="Text Box 16"/>
          <p:cNvSpPr txBox="1">
            <a:spLocks noChangeArrowheads="1"/>
          </p:cNvSpPr>
          <p:nvPr/>
        </p:nvSpPr>
        <p:spPr bwMode="auto">
          <a:xfrm>
            <a:off x="2819400" y="4908550"/>
            <a:ext cx="1773238" cy="132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108720" tIns="54360" rIns="108720" bIns="5436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900" b="1">
                <a:solidFill>
                  <a:srgbClr val="FFFFFF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ts val="350"/>
              </a:spcBef>
              <a:buClrTx/>
              <a:buFontTx/>
              <a:buNone/>
            </a:pPr>
            <a:r>
              <a:rPr lang="es-CL" altLang="es-CL" sz="1400">
                <a:solidFill>
                  <a:srgbClr val="00004D"/>
                </a:solidFill>
                <a:latin typeface="Arial Narrow" panose="020B0606020202030204" pitchFamily="34" charset="0"/>
              </a:rPr>
              <a:t>COORDINADOR EN EL LUGAR DEL SINIESTRO</a:t>
            </a:r>
          </a:p>
          <a:p>
            <a:pPr algn="ctr" eaLnBrk="1" hangingPunct="1">
              <a:lnSpc>
                <a:spcPct val="150000"/>
              </a:lnSpc>
              <a:spcBef>
                <a:spcPts val="350"/>
              </a:spcBef>
              <a:buClrTx/>
              <a:buFontTx/>
              <a:buNone/>
            </a:pPr>
            <a:r>
              <a:rPr lang="es-CL" altLang="es-CL" sz="1400">
                <a:solidFill>
                  <a:srgbClr val="00004D"/>
                </a:solidFill>
                <a:latin typeface="Arial Narrow" panose="020B0606020202030204" pitchFamily="34" charset="0"/>
              </a:rPr>
              <a:t>CLS</a:t>
            </a:r>
          </a:p>
        </p:txBody>
      </p:sp>
      <p:pic>
        <p:nvPicPr>
          <p:cNvPr id="38" name="Imagen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176" y="1367319"/>
            <a:ext cx="1377308" cy="1032981"/>
          </a:xfrm>
          <a:prstGeom prst="rect">
            <a:avLst/>
          </a:prstGeom>
        </p:spPr>
      </p:pic>
      <p:pic>
        <p:nvPicPr>
          <p:cNvPr id="3074" name="Picture 2" descr="Gobernación Marítima en Iquique: 1 opiniones y 6 foto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327" y="3106882"/>
            <a:ext cx="1436158" cy="1111454"/>
          </a:xfrm>
          <a:prstGeom prst="rect">
            <a:avLst/>
          </a:prstGeom>
          <a:noFill/>
          <a:effectLst>
            <a:softEdge rad="127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5"/>
          <a:srcRect l="2344" t="49909"/>
          <a:stretch/>
        </p:blipFill>
        <p:spPr>
          <a:xfrm>
            <a:off x="249362" y="4924918"/>
            <a:ext cx="1396876" cy="1055195"/>
          </a:xfrm>
          <a:prstGeom prst="rect">
            <a:avLst/>
          </a:prstGeom>
        </p:spPr>
      </p:pic>
      <p:pic>
        <p:nvPicPr>
          <p:cNvPr id="26" name="Picture 9"/>
          <p:cNvPicPr preferRelativeResize="0"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855" y="32248"/>
            <a:ext cx="462390" cy="71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4284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uadroTexto 18"/>
          <p:cNvSpPr txBox="1"/>
          <p:nvPr/>
        </p:nvSpPr>
        <p:spPr>
          <a:xfrm>
            <a:off x="1919726" y="6611779"/>
            <a:ext cx="826437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HONOR   –   LEALTAD -   VALENTÍA -   INTEGRIDAD -   DEBER</a:t>
            </a: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4490593" y="6459083"/>
            <a:ext cx="320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000" b="0" i="0" u="none" strike="noStrike" kern="1200" cap="none" spc="3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PATRIOTISMO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0" y="184070"/>
            <a:ext cx="12192000" cy="481379"/>
          </a:xfrm>
          <a:prstGeom prst="rect">
            <a:avLst/>
          </a:prstGeom>
          <a:solidFill>
            <a:schemeClr val="tx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4" name="Picture 9"/>
          <p:cNvPicPr preferRelativeResize="0"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855" y="32248"/>
            <a:ext cx="462390" cy="71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9161DD4A-A9FC-5840-91D0-088EAB4A1E9B}"/>
              </a:ext>
            </a:extLst>
          </p:cNvPr>
          <p:cNvSpPr txBox="1"/>
          <p:nvPr/>
        </p:nvSpPr>
        <p:spPr>
          <a:xfrm>
            <a:off x="620834" y="244109"/>
            <a:ext cx="2008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MRCC CHILE</a:t>
            </a:r>
            <a:endParaRPr lang="es-ES_tradnl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0A11407D-49E7-C741-B1AA-2B459C16BFB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7192" y="0"/>
            <a:ext cx="596261" cy="893285"/>
          </a:xfrm>
          <a:prstGeom prst="rect">
            <a:avLst/>
          </a:prstGeom>
        </p:spPr>
      </p:pic>
      <p:sp>
        <p:nvSpPr>
          <p:cNvPr id="12" name="CuadroTexto 11"/>
          <p:cNvSpPr txBox="1"/>
          <p:nvPr/>
        </p:nvSpPr>
        <p:spPr>
          <a:xfrm>
            <a:off x="1220963" y="5726707"/>
            <a:ext cx="6641143" cy="461665"/>
          </a:xfrm>
          <a:prstGeom prst="rect">
            <a:avLst/>
          </a:prstGeom>
          <a:solidFill>
            <a:srgbClr val="FF0000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venir Light" charset="0"/>
                <a:ea typeface="Avenir Light" charset="0"/>
                <a:cs typeface="Avenir Light" charset="0"/>
              </a:rPr>
              <a:t>97 </a:t>
            </a:r>
            <a:r>
              <a:rPr kumimoji="0" lang="es-E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venir Light" charset="0"/>
                <a:ea typeface="Avenir Light" charset="0"/>
                <a:cs typeface="Avenir Light" charset="0"/>
              </a:rPr>
              <a:t>UNIDADES A FLOTE   y   20 AERONAVES</a:t>
            </a:r>
            <a:endParaRPr kumimoji="0" lang="es-ES_tradnl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venir Light" charset="0"/>
              <a:ea typeface="Avenir Light" charset="0"/>
              <a:cs typeface="Avenir Light" charset="0"/>
            </a:endParaRPr>
          </a:p>
        </p:txBody>
      </p:sp>
      <p:grpSp>
        <p:nvGrpSpPr>
          <p:cNvPr id="13" name="Grupo 12"/>
          <p:cNvGrpSpPr/>
          <p:nvPr/>
        </p:nvGrpSpPr>
        <p:grpSpPr>
          <a:xfrm>
            <a:off x="3386206" y="2365331"/>
            <a:ext cx="1665063" cy="883949"/>
            <a:chOff x="225935" y="2044605"/>
            <a:chExt cx="1488968" cy="1659584"/>
          </a:xfrm>
        </p:grpSpPr>
        <p:sp>
          <p:nvSpPr>
            <p:cNvPr id="14" name="Redondear rectángulo de esquina del mismo lado 13"/>
            <p:cNvSpPr/>
            <p:nvPr/>
          </p:nvSpPr>
          <p:spPr>
            <a:xfrm rot="10800000">
              <a:off x="225935" y="2171732"/>
              <a:ext cx="1468054" cy="1434656"/>
            </a:xfrm>
            <a:prstGeom prst="round2SameRect">
              <a:avLst>
                <a:gd name="adj1" fmla="val 10500"/>
                <a:gd name="adj2" fmla="val 0"/>
              </a:avLst>
            </a:prstGeom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Redondear rectángulo de esquina del mismo lado 4"/>
            <p:cNvSpPr txBox="1"/>
            <p:nvPr/>
          </p:nvSpPr>
          <p:spPr>
            <a:xfrm>
              <a:off x="246848" y="2044605"/>
              <a:ext cx="1468055" cy="165958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5344" tIns="85344" rIns="85344" bIns="85344" numCol="1" spcCol="1270" anchor="t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altLang="es-CL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venir Light" charset="0"/>
                  <a:ea typeface="Avenir Light" charset="0"/>
                  <a:cs typeface="Avenir Light" charset="0"/>
                </a:rPr>
                <a:t>5 PSG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altLang="es-CL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venir Light" charset="0"/>
                  <a:ea typeface="Avenir Light" charset="0"/>
                  <a:cs typeface="Avenir Light" charset="0"/>
                </a:rPr>
                <a:t>1 BRS</a:t>
              </a:r>
              <a:r>
                <a:rPr kumimoji="0" lang="es-CL" altLang="es-CL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venir Light" charset="0"/>
                  <a:ea typeface="Avenir Light" charset="0"/>
                  <a:cs typeface="Avenir Light" charset="0"/>
                </a:rPr>
                <a:t>   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altLang="es-CL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venir Light" charset="0"/>
                  <a:ea typeface="Avenir Light" charset="0"/>
                  <a:cs typeface="Avenir Light" charset="0"/>
                </a:rPr>
                <a:t>1 ATF  </a:t>
              </a:r>
              <a:endParaRPr kumimoji="0" lang="es-ES_tradnl" sz="1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venir Light" charset="0"/>
                <a:ea typeface="Avenir Light" charset="0"/>
                <a:cs typeface="Avenir Light" charset="0"/>
              </a:endParaRPr>
            </a:p>
          </p:txBody>
        </p:sp>
      </p:grpSp>
      <p:grpSp>
        <p:nvGrpSpPr>
          <p:cNvPr id="16" name="Grupo 15"/>
          <p:cNvGrpSpPr/>
          <p:nvPr/>
        </p:nvGrpSpPr>
        <p:grpSpPr>
          <a:xfrm>
            <a:off x="5594524" y="2321624"/>
            <a:ext cx="1748808" cy="809402"/>
            <a:chOff x="225737" y="2086765"/>
            <a:chExt cx="1628135" cy="1573457"/>
          </a:xfrm>
        </p:grpSpPr>
        <p:sp>
          <p:nvSpPr>
            <p:cNvPr id="17" name="Redondear rectángulo de esquina del mismo lado 16"/>
            <p:cNvSpPr/>
            <p:nvPr/>
          </p:nvSpPr>
          <p:spPr>
            <a:xfrm rot="10800000">
              <a:off x="225737" y="2171730"/>
              <a:ext cx="1628135" cy="1488492"/>
            </a:xfrm>
            <a:prstGeom prst="round2SameRect">
              <a:avLst>
                <a:gd name="adj1" fmla="val 10500"/>
                <a:gd name="adj2" fmla="val 0"/>
              </a:avLst>
            </a:prstGeom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edondear rectángulo de esquina del mismo lado 4"/>
            <p:cNvSpPr txBox="1"/>
            <p:nvPr/>
          </p:nvSpPr>
          <p:spPr>
            <a:xfrm>
              <a:off x="233736" y="2086765"/>
              <a:ext cx="1595745" cy="143649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5344" tIns="85344" rIns="85344" bIns="85344" numCol="1" spcCol="1270" anchor="t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altLang="es-CL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venir Light" charset="0"/>
                  <a:ea typeface="Avenir Light" charset="0"/>
                  <a:cs typeface="Avenir Light" charset="0"/>
                </a:rPr>
                <a:t>19 LSG 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altLang="es-CL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venir Light" charset="0"/>
                  <a:ea typeface="Avenir Light" charset="0"/>
                  <a:cs typeface="Avenir Light" charset="0"/>
                </a:rPr>
                <a:t>4 LPC</a:t>
              </a:r>
              <a:r>
                <a:rPr kumimoji="0" lang="es-CL" altLang="es-CL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venir Light" charset="0"/>
                  <a:ea typeface="Avenir Light" charset="0"/>
                  <a:cs typeface="Avenir Light" charset="0"/>
                </a:rPr>
                <a:t>  </a:t>
              </a:r>
              <a:endParaRPr kumimoji="0" lang="es-ES_tradn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ight" charset="0"/>
                <a:ea typeface="Avenir Light" charset="0"/>
                <a:cs typeface="Avenir Light" charset="0"/>
              </a:endParaRPr>
            </a:p>
          </p:txBody>
        </p:sp>
      </p:grpSp>
      <p:grpSp>
        <p:nvGrpSpPr>
          <p:cNvPr id="23" name="Grupo 22"/>
          <p:cNvGrpSpPr/>
          <p:nvPr/>
        </p:nvGrpSpPr>
        <p:grpSpPr>
          <a:xfrm>
            <a:off x="7983865" y="2362376"/>
            <a:ext cx="1477937" cy="764145"/>
            <a:chOff x="308211" y="2171736"/>
            <a:chExt cx="1385780" cy="1434656"/>
          </a:xfrm>
        </p:grpSpPr>
        <p:sp>
          <p:nvSpPr>
            <p:cNvPr id="27" name="Redondear rectángulo de esquina del mismo lado 26"/>
            <p:cNvSpPr/>
            <p:nvPr/>
          </p:nvSpPr>
          <p:spPr>
            <a:xfrm rot="10800000">
              <a:off x="315310" y="2171736"/>
              <a:ext cx="1378681" cy="1434656"/>
            </a:xfrm>
            <a:prstGeom prst="round2SameRect">
              <a:avLst>
                <a:gd name="adj1" fmla="val 10500"/>
                <a:gd name="adj2" fmla="val 0"/>
              </a:avLst>
            </a:prstGeom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Redondear rectángulo de esquina del mismo lado 4"/>
            <p:cNvSpPr txBox="1"/>
            <p:nvPr/>
          </p:nvSpPr>
          <p:spPr>
            <a:xfrm>
              <a:off x="308211" y="2171736"/>
              <a:ext cx="1385780" cy="13023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5344" tIns="85344" rIns="85344" bIns="85344" numCol="1" spcCol="1270" anchor="t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altLang="es-CL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venir Light" charset="0"/>
                  <a:ea typeface="Avenir Light" charset="0"/>
                  <a:cs typeface="Avenir Light" charset="0"/>
                </a:rPr>
                <a:t>59</a:t>
              </a:r>
              <a:r>
                <a:rPr kumimoji="0" lang="es-CL" altLang="es-CL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venir Light" charset="0"/>
                  <a:ea typeface="Avenir Light" charset="0"/>
                  <a:cs typeface="Avenir Light" charset="0"/>
                </a:rPr>
                <a:t> </a:t>
              </a:r>
              <a:r>
                <a:rPr kumimoji="0" lang="es-CL" altLang="es-CL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venir Light" charset="0"/>
                  <a:ea typeface="Avenir Light" charset="0"/>
                  <a:cs typeface="Avenir Light" charset="0"/>
                </a:rPr>
                <a:t>LSR - LPM - PM</a:t>
              </a:r>
              <a:endParaRPr kumimoji="0" lang="es-ES_tradn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ight" charset="0"/>
                <a:ea typeface="Avenir Light" charset="0"/>
                <a:cs typeface="Avenir Light" charset="0"/>
              </a:endParaRPr>
            </a:p>
          </p:txBody>
        </p:sp>
      </p:grpSp>
      <p:pic>
        <p:nvPicPr>
          <p:cNvPr id="37" name="Imagen 3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9438" y="778336"/>
            <a:ext cx="2152075" cy="1560711"/>
          </a:xfrm>
          <a:prstGeom prst="rect">
            <a:avLst/>
          </a:prstGeom>
        </p:spPr>
      </p:pic>
      <p:pic>
        <p:nvPicPr>
          <p:cNvPr id="38" name="Imagen 3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0208" y="756486"/>
            <a:ext cx="2091109" cy="1591194"/>
          </a:xfrm>
          <a:prstGeom prst="rect">
            <a:avLst/>
          </a:prstGeom>
        </p:spPr>
      </p:pic>
      <p:pic>
        <p:nvPicPr>
          <p:cNvPr id="39" name="Imagen 3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64810" y="750344"/>
            <a:ext cx="2091109" cy="1566808"/>
          </a:xfrm>
          <a:prstGeom prst="rect">
            <a:avLst/>
          </a:prstGeom>
        </p:spPr>
      </p:pic>
      <p:grpSp>
        <p:nvGrpSpPr>
          <p:cNvPr id="42" name="Grupo 41"/>
          <p:cNvGrpSpPr/>
          <p:nvPr/>
        </p:nvGrpSpPr>
        <p:grpSpPr>
          <a:xfrm>
            <a:off x="8708623" y="3757844"/>
            <a:ext cx="1973270" cy="2673018"/>
            <a:chOff x="8536328" y="710056"/>
            <a:chExt cx="3616165" cy="4812497"/>
          </a:xfrm>
        </p:grpSpPr>
        <p:pic>
          <p:nvPicPr>
            <p:cNvPr id="43" name="Imagen 42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547619" y="3128507"/>
              <a:ext cx="3589948" cy="2394046"/>
            </a:xfrm>
            <a:prstGeom prst="rect">
              <a:avLst/>
            </a:prstGeom>
            <a:ln>
              <a:solidFill>
                <a:schemeClr val="bg1"/>
              </a:solidFill>
            </a:ln>
          </p:spPr>
        </p:pic>
        <p:pic>
          <p:nvPicPr>
            <p:cNvPr id="44" name="Imagen 43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8536328" y="710056"/>
              <a:ext cx="3616165" cy="2377251"/>
            </a:xfrm>
            <a:prstGeom prst="rect">
              <a:avLst/>
            </a:prstGeom>
            <a:ln>
              <a:solidFill>
                <a:schemeClr val="bg1"/>
              </a:solidFill>
            </a:ln>
          </p:spPr>
        </p:pic>
      </p:grpSp>
      <p:sp>
        <p:nvSpPr>
          <p:cNvPr id="45" name="Rectangle 32"/>
          <p:cNvSpPr>
            <a:spLocks noGrp="1" noChangeAspect="1" noChangeArrowheads="1"/>
          </p:cNvSpPr>
          <p:nvPr/>
        </p:nvSpPr>
        <p:spPr bwMode="auto">
          <a:xfrm>
            <a:off x="2686489" y="165297"/>
            <a:ext cx="6935638" cy="43088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>
            <a:spAutoFit/>
          </a:bodyPr>
          <a:lstStyle>
            <a:lvl1pPr eaLnBrk="0" hangingPunct="0">
              <a:defRPr b="1">
                <a:solidFill>
                  <a:schemeClr val="bg1"/>
                </a:solidFill>
                <a:latin typeface="Arial" pitchFamily="34" charset="0"/>
              </a:defRPr>
            </a:lvl1pPr>
            <a:lvl2pPr marL="742950" indent="-285750" eaLnBrk="0" hangingPunct="0">
              <a:defRPr b="1">
                <a:solidFill>
                  <a:schemeClr val="bg1"/>
                </a:solidFill>
                <a:latin typeface="Arial" pitchFamily="34" charset="0"/>
              </a:defRPr>
            </a:lvl2pPr>
            <a:lvl3pPr marL="1143000" indent="-228600" eaLnBrk="0" hangingPunct="0">
              <a:defRPr b="1">
                <a:solidFill>
                  <a:schemeClr val="bg1"/>
                </a:solidFill>
                <a:latin typeface="Arial" pitchFamily="34" charset="0"/>
              </a:defRPr>
            </a:lvl3pPr>
            <a:lvl4pPr marL="1600200" indent="-228600" eaLnBrk="0" hangingPunct="0">
              <a:defRPr b="1">
                <a:solidFill>
                  <a:schemeClr val="bg1"/>
                </a:solidFill>
                <a:latin typeface="Arial" pitchFamily="34" charset="0"/>
              </a:defRPr>
            </a:lvl4pPr>
            <a:lvl5pPr marL="2057400" indent="-228600" eaLnBrk="0" hangingPunct="0">
              <a:defRPr b="1">
                <a:solidFill>
                  <a:schemeClr val="bg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altLang="es-CL" sz="2800" b="0" noProof="0" dirty="0" smtClean="0">
                <a:solidFill>
                  <a:prstClr val="white"/>
                </a:solidFill>
                <a:latin typeface="Calibri"/>
              </a:rPr>
              <a:t>¿Con que medios?</a:t>
            </a:r>
            <a:r>
              <a:rPr kumimoji="0" lang="es-CL" altLang="es-CL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kumimoji="0" lang="es-ES" altLang="es-CL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69207" y="814088"/>
            <a:ext cx="1901037" cy="1402875"/>
          </a:xfrm>
          <a:prstGeom prst="rect">
            <a:avLst/>
          </a:prstGeom>
          <a:effectLst>
            <a:innerShdw blurRad="114300">
              <a:prstClr val="black"/>
            </a:innerShdw>
            <a:reflection stA="50000" endA="300" endPos="55000" dir="5400000" sy="-100000" algn="bl" rotWithShape="0"/>
            <a:softEdge rad="317500"/>
          </a:effectLst>
          <a:scene3d>
            <a:camera prst="orthographicFront"/>
            <a:lightRig rig="flood" dir="t">
              <a:rot lat="0" lon="0" rev="6600000"/>
            </a:lightRig>
          </a:scene3d>
          <a:sp3d extrusionH="12700" contourW="12700" prstMaterial="matte">
            <a:bevelT/>
            <a:bevelB/>
            <a:contourClr>
              <a:schemeClr val="bg1"/>
            </a:contourClr>
          </a:sp3d>
        </p:spPr>
      </p:pic>
      <p:grpSp>
        <p:nvGrpSpPr>
          <p:cNvPr id="35" name="Grupo 34"/>
          <p:cNvGrpSpPr/>
          <p:nvPr/>
        </p:nvGrpSpPr>
        <p:grpSpPr>
          <a:xfrm>
            <a:off x="2399265" y="4928916"/>
            <a:ext cx="1521023" cy="764146"/>
            <a:chOff x="315309" y="2171734"/>
            <a:chExt cx="1378681" cy="1837534"/>
          </a:xfrm>
        </p:grpSpPr>
        <p:sp>
          <p:nvSpPr>
            <p:cNvPr id="36" name="Redondear rectángulo de esquina del mismo lado 35"/>
            <p:cNvSpPr/>
            <p:nvPr/>
          </p:nvSpPr>
          <p:spPr>
            <a:xfrm rot="10800000">
              <a:off x="315309" y="2171734"/>
              <a:ext cx="1378681" cy="1837534"/>
            </a:xfrm>
            <a:prstGeom prst="round2SameRect">
              <a:avLst>
                <a:gd name="adj1" fmla="val 10500"/>
                <a:gd name="adj2" fmla="val 0"/>
              </a:avLst>
            </a:prstGeom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6" name="Redondear rectángulo de esquina del mismo lado 4"/>
            <p:cNvSpPr txBox="1"/>
            <p:nvPr/>
          </p:nvSpPr>
          <p:spPr>
            <a:xfrm>
              <a:off x="357709" y="2171738"/>
              <a:ext cx="1293883" cy="13023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5344" tIns="85344" rIns="85344" bIns="85344" numCol="1" spcCol="1270" anchor="t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altLang="es-CL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venir Light" charset="0"/>
                  <a:ea typeface="Avenir Light" charset="0"/>
                  <a:cs typeface="Avenir Light" charset="0"/>
                </a:rPr>
                <a:t>7 P-68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venir Light" charset="0"/>
                <a:ea typeface="Avenir Light" charset="0"/>
                <a:cs typeface="Avenir Light" charset="0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venir Light" charset="0"/>
                <a:ea typeface="Avenir Light" charset="0"/>
                <a:cs typeface="Avenir Light" charset="0"/>
              </a:endParaRPr>
            </a:p>
          </p:txBody>
        </p:sp>
      </p:grpSp>
      <p:grpSp>
        <p:nvGrpSpPr>
          <p:cNvPr id="47" name="Grupo 46"/>
          <p:cNvGrpSpPr/>
          <p:nvPr/>
        </p:nvGrpSpPr>
        <p:grpSpPr>
          <a:xfrm>
            <a:off x="4279195" y="4958568"/>
            <a:ext cx="1622721" cy="816237"/>
            <a:chOff x="274389" y="2171732"/>
            <a:chExt cx="1419600" cy="1532457"/>
          </a:xfrm>
        </p:grpSpPr>
        <p:sp>
          <p:nvSpPr>
            <p:cNvPr id="48" name="Redondear rectángulo de esquina del mismo lado 47"/>
            <p:cNvSpPr/>
            <p:nvPr/>
          </p:nvSpPr>
          <p:spPr>
            <a:xfrm rot="10800000">
              <a:off x="315308" y="2171732"/>
              <a:ext cx="1378681" cy="1458425"/>
            </a:xfrm>
            <a:prstGeom prst="round2SameRect">
              <a:avLst>
                <a:gd name="adj1" fmla="val 10500"/>
                <a:gd name="adj2" fmla="val 0"/>
              </a:avLst>
            </a:prstGeom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Redondear rectángulo de esquina del mismo lado 4"/>
            <p:cNvSpPr txBox="1"/>
            <p:nvPr/>
          </p:nvSpPr>
          <p:spPr>
            <a:xfrm>
              <a:off x="274389" y="2171736"/>
              <a:ext cx="1377203" cy="153245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5344" tIns="85344" rIns="85344" bIns="85344" numCol="1" spcCol="1270" anchor="t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venir Light" charset="0"/>
                  <a:ea typeface="Avenir Light" charset="0"/>
                  <a:cs typeface="Avenir Light" charset="0"/>
                </a:rPr>
                <a:t>8 HH-65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venir Light" charset="0"/>
                  <a:ea typeface="Avenir Light" charset="0"/>
                  <a:cs typeface="Avenir Light" charset="0"/>
                </a:rPr>
                <a:t>4 UH-05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_tradnl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venir Light" charset="0"/>
                  <a:ea typeface="Avenir Light" charset="0"/>
                  <a:cs typeface="Avenir Light" charset="0"/>
                </a:rPr>
                <a:t>1 UH-57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venir Light" charset="0"/>
                <a:ea typeface="Avenir Light" charset="0"/>
                <a:cs typeface="Avenir Light" charset="0"/>
              </a:endParaRPr>
            </a:p>
          </p:txBody>
        </p:sp>
      </p:grpSp>
      <p:pic>
        <p:nvPicPr>
          <p:cNvPr id="50" name="Imagen 4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01545" y="3345828"/>
            <a:ext cx="2097206" cy="1566808"/>
          </a:xfrm>
          <a:prstGeom prst="rect">
            <a:avLst/>
          </a:prstGeom>
        </p:spPr>
      </p:pic>
      <p:pic>
        <p:nvPicPr>
          <p:cNvPr id="51" name="Imagen 5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83628" y="3299897"/>
            <a:ext cx="2060627" cy="1566808"/>
          </a:xfrm>
          <a:prstGeom prst="rect">
            <a:avLst/>
          </a:prstGeom>
        </p:spPr>
      </p:pic>
      <p:grpSp>
        <p:nvGrpSpPr>
          <p:cNvPr id="52" name="Grupo 51"/>
          <p:cNvGrpSpPr/>
          <p:nvPr/>
        </p:nvGrpSpPr>
        <p:grpSpPr>
          <a:xfrm>
            <a:off x="1006115" y="2375548"/>
            <a:ext cx="1748808" cy="809402"/>
            <a:chOff x="225737" y="2086765"/>
            <a:chExt cx="1628135" cy="1573457"/>
          </a:xfrm>
        </p:grpSpPr>
        <p:sp>
          <p:nvSpPr>
            <p:cNvPr id="53" name="Redondear rectángulo de esquina del mismo lado 52"/>
            <p:cNvSpPr/>
            <p:nvPr/>
          </p:nvSpPr>
          <p:spPr>
            <a:xfrm rot="10800000">
              <a:off x="225737" y="2171730"/>
              <a:ext cx="1628135" cy="1488492"/>
            </a:xfrm>
            <a:prstGeom prst="round2SameRect">
              <a:avLst>
                <a:gd name="adj1" fmla="val 10500"/>
                <a:gd name="adj2" fmla="val 0"/>
              </a:avLst>
            </a:prstGeom>
          </p:spPr>
          <p:style>
            <a:lnRef idx="2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4" name="Redondear rectángulo de esquina del mismo lado 4"/>
            <p:cNvSpPr txBox="1"/>
            <p:nvPr/>
          </p:nvSpPr>
          <p:spPr>
            <a:xfrm>
              <a:off x="233736" y="2086765"/>
              <a:ext cx="1595745" cy="143649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5344" tIns="85344" rIns="85344" bIns="85344" numCol="1" spcCol="1270" anchor="t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altLang="es-CL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Avenir Light" charset="0"/>
                  <a:ea typeface="Avenir Light" charset="0"/>
                  <a:cs typeface="Avenir Light" charset="0"/>
                </a:rPr>
                <a:t>4 OPV</a:t>
              </a:r>
              <a:r>
                <a:rPr kumimoji="0" lang="es-CL" altLang="es-CL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venir Light" charset="0"/>
                  <a:ea typeface="Avenir Light" charset="0"/>
                  <a:cs typeface="Avenir Light" charset="0"/>
                </a:rPr>
                <a:t>  </a:t>
              </a:r>
              <a:endParaRPr kumimoji="0" lang="es-ES_tradnl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Light" charset="0"/>
                <a:ea typeface="Avenir Light" charset="0"/>
                <a:cs typeface="Avenir Light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34954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ángulo 45"/>
          <p:cNvSpPr/>
          <p:nvPr/>
        </p:nvSpPr>
        <p:spPr>
          <a:xfrm>
            <a:off x="1524000" y="1"/>
            <a:ext cx="4456160" cy="6000749"/>
          </a:xfrm>
          <a:prstGeom prst="rect">
            <a:avLst/>
          </a:prstGeom>
          <a:gradFill flip="none" rotWithShape="1">
            <a:gsLst>
              <a:gs pos="36000">
                <a:srgbClr val="0F395F"/>
              </a:gs>
              <a:gs pos="0">
                <a:schemeClr val="accent1">
                  <a:lumMod val="50000"/>
                  <a:shade val="30000"/>
                  <a:satMod val="115000"/>
                </a:schemeClr>
              </a:gs>
              <a:gs pos="50000">
                <a:srgbClr val="154875"/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77000">
                <a:schemeClr val="accent1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z="1350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1" y="1638667"/>
            <a:ext cx="4460313" cy="3580667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524000" y="857249"/>
            <a:ext cx="4456160" cy="5143501"/>
          </a:xfrm>
          <a:prstGeom prst="rect">
            <a:avLst/>
          </a:prstGeom>
          <a:gradFill flip="none" rotWithShape="1">
            <a:gsLst>
              <a:gs pos="20000">
                <a:srgbClr val="0B2D4D"/>
              </a:gs>
              <a:gs pos="0">
                <a:srgbClr val="0C3051"/>
              </a:gs>
              <a:gs pos="57000">
                <a:schemeClr val="accent1">
                  <a:lumMod val="50000"/>
                  <a:shade val="30000"/>
                  <a:satMod val="115000"/>
                  <a:alpha val="0"/>
                </a:schemeClr>
              </a:gs>
              <a:gs pos="78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z="1350" dirty="0"/>
          </a:p>
        </p:txBody>
      </p:sp>
      <p:sp>
        <p:nvSpPr>
          <p:cNvPr id="19" name="Rectángulo 18"/>
          <p:cNvSpPr/>
          <p:nvPr/>
        </p:nvSpPr>
        <p:spPr>
          <a:xfrm>
            <a:off x="1525443" y="1"/>
            <a:ext cx="4454718" cy="6000749"/>
          </a:xfrm>
          <a:prstGeom prst="rect">
            <a:avLst/>
          </a:prstGeom>
          <a:solidFill>
            <a:schemeClr val="accent1">
              <a:lumMod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350"/>
              <a:t>  </a:t>
            </a:r>
            <a:endParaRPr lang="es-ES_tradnl" sz="1350" dirty="0"/>
          </a:p>
        </p:txBody>
      </p:sp>
      <p:cxnSp>
        <p:nvCxnSpPr>
          <p:cNvPr id="14" name="Conector recto 13"/>
          <p:cNvCxnSpPr/>
          <p:nvPr/>
        </p:nvCxnSpPr>
        <p:spPr>
          <a:xfrm flipH="1">
            <a:off x="1701962" y="1737037"/>
            <a:ext cx="4263497" cy="0"/>
          </a:xfrm>
          <a:prstGeom prst="line">
            <a:avLst/>
          </a:prstGeom>
          <a:ln>
            <a:solidFill>
              <a:srgbClr val="FF88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2" name="Agrupar 101"/>
          <p:cNvGrpSpPr/>
          <p:nvPr/>
        </p:nvGrpSpPr>
        <p:grpSpPr>
          <a:xfrm>
            <a:off x="1831167" y="958330"/>
            <a:ext cx="3129899" cy="845704"/>
            <a:chOff x="144587" y="1657625"/>
            <a:chExt cx="4173199" cy="1127605"/>
          </a:xfrm>
        </p:grpSpPr>
        <p:pic>
          <p:nvPicPr>
            <p:cNvPr id="28" name="Imagen 27"/>
            <p:cNvPicPr>
              <a:picLocks noChangeAspect="1"/>
            </p:cNvPicPr>
            <p:nvPr/>
          </p:nvPicPr>
          <p:blipFill>
            <a:blip r:embed="rId3" cstate="screen">
              <a:biLevel thresh="2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636566">
              <a:off x="144587" y="1657625"/>
              <a:ext cx="729723" cy="727632"/>
            </a:xfrm>
            <a:prstGeom prst="rect">
              <a:avLst/>
            </a:prstGeom>
            <a:noFill/>
          </p:spPr>
        </p:pic>
        <p:sp>
          <p:nvSpPr>
            <p:cNvPr id="20" name="CuadroTexto 19"/>
            <p:cNvSpPr txBox="1"/>
            <p:nvPr/>
          </p:nvSpPr>
          <p:spPr>
            <a:xfrm>
              <a:off x="855071" y="1800345"/>
              <a:ext cx="3462715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100" spc="225" dirty="0">
                  <a:solidFill>
                    <a:schemeClr val="bg1"/>
                  </a:solidFill>
                  <a:latin typeface="Avenir Light" charset="0"/>
                  <a:ea typeface="Avenir Light" charset="0"/>
                  <a:cs typeface="Avenir Light" charset="0"/>
                </a:rPr>
                <a:t>TEMARIO</a:t>
              </a:r>
              <a:endParaRPr lang="es-ES_tradnl" sz="2100" spc="225" dirty="0">
                <a:solidFill>
                  <a:schemeClr val="bg1"/>
                </a:solidFill>
                <a:latin typeface="Avenir Light" charset="0"/>
                <a:ea typeface="Avenir Light" charset="0"/>
                <a:cs typeface="Avenir Light" charset="0"/>
              </a:endParaRPr>
            </a:p>
            <a:p>
              <a:endParaRPr lang="es-ES_tradnl" sz="2100" dirty="0">
                <a:latin typeface="Avenir Light" charset="0"/>
                <a:ea typeface="Avenir Light" charset="0"/>
                <a:cs typeface="Avenir Light" charset="0"/>
              </a:endParaRPr>
            </a:p>
          </p:txBody>
        </p:sp>
      </p:grpSp>
      <p:cxnSp>
        <p:nvCxnSpPr>
          <p:cNvPr id="29" name="Conector recto 28"/>
          <p:cNvCxnSpPr/>
          <p:nvPr/>
        </p:nvCxnSpPr>
        <p:spPr>
          <a:xfrm flipH="1">
            <a:off x="6355496" y="2969957"/>
            <a:ext cx="3715028" cy="0"/>
          </a:xfrm>
          <a:prstGeom prst="line">
            <a:avLst/>
          </a:prstGeom>
          <a:ln>
            <a:solidFill>
              <a:srgbClr val="FF88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CuadroTexto 31"/>
          <p:cNvSpPr txBox="1"/>
          <p:nvPr/>
        </p:nvSpPr>
        <p:spPr>
          <a:xfrm>
            <a:off x="6163660" y="2666179"/>
            <a:ext cx="3983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 algn="r">
              <a:defRPr sz="1600" b="1">
                <a:solidFill>
                  <a:schemeClr val="accent1">
                    <a:lumMod val="50000"/>
                  </a:schemeClr>
                </a:solidFill>
                <a:latin typeface="Avenir Book" charset="0"/>
                <a:ea typeface="Avenir Book" charset="0"/>
                <a:cs typeface="Avenir Book" charset="0"/>
              </a:defRPr>
            </a:lvl1pPr>
          </a:lstStyle>
          <a:p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MRCC CHILE </a:t>
            </a:r>
            <a:endParaRPr lang="es-ES_tradnl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73" name="Conector recto 72"/>
          <p:cNvCxnSpPr/>
          <p:nvPr/>
        </p:nvCxnSpPr>
        <p:spPr>
          <a:xfrm flipH="1">
            <a:off x="6360878" y="4061930"/>
            <a:ext cx="3577961" cy="0"/>
          </a:xfrm>
          <a:prstGeom prst="line">
            <a:avLst/>
          </a:prstGeom>
          <a:ln>
            <a:solidFill>
              <a:srgbClr val="FF88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CuadroTexto 77"/>
          <p:cNvSpPr txBox="1"/>
          <p:nvPr/>
        </p:nvSpPr>
        <p:spPr>
          <a:xfrm>
            <a:off x="10135672" y="2468355"/>
            <a:ext cx="4277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dirty="0">
                <a:solidFill>
                  <a:schemeClr val="bg1">
                    <a:lumMod val="50000"/>
                    <a:alpha val="50000"/>
                  </a:schemeClr>
                </a:solidFill>
              </a:rPr>
              <a:t>2</a:t>
            </a:r>
            <a:endParaRPr lang="es-ES_tradnl" dirty="0">
              <a:solidFill>
                <a:schemeClr val="bg1">
                  <a:lumMod val="50000"/>
                  <a:alpha val="50000"/>
                </a:schemeClr>
              </a:solidFill>
            </a:endParaRPr>
          </a:p>
        </p:txBody>
      </p:sp>
      <p:sp>
        <p:nvSpPr>
          <p:cNvPr id="79" name="CuadroTexto 78"/>
          <p:cNvSpPr txBox="1"/>
          <p:nvPr/>
        </p:nvSpPr>
        <p:spPr>
          <a:xfrm>
            <a:off x="10147160" y="3572576"/>
            <a:ext cx="4277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dirty="0">
                <a:solidFill>
                  <a:srgbClr val="FF0000">
                    <a:alpha val="50000"/>
                  </a:srgbClr>
                </a:solidFill>
              </a:rPr>
              <a:t>3</a:t>
            </a:r>
            <a:endParaRPr lang="es-ES_tradnl" dirty="0">
              <a:solidFill>
                <a:srgbClr val="FF0000">
                  <a:alpha val="50000"/>
                </a:srgbClr>
              </a:solidFill>
            </a:endParaRPr>
          </a:p>
        </p:txBody>
      </p:sp>
      <p:grpSp>
        <p:nvGrpSpPr>
          <p:cNvPr id="106" name="Agrupar 105"/>
          <p:cNvGrpSpPr/>
          <p:nvPr/>
        </p:nvGrpSpPr>
        <p:grpSpPr>
          <a:xfrm>
            <a:off x="5342679" y="3475902"/>
            <a:ext cx="976518" cy="919338"/>
            <a:chOff x="5436109" y="3963181"/>
            <a:chExt cx="944233" cy="944233"/>
          </a:xfrm>
        </p:grpSpPr>
        <p:sp>
          <p:nvSpPr>
            <p:cNvPr id="44" name="Elipse 43"/>
            <p:cNvSpPr/>
            <p:nvPr/>
          </p:nvSpPr>
          <p:spPr>
            <a:xfrm>
              <a:off x="5436109" y="3963181"/>
              <a:ext cx="944233" cy="94423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1350"/>
            </a:p>
          </p:txBody>
        </p:sp>
        <p:pic>
          <p:nvPicPr>
            <p:cNvPr id="99" name="Imagen 98"/>
            <p:cNvPicPr>
              <a:picLocks noChangeAspect="1"/>
            </p:cNvPicPr>
            <p:nvPr/>
          </p:nvPicPr>
          <p:blipFill>
            <a:blip r:embed="rId4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 amt="5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90620" y="4054743"/>
              <a:ext cx="607945" cy="632022"/>
            </a:xfrm>
            <a:prstGeom prst="rect">
              <a:avLst/>
            </a:prstGeom>
            <a:effectLst/>
          </p:spPr>
        </p:pic>
      </p:grpSp>
      <p:grpSp>
        <p:nvGrpSpPr>
          <p:cNvPr id="105" name="Agrupar 104"/>
          <p:cNvGrpSpPr/>
          <p:nvPr/>
        </p:nvGrpSpPr>
        <p:grpSpPr>
          <a:xfrm>
            <a:off x="5328580" y="2354047"/>
            <a:ext cx="976518" cy="919338"/>
            <a:chOff x="5436109" y="2786364"/>
            <a:chExt cx="944233" cy="944233"/>
          </a:xfrm>
        </p:grpSpPr>
        <p:sp>
          <p:nvSpPr>
            <p:cNvPr id="43" name="Elipse 42"/>
            <p:cNvSpPr/>
            <p:nvPr/>
          </p:nvSpPr>
          <p:spPr>
            <a:xfrm>
              <a:off x="5436109" y="2786364"/>
              <a:ext cx="944233" cy="94423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1350"/>
            </a:p>
          </p:txBody>
        </p:sp>
        <p:pic>
          <p:nvPicPr>
            <p:cNvPr id="101" name="Imagen 100"/>
            <p:cNvPicPr>
              <a:picLocks noChangeAspect="1"/>
            </p:cNvPicPr>
            <p:nvPr/>
          </p:nvPicPr>
          <p:blipFill>
            <a:blip r:embed="rId5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 amt="5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47876" y="2949805"/>
              <a:ext cx="493432" cy="621596"/>
            </a:xfrm>
            <a:prstGeom prst="rect">
              <a:avLst/>
            </a:prstGeom>
            <a:effectLst/>
          </p:spPr>
        </p:pic>
      </p:grpSp>
      <p:sp>
        <p:nvSpPr>
          <p:cNvPr id="47" name="CuadroTexto 46"/>
          <p:cNvSpPr txBox="1"/>
          <p:nvPr/>
        </p:nvSpPr>
        <p:spPr>
          <a:xfrm>
            <a:off x="6404702" y="3757058"/>
            <a:ext cx="36015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600" b="1" dirty="0" smtClean="0">
                <a:solidFill>
                  <a:srgbClr val="FF0000"/>
                </a:solidFill>
                <a:latin typeface="Avenir Book" charset="0"/>
                <a:ea typeface="Avenir Book" charset="0"/>
                <a:cs typeface="Avenir Book" charset="0"/>
              </a:rPr>
              <a:t>CAPACIDADES DE CONTROL</a:t>
            </a:r>
            <a:endParaRPr lang="es-ES_tradnl" sz="1600" b="1" dirty="0">
              <a:solidFill>
                <a:srgbClr val="FF0000"/>
              </a:solidFill>
              <a:latin typeface="Avenir Book" charset="0"/>
              <a:ea typeface="Avenir Book" charset="0"/>
              <a:cs typeface="Avenir Book" charset="0"/>
            </a:endParaRPr>
          </a:p>
        </p:txBody>
      </p:sp>
      <p:sp>
        <p:nvSpPr>
          <p:cNvPr id="37" name="CuadroTexto 36"/>
          <p:cNvSpPr txBox="1"/>
          <p:nvPr/>
        </p:nvSpPr>
        <p:spPr>
          <a:xfrm>
            <a:off x="7023697" y="4800193"/>
            <a:ext cx="30978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600" b="1" dirty="0" smtClean="0">
                <a:solidFill>
                  <a:srgbClr val="7F7F7F"/>
                </a:solidFill>
                <a:latin typeface="Avenir Book" charset="0"/>
                <a:ea typeface="Avenir Book" charset="0"/>
                <a:cs typeface="Avenir Book" charset="0"/>
              </a:rPr>
              <a:t>CONCLUSIONES</a:t>
            </a:r>
            <a:endParaRPr lang="es-ES_tradnl" sz="1600" b="1" dirty="0">
              <a:solidFill>
                <a:srgbClr val="7F7F7F"/>
              </a:solidFill>
              <a:latin typeface="Avenir Book" charset="0"/>
              <a:ea typeface="Avenir Book" charset="0"/>
              <a:cs typeface="Avenir Book" charset="0"/>
            </a:endParaRPr>
          </a:p>
        </p:txBody>
      </p:sp>
      <p:cxnSp>
        <p:nvCxnSpPr>
          <p:cNvPr id="38" name="Conector recto 37"/>
          <p:cNvCxnSpPr/>
          <p:nvPr/>
        </p:nvCxnSpPr>
        <p:spPr>
          <a:xfrm flipH="1">
            <a:off x="6446339" y="5132539"/>
            <a:ext cx="3471930" cy="0"/>
          </a:xfrm>
          <a:prstGeom prst="line">
            <a:avLst/>
          </a:prstGeom>
          <a:ln>
            <a:solidFill>
              <a:srgbClr val="FF88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CuadroTexto 38"/>
          <p:cNvSpPr txBox="1"/>
          <p:nvPr/>
        </p:nvSpPr>
        <p:spPr>
          <a:xfrm>
            <a:off x="10147160" y="4656598"/>
            <a:ext cx="4277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dirty="0"/>
              <a:t>4</a:t>
            </a:r>
            <a:endParaRPr lang="es-ES_tradnl" dirty="0"/>
          </a:p>
        </p:txBody>
      </p:sp>
      <p:grpSp>
        <p:nvGrpSpPr>
          <p:cNvPr id="40" name="Agrupar 106"/>
          <p:cNvGrpSpPr/>
          <p:nvPr/>
        </p:nvGrpSpPr>
        <p:grpSpPr>
          <a:xfrm>
            <a:off x="5365626" y="4597739"/>
            <a:ext cx="976518" cy="919338"/>
            <a:chOff x="5436109" y="5170816"/>
            <a:chExt cx="944233" cy="944233"/>
          </a:xfrm>
        </p:grpSpPr>
        <p:sp>
          <p:nvSpPr>
            <p:cNvPr id="45" name="Elipse 44"/>
            <p:cNvSpPr/>
            <p:nvPr/>
          </p:nvSpPr>
          <p:spPr>
            <a:xfrm>
              <a:off x="5436109" y="5170816"/>
              <a:ext cx="944233" cy="94423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1350"/>
            </a:p>
          </p:txBody>
        </p:sp>
        <p:pic>
          <p:nvPicPr>
            <p:cNvPr id="48" name="Imagen 47"/>
            <p:cNvPicPr>
              <a:picLocks noChangeAspect="1"/>
            </p:cNvPicPr>
            <p:nvPr/>
          </p:nvPicPr>
          <p:blipFill>
            <a:blip r:embed="rId6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 amt="5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49860" y="5286037"/>
              <a:ext cx="489465" cy="696547"/>
            </a:xfrm>
            <a:prstGeom prst="rect">
              <a:avLst/>
            </a:prstGeom>
            <a:effectLst/>
          </p:spPr>
        </p:pic>
      </p:grpSp>
      <p:sp>
        <p:nvSpPr>
          <p:cNvPr id="41" name="CuadroTexto 40"/>
          <p:cNvSpPr txBox="1"/>
          <p:nvPr/>
        </p:nvSpPr>
        <p:spPr>
          <a:xfrm>
            <a:off x="1963816" y="6596390"/>
            <a:ext cx="826437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dirty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HONOR   –   LEALTAD -   VALENTÍA -   INTEGRIDAD -   DEBER</a:t>
            </a:r>
            <a:endParaRPr lang="es-ES_tradnl" sz="1100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49" name="CuadroTexto 48"/>
          <p:cNvSpPr txBox="1"/>
          <p:nvPr/>
        </p:nvSpPr>
        <p:spPr>
          <a:xfrm>
            <a:off x="4494346" y="6359125"/>
            <a:ext cx="3203308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200" spc="300" dirty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PATRIOTISMO</a:t>
            </a:r>
          </a:p>
          <a:p>
            <a:pPr algn="ctr"/>
            <a:endParaRPr lang="es-ES_tradnl" sz="500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pic>
        <p:nvPicPr>
          <p:cNvPr id="50" name="Picture 9"/>
          <p:cNvPicPr preferRelativeResize="0"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4769" y="31625"/>
            <a:ext cx="553590" cy="853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4" name="Agrupar 103"/>
          <p:cNvGrpSpPr/>
          <p:nvPr/>
        </p:nvGrpSpPr>
        <p:grpSpPr>
          <a:xfrm>
            <a:off x="5318896" y="1214818"/>
            <a:ext cx="993215" cy="931546"/>
            <a:chOff x="5436109" y="1594805"/>
            <a:chExt cx="944233" cy="944233"/>
          </a:xfrm>
        </p:grpSpPr>
        <p:sp>
          <p:nvSpPr>
            <p:cNvPr id="35" name="Elipse 34"/>
            <p:cNvSpPr/>
            <p:nvPr/>
          </p:nvSpPr>
          <p:spPr>
            <a:xfrm>
              <a:off x="5436109" y="1594805"/>
              <a:ext cx="944233" cy="94423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1350"/>
            </a:p>
          </p:txBody>
        </p:sp>
        <p:pic>
          <p:nvPicPr>
            <p:cNvPr id="36" name="Imagen 35"/>
            <p:cNvPicPr>
              <a:picLocks noChangeAspect="1"/>
            </p:cNvPicPr>
            <p:nvPr/>
          </p:nvPicPr>
          <p:blipFill>
            <a:blip r:embed="rId8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 amt="5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64387" y="1792976"/>
              <a:ext cx="660410" cy="485756"/>
            </a:xfrm>
            <a:prstGeom prst="rect">
              <a:avLst/>
            </a:prstGeom>
            <a:effectLst/>
          </p:spPr>
        </p:pic>
      </p:grpSp>
      <p:sp>
        <p:nvSpPr>
          <p:cNvPr id="42" name="CuadroTexto 41"/>
          <p:cNvSpPr txBox="1"/>
          <p:nvPr/>
        </p:nvSpPr>
        <p:spPr>
          <a:xfrm>
            <a:off x="6148497" y="1521471"/>
            <a:ext cx="3983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600" b="1" dirty="0">
                <a:solidFill>
                  <a:srgbClr val="7F7F7F"/>
                </a:solidFill>
                <a:latin typeface="Avenir Book" charset="0"/>
                <a:ea typeface="Avenir Book" charset="0"/>
                <a:cs typeface="Avenir Book" charset="0"/>
              </a:rPr>
              <a:t>INTRODUCCIÓN</a:t>
            </a:r>
            <a:endParaRPr lang="es-ES_tradnl" sz="1600" b="1" dirty="0">
              <a:solidFill>
                <a:srgbClr val="7F7F7F"/>
              </a:solidFill>
              <a:latin typeface="Avenir Book" charset="0"/>
              <a:ea typeface="Avenir Book" charset="0"/>
              <a:cs typeface="Avenir Book" charset="0"/>
            </a:endParaRPr>
          </a:p>
        </p:txBody>
      </p:sp>
      <p:sp>
        <p:nvSpPr>
          <p:cNvPr id="51" name="CuadroTexto 50"/>
          <p:cNvSpPr txBox="1"/>
          <p:nvPr/>
        </p:nvSpPr>
        <p:spPr>
          <a:xfrm>
            <a:off x="10111358" y="1294270"/>
            <a:ext cx="4277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 defTabSz="457200">
              <a:defRPr sz="4500" b="1">
                <a:solidFill>
                  <a:srgbClr val="FF0000"/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  <a:lvl2pPr defTabSz="457200"/>
            <a:lvl3pPr defTabSz="457200"/>
            <a:lvl4pPr defTabSz="457200"/>
            <a:lvl5pPr defTabSz="457200"/>
            <a:lvl6pPr defTabSz="457200"/>
            <a:lvl7pPr defTabSz="457200"/>
            <a:lvl8pPr defTabSz="457200"/>
            <a:lvl9pPr defTabSz="457200"/>
          </a:lstStyle>
          <a:p>
            <a:r>
              <a:rPr lang="es-ES" dirty="0">
                <a:solidFill>
                  <a:srgbClr val="7F7F7F"/>
                </a:solidFill>
              </a:rPr>
              <a:t>1</a:t>
            </a:r>
            <a:endParaRPr lang="es-ES_tradnl" dirty="0">
              <a:solidFill>
                <a:srgbClr val="7F7F7F"/>
              </a:solidFill>
            </a:endParaRPr>
          </a:p>
        </p:txBody>
      </p:sp>
      <p:cxnSp>
        <p:nvCxnSpPr>
          <p:cNvPr id="52" name="Conector recto 51"/>
          <p:cNvCxnSpPr/>
          <p:nvPr/>
        </p:nvCxnSpPr>
        <p:spPr>
          <a:xfrm flipH="1">
            <a:off x="6360878" y="1826583"/>
            <a:ext cx="3715028" cy="0"/>
          </a:xfrm>
          <a:prstGeom prst="line">
            <a:avLst/>
          </a:prstGeom>
          <a:ln>
            <a:solidFill>
              <a:srgbClr val="FF88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3" name="Imagen 52">
            <a:extLst>
              <a:ext uri="{FF2B5EF4-FFF2-40B4-BE49-F238E27FC236}">
                <a16:creationId xmlns:a16="http://schemas.microsoft.com/office/drawing/2014/main" id="{0A11407D-49E7-C741-B1AA-2B459C16BFB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0676" y="0"/>
            <a:ext cx="672778" cy="1007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357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uadroTexto 18"/>
          <p:cNvSpPr txBox="1"/>
          <p:nvPr/>
        </p:nvSpPr>
        <p:spPr>
          <a:xfrm>
            <a:off x="1919726" y="6611779"/>
            <a:ext cx="826437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HONOR   –   LEALTAD -   VALENTÍA -   INTEGRIDAD -   DEBER</a:t>
            </a: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4490593" y="6459083"/>
            <a:ext cx="320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000" b="0" i="0" u="none" strike="noStrike" kern="1200" cap="none" spc="3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PATRIOTISMO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0" y="184070"/>
            <a:ext cx="12192000" cy="481379"/>
          </a:xfrm>
          <a:prstGeom prst="rect">
            <a:avLst/>
          </a:prstGeom>
          <a:solidFill>
            <a:schemeClr val="tx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4" name="Picture 9"/>
          <p:cNvPicPr preferRelativeResize="0"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855" y="32248"/>
            <a:ext cx="462390" cy="71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CuadroTexto 8"/>
          <p:cNvSpPr txBox="1"/>
          <p:nvPr/>
        </p:nvSpPr>
        <p:spPr>
          <a:xfrm>
            <a:off x="676600" y="1207178"/>
            <a:ext cx="3813993" cy="2431435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2400" dirty="0" smtClean="0">
                <a:solidFill>
                  <a:schemeClr val="bg1"/>
                </a:solidFill>
              </a:rPr>
              <a:t>MINT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1600" dirty="0" smtClean="0">
                <a:solidFill>
                  <a:schemeClr val="bg1"/>
                </a:solidFill>
              </a:rPr>
              <a:t>Plataforma web que permite monitorear en tiempo real naves con dispositivos AIS a nivel mundial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1600" dirty="0" smtClean="0">
                <a:solidFill>
                  <a:schemeClr val="bg1"/>
                </a:solidFill>
              </a:rPr>
              <a:t>Capacidad de efectuar análisis y correlación de información con bases de datos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1600" dirty="0" smtClean="0">
                <a:solidFill>
                  <a:schemeClr val="bg1"/>
                </a:solidFill>
              </a:rPr>
              <a:t>Permite verificar rutas de naves hasta 1000 días atrás</a:t>
            </a:r>
            <a:endParaRPr lang="es-CL" sz="1600" dirty="0">
              <a:solidFill>
                <a:schemeClr val="bg1"/>
              </a:solidFill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0A11407D-49E7-C741-B1AA-2B459C16BFB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7192" y="10391"/>
            <a:ext cx="596261" cy="893285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9161DD4A-A9FC-5840-91D0-088EAB4A1E9B}"/>
              </a:ext>
            </a:extLst>
          </p:cNvPr>
          <p:cNvSpPr txBox="1"/>
          <p:nvPr/>
        </p:nvSpPr>
        <p:spPr>
          <a:xfrm>
            <a:off x="620833" y="244109"/>
            <a:ext cx="57280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CAPACIDADES DE CONTROL TRÁFICO MARÍTIMO</a:t>
            </a:r>
            <a:endParaRPr lang="es-ES_tradnl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4"/>
          <a:srcRect l="7519" t="21782" r="23778" b="5457"/>
          <a:stretch/>
        </p:blipFill>
        <p:spPr>
          <a:xfrm>
            <a:off x="4690848" y="1077354"/>
            <a:ext cx="7272551" cy="4632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739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/>
          <p:cNvSpPr/>
          <p:nvPr/>
        </p:nvSpPr>
        <p:spPr>
          <a:xfrm>
            <a:off x="0" y="184070"/>
            <a:ext cx="12192000" cy="481379"/>
          </a:xfrm>
          <a:prstGeom prst="rect">
            <a:avLst/>
          </a:prstGeom>
          <a:solidFill>
            <a:schemeClr val="tx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 t="9404"/>
          <a:stretch>
            <a:fillRect/>
          </a:stretch>
        </p:blipFill>
        <p:spPr bwMode="auto">
          <a:xfrm>
            <a:off x="4742688" y="1281480"/>
            <a:ext cx="6821661" cy="3811643"/>
          </a:xfrm>
          <a:prstGeom prst="rect">
            <a:avLst/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/>
        </p:spPr>
      </p:pic>
      <p:sp>
        <p:nvSpPr>
          <p:cNvPr id="5" name="CuadroTexto 4"/>
          <p:cNvSpPr txBox="1"/>
          <p:nvPr/>
        </p:nvSpPr>
        <p:spPr>
          <a:xfrm>
            <a:off x="904009" y="1281480"/>
            <a:ext cx="3117273" cy="2185214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2400" dirty="0" smtClean="0">
                <a:solidFill>
                  <a:schemeClr val="bg1"/>
                </a:solidFill>
              </a:rPr>
              <a:t>SEA VISION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dirty="0" smtClean="0">
                <a:solidFill>
                  <a:schemeClr val="bg1"/>
                </a:solidFill>
              </a:rPr>
              <a:t>Monitoreo de naves a nivel mundial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dirty="0" smtClean="0">
                <a:solidFill>
                  <a:schemeClr val="bg1"/>
                </a:solidFill>
              </a:rPr>
              <a:t>Tiene capacidad de reconstruir escenas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dirty="0" smtClean="0">
                <a:solidFill>
                  <a:schemeClr val="bg1"/>
                </a:solidFill>
              </a:rPr>
              <a:t>Capacidad de notificar al usuario de actividades o eventos marítimos definidos</a:t>
            </a:r>
          </a:p>
        </p:txBody>
      </p:sp>
      <p:pic>
        <p:nvPicPr>
          <p:cNvPr id="6" name="Picture 9"/>
          <p:cNvPicPr preferRelativeResize="0"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855" y="32248"/>
            <a:ext cx="462390" cy="71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A11407D-49E7-C741-B1AA-2B459C16BFB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7192" y="10391"/>
            <a:ext cx="596261" cy="893285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9161DD4A-A9FC-5840-91D0-088EAB4A1E9B}"/>
              </a:ext>
            </a:extLst>
          </p:cNvPr>
          <p:cNvSpPr txBox="1"/>
          <p:nvPr/>
        </p:nvSpPr>
        <p:spPr>
          <a:xfrm>
            <a:off x="620833" y="244109"/>
            <a:ext cx="57280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CAPACIDADES DE CONTROL TRÁFICO MARÍTIMO</a:t>
            </a:r>
            <a:endParaRPr lang="es-ES_tradnl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4490593" y="6459083"/>
            <a:ext cx="320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000" b="0" i="0" u="none" strike="noStrike" kern="1200" cap="none" spc="3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PATRIOTISMO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1919726" y="6611779"/>
            <a:ext cx="826437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HONOR   –   LEALTAD -   VALENTÍA -   INTEGRIDAD -   DEBER</a:t>
            </a: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175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8"/>
          <p:cNvSpPr/>
          <p:nvPr/>
        </p:nvSpPr>
        <p:spPr>
          <a:xfrm>
            <a:off x="0" y="184070"/>
            <a:ext cx="12192000" cy="481379"/>
          </a:xfrm>
          <a:prstGeom prst="rect">
            <a:avLst/>
          </a:prstGeom>
          <a:solidFill>
            <a:schemeClr val="tx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904009" y="1281480"/>
            <a:ext cx="3117273" cy="1938992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2400" dirty="0" smtClean="0">
                <a:solidFill>
                  <a:schemeClr val="bg1"/>
                </a:solidFill>
              </a:rPr>
              <a:t>IMÁGENES SATELITALES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dirty="0" smtClean="0">
                <a:solidFill>
                  <a:schemeClr val="bg1"/>
                </a:solidFill>
              </a:rPr>
              <a:t>Capacidad de correlacionar datos AIS e imágenes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dirty="0" smtClean="0">
                <a:solidFill>
                  <a:schemeClr val="bg1"/>
                </a:solidFill>
              </a:rPr>
              <a:t>Permite detectar naves no cooperadoras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dirty="0" smtClean="0">
                <a:solidFill>
                  <a:schemeClr val="bg1"/>
                </a:solidFill>
              </a:rPr>
              <a:t>Imágenes </a:t>
            </a:r>
            <a:r>
              <a:rPr lang="es-CL" sz="1600" dirty="0" err="1" smtClean="0">
                <a:solidFill>
                  <a:schemeClr val="bg1"/>
                </a:solidFill>
              </a:rPr>
              <a:t>radáricas</a:t>
            </a:r>
            <a:r>
              <a:rPr lang="es-CL" sz="1600" dirty="0" smtClean="0">
                <a:solidFill>
                  <a:schemeClr val="bg1"/>
                </a:solidFill>
              </a:rPr>
              <a:t> (No se ven afectadas por visibilidad)</a:t>
            </a:r>
          </a:p>
        </p:txBody>
      </p:sp>
      <p:pic>
        <p:nvPicPr>
          <p:cNvPr id="6" name="Picture 9"/>
          <p:cNvPicPr preferRelativeResize="0"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855" y="32248"/>
            <a:ext cx="462390" cy="71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A11407D-49E7-C741-B1AA-2B459C16BFB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7192" y="10391"/>
            <a:ext cx="596261" cy="893285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9161DD4A-A9FC-5840-91D0-088EAB4A1E9B}"/>
              </a:ext>
            </a:extLst>
          </p:cNvPr>
          <p:cNvSpPr txBox="1"/>
          <p:nvPr/>
        </p:nvSpPr>
        <p:spPr>
          <a:xfrm>
            <a:off x="620833" y="244109"/>
            <a:ext cx="57280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CAPACIDADES DE CONTROL TRÁFICO MARÍTIMO</a:t>
            </a:r>
            <a:endParaRPr lang="es-ES_tradnl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4490593" y="6459083"/>
            <a:ext cx="320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000" b="0" i="0" u="none" strike="noStrike" kern="1200" cap="none" spc="3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PATRIOTISMO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1919726" y="6611779"/>
            <a:ext cx="826437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HONOR   –   LEALTAD -   VALENTÍA -   INTEGRIDAD -   DEBER</a:t>
            </a: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grpSp>
        <p:nvGrpSpPr>
          <p:cNvPr id="12" name="19 Grupo"/>
          <p:cNvGrpSpPr>
            <a:grpSpLocks/>
          </p:cNvGrpSpPr>
          <p:nvPr/>
        </p:nvGrpSpPr>
        <p:grpSpPr bwMode="auto">
          <a:xfrm>
            <a:off x="5178669" y="1995853"/>
            <a:ext cx="6576653" cy="3061814"/>
            <a:chOff x="9703206" y="3907837"/>
            <a:chExt cx="7709197" cy="4486058"/>
          </a:xfrm>
        </p:grpSpPr>
        <p:pic>
          <p:nvPicPr>
            <p:cNvPr id="13" name="Picture 3"/>
            <p:cNvPicPr>
              <a:picLocks noChangeAspect="1" noChangeArrowheads="1"/>
            </p:cNvPicPr>
            <p:nvPr/>
          </p:nvPicPr>
          <p:blipFill rotWithShape="1">
            <a:blip r:embed="rId4" cstate="print"/>
            <a:srcRect l="4577" t="25789" r="32329" b="9517"/>
            <a:stretch/>
          </p:blipFill>
          <p:spPr bwMode="auto">
            <a:xfrm>
              <a:off x="9703206" y="3907837"/>
              <a:ext cx="7709197" cy="4444349"/>
            </a:xfrm>
            <a:prstGeom prst="rect">
              <a:avLst/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</p:spPr>
        </p:pic>
        <p:sp>
          <p:nvSpPr>
            <p:cNvPr id="14" name="18 CuadroTexto"/>
            <p:cNvSpPr txBox="1">
              <a:spLocks noChangeArrowheads="1"/>
            </p:cNvSpPr>
            <p:nvPr/>
          </p:nvSpPr>
          <p:spPr bwMode="auto">
            <a:xfrm>
              <a:off x="11700792" y="7849569"/>
              <a:ext cx="2664296" cy="544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 Narrow" panose="020B060602020203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 Narrow" panose="020B060602020203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 Narrow" panose="020B060602020203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 Narrow" panose="020B060602020203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 Narrow" panose="020B0606020202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Narrow" panose="020B0606020202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Narrow" panose="020B0606020202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Narrow" panose="020B0606020202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Narrow" panose="020B0606020202030204" pitchFamily="34" charset="0"/>
                  <a:cs typeface="Arial" panose="020B0604020202020204" pitchFamily="34" charset="0"/>
                </a:defRPr>
              </a:lvl9pPr>
            </a:lstStyle>
            <a:p>
              <a:pPr algn="ctr" defTabSz="829452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s-CL" altLang="es-ES" sz="1814" b="1" dirty="0">
                  <a:solidFill>
                    <a:srgbClr val="1C12DE"/>
                  </a:solidFill>
                </a:rPr>
                <a:t>Imágenes Satelitales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5907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uadroTexto 18"/>
          <p:cNvSpPr txBox="1"/>
          <p:nvPr/>
        </p:nvSpPr>
        <p:spPr>
          <a:xfrm>
            <a:off x="1919726" y="6611779"/>
            <a:ext cx="826437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HONOR   –   LEALTAD -   VALENTÍA -   INTEGRIDAD -   DEBER</a:t>
            </a: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4490593" y="6459083"/>
            <a:ext cx="320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000" b="0" i="0" u="none" strike="noStrike" kern="1200" cap="none" spc="3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PATRIOTISMO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0" y="184070"/>
            <a:ext cx="12192000" cy="481379"/>
          </a:xfrm>
          <a:prstGeom prst="rect">
            <a:avLst/>
          </a:prstGeom>
          <a:solidFill>
            <a:schemeClr val="tx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4" name="Picture 9"/>
          <p:cNvPicPr preferRelativeResize="0"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855" y="32248"/>
            <a:ext cx="462390" cy="71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9161DD4A-A9FC-5840-91D0-088EAB4A1E9B}"/>
              </a:ext>
            </a:extLst>
          </p:cNvPr>
          <p:cNvSpPr txBox="1"/>
          <p:nvPr/>
        </p:nvSpPr>
        <p:spPr>
          <a:xfrm>
            <a:off x="620833" y="244109"/>
            <a:ext cx="57280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CAPACIDADES DE CONTROL TRÁFICO MARÍTIMO</a:t>
            </a:r>
            <a:endParaRPr lang="es-ES_tradnl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563245" y="1759280"/>
            <a:ext cx="3790546" cy="2431435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CL" sz="2400" dirty="0" smtClean="0">
                <a:solidFill>
                  <a:schemeClr val="bg1"/>
                </a:solidFill>
              </a:rPr>
              <a:t>GRAFIMAR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1600" dirty="0" smtClean="0">
                <a:solidFill>
                  <a:schemeClr val="bg1"/>
                </a:solidFill>
              </a:rPr>
              <a:t>Plataforma de desarrollo propio para monitoreo de panorama de superficie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1600" dirty="0" smtClean="0">
                <a:solidFill>
                  <a:schemeClr val="bg1"/>
                </a:solidFill>
              </a:rPr>
              <a:t>Confluyen en esta más de 50 bases de datos que alimentan su información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1600" dirty="0" smtClean="0">
                <a:solidFill>
                  <a:schemeClr val="bg1"/>
                </a:solidFill>
              </a:rPr>
              <a:t>Permite analizar hasta 365 días hacia atrás. Panorama completo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L" sz="1600" dirty="0" smtClean="0">
                <a:solidFill>
                  <a:schemeClr val="bg1"/>
                </a:solidFill>
              </a:rPr>
              <a:t>Está disponible para toda la organización</a:t>
            </a:r>
            <a:endParaRPr lang="es-CL" sz="1600" dirty="0">
              <a:solidFill>
                <a:schemeClr val="bg1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/>
          <a:srcRect l="37128" t="18494" r="20531" b="15567"/>
          <a:stretch/>
        </p:blipFill>
        <p:spPr>
          <a:xfrm>
            <a:off x="5983109" y="1101435"/>
            <a:ext cx="5041644" cy="4416513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0A11407D-49E7-C741-B1AA-2B459C16BFB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7192" y="0"/>
            <a:ext cx="596261" cy="893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267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ángulo 45"/>
          <p:cNvSpPr/>
          <p:nvPr/>
        </p:nvSpPr>
        <p:spPr>
          <a:xfrm>
            <a:off x="1524000" y="1"/>
            <a:ext cx="4456160" cy="6000749"/>
          </a:xfrm>
          <a:prstGeom prst="rect">
            <a:avLst/>
          </a:prstGeom>
          <a:gradFill flip="none" rotWithShape="1">
            <a:gsLst>
              <a:gs pos="36000">
                <a:srgbClr val="0F395F"/>
              </a:gs>
              <a:gs pos="0">
                <a:schemeClr val="accent1">
                  <a:lumMod val="50000"/>
                  <a:shade val="30000"/>
                  <a:satMod val="115000"/>
                </a:schemeClr>
              </a:gs>
              <a:gs pos="50000">
                <a:srgbClr val="154875"/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77000">
                <a:schemeClr val="accent1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z="1350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1" y="1638667"/>
            <a:ext cx="4460313" cy="3580667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524000" y="857249"/>
            <a:ext cx="4456160" cy="5143501"/>
          </a:xfrm>
          <a:prstGeom prst="rect">
            <a:avLst/>
          </a:prstGeom>
          <a:gradFill flip="none" rotWithShape="1">
            <a:gsLst>
              <a:gs pos="20000">
                <a:srgbClr val="0B2D4D"/>
              </a:gs>
              <a:gs pos="0">
                <a:srgbClr val="0C3051"/>
              </a:gs>
              <a:gs pos="57000">
                <a:schemeClr val="accent1">
                  <a:lumMod val="50000"/>
                  <a:shade val="30000"/>
                  <a:satMod val="115000"/>
                  <a:alpha val="0"/>
                </a:schemeClr>
              </a:gs>
              <a:gs pos="78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z="1350" dirty="0"/>
          </a:p>
        </p:txBody>
      </p:sp>
      <p:sp>
        <p:nvSpPr>
          <p:cNvPr id="19" name="Rectángulo 18"/>
          <p:cNvSpPr/>
          <p:nvPr/>
        </p:nvSpPr>
        <p:spPr>
          <a:xfrm>
            <a:off x="1525443" y="1"/>
            <a:ext cx="4454718" cy="6000749"/>
          </a:xfrm>
          <a:prstGeom prst="rect">
            <a:avLst/>
          </a:prstGeom>
          <a:solidFill>
            <a:schemeClr val="accent1">
              <a:lumMod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_tradnl" sz="1350"/>
              <a:t>  </a:t>
            </a:r>
            <a:endParaRPr lang="es-ES_tradnl" sz="1350" dirty="0"/>
          </a:p>
        </p:txBody>
      </p:sp>
      <p:cxnSp>
        <p:nvCxnSpPr>
          <p:cNvPr id="14" name="Conector recto 13"/>
          <p:cNvCxnSpPr/>
          <p:nvPr/>
        </p:nvCxnSpPr>
        <p:spPr>
          <a:xfrm flipH="1">
            <a:off x="1701962" y="1737037"/>
            <a:ext cx="4263497" cy="0"/>
          </a:xfrm>
          <a:prstGeom prst="line">
            <a:avLst/>
          </a:prstGeom>
          <a:ln>
            <a:solidFill>
              <a:srgbClr val="FF88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2" name="Agrupar 101"/>
          <p:cNvGrpSpPr/>
          <p:nvPr/>
        </p:nvGrpSpPr>
        <p:grpSpPr>
          <a:xfrm>
            <a:off x="1831167" y="958330"/>
            <a:ext cx="3129899" cy="845704"/>
            <a:chOff x="144587" y="1657625"/>
            <a:chExt cx="4173199" cy="1127605"/>
          </a:xfrm>
        </p:grpSpPr>
        <p:pic>
          <p:nvPicPr>
            <p:cNvPr id="28" name="Imagen 27"/>
            <p:cNvPicPr>
              <a:picLocks noChangeAspect="1"/>
            </p:cNvPicPr>
            <p:nvPr/>
          </p:nvPicPr>
          <p:blipFill>
            <a:blip r:embed="rId3" cstate="screen">
              <a:biLevel thresh="2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0636566">
              <a:off x="144587" y="1657625"/>
              <a:ext cx="729723" cy="727632"/>
            </a:xfrm>
            <a:prstGeom prst="rect">
              <a:avLst/>
            </a:prstGeom>
            <a:noFill/>
          </p:spPr>
        </p:pic>
        <p:sp>
          <p:nvSpPr>
            <p:cNvPr id="20" name="CuadroTexto 19"/>
            <p:cNvSpPr txBox="1"/>
            <p:nvPr/>
          </p:nvSpPr>
          <p:spPr>
            <a:xfrm>
              <a:off x="855071" y="1800345"/>
              <a:ext cx="3462715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100" spc="225" dirty="0">
                  <a:solidFill>
                    <a:schemeClr val="bg1"/>
                  </a:solidFill>
                  <a:latin typeface="Avenir Light" charset="0"/>
                  <a:ea typeface="Avenir Light" charset="0"/>
                  <a:cs typeface="Avenir Light" charset="0"/>
                </a:rPr>
                <a:t>TEMARIO</a:t>
              </a:r>
              <a:endParaRPr lang="es-ES_tradnl" sz="2100" spc="225" dirty="0">
                <a:solidFill>
                  <a:schemeClr val="bg1"/>
                </a:solidFill>
                <a:latin typeface="Avenir Light" charset="0"/>
                <a:ea typeface="Avenir Light" charset="0"/>
                <a:cs typeface="Avenir Light" charset="0"/>
              </a:endParaRPr>
            </a:p>
            <a:p>
              <a:endParaRPr lang="es-ES_tradnl" sz="2100" dirty="0">
                <a:latin typeface="Avenir Light" charset="0"/>
                <a:ea typeface="Avenir Light" charset="0"/>
                <a:cs typeface="Avenir Light" charset="0"/>
              </a:endParaRPr>
            </a:p>
          </p:txBody>
        </p:sp>
      </p:grpSp>
      <p:cxnSp>
        <p:nvCxnSpPr>
          <p:cNvPr id="29" name="Conector recto 28"/>
          <p:cNvCxnSpPr/>
          <p:nvPr/>
        </p:nvCxnSpPr>
        <p:spPr>
          <a:xfrm flipH="1">
            <a:off x="6355496" y="2969957"/>
            <a:ext cx="3715028" cy="0"/>
          </a:xfrm>
          <a:prstGeom prst="line">
            <a:avLst/>
          </a:prstGeom>
          <a:ln>
            <a:solidFill>
              <a:srgbClr val="FF88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CuadroTexto 31"/>
          <p:cNvSpPr txBox="1"/>
          <p:nvPr/>
        </p:nvSpPr>
        <p:spPr>
          <a:xfrm>
            <a:off x="6163660" y="2666179"/>
            <a:ext cx="3983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 algn="r">
              <a:defRPr sz="1600" b="1">
                <a:solidFill>
                  <a:schemeClr val="accent1">
                    <a:lumMod val="50000"/>
                  </a:schemeClr>
                </a:solidFill>
                <a:latin typeface="Avenir Book" charset="0"/>
                <a:ea typeface="Avenir Book" charset="0"/>
                <a:cs typeface="Avenir Book" charset="0"/>
              </a:defRPr>
            </a:lvl1pPr>
          </a:lstStyle>
          <a:p>
            <a:r>
              <a:rPr lang="es-ES" dirty="0" smtClean="0">
                <a:solidFill>
                  <a:schemeClr val="bg1">
                    <a:lumMod val="50000"/>
                  </a:schemeClr>
                </a:solidFill>
              </a:rPr>
              <a:t>MRCC CHILE </a:t>
            </a:r>
            <a:endParaRPr lang="es-ES_tradnl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73" name="Conector recto 72"/>
          <p:cNvCxnSpPr/>
          <p:nvPr/>
        </p:nvCxnSpPr>
        <p:spPr>
          <a:xfrm flipH="1">
            <a:off x="6360878" y="4061930"/>
            <a:ext cx="3577961" cy="0"/>
          </a:xfrm>
          <a:prstGeom prst="line">
            <a:avLst/>
          </a:prstGeom>
          <a:ln>
            <a:solidFill>
              <a:srgbClr val="FF88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CuadroTexto 77"/>
          <p:cNvSpPr txBox="1"/>
          <p:nvPr/>
        </p:nvSpPr>
        <p:spPr>
          <a:xfrm>
            <a:off x="10135672" y="2468355"/>
            <a:ext cx="4277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dirty="0">
                <a:solidFill>
                  <a:schemeClr val="bg1">
                    <a:lumMod val="50000"/>
                    <a:alpha val="50000"/>
                  </a:schemeClr>
                </a:solidFill>
              </a:rPr>
              <a:t>2</a:t>
            </a:r>
            <a:endParaRPr lang="es-ES_tradnl" dirty="0">
              <a:solidFill>
                <a:schemeClr val="bg1">
                  <a:lumMod val="50000"/>
                  <a:alpha val="50000"/>
                </a:schemeClr>
              </a:solidFill>
            </a:endParaRPr>
          </a:p>
        </p:txBody>
      </p:sp>
      <p:sp>
        <p:nvSpPr>
          <p:cNvPr id="79" name="CuadroTexto 78"/>
          <p:cNvSpPr txBox="1"/>
          <p:nvPr/>
        </p:nvSpPr>
        <p:spPr>
          <a:xfrm>
            <a:off x="10147160" y="3572576"/>
            <a:ext cx="4277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dirty="0">
                <a:solidFill>
                  <a:schemeClr val="bg1">
                    <a:lumMod val="50000"/>
                    <a:alpha val="50000"/>
                  </a:schemeClr>
                </a:solidFill>
              </a:rPr>
              <a:t>3</a:t>
            </a:r>
            <a:endParaRPr lang="es-ES_tradnl" dirty="0">
              <a:solidFill>
                <a:schemeClr val="bg1">
                  <a:lumMod val="50000"/>
                  <a:alpha val="50000"/>
                </a:schemeClr>
              </a:solidFill>
            </a:endParaRPr>
          </a:p>
        </p:txBody>
      </p:sp>
      <p:grpSp>
        <p:nvGrpSpPr>
          <p:cNvPr id="106" name="Agrupar 105"/>
          <p:cNvGrpSpPr/>
          <p:nvPr/>
        </p:nvGrpSpPr>
        <p:grpSpPr>
          <a:xfrm>
            <a:off x="5342679" y="3475902"/>
            <a:ext cx="976518" cy="919338"/>
            <a:chOff x="5436109" y="3963181"/>
            <a:chExt cx="944233" cy="944233"/>
          </a:xfrm>
        </p:grpSpPr>
        <p:sp>
          <p:nvSpPr>
            <p:cNvPr id="44" name="Elipse 43"/>
            <p:cNvSpPr/>
            <p:nvPr/>
          </p:nvSpPr>
          <p:spPr>
            <a:xfrm>
              <a:off x="5436109" y="3963181"/>
              <a:ext cx="944233" cy="94423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1350"/>
            </a:p>
          </p:txBody>
        </p:sp>
        <p:pic>
          <p:nvPicPr>
            <p:cNvPr id="99" name="Imagen 98"/>
            <p:cNvPicPr>
              <a:picLocks noChangeAspect="1"/>
            </p:cNvPicPr>
            <p:nvPr/>
          </p:nvPicPr>
          <p:blipFill>
            <a:blip r:embed="rId4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 amt="5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90620" y="4054743"/>
              <a:ext cx="607945" cy="632022"/>
            </a:xfrm>
            <a:prstGeom prst="rect">
              <a:avLst/>
            </a:prstGeom>
            <a:effectLst/>
          </p:spPr>
        </p:pic>
      </p:grpSp>
      <p:grpSp>
        <p:nvGrpSpPr>
          <p:cNvPr id="105" name="Agrupar 104"/>
          <p:cNvGrpSpPr/>
          <p:nvPr/>
        </p:nvGrpSpPr>
        <p:grpSpPr>
          <a:xfrm>
            <a:off x="5328580" y="2354047"/>
            <a:ext cx="976518" cy="919338"/>
            <a:chOff x="5436109" y="2786364"/>
            <a:chExt cx="944233" cy="944233"/>
          </a:xfrm>
        </p:grpSpPr>
        <p:sp>
          <p:nvSpPr>
            <p:cNvPr id="43" name="Elipse 42"/>
            <p:cNvSpPr/>
            <p:nvPr/>
          </p:nvSpPr>
          <p:spPr>
            <a:xfrm>
              <a:off x="5436109" y="2786364"/>
              <a:ext cx="944233" cy="94423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1350"/>
            </a:p>
          </p:txBody>
        </p:sp>
        <p:pic>
          <p:nvPicPr>
            <p:cNvPr id="101" name="Imagen 100"/>
            <p:cNvPicPr>
              <a:picLocks noChangeAspect="1"/>
            </p:cNvPicPr>
            <p:nvPr/>
          </p:nvPicPr>
          <p:blipFill>
            <a:blip r:embed="rId5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 amt="5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47876" y="2949805"/>
              <a:ext cx="493432" cy="621596"/>
            </a:xfrm>
            <a:prstGeom prst="rect">
              <a:avLst/>
            </a:prstGeom>
            <a:effectLst/>
          </p:spPr>
        </p:pic>
      </p:grpSp>
      <p:sp>
        <p:nvSpPr>
          <p:cNvPr id="47" name="CuadroTexto 46"/>
          <p:cNvSpPr txBox="1"/>
          <p:nvPr/>
        </p:nvSpPr>
        <p:spPr>
          <a:xfrm>
            <a:off x="6404702" y="3757058"/>
            <a:ext cx="36015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600" b="1" dirty="0">
                <a:solidFill>
                  <a:schemeClr val="bg1">
                    <a:lumMod val="50000"/>
                  </a:schemeClr>
                </a:solidFill>
                <a:latin typeface="Avenir Book" charset="0"/>
                <a:ea typeface="Avenir Book" charset="0"/>
                <a:cs typeface="Avenir Book" charset="0"/>
              </a:rPr>
              <a:t>DESAFÍOS</a:t>
            </a:r>
            <a:endParaRPr lang="es-ES_tradnl" sz="1600" b="1" dirty="0">
              <a:solidFill>
                <a:schemeClr val="bg1">
                  <a:lumMod val="50000"/>
                </a:schemeClr>
              </a:solidFill>
              <a:latin typeface="Avenir Book" charset="0"/>
              <a:ea typeface="Avenir Book" charset="0"/>
              <a:cs typeface="Avenir Book" charset="0"/>
            </a:endParaRPr>
          </a:p>
        </p:txBody>
      </p:sp>
      <p:sp>
        <p:nvSpPr>
          <p:cNvPr id="37" name="CuadroTexto 36"/>
          <p:cNvSpPr txBox="1"/>
          <p:nvPr/>
        </p:nvSpPr>
        <p:spPr>
          <a:xfrm>
            <a:off x="7023697" y="4800193"/>
            <a:ext cx="30978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600" b="1" dirty="0" smtClean="0">
                <a:solidFill>
                  <a:srgbClr val="FF0000"/>
                </a:solidFill>
                <a:latin typeface="Avenir Book" charset="0"/>
                <a:ea typeface="Avenir Book" charset="0"/>
                <a:cs typeface="Avenir Book" charset="0"/>
              </a:rPr>
              <a:t>CONCLUSIONES</a:t>
            </a:r>
            <a:endParaRPr lang="es-ES_tradnl" sz="1600" b="1" dirty="0">
              <a:solidFill>
                <a:srgbClr val="FF0000"/>
              </a:solidFill>
              <a:latin typeface="Avenir Book" charset="0"/>
              <a:ea typeface="Avenir Book" charset="0"/>
              <a:cs typeface="Avenir Book" charset="0"/>
            </a:endParaRPr>
          </a:p>
        </p:txBody>
      </p:sp>
      <p:cxnSp>
        <p:nvCxnSpPr>
          <p:cNvPr id="38" name="Conector recto 37"/>
          <p:cNvCxnSpPr/>
          <p:nvPr/>
        </p:nvCxnSpPr>
        <p:spPr>
          <a:xfrm flipH="1">
            <a:off x="6446339" y="5132539"/>
            <a:ext cx="3471930" cy="0"/>
          </a:xfrm>
          <a:prstGeom prst="line">
            <a:avLst/>
          </a:prstGeom>
          <a:ln>
            <a:solidFill>
              <a:srgbClr val="FF88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CuadroTexto 38"/>
          <p:cNvSpPr txBox="1"/>
          <p:nvPr/>
        </p:nvSpPr>
        <p:spPr>
          <a:xfrm>
            <a:off x="10147160" y="4656598"/>
            <a:ext cx="4277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>
              <a:defRPr sz="4500" b="1">
                <a:solidFill>
                  <a:srgbClr val="002060">
                    <a:alpha val="50000"/>
                  </a:srgbClr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</a:lstStyle>
          <a:p>
            <a:r>
              <a:rPr lang="es-ES" dirty="0">
                <a:solidFill>
                  <a:srgbClr val="FF0000">
                    <a:alpha val="50000"/>
                  </a:srgbClr>
                </a:solidFill>
              </a:rPr>
              <a:t>4</a:t>
            </a:r>
            <a:endParaRPr lang="es-ES_tradnl" dirty="0">
              <a:solidFill>
                <a:srgbClr val="FF0000">
                  <a:alpha val="50000"/>
                </a:srgbClr>
              </a:solidFill>
            </a:endParaRPr>
          </a:p>
        </p:txBody>
      </p:sp>
      <p:grpSp>
        <p:nvGrpSpPr>
          <p:cNvPr id="40" name="Agrupar 106"/>
          <p:cNvGrpSpPr/>
          <p:nvPr/>
        </p:nvGrpSpPr>
        <p:grpSpPr>
          <a:xfrm>
            <a:off x="5365626" y="4597739"/>
            <a:ext cx="976518" cy="919338"/>
            <a:chOff x="5436109" y="5170816"/>
            <a:chExt cx="944233" cy="944233"/>
          </a:xfrm>
        </p:grpSpPr>
        <p:sp>
          <p:nvSpPr>
            <p:cNvPr id="45" name="Elipse 44"/>
            <p:cNvSpPr/>
            <p:nvPr/>
          </p:nvSpPr>
          <p:spPr>
            <a:xfrm>
              <a:off x="5436109" y="5170816"/>
              <a:ext cx="944233" cy="94423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1350"/>
            </a:p>
          </p:txBody>
        </p:sp>
        <p:pic>
          <p:nvPicPr>
            <p:cNvPr id="48" name="Imagen 47"/>
            <p:cNvPicPr>
              <a:picLocks noChangeAspect="1"/>
            </p:cNvPicPr>
            <p:nvPr/>
          </p:nvPicPr>
          <p:blipFill>
            <a:blip r:embed="rId6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 amt="5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49860" y="5286037"/>
              <a:ext cx="489465" cy="696547"/>
            </a:xfrm>
            <a:prstGeom prst="rect">
              <a:avLst/>
            </a:prstGeom>
            <a:effectLst/>
          </p:spPr>
        </p:pic>
      </p:grpSp>
      <p:sp>
        <p:nvSpPr>
          <p:cNvPr id="41" name="CuadroTexto 40"/>
          <p:cNvSpPr txBox="1"/>
          <p:nvPr/>
        </p:nvSpPr>
        <p:spPr>
          <a:xfrm>
            <a:off x="1963816" y="6596390"/>
            <a:ext cx="826437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100" dirty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HONOR   –   LEALTAD -   VALENTÍA -   INTEGRIDAD -   DEBER</a:t>
            </a:r>
            <a:endParaRPr lang="es-ES_tradnl" sz="1100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49" name="CuadroTexto 48"/>
          <p:cNvSpPr txBox="1"/>
          <p:nvPr/>
        </p:nvSpPr>
        <p:spPr>
          <a:xfrm>
            <a:off x="4494346" y="6359125"/>
            <a:ext cx="3203308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200" spc="300" dirty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PATRIOTISMO</a:t>
            </a:r>
          </a:p>
          <a:p>
            <a:pPr algn="ctr"/>
            <a:endParaRPr lang="es-ES_tradnl" sz="500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pic>
        <p:nvPicPr>
          <p:cNvPr id="50" name="Picture 9"/>
          <p:cNvPicPr preferRelativeResize="0"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4769" y="31625"/>
            <a:ext cx="553590" cy="853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4" name="Agrupar 103"/>
          <p:cNvGrpSpPr/>
          <p:nvPr/>
        </p:nvGrpSpPr>
        <p:grpSpPr>
          <a:xfrm>
            <a:off x="5318896" y="1214818"/>
            <a:ext cx="993215" cy="931546"/>
            <a:chOff x="5436109" y="1594805"/>
            <a:chExt cx="944233" cy="944233"/>
          </a:xfrm>
        </p:grpSpPr>
        <p:sp>
          <p:nvSpPr>
            <p:cNvPr id="35" name="Elipse 34"/>
            <p:cNvSpPr/>
            <p:nvPr/>
          </p:nvSpPr>
          <p:spPr>
            <a:xfrm>
              <a:off x="5436109" y="1594805"/>
              <a:ext cx="944233" cy="94423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 sz="1350"/>
            </a:p>
          </p:txBody>
        </p:sp>
        <p:pic>
          <p:nvPicPr>
            <p:cNvPr id="36" name="Imagen 35"/>
            <p:cNvPicPr>
              <a:picLocks noChangeAspect="1"/>
            </p:cNvPicPr>
            <p:nvPr/>
          </p:nvPicPr>
          <p:blipFill>
            <a:blip r:embed="rId8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 amt="5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64387" y="1792976"/>
              <a:ext cx="660410" cy="485756"/>
            </a:xfrm>
            <a:prstGeom prst="rect">
              <a:avLst/>
            </a:prstGeom>
            <a:effectLst/>
          </p:spPr>
        </p:pic>
      </p:grpSp>
      <p:sp>
        <p:nvSpPr>
          <p:cNvPr id="42" name="CuadroTexto 41"/>
          <p:cNvSpPr txBox="1"/>
          <p:nvPr/>
        </p:nvSpPr>
        <p:spPr>
          <a:xfrm>
            <a:off x="6148497" y="1521471"/>
            <a:ext cx="39835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1600" b="1" dirty="0">
                <a:solidFill>
                  <a:srgbClr val="7F7F7F"/>
                </a:solidFill>
                <a:latin typeface="Avenir Book" charset="0"/>
                <a:ea typeface="Avenir Book" charset="0"/>
                <a:cs typeface="Avenir Book" charset="0"/>
              </a:rPr>
              <a:t>INTRODUCCIÓN</a:t>
            </a:r>
            <a:endParaRPr lang="es-ES_tradnl" sz="1600" b="1" dirty="0">
              <a:solidFill>
                <a:srgbClr val="7F7F7F"/>
              </a:solidFill>
              <a:latin typeface="Avenir Book" charset="0"/>
              <a:ea typeface="Avenir Book" charset="0"/>
              <a:cs typeface="Avenir Book" charset="0"/>
            </a:endParaRPr>
          </a:p>
        </p:txBody>
      </p:sp>
      <p:sp>
        <p:nvSpPr>
          <p:cNvPr id="51" name="CuadroTexto 50"/>
          <p:cNvSpPr txBox="1"/>
          <p:nvPr/>
        </p:nvSpPr>
        <p:spPr>
          <a:xfrm>
            <a:off x="10111358" y="1294270"/>
            <a:ext cx="4277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 defTabSz="457200">
              <a:defRPr sz="4500" b="1">
                <a:solidFill>
                  <a:srgbClr val="FF0000"/>
                </a:solidFill>
                <a:effectLst>
                  <a:outerShdw sx="1000" sy="1000" algn="ctr" rotWithShape="0">
                    <a:srgbClr val="000000"/>
                  </a:outerShdw>
                </a:effectLst>
                <a:latin typeface="Arial Black" charset="0"/>
                <a:ea typeface="Arial Black" charset="0"/>
                <a:cs typeface="Arial Black" charset="0"/>
              </a:defRPr>
            </a:lvl1pPr>
            <a:lvl2pPr defTabSz="457200"/>
            <a:lvl3pPr defTabSz="457200"/>
            <a:lvl4pPr defTabSz="457200"/>
            <a:lvl5pPr defTabSz="457200"/>
            <a:lvl6pPr defTabSz="457200"/>
            <a:lvl7pPr defTabSz="457200"/>
            <a:lvl8pPr defTabSz="457200"/>
            <a:lvl9pPr defTabSz="457200"/>
          </a:lstStyle>
          <a:p>
            <a:r>
              <a:rPr lang="es-ES" dirty="0">
                <a:solidFill>
                  <a:srgbClr val="7F7F7F"/>
                </a:solidFill>
              </a:rPr>
              <a:t>1</a:t>
            </a:r>
            <a:endParaRPr lang="es-ES_tradnl" dirty="0">
              <a:solidFill>
                <a:srgbClr val="7F7F7F"/>
              </a:solidFill>
            </a:endParaRPr>
          </a:p>
        </p:txBody>
      </p:sp>
      <p:cxnSp>
        <p:nvCxnSpPr>
          <p:cNvPr id="52" name="Conector recto 51"/>
          <p:cNvCxnSpPr/>
          <p:nvPr/>
        </p:nvCxnSpPr>
        <p:spPr>
          <a:xfrm flipH="1">
            <a:off x="6360878" y="1826583"/>
            <a:ext cx="3715028" cy="0"/>
          </a:xfrm>
          <a:prstGeom prst="line">
            <a:avLst/>
          </a:prstGeom>
          <a:ln>
            <a:solidFill>
              <a:srgbClr val="FF88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3" name="Imagen 52">
            <a:extLst>
              <a:ext uri="{FF2B5EF4-FFF2-40B4-BE49-F238E27FC236}">
                <a16:creationId xmlns:a16="http://schemas.microsoft.com/office/drawing/2014/main" id="{0A11407D-49E7-C741-B1AA-2B459C16BFB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0676" y="0"/>
            <a:ext cx="672778" cy="1007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101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uadroTexto 18"/>
          <p:cNvSpPr txBox="1"/>
          <p:nvPr/>
        </p:nvSpPr>
        <p:spPr>
          <a:xfrm>
            <a:off x="1919726" y="6611779"/>
            <a:ext cx="826437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HONOR   –   LEALTAD -   VALENTÍA -   INTEGRIDAD -   DEBER</a:t>
            </a: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4490593" y="6459083"/>
            <a:ext cx="320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000" b="0" i="0" u="none" strike="noStrike" kern="1200" cap="none" spc="3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PATRIOTISMO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0" y="184070"/>
            <a:ext cx="12192000" cy="481379"/>
          </a:xfrm>
          <a:prstGeom prst="rect">
            <a:avLst/>
          </a:prstGeom>
          <a:solidFill>
            <a:schemeClr val="tx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4" name="Picture 9"/>
          <p:cNvPicPr preferRelativeResize="0"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855" y="32248"/>
            <a:ext cx="462390" cy="71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0A11407D-49E7-C741-B1AA-2B459C16BFB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7192" y="10391"/>
            <a:ext cx="596261" cy="893285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9161DD4A-A9FC-5840-91D0-088EAB4A1E9B}"/>
              </a:ext>
            </a:extLst>
          </p:cNvPr>
          <p:cNvSpPr txBox="1"/>
          <p:nvPr/>
        </p:nvSpPr>
        <p:spPr>
          <a:xfrm>
            <a:off x="620833" y="244109"/>
            <a:ext cx="57280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CONCLUSIONES</a:t>
            </a:r>
            <a:endParaRPr lang="es-ES_tradnl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7319962" y="2627450"/>
            <a:ext cx="1813995" cy="923330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>
                <a:solidFill>
                  <a:schemeClr val="bg1"/>
                </a:solidFill>
              </a:rPr>
              <a:t>Creación SURPIC / Producto a usuarios finales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9469343" y="2638936"/>
            <a:ext cx="1580368" cy="923330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>
                <a:solidFill>
                  <a:schemeClr val="bg1"/>
                </a:solidFill>
              </a:rPr>
              <a:t>Cumplimiento de nuestra Misión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697141" y="2638936"/>
            <a:ext cx="1813995" cy="923330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>
                <a:solidFill>
                  <a:schemeClr val="bg1"/>
                </a:solidFill>
              </a:rPr>
              <a:t>Adopción de leyes internacionales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2829400" y="2777435"/>
            <a:ext cx="1813995" cy="646331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>
                <a:solidFill>
                  <a:schemeClr val="bg1"/>
                </a:solidFill>
              </a:rPr>
              <a:t>Nuevas tecnologías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17" name="CuadroTexto 16"/>
          <p:cNvSpPr txBox="1"/>
          <p:nvPr/>
        </p:nvSpPr>
        <p:spPr>
          <a:xfrm>
            <a:off x="5036863" y="2765950"/>
            <a:ext cx="1813995" cy="646331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>
                <a:solidFill>
                  <a:schemeClr val="bg1"/>
                </a:solidFill>
              </a:rPr>
              <a:t>Amenazas Emergentes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2" name="Flecha derecha 1"/>
          <p:cNvSpPr/>
          <p:nvPr/>
        </p:nvSpPr>
        <p:spPr>
          <a:xfrm>
            <a:off x="2314350" y="2835318"/>
            <a:ext cx="845121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1" name="Flecha derecha 20"/>
          <p:cNvSpPr/>
          <p:nvPr/>
        </p:nvSpPr>
        <p:spPr>
          <a:xfrm>
            <a:off x="4535143" y="2858283"/>
            <a:ext cx="75658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3" name="Flecha derecha 22"/>
          <p:cNvSpPr/>
          <p:nvPr/>
        </p:nvSpPr>
        <p:spPr>
          <a:xfrm>
            <a:off x="6729276" y="2835318"/>
            <a:ext cx="694713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5" name="Flecha derecha 24"/>
          <p:cNvSpPr/>
          <p:nvPr/>
        </p:nvSpPr>
        <p:spPr>
          <a:xfrm>
            <a:off x="9058320" y="2911666"/>
            <a:ext cx="719747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6" name="Imagen 25">
            <a:extLst>
              <a:ext uri="{FF2B5EF4-FFF2-40B4-BE49-F238E27FC236}">
                <a16:creationId xmlns:a16="http://schemas.microsoft.com/office/drawing/2014/main" id="{B5A3FE0E-2D4C-A047-98C4-9C55757183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9918" y="3504613"/>
            <a:ext cx="1784658" cy="2714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437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uadroTexto 18"/>
          <p:cNvSpPr txBox="1"/>
          <p:nvPr/>
        </p:nvSpPr>
        <p:spPr>
          <a:xfrm>
            <a:off x="1919726" y="6611779"/>
            <a:ext cx="826437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HONOR   –   LEALTAD -   VALENTÍA -   INTEGRIDAD -   DEBER</a:t>
            </a: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4490593" y="6459083"/>
            <a:ext cx="32033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000" b="0" i="0" u="none" strike="noStrike" kern="1200" cap="none" spc="30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PATRIOTISMO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22" name="Rectángulo 21"/>
          <p:cNvSpPr/>
          <p:nvPr/>
        </p:nvSpPr>
        <p:spPr>
          <a:xfrm>
            <a:off x="0" y="184070"/>
            <a:ext cx="12192000" cy="481379"/>
          </a:xfrm>
          <a:prstGeom prst="rect">
            <a:avLst/>
          </a:prstGeom>
          <a:solidFill>
            <a:schemeClr val="tx1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4" name="Picture 9"/>
          <p:cNvPicPr preferRelativeResize="0"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855" y="32248"/>
            <a:ext cx="462390" cy="71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6886" y="789540"/>
            <a:ext cx="9877563" cy="5540107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36566">
            <a:off x="13644" y="5039143"/>
            <a:ext cx="1214377" cy="1210897"/>
          </a:xfrm>
          <a:prstGeom prst="rect">
            <a:avLst/>
          </a:prstGeom>
          <a:noFill/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0A11407D-49E7-C741-B1AA-2B459C16BFB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7192" y="0"/>
            <a:ext cx="596261" cy="893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661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414845E8-4CB2-4A55-8871-9EC8E64B91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6136"/>
            <a:ext cx="12191999" cy="6848408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-1" y="0"/>
            <a:ext cx="12191999" cy="6857999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50000"/>
                  <a:shade val="30000"/>
                  <a:satMod val="115000"/>
                </a:schemeClr>
              </a:gs>
              <a:gs pos="66000">
                <a:schemeClr val="accent1">
                  <a:lumMod val="50000"/>
                  <a:shade val="67500"/>
                  <a:satMod val="115000"/>
                </a:schemeClr>
              </a:gs>
              <a:gs pos="23000">
                <a:schemeClr val="accent1">
                  <a:lumMod val="50000"/>
                  <a:shade val="100000"/>
                  <a:satMod val="115000"/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sz="1600" dirty="0"/>
          </a:p>
        </p:txBody>
      </p:sp>
      <p:sp>
        <p:nvSpPr>
          <p:cNvPr id="17" name="CuadroTexto 16"/>
          <p:cNvSpPr txBox="1"/>
          <p:nvPr/>
        </p:nvSpPr>
        <p:spPr>
          <a:xfrm>
            <a:off x="3269" y="1282561"/>
            <a:ext cx="36093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600" spc="300" dirty="0" smtClean="0">
                <a:solidFill>
                  <a:schemeClr val="bg1"/>
                </a:solidFill>
                <a:latin typeface="Avenir Light" charset="0"/>
                <a:ea typeface="Avenir Light" charset="0"/>
                <a:cs typeface="Avenir Light" charset="0"/>
              </a:rPr>
              <a:t>DIRSOMAR</a:t>
            </a:r>
            <a:endParaRPr lang="es-ES_tradnl" sz="3600" spc="300" dirty="0">
              <a:solidFill>
                <a:schemeClr val="bg1"/>
              </a:solidFill>
              <a:latin typeface="Avenir Light" charset="0"/>
              <a:ea typeface="Avenir Light" charset="0"/>
              <a:cs typeface="Avenir Light" charset="0"/>
            </a:endParaRPr>
          </a:p>
          <a:p>
            <a:endParaRPr lang="es-ES_tradnl" sz="3600" dirty="0">
              <a:latin typeface="Avenir Light" charset="0"/>
              <a:ea typeface="Avenir Light" charset="0"/>
              <a:cs typeface="Avenir Light" charset="0"/>
            </a:endParaRPr>
          </a:p>
        </p:txBody>
      </p:sp>
      <p:sp>
        <p:nvSpPr>
          <p:cNvPr id="19" name="CuadroTexto 18"/>
          <p:cNvSpPr txBox="1"/>
          <p:nvPr/>
        </p:nvSpPr>
        <p:spPr>
          <a:xfrm>
            <a:off x="272713" y="1912673"/>
            <a:ext cx="25130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_tradnl" sz="1600" dirty="0">
                <a:solidFill>
                  <a:srgbClr val="FFFF00"/>
                </a:solidFill>
                <a:latin typeface="Avenir Light" charset="0"/>
                <a:ea typeface="Avenir Light" charset="0"/>
                <a:cs typeface="Avenir Light" charset="0"/>
              </a:rPr>
              <a:t>Dirección</a:t>
            </a:r>
            <a:r>
              <a:rPr lang="es-ES" sz="1600" dirty="0">
                <a:solidFill>
                  <a:srgbClr val="FFFF00"/>
                </a:solidFill>
                <a:latin typeface="Avenir Light" charset="0"/>
                <a:ea typeface="Avenir Light" charset="0"/>
                <a:cs typeface="Avenir Light" charset="0"/>
              </a:rPr>
              <a:t> </a:t>
            </a:r>
            <a:r>
              <a:rPr lang="es-ES" sz="1600" dirty="0" smtClean="0">
                <a:solidFill>
                  <a:srgbClr val="FFFF00"/>
                </a:solidFill>
                <a:latin typeface="Avenir Light" charset="0"/>
                <a:ea typeface="Avenir Light" charset="0"/>
                <a:cs typeface="Avenir Light" charset="0"/>
              </a:rPr>
              <a:t>de Seguridad </a:t>
            </a:r>
          </a:p>
          <a:p>
            <a:pPr algn="just"/>
            <a:r>
              <a:rPr lang="es-ES" sz="1600" dirty="0" smtClean="0">
                <a:solidFill>
                  <a:srgbClr val="FFFF00"/>
                </a:solidFill>
                <a:latin typeface="Avenir Light" charset="0"/>
                <a:ea typeface="Avenir Light" charset="0"/>
                <a:cs typeface="Avenir Light" charset="0"/>
              </a:rPr>
              <a:t>y Operaciones Marítimas</a:t>
            </a:r>
            <a:endParaRPr lang="es-ES_tradnl" sz="1600" dirty="0">
              <a:solidFill>
                <a:srgbClr val="FFFF00"/>
              </a:solidFill>
              <a:latin typeface="Avenir Light" charset="0"/>
              <a:ea typeface="Avenir Light" charset="0"/>
              <a:cs typeface="Avenir Light" charset="0"/>
            </a:endParaRPr>
          </a:p>
        </p:txBody>
      </p:sp>
      <p:sp>
        <p:nvSpPr>
          <p:cNvPr id="20" name="CuadroTexto 19"/>
          <p:cNvSpPr txBox="1"/>
          <p:nvPr/>
        </p:nvSpPr>
        <p:spPr>
          <a:xfrm>
            <a:off x="3268" y="1091149"/>
            <a:ext cx="29035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rgbClr val="FFFF00"/>
                </a:solidFill>
                <a:latin typeface="Avenir Book" charset="0"/>
                <a:ea typeface="Avenir Book" charset="0"/>
                <a:cs typeface="Avenir Book" charset="0"/>
              </a:rPr>
              <a:t>DIRECTEMAR</a:t>
            </a:r>
            <a:endParaRPr lang="es-ES_tradnl" sz="1200" dirty="0">
              <a:solidFill>
                <a:srgbClr val="FFFF00"/>
              </a:solidFill>
              <a:latin typeface="Avenir Book" charset="0"/>
              <a:ea typeface="Avenir Book" charset="0"/>
              <a:cs typeface="Avenir Book" charset="0"/>
            </a:endParaRPr>
          </a:p>
        </p:txBody>
      </p:sp>
      <p:cxnSp>
        <p:nvCxnSpPr>
          <p:cNvPr id="21" name="Conector recto 20"/>
          <p:cNvCxnSpPr/>
          <p:nvPr/>
        </p:nvCxnSpPr>
        <p:spPr>
          <a:xfrm flipH="1">
            <a:off x="110669" y="1871573"/>
            <a:ext cx="5147478" cy="1"/>
          </a:xfrm>
          <a:prstGeom prst="line">
            <a:avLst/>
          </a:prstGeom>
          <a:ln>
            <a:solidFill>
              <a:srgbClr val="FF88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Imagen 23"/>
          <p:cNvPicPr>
            <a:picLocks noChangeAspect="1"/>
          </p:cNvPicPr>
          <p:nvPr/>
        </p:nvPicPr>
        <p:blipFill>
          <a:blip r:embed="rId4" cstate="screen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636566">
            <a:off x="96889" y="-24868"/>
            <a:ext cx="1214377" cy="1210897"/>
          </a:xfrm>
          <a:prstGeom prst="rect">
            <a:avLst/>
          </a:prstGeom>
          <a:noFill/>
        </p:spPr>
      </p:pic>
      <p:sp>
        <p:nvSpPr>
          <p:cNvPr id="28" name="CuadroTexto 27"/>
          <p:cNvSpPr txBox="1"/>
          <p:nvPr/>
        </p:nvSpPr>
        <p:spPr>
          <a:xfrm>
            <a:off x="3846005" y="6263335"/>
            <a:ext cx="44999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400" spc="300" dirty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PATRIOTISMO</a:t>
            </a:r>
            <a:endParaRPr lang="es-ES_tradnl" sz="1400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30" name="CuadroTexto 29"/>
          <p:cNvSpPr txBox="1"/>
          <p:nvPr/>
        </p:nvSpPr>
        <p:spPr>
          <a:xfrm>
            <a:off x="1983042" y="6534495"/>
            <a:ext cx="82643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>
                <a:solidFill>
                  <a:schemeClr val="bg1"/>
                </a:solidFill>
                <a:latin typeface="Arial" panose="020B0604020202020204" pitchFamily="34" charset="0"/>
                <a:ea typeface="Avenir Light" charset="0"/>
                <a:cs typeface="Arial" panose="020B0604020202020204" pitchFamily="34" charset="0"/>
              </a:rPr>
              <a:t>HONOR -   LEALTAD -   VALENTÍA -   INTEGRIDAD -   DEBER</a:t>
            </a:r>
            <a:endParaRPr lang="es-ES_tradnl" sz="1400" dirty="0">
              <a:solidFill>
                <a:schemeClr val="bg1"/>
              </a:solidFill>
              <a:latin typeface="Arial" panose="020B0604020202020204" pitchFamily="34" charset="0"/>
              <a:ea typeface="Avenir Light" charset="0"/>
              <a:cs typeface="Arial" panose="020B0604020202020204" pitchFamily="34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1529221" y="4414886"/>
            <a:ext cx="9124773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“VISITA CADETES ESCUELA NAVAL ARTURO PRAT”</a:t>
            </a:r>
          </a:p>
          <a:p>
            <a:pPr algn="ctr"/>
            <a:r>
              <a:rPr lang="es-CL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“SERVICIO DE BÚSQUEDA Y SALVAMENTO MARÍTIMO”</a:t>
            </a:r>
          </a:p>
          <a:p>
            <a:pPr algn="ctr"/>
            <a:endParaRPr lang="es-CL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CL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CN LT CRISTIÁN GÁLVEZ VERGARA</a:t>
            </a:r>
            <a:endParaRPr lang="es-CL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37863" y="319876"/>
            <a:ext cx="1812573" cy="2096543"/>
          </a:xfrm>
          <a:prstGeom prst="rect">
            <a:avLst/>
          </a:prstGeom>
          <a:scene3d>
            <a:camera prst="orthographicFront"/>
            <a:lightRig rig="threePt" dir="t"/>
          </a:scene3d>
          <a:sp3d extrusionH="76200" prstMaterial="matte">
            <a:bevelT w="336550" h="406400"/>
            <a:bevelB w="444500" h="196850"/>
            <a:extrusionClr>
              <a:schemeClr val="tx1"/>
            </a:extrusion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10549" y="1010797"/>
            <a:ext cx="5068408" cy="28483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 extrusionH="12700" contourW="12700">
            <a:bevelT w="273050" h="158750"/>
            <a:bevelB w="260350" h="247650"/>
            <a:extrusionClr>
              <a:schemeClr val="tx1"/>
            </a:extrusionClr>
          </a:sp3d>
        </p:spPr>
      </p:pic>
    </p:spTree>
    <p:extLst>
      <p:ext uri="{BB962C8B-B14F-4D97-AF65-F5344CB8AC3E}">
        <p14:creationId xmlns:p14="http://schemas.microsoft.com/office/powerpoint/2010/main" val="4025298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8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29811</TotalTime>
  <Words>1055</Words>
  <Application>Microsoft Office PowerPoint</Application>
  <PresentationFormat>Panorámica</PresentationFormat>
  <Paragraphs>290</Paragraphs>
  <Slides>27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14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42" baseType="lpstr">
      <vt:lpstr>ＭＳ Ｐゴシック</vt:lpstr>
      <vt:lpstr>ＭＳ Ｐゴシック</vt:lpstr>
      <vt:lpstr>Arial</vt:lpstr>
      <vt:lpstr>Arial Black</vt:lpstr>
      <vt:lpstr>Arial Narrow</vt:lpstr>
      <vt:lpstr>Avenir Book</vt:lpstr>
      <vt:lpstr>Avenir Light</vt:lpstr>
      <vt:lpstr>Calibri</vt:lpstr>
      <vt:lpstr>Calibri Light</vt:lpstr>
      <vt:lpstr>Fira Sans Extra Condensed</vt:lpstr>
      <vt:lpstr>Fira Sans Extra Condensed Medium</vt:lpstr>
      <vt:lpstr>Impact</vt:lpstr>
      <vt:lpstr>Roboto</vt:lpstr>
      <vt:lpstr>Times New Roman</vt:lpstr>
      <vt:lpstr>18_Tema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Secretario General</dc:creator>
  <cp:lastModifiedBy>Gonzalo Townsend Aravena</cp:lastModifiedBy>
  <cp:revision>1353</cp:revision>
  <cp:lastPrinted>2018-11-14T23:06:33Z</cp:lastPrinted>
  <dcterms:created xsi:type="dcterms:W3CDTF">2015-03-04T13:15:16Z</dcterms:created>
  <dcterms:modified xsi:type="dcterms:W3CDTF">2023-10-02T19:05:18Z</dcterms:modified>
</cp:coreProperties>
</file>