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72" r:id="rId2"/>
    <p:sldId id="258" r:id="rId3"/>
    <p:sldId id="259" r:id="rId4"/>
    <p:sldId id="260" r:id="rId5"/>
    <p:sldId id="279" r:id="rId6"/>
    <p:sldId id="280" r:id="rId7"/>
    <p:sldId id="281" r:id="rId8"/>
    <p:sldId id="256" r:id="rId9"/>
    <p:sldId id="282" r:id="rId10"/>
    <p:sldId id="257" r:id="rId11"/>
    <p:sldId id="261" r:id="rId12"/>
    <p:sldId id="262" r:id="rId13"/>
    <p:sldId id="263" r:id="rId14"/>
    <p:sldId id="264" r:id="rId15"/>
    <p:sldId id="283" r:id="rId16"/>
    <p:sldId id="284" r:id="rId17"/>
    <p:sldId id="268" r:id="rId18"/>
    <p:sldId id="266" r:id="rId19"/>
    <p:sldId id="265" r:id="rId20"/>
    <p:sldId id="267" r:id="rId21"/>
    <p:sldId id="274" r:id="rId22"/>
    <p:sldId id="275" r:id="rId23"/>
    <p:sldId id="276" r:id="rId24"/>
    <p:sldId id="270" r:id="rId25"/>
    <p:sldId id="277" r:id="rId26"/>
    <p:sldId id="273" r:id="rId27"/>
    <p:sldId id="269" r:id="rId28"/>
    <p:sldId id="271" r:id="rId29"/>
    <p:sldId id="278" r:id="rId30"/>
    <p:sldId id="285" r:id="rId31"/>
  </p:sldIdLst>
  <p:sldSz cx="9144000" cy="6858000" type="screen4x3"/>
  <p:notesSz cx="6858000" cy="9144000"/>
  <p:defaultTextStyle>
    <a:defPPr>
      <a:defRPr lang="es-MX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843"/>
    <p:restoredTop sz="92438"/>
  </p:normalViewPr>
  <p:slideViewPr>
    <p:cSldViewPr>
      <p:cViewPr varScale="1">
        <p:scale>
          <a:sx n="99" d="100"/>
          <a:sy n="99" d="100"/>
        </p:scale>
        <p:origin x="800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BFD023-811B-3540-A39E-F0E57F2CA8FD}" type="datetimeFigureOut">
              <a:rPr lang="es-CL" smtClean="0"/>
              <a:t>12-02-23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BDF413-FAB7-9048-B52F-A6B9F5C97CD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85979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BDF413-FAB7-9048-B52F-A6B9F5C97CD8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955115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D9DE2A46-D6F9-9A40-84BD-7E55CC56D1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41C28-4B45-8849-B11C-625D80F9A5A6}" type="datetimeFigureOut">
              <a:rPr lang="es-MX"/>
              <a:pPr>
                <a:defRPr/>
              </a:pPr>
              <a:t>12/02/23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37A23F92-BB68-7543-B3CC-6C75E64DF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31371661-D24E-A940-B02F-325D89B76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F1A89-6883-994A-B9DA-4DBAAD58DBB4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2634800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3491B48A-7246-0543-9A68-410CEC4DC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2EE7E-5593-2248-B208-C981C58C4105}" type="datetimeFigureOut">
              <a:rPr lang="es-MX"/>
              <a:pPr>
                <a:defRPr/>
              </a:pPr>
              <a:t>12/02/23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E93EFAD-7CAF-F04B-BBB9-A2F1F7DC9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D0E3E40C-FE24-FE4F-8EFA-476D0534B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22A0A-87E0-2143-A9C0-C2FA59343500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3081717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150AB4E3-0DC0-8F4E-8691-E30FFA9F2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ABF85B-232D-624F-A6E9-1951A3E18F24}" type="datetimeFigureOut">
              <a:rPr lang="es-MX"/>
              <a:pPr>
                <a:defRPr/>
              </a:pPr>
              <a:t>12/02/23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E231C12B-706A-BE41-AA69-7936A5C5B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88A87230-944B-7F46-BC36-E5D27BEFD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4F84B-871E-134B-9B8B-2B5160878650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75687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10C8A06B-FC14-D249-9D4A-981AEDA72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FD098B-021C-7641-B063-28E79F26370D}" type="datetimeFigureOut">
              <a:rPr lang="es-MX"/>
              <a:pPr>
                <a:defRPr/>
              </a:pPr>
              <a:t>12/02/23</a:t>
            </a:fld>
            <a:endParaRPr lang="es-MX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E0D44D15-B74C-674E-A81C-AC8AB037A6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C47AC734-5E98-C94E-97AA-36EA5DF7D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45C79-3EE7-0542-81C2-13D490C017F8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2681292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CE6704C1-7783-AE40-AAC5-B9751F63C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A14006-7993-D242-8CE5-2E29D9334F46}" type="datetimeFigureOut">
              <a:rPr lang="es-MX"/>
              <a:pPr>
                <a:defRPr/>
              </a:pPr>
              <a:t>12/02/23</a:t>
            </a:fld>
            <a:endParaRPr lang="es-MX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70D9F2BB-EB08-2B45-831B-8C1748F7E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CB49E297-C545-174A-87CB-10D88C9FC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2D5FD-9082-164F-AE78-6EF3E2FC5BF1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255137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id="{4584573E-3248-DF40-81CE-919439B68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930E1-1A8A-D04F-8943-C5270B990662}" type="datetimeFigureOut">
              <a:rPr lang="es-MX"/>
              <a:pPr>
                <a:defRPr/>
              </a:pPr>
              <a:t>12/02/23</a:t>
            </a:fld>
            <a:endParaRPr lang="es-MX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id="{16D635E2-5506-4748-B0A1-06F977FD6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id="{E14F1341-7056-E142-A04F-B498693D2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E9BCB-1998-F640-82D1-32E43B63957E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872339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id="{116D2152-5276-4E43-9C68-BA03D09FF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1887A-466A-704C-914F-B2D4F4946BC5}" type="datetimeFigureOut">
              <a:rPr lang="es-MX"/>
              <a:pPr>
                <a:defRPr/>
              </a:pPr>
              <a:t>12/02/23</a:t>
            </a:fld>
            <a:endParaRPr lang="es-MX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id="{598835ED-CCA0-E248-94D6-BE02D18FA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id="{762F7CCD-3673-B242-A108-D1CDC9560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10688-A129-7A41-9E1D-40F7ACE3D2CA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999366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7800E0B9-5AF9-624C-8E69-2D7DB22F4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1BE9D-65AF-674A-82A3-DC35D0C0CC17}" type="datetimeFigureOut">
              <a:rPr lang="es-MX"/>
              <a:pPr>
                <a:defRPr/>
              </a:pPr>
              <a:t>12/02/23</a:t>
            </a:fld>
            <a:endParaRPr lang="es-MX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5EF666CE-334E-9543-96AB-DFDCB3380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3C9D602B-D9FF-724B-9909-952ED8674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3070B4-E6E6-3740-B147-C054D2282D84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209859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ECAABEDB-E086-8F4B-8CEF-A5CF7CAC1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51885-876B-1B47-BE5F-3FDAE727BE09}" type="datetimeFigureOut">
              <a:rPr lang="es-MX"/>
              <a:pPr>
                <a:defRPr/>
              </a:pPr>
              <a:t>12/02/23</a:t>
            </a:fld>
            <a:endParaRPr lang="es-MX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78A603A3-E674-3942-BE29-719C823E9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1BA3923A-7F3D-A34C-AA29-50CD20FD4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86732-A422-BC4D-B826-DB82DD744D5F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2742609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2D665CB1-F673-764A-8481-8B23DB1AD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6DB2D-2311-314F-B611-8D509238E6F3}" type="datetimeFigureOut">
              <a:rPr lang="es-MX"/>
              <a:pPr>
                <a:defRPr/>
              </a:pPr>
              <a:t>12/02/23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BF674E13-916E-504B-99A2-468C6F37A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001DBBB8-4780-5645-837B-366299105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3E19BA-AC37-DB48-BC82-3D0B9E3CA63F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1591907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5CAAE899-00A9-B04B-81DA-8D493F094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0CA2D-913E-854C-88D0-D0A56141EB70}" type="datetimeFigureOut">
              <a:rPr lang="es-MX"/>
              <a:pPr>
                <a:defRPr/>
              </a:pPr>
              <a:t>12/02/23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CEACED80-B9B7-404B-9DE0-124F0C77F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66B2DBC3-F640-764C-92BC-BAFC50662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A9050-BCF0-4B4B-AC34-B25E46BD6BFD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1293237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id="{DA87DF5B-E97B-CD4F-B564-418716819A1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s-MX" altLang="es-CL"/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id="{3EFCFA57-3476-1449-9630-D13B1FAC1AB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  <a:endParaRPr lang="es-MX" alt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70215C7B-08E2-484D-BA5D-9DE4596BBB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4630ECA-EFA5-E04B-9DE5-277EE2BA9E39}" type="datetimeFigureOut">
              <a:rPr lang="es-MX"/>
              <a:pPr>
                <a:defRPr/>
              </a:pPr>
              <a:t>12/02/23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51E4808D-D0FD-FA40-B13E-02B2B00837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21B5A004-8482-D84E-AE2D-5C58E7873A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44ABA88-FE1D-4249-AD0F-0DBE3B7756B6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7" Type="http://schemas.openxmlformats.org/officeDocument/2006/relationships/image" Target="../media/image19.e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4.bin"/><Relationship Id="rId11" Type="http://schemas.openxmlformats.org/officeDocument/2006/relationships/image" Target="../media/image20.png"/><Relationship Id="rId5" Type="http://schemas.openxmlformats.org/officeDocument/2006/relationships/image" Target="../media/image18.emf"/><Relationship Id="rId10" Type="http://schemas.openxmlformats.org/officeDocument/2006/relationships/image" Target="../media/image19.png"/><Relationship Id="rId4" Type="http://schemas.openxmlformats.org/officeDocument/2006/relationships/oleObject" Target="../embeddings/oleObject3.bin"/><Relationship Id="rId9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image" Target="../media/image25.emf"/><Relationship Id="rId7" Type="http://schemas.openxmlformats.org/officeDocument/2006/relationships/image" Target="../media/image27.emf"/><Relationship Id="rId2" Type="http://schemas.openxmlformats.org/officeDocument/2006/relationships/oleObject" Target="../embeddings/oleObject6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26.emf"/><Relationship Id="rId4" Type="http://schemas.openxmlformats.org/officeDocument/2006/relationships/oleObject" Target="../embeddings/oleObject7.bin"/><Relationship Id="rId9" Type="http://schemas.openxmlformats.org/officeDocument/2006/relationships/image" Target="../media/image28.e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31.e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5">
            <a:extLst>
              <a:ext uri="{FF2B5EF4-FFF2-40B4-BE49-F238E27FC236}">
                <a16:creationId xmlns:a16="http://schemas.microsoft.com/office/drawing/2014/main" id="{0D292BEC-5D26-C248-9A64-60A43BB26F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4600575" cy="398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4" name="1 Título">
            <a:extLst>
              <a:ext uri="{FF2B5EF4-FFF2-40B4-BE49-F238E27FC236}">
                <a16:creationId xmlns:a16="http://schemas.microsoft.com/office/drawing/2014/main" id="{C5678D8F-93DE-6541-BC49-FDE6BA702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sz="3200" b="1" i="1"/>
              <a:t>I UNIDAD: </a:t>
            </a:r>
            <a:br>
              <a:rPr lang="es-MX" altLang="es-CL" sz="3200" b="1" i="1"/>
            </a:br>
            <a:r>
              <a:rPr lang="es-MX" altLang="es-CL" sz="3200" b="1" i="1"/>
              <a:t>Magnitudes escalares y vectoriales</a:t>
            </a:r>
          </a:p>
        </p:txBody>
      </p:sp>
      <p:pic>
        <p:nvPicPr>
          <p:cNvPr id="13315" name="Picture 6">
            <a:extLst>
              <a:ext uri="{FF2B5EF4-FFF2-40B4-BE49-F238E27FC236}">
                <a16:creationId xmlns:a16="http://schemas.microsoft.com/office/drawing/2014/main" id="{26E498D1-491A-1147-A7AC-0B9478D551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412875"/>
            <a:ext cx="4562475" cy="455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1 Título">
            <a:extLst>
              <a:ext uri="{FF2B5EF4-FFF2-40B4-BE49-F238E27FC236}">
                <a16:creationId xmlns:a16="http://schemas.microsoft.com/office/drawing/2014/main" id="{562DD68A-62F9-FF44-839D-7D14CC795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b="1" i="1" dirty="0"/>
              <a:t>1. Sistemas coordenados</a:t>
            </a:r>
            <a:endParaRPr lang="es-MX" altLang="es-CL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9854839-BF60-1B44-9281-00CB863AB6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196975"/>
            <a:ext cx="5040312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Muchos aspectos de la Física incluyen una descripción de una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ubicación en el espacio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Por ejemplo, “la descripción matemática del movimiento de un objeto requiere un método para describir la posición del objeto en varios tiempos”. En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dos dimensiones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 esta descripción se logra con el uso del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sistema de coordenadas cartesianas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, en el que ejes perpendiculares cruzan en un punto definido como el origen (figura 3.1).</a:t>
            </a:r>
            <a:endParaRPr lang="es-MX" altLang="es-CL" sz="2000">
              <a:latin typeface="Garamond" panose="02020404030301010803" pitchFamily="18" charset="0"/>
            </a:endParaRPr>
          </a:p>
        </p:txBody>
      </p:sp>
      <p:pic>
        <p:nvPicPr>
          <p:cNvPr id="5" name="4 Imagen">
            <a:extLst>
              <a:ext uri="{FF2B5EF4-FFF2-40B4-BE49-F238E27FC236}">
                <a16:creationId xmlns:a16="http://schemas.microsoft.com/office/drawing/2014/main" id="{62596565-0397-4F4E-AC59-80F71D4D9A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857" t="18784" r="8484" b="18102"/>
          <a:stretch>
            <a:fillRect/>
          </a:stretch>
        </p:blipFill>
        <p:spPr bwMode="auto">
          <a:xfrm>
            <a:off x="5867400" y="1484313"/>
            <a:ext cx="2949575" cy="374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>
            <a:extLst>
              <a:ext uri="{FF2B5EF4-FFF2-40B4-BE49-F238E27FC236}">
                <a16:creationId xmlns:a16="http://schemas.microsoft.com/office/drawing/2014/main" id="{A44DDF98-D038-2747-ADC6-02894EF4E4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5908675"/>
            <a:ext cx="85328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Las coordenadas cartesianas también se llaman </a:t>
            </a:r>
            <a:r>
              <a:rPr lang="es-MX" altLang="es-CL" sz="2000" b="1" i="1">
                <a:latin typeface="Garamond" panose="02020404030301010803" pitchFamily="18" charset="0"/>
              </a:rPr>
              <a:t>coordenadas rectangulares</a:t>
            </a:r>
            <a:r>
              <a:rPr lang="es-MX" altLang="es-CL" sz="2000" i="1">
                <a:latin typeface="Garamond" panose="02020404030301010803" pitchFamily="18" charset="0"/>
              </a:rPr>
              <a:t>.</a:t>
            </a:r>
            <a:endParaRPr lang="es-MX" altLang="es-CL" sz="2000">
              <a:latin typeface="Garamond" panose="020204040303010108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1 Título">
            <a:extLst>
              <a:ext uri="{FF2B5EF4-FFF2-40B4-BE49-F238E27FC236}">
                <a16:creationId xmlns:a16="http://schemas.microsoft.com/office/drawing/2014/main" id="{5D601CC4-054E-D94F-8961-92A13D40C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b="1" i="1" dirty="0"/>
              <a:t>2. Coordenadas Polares</a:t>
            </a:r>
            <a:endParaRPr lang="es-MX" altLang="es-CL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ADE46FD-559E-7A43-93D0-3FDE321B9B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066800"/>
            <a:ext cx="4608513" cy="517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A veces es más conveniente representar un punto en un plano por sus </a:t>
            </a:r>
            <a:r>
              <a:rPr lang="es-MX" altLang="es-CL" sz="2000" b="1" i="1">
                <a:latin typeface="Garamond" panose="02020404030301010803" pitchFamily="18" charset="0"/>
                <a:ea typeface="NewBaskerville-Roman"/>
                <a:cs typeface="NewBaskerville-Italic"/>
              </a:rPr>
              <a:t>coordenadas polares planas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(</a:t>
            </a:r>
            <a:r>
              <a:rPr lang="es-MX" altLang="es-CL" sz="2000" b="1" i="1">
                <a:latin typeface="Garamond" panose="02020404030301010803" pitchFamily="18" charset="0"/>
                <a:ea typeface="NewBaskerville-Roman"/>
                <a:cs typeface="NewBaskerville-Roman"/>
              </a:rPr>
              <a:t>r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, </a:t>
            </a:r>
            <a:r>
              <a:rPr lang="el-GR" altLang="es-CL" sz="2000" b="1">
                <a:ea typeface="NewBaskerville-Roman"/>
                <a:cs typeface="NewBaskerville-Roman"/>
              </a:rPr>
              <a:t>θ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)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, como se muestra en la figura a. En este </a:t>
            </a:r>
            <a:r>
              <a:rPr lang="es-MX" altLang="es-CL" sz="2000" i="1">
                <a:latin typeface="Garamond" panose="02020404030301010803" pitchFamily="18" charset="0"/>
                <a:ea typeface="NewBaskerville-Roman"/>
                <a:cs typeface="NewBaskerville-Roman"/>
              </a:rPr>
              <a:t>sistema de coordenadas polares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, </a:t>
            </a:r>
            <a:r>
              <a:rPr lang="es-MX" altLang="es-CL" sz="2000" b="1" i="1">
                <a:latin typeface="Garamond" panose="02020404030301010803" pitchFamily="18" charset="0"/>
                <a:ea typeface="NewBaskerville-Roman"/>
                <a:cs typeface="NewBaskerville-Roman"/>
              </a:rPr>
              <a:t>r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es la distancia desde el origen hasta el punto que tiene coordenadas cartesianas (</a:t>
            </a:r>
            <a:r>
              <a:rPr lang="es-MX" altLang="es-CL" sz="2000" b="1" i="1">
                <a:latin typeface="Garamond" panose="02020404030301010803" pitchFamily="18" charset="0"/>
                <a:ea typeface="NewBaskerville-Roman"/>
                <a:cs typeface="NewBaskerville-Roman"/>
              </a:rPr>
              <a:t>x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, </a:t>
            </a:r>
            <a:r>
              <a:rPr lang="es-MX" altLang="es-CL" sz="2000" b="1" i="1">
                <a:latin typeface="Garamond" panose="02020404030301010803" pitchFamily="18" charset="0"/>
                <a:ea typeface="NewBaskerville-Roman"/>
                <a:cs typeface="NewBaskerville-Roman"/>
              </a:rPr>
              <a:t>y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)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 y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θ es el ángulo entre un eje fijo y una línea dibujada desde el origen hasta el punto.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 El eje fijo es el eje </a:t>
            </a:r>
            <a:r>
              <a:rPr lang="es-MX" altLang="es-CL" sz="2000" i="1">
                <a:latin typeface="Garamond" panose="02020404030301010803" pitchFamily="18" charset="0"/>
                <a:ea typeface="NewBaskerville-Roman"/>
                <a:cs typeface="NewBaskerville-Roman"/>
              </a:rPr>
              <a:t>x 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positivo y θ se mide contra el sentido de las manecillas del reloj desde el mismo. </a:t>
            </a:r>
            <a:endParaRPr lang="es-MX" altLang="es-CL" sz="2000">
              <a:latin typeface="Garamond" panose="02020404030301010803" pitchFamily="18" charset="0"/>
            </a:endParaRPr>
          </a:p>
        </p:txBody>
      </p:sp>
      <p:pic>
        <p:nvPicPr>
          <p:cNvPr id="17410" name="Picture 2">
            <a:extLst>
              <a:ext uri="{FF2B5EF4-FFF2-40B4-BE49-F238E27FC236}">
                <a16:creationId xmlns:a16="http://schemas.microsoft.com/office/drawing/2014/main" id="{68471C8C-D7E8-7A45-A188-95C70BA859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1412875"/>
            <a:ext cx="3600450" cy="356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>
            <a:extLst>
              <a:ext uri="{FF2B5EF4-FFF2-40B4-BE49-F238E27FC236}">
                <a16:creationId xmlns:a16="http://schemas.microsoft.com/office/drawing/2014/main" id="{D9A984AE-2619-8549-B35D-551606320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549275"/>
            <a:ext cx="31623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>
            <a:extLst>
              <a:ext uri="{FF2B5EF4-FFF2-40B4-BE49-F238E27FC236}">
                <a16:creationId xmlns:a16="http://schemas.microsoft.com/office/drawing/2014/main" id="{C4337C23-FB37-F54D-9FDC-CF8020D3E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b="1" i="1" dirty="0"/>
              <a:t>3. Ejemplo</a:t>
            </a:r>
            <a:endParaRPr lang="es-MX" altLang="es-CL" dirty="0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A5A488F1-45B1-CA4B-BD32-D7A777A5D9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1484313"/>
            <a:ext cx="44656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A partir del triángulo rectángulo de la figura, se encuentra que:</a:t>
            </a:r>
            <a:endParaRPr lang="es-MX" altLang="es-CL" sz="2000"/>
          </a:p>
        </p:txBody>
      </p:sp>
      <p:sp>
        <p:nvSpPr>
          <p:cNvPr id="6" name="5 Rectángulo">
            <a:extLst>
              <a:ext uri="{FF2B5EF4-FFF2-40B4-BE49-F238E27FC236}">
                <a16:creationId xmlns:a16="http://schemas.microsoft.com/office/drawing/2014/main" id="{7A20EC53-A600-C44C-B164-82B0BCF6BF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7" y="2295525"/>
            <a:ext cx="4249737" cy="2357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b="1" dirty="0">
                <a:latin typeface="Garamond" panose="02020404030301010803" pitchFamily="18" charset="0"/>
              </a:rPr>
              <a:t>EJEMPLO: Las coordenadas cartesianas de un punto en el plano </a:t>
            </a:r>
            <a:r>
              <a:rPr lang="es-MX" altLang="es-CL" sz="2000" b="1" i="1" dirty="0">
                <a:latin typeface="Garamond" panose="02020404030301010803" pitchFamily="18" charset="0"/>
              </a:rPr>
              <a:t>xy son (x, y) [m] (-3.50, -2.50) [m]</a:t>
            </a:r>
            <a:r>
              <a:rPr lang="es-MX" altLang="es-CL" sz="2000" b="1" dirty="0">
                <a:latin typeface="Garamond" panose="02020404030301010803" pitchFamily="18" charset="0"/>
              </a:rPr>
              <a:t>. Encuentre las coordenadas polares de este punto.</a:t>
            </a:r>
          </a:p>
        </p:txBody>
      </p:sp>
      <p:pic>
        <p:nvPicPr>
          <p:cNvPr id="7" name="6 Imagen" descr="11888015_602680843206856_7118840919432798035_n.jpg">
            <a:extLst>
              <a:ext uri="{FF2B5EF4-FFF2-40B4-BE49-F238E27FC236}">
                <a16:creationId xmlns:a16="http://schemas.microsoft.com/office/drawing/2014/main" id="{B3137FF4-5D3A-F44D-9829-E03B91652C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4508500"/>
            <a:ext cx="3360738" cy="207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AAB79E1-44B7-E945-B685-682002C84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b="1" i="1" dirty="0"/>
              <a:t>4. Rosa de Maniobras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B3B3206-A361-2D49-ACDB-649791CF18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dirty="0"/>
              <a:t>Corresponde a un sistema de coordenadas utilizado en navegación. </a:t>
            </a:r>
          </a:p>
          <a:p>
            <a:pPr algn="just"/>
            <a:r>
              <a:rPr lang="es-ES" dirty="0"/>
              <a:t>Está compuesta de círculos concéntricos que representan distancias o velocidades y radios espaciados de diez en diez grados que representan rumbos o demarcaciones, según el caso.</a:t>
            </a:r>
            <a:r>
              <a:rPr lang="es-CL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63200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Resultado de imagen para rosa de maniobras cinematica">
            <a:extLst>
              <a:ext uri="{FF2B5EF4-FFF2-40B4-BE49-F238E27FC236}">
                <a16:creationId xmlns:a16="http://schemas.microsoft.com/office/drawing/2014/main" id="{D74F7E2C-8003-AC4E-9EC6-6F07F829EE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200" y="698500"/>
            <a:ext cx="5435600" cy="5461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54560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5F7973-C37E-1E4E-9C49-9B6EFEB20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b="1" i="1" dirty="0"/>
              <a:t>4. Rosa de Maniobras. Ejemplo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A2229B0-E8A7-6943-A6EB-F79DCE8CE0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sz="2400" dirty="0"/>
              <a:t>En el plano cartesiano, un buque parte de la posición inicial P(-3,-3) [MN] y llega al punto de coordenadas Q(-1,6) [MN]  en 1[h]. </a:t>
            </a:r>
            <a:endParaRPr lang="es-CL" sz="2400" dirty="0"/>
          </a:p>
          <a:p>
            <a:pPr lvl="0" algn="just"/>
            <a:r>
              <a:rPr lang="es-ES" sz="2400" dirty="0"/>
              <a:t>Dibuje ambas posiciones en la Rosa de maniobras, usando una escala adecuada. Trace los vectores de posición y el desplazamiento del buque.</a:t>
            </a:r>
          </a:p>
          <a:p>
            <a:pPr algn="just"/>
            <a:r>
              <a:rPr lang="es-ES" sz="2400" dirty="0"/>
              <a:t>Escriba en notación de navegación, la distancia que recorre el buque desde el punto P al punto Q, con su respectivo rumbo. Exprese aproximando a la décima.</a:t>
            </a:r>
            <a:endParaRPr lang="es-CL" sz="2400" dirty="0"/>
          </a:p>
          <a:p>
            <a:pPr lvl="0" algn="just"/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495149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1 Título">
            <a:extLst>
              <a:ext uri="{FF2B5EF4-FFF2-40B4-BE49-F238E27FC236}">
                <a16:creationId xmlns:a16="http://schemas.microsoft.com/office/drawing/2014/main" id="{402D68E1-D617-1A4E-8BF0-1360D7A2B4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5650" y="0"/>
            <a:ext cx="7772400" cy="1109663"/>
          </a:xfrm>
        </p:spPr>
        <p:txBody>
          <a:bodyPr/>
          <a:lstStyle/>
          <a:p>
            <a:pPr eaLnBrk="1" hangingPunct="1"/>
            <a:r>
              <a:rPr lang="es-MX" altLang="es-CL" b="1" i="1" dirty="0"/>
              <a:t>5. MAGNITUDES FÍSICAS</a:t>
            </a:r>
            <a:endParaRPr lang="es-MX" altLang="es-CL" dirty="0"/>
          </a:p>
        </p:txBody>
      </p:sp>
      <p:sp>
        <p:nvSpPr>
          <p:cNvPr id="14338" name="Rectangle 2">
            <a:extLst>
              <a:ext uri="{FF2B5EF4-FFF2-40B4-BE49-F238E27FC236}">
                <a16:creationId xmlns:a16="http://schemas.microsoft.com/office/drawing/2014/main" id="{65105BCF-81C5-0745-BDE0-730051C86A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1800"/>
          </a:p>
        </p:txBody>
      </p:sp>
      <p:sp>
        <p:nvSpPr>
          <p:cNvPr id="14339" name="Text Box 1">
            <a:extLst>
              <a:ext uri="{FF2B5EF4-FFF2-40B4-BE49-F238E27FC236}">
                <a16:creationId xmlns:a16="http://schemas.microsoft.com/office/drawing/2014/main" id="{69D244EC-A9E7-9741-8B28-E3022C21DE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1113" y="1535113"/>
            <a:ext cx="1936751" cy="800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1800">
              <a:latin typeface="Arial" panose="020B0604020202020204" pitchFamily="34" charset="0"/>
            </a:endParaRPr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03F71001-AD58-C649-B59F-280F00446A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901700"/>
            <a:ext cx="8353425" cy="526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es-CL" altLang="es-CL" sz="28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Magnitudes </a:t>
            </a:r>
            <a:r>
              <a:rPr lang="es-CL" altLang="es-CL" sz="28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escalares</a:t>
            </a:r>
            <a:r>
              <a:rPr lang="es-CL" altLang="es-CL" sz="28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son aquellas que son caracterizadas a través de una cantidad (</a:t>
            </a:r>
            <a:r>
              <a:rPr lang="es-CL" altLang="es-CL" sz="28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magnitud o módulo)</a:t>
            </a:r>
            <a:r>
              <a:rPr lang="es-CL" altLang="es-CL" sz="28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ejemplo longitud 5 [m], masa 70 [kg], tiempo 60 [s], etc.</a:t>
            </a:r>
            <a:endParaRPr lang="es-MX" altLang="es-CL" sz="280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s-CL" altLang="es-CL" sz="28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Magnitudes </a:t>
            </a:r>
            <a:r>
              <a:rPr lang="es-CL" altLang="es-CL" sz="28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vectoriales</a:t>
            </a:r>
            <a:r>
              <a:rPr lang="es-CL" altLang="es-CL" sz="28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son aquellas que se caracterizan por tener tres cantidades asociadas, </a:t>
            </a:r>
            <a:r>
              <a:rPr lang="es-CL" altLang="es-CL" sz="28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magnitud o módulo, dirección y sentido</a:t>
            </a:r>
            <a:r>
              <a:rPr lang="es-CL" altLang="es-CL" sz="28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ejemplo velocidad 20 [km/h] en dirección norte, posición 3 [m] </a:t>
            </a:r>
            <a:r>
              <a:rPr lang="es-CL" altLang="es-CL" sz="28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</a:t>
            </a:r>
            <a:r>
              <a:rPr lang="es-CL" altLang="es-CL" sz="28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aceleración 9.8 [m/s</a:t>
            </a:r>
            <a:r>
              <a:rPr lang="es-CL" altLang="es-CL" sz="2800" baseline="30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s-CL" altLang="es-CL" sz="28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]</a:t>
            </a:r>
            <a:r>
              <a:rPr lang="es-CL" altLang="es-CL" sz="28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ĵ</a:t>
            </a:r>
            <a:r>
              <a:rPr lang="es-CL" altLang="es-CL" sz="28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etc.</a:t>
            </a:r>
            <a:endParaRPr lang="es-CL" altLang="es-CL" sz="280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1998FC3E-5B8F-E141-AB28-F133F6AB2E42}"/>
              </a:ext>
            </a:extLst>
          </p:cNvPr>
          <p:cNvSpPr txBox="1"/>
          <p:nvPr/>
        </p:nvSpPr>
        <p:spPr>
          <a:xfrm>
            <a:off x="457200" y="199542"/>
            <a:ext cx="82296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“Un automóvil que viajaba a gran </a:t>
            </a:r>
            <a:r>
              <a:rPr kumimoji="0" lang="es-CL" sz="22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velocidad</a:t>
            </a: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colisionó con una pared de gran </a:t>
            </a:r>
            <a:r>
              <a:rPr kumimoji="0" lang="es-CL" sz="22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masa</a:t>
            </a: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, provocando graves lesiones en su conductor. Los investigadores notaron que los frenos fueron accionados tardíamente, puesto que la </a:t>
            </a:r>
            <a:r>
              <a:rPr kumimoji="0" lang="es-CL" sz="22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aceleración</a:t>
            </a: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efectuada no fue capaz de detener el movimiento del automóvil antes de alcanzar la pared. La </a:t>
            </a:r>
            <a:r>
              <a:rPr kumimoji="0" lang="es-CL" sz="22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fuerza</a:t>
            </a: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que ejerció la pared sobre el automóvil fue tal que produjo una gran deformación del vehículo. Afortunadamente, una persona observó el </a:t>
            </a:r>
            <a:r>
              <a:rPr kumimoji="0" lang="es-CL" sz="22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desplazamiento</a:t>
            </a: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del automóvil, dando aviso oportunamente a los servicios de emergencia”. De las cantidades subrayadas, ¿cuál(es) no corresponde(n) a una cantidad vectorial?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B4E4857-3F66-4D4C-94DA-A89615807B8F}"/>
              </a:ext>
            </a:extLst>
          </p:cNvPr>
          <p:cNvSpPr txBox="1"/>
          <p:nvPr/>
        </p:nvSpPr>
        <p:spPr>
          <a:xfrm>
            <a:off x="323528" y="3701772"/>
            <a:ext cx="4668688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Todas son cantidades vectoriales.</a:t>
            </a: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Todas son cantidades escalares.</a:t>
            </a:r>
            <a:endParaRPr kumimoji="0" lang="es-CL" sz="2000" b="0" i="0" u="none" strike="noStrike" kern="1200" cap="none" spc="0" normalizeH="0" baseline="0" noProof="0" dirty="0">
              <a:ln>
                <a:noFill/>
              </a:ln>
              <a:solidFill>
                <a:srgbClr val="00456F"/>
              </a:solidFill>
              <a:effectLst/>
              <a:uLnTx/>
              <a:uFillTx/>
              <a:latin typeface="CMU Serif" panose="02000603000000000000" pitchFamily="50" charset="0"/>
              <a:ea typeface="CMU Serif" panose="02000603000000000000" pitchFamily="50" charset="0"/>
              <a:cs typeface="CMU Serif" panose="02000603000000000000" pitchFamily="50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Solo la masa.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La masa y el desplazamiento.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La velocidad y el desplazamiento.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endParaRPr kumimoji="0" lang="es-CL" sz="2000" b="0" i="0" u="none" strike="noStrike" kern="1200" cap="none" spc="0" normalizeH="0" baseline="0" noProof="0" dirty="0">
              <a:ln>
                <a:noFill/>
              </a:ln>
              <a:solidFill>
                <a:srgbClr val="00456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DCFE2EA4-D3A1-D847-925D-A3AC3E4C67DC}"/>
              </a:ext>
            </a:extLst>
          </p:cNvPr>
          <p:cNvGrpSpPr/>
          <p:nvPr/>
        </p:nvGrpSpPr>
        <p:grpSpPr>
          <a:xfrm>
            <a:off x="5193867" y="3933056"/>
            <a:ext cx="3587968" cy="1512168"/>
            <a:chOff x="6096600" y="3645024"/>
            <a:chExt cx="5400000" cy="2016224"/>
          </a:xfrm>
        </p:grpSpPr>
        <p:sp>
          <p:nvSpPr>
            <p:cNvPr id="7" name="Rectángulo 6">
              <a:extLst>
                <a:ext uri="{FF2B5EF4-FFF2-40B4-BE49-F238E27FC236}">
                  <a16:creationId xmlns:a16="http://schemas.microsoft.com/office/drawing/2014/main" id="{8604473E-1611-7F43-BCDC-3C2EA4001B08}"/>
                </a:ext>
              </a:extLst>
            </p:cNvPr>
            <p:cNvSpPr/>
            <p:nvPr/>
          </p:nvSpPr>
          <p:spPr>
            <a:xfrm>
              <a:off x="10128448" y="3645024"/>
              <a:ext cx="432048" cy="1584173"/>
            </a:xfrm>
            <a:prstGeom prst="rect">
              <a:avLst/>
            </a:prstGeom>
            <a:pattFill prst="diagBrick">
              <a:fgClr>
                <a:schemeClr val="accent1"/>
              </a:fgClr>
              <a:bgClr>
                <a:schemeClr val="bg1"/>
              </a:bgClr>
            </a:pattFill>
            <a:ln w="6350"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/>
                <a:ea typeface="+mn-ea"/>
                <a:cs typeface="+mn-cs"/>
              </a:endParaRPr>
            </a:p>
          </p:txBody>
        </p:sp>
        <p:pic>
          <p:nvPicPr>
            <p:cNvPr id="8" name="Gráfico 7" descr="Coche">
              <a:extLst>
                <a:ext uri="{FF2B5EF4-FFF2-40B4-BE49-F238E27FC236}">
                  <a16:creationId xmlns:a16="http://schemas.microsoft.com/office/drawing/2014/main" id="{93B653C6-A723-EA44-BC7E-F50C12D70D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176120" y="4077072"/>
              <a:ext cx="1584176" cy="1584176"/>
            </a:xfrm>
            <a:prstGeom prst="rect">
              <a:avLst/>
            </a:prstGeom>
          </p:spPr>
        </p:pic>
        <p:cxnSp>
          <p:nvCxnSpPr>
            <p:cNvPr id="9" name="Conector recto 8">
              <a:extLst>
                <a:ext uri="{FF2B5EF4-FFF2-40B4-BE49-F238E27FC236}">
                  <a16:creationId xmlns:a16="http://schemas.microsoft.com/office/drawing/2014/main" id="{07FC0630-B0DE-8248-92B9-C0F80B51D76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96600" y="5229200"/>
              <a:ext cx="5400000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cto de flecha 9">
              <a:extLst>
                <a:ext uri="{FF2B5EF4-FFF2-40B4-BE49-F238E27FC236}">
                  <a16:creationId xmlns:a16="http://schemas.microsoft.com/office/drawing/2014/main" id="{4A8E9914-5DCA-A94A-AF40-597F1F791AAC}"/>
                </a:ext>
              </a:extLst>
            </p:cNvPr>
            <p:cNvCxnSpPr/>
            <p:nvPr/>
          </p:nvCxnSpPr>
          <p:spPr>
            <a:xfrm>
              <a:off x="7032104" y="4293096"/>
              <a:ext cx="1512168" cy="0"/>
            </a:xfrm>
            <a:prstGeom prst="straightConnector1">
              <a:avLst/>
            </a:prstGeom>
            <a:ln w="15875">
              <a:solidFill>
                <a:srgbClr val="00456F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270701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1 Título">
            <a:extLst>
              <a:ext uri="{FF2B5EF4-FFF2-40B4-BE49-F238E27FC236}">
                <a16:creationId xmlns:a16="http://schemas.microsoft.com/office/drawing/2014/main" id="{A3D9E0A1-2899-C34A-94E2-23A5BE438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b="1" i="1" dirty="0"/>
              <a:t>6. Vectores en un plano cartesiano</a:t>
            </a:r>
            <a:br>
              <a:rPr lang="es-MX" altLang="es-CL" i="1" dirty="0"/>
            </a:br>
            <a:endParaRPr lang="es-MX" altLang="es-CL" i="1" dirty="0"/>
          </a:p>
        </p:txBody>
      </p:sp>
      <p:pic>
        <p:nvPicPr>
          <p:cNvPr id="5122" name="Imagen 30">
            <a:extLst>
              <a:ext uri="{FF2B5EF4-FFF2-40B4-BE49-F238E27FC236}">
                <a16:creationId xmlns:a16="http://schemas.microsoft.com/office/drawing/2014/main" id="{CEE20163-A874-2242-A851-951440C970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75" y="1557338"/>
            <a:ext cx="2157413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3">
            <a:extLst>
              <a:ext uri="{FF2B5EF4-FFF2-40B4-BE49-F238E27FC236}">
                <a16:creationId xmlns:a16="http://schemas.microsoft.com/office/drawing/2014/main" id="{915BC07C-E219-9C45-A190-93DDC9A4CE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1800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AA8A1956-AC36-F746-8058-A0DB7ED4D4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836613"/>
            <a:ext cx="7993063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Gráficamente, un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vector</a:t>
            </a: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es representado por una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flecha</a:t>
            </a: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La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magnitud o módulo del vector es proporcional a la longitud de la flecha.</a:t>
            </a:r>
            <a:endParaRPr lang="es-MX" altLang="es-CL" sz="2000" b="1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ángulo θ</a:t>
            </a: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representa la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dirección del vector</a:t>
            </a: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s-MX" altLang="es-CL" sz="200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s-CL" altLang="es-CL" sz="2000"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s-CL" altLang="es-CL" sz="2000"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punta de la flecha</a:t>
            </a: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determina el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sentido del vector</a:t>
            </a: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el origen del vector es el inicio de la flecha.</a:t>
            </a:r>
            <a:endParaRPr lang="es-MX" altLang="es-CL" sz="200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 vector se designa con una letra con una flecha sobre ella.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s-CL" altLang="es-CL" sz="200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365" name="Rectangle 5">
            <a:extLst>
              <a:ext uri="{FF2B5EF4-FFF2-40B4-BE49-F238E27FC236}">
                <a16:creationId xmlns:a16="http://schemas.microsoft.com/office/drawing/2014/main" id="{F56C54A8-5A2A-4F4F-BF54-A3394FED71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9375" y="6667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1800">
              <a:latin typeface="Arial" panose="020B0604020202020204" pitchFamily="34" charset="0"/>
            </a:endParaRPr>
          </a:p>
        </p:txBody>
      </p:sp>
      <p:graphicFrame>
        <p:nvGraphicFramePr>
          <p:cNvPr id="5126" name="Object 6">
            <a:extLst>
              <a:ext uri="{FF2B5EF4-FFF2-40B4-BE49-F238E27FC236}">
                <a16:creationId xmlns:a16="http://schemas.microsoft.com/office/drawing/2014/main" id="{026FA636-964A-7741-9C82-298F327467F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067175" y="4724400"/>
          <a:ext cx="490538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505200" imgH="4686300" progId="Equation.DSMT4">
                  <p:embed/>
                </p:oleObj>
              </mc:Choice>
              <mc:Fallback>
                <p:oleObj name="Equation" r:id="rId3" imgW="3505200" imgH="46863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7175" y="4724400"/>
                        <a:ext cx="490538" cy="720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>
            <a:extLst>
              <a:ext uri="{FF2B5EF4-FFF2-40B4-BE49-F238E27FC236}">
                <a16:creationId xmlns:a16="http://schemas.microsoft.com/office/drawing/2014/main" id="{A7ACB358-F1B5-8A4D-9112-0D37CECA8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b="1" i="1" dirty="0"/>
              <a:t>6.Suma de vectores a lo largo de la misma recta.</a:t>
            </a:r>
            <a:endParaRPr lang="es-MX" dirty="0"/>
          </a:p>
        </p:txBody>
      </p:sp>
      <p:sp>
        <p:nvSpPr>
          <p:cNvPr id="19458" name="5 Rectángulo">
            <a:extLst>
              <a:ext uri="{FF2B5EF4-FFF2-40B4-BE49-F238E27FC236}">
                <a16:creationId xmlns:a16="http://schemas.microsoft.com/office/drawing/2014/main" id="{D9237319-BA9B-EC4C-9231-612197C6E8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628775"/>
            <a:ext cx="8064500" cy="4665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Para sumar escalares se usa la aritmética simple: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• Aritmética simple se usa para sumar vectores si tienen la misma dirección.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• Ejemplo: Una persona camina 8 km al este en un día, y 6 km al este al día siguiente.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¿Cual es el desplazamiento?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s-MX" altLang="es-CL" sz="2000" dirty="0">
              <a:latin typeface="Garamond" panose="02020404030301010803" pitchFamily="18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Pero; una persona camina 10.0 km hacia el este y 5.0 km al norte – no es en la misma recta-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¿Cual será desplazamiento?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s-MX" altLang="es-CL" sz="2000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1 Título">
            <a:extLst>
              <a:ext uri="{FF2B5EF4-FFF2-40B4-BE49-F238E27FC236}">
                <a16:creationId xmlns:a16="http://schemas.microsoft.com/office/drawing/2014/main" id="{56706CEE-4B89-7043-AEDA-AD8436BD2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altLang="es-CL" b="1" i="1" dirty="0"/>
              <a:t>7.Suma de vectores</a:t>
            </a:r>
            <a:endParaRPr lang="es-MX" alt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482" name="3 Rectángulo">
                <a:extLst>
                  <a:ext uri="{FF2B5EF4-FFF2-40B4-BE49-F238E27FC236}">
                    <a16:creationId xmlns:a16="http://schemas.microsoft.com/office/drawing/2014/main" id="{352C87D2-6C58-B24E-AF9E-56ADAF8B36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55650" y="1557338"/>
                <a:ext cx="7488238" cy="34522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50000"/>
                  </a:lnSpc>
                  <a:spcBef>
                    <a:spcPct val="0"/>
                  </a:spcBef>
                  <a:buFontTx/>
                  <a:buNone/>
                </a:pPr>
                <a:r>
                  <a:rPr lang="es-MX" altLang="es-CL" sz="2000" dirty="0">
                    <a:latin typeface="Garamond" panose="02020404030301010803" pitchFamily="18" charset="0"/>
                  </a:rPr>
                  <a:t>En un diagrama, trace uno de los vectores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MX" altLang="es-CL" sz="2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altLang="es-CL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</m:acc>
                  </m:oMath>
                </a14:m>
                <a:r>
                  <a:rPr lang="es-MX" altLang="es-CL" sz="2400" dirty="0">
                    <a:latin typeface="Garamond" panose="02020404030301010803" pitchFamily="18" charset="0"/>
                  </a:rPr>
                  <a:t> </a:t>
                </a:r>
                <a:r>
                  <a:rPr lang="es-MX" altLang="es-CL" sz="2000" b="1" dirty="0">
                    <a:latin typeface="Garamond" panose="02020404030301010803" pitchFamily="18" charset="0"/>
                  </a:rPr>
                  <a:t>a escala.</a:t>
                </a:r>
              </a:p>
              <a:p>
                <a:pPr algn="just" eaLnBrk="1" hangingPunct="1">
                  <a:lnSpc>
                    <a:spcPct val="150000"/>
                  </a:lnSpc>
                  <a:spcBef>
                    <a:spcPct val="0"/>
                  </a:spcBef>
                  <a:buFontTx/>
                  <a:buNone/>
                </a:pPr>
                <a:r>
                  <a:rPr lang="es-MX" altLang="es-CL" sz="2000" dirty="0">
                    <a:latin typeface="Garamond" panose="02020404030301010803" pitchFamily="18" charset="0"/>
                  </a:rPr>
                  <a:t>• Trace el segundo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MX" altLang="es-CL" sz="2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altLang="es-CL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</m:acc>
                  </m:oMath>
                </a14:m>
                <a:r>
                  <a:rPr lang="es-MX" altLang="es-CL" sz="2000" b="1" dirty="0">
                    <a:latin typeface="Garamond" panose="02020404030301010803" pitchFamily="18" charset="0"/>
                  </a:rPr>
                  <a:t> a escala, </a:t>
                </a:r>
                <a:r>
                  <a:rPr lang="es-MX" altLang="es-CL" sz="2000" dirty="0">
                    <a:latin typeface="Garamond" panose="02020404030301010803" pitchFamily="18" charset="0"/>
                  </a:rPr>
                  <a:t>el origen de este vector, coincide con el final del primer vector.</a:t>
                </a:r>
              </a:p>
              <a:p>
                <a:pPr algn="just" eaLnBrk="1" hangingPunct="1">
                  <a:lnSpc>
                    <a:spcPct val="150000"/>
                  </a:lnSpc>
                  <a:spcBef>
                    <a:spcPct val="0"/>
                  </a:spcBef>
                  <a:buFontTx/>
                  <a:buNone/>
                </a:pPr>
                <a:r>
                  <a:rPr lang="es-MX" altLang="es-CL" sz="2000" dirty="0">
                    <a:latin typeface="Garamond" panose="02020404030301010803" pitchFamily="18" charset="0"/>
                  </a:rPr>
                  <a:t>• La flecha que se traza desde la origen del primer vector hasta el final  del segundo representa la suma.</a:t>
                </a:r>
              </a:p>
              <a:p>
                <a:pPr algn="just" eaLnBrk="1" hangingPunct="1">
                  <a:lnSpc>
                    <a:spcPct val="150000"/>
                  </a:lnSpc>
                  <a:spcBef>
                    <a:spcPct val="0"/>
                  </a:spcBef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MX" altLang="es-CL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8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acc>
                      <m:r>
                        <a:rPr lang="es-ES" altLang="es-CL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es-ES" altLang="es-CL" sz="28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800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acc>
                      <m:r>
                        <a:rPr lang="es-ES" altLang="es-CL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altLang="es-CL" sz="28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8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MX" altLang="es-CL" sz="2800" dirty="0">
                  <a:latin typeface="Garamond" panose="02020404030301010803" pitchFamily="18" charset="0"/>
                </a:endParaRPr>
              </a:p>
            </p:txBody>
          </p:sp>
        </mc:Choice>
        <mc:Fallback xmlns="">
          <p:sp>
            <p:nvSpPr>
              <p:cNvPr id="20482" name="3 Rectángulo">
                <a:extLst>
                  <a:ext uri="{FF2B5EF4-FFF2-40B4-BE49-F238E27FC236}">
                    <a16:creationId xmlns:a16="http://schemas.microsoft.com/office/drawing/2014/main" id="{352C87D2-6C58-B24E-AF9E-56ADAF8B364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55650" y="1557338"/>
                <a:ext cx="7488238" cy="3452227"/>
              </a:xfrm>
              <a:prstGeom prst="rect">
                <a:avLst/>
              </a:prstGeom>
              <a:blipFill>
                <a:blip r:embed="rId2"/>
                <a:stretch>
                  <a:fillRect l="-847" r="-1017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>
                <a16:creationId xmlns:a16="http://schemas.microsoft.com/office/drawing/2014/main" id="{3288A0E8-38A6-D740-887F-A37926BED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b="1" i="1" dirty="0"/>
              <a:t>8.Suma de vectores: método polígono</a:t>
            </a:r>
            <a:endParaRPr lang="es-MX" dirty="0"/>
          </a:p>
        </p:txBody>
      </p:sp>
      <p:cxnSp>
        <p:nvCxnSpPr>
          <p:cNvPr id="5" name="4 Conector recto de flecha">
            <a:extLst>
              <a:ext uri="{FF2B5EF4-FFF2-40B4-BE49-F238E27FC236}">
                <a16:creationId xmlns:a16="http://schemas.microsoft.com/office/drawing/2014/main" id="{3D39E492-5213-1B47-AE6D-AC506E9C9F58}"/>
              </a:ext>
            </a:extLst>
          </p:cNvPr>
          <p:cNvCxnSpPr/>
          <p:nvPr/>
        </p:nvCxnSpPr>
        <p:spPr>
          <a:xfrm>
            <a:off x="1908175" y="4292600"/>
            <a:ext cx="3671888" cy="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5 Conector recto de flecha">
            <a:extLst>
              <a:ext uri="{FF2B5EF4-FFF2-40B4-BE49-F238E27FC236}">
                <a16:creationId xmlns:a16="http://schemas.microsoft.com/office/drawing/2014/main" id="{BA6B2FBF-F262-EE48-ABD5-45AD8863EC22}"/>
              </a:ext>
            </a:extLst>
          </p:cNvPr>
          <p:cNvCxnSpPr/>
          <p:nvPr/>
        </p:nvCxnSpPr>
        <p:spPr>
          <a:xfrm flipV="1">
            <a:off x="5580063" y="1773238"/>
            <a:ext cx="1655762" cy="2519362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 de flecha">
            <a:extLst>
              <a:ext uri="{FF2B5EF4-FFF2-40B4-BE49-F238E27FC236}">
                <a16:creationId xmlns:a16="http://schemas.microsoft.com/office/drawing/2014/main" id="{C15EAB63-F002-5E44-9962-EA6729315BBF}"/>
              </a:ext>
            </a:extLst>
          </p:cNvPr>
          <p:cNvCxnSpPr/>
          <p:nvPr/>
        </p:nvCxnSpPr>
        <p:spPr>
          <a:xfrm flipV="1">
            <a:off x="1908175" y="1773238"/>
            <a:ext cx="5256213" cy="2519362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AFD78A43-6425-1A49-A413-CFC77D4EC492}"/>
                  </a:ext>
                </a:extLst>
              </p:cNvPr>
              <p:cNvSpPr txBox="1"/>
              <p:nvPr/>
            </p:nvSpPr>
            <p:spPr>
              <a:xfrm>
                <a:off x="3563938" y="4292600"/>
                <a:ext cx="468205" cy="50885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AFD78A43-6425-1A49-A413-CFC77D4EC4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3938" y="4292600"/>
                <a:ext cx="468205" cy="508857"/>
              </a:xfrm>
              <a:prstGeom prst="rect">
                <a:avLst/>
              </a:prstGeom>
              <a:blipFill>
                <a:blip r:embed="rId2"/>
                <a:stretch>
                  <a:fillRect t="-1904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BCDCD0-1576-054F-887F-9B2BFB0ED46C}"/>
                  </a:ext>
                </a:extLst>
              </p:cNvPr>
              <p:cNvSpPr txBox="1"/>
              <p:nvPr/>
            </p:nvSpPr>
            <p:spPr>
              <a:xfrm>
                <a:off x="6497799" y="2888478"/>
                <a:ext cx="479875" cy="5064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BCDCD0-1576-054F-887F-9B2BFB0ED4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7799" y="2888478"/>
                <a:ext cx="479875" cy="50642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BBAF9271-9357-4147-A273-4DCCED68F841}"/>
                  </a:ext>
                </a:extLst>
              </p:cNvPr>
              <p:cNvSpPr txBox="1"/>
              <p:nvPr/>
            </p:nvSpPr>
            <p:spPr>
              <a:xfrm>
                <a:off x="4337897" y="2379621"/>
                <a:ext cx="474232" cy="5064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BBAF9271-9357-4147-A273-4DCCED68F8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7897" y="2379621"/>
                <a:ext cx="474232" cy="50642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>
                <a16:creationId xmlns:a16="http://schemas.microsoft.com/office/drawing/2014/main" id="{0F95DAD3-C068-1847-9314-82E56A7C2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b="1" i="1" dirty="0"/>
              <a:t>9.Suma de vectores: método paralelogramo</a:t>
            </a:r>
            <a:endParaRPr lang="es-MX" dirty="0"/>
          </a:p>
        </p:txBody>
      </p:sp>
      <p:sp>
        <p:nvSpPr>
          <p:cNvPr id="22530" name="3 Rectángulo">
            <a:extLst>
              <a:ext uri="{FF2B5EF4-FFF2-40B4-BE49-F238E27FC236}">
                <a16:creationId xmlns:a16="http://schemas.microsoft.com/office/drawing/2014/main" id="{DC76F468-5DBA-0F4D-9050-14E9703E76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412875"/>
            <a:ext cx="7921625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Un segundo método para sumar dos vectores es el método del paralelogramo. Se trazan los dos vectores desde un origen común y se forma un paralelogramo de lados A y B.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El vector resultante o suma es: la diagonal del paralelogramo.</a:t>
            </a:r>
          </a:p>
        </p:txBody>
      </p:sp>
      <p:cxnSp>
        <p:nvCxnSpPr>
          <p:cNvPr id="5" name="4 Conector recto de flecha">
            <a:extLst>
              <a:ext uri="{FF2B5EF4-FFF2-40B4-BE49-F238E27FC236}">
                <a16:creationId xmlns:a16="http://schemas.microsoft.com/office/drawing/2014/main" id="{3B02D7BE-5D07-C944-8EF1-0FE5AF5DC35C}"/>
              </a:ext>
            </a:extLst>
          </p:cNvPr>
          <p:cNvCxnSpPr/>
          <p:nvPr/>
        </p:nvCxnSpPr>
        <p:spPr>
          <a:xfrm>
            <a:off x="1908175" y="6038850"/>
            <a:ext cx="3671888" cy="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5 Conector recto de flecha">
            <a:extLst>
              <a:ext uri="{FF2B5EF4-FFF2-40B4-BE49-F238E27FC236}">
                <a16:creationId xmlns:a16="http://schemas.microsoft.com/office/drawing/2014/main" id="{CEDDBBD5-496A-C343-9952-69F00C125C60}"/>
              </a:ext>
            </a:extLst>
          </p:cNvPr>
          <p:cNvCxnSpPr/>
          <p:nvPr/>
        </p:nvCxnSpPr>
        <p:spPr>
          <a:xfrm flipV="1">
            <a:off x="1908175" y="3500438"/>
            <a:ext cx="1655763" cy="252095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6 Conector recto de flecha">
            <a:extLst>
              <a:ext uri="{FF2B5EF4-FFF2-40B4-BE49-F238E27FC236}">
                <a16:creationId xmlns:a16="http://schemas.microsoft.com/office/drawing/2014/main" id="{4BAC8469-6AF8-D449-B610-FF2090D67769}"/>
              </a:ext>
            </a:extLst>
          </p:cNvPr>
          <p:cNvCxnSpPr/>
          <p:nvPr/>
        </p:nvCxnSpPr>
        <p:spPr>
          <a:xfrm flipV="1">
            <a:off x="1908175" y="3517900"/>
            <a:ext cx="5256213" cy="252095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">
            <a:extLst>
              <a:ext uri="{FF2B5EF4-FFF2-40B4-BE49-F238E27FC236}">
                <a16:creationId xmlns:a16="http://schemas.microsoft.com/office/drawing/2014/main" id="{F08D9912-A072-3A4B-96D9-59DC09E36DA8}"/>
              </a:ext>
            </a:extLst>
          </p:cNvPr>
          <p:cNvCxnSpPr/>
          <p:nvPr/>
        </p:nvCxnSpPr>
        <p:spPr>
          <a:xfrm>
            <a:off x="2843213" y="3500438"/>
            <a:ext cx="4608512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>
            <a:extLst>
              <a:ext uri="{FF2B5EF4-FFF2-40B4-BE49-F238E27FC236}">
                <a16:creationId xmlns:a16="http://schemas.microsoft.com/office/drawing/2014/main" id="{A8812A76-3DD7-E443-9506-D170FDD01F0E}"/>
              </a:ext>
            </a:extLst>
          </p:cNvPr>
          <p:cNvCxnSpPr/>
          <p:nvPr/>
        </p:nvCxnSpPr>
        <p:spPr>
          <a:xfrm flipV="1">
            <a:off x="5148263" y="3068638"/>
            <a:ext cx="2376487" cy="360045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E02A0734-03F7-194D-8CB9-DE3C03868827}"/>
                  </a:ext>
                </a:extLst>
              </p:cNvPr>
              <p:cNvSpPr txBox="1"/>
              <p:nvPr/>
            </p:nvSpPr>
            <p:spPr>
              <a:xfrm>
                <a:off x="3563938" y="6033598"/>
                <a:ext cx="468205" cy="50885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E02A0734-03F7-194D-8CB9-DE3C038688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3938" y="6033598"/>
                <a:ext cx="468205" cy="508857"/>
              </a:xfrm>
              <a:prstGeom prst="rect">
                <a:avLst/>
              </a:prstGeom>
              <a:blipFill>
                <a:blip r:embed="rId2"/>
                <a:stretch>
                  <a:fillRect t="-2195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A84D5631-403E-9246-828B-878560A86BBE}"/>
                  </a:ext>
                </a:extLst>
              </p:cNvPr>
              <p:cNvSpPr txBox="1"/>
              <p:nvPr/>
            </p:nvSpPr>
            <p:spPr>
              <a:xfrm>
                <a:off x="2317890" y="4227772"/>
                <a:ext cx="479875" cy="5064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A84D5631-403E-9246-828B-878560A86B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7890" y="4227772"/>
                <a:ext cx="479875" cy="50642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D480956E-8716-DA44-9F07-CEFBF43A5E79}"/>
                  </a:ext>
                </a:extLst>
              </p:cNvPr>
              <p:cNvSpPr txBox="1"/>
              <p:nvPr/>
            </p:nvSpPr>
            <p:spPr>
              <a:xfrm>
                <a:off x="4217617" y="4289858"/>
                <a:ext cx="474232" cy="5064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D480956E-8716-DA44-9F07-CEFBF43A5E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7617" y="4289858"/>
                <a:ext cx="474232" cy="50642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C1C2C5-E687-9049-B7CC-E76A8B40A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i="1" dirty="0"/>
              <a:t>10. Ejemplos</a:t>
            </a:r>
            <a:endParaRPr lang="es-CL" dirty="0"/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761C357A-BCFB-A44D-BF8A-AC72D94E10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997" y="1628800"/>
            <a:ext cx="8578006" cy="2910394"/>
          </a:xfrm>
        </p:spPr>
      </p:pic>
    </p:spTree>
    <p:extLst>
      <p:ext uri="{BB962C8B-B14F-4D97-AF65-F5344CB8AC3E}">
        <p14:creationId xmlns:p14="http://schemas.microsoft.com/office/powerpoint/2010/main" val="3891144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F3647A-31C1-6E40-8A3C-EEEF38EA3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i="1" dirty="0"/>
              <a:t>10. Ejemplos</a:t>
            </a:r>
            <a:endParaRPr lang="es-CL" dirty="0"/>
          </a:p>
        </p:txBody>
      </p:sp>
      <p:pic>
        <p:nvPicPr>
          <p:cNvPr id="5" name="Marcador de contenido 4" descr="Texto, Carta&#10;&#10;Descripción generada automáticamente">
            <a:extLst>
              <a:ext uri="{FF2B5EF4-FFF2-40B4-BE49-F238E27FC236}">
                <a16:creationId xmlns:a16="http://schemas.microsoft.com/office/drawing/2014/main" id="{556AB6C7-1D03-8944-9E27-CBD1AC0D12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96" y="1484784"/>
            <a:ext cx="8642349" cy="2753102"/>
          </a:xfrm>
        </p:spPr>
      </p:pic>
    </p:spTree>
    <p:extLst>
      <p:ext uri="{BB962C8B-B14F-4D97-AF65-F5344CB8AC3E}">
        <p14:creationId xmlns:p14="http://schemas.microsoft.com/office/powerpoint/2010/main" val="26119093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1 Título">
            <a:extLst>
              <a:ext uri="{FF2B5EF4-FFF2-40B4-BE49-F238E27FC236}">
                <a16:creationId xmlns:a16="http://schemas.microsoft.com/office/drawing/2014/main" id="{E1FFA071-3003-E84F-ADD8-1087864C1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11. MAGNITUD o MÓDULO DE UN VECTOR</a:t>
            </a:r>
            <a:endParaRPr lang="es-MX" altLang="es-CL" dirty="0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8B451A13-15A0-E946-902C-8EFE907A3B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1484313"/>
            <a:ext cx="29765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Por el teorema de Pitágoras:</a:t>
            </a:r>
          </a:p>
        </p:txBody>
      </p:sp>
      <p:graphicFrame>
        <p:nvGraphicFramePr>
          <p:cNvPr id="25603" name="Object 3">
            <a:extLst>
              <a:ext uri="{FF2B5EF4-FFF2-40B4-BE49-F238E27FC236}">
                <a16:creationId xmlns:a16="http://schemas.microsoft.com/office/drawing/2014/main" id="{CD4B581F-CD17-3D4C-ADD6-AE9D8C9E968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8918733"/>
              </p:ext>
            </p:extLst>
          </p:nvPr>
        </p:nvGraphicFramePr>
        <p:xfrm>
          <a:off x="963156" y="2951242"/>
          <a:ext cx="1825625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8135600" imgH="6438900" progId="Equation.DSMT4">
                  <p:embed/>
                </p:oleObj>
              </mc:Choice>
              <mc:Fallback>
                <p:oleObj name="Equation" r:id="rId2" imgW="18135600" imgH="64389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3156" y="2951242"/>
                        <a:ext cx="1825625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4" name="Object 4">
            <a:extLst>
              <a:ext uri="{FF2B5EF4-FFF2-40B4-BE49-F238E27FC236}">
                <a16:creationId xmlns:a16="http://schemas.microsoft.com/office/drawing/2014/main" id="{73925E94-CD9F-FB42-A897-C9574E33EC5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9015935"/>
              </p:ext>
            </p:extLst>
          </p:nvPr>
        </p:nvGraphicFramePr>
        <p:xfrm>
          <a:off x="970084" y="3711722"/>
          <a:ext cx="2317750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1653500" imgH="6731000" progId="Equation.DSMT4">
                  <p:embed/>
                </p:oleObj>
              </mc:Choice>
              <mc:Fallback>
                <p:oleObj name="Equation" r:id="rId4" imgW="21653500" imgH="67310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0084" y="3711722"/>
                        <a:ext cx="2317750" cy="720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5" name="Object 5">
            <a:extLst>
              <a:ext uri="{FF2B5EF4-FFF2-40B4-BE49-F238E27FC236}">
                <a16:creationId xmlns:a16="http://schemas.microsoft.com/office/drawing/2014/main" id="{65620705-8883-E744-B2C5-687777CBA0F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2747325"/>
              </p:ext>
            </p:extLst>
          </p:nvPr>
        </p:nvGraphicFramePr>
        <p:xfrm>
          <a:off x="943934" y="1985990"/>
          <a:ext cx="2219325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1653500" imgH="7023100" progId="Equation.DSMT4">
                  <p:embed/>
                </p:oleObj>
              </mc:Choice>
              <mc:Fallback>
                <p:oleObj name="Equation" r:id="rId6" imgW="21653500" imgH="70231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3934" y="1985990"/>
                        <a:ext cx="2219325" cy="720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8 Rectángulo">
            <a:extLst>
              <a:ext uri="{FF2B5EF4-FFF2-40B4-BE49-F238E27FC236}">
                <a16:creationId xmlns:a16="http://schemas.microsoft.com/office/drawing/2014/main" id="{70A0F585-28B3-C24A-9B3C-550A2B06A0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578" y="4724400"/>
            <a:ext cx="7992886" cy="9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El módulo de </a:t>
            </a:r>
            <a:r>
              <a:rPr lang="es-MX" altLang="es-CL" sz="2000" b="1" i="1" dirty="0">
                <a:latin typeface="Garamond" panose="02020404030301010803" pitchFamily="18" charset="0"/>
              </a:rPr>
              <a:t>v es la raíz cuadrada positiva de la suma de los </a:t>
            </a:r>
            <a:r>
              <a:rPr lang="es-MX" altLang="es-CL" sz="2000" dirty="0">
                <a:latin typeface="Garamond" panose="02020404030301010803" pitchFamily="18" charset="0"/>
              </a:rPr>
              <a:t>cuadrados de las coordenadas.</a:t>
            </a:r>
          </a:p>
        </p:txBody>
      </p:sp>
      <p:cxnSp>
        <p:nvCxnSpPr>
          <p:cNvPr id="3" name="Conector recto de flecha 2">
            <a:extLst>
              <a:ext uri="{FF2B5EF4-FFF2-40B4-BE49-F238E27FC236}">
                <a16:creationId xmlns:a16="http://schemas.microsoft.com/office/drawing/2014/main" id="{5D4F0DC7-5945-054D-AB1C-154C3594994C}"/>
              </a:ext>
            </a:extLst>
          </p:cNvPr>
          <p:cNvCxnSpPr/>
          <p:nvPr/>
        </p:nvCxnSpPr>
        <p:spPr>
          <a:xfrm flipV="1">
            <a:off x="5724128" y="1700808"/>
            <a:ext cx="0" cy="25922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de flecha 5">
            <a:extLst>
              <a:ext uri="{FF2B5EF4-FFF2-40B4-BE49-F238E27FC236}">
                <a16:creationId xmlns:a16="http://schemas.microsoft.com/office/drawing/2014/main" id="{69D5F750-898F-1448-B048-3DECD1942EE8}"/>
              </a:ext>
            </a:extLst>
          </p:cNvPr>
          <p:cNvCxnSpPr/>
          <p:nvPr/>
        </p:nvCxnSpPr>
        <p:spPr>
          <a:xfrm>
            <a:off x="5508104" y="4005064"/>
            <a:ext cx="2736304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E58AC46-D1EE-5B45-86F9-0232A1311867}"/>
              </a:ext>
            </a:extLst>
          </p:cNvPr>
          <p:cNvCxnSpPr/>
          <p:nvPr/>
        </p:nvCxnSpPr>
        <p:spPr>
          <a:xfrm flipV="1">
            <a:off x="5724128" y="2636838"/>
            <a:ext cx="1224136" cy="136822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BB27256E-E7CE-574A-9702-1D15AEBBCF7D}"/>
              </a:ext>
            </a:extLst>
          </p:cNvPr>
          <p:cNvCxnSpPr>
            <a:cxnSpLocks/>
          </p:cNvCxnSpPr>
          <p:nvPr/>
        </p:nvCxnSpPr>
        <p:spPr>
          <a:xfrm>
            <a:off x="5724128" y="4005064"/>
            <a:ext cx="1224000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51174576-9C61-FA40-80D6-B62B53B870E0}"/>
              </a:ext>
            </a:extLst>
          </p:cNvPr>
          <p:cNvCxnSpPr/>
          <p:nvPr/>
        </p:nvCxnSpPr>
        <p:spPr>
          <a:xfrm flipV="1">
            <a:off x="5720447" y="2637064"/>
            <a:ext cx="0" cy="136800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7D2F8934-AD76-BE48-A73E-F82BBC28BCAF}"/>
              </a:ext>
            </a:extLst>
          </p:cNvPr>
          <p:cNvCxnSpPr/>
          <p:nvPr/>
        </p:nvCxnSpPr>
        <p:spPr>
          <a:xfrm>
            <a:off x="5472336" y="2636838"/>
            <a:ext cx="1728000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16">
            <a:extLst>
              <a:ext uri="{FF2B5EF4-FFF2-40B4-BE49-F238E27FC236}">
                <a16:creationId xmlns:a16="http://schemas.microsoft.com/office/drawing/2014/main" id="{7A2C9FF7-B3BE-1F40-9C09-13EBE8B07C66}"/>
              </a:ext>
            </a:extLst>
          </p:cNvPr>
          <p:cNvCxnSpPr>
            <a:cxnSpLocks/>
          </p:cNvCxnSpPr>
          <p:nvPr/>
        </p:nvCxnSpPr>
        <p:spPr>
          <a:xfrm>
            <a:off x="6948264" y="2492896"/>
            <a:ext cx="0" cy="1619864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uadroTexto 19">
            <a:extLst>
              <a:ext uri="{FF2B5EF4-FFF2-40B4-BE49-F238E27FC236}">
                <a16:creationId xmlns:a16="http://schemas.microsoft.com/office/drawing/2014/main" id="{E608DDD2-2E03-5141-A6E4-85EBC64055DF}"/>
              </a:ext>
            </a:extLst>
          </p:cNvPr>
          <p:cNvSpPr txBox="1"/>
          <p:nvPr/>
        </p:nvSpPr>
        <p:spPr>
          <a:xfrm>
            <a:off x="5400136" y="1639246"/>
            <a:ext cx="612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y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BC666721-23CD-E44A-8AED-76568AE5508E}"/>
              </a:ext>
            </a:extLst>
          </p:cNvPr>
          <p:cNvSpPr txBox="1"/>
          <p:nvPr/>
        </p:nvSpPr>
        <p:spPr>
          <a:xfrm>
            <a:off x="7938396" y="4067037"/>
            <a:ext cx="612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x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264011F0-3397-9040-B3CD-914535E29BB1}"/>
                  </a:ext>
                </a:extLst>
              </p:cNvPr>
              <p:cNvSpPr txBox="1"/>
              <p:nvPr/>
            </p:nvSpPr>
            <p:spPr>
              <a:xfrm>
                <a:off x="5220072" y="3095449"/>
                <a:ext cx="612024" cy="3912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264011F0-3397-9040-B3CD-914535E29B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0072" y="3095449"/>
                <a:ext cx="612024" cy="391261"/>
              </a:xfrm>
              <a:prstGeom prst="rect">
                <a:avLst/>
              </a:prstGeom>
              <a:blipFill>
                <a:blip r:embed="rId9"/>
                <a:stretch>
                  <a:fillRect b="-312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9ADFD8CE-4547-DF45-9539-E5653F711C04}"/>
                  </a:ext>
                </a:extLst>
              </p:cNvPr>
              <p:cNvSpPr txBox="1"/>
              <p:nvPr/>
            </p:nvSpPr>
            <p:spPr>
              <a:xfrm>
                <a:off x="6066610" y="4027319"/>
                <a:ext cx="61202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9ADFD8CE-4547-DF45-9539-E5653F711C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66610" y="4027319"/>
                <a:ext cx="61202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2C37D71E-84C8-7447-98FF-59E8EE9B1CE6}"/>
                  </a:ext>
                </a:extLst>
              </p:cNvPr>
              <p:cNvSpPr txBox="1"/>
              <p:nvPr/>
            </p:nvSpPr>
            <p:spPr>
              <a:xfrm>
                <a:off x="5958133" y="3059668"/>
                <a:ext cx="61202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2C37D71E-84C8-7447-98FF-59E8EE9B1CE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8133" y="3059668"/>
                <a:ext cx="612024" cy="369332"/>
              </a:xfrm>
              <a:prstGeom prst="rect">
                <a:avLst/>
              </a:prstGeom>
              <a:blipFill>
                <a:blip r:embed="rId11"/>
                <a:stretch>
                  <a:fillRect t="-645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20" grpId="0"/>
      <p:bldP spid="26" grpId="0"/>
      <p:bldP spid="27" grpId="0"/>
      <p:bldP spid="28" grpId="0"/>
      <p:bldP spid="2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1 Título">
            <a:extLst>
              <a:ext uri="{FF2B5EF4-FFF2-40B4-BE49-F238E27FC236}">
                <a16:creationId xmlns:a16="http://schemas.microsoft.com/office/drawing/2014/main" id="{D7AC1327-684B-B84B-A98F-D65380D6E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12. Multiplicación de un vector por un escalar</a:t>
            </a:r>
            <a:endParaRPr lang="es-MX" altLang="es-CL" dirty="0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662D7780-9308-974F-A2FB-F721FF84EB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1310357"/>
            <a:ext cx="8135938" cy="420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Ejemplo: Vector  </a:t>
            </a:r>
            <a:r>
              <a:rPr lang="es-MX" altLang="es-CL" sz="1800" b="1" dirty="0">
                <a:latin typeface="Garamond" panose="02020404030301010803" pitchFamily="18" charset="0"/>
              </a:rPr>
              <a:t>2V 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La misma dirección y magnitud doble.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Si escalar es positivo – la dirección no se cambia.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Si escalar es negativo – la dirección es el opuesto. </a:t>
            </a:r>
            <a:r>
              <a:rPr lang="es-MX" altLang="es-CL" sz="1800" b="1" dirty="0">
                <a:latin typeface="Garamond" panose="02020404030301010803" pitchFamily="18" charset="0"/>
              </a:rPr>
              <a:t>V (-2)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b="1" dirty="0">
                <a:latin typeface="Garamond" panose="02020404030301010803" pitchFamily="18" charset="0"/>
              </a:rPr>
              <a:t>Producto de un vector </a:t>
            </a:r>
            <a:r>
              <a:rPr lang="es-MX" altLang="es-CL" sz="1800" b="1" i="1" dirty="0">
                <a:latin typeface="Garamond" panose="02020404030301010803" pitchFamily="18" charset="0"/>
              </a:rPr>
              <a:t>v por un número real k.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• Es otro vector  que tiene: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• </a:t>
            </a:r>
            <a:r>
              <a:rPr lang="es-MX" altLang="es-CL" sz="1800" b="1" dirty="0">
                <a:latin typeface="Garamond" panose="02020404030301010803" pitchFamily="18" charset="0"/>
              </a:rPr>
              <a:t>Dirección: la misma que </a:t>
            </a:r>
            <a:r>
              <a:rPr lang="es-MX" altLang="es-CL" sz="1800" b="1" i="1" dirty="0">
                <a:latin typeface="Garamond" panose="02020404030301010803" pitchFamily="18" charset="0"/>
              </a:rPr>
              <a:t>v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• </a:t>
            </a:r>
            <a:r>
              <a:rPr lang="es-MX" altLang="es-CL" sz="1800" b="1" dirty="0">
                <a:latin typeface="Garamond" panose="02020404030301010803" pitchFamily="18" charset="0"/>
              </a:rPr>
              <a:t>Sentido: el mismo que </a:t>
            </a:r>
            <a:r>
              <a:rPr lang="es-MX" altLang="es-CL" sz="1800" b="1" i="1" dirty="0">
                <a:latin typeface="Garamond" panose="02020404030301010803" pitchFamily="18" charset="0"/>
              </a:rPr>
              <a:t>v si k es positivo y sentido contrario si k es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negativo.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• </a:t>
            </a:r>
            <a:r>
              <a:rPr lang="es-MX" altLang="es-CL" sz="1800" b="1" dirty="0">
                <a:latin typeface="Garamond" panose="02020404030301010803" pitchFamily="18" charset="0"/>
              </a:rPr>
              <a:t>Módulo: el producto del módulo de </a:t>
            </a:r>
            <a:r>
              <a:rPr lang="es-MX" altLang="es-CL" sz="1800" b="1" i="1" dirty="0">
                <a:latin typeface="Garamond" panose="02020404030301010803" pitchFamily="18" charset="0"/>
              </a:rPr>
              <a:t>v por el valor absoluto de k.</a:t>
            </a:r>
            <a:endParaRPr lang="es-MX" altLang="es-CL" sz="1800" dirty="0">
              <a:latin typeface="Garamond" panose="02020404030301010803" pitchFamily="18" charset="0"/>
            </a:endParaRPr>
          </a:p>
        </p:txBody>
      </p:sp>
      <p:graphicFrame>
        <p:nvGraphicFramePr>
          <p:cNvPr id="23554" name="Object 2">
            <a:extLst>
              <a:ext uri="{FF2B5EF4-FFF2-40B4-BE49-F238E27FC236}">
                <a16:creationId xmlns:a16="http://schemas.microsoft.com/office/drawing/2014/main" id="{6201460E-E7F3-7F4A-BFE0-C614D607B2C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4683360"/>
              </p:ext>
            </p:extLst>
          </p:nvPr>
        </p:nvGraphicFramePr>
        <p:xfrm>
          <a:off x="3419872" y="5517232"/>
          <a:ext cx="29400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8719800" imgH="5854700" progId="Equation.DSMT4">
                  <p:embed/>
                </p:oleObj>
              </mc:Choice>
              <mc:Fallback>
                <p:oleObj name="Equation" r:id="rId2" imgW="18719800" imgH="58547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9872" y="5517232"/>
                        <a:ext cx="29400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1 Título">
            <a:extLst>
              <a:ext uri="{FF2B5EF4-FFF2-40B4-BE49-F238E27FC236}">
                <a16:creationId xmlns:a16="http://schemas.microsoft.com/office/drawing/2014/main" id="{93BF75D9-6310-874B-A1DD-78A196755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altLang="es-CL" b="1" i="1" dirty="0"/>
              <a:t>13.Suma de vectores: resta de vectores</a:t>
            </a:r>
            <a:endParaRPr lang="es-MX" altLang="es-CL" dirty="0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64AF6DC5-505F-694E-A6F9-714E57EE55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988" y="1557338"/>
            <a:ext cx="6985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Vector </a:t>
            </a:r>
            <a:r>
              <a:rPr lang="es-MX" altLang="es-CL" sz="2000" b="1">
                <a:latin typeface="Garamond" panose="02020404030301010803" pitchFamily="18" charset="0"/>
              </a:rPr>
              <a:t>V y vector </a:t>
            </a:r>
            <a:r>
              <a:rPr lang="es-MX" altLang="es-CL" sz="2000">
                <a:latin typeface="Garamond" panose="02020404030301010803" pitchFamily="18" charset="0"/>
              </a:rPr>
              <a:t>–</a:t>
            </a:r>
            <a:r>
              <a:rPr lang="es-MX" altLang="es-CL" sz="2000" b="1">
                <a:latin typeface="Garamond" panose="02020404030301010803" pitchFamily="18" charset="0"/>
              </a:rPr>
              <a:t>V </a:t>
            </a:r>
            <a:r>
              <a:rPr lang="es-MX" altLang="es-CL" sz="2000">
                <a:latin typeface="Garamond" panose="02020404030301010803" pitchFamily="18" charset="0"/>
              </a:rPr>
              <a:t>La misma magnitud, la dirección –opuesta.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2000" b="1">
                <a:latin typeface="Garamond" panose="02020404030301010803" pitchFamily="18" charset="0"/>
              </a:rPr>
              <a:t>A – B = A + (-B)</a:t>
            </a:r>
            <a:endParaRPr lang="es-MX" altLang="es-CL" sz="2000">
              <a:latin typeface="Garamond" panose="02020404030301010803" pitchFamily="18" charset="0"/>
            </a:endParaRPr>
          </a:p>
        </p:txBody>
      </p:sp>
      <p:pic>
        <p:nvPicPr>
          <p:cNvPr id="11268" name="Picture 4">
            <a:extLst>
              <a:ext uri="{FF2B5EF4-FFF2-40B4-BE49-F238E27FC236}">
                <a16:creationId xmlns:a16="http://schemas.microsoft.com/office/drawing/2014/main" id="{DA54555E-DD3C-2247-947A-789393EE6F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4" t="10114"/>
          <a:stretch>
            <a:fillRect/>
          </a:stretch>
        </p:blipFill>
        <p:spPr bwMode="auto">
          <a:xfrm>
            <a:off x="2916238" y="2060575"/>
            <a:ext cx="4916487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1 Título">
            <a:extLst>
              <a:ext uri="{FF2B5EF4-FFF2-40B4-BE49-F238E27FC236}">
                <a16:creationId xmlns:a16="http://schemas.microsoft.com/office/drawing/2014/main" id="{302AF01F-E97E-3C40-A0D8-DE95C7549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14. PROBLEMA</a:t>
            </a:r>
            <a:endParaRPr lang="es-MX" altLang="es-CL" dirty="0"/>
          </a:p>
        </p:txBody>
      </p:sp>
      <p:sp>
        <p:nvSpPr>
          <p:cNvPr id="26626" name="3 Rectángulo">
            <a:extLst>
              <a:ext uri="{FF2B5EF4-FFF2-40B4-BE49-F238E27FC236}">
                <a16:creationId xmlns:a16="http://schemas.microsoft.com/office/drawing/2014/main" id="{03AE21A0-AB9F-E842-8B2F-CF224CAFD9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1484313"/>
            <a:ext cx="4572000" cy="424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Observa el dibujo: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Indica el origen y el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extremo (cola)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de cada uno de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los vectores.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1. Calcula el módulo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de cada uno. 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2. ¿Cuáles tienen la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misma dirección?</a:t>
            </a:r>
          </a:p>
        </p:txBody>
      </p:sp>
      <p:pic>
        <p:nvPicPr>
          <p:cNvPr id="26627" name="Picture 2">
            <a:extLst>
              <a:ext uri="{FF2B5EF4-FFF2-40B4-BE49-F238E27FC236}">
                <a16:creationId xmlns:a16="http://schemas.microsoft.com/office/drawing/2014/main" id="{F2AEE645-D2CF-9742-ACC3-14E79D5388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412875"/>
            <a:ext cx="5391150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2 Marcador de contenido">
            <a:extLst>
              <a:ext uri="{FF2B5EF4-FFF2-40B4-BE49-F238E27FC236}">
                <a16:creationId xmlns:a16="http://schemas.microsoft.com/office/drawing/2014/main" id="{3994C61B-8659-2441-BFA5-8BBD4B43CFF9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blipFill>
            <a:blip r:embed="rId2"/>
            <a:stretch>
              <a:fillRect l="-1852" r="-2932" b="-3081"/>
            </a:stretch>
          </a:blipFill>
        </p:spPr>
        <p:txBody>
          <a:bodyPr/>
          <a:lstStyle/>
          <a:p>
            <a:r>
              <a:rPr lang="es-CL" dirty="0">
                <a:noFill/>
              </a:rPr>
              <a:t> </a:t>
            </a:r>
            <a:r>
              <a:rPr lang="es-CL">
                <a:noFill/>
              </a:rPr>
              <a:t>hb</a:t>
            </a:r>
            <a:endParaRPr lang="es-CL" dirty="0">
              <a:noFill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E3D02F8-29CA-8B45-A1D3-8B3A229A03E8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932040" y="4005064"/>
            <a:ext cx="433580" cy="481670"/>
          </a:xfrm>
          <a:prstGeom prst="rect">
            <a:avLst/>
          </a:prstGeom>
          <a:blipFill>
            <a:blip r:embed="rId3"/>
            <a:stretch>
              <a:fillRect l="-2857" t="-5128"/>
            </a:stretch>
          </a:blipFill>
        </p:spPr>
        <p:txBody>
          <a:bodyPr/>
          <a:lstStyle/>
          <a:p>
            <a:pPr>
              <a:defRPr/>
            </a:pPr>
            <a:r>
              <a:rPr lang="es-CL" dirty="0">
                <a:noFill/>
              </a:rPr>
              <a:t> </a:t>
            </a:r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F4BCDF7F-6477-DF4E-BA97-F983FC20C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b="1" i="1" dirty="0"/>
              <a:t>15. Vector unitario 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765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765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uiExpand="1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1 Título">
            <a:extLst>
              <a:ext uri="{FF2B5EF4-FFF2-40B4-BE49-F238E27FC236}">
                <a16:creationId xmlns:a16="http://schemas.microsoft.com/office/drawing/2014/main" id="{68FB5736-6867-2943-B3AA-7AC3D7207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15. </a:t>
            </a:r>
            <a:r>
              <a:rPr lang="es-MX" altLang="es-CL" b="1" dirty="0"/>
              <a:t>Vector Unitario </a:t>
            </a:r>
            <a:endParaRPr lang="es-MX" altLang="es-CL" dirty="0"/>
          </a:p>
        </p:txBody>
      </p:sp>
      <p:sp>
        <p:nvSpPr>
          <p:cNvPr id="28674" name="2 Marcador de contenido">
            <a:extLst>
              <a:ext uri="{FF2B5EF4-FFF2-40B4-BE49-F238E27FC236}">
                <a16:creationId xmlns:a16="http://schemas.microsoft.com/office/drawing/2014/main" id="{9FE661DC-BD32-624E-8E24-AEB3220C09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00113" indent="-614363">
              <a:lnSpc>
                <a:spcPct val="150000"/>
              </a:lnSpc>
              <a:spcBef>
                <a:spcPct val="0"/>
              </a:spcBef>
            </a:pPr>
            <a:r>
              <a:rPr lang="es-MX" altLang="es-CL" dirty="0"/>
              <a:t>Si por ejemplo, se escoge un vector unitario en la misma dirección de     se puede escribir:</a:t>
            </a:r>
          </a:p>
          <a:p>
            <a:pPr marL="900113" indent="-614363">
              <a:lnSpc>
                <a:spcPct val="150000"/>
              </a:lnSpc>
              <a:spcBef>
                <a:spcPct val="0"/>
              </a:spcBef>
            </a:pPr>
            <a:endParaRPr lang="es-MX" altLang="es-CL" dirty="0"/>
          </a:p>
          <a:p>
            <a:pPr marL="900113" indent="-614363">
              <a:lnSpc>
                <a:spcPct val="150000"/>
              </a:lnSpc>
              <a:spcBef>
                <a:spcPct val="0"/>
              </a:spcBef>
            </a:pPr>
            <a:endParaRPr lang="es-MX" altLang="es-CL" dirty="0"/>
          </a:p>
        </p:txBody>
      </p:sp>
      <p:graphicFrame>
        <p:nvGraphicFramePr>
          <p:cNvPr id="28675" name="Object 4">
            <a:extLst>
              <a:ext uri="{FF2B5EF4-FFF2-40B4-BE49-F238E27FC236}">
                <a16:creationId xmlns:a16="http://schemas.microsoft.com/office/drawing/2014/main" id="{E2B8AC8A-C122-5242-A9B5-DF01F60DD37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948488" y="2522538"/>
          <a:ext cx="431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505200" imgH="4686300" progId="Equation.DSMT4">
                  <p:embed/>
                </p:oleObj>
              </mc:Choice>
              <mc:Fallback>
                <p:oleObj name="Equation" r:id="rId2" imgW="3505200" imgH="46863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48488" y="2522538"/>
                        <a:ext cx="431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6" name="Object 5">
            <a:extLst>
              <a:ext uri="{FF2B5EF4-FFF2-40B4-BE49-F238E27FC236}">
                <a16:creationId xmlns:a16="http://schemas.microsoft.com/office/drawing/2014/main" id="{FB26B815-6C3F-F34F-B2FC-E18C3F4F888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694113" y="3789363"/>
          <a:ext cx="1589087" cy="719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5506700" imgH="7023100" progId="Equation.DSMT4">
                  <p:embed/>
                </p:oleObj>
              </mc:Choice>
              <mc:Fallback>
                <p:oleObj name="Equation" r:id="rId4" imgW="15506700" imgH="70231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94113" y="3789363"/>
                        <a:ext cx="1589087" cy="719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7" name="Object 6">
            <a:extLst>
              <a:ext uri="{FF2B5EF4-FFF2-40B4-BE49-F238E27FC236}">
                <a16:creationId xmlns:a16="http://schemas.microsoft.com/office/drawing/2014/main" id="{22DDF937-B341-5343-88F2-6E436D7B0A0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840163" y="4652963"/>
          <a:ext cx="984250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2293600" imgH="11696700" progId="Equation.DSMT4">
                  <p:embed/>
                </p:oleObj>
              </mc:Choice>
              <mc:Fallback>
                <p:oleObj name="Equation" r:id="rId6" imgW="12293600" imgH="116967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0163" y="4652963"/>
                        <a:ext cx="984250" cy="936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8" name="Object 8">
            <a:extLst>
              <a:ext uri="{FF2B5EF4-FFF2-40B4-BE49-F238E27FC236}">
                <a16:creationId xmlns:a16="http://schemas.microsoft.com/office/drawing/2014/main" id="{2F3040EE-5E95-6345-AB2B-CA95DB61355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405688" y="1773238"/>
          <a:ext cx="334962" cy="446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4394200" imgH="5854700" progId="Equation.DSMT4">
                  <p:embed/>
                </p:oleObj>
              </mc:Choice>
              <mc:Fallback>
                <p:oleObj name="Equation" r:id="rId8" imgW="4394200" imgH="5854700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05688" y="1773238"/>
                        <a:ext cx="334962" cy="446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>
            <a:extLst>
              <a:ext uri="{FF2B5EF4-FFF2-40B4-BE49-F238E27FC236}">
                <a16:creationId xmlns:a16="http://schemas.microsoft.com/office/drawing/2014/main" id="{520B58E7-05CC-7E44-9DCB-55EFB84368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2997200"/>
            <a:ext cx="2819400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8" name="1 Título">
            <a:extLst>
              <a:ext uri="{FF2B5EF4-FFF2-40B4-BE49-F238E27FC236}">
                <a16:creationId xmlns:a16="http://schemas.microsoft.com/office/drawing/2014/main" id="{C9943E07-021F-9642-9BB4-F69C315B0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16. </a:t>
            </a:r>
            <a:r>
              <a:rPr lang="es-MX" altLang="es-CL" b="1" dirty="0"/>
              <a:t>Vectores Unitarios base </a:t>
            </a:r>
            <a:endParaRPr lang="es-MX" altLang="es-CL" dirty="0"/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E98269F7-90FC-A549-8095-99EE90D2CA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196975"/>
            <a:ext cx="8229600" cy="4525963"/>
          </a:xfrm>
        </p:spPr>
        <p:txBody>
          <a:bodyPr/>
          <a:lstStyle/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s-MX" altLang="es-CL" sz="2400"/>
              <a:t>Un conjunto de vectores unitarios de gran utilidad pueden asociarse con un sistema de coordenadas rectangulares. Se les define en las direcciones de los ejes x, y, z, respectivamente;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s-MX" altLang="es-CL" sz="2400"/>
              <a:t>En otras palabras, la dirección 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/>
              <a:t>de cada uno de ellos está 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/>
              <a:t>determinada por la dirección de 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/>
              <a:t>incremento de la coordenada 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/>
              <a:t>rectangular correspondiente.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Título">
            <a:extLst>
              <a:ext uri="{FF2B5EF4-FFF2-40B4-BE49-F238E27FC236}">
                <a16:creationId xmlns:a16="http://schemas.microsoft.com/office/drawing/2014/main" id="{CF3B16C8-055B-9345-80BF-4F588B951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17. </a:t>
            </a:r>
            <a:r>
              <a:rPr lang="es-MX" altLang="es-CL" b="1" dirty="0"/>
              <a:t>Método analítico para la suma de vectores.</a:t>
            </a:r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77CA2A01-5366-FA4B-93E5-72DFE605CF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8988" y="1254125"/>
            <a:ext cx="4572000" cy="50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Veamos un vector </a:t>
            </a:r>
            <a:r>
              <a:rPr lang="es-MX" altLang="es-CL" sz="1800" b="1">
                <a:latin typeface="Garamond" panose="02020404030301010803" pitchFamily="18" charset="0"/>
              </a:rPr>
              <a:t>A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que esta en un plano.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• Se puede expresar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como suma le los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otros dos vectores –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se llaman las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componentes del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vector.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• Se llama resolver el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vector en sus propias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componentes.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• Se escriben A</a:t>
            </a:r>
            <a:r>
              <a:rPr lang="es-MX" altLang="es-CL" sz="1800" baseline="-25000">
                <a:latin typeface="Garamond" panose="02020404030301010803" pitchFamily="18" charset="0"/>
              </a:rPr>
              <a:t>x</a:t>
            </a:r>
            <a:r>
              <a:rPr lang="es-MX" altLang="es-CL" sz="1800">
                <a:latin typeface="Garamond" panose="02020404030301010803" pitchFamily="18" charset="0"/>
              </a:rPr>
              <a:t> y A</a:t>
            </a:r>
            <a:r>
              <a:rPr lang="es-MX" altLang="es-CL" sz="1800" baseline="-25000">
                <a:latin typeface="Garamond" panose="02020404030301010803" pitchFamily="18" charset="0"/>
              </a:rPr>
              <a:t>y</a:t>
            </a:r>
            <a:r>
              <a:rPr lang="es-MX" altLang="es-CL" sz="1800">
                <a:latin typeface="Garamond" panose="02020404030301010803" pitchFamily="18" charset="0"/>
              </a:rPr>
              <a:t>.</a:t>
            </a:r>
          </a:p>
        </p:txBody>
      </p:sp>
      <p:pic>
        <p:nvPicPr>
          <p:cNvPr id="26626" name="Picture 2">
            <a:extLst>
              <a:ext uri="{FF2B5EF4-FFF2-40B4-BE49-F238E27FC236}">
                <a16:creationId xmlns:a16="http://schemas.microsoft.com/office/drawing/2014/main" id="{B98950C4-788C-004B-A393-C0F7F1F96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060575"/>
            <a:ext cx="4162425" cy="355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6627" name="Object 3">
            <a:extLst>
              <a:ext uri="{FF2B5EF4-FFF2-40B4-BE49-F238E27FC236}">
                <a16:creationId xmlns:a16="http://schemas.microsoft.com/office/drawing/2014/main" id="{F601125E-786E-1D4B-9165-F4DDA6E1B6A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580063" y="4797425"/>
          <a:ext cx="504825" cy="679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394200" imgH="5270500" progId="Equation.DSMT4">
                  <p:embed/>
                </p:oleObj>
              </mc:Choice>
              <mc:Fallback>
                <p:oleObj name="Equation" r:id="rId3" imgW="4394200" imgH="52705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063" y="4797425"/>
                        <a:ext cx="504825" cy="679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" name="7 Conector recto de flecha">
            <a:extLst>
              <a:ext uri="{FF2B5EF4-FFF2-40B4-BE49-F238E27FC236}">
                <a16:creationId xmlns:a16="http://schemas.microsoft.com/office/drawing/2014/main" id="{BA880668-D48C-3C49-A0E1-2095F59A57C5}"/>
              </a:ext>
            </a:extLst>
          </p:cNvPr>
          <p:cNvCxnSpPr/>
          <p:nvPr/>
        </p:nvCxnSpPr>
        <p:spPr>
          <a:xfrm>
            <a:off x="4500563" y="4724400"/>
            <a:ext cx="2663825" cy="0"/>
          </a:xfrm>
          <a:prstGeom prst="straightConnector1">
            <a:avLst/>
          </a:prstGeom>
          <a:ln w="38100" cmpd="sng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6628" name="Object 4">
            <a:extLst>
              <a:ext uri="{FF2B5EF4-FFF2-40B4-BE49-F238E27FC236}">
                <a16:creationId xmlns:a16="http://schemas.microsoft.com/office/drawing/2014/main" id="{7F79B1E0-5957-0E49-918D-64CFDA5A2A8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164388" y="3573463"/>
          <a:ext cx="431800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4394200" imgH="5562600" progId="Equation.DSMT4">
                  <p:embed/>
                </p:oleObj>
              </mc:Choice>
              <mc:Fallback>
                <p:oleObj name="Equation" r:id="rId5" imgW="4394200" imgH="55626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64388" y="3573463"/>
                        <a:ext cx="431800" cy="546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1" name="10 Conector recto de flecha">
            <a:extLst>
              <a:ext uri="{FF2B5EF4-FFF2-40B4-BE49-F238E27FC236}">
                <a16:creationId xmlns:a16="http://schemas.microsoft.com/office/drawing/2014/main" id="{49F2AFDA-0DEA-A14C-BCB0-2E96060F3724}"/>
              </a:ext>
            </a:extLst>
          </p:cNvPr>
          <p:cNvCxnSpPr/>
          <p:nvPr/>
        </p:nvCxnSpPr>
        <p:spPr>
          <a:xfrm flipV="1">
            <a:off x="7164388" y="3141663"/>
            <a:ext cx="0" cy="1582737"/>
          </a:xfrm>
          <a:prstGeom prst="straightConnector1">
            <a:avLst/>
          </a:prstGeom>
          <a:ln w="38100" cmpd="sng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1 Título">
            <a:extLst>
              <a:ext uri="{FF2B5EF4-FFF2-40B4-BE49-F238E27FC236}">
                <a16:creationId xmlns:a16="http://schemas.microsoft.com/office/drawing/2014/main" id="{FB7124FF-0581-5142-8B07-DAEBADB19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18. </a:t>
            </a:r>
            <a:r>
              <a:rPr lang="es-MX" altLang="es-CL" b="1" dirty="0"/>
              <a:t>Método analítico para la suma de vectores.</a:t>
            </a:r>
            <a:endParaRPr lang="es-MX" altLang="es-CL" dirty="0"/>
          </a:p>
        </p:txBody>
      </p:sp>
      <p:cxnSp>
        <p:nvCxnSpPr>
          <p:cNvPr id="8" name="7 Conector recto de flecha">
            <a:extLst>
              <a:ext uri="{FF2B5EF4-FFF2-40B4-BE49-F238E27FC236}">
                <a16:creationId xmlns:a16="http://schemas.microsoft.com/office/drawing/2014/main" id="{575C6954-7230-5542-ACC9-82D11F9F4A30}"/>
              </a:ext>
            </a:extLst>
          </p:cNvPr>
          <p:cNvCxnSpPr/>
          <p:nvPr/>
        </p:nvCxnSpPr>
        <p:spPr>
          <a:xfrm flipV="1">
            <a:off x="1763713" y="1844675"/>
            <a:ext cx="0" cy="360045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 de flecha">
            <a:extLst>
              <a:ext uri="{FF2B5EF4-FFF2-40B4-BE49-F238E27FC236}">
                <a16:creationId xmlns:a16="http://schemas.microsoft.com/office/drawing/2014/main" id="{D5D43693-25AD-B246-AAC3-6D24653EC422}"/>
              </a:ext>
            </a:extLst>
          </p:cNvPr>
          <p:cNvCxnSpPr/>
          <p:nvPr/>
        </p:nvCxnSpPr>
        <p:spPr>
          <a:xfrm>
            <a:off x="1331913" y="5084763"/>
            <a:ext cx="5472112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 de flecha">
            <a:extLst>
              <a:ext uri="{FF2B5EF4-FFF2-40B4-BE49-F238E27FC236}">
                <a16:creationId xmlns:a16="http://schemas.microsoft.com/office/drawing/2014/main" id="{87D01E63-A93B-A94C-A7E6-D18F589C97D6}"/>
              </a:ext>
            </a:extLst>
          </p:cNvPr>
          <p:cNvCxnSpPr/>
          <p:nvPr/>
        </p:nvCxnSpPr>
        <p:spPr>
          <a:xfrm flipV="1">
            <a:off x="1763713" y="4149725"/>
            <a:ext cx="2879725" cy="935038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 de flecha">
            <a:extLst>
              <a:ext uri="{FF2B5EF4-FFF2-40B4-BE49-F238E27FC236}">
                <a16:creationId xmlns:a16="http://schemas.microsoft.com/office/drawing/2014/main" id="{B16DC616-C68A-5D4B-B482-A73BA8770197}"/>
              </a:ext>
            </a:extLst>
          </p:cNvPr>
          <p:cNvCxnSpPr/>
          <p:nvPr/>
        </p:nvCxnSpPr>
        <p:spPr>
          <a:xfrm flipV="1">
            <a:off x="4643438" y="2420938"/>
            <a:ext cx="649287" cy="1728787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21 Conector recto de flecha">
            <a:extLst>
              <a:ext uri="{FF2B5EF4-FFF2-40B4-BE49-F238E27FC236}">
                <a16:creationId xmlns:a16="http://schemas.microsoft.com/office/drawing/2014/main" id="{8D42ECFB-AC6C-F442-AD79-A60FD6867320}"/>
              </a:ext>
            </a:extLst>
          </p:cNvPr>
          <p:cNvCxnSpPr/>
          <p:nvPr/>
        </p:nvCxnSpPr>
        <p:spPr>
          <a:xfrm flipV="1">
            <a:off x="1763713" y="2492375"/>
            <a:ext cx="3455987" cy="25923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23 Conector recto">
            <a:extLst>
              <a:ext uri="{FF2B5EF4-FFF2-40B4-BE49-F238E27FC236}">
                <a16:creationId xmlns:a16="http://schemas.microsoft.com/office/drawing/2014/main" id="{6D794FE1-78AD-8D41-AEF9-C26962550D9B}"/>
              </a:ext>
            </a:extLst>
          </p:cNvPr>
          <p:cNvCxnSpPr/>
          <p:nvPr/>
        </p:nvCxnSpPr>
        <p:spPr>
          <a:xfrm>
            <a:off x="4632325" y="4149725"/>
            <a:ext cx="0" cy="10795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24 Conector recto">
            <a:extLst>
              <a:ext uri="{FF2B5EF4-FFF2-40B4-BE49-F238E27FC236}">
                <a16:creationId xmlns:a16="http://schemas.microsoft.com/office/drawing/2014/main" id="{9AB1321D-A584-714F-96FB-94FE8DA47045}"/>
              </a:ext>
            </a:extLst>
          </p:cNvPr>
          <p:cNvCxnSpPr/>
          <p:nvPr/>
        </p:nvCxnSpPr>
        <p:spPr>
          <a:xfrm>
            <a:off x="5292725" y="2420938"/>
            <a:ext cx="0" cy="280828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27 Conector recto">
            <a:extLst>
              <a:ext uri="{FF2B5EF4-FFF2-40B4-BE49-F238E27FC236}">
                <a16:creationId xmlns:a16="http://schemas.microsoft.com/office/drawing/2014/main" id="{155A56FB-1299-484E-8A11-67D99C6E1768}"/>
              </a:ext>
            </a:extLst>
          </p:cNvPr>
          <p:cNvCxnSpPr/>
          <p:nvPr/>
        </p:nvCxnSpPr>
        <p:spPr>
          <a:xfrm flipV="1">
            <a:off x="1476375" y="4149725"/>
            <a:ext cx="4032250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30 Conector recto">
            <a:extLst>
              <a:ext uri="{FF2B5EF4-FFF2-40B4-BE49-F238E27FC236}">
                <a16:creationId xmlns:a16="http://schemas.microsoft.com/office/drawing/2014/main" id="{EA10BBAA-B8B1-DA47-9EF0-1C3A1BBD0D1C}"/>
              </a:ext>
            </a:extLst>
          </p:cNvPr>
          <p:cNvCxnSpPr/>
          <p:nvPr/>
        </p:nvCxnSpPr>
        <p:spPr>
          <a:xfrm>
            <a:off x="1547813" y="2492375"/>
            <a:ext cx="3816350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33 Conector recto de flecha">
            <a:extLst>
              <a:ext uri="{FF2B5EF4-FFF2-40B4-BE49-F238E27FC236}">
                <a16:creationId xmlns:a16="http://schemas.microsoft.com/office/drawing/2014/main" id="{7009C0CB-58AE-4645-883B-2F0EFC02202E}"/>
              </a:ext>
            </a:extLst>
          </p:cNvPr>
          <p:cNvCxnSpPr/>
          <p:nvPr/>
        </p:nvCxnSpPr>
        <p:spPr>
          <a:xfrm>
            <a:off x="1763713" y="5084763"/>
            <a:ext cx="2879725" cy="0"/>
          </a:xfrm>
          <a:prstGeom prst="straightConnector1">
            <a:avLst/>
          </a:prstGeom>
          <a:ln w="38100">
            <a:solidFill>
              <a:srgbClr val="0070C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35 Conector recto de flecha">
            <a:extLst>
              <a:ext uri="{FF2B5EF4-FFF2-40B4-BE49-F238E27FC236}">
                <a16:creationId xmlns:a16="http://schemas.microsoft.com/office/drawing/2014/main" id="{13546EB2-A326-7346-8730-42EEE1265A47}"/>
              </a:ext>
            </a:extLst>
          </p:cNvPr>
          <p:cNvCxnSpPr/>
          <p:nvPr/>
        </p:nvCxnSpPr>
        <p:spPr>
          <a:xfrm flipV="1">
            <a:off x="4643438" y="4149725"/>
            <a:ext cx="0" cy="935038"/>
          </a:xfrm>
          <a:prstGeom prst="straightConnector1">
            <a:avLst/>
          </a:prstGeom>
          <a:ln w="38100">
            <a:solidFill>
              <a:srgbClr val="0070C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36 Conector recto de flecha">
            <a:extLst>
              <a:ext uri="{FF2B5EF4-FFF2-40B4-BE49-F238E27FC236}">
                <a16:creationId xmlns:a16="http://schemas.microsoft.com/office/drawing/2014/main" id="{B0BA00B4-C04B-8246-BAF4-97B6BB4A8198}"/>
              </a:ext>
            </a:extLst>
          </p:cNvPr>
          <p:cNvCxnSpPr/>
          <p:nvPr/>
        </p:nvCxnSpPr>
        <p:spPr>
          <a:xfrm>
            <a:off x="4643438" y="4149725"/>
            <a:ext cx="614362" cy="0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39 Conector recto de flecha">
            <a:extLst>
              <a:ext uri="{FF2B5EF4-FFF2-40B4-BE49-F238E27FC236}">
                <a16:creationId xmlns:a16="http://schemas.microsoft.com/office/drawing/2014/main" id="{E830C19A-8A15-A042-90DA-417713398CC8}"/>
              </a:ext>
            </a:extLst>
          </p:cNvPr>
          <p:cNvCxnSpPr/>
          <p:nvPr/>
        </p:nvCxnSpPr>
        <p:spPr>
          <a:xfrm flipV="1">
            <a:off x="5292725" y="2492375"/>
            <a:ext cx="0" cy="1657350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42 Conector recto de flecha">
            <a:extLst>
              <a:ext uri="{FF2B5EF4-FFF2-40B4-BE49-F238E27FC236}">
                <a16:creationId xmlns:a16="http://schemas.microsoft.com/office/drawing/2014/main" id="{F0F96736-C4E0-2343-8DD9-09B5D34DD4E7}"/>
              </a:ext>
            </a:extLst>
          </p:cNvPr>
          <p:cNvCxnSpPr/>
          <p:nvPr/>
        </p:nvCxnSpPr>
        <p:spPr>
          <a:xfrm>
            <a:off x="1763713" y="5084763"/>
            <a:ext cx="352901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43 Conector recto de flecha">
            <a:extLst>
              <a:ext uri="{FF2B5EF4-FFF2-40B4-BE49-F238E27FC236}">
                <a16:creationId xmlns:a16="http://schemas.microsoft.com/office/drawing/2014/main" id="{840AF19B-6665-454B-B63B-A747C1B60F24}"/>
              </a:ext>
            </a:extLst>
          </p:cNvPr>
          <p:cNvCxnSpPr/>
          <p:nvPr/>
        </p:nvCxnSpPr>
        <p:spPr>
          <a:xfrm flipH="1" flipV="1">
            <a:off x="1763713" y="2492375"/>
            <a:ext cx="14287" cy="25923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45 CuadroTexto">
            <a:extLst>
              <a:ext uri="{FF2B5EF4-FFF2-40B4-BE49-F238E27FC236}">
                <a16:creationId xmlns:a16="http://schemas.microsoft.com/office/drawing/2014/main" id="{8CF90F46-E437-6C48-BD9C-8BF7E16CD9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3675" y="1773238"/>
            <a:ext cx="3000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y</a:t>
            </a:r>
          </a:p>
        </p:txBody>
      </p:sp>
      <p:sp>
        <p:nvSpPr>
          <p:cNvPr id="47" name="46 CuadroTexto">
            <a:extLst>
              <a:ext uri="{FF2B5EF4-FFF2-40B4-BE49-F238E27FC236}">
                <a16:creationId xmlns:a16="http://schemas.microsoft.com/office/drawing/2014/main" id="{06B63C95-1071-1447-9666-652F794176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6688" y="5084763"/>
            <a:ext cx="3000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x</a:t>
            </a:r>
          </a:p>
        </p:txBody>
      </p:sp>
      <p:sp>
        <p:nvSpPr>
          <p:cNvPr id="48" name="47 CuadroTexto">
            <a:extLst>
              <a:ext uri="{FF2B5EF4-FFF2-40B4-BE49-F238E27FC236}">
                <a16:creationId xmlns:a16="http://schemas.microsoft.com/office/drawing/2014/main" id="{41E8F208-420D-0143-9A69-7664E703A2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3100" y="4221163"/>
            <a:ext cx="3508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 b="1">
                <a:latin typeface="Arial" panose="020B0604020202020204" pitchFamily="34" charset="0"/>
              </a:rPr>
              <a:t>A</a:t>
            </a:r>
          </a:p>
        </p:txBody>
      </p:sp>
      <p:sp>
        <p:nvSpPr>
          <p:cNvPr id="49" name="48 CuadroTexto">
            <a:extLst>
              <a:ext uri="{FF2B5EF4-FFF2-40B4-BE49-F238E27FC236}">
                <a16:creationId xmlns:a16="http://schemas.microsoft.com/office/drawing/2014/main" id="{B6DBC8A4-BA14-B941-A24D-F053201C86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7675" y="5084763"/>
            <a:ext cx="415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A</a:t>
            </a:r>
            <a:r>
              <a:rPr lang="es-MX" altLang="es-CL" sz="1800" baseline="-25000">
                <a:latin typeface="Arial" panose="020B0604020202020204" pitchFamily="34" charset="0"/>
              </a:rPr>
              <a:t>x</a:t>
            </a:r>
            <a:endParaRPr lang="es-MX" altLang="es-CL" sz="1800">
              <a:latin typeface="Arial" panose="020B0604020202020204" pitchFamily="34" charset="0"/>
            </a:endParaRPr>
          </a:p>
        </p:txBody>
      </p:sp>
      <p:sp>
        <p:nvSpPr>
          <p:cNvPr id="50" name="49 CuadroTexto">
            <a:extLst>
              <a:ext uri="{FF2B5EF4-FFF2-40B4-BE49-F238E27FC236}">
                <a16:creationId xmlns:a16="http://schemas.microsoft.com/office/drawing/2014/main" id="{238B50B4-25BC-864F-BD1D-4F7289B48A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6450" y="4437063"/>
            <a:ext cx="4111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A</a:t>
            </a:r>
            <a:r>
              <a:rPr lang="es-MX" altLang="es-CL" sz="1800" baseline="-25000">
                <a:latin typeface="Arial" panose="020B0604020202020204" pitchFamily="34" charset="0"/>
              </a:rPr>
              <a:t>y</a:t>
            </a:r>
            <a:endParaRPr lang="es-MX" altLang="es-CL" sz="1800">
              <a:latin typeface="Arial" panose="020B0604020202020204" pitchFamily="34" charset="0"/>
            </a:endParaRPr>
          </a:p>
        </p:txBody>
      </p:sp>
      <p:sp>
        <p:nvSpPr>
          <p:cNvPr id="51" name="50 CuadroTexto">
            <a:extLst>
              <a:ext uri="{FF2B5EF4-FFF2-40B4-BE49-F238E27FC236}">
                <a16:creationId xmlns:a16="http://schemas.microsoft.com/office/drawing/2014/main" id="{DCEAF96D-CC9B-5747-86E2-2274C640B7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3213100"/>
            <a:ext cx="352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 b="1"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52" name="51 CuadroTexto">
            <a:extLst>
              <a:ext uri="{FF2B5EF4-FFF2-40B4-BE49-F238E27FC236}">
                <a16:creationId xmlns:a16="http://schemas.microsoft.com/office/drawing/2014/main" id="{1B19E5EA-F079-8142-A4B7-251383E720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7900" y="4076700"/>
            <a:ext cx="4143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B</a:t>
            </a:r>
            <a:r>
              <a:rPr lang="es-MX" altLang="es-CL" sz="1800" baseline="-25000">
                <a:latin typeface="Arial" panose="020B0604020202020204" pitchFamily="34" charset="0"/>
              </a:rPr>
              <a:t>x</a:t>
            </a:r>
            <a:endParaRPr lang="es-MX" altLang="es-CL" sz="1800">
              <a:latin typeface="Arial" panose="020B0604020202020204" pitchFamily="34" charset="0"/>
            </a:endParaRPr>
          </a:p>
        </p:txBody>
      </p:sp>
      <p:sp>
        <p:nvSpPr>
          <p:cNvPr id="53" name="52 CuadroTexto">
            <a:extLst>
              <a:ext uri="{FF2B5EF4-FFF2-40B4-BE49-F238E27FC236}">
                <a16:creationId xmlns:a16="http://schemas.microsoft.com/office/drawing/2014/main" id="{CB2F98BF-EDD8-8D40-ACD6-8F7E399FF1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8600" y="3644900"/>
            <a:ext cx="415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B</a:t>
            </a:r>
            <a:r>
              <a:rPr lang="es-MX" altLang="es-CL" sz="1800" baseline="-25000">
                <a:latin typeface="Arial" panose="020B0604020202020204" pitchFamily="34" charset="0"/>
              </a:rPr>
              <a:t>y</a:t>
            </a:r>
            <a:endParaRPr lang="es-MX" altLang="es-CL" sz="1800">
              <a:latin typeface="Arial" panose="020B0604020202020204" pitchFamily="34" charset="0"/>
            </a:endParaRPr>
          </a:p>
        </p:txBody>
      </p:sp>
      <p:sp>
        <p:nvSpPr>
          <p:cNvPr id="54" name="53 CuadroTexto">
            <a:extLst>
              <a:ext uri="{FF2B5EF4-FFF2-40B4-BE49-F238E27FC236}">
                <a16:creationId xmlns:a16="http://schemas.microsoft.com/office/drawing/2014/main" id="{7CA0363D-6E10-3B45-9AF3-825223D018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00" y="3275013"/>
            <a:ext cx="3508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 b="1">
                <a:latin typeface="Arial" panose="020B0604020202020204" pitchFamily="34" charset="0"/>
              </a:rPr>
              <a:t>R</a:t>
            </a:r>
          </a:p>
        </p:txBody>
      </p:sp>
      <p:sp>
        <p:nvSpPr>
          <p:cNvPr id="56" name="55 CuadroTexto">
            <a:extLst>
              <a:ext uri="{FF2B5EF4-FFF2-40B4-BE49-F238E27FC236}">
                <a16:creationId xmlns:a16="http://schemas.microsoft.com/office/drawing/2014/main" id="{1DD3DF55-C805-704A-99B9-E7E3776C4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9838" y="5075238"/>
            <a:ext cx="428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R</a:t>
            </a:r>
            <a:r>
              <a:rPr lang="es-MX" altLang="es-CL" sz="1800" baseline="-25000">
                <a:latin typeface="Arial" panose="020B0604020202020204" pitchFamily="34" charset="0"/>
              </a:rPr>
              <a:t>x</a:t>
            </a:r>
            <a:endParaRPr lang="es-MX" altLang="es-CL" sz="1800">
              <a:latin typeface="Arial" panose="020B0604020202020204" pitchFamily="34" charset="0"/>
            </a:endParaRPr>
          </a:p>
        </p:txBody>
      </p:sp>
      <p:sp>
        <p:nvSpPr>
          <p:cNvPr id="57" name="56 CuadroTexto">
            <a:extLst>
              <a:ext uri="{FF2B5EF4-FFF2-40B4-BE49-F238E27FC236}">
                <a16:creationId xmlns:a16="http://schemas.microsoft.com/office/drawing/2014/main" id="{62A720B9-2A8E-E943-8768-605180D9B3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8113" y="3357563"/>
            <a:ext cx="4270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R</a:t>
            </a:r>
            <a:r>
              <a:rPr lang="es-MX" altLang="es-CL" sz="1800" baseline="-25000">
                <a:latin typeface="Arial" panose="020B0604020202020204" pitchFamily="34" charset="0"/>
              </a:rPr>
              <a:t>y</a:t>
            </a:r>
            <a:endParaRPr lang="es-MX" altLang="es-CL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6" grpId="0"/>
      <p:bldP spid="5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>
            <a:extLst>
              <a:ext uri="{FF2B5EF4-FFF2-40B4-BE49-F238E27FC236}">
                <a16:creationId xmlns:a16="http://schemas.microsoft.com/office/drawing/2014/main" id="{D15798C7-DEF6-7747-A36D-B13CC401D5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3767138"/>
            <a:ext cx="4772025" cy="268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1 Título">
            <a:extLst>
              <a:ext uri="{FF2B5EF4-FFF2-40B4-BE49-F238E27FC236}">
                <a16:creationId xmlns:a16="http://schemas.microsoft.com/office/drawing/2014/main" id="{B629A673-1650-884B-8AB0-5980EFB73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19. PROBLEMA</a:t>
            </a:r>
            <a:endParaRPr lang="es-MX" altLang="es-CL" dirty="0"/>
          </a:p>
        </p:txBody>
      </p:sp>
      <p:sp>
        <p:nvSpPr>
          <p:cNvPr id="33795" name="2 Marcador de contenido">
            <a:extLst>
              <a:ext uri="{FF2B5EF4-FFF2-40B4-BE49-F238E27FC236}">
                <a16:creationId xmlns:a16="http://schemas.microsoft.com/office/drawing/2014/main" id="{4FCA7842-1761-3F4C-A7B0-07698FAF88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2952750"/>
          </a:xfrm>
        </p:spPr>
        <p:txBody>
          <a:bodyPr/>
          <a:lstStyle/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s-MX" altLang="es-CL" sz="2400"/>
              <a:t>Dados los vectores </a:t>
            </a:r>
            <a:r>
              <a:rPr lang="es-MX" altLang="es-CL" sz="2400" b="1"/>
              <a:t>a(5,-3) y b (-2,6)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/>
              <a:t>1. Sumamos analíticamente.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/>
              <a:t>2.Sumamos geométricamente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/>
              <a:t>3. calcula analíticamente 4</a:t>
            </a:r>
            <a:r>
              <a:rPr lang="es-MX" altLang="es-CL" sz="2400" b="1"/>
              <a:t>a-7b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s-MX" altLang="es-CL" sz="2400"/>
              <a:t>Expresa el vector </a:t>
            </a:r>
            <a:r>
              <a:rPr lang="es-MX" altLang="es-CL" sz="2400" b="1"/>
              <a:t>x como combinación </a:t>
            </a:r>
            <a:r>
              <a:rPr lang="es-MX" altLang="es-CL" sz="2400"/>
              <a:t>lineal de </a:t>
            </a:r>
            <a:r>
              <a:rPr lang="es-MX" altLang="es-CL" sz="2400" b="1"/>
              <a:t>a y b.</a:t>
            </a:r>
            <a:endParaRPr lang="es-MX" altLang="es-CL" sz="240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1 Título">
            <a:extLst>
              <a:ext uri="{FF2B5EF4-FFF2-40B4-BE49-F238E27FC236}">
                <a16:creationId xmlns:a16="http://schemas.microsoft.com/office/drawing/2014/main" id="{08ADA5E7-E6F3-074C-8022-3239144DE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19. PROBLEMA</a:t>
            </a:r>
            <a:endParaRPr lang="es-MX" altLang="es-CL" dirty="0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AEE9DF91-3AC4-AC4C-886D-4ADF62CD4A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1268413"/>
            <a:ext cx="82804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es-MX" altLang="es-CL" sz="2400">
                <a:latin typeface="Garamond" panose="02020404030301010803" pitchFamily="18" charset="0"/>
              </a:rPr>
              <a:t>Una persona camina 22.0 [km] en dirección norte, y a continuación camina con una dirección de 60° al sur del este otros 47.0 km. ¿A qué distancia habrá llegado desde donde empezó?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es-MX" altLang="es-CL" sz="2400">
                <a:latin typeface="Garamond" panose="02020404030301010803" pitchFamily="18" charset="0"/>
              </a:rPr>
              <a:t>Un viaje en aeroplano implica tres etapas y dos escalas como se muestra en la figura. La primera etapa es en dirección este durante 620 [km]; la segunda etapa es en dirección sureste (45°) durante 440 [km]; y tercera es en dirección 53° al sur del oeste durante 550 [km]. ¿Cuál es el desplazamiento total del aeroplano?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1 Título">
            <a:extLst>
              <a:ext uri="{FF2B5EF4-FFF2-40B4-BE49-F238E27FC236}">
                <a16:creationId xmlns:a16="http://schemas.microsoft.com/office/drawing/2014/main" id="{54246E40-75D6-A242-8A43-6ED6F5A42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20. Propiedades de los vectores (síntesis)</a:t>
            </a:r>
            <a:endParaRPr lang="es-MX" altLang="es-CL" dirty="0"/>
          </a:p>
        </p:txBody>
      </p:sp>
      <p:pic>
        <p:nvPicPr>
          <p:cNvPr id="34818" name="Picture 2">
            <a:extLst>
              <a:ext uri="{FF2B5EF4-FFF2-40B4-BE49-F238E27FC236}">
                <a16:creationId xmlns:a16="http://schemas.microsoft.com/office/drawing/2014/main" id="{1B0FC077-4A96-2C44-A6A7-1E29AFB55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412875"/>
            <a:ext cx="7743825" cy="537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1 Título">
            <a:extLst>
              <a:ext uri="{FF2B5EF4-FFF2-40B4-BE49-F238E27FC236}">
                <a16:creationId xmlns:a16="http://schemas.microsoft.com/office/drawing/2014/main" id="{1EFE9742-5100-6042-9864-92D96CA7C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21. Bibliografía</a:t>
            </a:r>
            <a:endParaRPr lang="es-MX" altLang="es-CL" dirty="0"/>
          </a:p>
        </p:txBody>
      </p:sp>
      <p:sp>
        <p:nvSpPr>
          <p:cNvPr id="35842" name="2 Marcador de contenido">
            <a:extLst>
              <a:ext uri="{FF2B5EF4-FFF2-40B4-BE49-F238E27FC236}">
                <a16:creationId xmlns:a16="http://schemas.microsoft.com/office/drawing/2014/main" id="{A657A367-7E6D-B24B-BFD4-9E4750E3EC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7188" lvl="3" algn="just">
              <a:lnSpc>
                <a:spcPct val="150000"/>
              </a:lnSpc>
            </a:pPr>
            <a:r>
              <a:rPr lang="es-ES_tradnl" altLang="es-CL" sz="1800">
                <a:latin typeface="Garamond" panose="02020404030301010803" pitchFamily="18" charset="0"/>
              </a:rPr>
              <a:t>Murray R. Spiegel, “Análisis Vectorial”, Editorial Mc Graw-Hill, 1985.</a:t>
            </a:r>
            <a:endParaRPr lang="es-MX" altLang="es-CL" sz="180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>
                <a:latin typeface="Garamond" panose="02020404030301010803" pitchFamily="18" charset="0"/>
              </a:rPr>
              <a:t> Resnick-Halliday-Kramer, “Física” Parte I. Cuarta Edición. CECSA. México. 2002.</a:t>
            </a:r>
            <a:endParaRPr lang="es-MX" altLang="es-CL" sz="180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>
                <a:latin typeface="Garamond" panose="02020404030301010803" pitchFamily="18" charset="0"/>
              </a:rPr>
              <a:t>Sears-Zemansky, “Física Universitaria”. Tomo I. Novena Edición.</a:t>
            </a:r>
            <a:endParaRPr lang="es-MX" altLang="es-CL" sz="180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>
                <a:latin typeface="Garamond" panose="02020404030301010803" pitchFamily="18" charset="0"/>
              </a:rPr>
              <a:t>Serway – Faughn, “Física”. Editorial Prentice Hall 2002.</a:t>
            </a:r>
            <a:endParaRPr lang="es-MX" altLang="es-CL" sz="180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>
                <a:latin typeface="Garamond" panose="02020404030301010803" pitchFamily="18" charset="0"/>
              </a:rPr>
              <a:t>Tippens, “Física, Conceptos y Aplicaciones”, Editorial Mc Graw Hill, 2001.</a:t>
            </a:r>
            <a:endParaRPr lang="es-MX" altLang="es-CL" sz="180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>
                <a:latin typeface="Garamond" panose="02020404030301010803" pitchFamily="18" charset="0"/>
              </a:rPr>
              <a:t> Alvarenga Beatriz, “Física General”, Editorial Harla, 1985.</a:t>
            </a:r>
            <a:endParaRPr lang="es-MX" altLang="es-CL" sz="180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>
                <a:latin typeface="Garamond" panose="02020404030301010803" pitchFamily="18" charset="0"/>
              </a:rPr>
              <a:t>Hecht Eugene, “Física 1”, Editorial Thomson, Segunda Edición.</a:t>
            </a:r>
            <a:endParaRPr lang="es-MX" altLang="es-CL" sz="180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>
                <a:latin typeface="Garamond" panose="02020404030301010803" pitchFamily="18" charset="0"/>
              </a:rPr>
              <a:t>Jones&amp;Childers, “Física Contemporánea”, Editorial Mc Graw Hill, 2001.</a:t>
            </a:r>
          </a:p>
          <a:p>
            <a:pPr marL="357188" lvl="3" algn="just">
              <a:lnSpc>
                <a:spcPct val="150000"/>
              </a:lnSpc>
            </a:pPr>
            <a:r>
              <a:rPr lang="es-MX" altLang="es-CL" sz="1800">
                <a:latin typeface="Garamond" panose="02020404030301010803" pitchFamily="18" charset="0"/>
              </a:rPr>
              <a:t>www.dfa.uv.cl/~</a:t>
            </a:r>
            <a:r>
              <a:rPr lang="es-MX" altLang="es-CL" sz="1800" b="1">
                <a:latin typeface="Garamond" panose="02020404030301010803" pitchFamily="18" charset="0"/>
              </a:rPr>
              <a:t>jura</a:t>
            </a:r>
            <a:r>
              <a:rPr lang="es-MX" altLang="es-CL" sz="1800">
                <a:latin typeface="Garamond" panose="02020404030301010803" pitchFamily="18" charset="0"/>
              </a:rPr>
              <a:t>/Fisica_I/semana_II_2.pdf</a:t>
            </a:r>
          </a:p>
          <a:p>
            <a:pPr>
              <a:buFont typeface="Arial" panose="020B0604020202020204" pitchFamily="34" charset="0"/>
              <a:buNone/>
            </a:pPr>
            <a:br>
              <a:rPr lang="es-MX" altLang="es-CL"/>
            </a:br>
            <a:endParaRPr lang="es-MX" altLang="es-CL" sz="1600"/>
          </a:p>
          <a:p>
            <a:endParaRPr lang="es-MX" altLang="es-CL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D94F47-1BD1-6F4F-84AE-C15965B5F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C48C936-6BF4-D04F-B20E-544CF7FEF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4563323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4668</TotalTime>
  <Words>1628</Words>
  <Application>Microsoft Macintosh PowerPoint</Application>
  <PresentationFormat>Presentación en pantalla (4:3)</PresentationFormat>
  <Paragraphs>149</Paragraphs>
  <Slides>30</Slides>
  <Notes>1</Notes>
  <HiddenSlides>0</HiddenSlides>
  <MMClips>0</MMClips>
  <ScaleCrop>false</ScaleCrop>
  <HeadingPairs>
    <vt:vector size="8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9" baseType="lpstr">
      <vt:lpstr>Arial</vt:lpstr>
      <vt:lpstr>Calibri</vt:lpstr>
      <vt:lpstr>Cambria Math</vt:lpstr>
      <vt:lpstr>CMU Serif</vt:lpstr>
      <vt:lpstr>Garamond</vt:lpstr>
      <vt:lpstr>Times New Roman</vt:lpstr>
      <vt:lpstr>Tw Cen MT</vt:lpstr>
      <vt:lpstr>Tema de Office</vt:lpstr>
      <vt:lpstr>Equation</vt:lpstr>
      <vt:lpstr>I UNIDAD:  Magnitudes escalares y vectoriales</vt:lpstr>
      <vt:lpstr>1. Sistemas coordenados</vt:lpstr>
      <vt:lpstr>2. Coordenadas Polares</vt:lpstr>
      <vt:lpstr>3. Ejemplo</vt:lpstr>
      <vt:lpstr>4. Rosa de Maniobras</vt:lpstr>
      <vt:lpstr>Presentación de PowerPoint</vt:lpstr>
      <vt:lpstr>4. Rosa de Maniobras. Ejemplo</vt:lpstr>
      <vt:lpstr>5. MAGNITUDES FÍSICAS</vt:lpstr>
      <vt:lpstr>Presentación de PowerPoint</vt:lpstr>
      <vt:lpstr>6. Vectores en un plano cartesiano </vt:lpstr>
      <vt:lpstr>6.Suma de vectores a lo largo de la misma recta.</vt:lpstr>
      <vt:lpstr>7.Suma de vectores</vt:lpstr>
      <vt:lpstr>8.Suma de vectores: método polígono</vt:lpstr>
      <vt:lpstr>9.Suma de vectores: método paralelogramo</vt:lpstr>
      <vt:lpstr>10. Ejemplos</vt:lpstr>
      <vt:lpstr>10. Ejemplos</vt:lpstr>
      <vt:lpstr>11. MAGNITUD o MÓDULO DE UN VECTOR</vt:lpstr>
      <vt:lpstr>12. Multiplicación de un vector por un escalar</vt:lpstr>
      <vt:lpstr>13.Suma de vectores: resta de vectores</vt:lpstr>
      <vt:lpstr>14. PROBLEMA</vt:lpstr>
      <vt:lpstr>15. Vector unitario </vt:lpstr>
      <vt:lpstr>15. Vector Unitario </vt:lpstr>
      <vt:lpstr>16. Vectores Unitarios base </vt:lpstr>
      <vt:lpstr>17. Método analítico para la suma de vectores.</vt:lpstr>
      <vt:lpstr>18. Método analítico para la suma de vectores.</vt:lpstr>
      <vt:lpstr>19. PROBLEMA</vt:lpstr>
      <vt:lpstr>19. PROBLEMA</vt:lpstr>
      <vt:lpstr>20. Propiedades de los vectores (síntesis)</vt:lpstr>
      <vt:lpstr>21. Bibliografía</vt:lpstr>
      <vt:lpstr>Presentación de PowerPoint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MAGNITUDES FÍSICAS</dc:title>
  <dc:creator>Keno</dc:creator>
  <cp:lastModifiedBy>Hector Jaime</cp:lastModifiedBy>
  <cp:revision>154</cp:revision>
  <dcterms:created xsi:type="dcterms:W3CDTF">2015-08-16T19:54:03Z</dcterms:created>
  <dcterms:modified xsi:type="dcterms:W3CDTF">2023-02-12T23:30:12Z</dcterms:modified>
</cp:coreProperties>
</file>