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2" d="100"/>
          <a:sy n="112" d="100"/>
        </p:scale>
        <p:origin x="4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1735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380A8-C10D-D93D-4D29-CF66B6166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FD1A89-0AD2-AA3B-ED3B-38115F91B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098100-6871-F3E7-DE0B-96E9BCDC02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72050B-6AC7-9402-5BFD-DC019E31EA5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046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" name="Text 1"/>
          <p:cNvSpPr/>
          <p:nvPr/>
        </p:nvSpPr>
        <p:spPr>
          <a:xfrm>
            <a:off x="731520" y="1417320"/>
            <a:ext cx="9601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17324D"/>
                </a:solidFill>
              </a:rPr>
              <a:t>Evaluación de Pertinencia Docente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49808" y="201168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5F6B7A"/>
                </a:solidFill>
              </a:rPr>
              <a:t>Clasificación de profesores por área académica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758952" y="2487168"/>
            <a:ext cx="8046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F75B5"/>
                </a:solidFill>
              </a:rPr>
              <a:t>Grupos G1–G4 · Resumen general · Detalle por área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758952" y="2971800"/>
            <a:ext cx="6583680" cy="0"/>
          </a:xfrm>
          <a:prstGeom prst="line">
            <a:avLst/>
          </a:prstGeom>
          <a:noFill/>
          <a:ln w="1524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Grupos de clasificación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Criterios utilizados para ordenar pertinencia, observaciones y acciones de seguimiento.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Shape 3"/>
          <p:cNvSpPr/>
          <p:nvPr/>
        </p:nvSpPr>
        <p:spPr>
          <a:xfrm>
            <a:off x="731520" y="1417320"/>
            <a:ext cx="4983480" cy="1298448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Shape 4"/>
          <p:cNvSpPr/>
          <p:nvPr/>
        </p:nvSpPr>
        <p:spPr>
          <a:xfrm>
            <a:off x="932688" y="1618488"/>
            <a:ext cx="594360" cy="292608"/>
          </a:xfrm>
          <a:prstGeom prst="roundRect">
            <a:avLst>
              <a:gd name="adj" fmla="val 15625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960120" y="1668780"/>
            <a:ext cx="539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43447"/>
                </a:solidFill>
              </a:rPr>
              <a:t>G1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1691640" y="162763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Pertinente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932688" y="2130552"/>
            <a:ext cx="4526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60" dirty="0">
                <a:solidFill>
                  <a:srgbClr val="243447"/>
                </a:solidFill>
              </a:rPr>
              <a:t>Cumple formación/títulos, experiencia profesional y competencia docente para la asignatura evaluada.</a:t>
            </a:r>
            <a:endParaRPr lang="en-US" sz="1160" dirty="0"/>
          </a:p>
        </p:txBody>
      </p:sp>
      <p:sp>
        <p:nvSpPr>
          <p:cNvPr id="10" name="Shape 8"/>
          <p:cNvSpPr/>
          <p:nvPr/>
        </p:nvSpPr>
        <p:spPr>
          <a:xfrm>
            <a:off x="6217920" y="1417320"/>
            <a:ext cx="4983480" cy="1298448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Shape 9"/>
          <p:cNvSpPr/>
          <p:nvPr/>
        </p:nvSpPr>
        <p:spPr>
          <a:xfrm>
            <a:off x="6419088" y="1618488"/>
            <a:ext cx="594360" cy="292608"/>
          </a:xfrm>
          <a:prstGeom prst="roundRect">
            <a:avLst>
              <a:gd name="adj" fmla="val 15625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Text 10"/>
          <p:cNvSpPr/>
          <p:nvPr/>
        </p:nvSpPr>
        <p:spPr>
          <a:xfrm>
            <a:off x="6446520" y="1668780"/>
            <a:ext cx="539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43447"/>
                </a:solidFill>
              </a:rPr>
              <a:t>G2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7178040" y="162763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Pertinente con observaciones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6419088" y="2130552"/>
            <a:ext cx="4526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60" dirty="0">
                <a:solidFill>
                  <a:srgbClr val="243447"/>
                </a:solidFill>
              </a:rPr>
              <a:t>Presenta pertinencia general, pero requiere acompañamiento, seguimiento o capacitación.</a:t>
            </a:r>
            <a:endParaRPr lang="en-US" sz="1160" dirty="0"/>
          </a:p>
        </p:txBody>
      </p:sp>
      <p:sp>
        <p:nvSpPr>
          <p:cNvPr id="15" name="Shape 13"/>
          <p:cNvSpPr/>
          <p:nvPr/>
        </p:nvSpPr>
        <p:spPr>
          <a:xfrm>
            <a:off x="731520" y="3291840"/>
            <a:ext cx="4983480" cy="1298448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6" name="Shape 14"/>
          <p:cNvSpPr/>
          <p:nvPr/>
        </p:nvSpPr>
        <p:spPr>
          <a:xfrm>
            <a:off x="932688" y="3493008"/>
            <a:ext cx="594360" cy="292608"/>
          </a:xfrm>
          <a:prstGeom prst="roundRect">
            <a:avLst>
              <a:gd name="adj" fmla="val 15625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Text 15"/>
          <p:cNvSpPr/>
          <p:nvPr/>
        </p:nvSpPr>
        <p:spPr>
          <a:xfrm>
            <a:off x="960120" y="3543300"/>
            <a:ext cx="539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43447"/>
                </a:solidFill>
              </a:rPr>
              <a:t>G3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1691640" y="350215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Pertinente condicionado o reasignable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932688" y="4005072"/>
            <a:ext cx="4526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60" dirty="0">
                <a:solidFill>
                  <a:srgbClr val="243447"/>
                </a:solidFill>
              </a:rPr>
              <a:t>Cumple parte de los criterios, pero presenta brechas, incumplimientos o necesidad de reasignación.</a:t>
            </a:r>
            <a:endParaRPr lang="en-US" sz="1160" dirty="0"/>
          </a:p>
        </p:txBody>
      </p:sp>
      <p:sp>
        <p:nvSpPr>
          <p:cNvPr id="20" name="Shape 18"/>
          <p:cNvSpPr/>
          <p:nvPr/>
        </p:nvSpPr>
        <p:spPr>
          <a:xfrm>
            <a:off x="6217920" y="3291840"/>
            <a:ext cx="4983480" cy="1298448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Shape 19"/>
          <p:cNvSpPr/>
          <p:nvPr/>
        </p:nvSpPr>
        <p:spPr>
          <a:xfrm>
            <a:off x="6419088" y="3493008"/>
            <a:ext cx="594360" cy="292608"/>
          </a:xfrm>
          <a:prstGeom prst="roundRect">
            <a:avLst>
              <a:gd name="adj" fmla="val 15625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2" name="Text 20"/>
          <p:cNvSpPr/>
          <p:nvPr/>
        </p:nvSpPr>
        <p:spPr>
          <a:xfrm>
            <a:off x="6446520" y="3543300"/>
            <a:ext cx="539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43447"/>
                </a:solidFill>
              </a:rPr>
              <a:t>G4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7178040" y="350215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No pertinente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6419088" y="4005072"/>
            <a:ext cx="4526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60" dirty="0">
                <a:solidFill>
                  <a:srgbClr val="243447"/>
                </a:solidFill>
              </a:rPr>
              <a:t>No cumple los criterios requeridos para la asignatura o no debe continuar en la función evaluada.</a:t>
            </a:r>
            <a:endParaRPr lang="en-US" sz="116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Resumen general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822960" y="146304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7324D"/>
                </a:solidFill>
              </a:rPr>
              <a:t>Distribución total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868680" y="2057400"/>
            <a:ext cx="2974271" cy="502920"/>
          </a:xfrm>
          <a:prstGeom prst="rect">
            <a:avLst/>
          </a:prstGeom>
          <a:solidFill>
            <a:srgbClr val="C6E0B4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868680" y="2084832"/>
            <a:ext cx="2974271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29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3842951" y="2057400"/>
            <a:ext cx="512805" cy="502920"/>
          </a:xfrm>
          <a:prstGeom prst="rect">
            <a:avLst/>
          </a:prstGeom>
          <a:solidFill>
            <a:srgbClr val="FFF2CC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3842951" y="2084832"/>
            <a:ext cx="512805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5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355757" y="2057400"/>
            <a:ext cx="205122" cy="502920"/>
          </a:xfrm>
          <a:prstGeom prst="rect">
            <a:avLst/>
          </a:prstGeom>
          <a:solidFill>
            <a:srgbClr val="F4B183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Shape 9"/>
          <p:cNvSpPr/>
          <p:nvPr/>
        </p:nvSpPr>
        <p:spPr>
          <a:xfrm>
            <a:off x="4560879" y="2057400"/>
            <a:ext cx="102561" cy="502920"/>
          </a:xfrm>
          <a:prstGeom prst="rect">
            <a:avLst/>
          </a:prstGeom>
          <a:solidFill>
            <a:srgbClr val="F8CBAD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Shape 10"/>
          <p:cNvSpPr/>
          <p:nvPr/>
        </p:nvSpPr>
        <p:spPr>
          <a:xfrm>
            <a:off x="1143000" y="2971800"/>
            <a:ext cx="530352" cy="493776"/>
          </a:xfrm>
          <a:prstGeom prst="roundRect">
            <a:avLst>
              <a:gd name="adj" fmla="val 7407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1143000" y="3017520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G1</a:t>
            </a:r>
            <a:endParaRPr lang="en-US" sz="700" dirty="0"/>
          </a:p>
        </p:txBody>
      </p:sp>
      <p:sp>
        <p:nvSpPr>
          <p:cNvPr id="14" name="Text 12"/>
          <p:cNvSpPr/>
          <p:nvPr/>
        </p:nvSpPr>
        <p:spPr>
          <a:xfrm>
            <a:off x="1143000" y="3172968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43447"/>
                </a:solidFill>
              </a:rPr>
              <a:t>29</a:t>
            </a:r>
            <a:endParaRPr lang="en-US" sz="2200" dirty="0"/>
          </a:p>
        </p:txBody>
      </p:sp>
      <p:sp>
        <p:nvSpPr>
          <p:cNvPr id="15" name="Shape 13"/>
          <p:cNvSpPr/>
          <p:nvPr/>
        </p:nvSpPr>
        <p:spPr>
          <a:xfrm>
            <a:off x="1837944" y="2971800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6" name="Text 14"/>
          <p:cNvSpPr/>
          <p:nvPr/>
        </p:nvSpPr>
        <p:spPr>
          <a:xfrm>
            <a:off x="1837944" y="3017520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G2</a:t>
            </a:r>
            <a:endParaRPr lang="en-US" sz="700" dirty="0"/>
          </a:p>
        </p:txBody>
      </p:sp>
      <p:sp>
        <p:nvSpPr>
          <p:cNvPr id="17" name="Text 15"/>
          <p:cNvSpPr/>
          <p:nvPr/>
        </p:nvSpPr>
        <p:spPr>
          <a:xfrm>
            <a:off x="1837944" y="3172968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43447"/>
                </a:solidFill>
              </a:rPr>
              <a:t>5</a:t>
            </a:r>
            <a:endParaRPr lang="en-US" sz="2200" dirty="0"/>
          </a:p>
        </p:txBody>
      </p:sp>
      <p:sp>
        <p:nvSpPr>
          <p:cNvPr id="18" name="Shape 16"/>
          <p:cNvSpPr/>
          <p:nvPr/>
        </p:nvSpPr>
        <p:spPr>
          <a:xfrm>
            <a:off x="2532888" y="2971800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2532888" y="3017520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G3</a:t>
            </a:r>
            <a:endParaRPr lang="en-US" sz="700" dirty="0"/>
          </a:p>
        </p:txBody>
      </p:sp>
      <p:sp>
        <p:nvSpPr>
          <p:cNvPr id="20" name="Text 18"/>
          <p:cNvSpPr/>
          <p:nvPr/>
        </p:nvSpPr>
        <p:spPr>
          <a:xfrm>
            <a:off x="2532888" y="3172968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43447"/>
                </a:solidFill>
              </a:rPr>
              <a:t>2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3227832" y="2971800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2" name="Text 20"/>
          <p:cNvSpPr/>
          <p:nvPr/>
        </p:nvSpPr>
        <p:spPr>
          <a:xfrm>
            <a:off x="3227832" y="3017520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G4</a:t>
            </a:r>
            <a:endParaRPr lang="en-US" sz="700" dirty="0"/>
          </a:p>
        </p:txBody>
      </p:sp>
      <p:sp>
        <p:nvSpPr>
          <p:cNvPr id="23" name="Text 21"/>
          <p:cNvSpPr/>
          <p:nvPr/>
        </p:nvSpPr>
        <p:spPr>
          <a:xfrm>
            <a:off x="3227832" y="3172968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43447"/>
                </a:solidFill>
              </a:rPr>
              <a:t>1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868680" y="4572000"/>
            <a:ext cx="4023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30" dirty="0">
                <a:solidFill>
                  <a:srgbClr val="243447"/>
                </a:solidFill>
              </a:rPr>
              <a:t>La mayor parte del cuerpo docente se mantiene en G1. Los casos G2–G4 deben administrarse con seguimiento formal, evidencia y decisiones de continuidad o reasignación.</a:t>
            </a:r>
            <a:endParaRPr lang="en-US" sz="1130" dirty="0"/>
          </a:p>
        </p:txBody>
      </p:sp>
      <p:sp>
        <p:nvSpPr>
          <p:cNvPr id="25" name="Text 23"/>
          <p:cNvSpPr/>
          <p:nvPr/>
        </p:nvSpPr>
        <p:spPr>
          <a:xfrm>
            <a:off x="5486400" y="146304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7324D"/>
                </a:solidFill>
              </a:rPr>
              <a:t>Conteo por clasificación</a:t>
            </a:r>
            <a:endParaRPr lang="en-US" sz="1700" dirty="0"/>
          </a:p>
        </p:txBody>
      </p:sp>
      <p:sp>
        <p:nvSpPr>
          <p:cNvPr id="26" name="Text 24"/>
          <p:cNvSpPr/>
          <p:nvPr/>
        </p:nvSpPr>
        <p:spPr>
          <a:xfrm>
            <a:off x="5532120" y="2112264"/>
            <a:ext cx="365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3447"/>
                </a:solidFill>
              </a:rPr>
              <a:t>G1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6016752" y="2057400"/>
            <a:ext cx="4389120" cy="310896"/>
          </a:xfrm>
          <a:prstGeom prst="rect">
            <a:avLst/>
          </a:prstGeom>
          <a:solidFill>
            <a:srgbClr val="C6E0B4"/>
          </a:solidFill>
          <a:ln w="12700">
            <a:solidFill>
              <a:srgbClr val="F7F9F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8" name="Text 26"/>
          <p:cNvSpPr/>
          <p:nvPr/>
        </p:nvSpPr>
        <p:spPr>
          <a:xfrm>
            <a:off x="10561320" y="2093976"/>
            <a:ext cx="4114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447"/>
                </a:solidFill>
              </a:rPr>
              <a:t>29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6016752" y="2441448"/>
            <a:ext cx="4754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F6B7A"/>
                </a:solidFill>
              </a:rPr>
              <a:t>Pertinente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5532120" y="2798064"/>
            <a:ext cx="365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3447"/>
                </a:solidFill>
              </a:rPr>
              <a:t>G2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6016752" y="2743200"/>
            <a:ext cx="756745" cy="310896"/>
          </a:xfrm>
          <a:prstGeom prst="rect">
            <a:avLst/>
          </a:prstGeom>
          <a:solidFill>
            <a:srgbClr val="FFF2CC"/>
          </a:solidFill>
          <a:ln w="12700">
            <a:solidFill>
              <a:srgbClr val="F7F9F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2" name="Text 30"/>
          <p:cNvSpPr/>
          <p:nvPr/>
        </p:nvSpPr>
        <p:spPr>
          <a:xfrm>
            <a:off x="10561320" y="2779776"/>
            <a:ext cx="4114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447"/>
                </a:solidFill>
              </a:rPr>
              <a:t>5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6016752" y="3127248"/>
            <a:ext cx="4754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F6B7A"/>
                </a:solidFill>
              </a:rPr>
              <a:t>Pertinente con observaciones</a:t>
            </a:r>
            <a:endParaRPr lang="en-US" sz="850" dirty="0"/>
          </a:p>
        </p:txBody>
      </p:sp>
      <p:sp>
        <p:nvSpPr>
          <p:cNvPr id="34" name="Text 32"/>
          <p:cNvSpPr/>
          <p:nvPr/>
        </p:nvSpPr>
        <p:spPr>
          <a:xfrm>
            <a:off x="5532120" y="3483864"/>
            <a:ext cx="365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3447"/>
                </a:solidFill>
              </a:rPr>
              <a:t>G3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6016752" y="3429000"/>
            <a:ext cx="302698" cy="310896"/>
          </a:xfrm>
          <a:prstGeom prst="rect">
            <a:avLst/>
          </a:prstGeom>
          <a:solidFill>
            <a:srgbClr val="F4B183"/>
          </a:solidFill>
          <a:ln w="12700">
            <a:solidFill>
              <a:srgbClr val="F7F9F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6" name="Text 34"/>
          <p:cNvSpPr/>
          <p:nvPr/>
        </p:nvSpPr>
        <p:spPr>
          <a:xfrm>
            <a:off x="10561320" y="3465576"/>
            <a:ext cx="4114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447"/>
                </a:solidFill>
              </a:rPr>
              <a:t>2</a:t>
            </a:r>
            <a:endParaRPr lang="en-US" sz="1200" dirty="0"/>
          </a:p>
        </p:txBody>
      </p:sp>
      <p:sp>
        <p:nvSpPr>
          <p:cNvPr id="37" name="Text 35"/>
          <p:cNvSpPr/>
          <p:nvPr/>
        </p:nvSpPr>
        <p:spPr>
          <a:xfrm>
            <a:off x="6016752" y="3813048"/>
            <a:ext cx="4754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F6B7A"/>
                </a:solidFill>
              </a:rPr>
              <a:t>Pertinente condicionado / reasignable</a:t>
            </a:r>
            <a:endParaRPr lang="en-US" sz="850" dirty="0"/>
          </a:p>
        </p:txBody>
      </p:sp>
      <p:sp>
        <p:nvSpPr>
          <p:cNvPr id="38" name="Text 36"/>
          <p:cNvSpPr/>
          <p:nvPr/>
        </p:nvSpPr>
        <p:spPr>
          <a:xfrm>
            <a:off x="5532120" y="4169664"/>
            <a:ext cx="365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3447"/>
                </a:solidFill>
              </a:rPr>
              <a:t>G4</a:t>
            </a:r>
            <a:endParaRPr lang="en-US" sz="1000" dirty="0"/>
          </a:p>
        </p:txBody>
      </p:sp>
      <p:sp>
        <p:nvSpPr>
          <p:cNvPr id="39" name="Shape 37"/>
          <p:cNvSpPr/>
          <p:nvPr/>
        </p:nvSpPr>
        <p:spPr>
          <a:xfrm>
            <a:off x="6016752" y="4114800"/>
            <a:ext cx="151349" cy="310896"/>
          </a:xfrm>
          <a:prstGeom prst="rect">
            <a:avLst/>
          </a:prstGeom>
          <a:solidFill>
            <a:srgbClr val="F8CBAD"/>
          </a:solidFill>
          <a:ln w="12700">
            <a:solidFill>
              <a:srgbClr val="F7F9F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0" name="Text 38"/>
          <p:cNvSpPr/>
          <p:nvPr/>
        </p:nvSpPr>
        <p:spPr>
          <a:xfrm>
            <a:off x="10561320" y="4151376"/>
            <a:ext cx="4114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447"/>
                </a:solidFill>
              </a:rPr>
              <a:t>1</a:t>
            </a:r>
            <a:endParaRPr lang="en-US" sz="1200" dirty="0"/>
          </a:p>
        </p:txBody>
      </p:sp>
      <p:sp>
        <p:nvSpPr>
          <p:cNvPr id="41" name="Text 39"/>
          <p:cNvSpPr/>
          <p:nvPr/>
        </p:nvSpPr>
        <p:spPr>
          <a:xfrm>
            <a:off x="6016752" y="4498848"/>
            <a:ext cx="4754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F6B7A"/>
                </a:solidFill>
              </a:rPr>
              <a:t>No pertinente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Resumen por área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Comparación de clasificación en Ciencias, Humanista y Profesional.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868680" y="153619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7324D"/>
                </a:solidFill>
              </a:rPr>
              <a:t>Ciencias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2743200" y="1536192"/>
            <a:ext cx="4044462" cy="347472"/>
          </a:xfrm>
          <a:prstGeom prst="rect">
            <a:avLst/>
          </a:prstGeom>
          <a:solidFill>
            <a:srgbClr val="C6E0B4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2743200" y="1563624"/>
            <a:ext cx="404446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10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6787662" y="1536192"/>
            <a:ext cx="808892" cy="347472"/>
          </a:xfrm>
          <a:prstGeom prst="rect">
            <a:avLst/>
          </a:prstGeom>
          <a:solidFill>
            <a:srgbClr val="FFF2CC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6787662" y="1563624"/>
            <a:ext cx="8088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2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7596554" y="1536192"/>
            <a:ext cx="404446" cy="347472"/>
          </a:xfrm>
          <a:prstGeom prst="rect">
            <a:avLst/>
          </a:prstGeom>
          <a:solidFill>
            <a:srgbClr val="F4B183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7596554" y="1563624"/>
            <a:ext cx="40444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1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8503920" y="144475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8503920" y="149047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G1</a:t>
            </a:r>
            <a:endParaRPr lang="en-US" sz="700" dirty="0"/>
          </a:p>
        </p:txBody>
      </p:sp>
      <p:sp>
        <p:nvSpPr>
          <p:cNvPr id="14" name="Text 12"/>
          <p:cNvSpPr/>
          <p:nvPr/>
        </p:nvSpPr>
        <p:spPr>
          <a:xfrm>
            <a:off x="8503920" y="164592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10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9198864" y="144475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6" name="Text 14"/>
          <p:cNvSpPr/>
          <p:nvPr/>
        </p:nvSpPr>
        <p:spPr>
          <a:xfrm>
            <a:off x="9198864" y="149047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G2</a:t>
            </a:r>
            <a:endParaRPr lang="en-US" sz="700" dirty="0"/>
          </a:p>
        </p:txBody>
      </p:sp>
      <p:sp>
        <p:nvSpPr>
          <p:cNvPr id="17" name="Text 15"/>
          <p:cNvSpPr/>
          <p:nvPr/>
        </p:nvSpPr>
        <p:spPr>
          <a:xfrm>
            <a:off x="9198864" y="164592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2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9893808" y="144475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9893808" y="149047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G3</a:t>
            </a:r>
            <a:endParaRPr lang="en-US" sz="700" dirty="0"/>
          </a:p>
        </p:txBody>
      </p:sp>
      <p:sp>
        <p:nvSpPr>
          <p:cNvPr id="20" name="Text 18"/>
          <p:cNvSpPr/>
          <p:nvPr/>
        </p:nvSpPr>
        <p:spPr>
          <a:xfrm>
            <a:off x="9893808" y="164592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1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10588752" y="144475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2" name="Text 20"/>
          <p:cNvSpPr/>
          <p:nvPr/>
        </p:nvSpPr>
        <p:spPr>
          <a:xfrm>
            <a:off x="10588752" y="149047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G4</a:t>
            </a:r>
            <a:endParaRPr lang="en-US" sz="700" dirty="0"/>
          </a:p>
        </p:txBody>
      </p:sp>
      <p:sp>
        <p:nvSpPr>
          <p:cNvPr id="23" name="Text 21"/>
          <p:cNvSpPr/>
          <p:nvPr/>
        </p:nvSpPr>
        <p:spPr>
          <a:xfrm>
            <a:off x="10588752" y="164592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0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868680" y="286207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7324D"/>
                </a:solidFill>
              </a:rPr>
              <a:t>Humanista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2743200" y="2862072"/>
            <a:ext cx="5257800" cy="347472"/>
          </a:xfrm>
          <a:prstGeom prst="rect">
            <a:avLst/>
          </a:prstGeom>
          <a:solidFill>
            <a:srgbClr val="C6E0B4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6" name="Text 24"/>
          <p:cNvSpPr/>
          <p:nvPr/>
        </p:nvSpPr>
        <p:spPr>
          <a:xfrm>
            <a:off x="2743200" y="2889504"/>
            <a:ext cx="5257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8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8503920" y="277063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8" name="Text 26"/>
          <p:cNvSpPr/>
          <p:nvPr/>
        </p:nvSpPr>
        <p:spPr>
          <a:xfrm>
            <a:off x="8503920" y="281635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G1</a:t>
            </a:r>
            <a:endParaRPr lang="en-US" sz="700" dirty="0"/>
          </a:p>
        </p:txBody>
      </p:sp>
      <p:sp>
        <p:nvSpPr>
          <p:cNvPr id="29" name="Text 27"/>
          <p:cNvSpPr/>
          <p:nvPr/>
        </p:nvSpPr>
        <p:spPr>
          <a:xfrm>
            <a:off x="8503920" y="297180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8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9198864" y="277063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9198864" y="281635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G2</a:t>
            </a:r>
            <a:endParaRPr lang="en-US" sz="700" dirty="0"/>
          </a:p>
        </p:txBody>
      </p:sp>
      <p:sp>
        <p:nvSpPr>
          <p:cNvPr id="32" name="Text 30"/>
          <p:cNvSpPr/>
          <p:nvPr/>
        </p:nvSpPr>
        <p:spPr>
          <a:xfrm>
            <a:off x="9198864" y="297180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0</a:t>
            </a:r>
            <a:endParaRPr lang="en-US" sz="1200" dirty="0"/>
          </a:p>
        </p:txBody>
      </p:sp>
      <p:sp>
        <p:nvSpPr>
          <p:cNvPr id="33" name="Shape 31"/>
          <p:cNvSpPr/>
          <p:nvPr/>
        </p:nvSpPr>
        <p:spPr>
          <a:xfrm>
            <a:off x="9893808" y="277063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4" name="Text 32"/>
          <p:cNvSpPr/>
          <p:nvPr/>
        </p:nvSpPr>
        <p:spPr>
          <a:xfrm>
            <a:off x="9893808" y="281635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G3</a:t>
            </a:r>
            <a:endParaRPr lang="en-US" sz="700" dirty="0"/>
          </a:p>
        </p:txBody>
      </p:sp>
      <p:sp>
        <p:nvSpPr>
          <p:cNvPr id="35" name="Text 33"/>
          <p:cNvSpPr/>
          <p:nvPr/>
        </p:nvSpPr>
        <p:spPr>
          <a:xfrm>
            <a:off x="9893808" y="297180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0</a:t>
            </a:r>
            <a:endParaRPr lang="en-US" sz="1200" dirty="0"/>
          </a:p>
        </p:txBody>
      </p:sp>
      <p:sp>
        <p:nvSpPr>
          <p:cNvPr id="36" name="Shape 34"/>
          <p:cNvSpPr/>
          <p:nvPr/>
        </p:nvSpPr>
        <p:spPr>
          <a:xfrm>
            <a:off x="10588752" y="277063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7" name="Text 35"/>
          <p:cNvSpPr/>
          <p:nvPr/>
        </p:nvSpPr>
        <p:spPr>
          <a:xfrm>
            <a:off x="10588752" y="281635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G4</a:t>
            </a:r>
            <a:endParaRPr lang="en-US" sz="700" dirty="0"/>
          </a:p>
        </p:txBody>
      </p:sp>
      <p:sp>
        <p:nvSpPr>
          <p:cNvPr id="38" name="Text 36"/>
          <p:cNvSpPr/>
          <p:nvPr/>
        </p:nvSpPr>
        <p:spPr>
          <a:xfrm>
            <a:off x="10588752" y="297180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0</a:t>
            </a:r>
            <a:endParaRPr lang="en-US" sz="1200" dirty="0"/>
          </a:p>
        </p:txBody>
      </p:sp>
      <p:sp>
        <p:nvSpPr>
          <p:cNvPr id="39" name="Text 37"/>
          <p:cNvSpPr/>
          <p:nvPr/>
        </p:nvSpPr>
        <p:spPr>
          <a:xfrm>
            <a:off x="868680" y="418795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7324D"/>
                </a:solidFill>
              </a:rPr>
              <a:t>Profesional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2743200" y="4187952"/>
            <a:ext cx="3614738" cy="347472"/>
          </a:xfrm>
          <a:prstGeom prst="rect">
            <a:avLst/>
          </a:prstGeom>
          <a:solidFill>
            <a:srgbClr val="C6E0B4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1" name="Text 39"/>
          <p:cNvSpPr/>
          <p:nvPr/>
        </p:nvSpPr>
        <p:spPr>
          <a:xfrm>
            <a:off x="2743200" y="4215384"/>
            <a:ext cx="361473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11</a:t>
            </a:r>
            <a:endParaRPr lang="en-US" sz="1000" dirty="0"/>
          </a:p>
        </p:txBody>
      </p:sp>
      <p:sp>
        <p:nvSpPr>
          <p:cNvPr id="42" name="Shape 40"/>
          <p:cNvSpPr/>
          <p:nvPr/>
        </p:nvSpPr>
        <p:spPr>
          <a:xfrm>
            <a:off x="6357938" y="4187952"/>
            <a:ext cx="985838" cy="347472"/>
          </a:xfrm>
          <a:prstGeom prst="rect">
            <a:avLst/>
          </a:prstGeom>
          <a:solidFill>
            <a:srgbClr val="FFF2CC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3" name="Text 41"/>
          <p:cNvSpPr/>
          <p:nvPr/>
        </p:nvSpPr>
        <p:spPr>
          <a:xfrm>
            <a:off x="6357938" y="4215384"/>
            <a:ext cx="98583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3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7343775" y="4187952"/>
            <a:ext cx="328613" cy="347472"/>
          </a:xfrm>
          <a:prstGeom prst="rect">
            <a:avLst/>
          </a:prstGeom>
          <a:solidFill>
            <a:srgbClr val="F4B183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5" name="Text 43"/>
          <p:cNvSpPr/>
          <p:nvPr/>
        </p:nvSpPr>
        <p:spPr>
          <a:xfrm>
            <a:off x="7343775" y="4215384"/>
            <a:ext cx="328613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1</a:t>
            </a:r>
            <a:endParaRPr lang="en-US" sz="1000" dirty="0"/>
          </a:p>
        </p:txBody>
      </p:sp>
      <p:sp>
        <p:nvSpPr>
          <p:cNvPr id="46" name="Shape 44"/>
          <p:cNvSpPr/>
          <p:nvPr/>
        </p:nvSpPr>
        <p:spPr>
          <a:xfrm>
            <a:off x="7672388" y="4187952"/>
            <a:ext cx="328613" cy="347472"/>
          </a:xfrm>
          <a:prstGeom prst="rect">
            <a:avLst/>
          </a:prstGeom>
          <a:solidFill>
            <a:srgbClr val="F8CBAD"/>
          </a:solidFill>
          <a:ln w="889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7" name="Text 45"/>
          <p:cNvSpPr/>
          <p:nvPr/>
        </p:nvSpPr>
        <p:spPr>
          <a:xfrm>
            <a:off x="7672388" y="4215384"/>
            <a:ext cx="328613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1</a:t>
            </a:r>
            <a:endParaRPr lang="en-US" sz="1000" dirty="0"/>
          </a:p>
        </p:txBody>
      </p:sp>
      <p:sp>
        <p:nvSpPr>
          <p:cNvPr id="48" name="Shape 46"/>
          <p:cNvSpPr/>
          <p:nvPr/>
        </p:nvSpPr>
        <p:spPr>
          <a:xfrm>
            <a:off x="8503920" y="409651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9" name="Text 47"/>
          <p:cNvSpPr/>
          <p:nvPr/>
        </p:nvSpPr>
        <p:spPr>
          <a:xfrm>
            <a:off x="8503920" y="414223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G1</a:t>
            </a:r>
            <a:endParaRPr lang="en-US" sz="700" dirty="0"/>
          </a:p>
        </p:txBody>
      </p:sp>
      <p:sp>
        <p:nvSpPr>
          <p:cNvPr id="50" name="Text 48"/>
          <p:cNvSpPr/>
          <p:nvPr/>
        </p:nvSpPr>
        <p:spPr>
          <a:xfrm>
            <a:off x="8503920" y="429768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11</a:t>
            </a:r>
            <a:endParaRPr lang="en-US" sz="1200" dirty="0"/>
          </a:p>
        </p:txBody>
      </p:sp>
      <p:sp>
        <p:nvSpPr>
          <p:cNvPr id="51" name="Shape 49"/>
          <p:cNvSpPr/>
          <p:nvPr/>
        </p:nvSpPr>
        <p:spPr>
          <a:xfrm>
            <a:off x="9198864" y="409651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2" name="Text 50"/>
          <p:cNvSpPr/>
          <p:nvPr/>
        </p:nvSpPr>
        <p:spPr>
          <a:xfrm>
            <a:off x="9198864" y="414223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G2</a:t>
            </a:r>
            <a:endParaRPr lang="en-US" sz="700" dirty="0"/>
          </a:p>
        </p:txBody>
      </p:sp>
      <p:sp>
        <p:nvSpPr>
          <p:cNvPr id="53" name="Text 51"/>
          <p:cNvSpPr/>
          <p:nvPr/>
        </p:nvSpPr>
        <p:spPr>
          <a:xfrm>
            <a:off x="9198864" y="429768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3</a:t>
            </a:r>
            <a:endParaRPr lang="en-US" sz="1200" dirty="0"/>
          </a:p>
        </p:txBody>
      </p:sp>
      <p:sp>
        <p:nvSpPr>
          <p:cNvPr id="54" name="Shape 52"/>
          <p:cNvSpPr/>
          <p:nvPr/>
        </p:nvSpPr>
        <p:spPr>
          <a:xfrm>
            <a:off x="9893808" y="409651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5" name="Text 53"/>
          <p:cNvSpPr/>
          <p:nvPr/>
        </p:nvSpPr>
        <p:spPr>
          <a:xfrm>
            <a:off x="9893808" y="414223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G3</a:t>
            </a:r>
            <a:endParaRPr lang="en-US" sz="700" dirty="0"/>
          </a:p>
        </p:txBody>
      </p:sp>
      <p:sp>
        <p:nvSpPr>
          <p:cNvPr id="56" name="Text 54"/>
          <p:cNvSpPr/>
          <p:nvPr/>
        </p:nvSpPr>
        <p:spPr>
          <a:xfrm>
            <a:off x="9893808" y="429768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1</a:t>
            </a:r>
            <a:endParaRPr lang="en-US" sz="1200" dirty="0"/>
          </a:p>
        </p:txBody>
      </p:sp>
      <p:sp>
        <p:nvSpPr>
          <p:cNvPr id="57" name="Shape 55"/>
          <p:cNvSpPr/>
          <p:nvPr/>
        </p:nvSpPr>
        <p:spPr>
          <a:xfrm>
            <a:off x="10588752" y="4096512"/>
            <a:ext cx="530352" cy="493776"/>
          </a:xfrm>
          <a:prstGeom prst="roundRect">
            <a:avLst>
              <a:gd name="adj" fmla="val 7407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8" name="Text 56"/>
          <p:cNvSpPr/>
          <p:nvPr/>
        </p:nvSpPr>
        <p:spPr>
          <a:xfrm>
            <a:off x="10588752" y="4142232"/>
            <a:ext cx="530352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43447"/>
                </a:solidFill>
              </a:rPr>
              <a:t>G4</a:t>
            </a:r>
            <a:endParaRPr lang="en-US" sz="700" dirty="0"/>
          </a:p>
        </p:txBody>
      </p:sp>
      <p:sp>
        <p:nvSpPr>
          <p:cNvPr id="59" name="Text 57"/>
          <p:cNvSpPr/>
          <p:nvPr/>
        </p:nvSpPr>
        <p:spPr>
          <a:xfrm>
            <a:off x="10588752" y="4297680"/>
            <a:ext cx="530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43447"/>
                </a:solidFill>
              </a:rPr>
              <a:t>1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Detalle área Ciencias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Profesores del área Ciencias por subárea y clasificación.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9235440" y="107899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20" dirty="0">
                <a:solidFill>
                  <a:srgbClr val="5F6B7A"/>
                </a:solidFill>
              </a:rPr>
              <a:t>Colores: </a:t>
            </a:r>
            <a:endParaRPr lang="en-US" sz="720" dirty="0"/>
          </a:p>
        </p:txBody>
      </p:sp>
      <p:sp>
        <p:nvSpPr>
          <p:cNvPr id="6" name="Shape 4"/>
          <p:cNvSpPr/>
          <p:nvPr/>
        </p:nvSpPr>
        <p:spPr>
          <a:xfrm>
            <a:off x="976579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979322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G1</a:t>
            </a:r>
            <a:endParaRPr lang="en-US" sz="680" dirty="0"/>
          </a:p>
        </p:txBody>
      </p:sp>
      <p:sp>
        <p:nvSpPr>
          <p:cNvPr id="8" name="Shape 6"/>
          <p:cNvSpPr/>
          <p:nvPr/>
        </p:nvSpPr>
        <p:spPr>
          <a:xfrm>
            <a:off x="1026871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029614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G2</a:t>
            </a:r>
            <a:endParaRPr lang="en-US" sz="680" dirty="0"/>
          </a:p>
        </p:txBody>
      </p:sp>
      <p:sp>
        <p:nvSpPr>
          <p:cNvPr id="10" name="Shape 8"/>
          <p:cNvSpPr/>
          <p:nvPr/>
        </p:nvSpPr>
        <p:spPr>
          <a:xfrm>
            <a:off x="1077163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1079906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G3</a:t>
            </a:r>
            <a:endParaRPr lang="en-US" sz="680" dirty="0"/>
          </a:p>
        </p:txBody>
      </p:sp>
      <p:sp>
        <p:nvSpPr>
          <p:cNvPr id="12" name="Shape 10"/>
          <p:cNvSpPr/>
          <p:nvPr/>
        </p:nvSpPr>
        <p:spPr>
          <a:xfrm>
            <a:off x="1127455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1130198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G4</a:t>
            </a:r>
            <a:endParaRPr lang="en-US" sz="680" dirty="0"/>
          </a:p>
        </p:txBody>
      </p:sp>
      <p:sp>
        <p:nvSpPr>
          <p:cNvPr id="14" name="Shape 12"/>
          <p:cNvSpPr/>
          <p:nvPr/>
        </p:nvSpPr>
        <p:spPr>
          <a:xfrm>
            <a:off x="502920" y="1353312"/>
            <a:ext cx="2176272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539496" y="1385316"/>
            <a:ext cx="2103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20" b="1" dirty="0">
                <a:solidFill>
                  <a:srgbClr val="FFFFFF"/>
                </a:solidFill>
              </a:rPr>
              <a:t>Subárea</a:t>
            </a:r>
            <a:endParaRPr lang="en-US" sz="720" dirty="0"/>
          </a:p>
        </p:txBody>
      </p:sp>
      <p:sp>
        <p:nvSpPr>
          <p:cNvPr id="16" name="Shape 14"/>
          <p:cNvSpPr/>
          <p:nvPr/>
        </p:nvSpPr>
        <p:spPr>
          <a:xfrm>
            <a:off x="2679192" y="1353312"/>
            <a:ext cx="1298448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Text 15"/>
          <p:cNvSpPr/>
          <p:nvPr/>
        </p:nvSpPr>
        <p:spPr>
          <a:xfrm>
            <a:off x="2715768" y="1385316"/>
            <a:ext cx="122529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20" b="1" dirty="0">
                <a:solidFill>
                  <a:srgbClr val="FFFFFF"/>
                </a:solidFill>
              </a:rPr>
              <a:t>Profesor</a:t>
            </a:r>
            <a:endParaRPr lang="en-US" sz="720" dirty="0"/>
          </a:p>
        </p:txBody>
      </p:sp>
      <p:sp>
        <p:nvSpPr>
          <p:cNvPr id="18" name="Shape 16"/>
          <p:cNvSpPr/>
          <p:nvPr/>
        </p:nvSpPr>
        <p:spPr>
          <a:xfrm>
            <a:off x="3977640" y="1353312"/>
            <a:ext cx="50292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4014216" y="1385316"/>
            <a:ext cx="4297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Clas.</a:t>
            </a:r>
            <a:endParaRPr lang="en-US" sz="720" dirty="0"/>
          </a:p>
        </p:txBody>
      </p:sp>
      <p:sp>
        <p:nvSpPr>
          <p:cNvPr id="20" name="Shape 18"/>
          <p:cNvSpPr/>
          <p:nvPr/>
        </p:nvSpPr>
        <p:spPr>
          <a:xfrm>
            <a:off x="4480560" y="1353312"/>
            <a:ext cx="717804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4517136" y="1385316"/>
            <a:ext cx="710488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20" b="1" dirty="0">
                <a:solidFill>
                  <a:srgbClr val="FFFFFF"/>
                </a:solidFill>
              </a:rPr>
              <a:t>Observación / fundamento</a:t>
            </a:r>
            <a:endParaRPr lang="en-US" sz="720" dirty="0"/>
          </a:p>
        </p:txBody>
      </p:sp>
      <p:sp>
        <p:nvSpPr>
          <p:cNvPr id="22" name="Shape 20"/>
          <p:cNvSpPr/>
          <p:nvPr/>
        </p:nvSpPr>
        <p:spPr>
          <a:xfrm>
            <a:off x="502920" y="1700784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3" name="Text 21"/>
          <p:cNvSpPr/>
          <p:nvPr/>
        </p:nvSpPr>
        <p:spPr>
          <a:xfrm>
            <a:off x="539496" y="1732788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Matemáticas</a:t>
            </a:r>
            <a:endParaRPr lang="en-US" sz="680" dirty="0"/>
          </a:p>
        </p:txBody>
      </p:sp>
      <p:sp>
        <p:nvSpPr>
          <p:cNvPr id="24" name="Shape 22"/>
          <p:cNvSpPr/>
          <p:nvPr/>
        </p:nvSpPr>
        <p:spPr>
          <a:xfrm>
            <a:off x="2679192" y="1700784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5" name="Text 23"/>
          <p:cNvSpPr/>
          <p:nvPr/>
        </p:nvSpPr>
        <p:spPr>
          <a:xfrm>
            <a:off x="2715768" y="1732788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Y. Leiva A.</a:t>
            </a:r>
            <a:endParaRPr lang="en-US" sz="680" dirty="0"/>
          </a:p>
        </p:txBody>
      </p:sp>
      <p:sp>
        <p:nvSpPr>
          <p:cNvPr id="26" name="Shape 24"/>
          <p:cNvSpPr/>
          <p:nvPr/>
        </p:nvSpPr>
        <p:spPr>
          <a:xfrm>
            <a:off x="3977640" y="1700784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7" name="Text 25"/>
          <p:cNvSpPr/>
          <p:nvPr/>
        </p:nvSpPr>
        <p:spPr>
          <a:xfrm>
            <a:off x="4014216" y="1732788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28" name="Shape 26"/>
          <p:cNvSpPr/>
          <p:nvPr/>
        </p:nvSpPr>
        <p:spPr>
          <a:xfrm>
            <a:off x="4480560" y="1700784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9" name="Text 27"/>
          <p:cNvSpPr/>
          <p:nvPr/>
        </p:nvSpPr>
        <p:spPr>
          <a:xfrm>
            <a:off x="4517136" y="1732788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30" name="Shape 28"/>
          <p:cNvSpPr/>
          <p:nvPr/>
        </p:nvSpPr>
        <p:spPr>
          <a:xfrm>
            <a:off x="502920" y="2052476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539496" y="2084480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Matemáticas</a:t>
            </a:r>
            <a:endParaRPr lang="en-US" sz="680" dirty="0"/>
          </a:p>
        </p:txBody>
      </p:sp>
      <p:sp>
        <p:nvSpPr>
          <p:cNvPr id="32" name="Shape 30"/>
          <p:cNvSpPr/>
          <p:nvPr/>
        </p:nvSpPr>
        <p:spPr>
          <a:xfrm>
            <a:off x="2679192" y="2052476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3" name="Text 31"/>
          <p:cNvSpPr/>
          <p:nvPr/>
        </p:nvSpPr>
        <p:spPr>
          <a:xfrm>
            <a:off x="2715768" y="2084480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C. Hardy G.</a:t>
            </a:r>
            <a:endParaRPr lang="en-US" sz="680" dirty="0"/>
          </a:p>
        </p:txBody>
      </p:sp>
      <p:sp>
        <p:nvSpPr>
          <p:cNvPr id="34" name="Shape 32"/>
          <p:cNvSpPr/>
          <p:nvPr/>
        </p:nvSpPr>
        <p:spPr>
          <a:xfrm>
            <a:off x="3977640" y="2052476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5" name="Text 33"/>
          <p:cNvSpPr/>
          <p:nvPr/>
        </p:nvSpPr>
        <p:spPr>
          <a:xfrm>
            <a:off x="4014216" y="2084480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36" name="Shape 34"/>
          <p:cNvSpPr/>
          <p:nvPr/>
        </p:nvSpPr>
        <p:spPr>
          <a:xfrm>
            <a:off x="4480560" y="2052476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7" name="Text 35"/>
          <p:cNvSpPr/>
          <p:nvPr/>
        </p:nvSpPr>
        <p:spPr>
          <a:xfrm>
            <a:off x="4517136" y="2084480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38" name="Shape 36"/>
          <p:cNvSpPr/>
          <p:nvPr/>
        </p:nvSpPr>
        <p:spPr>
          <a:xfrm>
            <a:off x="502920" y="2404169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9" name="Text 37"/>
          <p:cNvSpPr/>
          <p:nvPr/>
        </p:nvSpPr>
        <p:spPr>
          <a:xfrm>
            <a:off x="539496" y="2436173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Matemáticas</a:t>
            </a:r>
            <a:endParaRPr lang="en-US" sz="680" dirty="0"/>
          </a:p>
        </p:txBody>
      </p:sp>
      <p:sp>
        <p:nvSpPr>
          <p:cNvPr id="40" name="Shape 38"/>
          <p:cNvSpPr/>
          <p:nvPr/>
        </p:nvSpPr>
        <p:spPr>
          <a:xfrm>
            <a:off x="2679192" y="2404169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1" name="Text 39"/>
          <p:cNvSpPr/>
          <p:nvPr/>
        </p:nvSpPr>
        <p:spPr>
          <a:xfrm>
            <a:off x="2715768" y="2436173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A. Rauch P.</a:t>
            </a:r>
            <a:endParaRPr lang="en-US" sz="680" dirty="0"/>
          </a:p>
        </p:txBody>
      </p:sp>
      <p:sp>
        <p:nvSpPr>
          <p:cNvPr id="42" name="Shape 40"/>
          <p:cNvSpPr/>
          <p:nvPr/>
        </p:nvSpPr>
        <p:spPr>
          <a:xfrm>
            <a:off x="3977640" y="2404169"/>
            <a:ext cx="502920" cy="351692"/>
          </a:xfrm>
          <a:prstGeom prst="rect">
            <a:avLst/>
          </a:prstGeom>
          <a:solidFill>
            <a:srgbClr val="F4B183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3" name="Text 41"/>
          <p:cNvSpPr/>
          <p:nvPr/>
        </p:nvSpPr>
        <p:spPr>
          <a:xfrm>
            <a:off x="4014216" y="2436173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G3</a:t>
            </a:r>
            <a:endParaRPr lang="en-US" sz="730" dirty="0"/>
          </a:p>
        </p:txBody>
      </p:sp>
      <p:sp>
        <p:nvSpPr>
          <p:cNvPr id="44" name="Shape 42"/>
          <p:cNvSpPr/>
          <p:nvPr/>
        </p:nvSpPr>
        <p:spPr>
          <a:xfrm>
            <a:off x="4480560" y="2404169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5" name="Text 43"/>
          <p:cNvSpPr/>
          <p:nvPr/>
        </p:nvSpPr>
        <p:spPr>
          <a:xfrm>
            <a:off x="4517136" y="2436173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Incumplimientos horarios reiterados; mantiene base disciplinar, pero queda condicionado.</a:t>
            </a:r>
            <a:endParaRPr lang="en-US" sz="680" dirty="0"/>
          </a:p>
        </p:txBody>
      </p:sp>
      <p:sp>
        <p:nvSpPr>
          <p:cNvPr id="46" name="Shape 44"/>
          <p:cNvSpPr/>
          <p:nvPr/>
        </p:nvSpPr>
        <p:spPr>
          <a:xfrm>
            <a:off x="502920" y="2755861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7" name="Text 45"/>
          <p:cNvSpPr/>
          <p:nvPr/>
        </p:nvSpPr>
        <p:spPr>
          <a:xfrm>
            <a:off x="539496" y="2787865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Matemáticas</a:t>
            </a:r>
            <a:endParaRPr lang="en-US" sz="680" dirty="0"/>
          </a:p>
        </p:txBody>
      </p:sp>
      <p:sp>
        <p:nvSpPr>
          <p:cNvPr id="48" name="Shape 46"/>
          <p:cNvSpPr/>
          <p:nvPr/>
        </p:nvSpPr>
        <p:spPr>
          <a:xfrm>
            <a:off x="2679192" y="2755861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9" name="Text 47"/>
          <p:cNvSpPr/>
          <p:nvPr/>
        </p:nvSpPr>
        <p:spPr>
          <a:xfrm>
            <a:off x="2715768" y="2787865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S. Baquedano J.</a:t>
            </a:r>
            <a:endParaRPr lang="en-US" sz="680" dirty="0"/>
          </a:p>
        </p:txBody>
      </p:sp>
      <p:sp>
        <p:nvSpPr>
          <p:cNvPr id="50" name="Shape 48"/>
          <p:cNvSpPr/>
          <p:nvPr/>
        </p:nvSpPr>
        <p:spPr>
          <a:xfrm>
            <a:off x="3977640" y="2755861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1" name="Text 49"/>
          <p:cNvSpPr/>
          <p:nvPr/>
        </p:nvSpPr>
        <p:spPr>
          <a:xfrm>
            <a:off x="4014216" y="2787865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52" name="Shape 50"/>
          <p:cNvSpPr/>
          <p:nvPr/>
        </p:nvSpPr>
        <p:spPr>
          <a:xfrm>
            <a:off x="4480560" y="2755861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3" name="Text 51"/>
          <p:cNvSpPr/>
          <p:nvPr/>
        </p:nvSpPr>
        <p:spPr>
          <a:xfrm>
            <a:off x="4517136" y="2787865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54" name="Shape 52"/>
          <p:cNvSpPr/>
          <p:nvPr/>
        </p:nvSpPr>
        <p:spPr>
          <a:xfrm>
            <a:off x="502920" y="3107553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5" name="Text 53"/>
          <p:cNvSpPr/>
          <p:nvPr/>
        </p:nvSpPr>
        <p:spPr>
          <a:xfrm>
            <a:off x="539496" y="3139557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Matemáticas</a:t>
            </a:r>
            <a:endParaRPr lang="en-US" sz="680" dirty="0"/>
          </a:p>
        </p:txBody>
      </p:sp>
      <p:sp>
        <p:nvSpPr>
          <p:cNvPr id="56" name="Shape 54"/>
          <p:cNvSpPr/>
          <p:nvPr/>
        </p:nvSpPr>
        <p:spPr>
          <a:xfrm>
            <a:off x="2679192" y="3107553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7" name="Text 55"/>
          <p:cNvSpPr/>
          <p:nvPr/>
        </p:nvSpPr>
        <p:spPr>
          <a:xfrm>
            <a:off x="2715768" y="3139557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C. Barrera R.</a:t>
            </a:r>
            <a:endParaRPr lang="en-US" sz="680" dirty="0"/>
          </a:p>
        </p:txBody>
      </p:sp>
      <p:sp>
        <p:nvSpPr>
          <p:cNvPr id="58" name="Shape 56"/>
          <p:cNvSpPr/>
          <p:nvPr/>
        </p:nvSpPr>
        <p:spPr>
          <a:xfrm>
            <a:off x="3977640" y="3107553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9" name="Text 57"/>
          <p:cNvSpPr/>
          <p:nvPr/>
        </p:nvSpPr>
        <p:spPr>
          <a:xfrm>
            <a:off x="4014216" y="3139557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60" name="Shape 58"/>
          <p:cNvSpPr/>
          <p:nvPr/>
        </p:nvSpPr>
        <p:spPr>
          <a:xfrm>
            <a:off x="4480560" y="3107553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1" name="Text 59"/>
          <p:cNvSpPr/>
          <p:nvPr/>
        </p:nvSpPr>
        <p:spPr>
          <a:xfrm>
            <a:off x="4517136" y="3139557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62" name="Shape 60"/>
          <p:cNvSpPr/>
          <p:nvPr/>
        </p:nvSpPr>
        <p:spPr>
          <a:xfrm>
            <a:off x="502920" y="3459246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3" name="Text 61"/>
          <p:cNvSpPr/>
          <p:nvPr/>
        </p:nvSpPr>
        <p:spPr>
          <a:xfrm>
            <a:off x="539496" y="3491250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Física</a:t>
            </a:r>
            <a:endParaRPr lang="en-US" sz="680" dirty="0"/>
          </a:p>
        </p:txBody>
      </p:sp>
      <p:sp>
        <p:nvSpPr>
          <p:cNvPr id="64" name="Shape 62"/>
          <p:cNvSpPr/>
          <p:nvPr/>
        </p:nvSpPr>
        <p:spPr>
          <a:xfrm>
            <a:off x="2679192" y="3459246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5" name="Text 63"/>
          <p:cNvSpPr/>
          <p:nvPr/>
        </p:nvSpPr>
        <p:spPr>
          <a:xfrm>
            <a:off x="2715768" y="3491250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H. Jaime F.</a:t>
            </a:r>
            <a:endParaRPr lang="en-US" sz="680" dirty="0"/>
          </a:p>
        </p:txBody>
      </p:sp>
      <p:sp>
        <p:nvSpPr>
          <p:cNvPr id="66" name="Shape 64"/>
          <p:cNvSpPr/>
          <p:nvPr/>
        </p:nvSpPr>
        <p:spPr>
          <a:xfrm>
            <a:off x="3977640" y="3459246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7" name="Text 65"/>
          <p:cNvSpPr/>
          <p:nvPr/>
        </p:nvSpPr>
        <p:spPr>
          <a:xfrm>
            <a:off x="4014216" y="3491250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68" name="Shape 66"/>
          <p:cNvSpPr/>
          <p:nvPr/>
        </p:nvSpPr>
        <p:spPr>
          <a:xfrm>
            <a:off x="4480560" y="3459246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9" name="Text 67"/>
          <p:cNvSpPr/>
          <p:nvPr/>
        </p:nvSpPr>
        <p:spPr>
          <a:xfrm>
            <a:off x="4517136" y="3491250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70" name="Shape 68"/>
          <p:cNvSpPr/>
          <p:nvPr/>
        </p:nvSpPr>
        <p:spPr>
          <a:xfrm>
            <a:off x="502920" y="3810938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1" name="Text 69"/>
          <p:cNvSpPr/>
          <p:nvPr/>
        </p:nvSpPr>
        <p:spPr>
          <a:xfrm>
            <a:off x="539496" y="3842942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Física</a:t>
            </a:r>
            <a:endParaRPr lang="en-US" sz="680" dirty="0"/>
          </a:p>
        </p:txBody>
      </p:sp>
      <p:sp>
        <p:nvSpPr>
          <p:cNvPr id="72" name="Shape 70"/>
          <p:cNvSpPr/>
          <p:nvPr/>
        </p:nvSpPr>
        <p:spPr>
          <a:xfrm>
            <a:off x="2679192" y="3810938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3" name="Text 71"/>
          <p:cNvSpPr/>
          <p:nvPr/>
        </p:nvSpPr>
        <p:spPr>
          <a:xfrm>
            <a:off x="2715768" y="3842942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D. Arancibia B.</a:t>
            </a:r>
            <a:endParaRPr lang="en-US" sz="680" dirty="0"/>
          </a:p>
        </p:txBody>
      </p:sp>
      <p:sp>
        <p:nvSpPr>
          <p:cNvPr id="74" name="Shape 72"/>
          <p:cNvSpPr/>
          <p:nvPr/>
        </p:nvSpPr>
        <p:spPr>
          <a:xfrm>
            <a:off x="3977640" y="3810938"/>
            <a:ext cx="502920" cy="351692"/>
          </a:xfrm>
          <a:prstGeom prst="rect">
            <a:avLst/>
          </a:prstGeom>
          <a:solidFill>
            <a:srgbClr val="FFF2CC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5" name="Text 73"/>
          <p:cNvSpPr/>
          <p:nvPr/>
        </p:nvSpPr>
        <p:spPr>
          <a:xfrm>
            <a:off x="4014216" y="3842942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G2</a:t>
            </a:r>
            <a:endParaRPr lang="en-US" sz="730" dirty="0"/>
          </a:p>
        </p:txBody>
      </p:sp>
      <p:sp>
        <p:nvSpPr>
          <p:cNvPr id="76" name="Shape 74"/>
          <p:cNvSpPr/>
          <p:nvPr/>
        </p:nvSpPr>
        <p:spPr>
          <a:xfrm>
            <a:off x="4480560" y="3810938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7" name="Text 75"/>
          <p:cNvSpPr/>
          <p:nvPr/>
        </p:nvSpPr>
        <p:spPr>
          <a:xfrm>
            <a:off x="4517136" y="3842942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Requiere acompañamiento por experiencia específica no declarada y evaluación comparativamente baja.</a:t>
            </a:r>
            <a:endParaRPr lang="en-US" sz="680" dirty="0"/>
          </a:p>
        </p:txBody>
      </p:sp>
      <p:sp>
        <p:nvSpPr>
          <p:cNvPr id="78" name="Shape 76"/>
          <p:cNvSpPr/>
          <p:nvPr/>
        </p:nvSpPr>
        <p:spPr>
          <a:xfrm>
            <a:off x="502920" y="4162630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9" name="Text 77"/>
          <p:cNvSpPr/>
          <p:nvPr/>
        </p:nvSpPr>
        <p:spPr>
          <a:xfrm>
            <a:off x="539496" y="4194634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Física</a:t>
            </a:r>
            <a:endParaRPr lang="en-US" sz="680" dirty="0"/>
          </a:p>
        </p:txBody>
      </p:sp>
      <p:sp>
        <p:nvSpPr>
          <p:cNvPr id="80" name="Shape 78"/>
          <p:cNvSpPr/>
          <p:nvPr/>
        </p:nvSpPr>
        <p:spPr>
          <a:xfrm>
            <a:off x="2679192" y="4162630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1" name="Text 79"/>
          <p:cNvSpPr/>
          <p:nvPr/>
        </p:nvSpPr>
        <p:spPr>
          <a:xfrm>
            <a:off x="2715768" y="4194634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M. Plaza B.</a:t>
            </a:r>
            <a:endParaRPr lang="en-US" sz="680" dirty="0"/>
          </a:p>
        </p:txBody>
      </p:sp>
      <p:sp>
        <p:nvSpPr>
          <p:cNvPr id="82" name="Shape 80"/>
          <p:cNvSpPr/>
          <p:nvPr/>
        </p:nvSpPr>
        <p:spPr>
          <a:xfrm>
            <a:off x="3977640" y="4162630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3" name="Text 81"/>
          <p:cNvSpPr/>
          <p:nvPr/>
        </p:nvSpPr>
        <p:spPr>
          <a:xfrm>
            <a:off x="4014216" y="4194634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84" name="Shape 82"/>
          <p:cNvSpPr/>
          <p:nvPr/>
        </p:nvSpPr>
        <p:spPr>
          <a:xfrm>
            <a:off x="4480560" y="4162630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5" name="Text 83"/>
          <p:cNvSpPr/>
          <p:nvPr/>
        </p:nvSpPr>
        <p:spPr>
          <a:xfrm>
            <a:off x="4517136" y="4194634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86" name="Shape 84"/>
          <p:cNvSpPr/>
          <p:nvPr/>
        </p:nvSpPr>
        <p:spPr>
          <a:xfrm>
            <a:off x="502920" y="4514322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7" name="Text 85"/>
          <p:cNvSpPr/>
          <p:nvPr/>
        </p:nvSpPr>
        <p:spPr>
          <a:xfrm>
            <a:off x="539496" y="4546326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Física</a:t>
            </a:r>
            <a:endParaRPr lang="en-US" sz="680" dirty="0"/>
          </a:p>
        </p:txBody>
      </p:sp>
      <p:sp>
        <p:nvSpPr>
          <p:cNvPr id="88" name="Shape 86"/>
          <p:cNvSpPr/>
          <p:nvPr/>
        </p:nvSpPr>
        <p:spPr>
          <a:xfrm>
            <a:off x="2679192" y="4514322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9" name="Text 87"/>
          <p:cNvSpPr/>
          <p:nvPr/>
        </p:nvSpPr>
        <p:spPr>
          <a:xfrm>
            <a:off x="2715768" y="4546326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N. Ríos P.</a:t>
            </a:r>
            <a:endParaRPr lang="en-US" sz="680" dirty="0"/>
          </a:p>
        </p:txBody>
      </p:sp>
      <p:sp>
        <p:nvSpPr>
          <p:cNvPr id="90" name="Shape 88"/>
          <p:cNvSpPr/>
          <p:nvPr/>
        </p:nvSpPr>
        <p:spPr>
          <a:xfrm>
            <a:off x="3977640" y="4514322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1" name="Text 89"/>
          <p:cNvSpPr/>
          <p:nvPr/>
        </p:nvSpPr>
        <p:spPr>
          <a:xfrm>
            <a:off x="4014216" y="4546326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92" name="Shape 90"/>
          <p:cNvSpPr/>
          <p:nvPr/>
        </p:nvSpPr>
        <p:spPr>
          <a:xfrm>
            <a:off x="4480560" y="4514322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3" name="Text 91"/>
          <p:cNvSpPr/>
          <p:nvPr/>
        </p:nvSpPr>
        <p:spPr>
          <a:xfrm>
            <a:off x="4517136" y="4546326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94" name="Shape 92"/>
          <p:cNvSpPr/>
          <p:nvPr/>
        </p:nvSpPr>
        <p:spPr>
          <a:xfrm>
            <a:off x="502920" y="4866015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5" name="Text 93"/>
          <p:cNvSpPr/>
          <p:nvPr/>
        </p:nvSpPr>
        <p:spPr>
          <a:xfrm>
            <a:off x="539496" y="4898019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Química</a:t>
            </a:r>
            <a:endParaRPr lang="en-US" sz="680" dirty="0"/>
          </a:p>
        </p:txBody>
      </p:sp>
      <p:sp>
        <p:nvSpPr>
          <p:cNvPr id="96" name="Shape 94"/>
          <p:cNvSpPr/>
          <p:nvPr/>
        </p:nvSpPr>
        <p:spPr>
          <a:xfrm>
            <a:off x="2679192" y="4866015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7" name="Text 95"/>
          <p:cNvSpPr/>
          <p:nvPr/>
        </p:nvSpPr>
        <p:spPr>
          <a:xfrm>
            <a:off x="2715768" y="4898019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L. Pizarro H.</a:t>
            </a:r>
            <a:endParaRPr lang="en-US" sz="680" dirty="0"/>
          </a:p>
        </p:txBody>
      </p:sp>
      <p:sp>
        <p:nvSpPr>
          <p:cNvPr id="98" name="Shape 96"/>
          <p:cNvSpPr/>
          <p:nvPr/>
        </p:nvSpPr>
        <p:spPr>
          <a:xfrm>
            <a:off x="3977640" y="4866015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9" name="Text 97"/>
          <p:cNvSpPr/>
          <p:nvPr/>
        </p:nvSpPr>
        <p:spPr>
          <a:xfrm>
            <a:off x="4014216" y="4898019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100" name="Shape 98"/>
          <p:cNvSpPr/>
          <p:nvPr/>
        </p:nvSpPr>
        <p:spPr>
          <a:xfrm>
            <a:off x="4480560" y="4866015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1" name="Text 99"/>
          <p:cNvSpPr/>
          <p:nvPr/>
        </p:nvSpPr>
        <p:spPr>
          <a:xfrm>
            <a:off x="4517136" y="4898019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102" name="Shape 100"/>
          <p:cNvSpPr/>
          <p:nvPr/>
        </p:nvSpPr>
        <p:spPr>
          <a:xfrm>
            <a:off x="502920" y="5217707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3" name="Text 101"/>
          <p:cNvSpPr/>
          <p:nvPr/>
        </p:nvSpPr>
        <p:spPr>
          <a:xfrm>
            <a:off x="539496" y="5249711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Química</a:t>
            </a:r>
            <a:endParaRPr lang="en-US" sz="680" dirty="0"/>
          </a:p>
        </p:txBody>
      </p:sp>
      <p:sp>
        <p:nvSpPr>
          <p:cNvPr id="104" name="Shape 102"/>
          <p:cNvSpPr/>
          <p:nvPr/>
        </p:nvSpPr>
        <p:spPr>
          <a:xfrm>
            <a:off x="2679192" y="5217707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5" name="Text 103"/>
          <p:cNvSpPr/>
          <p:nvPr/>
        </p:nvSpPr>
        <p:spPr>
          <a:xfrm>
            <a:off x="2715768" y="5249711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M. Puentes R.</a:t>
            </a:r>
            <a:endParaRPr lang="en-US" sz="680" dirty="0"/>
          </a:p>
        </p:txBody>
      </p:sp>
      <p:sp>
        <p:nvSpPr>
          <p:cNvPr id="106" name="Shape 104"/>
          <p:cNvSpPr/>
          <p:nvPr/>
        </p:nvSpPr>
        <p:spPr>
          <a:xfrm>
            <a:off x="3977640" y="5217707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7" name="Text 105"/>
          <p:cNvSpPr/>
          <p:nvPr/>
        </p:nvSpPr>
        <p:spPr>
          <a:xfrm>
            <a:off x="4014216" y="5249711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108" name="Shape 106"/>
          <p:cNvSpPr/>
          <p:nvPr/>
        </p:nvSpPr>
        <p:spPr>
          <a:xfrm>
            <a:off x="4480560" y="5217707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9" name="Text 107"/>
          <p:cNvSpPr/>
          <p:nvPr/>
        </p:nvSpPr>
        <p:spPr>
          <a:xfrm>
            <a:off x="4517136" y="5249711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110" name="Shape 108"/>
          <p:cNvSpPr/>
          <p:nvPr/>
        </p:nvSpPr>
        <p:spPr>
          <a:xfrm>
            <a:off x="502920" y="5569399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1" name="Text 109"/>
          <p:cNvSpPr/>
          <p:nvPr/>
        </p:nvSpPr>
        <p:spPr>
          <a:xfrm>
            <a:off x="539496" y="5601403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Química</a:t>
            </a:r>
            <a:endParaRPr lang="en-US" sz="680" dirty="0"/>
          </a:p>
        </p:txBody>
      </p:sp>
      <p:sp>
        <p:nvSpPr>
          <p:cNvPr id="112" name="Shape 110"/>
          <p:cNvSpPr/>
          <p:nvPr/>
        </p:nvSpPr>
        <p:spPr>
          <a:xfrm>
            <a:off x="2679192" y="5569399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3" name="Text 111"/>
          <p:cNvSpPr/>
          <p:nvPr/>
        </p:nvSpPr>
        <p:spPr>
          <a:xfrm>
            <a:off x="2715768" y="5601403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F. Gallardo G.</a:t>
            </a:r>
            <a:endParaRPr lang="en-US" sz="680" dirty="0"/>
          </a:p>
        </p:txBody>
      </p:sp>
      <p:sp>
        <p:nvSpPr>
          <p:cNvPr id="114" name="Shape 112"/>
          <p:cNvSpPr/>
          <p:nvPr/>
        </p:nvSpPr>
        <p:spPr>
          <a:xfrm>
            <a:off x="3977640" y="5569399"/>
            <a:ext cx="502920" cy="351692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5" name="Text 113"/>
          <p:cNvSpPr/>
          <p:nvPr/>
        </p:nvSpPr>
        <p:spPr>
          <a:xfrm>
            <a:off x="4014216" y="5601403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G1</a:t>
            </a:r>
            <a:endParaRPr lang="en-US" sz="730" dirty="0"/>
          </a:p>
        </p:txBody>
      </p:sp>
      <p:sp>
        <p:nvSpPr>
          <p:cNvPr id="116" name="Shape 114"/>
          <p:cNvSpPr/>
          <p:nvPr/>
        </p:nvSpPr>
        <p:spPr>
          <a:xfrm>
            <a:off x="4480560" y="5569399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7" name="Text 115"/>
          <p:cNvSpPr/>
          <p:nvPr/>
        </p:nvSpPr>
        <p:spPr>
          <a:xfrm>
            <a:off x="4517136" y="5601403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680" dirty="0"/>
          </a:p>
        </p:txBody>
      </p:sp>
      <p:sp>
        <p:nvSpPr>
          <p:cNvPr id="118" name="Shape 116"/>
          <p:cNvSpPr/>
          <p:nvPr/>
        </p:nvSpPr>
        <p:spPr>
          <a:xfrm>
            <a:off x="502920" y="5921092"/>
            <a:ext cx="2176272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9" name="Text 117"/>
          <p:cNvSpPr/>
          <p:nvPr/>
        </p:nvSpPr>
        <p:spPr>
          <a:xfrm>
            <a:off x="539496" y="5953096"/>
            <a:ext cx="2103120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Electrotecnia</a:t>
            </a:r>
            <a:endParaRPr lang="en-US" sz="680" dirty="0"/>
          </a:p>
        </p:txBody>
      </p:sp>
      <p:sp>
        <p:nvSpPr>
          <p:cNvPr id="120" name="Shape 118"/>
          <p:cNvSpPr/>
          <p:nvPr/>
        </p:nvSpPr>
        <p:spPr>
          <a:xfrm>
            <a:off x="2679192" y="5921092"/>
            <a:ext cx="1298448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1" name="Text 119"/>
          <p:cNvSpPr/>
          <p:nvPr/>
        </p:nvSpPr>
        <p:spPr>
          <a:xfrm>
            <a:off x="2715768" y="5953096"/>
            <a:ext cx="1225296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V. de la Fuente C.</a:t>
            </a:r>
            <a:endParaRPr lang="en-US" sz="680" dirty="0"/>
          </a:p>
        </p:txBody>
      </p:sp>
      <p:sp>
        <p:nvSpPr>
          <p:cNvPr id="122" name="Shape 120"/>
          <p:cNvSpPr/>
          <p:nvPr/>
        </p:nvSpPr>
        <p:spPr>
          <a:xfrm>
            <a:off x="3977640" y="5921092"/>
            <a:ext cx="502920" cy="351692"/>
          </a:xfrm>
          <a:prstGeom prst="rect">
            <a:avLst/>
          </a:prstGeom>
          <a:solidFill>
            <a:srgbClr val="FFF2CC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3" name="Text 121"/>
          <p:cNvSpPr/>
          <p:nvPr/>
        </p:nvSpPr>
        <p:spPr>
          <a:xfrm>
            <a:off x="4014216" y="5953096"/>
            <a:ext cx="42976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43447"/>
                </a:solidFill>
              </a:rPr>
              <a:t>G2</a:t>
            </a:r>
            <a:endParaRPr lang="en-US" sz="730" dirty="0"/>
          </a:p>
        </p:txBody>
      </p:sp>
      <p:sp>
        <p:nvSpPr>
          <p:cNvPr id="124" name="Shape 122"/>
          <p:cNvSpPr/>
          <p:nvPr/>
        </p:nvSpPr>
        <p:spPr>
          <a:xfrm>
            <a:off x="4480560" y="5921092"/>
            <a:ext cx="7178040" cy="351692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5" name="Text 123"/>
          <p:cNvSpPr/>
          <p:nvPr/>
        </p:nvSpPr>
        <p:spPr>
          <a:xfrm>
            <a:off x="4517136" y="5953096"/>
            <a:ext cx="7104888" cy="2876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680" dirty="0">
                <a:solidFill>
                  <a:srgbClr val="243447"/>
                </a:solidFill>
              </a:rPr>
              <a:t>Seguimiento en aula por bajo desempeño inicial de alumnos.</a:t>
            </a:r>
            <a:endParaRPr lang="en-US" sz="680" dirty="0"/>
          </a:p>
        </p:txBody>
      </p:sp>
      <p:sp>
        <p:nvSpPr>
          <p:cNvPr id="126" name="Text 124"/>
          <p:cNvSpPr/>
          <p:nvPr/>
        </p:nvSpPr>
        <p:spPr>
          <a:xfrm>
            <a:off x="502920" y="6510528"/>
            <a:ext cx="3657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20" dirty="0">
                <a:solidFill>
                  <a:srgbClr val="8A96A8"/>
                </a:solidFill>
              </a:rPr>
              <a:t>Evaluación de Pertinencia Docente | 5</a:t>
            </a:r>
            <a:endParaRPr lang="en-US" sz="720" dirty="0"/>
          </a:p>
        </p:txBody>
      </p:sp>
      <p:sp>
        <p:nvSpPr>
          <p:cNvPr id="127" name="Text 125"/>
          <p:cNvSpPr/>
          <p:nvPr/>
        </p:nvSpPr>
        <p:spPr>
          <a:xfrm>
            <a:off x="9692640" y="6510528"/>
            <a:ext cx="1965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" dirty="0">
                <a:solidFill>
                  <a:srgbClr val="8A96A8"/>
                </a:solidFill>
              </a:rPr>
              <a:t>Clasificación G1–G4</a:t>
            </a:r>
            <a:endParaRPr lang="en-US" sz="72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Detalle área Humanista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Profesores del área Humanista por subárea y clasificación.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9235440" y="107899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20" dirty="0">
                <a:solidFill>
                  <a:srgbClr val="5F6B7A"/>
                </a:solidFill>
              </a:rPr>
              <a:t>Colores: </a:t>
            </a:r>
            <a:endParaRPr lang="en-US" sz="720" dirty="0"/>
          </a:p>
        </p:txBody>
      </p:sp>
      <p:sp>
        <p:nvSpPr>
          <p:cNvPr id="6" name="Shape 4"/>
          <p:cNvSpPr/>
          <p:nvPr/>
        </p:nvSpPr>
        <p:spPr>
          <a:xfrm>
            <a:off x="976579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979322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G1</a:t>
            </a:r>
            <a:endParaRPr lang="en-US" sz="680" dirty="0"/>
          </a:p>
        </p:txBody>
      </p:sp>
      <p:sp>
        <p:nvSpPr>
          <p:cNvPr id="8" name="Shape 6"/>
          <p:cNvSpPr/>
          <p:nvPr/>
        </p:nvSpPr>
        <p:spPr>
          <a:xfrm>
            <a:off x="1026871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029614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G2</a:t>
            </a:r>
            <a:endParaRPr lang="en-US" sz="680" dirty="0"/>
          </a:p>
        </p:txBody>
      </p:sp>
      <p:sp>
        <p:nvSpPr>
          <p:cNvPr id="10" name="Shape 8"/>
          <p:cNvSpPr/>
          <p:nvPr/>
        </p:nvSpPr>
        <p:spPr>
          <a:xfrm>
            <a:off x="1077163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1079906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G3</a:t>
            </a:r>
            <a:endParaRPr lang="en-US" sz="680" dirty="0"/>
          </a:p>
        </p:txBody>
      </p:sp>
      <p:sp>
        <p:nvSpPr>
          <p:cNvPr id="12" name="Shape 10"/>
          <p:cNvSpPr/>
          <p:nvPr/>
        </p:nvSpPr>
        <p:spPr>
          <a:xfrm>
            <a:off x="1127455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1130198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G4</a:t>
            </a:r>
            <a:endParaRPr lang="en-US" sz="680" dirty="0"/>
          </a:p>
        </p:txBody>
      </p:sp>
      <p:sp>
        <p:nvSpPr>
          <p:cNvPr id="14" name="Shape 12"/>
          <p:cNvSpPr/>
          <p:nvPr/>
        </p:nvSpPr>
        <p:spPr>
          <a:xfrm>
            <a:off x="502920" y="1417320"/>
            <a:ext cx="2176272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539496" y="1449324"/>
            <a:ext cx="2103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40" b="1" dirty="0">
                <a:solidFill>
                  <a:srgbClr val="FFFFFF"/>
                </a:solidFill>
              </a:rPr>
              <a:t>Subárea</a:t>
            </a:r>
            <a:endParaRPr lang="en-US" sz="840" dirty="0"/>
          </a:p>
        </p:txBody>
      </p:sp>
      <p:sp>
        <p:nvSpPr>
          <p:cNvPr id="16" name="Shape 14"/>
          <p:cNvSpPr/>
          <p:nvPr/>
        </p:nvSpPr>
        <p:spPr>
          <a:xfrm>
            <a:off x="2679192" y="1417320"/>
            <a:ext cx="1298448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Text 15"/>
          <p:cNvSpPr/>
          <p:nvPr/>
        </p:nvSpPr>
        <p:spPr>
          <a:xfrm>
            <a:off x="2715768" y="1449324"/>
            <a:ext cx="122529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40" b="1" dirty="0">
                <a:solidFill>
                  <a:srgbClr val="FFFFFF"/>
                </a:solidFill>
              </a:rPr>
              <a:t>Profesor</a:t>
            </a:r>
            <a:endParaRPr lang="en-US" sz="840" dirty="0"/>
          </a:p>
        </p:txBody>
      </p:sp>
      <p:sp>
        <p:nvSpPr>
          <p:cNvPr id="18" name="Shape 16"/>
          <p:cNvSpPr/>
          <p:nvPr/>
        </p:nvSpPr>
        <p:spPr>
          <a:xfrm>
            <a:off x="3977640" y="1417320"/>
            <a:ext cx="50292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4014216" y="1449324"/>
            <a:ext cx="4297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FFFFFF"/>
                </a:solidFill>
              </a:rPr>
              <a:t>Clas.</a:t>
            </a:r>
            <a:endParaRPr lang="en-US" sz="840" dirty="0"/>
          </a:p>
        </p:txBody>
      </p:sp>
      <p:sp>
        <p:nvSpPr>
          <p:cNvPr id="20" name="Shape 18"/>
          <p:cNvSpPr/>
          <p:nvPr/>
        </p:nvSpPr>
        <p:spPr>
          <a:xfrm>
            <a:off x="4480560" y="1417320"/>
            <a:ext cx="717804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4517136" y="1449324"/>
            <a:ext cx="710488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40" b="1" dirty="0">
                <a:solidFill>
                  <a:srgbClr val="FFFFFF"/>
                </a:solidFill>
              </a:rPr>
              <a:t>Observación / fundamento</a:t>
            </a:r>
            <a:endParaRPr lang="en-US" sz="840" dirty="0"/>
          </a:p>
        </p:txBody>
      </p:sp>
      <p:sp>
        <p:nvSpPr>
          <p:cNvPr id="22" name="Shape 20"/>
          <p:cNvSpPr/>
          <p:nvPr/>
        </p:nvSpPr>
        <p:spPr>
          <a:xfrm>
            <a:off x="502920" y="176479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3" name="Text 21"/>
          <p:cNvSpPr/>
          <p:nvPr/>
        </p:nvSpPr>
        <p:spPr>
          <a:xfrm>
            <a:off x="539496" y="179679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Lenguaje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2679192" y="176479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5" name="Text 23"/>
          <p:cNvSpPr/>
          <p:nvPr/>
        </p:nvSpPr>
        <p:spPr>
          <a:xfrm>
            <a:off x="2715768" y="179679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C. Arentsen A.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3977640" y="176479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7" name="Text 25"/>
          <p:cNvSpPr/>
          <p:nvPr/>
        </p:nvSpPr>
        <p:spPr>
          <a:xfrm>
            <a:off x="4014216" y="179679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28" name="Shape 26"/>
          <p:cNvSpPr/>
          <p:nvPr/>
        </p:nvSpPr>
        <p:spPr>
          <a:xfrm>
            <a:off x="4480560" y="176479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9" name="Text 27"/>
          <p:cNvSpPr/>
          <p:nvPr/>
        </p:nvSpPr>
        <p:spPr>
          <a:xfrm>
            <a:off x="4517136" y="179679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30" name="Shape 28"/>
          <p:cNvSpPr/>
          <p:nvPr/>
        </p:nvSpPr>
        <p:spPr>
          <a:xfrm>
            <a:off x="502920" y="218770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539496" y="221970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Lenguaje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2679192" y="218770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3" name="Text 31"/>
          <p:cNvSpPr/>
          <p:nvPr/>
        </p:nvSpPr>
        <p:spPr>
          <a:xfrm>
            <a:off x="2715768" y="221970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V. Campos O.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3977640" y="218770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5" name="Text 33"/>
          <p:cNvSpPr/>
          <p:nvPr/>
        </p:nvSpPr>
        <p:spPr>
          <a:xfrm>
            <a:off x="4014216" y="221970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4480560" y="218770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7" name="Text 35"/>
          <p:cNvSpPr/>
          <p:nvPr/>
        </p:nvSpPr>
        <p:spPr>
          <a:xfrm>
            <a:off x="4517136" y="221970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38" name="Shape 36"/>
          <p:cNvSpPr/>
          <p:nvPr/>
        </p:nvSpPr>
        <p:spPr>
          <a:xfrm>
            <a:off x="502920" y="261061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9" name="Text 37"/>
          <p:cNvSpPr/>
          <p:nvPr/>
        </p:nvSpPr>
        <p:spPr>
          <a:xfrm>
            <a:off x="539496" y="264261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Lenguaje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2679192" y="261061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1" name="Text 39"/>
          <p:cNvSpPr/>
          <p:nvPr/>
        </p:nvSpPr>
        <p:spPr>
          <a:xfrm>
            <a:off x="2715768" y="264261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M. Núñez V.</a:t>
            </a:r>
            <a:endParaRPr lang="en-US" sz="800" dirty="0"/>
          </a:p>
        </p:txBody>
      </p:sp>
      <p:sp>
        <p:nvSpPr>
          <p:cNvPr id="42" name="Shape 40"/>
          <p:cNvSpPr/>
          <p:nvPr/>
        </p:nvSpPr>
        <p:spPr>
          <a:xfrm>
            <a:off x="3977640" y="261061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3" name="Text 41"/>
          <p:cNvSpPr/>
          <p:nvPr/>
        </p:nvSpPr>
        <p:spPr>
          <a:xfrm>
            <a:off x="4014216" y="264261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44" name="Shape 42"/>
          <p:cNvSpPr/>
          <p:nvPr/>
        </p:nvSpPr>
        <p:spPr>
          <a:xfrm>
            <a:off x="4480560" y="261061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5" name="Text 43"/>
          <p:cNvSpPr/>
          <p:nvPr/>
        </p:nvSpPr>
        <p:spPr>
          <a:xfrm>
            <a:off x="4517136" y="264261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502920" y="303352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7" name="Text 45"/>
          <p:cNvSpPr/>
          <p:nvPr/>
        </p:nvSpPr>
        <p:spPr>
          <a:xfrm>
            <a:off x="539496" y="306552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Historia y Geografía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2679192" y="303352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9" name="Text 47"/>
          <p:cNvSpPr/>
          <p:nvPr/>
        </p:nvSpPr>
        <p:spPr>
          <a:xfrm>
            <a:off x="2715768" y="306552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B. Ramírez T.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3977640" y="303352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1" name="Text 49"/>
          <p:cNvSpPr/>
          <p:nvPr/>
        </p:nvSpPr>
        <p:spPr>
          <a:xfrm>
            <a:off x="4014216" y="306552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52" name="Shape 50"/>
          <p:cNvSpPr/>
          <p:nvPr/>
        </p:nvSpPr>
        <p:spPr>
          <a:xfrm>
            <a:off x="4480560" y="303352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3" name="Text 51"/>
          <p:cNvSpPr/>
          <p:nvPr/>
        </p:nvSpPr>
        <p:spPr>
          <a:xfrm>
            <a:off x="4517136" y="306552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502920" y="345643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5" name="Text 53"/>
          <p:cNvSpPr/>
          <p:nvPr/>
        </p:nvSpPr>
        <p:spPr>
          <a:xfrm>
            <a:off x="539496" y="348843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Historia y Geografía</a:t>
            </a:r>
            <a:endParaRPr lang="en-US" sz="800" dirty="0"/>
          </a:p>
        </p:txBody>
      </p:sp>
      <p:sp>
        <p:nvSpPr>
          <p:cNvPr id="56" name="Shape 54"/>
          <p:cNvSpPr/>
          <p:nvPr/>
        </p:nvSpPr>
        <p:spPr>
          <a:xfrm>
            <a:off x="2679192" y="345643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7" name="Text 55"/>
          <p:cNvSpPr/>
          <p:nvPr/>
        </p:nvSpPr>
        <p:spPr>
          <a:xfrm>
            <a:off x="2715768" y="348843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J. Ríos G.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3977640" y="345643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9" name="Text 57"/>
          <p:cNvSpPr/>
          <p:nvPr/>
        </p:nvSpPr>
        <p:spPr>
          <a:xfrm>
            <a:off x="4014216" y="348843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60" name="Shape 58"/>
          <p:cNvSpPr/>
          <p:nvPr/>
        </p:nvSpPr>
        <p:spPr>
          <a:xfrm>
            <a:off x="4480560" y="345643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1" name="Text 59"/>
          <p:cNvSpPr/>
          <p:nvPr/>
        </p:nvSpPr>
        <p:spPr>
          <a:xfrm>
            <a:off x="4517136" y="348843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62" name="Shape 60"/>
          <p:cNvSpPr/>
          <p:nvPr/>
        </p:nvSpPr>
        <p:spPr>
          <a:xfrm>
            <a:off x="502920" y="387934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3" name="Text 61"/>
          <p:cNvSpPr/>
          <p:nvPr/>
        </p:nvSpPr>
        <p:spPr>
          <a:xfrm>
            <a:off x="539496" y="391134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Historia y Geografía</a:t>
            </a:r>
            <a:endParaRPr lang="en-US" sz="800" dirty="0"/>
          </a:p>
        </p:txBody>
      </p:sp>
      <p:sp>
        <p:nvSpPr>
          <p:cNvPr id="64" name="Shape 62"/>
          <p:cNvSpPr/>
          <p:nvPr/>
        </p:nvSpPr>
        <p:spPr>
          <a:xfrm>
            <a:off x="2679192" y="387934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5" name="Text 63"/>
          <p:cNvSpPr/>
          <p:nvPr/>
        </p:nvSpPr>
        <p:spPr>
          <a:xfrm>
            <a:off x="2715768" y="391134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M. Román C.</a:t>
            </a:r>
            <a:endParaRPr lang="en-US" sz="800" dirty="0"/>
          </a:p>
        </p:txBody>
      </p:sp>
      <p:sp>
        <p:nvSpPr>
          <p:cNvPr id="66" name="Shape 64"/>
          <p:cNvSpPr/>
          <p:nvPr/>
        </p:nvSpPr>
        <p:spPr>
          <a:xfrm>
            <a:off x="3977640" y="387934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7" name="Text 65"/>
          <p:cNvSpPr/>
          <p:nvPr/>
        </p:nvSpPr>
        <p:spPr>
          <a:xfrm>
            <a:off x="4014216" y="391134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68" name="Shape 66"/>
          <p:cNvSpPr/>
          <p:nvPr/>
        </p:nvSpPr>
        <p:spPr>
          <a:xfrm>
            <a:off x="4480560" y="387934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9" name="Text 67"/>
          <p:cNvSpPr/>
          <p:nvPr/>
        </p:nvSpPr>
        <p:spPr>
          <a:xfrm>
            <a:off x="4517136" y="391134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70" name="Shape 68"/>
          <p:cNvSpPr/>
          <p:nvPr/>
        </p:nvSpPr>
        <p:spPr>
          <a:xfrm>
            <a:off x="502920" y="430225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1" name="Text 69"/>
          <p:cNvSpPr/>
          <p:nvPr/>
        </p:nvSpPr>
        <p:spPr>
          <a:xfrm>
            <a:off x="539496" y="433425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Psicología</a:t>
            </a:r>
            <a:endParaRPr lang="en-US" sz="800" dirty="0"/>
          </a:p>
        </p:txBody>
      </p:sp>
      <p:sp>
        <p:nvSpPr>
          <p:cNvPr id="72" name="Shape 70"/>
          <p:cNvSpPr/>
          <p:nvPr/>
        </p:nvSpPr>
        <p:spPr>
          <a:xfrm>
            <a:off x="2679192" y="430225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3" name="Text 71"/>
          <p:cNvSpPr/>
          <p:nvPr/>
        </p:nvSpPr>
        <p:spPr>
          <a:xfrm>
            <a:off x="2715768" y="433425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A. Lucero L.</a:t>
            </a:r>
            <a:endParaRPr lang="en-US" sz="800" dirty="0"/>
          </a:p>
        </p:txBody>
      </p:sp>
      <p:sp>
        <p:nvSpPr>
          <p:cNvPr id="74" name="Shape 72"/>
          <p:cNvSpPr/>
          <p:nvPr/>
        </p:nvSpPr>
        <p:spPr>
          <a:xfrm>
            <a:off x="3977640" y="430225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5" name="Text 73"/>
          <p:cNvSpPr/>
          <p:nvPr/>
        </p:nvSpPr>
        <p:spPr>
          <a:xfrm>
            <a:off x="4014216" y="433425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76" name="Shape 74"/>
          <p:cNvSpPr/>
          <p:nvPr/>
        </p:nvSpPr>
        <p:spPr>
          <a:xfrm>
            <a:off x="4480560" y="430225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7" name="Text 75"/>
          <p:cNvSpPr/>
          <p:nvPr/>
        </p:nvSpPr>
        <p:spPr>
          <a:xfrm>
            <a:off x="4517136" y="433425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  <p:sp>
        <p:nvSpPr>
          <p:cNvPr id="78" name="Shape 76"/>
          <p:cNvSpPr/>
          <p:nvPr/>
        </p:nvSpPr>
        <p:spPr>
          <a:xfrm>
            <a:off x="502920" y="4725162"/>
            <a:ext cx="2176272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9" name="Text 77"/>
          <p:cNvSpPr/>
          <p:nvPr/>
        </p:nvSpPr>
        <p:spPr>
          <a:xfrm>
            <a:off x="539496" y="4757166"/>
            <a:ext cx="2103120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Filosofía</a:t>
            </a:r>
            <a:endParaRPr lang="en-US" sz="800" dirty="0"/>
          </a:p>
        </p:txBody>
      </p:sp>
      <p:sp>
        <p:nvSpPr>
          <p:cNvPr id="80" name="Shape 78"/>
          <p:cNvSpPr/>
          <p:nvPr/>
        </p:nvSpPr>
        <p:spPr>
          <a:xfrm>
            <a:off x="2679192" y="4725162"/>
            <a:ext cx="1298448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1" name="Text 79"/>
          <p:cNvSpPr/>
          <p:nvPr/>
        </p:nvSpPr>
        <p:spPr>
          <a:xfrm>
            <a:off x="2715768" y="4757166"/>
            <a:ext cx="1225296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M. Mayne-Nicholls K.</a:t>
            </a:r>
            <a:endParaRPr lang="en-US" sz="800" dirty="0"/>
          </a:p>
        </p:txBody>
      </p:sp>
      <p:sp>
        <p:nvSpPr>
          <p:cNvPr id="82" name="Shape 80"/>
          <p:cNvSpPr/>
          <p:nvPr/>
        </p:nvSpPr>
        <p:spPr>
          <a:xfrm>
            <a:off x="3977640" y="4725162"/>
            <a:ext cx="502920" cy="422910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3" name="Text 81"/>
          <p:cNvSpPr/>
          <p:nvPr/>
        </p:nvSpPr>
        <p:spPr>
          <a:xfrm>
            <a:off x="4014216" y="4757166"/>
            <a:ext cx="42976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43447"/>
                </a:solidFill>
              </a:rPr>
              <a:t>G1</a:t>
            </a:r>
            <a:endParaRPr lang="en-US" sz="850" dirty="0"/>
          </a:p>
        </p:txBody>
      </p:sp>
      <p:sp>
        <p:nvSpPr>
          <p:cNvPr id="84" name="Shape 82"/>
          <p:cNvSpPr/>
          <p:nvPr/>
        </p:nvSpPr>
        <p:spPr>
          <a:xfrm>
            <a:off x="4480560" y="4725162"/>
            <a:ext cx="7178040" cy="422910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5" name="Text 83"/>
          <p:cNvSpPr/>
          <p:nvPr/>
        </p:nvSpPr>
        <p:spPr>
          <a:xfrm>
            <a:off x="4517136" y="4757166"/>
            <a:ext cx="7104888" cy="35890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Detalle área </a:t>
            </a:r>
            <a:r>
              <a:rPr lang="en-US" sz="2500" b="1" dirty="0" err="1">
                <a:solidFill>
                  <a:srgbClr val="17324D"/>
                </a:solidFill>
              </a:rPr>
              <a:t>Profesional</a:t>
            </a:r>
            <a:r>
              <a:rPr lang="en-US" sz="2500" b="1" dirty="0">
                <a:solidFill>
                  <a:srgbClr val="17324D"/>
                </a:solidFill>
              </a:rPr>
              <a:t> 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Navegación, Sistemas de Ingeniería, Abastecimiento, Formación Naval y Administración.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9235440" y="107899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20" dirty="0">
                <a:solidFill>
                  <a:srgbClr val="5F6B7A"/>
                </a:solidFill>
              </a:rPr>
              <a:t>Colores: </a:t>
            </a:r>
            <a:endParaRPr lang="en-US" sz="720" dirty="0"/>
          </a:p>
        </p:txBody>
      </p:sp>
      <p:sp>
        <p:nvSpPr>
          <p:cNvPr id="6" name="Shape 4"/>
          <p:cNvSpPr/>
          <p:nvPr/>
        </p:nvSpPr>
        <p:spPr>
          <a:xfrm>
            <a:off x="976579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979322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G1</a:t>
            </a:r>
            <a:endParaRPr lang="en-US" sz="680" dirty="0"/>
          </a:p>
        </p:txBody>
      </p:sp>
      <p:sp>
        <p:nvSpPr>
          <p:cNvPr id="8" name="Shape 6"/>
          <p:cNvSpPr/>
          <p:nvPr/>
        </p:nvSpPr>
        <p:spPr>
          <a:xfrm>
            <a:off x="1026871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029614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G2</a:t>
            </a:r>
            <a:endParaRPr lang="en-US" sz="680" dirty="0"/>
          </a:p>
        </p:txBody>
      </p:sp>
      <p:sp>
        <p:nvSpPr>
          <p:cNvPr id="10" name="Shape 8"/>
          <p:cNvSpPr/>
          <p:nvPr/>
        </p:nvSpPr>
        <p:spPr>
          <a:xfrm>
            <a:off x="1077163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1079906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G3</a:t>
            </a:r>
            <a:endParaRPr lang="en-US" sz="680" dirty="0"/>
          </a:p>
        </p:txBody>
      </p:sp>
      <p:sp>
        <p:nvSpPr>
          <p:cNvPr id="12" name="Shape 10"/>
          <p:cNvSpPr/>
          <p:nvPr/>
        </p:nvSpPr>
        <p:spPr>
          <a:xfrm>
            <a:off x="1127455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1130198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G4</a:t>
            </a:r>
            <a:endParaRPr lang="en-US" sz="680" dirty="0"/>
          </a:p>
        </p:txBody>
      </p:sp>
      <p:sp>
        <p:nvSpPr>
          <p:cNvPr id="14" name="Shape 12"/>
          <p:cNvSpPr/>
          <p:nvPr/>
        </p:nvSpPr>
        <p:spPr>
          <a:xfrm>
            <a:off x="502920" y="1371600"/>
            <a:ext cx="2176272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539496" y="1403604"/>
            <a:ext cx="2103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70" b="1" dirty="0">
                <a:solidFill>
                  <a:srgbClr val="FFFFFF"/>
                </a:solidFill>
              </a:rPr>
              <a:t>Subárea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2679192" y="1371600"/>
            <a:ext cx="1298448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Text 15"/>
          <p:cNvSpPr/>
          <p:nvPr/>
        </p:nvSpPr>
        <p:spPr>
          <a:xfrm>
            <a:off x="2715768" y="1403604"/>
            <a:ext cx="122529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70" b="1" dirty="0">
                <a:solidFill>
                  <a:srgbClr val="FFFFFF"/>
                </a:solidFill>
              </a:rPr>
              <a:t>Profesor</a:t>
            </a:r>
            <a:endParaRPr lang="en-US" sz="770" dirty="0"/>
          </a:p>
        </p:txBody>
      </p:sp>
      <p:sp>
        <p:nvSpPr>
          <p:cNvPr id="18" name="Shape 16"/>
          <p:cNvSpPr/>
          <p:nvPr/>
        </p:nvSpPr>
        <p:spPr>
          <a:xfrm>
            <a:off x="3977640" y="1371600"/>
            <a:ext cx="50292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4014216" y="1403604"/>
            <a:ext cx="4297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70" b="1" dirty="0">
                <a:solidFill>
                  <a:srgbClr val="FFFFFF"/>
                </a:solidFill>
              </a:rPr>
              <a:t>Clas.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4480560" y="1371600"/>
            <a:ext cx="717804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4517136" y="1403604"/>
            <a:ext cx="710488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70" b="1" dirty="0">
                <a:solidFill>
                  <a:srgbClr val="FFFFFF"/>
                </a:solidFill>
              </a:rPr>
              <a:t>Observación / fundamento</a:t>
            </a:r>
            <a:endParaRPr lang="en-US" sz="770" dirty="0"/>
          </a:p>
        </p:txBody>
      </p:sp>
      <p:sp>
        <p:nvSpPr>
          <p:cNvPr id="22" name="Shape 20"/>
          <p:cNvSpPr/>
          <p:nvPr/>
        </p:nvSpPr>
        <p:spPr>
          <a:xfrm>
            <a:off x="502920" y="1719072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3" name="Text 21"/>
          <p:cNvSpPr/>
          <p:nvPr/>
        </p:nvSpPr>
        <p:spPr>
          <a:xfrm>
            <a:off x="539496" y="1751076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Navegación</a:t>
            </a:r>
            <a:endParaRPr lang="en-US" sz="730" dirty="0"/>
          </a:p>
        </p:txBody>
      </p:sp>
      <p:sp>
        <p:nvSpPr>
          <p:cNvPr id="24" name="Shape 22"/>
          <p:cNvSpPr/>
          <p:nvPr/>
        </p:nvSpPr>
        <p:spPr>
          <a:xfrm>
            <a:off x="2679192" y="1719072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5" name="Text 23"/>
          <p:cNvSpPr/>
          <p:nvPr/>
        </p:nvSpPr>
        <p:spPr>
          <a:xfrm>
            <a:off x="2715768" y="1751076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M. Coloma A.</a:t>
            </a:r>
            <a:endParaRPr lang="en-US" sz="730" dirty="0"/>
          </a:p>
        </p:txBody>
      </p:sp>
      <p:sp>
        <p:nvSpPr>
          <p:cNvPr id="26" name="Shape 24"/>
          <p:cNvSpPr/>
          <p:nvPr/>
        </p:nvSpPr>
        <p:spPr>
          <a:xfrm>
            <a:off x="3977640" y="1719072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7" name="Text 25"/>
          <p:cNvSpPr/>
          <p:nvPr/>
        </p:nvSpPr>
        <p:spPr>
          <a:xfrm>
            <a:off x="4014216" y="1751076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28" name="Shape 26"/>
          <p:cNvSpPr/>
          <p:nvPr/>
        </p:nvSpPr>
        <p:spPr>
          <a:xfrm>
            <a:off x="4480560" y="1719072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9" name="Text 27"/>
          <p:cNvSpPr/>
          <p:nvPr/>
        </p:nvSpPr>
        <p:spPr>
          <a:xfrm>
            <a:off x="4517136" y="1751076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  <p:sp>
        <p:nvSpPr>
          <p:cNvPr id="30" name="Shape 28"/>
          <p:cNvSpPr/>
          <p:nvPr/>
        </p:nvSpPr>
        <p:spPr>
          <a:xfrm>
            <a:off x="502920" y="2235708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539496" y="2267712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Navegación / Operaciones Navales</a:t>
            </a:r>
            <a:endParaRPr lang="en-US" sz="730" dirty="0"/>
          </a:p>
        </p:txBody>
      </p:sp>
      <p:sp>
        <p:nvSpPr>
          <p:cNvPr id="32" name="Shape 30"/>
          <p:cNvSpPr/>
          <p:nvPr/>
        </p:nvSpPr>
        <p:spPr>
          <a:xfrm>
            <a:off x="2679192" y="2235708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3" name="Text 31"/>
          <p:cNvSpPr/>
          <p:nvPr/>
        </p:nvSpPr>
        <p:spPr>
          <a:xfrm>
            <a:off x="2715768" y="2267712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M. Rojas B.</a:t>
            </a:r>
            <a:endParaRPr lang="en-US" sz="730" dirty="0"/>
          </a:p>
        </p:txBody>
      </p:sp>
      <p:sp>
        <p:nvSpPr>
          <p:cNvPr id="34" name="Shape 32"/>
          <p:cNvSpPr/>
          <p:nvPr/>
        </p:nvSpPr>
        <p:spPr>
          <a:xfrm>
            <a:off x="3977640" y="2235708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5" name="Text 33"/>
          <p:cNvSpPr/>
          <p:nvPr/>
        </p:nvSpPr>
        <p:spPr>
          <a:xfrm>
            <a:off x="4014216" y="2267712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36" name="Shape 34"/>
          <p:cNvSpPr/>
          <p:nvPr/>
        </p:nvSpPr>
        <p:spPr>
          <a:xfrm>
            <a:off x="4480560" y="2235708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7" name="Text 35"/>
          <p:cNvSpPr/>
          <p:nvPr/>
        </p:nvSpPr>
        <p:spPr>
          <a:xfrm>
            <a:off x="4517136" y="2267712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  <p:sp>
        <p:nvSpPr>
          <p:cNvPr id="38" name="Shape 36"/>
          <p:cNvSpPr/>
          <p:nvPr/>
        </p:nvSpPr>
        <p:spPr>
          <a:xfrm>
            <a:off x="502920" y="2752344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9" name="Text 37"/>
          <p:cNvSpPr/>
          <p:nvPr/>
        </p:nvSpPr>
        <p:spPr>
          <a:xfrm>
            <a:off x="539496" y="2784348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Sistemas de Ingeniería</a:t>
            </a:r>
            <a:endParaRPr lang="en-US" sz="730" dirty="0"/>
          </a:p>
        </p:txBody>
      </p:sp>
      <p:sp>
        <p:nvSpPr>
          <p:cNvPr id="40" name="Shape 38"/>
          <p:cNvSpPr/>
          <p:nvPr/>
        </p:nvSpPr>
        <p:spPr>
          <a:xfrm>
            <a:off x="2679192" y="2752344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1" name="Text 39"/>
          <p:cNvSpPr/>
          <p:nvPr/>
        </p:nvSpPr>
        <p:spPr>
          <a:xfrm>
            <a:off x="2715768" y="2784348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A. García C.</a:t>
            </a:r>
            <a:endParaRPr lang="en-US" sz="730" dirty="0"/>
          </a:p>
        </p:txBody>
      </p:sp>
      <p:sp>
        <p:nvSpPr>
          <p:cNvPr id="42" name="Shape 40"/>
          <p:cNvSpPr/>
          <p:nvPr/>
        </p:nvSpPr>
        <p:spPr>
          <a:xfrm>
            <a:off x="3977640" y="2752344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3" name="Text 41"/>
          <p:cNvSpPr/>
          <p:nvPr/>
        </p:nvSpPr>
        <p:spPr>
          <a:xfrm>
            <a:off x="4014216" y="2784348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44" name="Shape 42"/>
          <p:cNvSpPr/>
          <p:nvPr/>
        </p:nvSpPr>
        <p:spPr>
          <a:xfrm>
            <a:off x="4480560" y="2752344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5" name="Text 43"/>
          <p:cNvSpPr/>
          <p:nvPr/>
        </p:nvSpPr>
        <p:spPr>
          <a:xfrm>
            <a:off x="4517136" y="2784348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  <p:sp>
        <p:nvSpPr>
          <p:cNvPr id="46" name="Shape 44"/>
          <p:cNvSpPr/>
          <p:nvPr/>
        </p:nvSpPr>
        <p:spPr>
          <a:xfrm>
            <a:off x="502920" y="3268980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7" name="Text 45"/>
          <p:cNvSpPr/>
          <p:nvPr/>
        </p:nvSpPr>
        <p:spPr>
          <a:xfrm>
            <a:off x="539496" y="3300984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Abastecimiento</a:t>
            </a:r>
            <a:endParaRPr lang="en-US" sz="730" dirty="0"/>
          </a:p>
        </p:txBody>
      </p:sp>
      <p:sp>
        <p:nvSpPr>
          <p:cNvPr id="48" name="Shape 46"/>
          <p:cNvSpPr/>
          <p:nvPr/>
        </p:nvSpPr>
        <p:spPr>
          <a:xfrm>
            <a:off x="2679192" y="3268980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9" name="Text 47"/>
          <p:cNvSpPr/>
          <p:nvPr/>
        </p:nvSpPr>
        <p:spPr>
          <a:xfrm>
            <a:off x="2715768" y="3300984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A. García Q.</a:t>
            </a:r>
            <a:endParaRPr lang="en-US" sz="730" dirty="0"/>
          </a:p>
        </p:txBody>
      </p:sp>
      <p:sp>
        <p:nvSpPr>
          <p:cNvPr id="50" name="Shape 48"/>
          <p:cNvSpPr/>
          <p:nvPr/>
        </p:nvSpPr>
        <p:spPr>
          <a:xfrm>
            <a:off x="3977640" y="3268980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1" name="Text 49"/>
          <p:cNvSpPr/>
          <p:nvPr/>
        </p:nvSpPr>
        <p:spPr>
          <a:xfrm>
            <a:off x="4014216" y="3300984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52" name="Shape 50"/>
          <p:cNvSpPr/>
          <p:nvPr/>
        </p:nvSpPr>
        <p:spPr>
          <a:xfrm>
            <a:off x="4480560" y="3268980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3" name="Text 51"/>
          <p:cNvSpPr/>
          <p:nvPr/>
        </p:nvSpPr>
        <p:spPr>
          <a:xfrm>
            <a:off x="4517136" y="3300984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  <p:sp>
        <p:nvSpPr>
          <p:cNvPr id="54" name="Shape 52"/>
          <p:cNvSpPr/>
          <p:nvPr/>
        </p:nvSpPr>
        <p:spPr>
          <a:xfrm>
            <a:off x="502920" y="3785616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5" name="Text 53"/>
          <p:cNvSpPr/>
          <p:nvPr/>
        </p:nvSpPr>
        <p:spPr>
          <a:xfrm>
            <a:off x="539496" y="3817620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Abastecimiento</a:t>
            </a:r>
            <a:endParaRPr lang="en-US" sz="730" dirty="0"/>
          </a:p>
        </p:txBody>
      </p:sp>
      <p:sp>
        <p:nvSpPr>
          <p:cNvPr id="56" name="Shape 54"/>
          <p:cNvSpPr/>
          <p:nvPr/>
        </p:nvSpPr>
        <p:spPr>
          <a:xfrm>
            <a:off x="2679192" y="3785616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7" name="Text 55"/>
          <p:cNvSpPr/>
          <p:nvPr/>
        </p:nvSpPr>
        <p:spPr>
          <a:xfrm>
            <a:off x="2715768" y="3817620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C. Vidal S.</a:t>
            </a:r>
            <a:endParaRPr lang="en-US" sz="730" dirty="0"/>
          </a:p>
        </p:txBody>
      </p:sp>
      <p:sp>
        <p:nvSpPr>
          <p:cNvPr id="58" name="Shape 56"/>
          <p:cNvSpPr/>
          <p:nvPr/>
        </p:nvSpPr>
        <p:spPr>
          <a:xfrm>
            <a:off x="3977640" y="3785616"/>
            <a:ext cx="502920" cy="516636"/>
          </a:xfrm>
          <a:prstGeom prst="rect">
            <a:avLst/>
          </a:prstGeom>
          <a:solidFill>
            <a:srgbClr val="F8CBAD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9" name="Text 57"/>
          <p:cNvSpPr/>
          <p:nvPr/>
        </p:nvSpPr>
        <p:spPr>
          <a:xfrm>
            <a:off x="4014216" y="3817620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G4</a:t>
            </a:r>
            <a:endParaRPr lang="en-US" sz="780" dirty="0"/>
          </a:p>
        </p:txBody>
      </p:sp>
      <p:sp>
        <p:nvSpPr>
          <p:cNvPr id="60" name="Shape 58"/>
          <p:cNvSpPr/>
          <p:nvPr/>
        </p:nvSpPr>
        <p:spPr>
          <a:xfrm>
            <a:off x="4480560" y="3785616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1" name="Text 59"/>
          <p:cNvSpPr/>
          <p:nvPr/>
        </p:nvSpPr>
        <p:spPr>
          <a:xfrm>
            <a:off x="4517136" y="3817620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Evaluación docente sostenidamente baja y quejas constantes sobre capacidad pedagógica.</a:t>
            </a:r>
            <a:endParaRPr lang="en-US" sz="730" dirty="0"/>
          </a:p>
        </p:txBody>
      </p:sp>
      <p:sp>
        <p:nvSpPr>
          <p:cNvPr id="62" name="Shape 60"/>
          <p:cNvSpPr/>
          <p:nvPr/>
        </p:nvSpPr>
        <p:spPr>
          <a:xfrm>
            <a:off x="502920" y="4302252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3" name="Text 61"/>
          <p:cNvSpPr/>
          <p:nvPr/>
        </p:nvSpPr>
        <p:spPr>
          <a:xfrm>
            <a:off x="539496" y="4334256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Abastecimiento</a:t>
            </a:r>
            <a:endParaRPr lang="en-US" sz="730" dirty="0"/>
          </a:p>
        </p:txBody>
      </p:sp>
      <p:sp>
        <p:nvSpPr>
          <p:cNvPr id="64" name="Shape 62"/>
          <p:cNvSpPr/>
          <p:nvPr/>
        </p:nvSpPr>
        <p:spPr>
          <a:xfrm>
            <a:off x="2679192" y="4302252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5" name="Text 63"/>
          <p:cNvSpPr/>
          <p:nvPr/>
        </p:nvSpPr>
        <p:spPr>
          <a:xfrm>
            <a:off x="2715768" y="4334256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N. Rodríguez O.</a:t>
            </a:r>
            <a:endParaRPr lang="en-US" sz="730" dirty="0"/>
          </a:p>
        </p:txBody>
      </p:sp>
      <p:sp>
        <p:nvSpPr>
          <p:cNvPr id="66" name="Shape 64"/>
          <p:cNvSpPr/>
          <p:nvPr/>
        </p:nvSpPr>
        <p:spPr>
          <a:xfrm>
            <a:off x="3977640" y="4302252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7" name="Text 65"/>
          <p:cNvSpPr/>
          <p:nvPr/>
        </p:nvSpPr>
        <p:spPr>
          <a:xfrm>
            <a:off x="4014216" y="4334256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68" name="Shape 66"/>
          <p:cNvSpPr/>
          <p:nvPr/>
        </p:nvSpPr>
        <p:spPr>
          <a:xfrm>
            <a:off x="4480560" y="4302252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9" name="Text 67"/>
          <p:cNvSpPr/>
          <p:nvPr/>
        </p:nvSpPr>
        <p:spPr>
          <a:xfrm>
            <a:off x="4517136" y="4334256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CN AB, Contador Auditor, máster y amplia trayectoria docente en Abastecimiento/Contabilidad.</a:t>
            </a:r>
            <a:endParaRPr lang="en-US" sz="730" dirty="0"/>
          </a:p>
        </p:txBody>
      </p:sp>
      <p:sp>
        <p:nvSpPr>
          <p:cNvPr id="70" name="Shape 68"/>
          <p:cNvSpPr/>
          <p:nvPr/>
        </p:nvSpPr>
        <p:spPr>
          <a:xfrm>
            <a:off x="502920" y="4818888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1" name="Text 69"/>
          <p:cNvSpPr/>
          <p:nvPr/>
        </p:nvSpPr>
        <p:spPr>
          <a:xfrm>
            <a:off x="539496" y="4850892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Abastecimiento</a:t>
            </a:r>
            <a:endParaRPr lang="en-US" sz="730" dirty="0"/>
          </a:p>
        </p:txBody>
      </p:sp>
      <p:sp>
        <p:nvSpPr>
          <p:cNvPr id="72" name="Shape 70"/>
          <p:cNvSpPr/>
          <p:nvPr/>
        </p:nvSpPr>
        <p:spPr>
          <a:xfrm>
            <a:off x="2679192" y="4818888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3" name="Text 71"/>
          <p:cNvSpPr/>
          <p:nvPr/>
        </p:nvSpPr>
        <p:spPr>
          <a:xfrm>
            <a:off x="2715768" y="4850892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H. Obermoller C.</a:t>
            </a:r>
            <a:endParaRPr lang="en-US" sz="730" dirty="0"/>
          </a:p>
        </p:txBody>
      </p:sp>
      <p:sp>
        <p:nvSpPr>
          <p:cNvPr id="74" name="Shape 72"/>
          <p:cNvSpPr/>
          <p:nvPr/>
        </p:nvSpPr>
        <p:spPr>
          <a:xfrm>
            <a:off x="3977640" y="4818888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5" name="Text 73"/>
          <p:cNvSpPr/>
          <p:nvPr/>
        </p:nvSpPr>
        <p:spPr>
          <a:xfrm>
            <a:off x="4014216" y="4850892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76" name="Shape 74"/>
          <p:cNvSpPr/>
          <p:nvPr/>
        </p:nvSpPr>
        <p:spPr>
          <a:xfrm>
            <a:off x="4480560" y="4818888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7" name="Text 75"/>
          <p:cNvSpPr/>
          <p:nvPr/>
        </p:nvSpPr>
        <p:spPr>
          <a:xfrm>
            <a:off x="4517136" y="4850892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  <p:sp>
        <p:nvSpPr>
          <p:cNvPr id="78" name="Shape 76"/>
          <p:cNvSpPr/>
          <p:nvPr/>
        </p:nvSpPr>
        <p:spPr>
          <a:xfrm>
            <a:off x="502920" y="5335524"/>
            <a:ext cx="2176272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9" name="Text 77"/>
          <p:cNvSpPr/>
          <p:nvPr/>
        </p:nvSpPr>
        <p:spPr>
          <a:xfrm>
            <a:off x="539496" y="5367528"/>
            <a:ext cx="2103120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Formación Naval</a:t>
            </a:r>
            <a:endParaRPr lang="en-US" sz="730" dirty="0"/>
          </a:p>
        </p:txBody>
      </p:sp>
      <p:sp>
        <p:nvSpPr>
          <p:cNvPr id="80" name="Shape 78"/>
          <p:cNvSpPr/>
          <p:nvPr/>
        </p:nvSpPr>
        <p:spPr>
          <a:xfrm>
            <a:off x="2679192" y="5335524"/>
            <a:ext cx="1298448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1" name="Text 79"/>
          <p:cNvSpPr/>
          <p:nvPr/>
        </p:nvSpPr>
        <p:spPr>
          <a:xfrm>
            <a:off x="2715768" y="5367528"/>
            <a:ext cx="1225296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G. Maldonado V.</a:t>
            </a:r>
            <a:endParaRPr lang="en-US" sz="730" dirty="0"/>
          </a:p>
        </p:txBody>
      </p:sp>
      <p:sp>
        <p:nvSpPr>
          <p:cNvPr id="82" name="Shape 80"/>
          <p:cNvSpPr/>
          <p:nvPr/>
        </p:nvSpPr>
        <p:spPr>
          <a:xfrm>
            <a:off x="3977640" y="5335524"/>
            <a:ext cx="502920" cy="516636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3" name="Text 81"/>
          <p:cNvSpPr/>
          <p:nvPr/>
        </p:nvSpPr>
        <p:spPr>
          <a:xfrm>
            <a:off x="4014216" y="5367528"/>
            <a:ext cx="42976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780" b="1" dirty="0">
                <a:solidFill>
                  <a:srgbClr val="243447"/>
                </a:solidFill>
              </a:rPr>
              <a:t>G1</a:t>
            </a:r>
            <a:endParaRPr lang="en-US" sz="780" dirty="0"/>
          </a:p>
        </p:txBody>
      </p:sp>
      <p:sp>
        <p:nvSpPr>
          <p:cNvPr id="84" name="Shape 82"/>
          <p:cNvSpPr/>
          <p:nvPr/>
        </p:nvSpPr>
        <p:spPr>
          <a:xfrm>
            <a:off x="4480560" y="5335524"/>
            <a:ext cx="7178040" cy="516636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5" name="Text 83"/>
          <p:cNvSpPr/>
          <p:nvPr/>
        </p:nvSpPr>
        <p:spPr>
          <a:xfrm>
            <a:off x="4517136" y="5367528"/>
            <a:ext cx="7104888" cy="452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3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3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Detalle área Profesional II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Mando y Liderazgo, Historia Naval, Infantería de Marina y Litoral.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Text 3"/>
          <p:cNvSpPr/>
          <p:nvPr/>
        </p:nvSpPr>
        <p:spPr>
          <a:xfrm>
            <a:off x="9235440" y="1078992"/>
            <a:ext cx="502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20" dirty="0">
                <a:solidFill>
                  <a:srgbClr val="5F6B7A"/>
                </a:solidFill>
              </a:rPr>
              <a:t>Colores: </a:t>
            </a:r>
            <a:endParaRPr lang="en-US" sz="720" dirty="0"/>
          </a:p>
        </p:txBody>
      </p:sp>
      <p:sp>
        <p:nvSpPr>
          <p:cNvPr id="6" name="Shape 4"/>
          <p:cNvSpPr/>
          <p:nvPr/>
        </p:nvSpPr>
        <p:spPr>
          <a:xfrm>
            <a:off x="976579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C6E0B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979322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G1</a:t>
            </a:r>
            <a:endParaRPr lang="en-US" sz="680" dirty="0"/>
          </a:p>
        </p:txBody>
      </p:sp>
      <p:sp>
        <p:nvSpPr>
          <p:cNvPr id="8" name="Shape 6"/>
          <p:cNvSpPr/>
          <p:nvPr/>
        </p:nvSpPr>
        <p:spPr>
          <a:xfrm>
            <a:off x="1026871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029614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G2</a:t>
            </a:r>
            <a:endParaRPr lang="en-US" sz="680" dirty="0"/>
          </a:p>
        </p:txBody>
      </p:sp>
      <p:sp>
        <p:nvSpPr>
          <p:cNvPr id="10" name="Shape 8"/>
          <p:cNvSpPr/>
          <p:nvPr/>
        </p:nvSpPr>
        <p:spPr>
          <a:xfrm>
            <a:off x="1077163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1079906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G3</a:t>
            </a:r>
            <a:endParaRPr lang="en-US" sz="680" dirty="0"/>
          </a:p>
        </p:txBody>
      </p:sp>
      <p:sp>
        <p:nvSpPr>
          <p:cNvPr id="12" name="Shape 10"/>
          <p:cNvSpPr/>
          <p:nvPr/>
        </p:nvSpPr>
        <p:spPr>
          <a:xfrm>
            <a:off x="11274552" y="1060704"/>
            <a:ext cx="347472" cy="182880"/>
          </a:xfrm>
          <a:prstGeom prst="roundRect">
            <a:avLst>
              <a:gd name="adj" fmla="val 25000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11301984" y="1110996"/>
            <a:ext cx="292608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80" b="1" dirty="0">
                <a:solidFill>
                  <a:srgbClr val="243447"/>
                </a:solidFill>
              </a:rPr>
              <a:t>G4</a:t>
            </a:r>
            <a:endParaRPr lang="en-US" sz="680" dirty="0"/>
          </a:p>
        </p:txBody>
      </p:sp>
      <p:sp>
        <p:nvSpPr>
          <p:cNvPr id="14" name="Shape 12"/>
          <p:cNvSpPr/>
          <p:nvPr/>
        </p:nvSpPr>
        <p:spPr>
          <a:xfrm>
            <a:off x="502920" y="1417320"/>
            <a:ext cx="2176272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539496" y="1449324"/>
            <a:ext cx="2103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</a:rPr>
              <a:t>Subárea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2679192" y="1417320"/>
            <a:ext cx="1298448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Text 15"/>
          <p:cNvSpPr/>
          <p:nvPr/>
        </p:nvSpPr>
        <p:spPr>
          <a:xfrm>
            <a:off x="2715768" y="1449324"/>
            <a:ext cx="122529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</a:rPr>
              <a:t>Profesor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3977640" y="1417320"/>
            <a:ext cx="50292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4014216" y="1449324"/>
            <a:ext cx="4297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</a:rPr>
              <a:t>Clas.</a:t>
            </a:r>
            <a:endParaRPr lang="en-US" sz="800" dirty="0"/>
          </a:p>
        </p:txBody>
      </p:sp>
      <p:sp>
        <p:nvSpPr>
          <p:cNvPr id="20" name="Shape 18"/>
          <p:cNvSpPr/>
          <p:nvPr/>
        </p:nvSpPr>
        <p:spPr>
          <a:xfrm>
            <a:off x="4480560" y="1417320"/>
            <a:ext cx="7178040" cy="347472"/>
          </a:xfrm>
          <a:prstGeom prst="rect">
            <a:avLst/>
          </a:prstGeom>
          <a:solidFill>
            <a:srgbClr val="17324D"/>
          </a:solidFill>
          <a:ln w="4445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4517136" y="1449324"/>
            <a:ext cx="710488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</a:rPr>
              <a:t>Observación / fundamento</a:t>
            </a:r>
            <a:endParaRPr lang="en-US" sz="800" dirty="0"/>
          </a:p>
        </p:txBody>
      </p:sp>
      <p:sp>
        <p:nvSpPr>
          <p:cNvPr id="22" name="Shape 20"/>
          <p:cNvSpPr/>
          <p:nvPr/>
        </p:nvSpPr>
        <p:spPr>
          <a:xfrm>
            <a:off x="502920" y="1764792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3" name="Text 21"/>
          <p:cNvSpPr/>
          <p:nvPr/>
        </p:nvSpPr>
        <p:spPr>
          <a:xfrm>
            <a:off x="539496" y="1796796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Formación Naval</a:t>
            </a:r>
            <a:endParaRPr lang="en-US" sz="760" dirty="0"/>
          </a:p>
        </p:txBody>
      </p:sp>
      <p:sp>
        <p:nvSpPr>
          <p:cNvPr id="24" name="Shape 22"/>
          <p:cNvSpPr/>
          <p:nvPr/>
        </p:nvSpPr>
        <p:spPr>
          <a:xfrm>
            <a:off x="2679192" y="1764792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5" name="Text 23"/>
          <p:cNvSpPr/>
          <p:nvPr/>
        </p:nvSpPr>
        <p:spPr>
          <a:xfrm>
            <a:off x="2715768" y="1796796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L. Vidal L.</a:t>
            </a:r>
            <a:endParaRPr lang="en-US" sz="760" dirty="0"/>
          </a:p>
        </p:txBody>
      </p:sp>
      <p:sp>
        <p:nvSpPr>
          <p:cNvPr id="26" name="Shape 24"/>
          <p:cNvSpPr/>
          <p:nvPr/>
        </p:nvSpPr>
        <p:spPr>
          <a:xfrm>
            <a:off x="3977640" y="1764792"/>
            <a:ext cx="502920" cy="505533"/>
          </a:xfrm>
          <a:prstGeom prst="rect">
            <a:avLst/>
          </a:prstGeom>
          <a:solidFill>
            <a:srgbClr val="FFF2CC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7" name="Text 25"/>
          <p:cNvSpPr/>
          <p:nvPr/>
        </p:nvSpPr>
        <p:spPr>
          <a:xfrm>
            <a:off x="4014216" y="1796796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G2</a:t>
            </a:r>
            <a:endParaRPr lang="en-US" sz="810" dirty="0"/>
          </a:p>
        </p:txBody>
      </p:sp>
      <p:sp>
        <p:nvSpPr>
          <p:cNvPr id="28" name="Shape 26"/>
          <p:cNvSpPr/>
          <p:nvPr/>
        </p:nvSpPr>
        <p:spPr>
          <a:xfrm>
            <a:off x="4480560" y="1764792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9" name="Text 27"/>
          <p:cNvSpPr/>
          <p:nvPr/>
        </p:nvSpPr>
        <p:spPr>
          <a:xfrm>
            <a:off x="4517136" y="1796796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Contratado 2026; requiere seguimiento inicial y evidencia docente consolidada.</a:t>
            </a:r>
            <a:endParaRPr lang="en-US" sz="760" dirty="0"/>
          </a:p>
        </p:txBody>
      </p:sp>
      <p:sp>
        <p:nvSpPr>
          <p:cNvPr id="30" name="Shape 28"/>
          <p:cNvSpPr/>
          <p:nvPr/>
        </p:nvSpPr>
        <p:spPr>
          <a:xfrm>
            <a:off x="502920" y="2270325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539496" y="2302329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Administración</a:t>
            </a:r>
            <a:endParaRPr lang="en-US" sz="760" dirty="0"/>
          </a:p>
        </p:txBody>
      </p:sp>
      <p:sp>
        <p:nvSpPr>
          <p:cNvPr id="32" name="Shape 30"/>
          <p:cNvSpPr/>
          <p:nvPr/>
        </p:nvSpPr>
        <p:spPr>
          <a:xfrm>
            <a:off x="2679192" y="2270325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3" name="Text 31"/>
          <p:cNvSpPr/>
          <p:nvPr/>
        </p:nvSpPr>
        <p:spPr>
          <a:xfrm>
            <a:off x="2715768" y="2302329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H. Gundlach N.</a:t>
            </a:r>
            <a:endParaRPr lang="en-US" sz="760" dirty="0"/>
          </a:p>
        </p:txBody>
      </p:sp>
      <p:sp>
        <p:nvSpPr>
          <p:cNvPr id="34" name="Shape 32"/>
          <p:cNvSpPr/>
          <p:nvPr/>
        </p:nvSpPr>
        <p:spPr>
          <a:xfrm>
            <a:off x="3977640" y="2270325"/>
            <a:ext cx="502920" cy="505533"/>
          </a:xfrm>
          <a:prstGeom prst="rect">
            <a:avLst/>
          </a:prstGeom>
          <a:solidFill>
            <a:srgbClr val="F4B183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5" name="Text 33"/>
          <p:cNvSpPr/>
          <p:nvPr/>
        </p:nvSpPr>
        <p:spPr>
          <a:xfrm>
            <a:off x="4014216" y="2302329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G3</a:t>
            </a:r>
            <a:endParaRPr lang="en-US" sz="810" dirty="0"/>
          </a:p>
        </p:txBody>
      </p:sp>
      <p:sp>
        <p:nvSpPr>
          <p:cNvPr id="36" name="Shape 34"/>
          <p:cNvSpPr/>
          <p:nvPr/>
        </p:nvSpPr>
        <p:spPr>
          <a:xfrm>
            <a:off x="4480560" y="2270325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7" name="Text 35"/>
          <p:cNvSpPr/>
          <p:nvPr/>
        </p:nvSpPr>
        <p:spPr>
          <a:xfrm>
            <a:off x="4517136" y="2302329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Atrasos reiterativos, evaluación docente deficiente por confirmar y baja relación materia/experiencia.</a:t>
            </a:r>
            <a:endParaRPr lang="en-US" sz="760" dirty="0"/>
          </a:p>
        </p:txBody>
      </p:sp>
      <p:sp>
        <p:nvSpPr>
          <p:cNvPr id="38" name="Shape 36"/>
          <p:cNvSpPr/>
          <p:nvPr/>
        </p:nvSpPr>
        <p:spPr>
          <a:xfrm>
            <a:off x="502920" y="2775857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9" name="Text 37"/>
          <p:cNvSpPr/>
          <p:nvPr/>
        </p:nvSpPr>
        <p:spPr>
          <a:xfrm>
            <a:off x="539496" y="2807861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Mando y Liderazgo / Historia Naval</a:t>
            </a:r>
            <a:endParaRPr lang="en-US" sz="760" dirty="0"/>
          </a:p>
        </p:txBody>
      </p:sp>
      <p:sp>
        <p:nvSpPr>
          <p:cNvPr id="40" name="Shape 38"/>
          <p:cNvSpPr/>
          <p:nvPr/>
        </p:nvSpPr>
        <p:spPr>
          <a:xfrm>
            <a:off x="2679192" y="2775857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1" name="Text 39"/>
          <p:cNvSpPr/>
          <p:nvPr/>
        </p:nvSpPr>
        <p:spPr>
          <a:xfrm>
            <a:off x="2715768" y="2807861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C. Quiroga T.</a:t>
            </a:r>
            <a:endParaRPr lang="en-US" sz="760" dirty="0"/>
          </a:p>
        </p:txBody>
      </p:sp>
      <p:sp>
        <p:nvSpPr>
          <p:cNvPr id="42" name="Shape 40"/>
          <p:cNvSpPr/>
          <p:nvPr/>
        </p:nvSpPr>
        <p:spPr>
          <a:xfrm>
            <a:off x="3977640" y="2775857"/>
            <a:ext cx="502920" cy="505533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3" name="Text 41"/>
          <p:cNvSpPr/>
          <p:nvPr/>
        </p:nvSpPr>
        <p:spPr>
          <a:xfrm>
            <a:off x="4014216" y="2807861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G1</a:t>
            </a:r>
            <a:endParaRPr lang="en-US" sz="810" dirty="0"/>
          </a:p>
        </p:txBody>
      </p:sp>
      <p:sp>
        <p:nvSpPr>
          <p:cNvPr id="44" name="Shape 42"/>
          <p:cNvSpPr/>
          <p:nvPr/>
        </p:nvSpPr>
        <p:spPr>
          <a:xfrm>
            <a:off x="4480560" y="2775857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5" name="Text 43"/>
          <p:cNvSpPr/>
          <p:nvPr/>
        </p:nvSpPr>
        <p:spPr>
          <a:xfrm>
            <a:off x="4517136" y="2807861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60" dirty="0"/>
          </a:p>
        </p:txBody>
      </p:sp>
      <p:sp>
        <p:nvSpPr>
          <p:cNvPr id="46" name="Shape 44"/>
          <p:cNvSpPr/>
          <p:nvPr/>
        </p:nvSpPr>
        <p:spPr>
          <a:xfrm>
            <a:off x="502920" y="3281390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7" name="Text 45"/>
          <p:cNvSpPr/>
          <p:nvPr/>
        </p:nvSpPr>
        <p:spPr>
          <a:xfrm>
            <a:off x="539496" y="3313394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Infantería de Marina</a:t>
            </a:r>
            <a:endParaRPr lang="en-US" sz="760" dirty="0"/>
          </a:p>
        </p:txBody>
      </p:sp>
      <p:sp>
        <p:nvSpPr>
          <p:cNvPr id="48" name="Shape 46"/>
          <p:cNvSpPr/>
          <p:nvPr/>
        </p:nvSpPr>
        <p:spPr>
          <a:xfrm>
            <a:off x="2679192" y="3281390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9" name="Text 47"/>
          <p:cNvSpPr/>
          <p:nvPr/>
        </p:nvSpPr>
        <p:spPr>
          <a:xfrm>
            <a:off x="2715768" y="3313394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J. Sielfeld F.</a:t>
            </a:r>
            <a:endParaRPr lang="en-US" sz="760" dirty="0"/>
          </a:p>
        </p:txBody>
      </p:sp>
      <p:sp>
        <p:nvSpPr>
          <p:cNvPr id="50" name="Shape 48"/>
          <p:cNvSpPr/>
          <p:nvPr/>
        </p:nvSpPr>
        <p:spPr>
          <a:xfrm>
            <a:off x="3977640" y="3281390"/>
            <a:ext cx="502920" cy="505533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1" name="Text 49"/>
          <p:cNvSpPr/>
          <p:nvPr/>
        </p:nvSpPr>
        <p:spPr>
          <a:xfrm>
            <a:off x="4014216" y="3313394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G1</a:t>
            </a:r>
            <a:endParaRPr lang="en-US" sz="810" dirty="0"/>
          </a:p>
        </p:txBody>
      </p:sp>
      <p:sp>
        <p:nvSpPr>
          <p:cNvPr id="52" name="Shape 50"/>
          <p:cNvSpPr/>
          <p:nvPr/>
        </p:nvSpPr>
        <p:spPr>
          <a:xfrm>
            <a:off x="4480560" y="3281390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3" name="Text 51"/>
          <p:cNvSpPr/>
          <p:nvPr/>
        </p:nvSpPr>
        <p:spPr>
          <a:xfrm>
            <a:off x="4517136" y="3313394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60" dirty="0"/>
          </a:p>
        </p:txBody>
      </p:sp>
      <p:sp>
        <p:nvSpPr>
          <p:cNvPr id="54" name="Shape 52"/>
          <p:cNvSpPr/>
          <p:nvPr/>
        </p:nvSpPr>
        <p:spPr>
          <a:xfrm>
            <a:off x="502920" y="3786922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5" name="Text 53"/>
          <p:cNvSpPr/>
          <p:nvPr/>
        </p:nvSpPr>
        <p:spPr>
          <a:xfrm>
            <a:off x="539496" y="3818926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Litoral</a:t>
            </a:r>
            <a:endParaRPr lang="en-US" sz="760" dirty="0"/>
          </a:p>
        </p:txBody>
      </p:sp>
      <p:sp>
        <p:nvSpPr>
          <p:cNvPr id="56" name="Shape 54"/>
          <p:cNvSpPr/>
          <p:nvPr/>
        </p:nvSpPr>
        <p:spPr>
          <a:xfrm>
            <a:off x="2679192" y="3786922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7" name="Text 55"/>
          <p:cNvSpPr/>
          <p:nvPr/>
        </p:nvSpPr>
        <p:spPr>
          <a:xfrm>
            <a:off x="2715768" y="3818926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J. Munita L.</a:t>
            </a:r>
            <a:endParaRPr lang="en-US" sz="760" dirty="0"/>
          </a:p>
        </p:txBody>
      </p:sp>
      <p:sp>
        <p:nvSpPr>
          <p:cNvPr id="58" name="Shape 56"/>
          <p:cNvSpPr/>
          <p:nvPr/>
        </p:nvSpPr>
        <p:spPr>
          <a:xfrm>
            <a:off x="3977640" y="3786922"/>
            <a:ext cx="502920" cy="505533"/>
          </a:xfrm>
          <a:prstGeom prst="rect">
            <a:avLst/>
          </a:prstGeom>
          <a:solidFill>
            <a:srgbClr val="C6E0B4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9" name="Text 57"/>
          <p:cNvSpPr/>
          <p:nvPr/>
        </p:nvSpPr>
        <p:spPr>
          <a:xfrm>
            <a:off x="4014216" y="3818926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G1</a:t>
            </a:r>
            <a:endParaRPr lang="en-US" sz="810" dirty="0"/>
          </a:p>
        </p:txBody>
      </p:sp>
      <p:sp>
        <p:nvSpPr>
          <p:cNvPr id="60" name="Shape 58"/>
          <p:cNvSpPr/>
          <p:nvPr/>
        </p:nvSpPr>
        <p:spPr>
          <a:xfrm>
            <a:off x="4480560" y="3786922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1" name="Text 59"/>
          <p:cNvSpPr/>
          <p:nvPr/>
        </p:nvSpPr>
        <p:spPr>
          <a:xfrm>
            <a:off x="4517136" y="3818926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Cumple formación, experiencia profesional y competencia docente pertinente.</a:t>
            </a:r>
            <a:endParaRPr lang="en-US" sz="760" dirty="0"/>
          </a:p>
        </p:txBody>
      </p:sp>
      <p:sp>
        <p:nvSpPr>
          <p:cNvPr id="62" name="Shape 60"/>
          <p:cNvSpPr/>
          <p:nvPr/>
        </p:nvSpPr>
        <p:spPr>
          <a:xfrm>
            <a:off x="502920" y="4292455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3" name="Text 61"/>
          <p:cNvSpPr/>
          <p:nvPr/>
        </p:nvSpPr>
        <p:spPr>
          <a:xfrm>
            <a:off x="539496" y="4324459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Mando y Liderazgo / Filosofía</a:t>
            </a:r>
            <a:endParaRPr lang="en-US" sz="760" dirty="0"/>
          </a:p>
        </p:txBody>
      </p:sp>
      <p:sp>
        <p:nvSpPr>
          <p:cNvPr id="64" name="Shape 62"/>
          <p:cNvSpPr/>
          <p:nvPr/>
        </p:nvSpPr>
        <p:spPr>
          <a:xfrm>
            <a:off x="2679192" y="4292455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5" name="Text 63"/>
          <p:cNvSpPr/>
          <p:nvPr/>
        </p:nvSpPr>
        <p:spPr>
          <a:xfrm>
            <a:off x="2715768" y="4324459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R. von der Weth F.</a:t>
            </a:r>
            <a:endParaRPr lang="en-US" sz="760" dirty="0"/>
          </a:p>
        </p:txBody>
      </p:sp>
      <p:sp>
        <p:nvSpPr>
          <p:cNvPr id="66" name="Shape 64"/>
          <p:cNvSpPr/>
          <p:nvPr/>
        </p:nvSpPr>
        <p:spPr>
          <a:xfrm>
            <a:off x="3977640" y="4292455"/>
            <a:ext cx="502920" cy="505533"/>
          </a:xfrm>
          <a:prstGeom prst="rect">
            <a:avLst/>
          </a:prstGeom>
          <a:solidFill>
            <a:srgbClr val="FFF2CC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7" name="Text 65"/>
          <p:cNvSpPr/>
          <p:nvPr/>
        </p:nvSpPr>
        <p:spPr>
          <a:xfrm>
            <a:off x="4014216" y="4324459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G2</a:t>
            </a:r>
            <a:endParaRPr lang="en-US" sz="810" dirty="0"/>
          </a:p>
        </p:txBody>
      </p:sp>
      <p:sp>
        <p:nvSpPr>
          <p:cNvPr id="68" name="Shape 66"/>
          <p:cNvSpPr/>
          <p:nvPr/>
        </p:nvSpPr>
        <p:spPr>
          <a:xfrm>
            <a:off x="4480560" y="4292455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9" name="Text 67"/>
          <p:cNvSpPr/>
          <p:nvPr/>
        </p:nvSpPr>
        <p:spPr>
          <a:xfrm>
            <a:off x="4517136" y="4324459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Profesor nuevo 2026; seguimiento inicial y consolidación de evidencia docente.</a:t>
            </a:r>
            <a:endParaRPr lang="en-US" sz="760" dirty="0"/>
          </a:p>
        </p:txBody>
      </p:sp>
      <p:sp>
        <p:nvSpPr>
          <p:cNvPr id="70" name="Shape 68"/>
          <p:cNvSpPr/>
          <p:nvPr/>
        </p:nvSpPr>
        <p:spPr>
          <a:xfrm>
            <a:off x="502920" y="4797987"/>
            <a:ext cx="2176272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1" name="Text 69"/>
          <p:cNvSpPr/>
          <p:nvPr/>
        </p:nvSpPr>
        <p:spPr>
          <a:xfrm>
            <a:off x="539496" y="4829991"/>
            <a:ext cx="2103120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Mando y Liderazgo</a:t>
            </a:r>
            <a:endParaRPr lang="en-US" sz="760" dirty="0"/>
          </a:p>
        </p:txBody>
      </p:sp>
      <p:sp>
        <p:nvSpPr>
          <p:cNvPr id="72" name="Shape 70"/>
          <p:cNvSpPr/>
          <p:nvPr/>
        </p:nvSpPr>
        <p:spPr>
          <a:xfrm>
            <a:off x="2679192" y="4797987"/>
            <a:ext cx="1298448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3" name="Text 71"/>
          <p:cNvSpPr/>
          <p:nvPr/>
        </p:nvSpPr>
        <p:spPr>
          <a:xfrm>
            <a:off x="2715768" y="4829991"/>
            <a:ext cx="1225296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A. Undurraga D.</a:t>
            </a:r>
            <a:endParaRPr lang="en-US" sz="760" dirty="0"/>
          </a:p>
        </p:txBody>
      </p:sp>
      <p:sp>
        <p:nvSpPr>
          <p:cNvPr id="74" name="Shape 72"/>
          <p:cNvSpPr/>
          <p:nvPr/>
        </p:nvSpPr>
        <p:spPr>
          <a:xfrm>
            <a:off x="3977640" y="4797987"/>
            <a:ext cx="502920" cy="505533"/>
          </a:xfrm>
          <a:prstGeom prst="rect">
            <a:avLst/>
          </a:prstGeom>
          <a:solidFill>
            <a:srgbClr val="FFF2CC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5" name="Text 73"/>
          <p:cNvSpPr/>
          <p:nvPr/>
        </p:nvSpPr>
        <p:spPr>
          <a:xfrm>
            <a:off x="4014216" y="4829991"/>
            <a:ext cx="42976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10" b="1" dirty="0">
                <a:solidFill>
                  <a:srgbClr val="243447"/>
                </a:solidFill>
              </a:rPr>
              <a:t>G2</a:t>
            </a:r>
            <a:endParaRPr lang="en-US" sz="810" dirty="0"/>
          </a:p>
        </p:txBody>
      </p:sp>
      <p:sp>
        <p:nvSpPr>
          <p:cNvPr id="76" name="Shape 74"/>
          <p:cNvSpPr/>
          <p:nvPr/>
        </p:nvSpPr>
        <p:spPr>
          <a:xfrm>
            <a:off x="4480560" y="4797987"/>
            <a:ext cx="7178040" cy="505533"/>
          </a:xfrm>
          <a:prstGeom prst="rect">
            <a:avLst/>
          </a:prstGeom>
          <a:solidFill>
            <a:srgbClr val="FFFFFF"/>
          </a:solidFill>
          <a:ln w="4445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7" name="Text 75"/>
          <p:cNvSpPr/>
          <p:nvPr/>
        </p:nvSpPr>
        <p:spPr>
          <a:xfrm>
            <a:off x="4517136" y="4829991"/>
            <a:ext cx="7104888" cy="4415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760" dirty="0">
                <a:solidFill>
                  <a:srgbClr val="243447"/>
                </a:solidFill>
              </a:rPr>
              <a:t>Profesor nuevo 2026; seguimiento inicial y consolidación de evidencia docente.</a:t>
            </a:r>
            <a:endParaRPr lang="en-US" sz="760" dirty="0"/>
          </a:p>
        </p:txBody>
      </p:sp>
      <p:sp>
        <p:nvSpPr>
          <p:cNvPr id="78" name="Shape 76"/>
          <p:cNvSpPr/>
          <p:nvPr/>
        </p:nvSpPr>
        <p:spPr>
          <a:xfrm>
            <a:off x="594360" y="5486400"/>
            <a:ext cx="1078992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9" name="Text 77"/>
          <p:cNvSpPr/>
          <p:nvPr/>
        </p:nvSpPr>
        <p:spPr>
          <a:xfrm>
            <a:off x="777240" y="5687568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7324D"/>
                </a:solidFill>
              </a:rPr>
              <a:t>Nota</a:t>
            </a:r>
            <a:endParaRPr lang="en-US" sz="1250" dirty="0"/>
          </a:p>
        </p:txBody>
      </p:sp>
      <p:sp>
        <p:nvSpPr>
          <p:cNvPr id="80" name="Text 78"/>
          <p:cNvSpPr/>
          <p:nvPr/>
        </p:nvSpPr>
        <p:spPr>
          <a:xfrm>
            <a:off x="1481328" y="5687568"/>
            <a:ext cx="9601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243447"/>
                </a:solidFill>
              </a:rPr>
              <a:t>Los profesores incorporados en 2026 quedan en G2 por requerir evidencia docente consolidada y seguimiento inicial.</a:t>
            </a:r>
            <a:endParaRPr lang="en-US" sz="108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Focos de seguimiento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12064" y="749808"/>
            <a:ext cx="10698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5F6B7A"/>
                </a:solidFill>
              </a:rPr>
              <a:t>Casos G2, G3 y G4 que requieren gestión diferenciada.</a:t>
            </a:r>
            <a:endParaRPr lang="en-US" sz="94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Shape 3"/>
          <p:cNvSpPr/>
          <p:nvPr/>
        </p:nvSpPr>
        <p:spPr>
          <a:xfrm>
            <a:off x="685800" y="1371600"/>
            <a:ext cx="502920" cy="274320"/>
          </a:xfrm>
          <a:prstGeom prst="roundRect">
            <a:avLst>
              <a:gd name="adj" fmla="val 16667"/>
            </a:avLst>
          </a:prstGeom>
          <a:solidFill>
            <a:srgbClr val="FFF2C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Text 4"/>
          <p:cNvSpPr/>
          <p:nvPr/>
        </p:nvSpPr>
        <p:spPr>
          <a:xfrm>
            <a:off x="713232" y="1421892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G2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1344168" y="1389888"/>
            <a:ext cx="258775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7324D"/>
                </a:solidFill>
              </a:rPr>
              <a:t>Pertinente con observaciones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685800" y="1938528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D. Arancibia B.</a:t>
            </a:r>
            <a:endParaRPr lang="en-US" sz="1020" dirty="0"/>
          </a:p>
        </p:txBody>
      </p:sp>
      <p:sp>
        <p:nvSpPr>
          <p:cNvPr id="9" name="Text 7"/>
          <p:cNvSpPr/>
          <p:nvPr/>
        </p:nvSpPr>
        <p:spPr>
          <a:xfrm>
            <a:off x="685800" y="2121408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Requiere acompañamiento por experiencia específica no declarada y evaluación comparativamente baja.</a:t>
            </a:r>
            <a:endParaRPr lang="en-US" sz="810" dirty="0"/>
          </a:p>
        </p:txBody>
      </p:sp>
      <p:sp>
        <p:nvSpPr>
          <p:cNvPr id="10" name="Text 8"/>
          <p:cNvSpPr/>
          <p:nvPr/>
        </p:nvSpPr>
        <p:spPr>
          <a:xfrm>
            <a:off x="685800" y="2596896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V. de la Fuente C.</a:t>
            </a:r>
            <a:endParaRPr lang="en-US" sz="1020" dirty="0"/>
          </a:p>
        </p:txBody>
      </p:sp>
      <p:sp>
        <p:nvSpPr>
          <p:cNvPr id="11" name="Text 9"/>
          <p:cNvSpPr/>
          <p:nvPr/>
        </p:nvSpPr>
        <p:spPr>
          <a:xfrm>
            <a:off x="685800" y="2779776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Seguimiento en aula por bajo desempeño inicial de alumnos.</a:t>
            </a:r>
            <a:endParaRPr lang="en-US" sz="810" dirty="0"/>
          </a:p>
        </p:txBody>
      </p:sp>
      <p:sp>
        <p:nvSpPr>
          <p:cNvPr id="12" name="Text 10"/>
          <p:cNvSpPr/>
          <p:nvPr/>
        </p:nvSpPr>
        <p:spPr>
          <a:xfrm>
            <a:off x="685800" y="3255264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L. Vidal L.</a:t>
            </a:r>
            <a:endParaRPr lang="en-US" sz="1020" dirty="0"/>
          </a:p>
        </p:txBody>
      </p:sp>
      <p:sp>
        <p:nvSpPr>
          <p:cNvPr id="13" name="Text 11"/>
          <p:cNvSpPr/>
          <p:nvPr/>
        </p:nvSpPr>
        <p:spPr>
          <a:xfrm>
            <a:off x="685800" y="3438144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Contratado 2026; requiere seguimiento inicial y evidencia docente consolidada.</a:t>
            </a:r>
            <a:endParaRPr lang="en-US" sz="810" dirty="0"/>
          </a:p>
        </p:txBody>
      </p:sp>
      <p:sp>
        <p:nvSpPr>
          <p:cNvPr id="14" name="Text 12"/>
          <p:cNvSpPr/>
          <p:nvPr/>
        </p:nvSpPr>
        <p:spPr>
          <a:xfrm>
            <a:off x="685800" y="3913632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R. von der Weth F.</a:t>
            </a:r>
            <a:endParaRPr lang="en-US" sz="1020" dirty="0"/>
          </a:p>
        </p:txBody>
      </p:sp>
      <p:sp>
        <p:nvSpPr>
          <p:cNvPr id="15" name="Text 13"/>
          <p:cNvSpPr/>
          <p:nvPr/>
        </p:nvSpPr>
        <p:spPr>
          <a:xfrm>
            <a:off x="685800" y="4096512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Profesor nuevo 2026; seguimiento inicial y consolidación de evidencia docente.</a:t>
            </a:r>
            <a:endParaRPr lang="en-US" sz="810" dirty="0"/>
          </a:p>
        </p:txBody>
      </p:sp>
      <p:sp>
        <p:nvSpPr>
          <p:cNvPr id="16" name="Text 14"/>
          <p:cNvSpPr/>
          <p:nvPr/>
        </p:nvSpPr>
        <p:spPr>
          <a:xfrm>
            <a:off x="685800" y="4572000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A. Undurraga D.</a:t>
            </a:r>
            <a:endParaRPr lang="en-US" sz="1020" dirty="0"/>
          </a:p>
        </p:txBody>
      </p:sp>
      <p:sp>
        <p:nvSpPr>
          <p:cNvPr id="17" name="Text 15"/>
          <p:cNvSpPr/>
          <p:nvPr/>
        </p:nvSpPr>
        <p:spPr>
          <a:xfrm>
            <a:off x="685800" y="4754880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Profesor nuevo 2026; seguimiento inicial y consolidación de evidencia docente.</a:t>
            </a:r>
            <a:endParaRPr lang="en-US" sz="810" dirty="0"/>
          </a:p>
        </p:txBody>
      </p:sp>
      <p:sp>
        <p:nvSpPr>
          <p:cNvPr id="18" name="Shape 16"/>
          <p:cNvSpPr/>
          <p:nvPr/>
        </p:nvSpPr>
        <p:spPr>
          <a:xfrm>
            <a:off x="4434840" y="1371600"/>
            <a:ext cx="502920" cy="274320"/>
          </a:xfrm>
          <a:prstGeom prst="roundRect">
            <a:avLst>
              <a:gd name="adj" fmla="val 16667"/>
            </a:avLst>
          </a:prstGeom>
          <a:solidFill>
            <a:srgbClr val="F4B183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4462272" y="1421892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G3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5093208" y="1389888"/>
            <a:ext cx="258775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7324D"/>
                </a:solidFill>
              </a:rPr>
              <a:t>Pertinente condicionado / reasignable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4434840" y="1938528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A. Rauch P.</a:t>
            </a:r>
            <a:endParaRPr lang="en-US" sz="1020" dirty="0"/>
          </a:p>
        </p:txBody>
      </p:sp>
      <p:sp>
        <p:nvSpPr>
          <p:cNvPr id="22" name="Text 20"/>
          <p:cNvSpPr/>
          <p:nvPr/>
        </p:nvSpPr>
        <p:spPr>
          <a:xfrm>
            <a:off x="4434840" y="2121408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Incumplimientos horarios reiterados; mantiene base disciplinar, pero queda condicionado.</a:t>
            </a:r>
            <a:endParaRPr lang="en-US" sz="810" dirty="0"/>
          </a:p>
        </p:txBody>
      </p:sp>
      <p:sp>
        <p:nvSpPr>
          <p:cNvPr id="23" name="Text 21"/>
          <p:cNvSpPr/>
          <p:nvPr/>
        </p:nvSpPr>
        <p:spPr>
          <a:xfrm>
            <a:off x="4434840" y="2596896"/>
            <a:ext cx="3246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H. Gundlach N.</a:t>
            </a:r>
            <a:endParaRPr lang="en-US" sz="1020" dirty="0"/>
          </a:p>
        </p:txBody>
      </p:sp>
      <p:sp>
        <p:nvSpPr>
          <p:cNvPr id="24" name="Text 22"/>
          <p:cNvSpPr/>
          <p:nvPr/>
        </p:nvSpPr>
        <p:spPr>
          <a:xfrm>
            <a:off x="4434840" y="2779776"/>
            <a:ext cx="32461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Atrasos reiterativos, evaluación docente deficiente por confirmar y baja relación materia/experiencia.</a:t>
            </a:r>
            <a:endParaRPr lang="en-US" sz="810" dirty="0"/>
          </a:p>
        </p:txBody>
      </p:sp>
      <p:sp>
        <p:nvSpPr>
          <p:cNvPr id="25" name="Shape 23"/>
          <p:cNvSpPr/>
          <p:nvPr/>
        </p:nvSpPr>
        <p:spPr>
          <a:xfrm>
            <a:off x="8183880" y="1371600"/>
            <a:ext cx="502920" cy="274320"/>
          </a:xfrm>
          <a:prstGeom prst="roundRect">
            <a:avLst>
              <a:gd name="adj" fmla="val 16667"/>
            </a:avLst>
          </a:prstGeom>
          <a:solidFill>
            <a:srgbClr val="F8CBA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6" name="Text 24"/>
          <p:cNvSpPr/>
          <p:nvPr/>
        </p:nvSpPr>
        <p:spPr>
          <a:xfrm>
            <a:off x="8211312" y="1421892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43447"/>
                </a:solidFill>
              </a:rPr>
              <a:t>G4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8842248" y="1389888"/>
            <a:ext cx="23134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7324D"/>
                </a:solidFill>
              </a:rPr>
              <a:t>No pertinente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8183880" y="1938528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43447"/>
                </a:solidFill>
              </a:rPr>
              <a:t>C. Vidal S.</a:t>
            </a:r>
            <a:endParaRPr lang="en-US" sz="1020" dirty="0"/>
          </a:p>
        </p:txBody>
      </p:sp>
      <p:sp>
        <p:nvSpPr>
          <p:cNvPr id="29" name="Text 27"/>
          <p:cNvSpPr/>
          <p:nvPr/>
        </p:nvSpPr>
        <p:spPr>
          <a:xfrm>
            <a:off x="8183880" y="2121408"/>
            <a:ext cx="2971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10" dirty="0">
                <a:solidFill>
                  <a:srgbClr val="5F6B7A"/>
                </a:solidFill>
              </a:rPr>
              <a:t>Evaluación docente sostenidamente baja y quejas constantes sobre capacidad pedagógica.</a:t>
            </a:r>
            <a:endParaRPr lang="en-US" sz="81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686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7324D"/>
                </a:solidFill>
              </a:rPr>
              <a:t>Cierre y próximos pasos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033272"/>
            <a:ext cx="111556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5" name="Shape 3"/>
          <p:cNvSpPr/>
          <p:nvPr/>
        </p:nvSpPr>
        <p:spPr>
          <a:xfrm>
            <a:off x="822960" y="1417320"/>
            <a:ext cx="384048" cy="384048"/>
          </a:xfrm>
          <a:prstGeom prst="ellipse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Text 4"/>
          <p:cNvSpPr/>
          <p:nvPr/>
        </p:nvSpPr>
        <p:spPr>
          <a:xfrm>
            <a:off x="822960" y="1508760"/>
            <a:ext cx="38404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1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1417320" y="1399032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Validar evidencia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3703320" y="1417320"/>
            <a:ext cx="7223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3447"/>
                </a:solidFill>
              </a:rPr>
              <a:t>Confirmar antecedentes de evaluación docente, atrasos y relación entre experiencia y asignatura.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822960" y="2377440"/>
            <a:ext cx="384048" cy="384048"/>
          </a:xfrm>
          <a:prstGeom prst="ellipse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" name="Text 8"/>
          <p:cNvSpPr/>
          <p:nvPr/>
        </p:nvSpPr>
        <p:spPr>
          <a:xfrm>
            <a:off x="822960" y="2468880"/>
            <a:ext cx="38404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2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1417320" y="2359152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Formalizar seguimiento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3703320" y="2377440"/>
            <a:ext cx="7223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3447"/>
                </a:solidFill>
              </a:rPr>
              <a:t>Registrar plan de acompañamiento para G2 y plan de corrección o reasignación para G3.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822960" y="3337560"/>
            <a:ext cx="384048" cy="384048"/>
          </a:xfrm>
          <a:prstGeom prst="ellipse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4" name="Text 12"/>
          <p:cNvSpPr/>
          <p:nvPr/>
        </p:nvSpPr>
        <p:spPr>
          <a:xfrm>
            <a:off x="822960" y="3429000"/>
            <a:ext cx="38404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3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1417320" y="3319272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Decidir continuidad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3703320" y="3337560"/>
            <a:ext cx="7223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3447"/>
                </a:solidFill>
              </a:rPr>
              <a:t>En G4, resolver continuidad o reemplazo según necesidad académica y evidencia disponible.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822960" y="4297680"/>
            <a:ext cx="384048" cy="384048"/>
          </a:xfrm>
          <a:prstGeom prst="ellipse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8" name="Text 16"/>
          <p:cNvSpPr/>
          <p:nvPr/>
        </p:nvSpPr>
        <p:spPr>
          <a:xfrm>
            <a:off x="822960" y="4389120"/>
            <a:ext cx="38404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4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1417320" y="4279392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7324D"/>
                </a:solidFill>
              </a:rPr>
              <a:t>Actualizar base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3703320" y="4297680"/>
            <a:ext cx="7223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3447"/>
                </a:solidFill>
              </a:rPr>
              <a:t>Revisar semestralmente la clasificación con nuevas evaluaciones y desempeño observado.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7B1D6-FE09-3C29-B1E6-358BD9251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4FA3550-1EA3-5FFE-7FEE-5EB5407C02AB}"/>
              </a:ext>
            </a:extLst>
          </p:cNvPr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17324D"/>
          </a:solidFill>
          <a:ln w="12700">
            <a:solidFill>
              <a:srgbClr val="17324D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6E5DBA31-BED4-4565-3D10-1FADCDFA1AC9}"/>
              </a:ext>
            </a:extLst>
          </p:cNvPr>
          <p:cNvSpPr/>
          <p:nvPr/>
        </p:nvSpPr>
        <p:spPr>
          <a:xfrm>
            <a:off x="731520" y="1417320"/>
            <a:ext cx="9601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17324D"/>
                </a:solidFill>
              </a:rPr>
              <a:t>Evaluación de Pertinencia Docente</a:t>
            </a:r>
            <a:endParaRPr lang="en-US" sz="34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6A7DF2D6-3E92-4B8F-F482-24555A8888DC}"/>
              </a:ext>
            </a:extLst>
          </p:cNvPr>
          <p:cNvSpPr/>
          <p:nvPr/>
        </p:nvSpPr>
        <p:spPr>
          <a:xfrm>
            <a:off x="749808" y="201168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5F6B7A"/>
                </a:solidFill>
              </a:rPr>
              <a:t>Clasificación de profesores por área académica</a:t>
            </a:r>
            <a:endParaRPr lang="en-US" sz="17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08A31E2-95B1-A6A4-46E4-C26928666F57}"/>
              </a:ext>
            </a:extLst>
          </p:cNvPr>
          <p:cNvSpPr/>
          <p:nvPr/>
        </p:nvSpPr>
        <p:spPr>
          <a:xfrm>
            <a:off x="758952" y="2487168"/>
            <a:ext cx="8046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F75B5"/>
                </a:solidFill>
              </a:rPr>
              <a:t>Grupos G1–G4 · Resumen general · Detalle por área</a:t>
            </a:r>
            <a:endParaRPr lang="en-US" sz="1400" dirty="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A3152B04-01C5-8BD2-EC9F-3C2E1C6B51C3}"/>
              </a:ext>
            </a:extLst>
          </p:cNvPr>
          <p:cNvSpPr/>
          <p:nvPr/>
        </p:nvSpPr>
        <p:spPr>
          <a:xfrm>
            <a:off x="758952" y="2971800"/>
            <a:ext cx="6583680" cy="0"/>
          </a:xfrm>
          <a:prstGeom prst="line">
            <a:avLst/>
          </a:prstGeom>
          <a:noFill/>
          <a:ln w="15240">
            <a:solidFill>
              <a:srgbClr val="D7DE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12185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1290</Words>
  <Application>Microsoft Macintosh PowerPoint</Application>
  <PresentationFormat>Panorámica</PresentationFormat>
  <Paragraphs>323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Escuela Naval Arturo Prat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Evaluación de Pertinencia Docente</dc:title>
  <dc:subject>Evaluación de pertinencia docente</dc:subject>
  <dc:creator>OpenAI</dc:creator>
  <cp:lastModifiedBy>Friedrich von der Weth</cp:lastModifiedBy>
  <cp:revision>2</cp:revision>
  <dcterms:created xsi:type="dcterms:W3CDTF">2026-06-04T14:05:41Z</dcterms:created>
  <dcterms:modified xsi:type="dcterms:W3CDTF">2026-06-04T14:17:49Z</dcterms:modified>
</cp:coreProperties>
</file>