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4630400" cy="8229600"/>
  <p:notesSz cx="8229600" cy="14630400"/>
  <p:embeddedFontLst>
    <p:embeddedFont>
      <p:font typeface="Dela Gothic One" panose="020B0604020202020204" charset="-128"/>
      <p:regular r:id="rId18"/>
    </p:embeddedFont>
    <p:embeddedFont>
      <p:font typeface="Calibri" panose="020F0502020204030204" pitchFamily="34" charset="0"/>
      <p:regular r:id="rId19"/>
      <p:bold r:id="rId20"/>
      <p:italic r:id="rId21"/>
      <p:boldItalic r:id="rId22"/>
    </p:embeddedFont>
    <p:embeddedFont>
      <p:font typeface="DM Sans" panose="020B0604020202020204" charset="0"/>
      <p:regular r:id="rId23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96" d="100"/>
          <a:sy n="96" d="100"/>
        </p:scale>
        <p:origin x="378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1.fntdata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font" Target="fonts/font4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3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6.fntdata"/><Relationship Id="rId10" Type="http://schemas.openxmlformats.org/officeDocument/2006/relationships/slide" Target="slides/slide9.xml"/><Relationship Id="rId19" Type="http://schemas.openxmlformats.org/officeDocument/2006/relationships/font" Target="fonts/font2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5.fntdata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8698995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0A0A0A">
              <a:alpha val="95000"/>
            </a:srgbClr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2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0A0A0A">
              <a:alpha val="95000"/>
            </a:srgbClr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3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0A0A0A">
              <a:alpha val="95000"/>
            </a:srgbClr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4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0A0A0A">
              <a:alpha val="95000"/>
            </a:srgbClr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5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0A0A0A">
              <a:alpha val="95000"/>
            </a:srgbClr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6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0A0A0A">
              <a:alpha val="95000"/>
            </a:srgbClr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7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0A0A0A">
              <a:alpha val="95000"/>
            </a:srgbClr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8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0A0A0A">
              <a:alpha val="95000"/>
            </a:srgbClr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9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0A0A0A">
              <a:alpha val="95000"/>
            </a:srgbClr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0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0A0A0A">
              <a:alpha val="95000"/>
            </a:srgbClr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1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0A0A0A">
              <a:alpha val="95000"/>
            </a:srgbClr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2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0A0A0A">
              <a:alpha val="95000"/>
            </a:srgbClr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3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0A0A0A">
              <a:alpha val="95000"/>
            </a:srgbClr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4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0A0A0A">
              <a:alpha val="95000"/>
            </a:srgbClr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5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0A0A0A">
              <a:alpha val="95000"/>
            </a:srgbClr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1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0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244709" y="640913"/>
            <a:ext cx="7627382" cy="121134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4750"/>
              </a:lnSpc>
              <a:buNone/>
            </a:pPr>
            <a:r>
              <a:rPr lang="en-US" sz="3800" dirty="0">
                <a:solidFill>
                  <a:srgbClr val="FAEBEB"/>
                </a:solidFill>
                <a:latin typeface="Dela Gothic One" pitchFamily="34" charset="0"/>
                <a:ea typeface="Dela Gothic One" pitchFamily="34" charset="-122"/>
                <a:cs typeface="Dela Gothic One" pitchFamily="34" charset="-120"/>
              </a:rPr>
              <a:t>Conflicto del Atlántico Sur: 1982</a:t>
            </a:r>
            <a:endParaRPr lang="en-US" sz="3800" dirty="0"/>
          </a:p>
        </p:txBody>
      </p:sp>
      <p:sp>
        <p:nvSpPr>
          <p:cNvPr id="4" name="Text 1"/>
          <p:cNvSpPr/>
          <p:nvPr/>
        </p:nvSpPr>
        <p:spPr>
          <a:xfrm>
            <a:off x="6244709" y="2128480"/>
            <a:ext cx="7627382" cy="58935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300"/>
              </a:lnSpc>
              <a:buNone/>
            </a:pPr>
            <a:r>
              <a:rPr lang="en-US" sz="1450" dirty="0">
                <a:solidFill>
                  <a:srgbClr val="FFE5E5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Una visión general del conflicto entre Argentina y el Reino Unido. Exploraremos la importancia histórica y las consecuencias geopolíticas del conflicto. </a:t>
            </a:r>
            <a:endParaRPr lang="en-US" sz="1450" dirty="0"/>
          </a:p>
        </p:txBody>
      </p:sp>
      <p:sp>
        <p:nvSpPr>
          <p:cNvPr id="5" name="Text 2"/>
          <p:cNvSpPr/>
          <p:nvPr/>
        </p:nvSpPr>
        <p:spPr>
          <a:xfrm>
            <a:off x="6244709" y="2925008"/>
            <a:ext cx="7627382" cy="23562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850"/>
              </a:lnSpc>
              <a:buNone/>
            </a:pPr>
            <a:endParaRPr lang="en-US" sz="1150" dirty="0"/>
          </a:p>
        </p:txBody>
      </p:sp>
      <p:sp>
        <p:nvSpPr>
          <p:cNvPr id="6" name="Text 3"/>
          <p:cNvSpPr/>
          <p:nvPr/>
        </p:nvSpPr>
        <p:spPr>
          <a:xfrm>
            <a:off x="6244709" y="3367802"/>
            <a:ext cx="7627382" cy="23562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850"/>
              </a:lnSpc>
              <a:buNone/>
            </a:pPr>
            <a:endParaRPr lang="en-US" sz="1150" dirty="0"/>
          </a:p>
        </p:txBody>
      </p:sp>
      <p:sp>
        <p:nvSpPr>
          <p:cNvPr id="7" name="Text 4"/>
          <p:cNvSpPr/>
          <p:nvPr/>
        </p:nvSpPr>
        <p:spPr>
          <a:xfrm>
            <a:off x="6244709" y="3810595"/>
            <a:ext cx="7627382" cy="23562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850"/>
              </a:lnSpc>
              <a:buNone/>
            </a:pPr>
            <a:endParaRPr lang="en-US" sz="1150" dirty="0"/>
          </a:p>
        </p:txBody>
      </p:sp>
      <p:sp>
        <p:nvSpPr>
          <p:cNvPr id="8" name="Text 5"/>
          <p:cNvSpPr/>
          <p:nvPr/>
        </p:nvSpPr>
        <p:spPr>
          <a:xfrm>
            <a:off x="6244709" y="4253389"/>
            <a:ext cx="7627382" cy="23562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850"/>
              </a:lnSpc>
              <a:buNone/>
            </a:pPr>
            <a:endParaRPr lang="en-US" sz="1150" dirty="0"/>
          </a:p>
        </p:txBody>
      </p:sp>
      <p:sp>
        <p:nvSpPr>
          <p:cNvPr id="9" name="Text 6"/>
          <p:cNvSpPr/>
          <p:nvPr/>
        </p:nvSpPr>
        <p:spPr>
          <a:xfrm>
            <a:off x="6244709" y="4696182"/>
            <a:ext cx="7627382" cy="23562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850"/>
              </a:lnSpc>
              <a:buNone/>
            </a:pPr>
            <a:r>
              <a:rPr lang="en-US" sz="1150" dirty="0">
                <a:solidFill>
                  <a:srgbClr val="FFE5E5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B. Aravena V.</a:t>
            </a:r>
            <a:endParaRPr lang="en-US" sz="1150" dirty="0"/>
          </a:p>
        </p:txBody>
      </p:sp>
      <p:sp>
        <p:nvSpPr>
          <p:cNvPr id="10" name="Text 7"/>
          <p:cNvSpPr/>
          <p:nvPr/>
        </p:nvSpPr>
        <p:spPr>
          <a:xfrm>
            <a:off x="6244709" y="5138976"/>
            <a:ext cx="7627382" cy="23562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850"/>
              </a:lnSpc>
              <a:buNone/>
            </a:pPr>
            <a:r>
              <a:rPr lang="en-US" sz="1150" dirty="0">
                <a:solidFill>
                  <a:srgbClr val="FFE5E5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A. Acuña G.</a:t>
            </a:r>
            <a:endParaRPr lang="en-US" sz="1150" dirty="0"/>
          </a:p>
        </p:txBody>
      </p:sp>
      <p:sp>
        <p:nvSpPr>
          <p:cNvPr id="11" name="Text 8"/>
          <p:cNvSpPr/>
          <p:nvPr/>
        </p:nvSpPr>
        <p:spPr>
          <a:xfrm>
            <a:off x="6244709" y="5581769"/>
            <a:ext cx="7627382" cy="23562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850"/>
              </a:lnSpc>
              <a:buNone/>
            </a:pPr>
            <a:r>
              <a:rPr lang="en-US" sz="1150" dirty="0">
                <a:solidFill>
                  <a:srgbClr val="FFE5E5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C. Ardiles Q.</a:t>
            </a:r>
            <a:endParaRPr lang="en-US" sz="1150" dirty="0"/>
          </a:p>
        </p:txBody>
      </p:sp>
      <p:sp>
        <p:nvSpPr>
          <p:cNvPr id="12" name="Text 9"/>
          <p:cNvSpPr/>
          <p:nvPr/>
        </p:nvSpPr>
        <p:spPr>
          <a:xfrm>
            <a:off x="6244709" y="6024563"/>
            <a:ext cx="7627382" cy="23562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850"/>
              </a:lnSpc>
              <a:buNone/>
            </a:pPr>
            <a:r>
              <a:rPr lang="en-US" sz="1150" dirty="0">
                <a:solidFill>
                  <a:srgbClr val="FFE5E5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3A</a:t>
            </a:r>
            <a:endParaRPr lang="en-US" sz="1150" dirty="0"/>
          </a:p>
        </p:txBody>
      </p:sp>
      <p:sp>
        <p:nvSpPr>
          <p:cNvPr id="13" name="Text 10"/>
          <p:cNvSpPr/>
          <p:nvPr/>
        </p:nvSpPr>
        <p:spPr>
          <a:xfrm>
            <a:off x="6244709" y="6467356"/>
            <a:ext cx="7627382" cy="23562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850"/>
              </a:lnSpc>
              <a:buNone/>
            </a:pPr>
            <a:r>
              <a:rPr lang="en-US" sz="1150" dirty="0">
                <a:solidFill>
                  <a:srgbClr val="FFE5E5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Rodolfo SORIA-GALVARRO D.</a:t>
            </a:r>
            <a:endParaRPr lang="en-US" sz="1150" dirty="0"/>
          </a:p>
        </p:txBody>
      </p:sp>
      <p:sp>
        <p:nvSpPr>
          <p:cNvPr id="14" name="Text 11"/>
          <p:cNvSpPr/>
          <p:nvPr/>
        </p:nvSpPr>
        <p:spPr>
          <a:xfrm>
            <a:off x="6244709" y="6910149"/>
            <a:ext cx="7627382" cy="23562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850"/>
              </a:lnSpc>
              <a:buNone/>
            </a:pPr>
            <a:r>
              <a:rPr lang="en-US" sz="1150" dirty="0">
                <a:solidFill>
                  <a:srgbClr val="FFE5E5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Contraalmirante</a:t>
            </a:r>
            <a:endParaRPr lang="en-US" sz="1150" dirty="0"/>
          </a:p>
        </p:txBody>
      </p:sp>
      <p:sp>
        <p:nvSpPr>
          <p:cNvPr id="15" name="Text 12"/>
          <p:cNvSpPr/>
          <p:nvPr/>
        </p:nvSpPr>
        <p:spPr>
          <a:xfrm>
            <a:off x="6244709" y="7352943"/>
            <a:ext cx="7627382" cy="23562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850"/>
              </a:lnSpc>
              <a:buNone/>
            </a:pPr>
            <a:r>
              <a:rPr lang="en-US" sz="1150" dirty="0">
                <a:solidFill>
                  <a:srgbClr val="FFE5E5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Profesor Historia Naval Aplicada</a:t>
            </a:r>
            <a:endParaRPr lang="en-US" sz="115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58309" y="2227421"/>
            <a:ext cx="13113782" cy="142541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5600"/>
              </a:lnSpc>
              <a:buNone/>
            </a:pPr>
            <a:r>
              <a:rPr lang="en-US" sz="4450" dirty="0">
                <a:solidFill>
                  <a:srgbClr val="FAEBEB"/>
                </a:solidFill>
                <a:latin typeface="Dela Gothic One" pitchFamily="34" charset="0"/>
                <a:ea typeface="Dela Gothic One" pitchFamily="34" charset="-122"/>
                <a:cs typeface="Dela Gothic One" pitchFamily="34" charset="-120"/>
              </a:rPr>
              <a:t>Antecedentes Históricos: Las Falklands</a:t>
            </a:r>
            <a:endParaRPr lang="en-US" sz="4450" dirty="0"/>
          </a:p>
        </p:txBody>
      </p:sp>
      <p:sp>
        <p:nvSpPr>
          <p:cNvPr id="3" name="Text 1"/>
          <p:cNvSpPr/>
          <p:nvPr/>
        </p:nvSpPr>
        <p:spPr>
          <a:xfrm>
            <a:off x="758309" y="4194334"/>
            <a:ext cx="3607237" cy="35623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800"/>
              </a:lnSpc>
              <a:buNone/>
            </a:pPr>
            <a:r>
              <a:rPr lang="en-US" sz="2200" dirty="0">
                <a:solidFill>
                  <a:srgbClr val="FAEBEB"/>
                </a:solidFill>
                <a:latin typeface="Dela Gothic One" pitchFamily="34" charset="0"/>
                <a:ea typeface="Dela Gothic One" pitchFamily="34" charset="-122"/>
                <a:cs typeface="Dela Gothic One" pitchFamily="34" charset="-120"/>
              </a:rPr>
              <a:t>Disputa de Soberanía</a:t>
            </a:r>
            <a:endParaRPr lang="en-US" sz="2200" dirty="0"/>
          </a:p>
        </p:txBody>
      </p:sp>
      <p:sp>
        <p:nvSpPr>
          <p:cNvPr id="4" name="Text 2"/>
          <p:cNvSpPr/>
          <p:nvPr/>
        </p:nvSpPr>
        <p:spPr>
          <a:xfrm>
            <a:off x="758309" y="4767143"/>
            <a:ext cx="4018359" cy="104013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700"/>
              </a:lnSpc>
              <a:buNone/>
            </a:pPr>
            <a:r>
              <a:rPr lang="en-US" sz="1700" dirty="0">
                <a:solidFill>
                  <a:srgbClr val="FFE5E5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La disputa de soberanía se remonta al siglo XIX. Argentina reclama las islas como propias.</a:t>
            </a:r>
            <a:endParaRPr lang="en-US" sz="1700" dirty="0"/>
          </a:p>
        </p:txBody>
      </p:sp>
      <p:sp>
        <p:nvSpPr>
          <p:cNvPr id="5" name="Text 3"/>
          <p:cNvSpPr/>
          <p:nvPr/>
        </p:nvSpPr>
        <p:spPr>
          <a:xfrm>
            <a:off x="5312926" y="4194334"/>
            <a:ext cx="3448407" cy="35623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800"/>
              </a:lnSpc>
              <a:buNone/>
            </a:pPr>
            <a:r>
              <a:rPr lang="en-US" sz="2200" dirty="0">
                <a:solidFill>
                  <a:srgbClr val="FAEBEB"/>
                </a:solidFill>
                <a:latin typeface="Dela Gothic One" pitchFamily="34" charset="0"/>
                <a:ea typeface="Dela Gothic One" pitchFamily="34" charset="-122"/>
                <a:cs typeface="Dela Gothic One" pitchFamily="34" charset="-120"/>
              </a:rPr>
              <a:t>Ocupación Británica</a:t>
            </a:r>
            <a:endParaRPr lang="en-US" sz="2200" dirty="0"/>
          </a:p>
        </p:txBody>
      </p:sp>
      <p:sp>
        <p:nvSpPr>
          <p:cNvPr id="6" name="Text 4"/>
          <p:cNvSpPr/>
          <p:nvPr/>
        </p:nvSpPr>
        <p:spPr>
          <a:xfrm>
            <a:off x="5312926" y="4767143"/>
            <a:ext cx="4018359" cy="104013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700"/>
              </a:lnSpc>
              <a:buNone/>
            </a:pPr>
            <a:r>
              <a:rPr lang="en-US" sz="1700" dirty="0">
                <a:solidFill>
                  <a:srgbClr val="FFE5E5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El Reino Unido ocupa las islas desde 1833. Esto ha generado continuos reclamos argentinos.</a:t>
            </a:r>
            <a:endParaRPr lang="en-US" sz="1700" dirty="0"/>
          </a:p>
        </p:txBody>
      </p:sp>
      <p:sp>
        <p:nvSpPr>
          <p:cNvPr id="7" name="Text 5"/>
          <p:cNvSpPr/>
          <p:nvPr/>
        </p:nvSpPr>
        <p:spPr>
          <a:xfrm>
            <a:off x="9867543" y="4194334"/>
            <a:ext cx="2850713" cy="35623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800"/>
              </a:lnSpc>
              <a:buNone/>
            </a:pPr>
            <a:r>
              <a:rPr lang="en-US" sz="2200" dirty="0">
                <a:solidFill>
                  <a:srgbClr val="FAEBEB"/>
                </a:solidFill>
                <a:latin typeface="Dela Gothic One" pitchFamily="34" charset="0"/>
                <a:ea typeface="Dela Gothic One" pitchFamily="34" charset="-122"/>
                <a:cs typeface="Dela Gothic One" pitchFamily="34" charset="-120"/>
              </a:rPr>
              <a:t>Negociaciones</a:t>
            </a:r>
            <a:endParaRPr lang="en-US" sz="2200" dirty="0"/>
          </a:p>
        </p:txBody>
      </p:sp>
      <p:sp>
        <p:nvSpPr>
          <p:cNvPr id="8" name="Text 6"/>
          <p:cNvSpPr/>
          <p:nvPr/>
        </p:nvSpPr>
        <p:spPr>
          <a:xfrm>
            <a:off x="9867543" y="4767143"/>
            <a:ext cx="4018359" cy="104013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700"/>
              </a:lnSpc>
              <a:buNone/>
            </a:pPr>
            <a:r>
              <a:rPr lang="en-US" sz="1700" dirty="0">
                <a:solidFill>
                  <a:srgbClr val="FFE5E5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Hubo varias negociaciones diplomáticas previas a 1982. Ninguna logró resolver la disputa.</a:t>
            </a:r>
            <a:endParaRPr lang="en-US" sz="17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00" y="0"/>
            <a:ext cx="5486400" cy="8229600"/>
          </a:xfrm>
          <a:prstGeom prst="rect">
            <a:avLst/>
          </a:prstGeom>
        </p:spPr>
      </p:pic>
      <p:pic>
        <p:nvPicPr>
          <p:cNvPr id="3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414748" y="2261830"/>
            <a:ext cx="4944785" cy="3705939"/>
          </a:xfrm>
          <a:prstGeom prst="rect">
            <a:avLst/>
          </a:prstGeom>
        </p:spPr>
      </p:pic>
      <p:sp>
        <p:nvSpPr>
          <p:cNvPr id="4" name="Text 0"/>
          <p:cNvSpPr/>
          <p:nvPr/>
        </p:nvSpPr>
        <p:spPr>
          <a:xfrm>
            <a:off x="758309" y="836533"/>
            <a:ext cx="7627382" cy="142541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5600"/>
              </a:lnSpc>
              <a:buNone/>
            </a:pPr>
            <a:r>
              <a:rPr lang="en-US" sz="4450" dirty="0">
                <a:solidFill>
                  <a:srgbClr val="FAEBEB"/>
                </a:solidFill>
                <a:latin typeface="Dela Gothic One" pitchFamily="34" charset="0"/>
                <a:ea typeface="Dela Gothic One" pitchFamily="34" charset="-122"/>
                <a:cs typeface="Dela Gothic One" pitchFamily="34" charset="-120"/>
              </a:rPr>
              <a:t>La Decisión Argentina: Operación Rosario</a:t>
            </a:r>
            <a:endParaRPr lang="en-US" sz="4450" dirty="0"/>
          </a:p>
        </p:txBody>
      </p:sp>
      <p:sp>
        <p:nvSpPr>
          <p:cNvPr id="5" name="Shape 1"/>
          <p:cNvSpPr/>
          <p:nvPr/>
        </p:nvSpPr>
        <p:spPr>
          <a:xfrm>
            <a:off x="758309" y="2830592"/>
            <a:ext cx="487442" cy="487442"/>
          </a:xfrm>
          <a:prstGeom prst="roundRect">
            <a:avLst>
              <a:gd name="adj" fmla="val 18669"/>
            </a:avLst>
          </a:prstGeom>
          <a:solidFill>
            <a:srgbClr val="740B0B"/>
          </a:solidFill>
          <a:ln w="7620">
            <a:solidFill>
              <a:srgbClr val="8D2424"/>
            </a:solidFill>
            <a:prstDash val="solid"/>
          </a:ln>
        </p:spPr>
      </p:sp>
      <p:sp>
        <p:nvSpPr>
          <p:cNvPr id="6" name="Text 2"/>
          <p:cNvSpPr/>
          <p:nvPr/>
        </p:nvSpPr>
        <p:spPr>
          <a:xfrm>
            <a:off x="830997" y="2860536"/>
            <a:ext cx="342067" cy="42755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650"/>
              </a:lnSpc>
              <a:buNone/>
            </a:pPr>
            <a:r>
              <a:rPr lang="en-US" sz="2650" dirty="0">
                <a:solidFill>
                  <a:srgbClr val="FFE5E5"/>
                </a:solidFill>
                <a:latin typeface="Dela Gothic One" pitchFamily="34" charset="0"/>
                <a:ea typeface="Dela Gothic One" pitchFamily="34" charset="-122"/>
                <a:cs typeface="Dela Gothic One" pitchFamily="34" charset="-120"/>
              </a:rPr>
              <a:t>1</a:t>
            </a:r>
            <a:endParaRPr lang="en-US" sz="2650" dirty="0"/>
          </a:p>
        </p:txBody>
      </p:sp>
      <p:sp>
        <p:nvSpPr>
          <p:cNvPr id="7" name="Text 3"/>
          <p:cNvSpPr/>
          <p:nvPr/>
        </p:nvSpPr>
        <p:spPr>
          <a:xfrm>
            <a:off x="1462326" y="2830592"/>
            <a:ext cx="3001447" cy="71247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800"/>
              </a:lnSpc>
              <a:buNone/>
            </a:pPr>
            <a:r>
              <a:rPr lang="en-US" sz="2200" dirty="0">
                <a:solidFill>
                  <a:srgbClr val="FFE5E5"/>
                </a:solidFill>
                <a:latin typeface="Dela Gothic One" pitchFamily="34" charset="0"/>
                <a:ea typeface="Dela Gothic One" pitchFamily="34" charset="-122"/>
                <a:cs typeface="Dela Gothic One" pitchFamily="34" charset="-120"/>
              </a:rPr>
              <a:t>Factores Internos</a:t>
            </a:r>
            <a:endParaRPr lang="en-US" sz="2200" dirty="0"/>
          </a:p>
        </p:txBody>
      </p:sp>
      <p:sp>
        <p:nvSpPr>
          <p:cNvPr id="8" name="Text 4"/>
          <p:cNvSpPr/>
          <p:nvPr/>
        </p:nvSpPr>
        <p:spPr>
          <a:xfrm>
            <a:off x="1462326" y="3672959"/>
            <a:ext cx="3001447" cy="173355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700"/>
              </a:lnSpc>
              <a:buNone/>
            </a:pPr>
            <a:r>
              <a:rPr lang="en-US" sz="1700" dirty="0">
                <a:solidFill>
                  <a:srgbClr val="FFE5E5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Argentina enfrentaba problemas políticos y económicos internos. La junta militar buscaba legitimidad.</a:t>
            </a:r>
            <a:endParaRPr lang="en-US" sz="1700" dirty="0"/>
          </a:p>
        </p:txBody>
      </p:sp>
      <p:sp>
        <p:nvSpPr>
          <p:cNvPr id="9" name="Shape 5"/>
          <p:cNvSpPr/>
          <p:nvPr/>
        </p:nvSpPr>
        <p:spPr>
          <a:xfrm>
            <a:off x="4680347" y="2830592"/>
            <a:ext cx="487442" cy="487442"/>
          </a:xfrm>
          <a:prstGeom prst="roundRect">
            <a:avLst>
              <a:gd name="adj" fmla="val 18669"/>
            </a:avLst>
          </a:prstGeom>
          <a:solidFill>
            <a:srgbClr val="740B0B"/>
          </a:solidFill>
          <a:ln w="7620">
            <a:solidFill>
              <a:srgbClr val="8D2424"/>
            </a:solidFill>
            <a:prstDash val="solid"/>
          </a:ln>
        </p:spPr>
      </p:sp>
      <p:sp>
        <p:nvSpPr>
          <p:cNvPr id="10" name="Text 6"/>
          <p:cNvSpPr/>
          <p:nvPr/>
        </p:nvSpPr>
        <p:spPr>
          <a:xfrm>
            <a:off x="4753035" y="2860536"/>
            <a:ext cx="342067" cy="42755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650"/>
              </a:lnSpc>
              <a:buNone/>
            </a:pPr>
            <a:r>
              <a:rPr lang="en-US" sz="2650" dirty="0">
                <a:solidFill>
                  <a:srgbClr val="FFE5E5"/>
                </a:solidFill>
                <a:latin typeface="Dela Gothic One" pitchFamily="34" charset="0"/>
                <a:ea typeface="Dela Gothic One" pitchFamily="34" charset="-122"/>
                <a:cs typeface="Dela Gothic One" pitchFamily="34" charset="-120"/>
              </a:rPr>
              <a:t>2</a:t>
            </a:r>
            <a:endParaRPr lang="en-US" sz="2650" dirty="0"/>
          </a:p>
        </p:txBody>
      </p:sp>
      <p:sp>
        <p:nvSpPr>
          <p:cNvPr id="11" name="Text 7"/>
          <p:cNvSpPr/>
          <p:nvPr/>
        </p:nvSpPr>
        <p:spPr>
          <a:xfrm>
            <a:off x="5384363" y="2830592"/>
            <a:ext cx="3001447" cy="71247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800"/>
              </a:lnSpc>
              <a:buNone/>
            </a:pPr>
            <a:r>
              <a:rPr lang="en-US" sz="2200" dirty="0">
                <a:solidFill>
                  <a:srgbClr val="FFE5E5"/>
                </a:solidFill>
                <a:latin typeface="Dela Gothic One" pitchFamily="34" charset="0"/>
                <a:ea typeface="Dela Gothic One" pitchFamily="34" charset="-122"/>
                <a:cs typeface="Dela Gothic One" pitchFamily="34" charset="-120"/>
              </a:rPr>
              <a:t>Búsqueda de Legitimidad</a:t>
            </a:r>
            <a:endParaRPr lang="en-US" sz="2200" dirty="0"/>
          </a:p>
        </p:txBody>
      </p:sp>
      <p:sp>
        <p:nvSpPr>
          <p:cNvPr id="12" name="Text 8"/>
          <p:cNvSpPr/>
          <p:nvPr/>
        </p:nvSpPr>
        <p:spPr>
          <a:xfrm>
            <a:off x="5384363" y="3672959"/>
            <a:ext cx="3001447" cy="20802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700"/>
              </a:lnSpc>
              <a:buNone/>
            </a:pPr>
            <a:r>
              <a:rPr lang="en-US" sz="1700" dirty="0">
                <a:solidFill>
                  <a:srgbClr val="FFE5E5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La junta militar esperaba unificar al país bajo una causa común. La recuperación de las Malvinas era vista como un acto patriótico.</a:t>
            </a:r>
            <a:endParaRPr lang="en-US" sz="1700" dirty="0"/>
          </a:p>
        </p:txBody>
      </p:sp>
      <p:sp>
        <p:nvSpPr>
          <p:cNvPr id="13" name="Shape 9"/>
          <p:cNvSpPr/>
          <p:nvPr/>
        </p:nvSpPr>
        <p:spPr>
          <a:xfrm>
            <a:off x="758309" y="6213515"/>
            <a:ext cx="487442" cy="487442"/>
          </a:xfrm>
          <a:prstGeom prst="roundRect">
            <a:avLst>
              <a:gd name="adj" fmla="val 18669"/>
            </a:avLst>
          </a:prstGeom>
          <a:solidFill>
            <a:srgbClr val="740B0B"/>
          </a:solidFill>
          <a:ln w="7620">
            <a:solidFill>
              <a:srgbClr val="8D2424"/>
            </a:solidFill>
            <a:prstDash val="solid"/>
          </a:ln>
        </p:spPr>
      </p:sp>
      <p:sp>
        <p:nvSpPr>
          <p:cNvPr id="14" name="Text 10"/>
          <p:cNvSpPr/>
          <p:nvPr/>
        </p:nvSpPr>
        <p:spPr>
          <a:xfrm>
            <a:off x="830997" y="6243459"/>
            <a:ext cx="342067" cy="42755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650"/>
              </a:lnSpc>
              <a:buNone/>
            </a:pPr>
            <a:r>
              <a:rPr lang="en-US" sz="2650" dirty="0">
                <a:solidFill>
                  <a:srgbClr val="FFE5E5"/>
                </a:solidFill>
                <a:latin typeface="Dela Gothic One" pitchFamily="34" charset="0"/>
                <a:ea typeface="Dela Gothic One" pitchFamily="34" charset="-122"/>
                <a:cs typeface="Dela Gothic One" pitchFamily="34" charset="-120"/>
              </a:rPr>
              <a:t>3</a:t>
            </a:r>
            <a:endParaRPr lang="en-US" sz="2650" dirty="0"/>
          </a:p>
        </p:txBody>
      </p:sp>
      <p:sp>
        <p:nvSpPr>
          <p:cNvPr id="15" name="Text 11"/>
          <p:cNvSpPr/>
          <p:nvPr/>
        </p:nvSpPr>
        <p:spPr>
          <a:xfrm>
            <a:off x="1462326" y="6213515"/>
            <a:ext cx="2850713" cy="35623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800"/>
              </a:lnSpc>
              <a:buNone/>
            </a:pPr>
            <a:r>
              <a:rPr lang="en-US" sz="2200" dirty="0">
                <a:solidFill>
                  <a:srgbClr val="FFE5E5"/>
                </a:solidFill>
                <a:latin typeface="Dela Gothic One" pitchFamily="34" charset="0"/>
                <a:ea typeface="Dela Gothic One" pitchFamily="34" charset="-122"/>
                <a:cs typeface="Dela Gothic One" pitchFamily="34" charset="-120"/>
              </a:rPr>
              <a:t>Planificación</a:t>
            </a:r>
            <a:endParaRPr lang="en-US" sz="2200" dirty="0"/>
          </a:p>
        </p:txBody>
      </p:sp>
      <p:sp>
        <p:nvSpPr>
          <p:cNvPr id="16" name="Text 12"/>
          <p:cNvSpPr/>
          <p:nvPr/>
        </p:nvSpPr>
        <p:spPr>
          <a:xfrm>
            <a:off x="1462326" y="6699647"/>
            <a:ext cx="6923365" cy="6934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700"/>
              </a:lnSpc>
              <a:buNone/>
            </a:pPr>
            <a:r>
              <a:rPr lang="en-US" sz="1700" dirty="0">
                <a:solidFill>
                  <a:srgbClr val="FFE5E5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La Operación Rosario fue planificada para ser rápida y exitosa. El objetivo era tomar el control de las islas el 2 de abril de 1982.</a:t>
            </a:r>
            <a:endParaRPr lang="en-US" sz="17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8309" y="690205"/>
            <a:ext cx="11077932" cy="5967174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58309" y="6933605"/>
            <a:ext cx="4846320" cy="60567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4750"/>
              </a:lnSpc>
              <a:buNone/>
            </a:pPr>
            <a:endParaRPr lang="en-US" sz="38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58309" y="706160"/>
            <a:ext cx="6989445" cy="73759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5800"/>
              </a:lnSpc>
              <a:buNone/>
            </a:pPr>
            <a:r>
              <a:rPr lang="en-US" sz="4600" dirty="0">
                <a:solidFill>
                  <a:srgbClr val="FAEBEB"/>
                </a:solidFill>
                <a:latin typeface="Dela Gothic One" pitchFamily="34" charset="0"/>
                <a:ea typeface="Dela Gothic One" pitchFamily="34" charset="-122"/>
                <a:cs typeface="Dela Gothic One" pitchFamily="34" charset="-120"/>
              </a:rPr>
              <a:t>Captura de las Islas</a:t>
            </a:r>
            <a:endParaRPr lang="en-US" sz="4600" dirty="0"/>
          </a:p>
        </p:txBody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8309" y="1870234"/>
            <a:ext cx="1729145" cy="3027521"/>
          </a:xfrm>
          <a:prstGeom prst="rect">
            <a:avLst/>
          </a:prstGeom>
        </p:spPr>
      </p:pic>
      <p:pic>
        <p:nvPicPr>
          <p:cNvPr id="4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67933" y="1870234"/>
            <a:ext cx="7808714" cy="3985379"/>
          </a:xfrm>
          <a:prstGeom prst="rect">
            <a:avLst/>
          </a:prstGeom>
        </p:spPr>
      </p:pic>
      <p:sp>
        <p:nvSpPr>
          <p:cNvPr id="5" name="Text 1"/>
          <p:cNvSpPr/>
          <p:nvPr/>
        </p:nvSpPr>
        <p:spPr>
          <a:xfrm>
            <a:off x="758309" y="6282095"/>
            <a:ext cx="5901095" cy="73759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5800"/>
              </a:lnSpc>
              <a:buNone/>
            </a:pPr>
            <a:endParaRPr lang="en-US" sz="4600" dirty="0"/>
          </a:p>
        </p:txBody>
      </p:sp>
      <p:sp>
        <p:nvSpPr>
          <p:cNvPr id="6" name="Text 2"/>
          <p:cNvSpPr/>
          <p:nvPr/>
        </p:nvSpPr>
        <p:spPr>
          <a:xfrm>
            <a:off x="758309" y="7263408"/>
            <a:ext cx="13113782" cy="26003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000"/>
              </a:lnSpc>
              <a:buNone/>
            </a:pPr>
            <a:endParaRPr lang="en-US" sz="125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244709" y="1399222"/>
            <a:ext cx="7627382" cy="142541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5600"/>
              </a:lnSpc>
              <a:buNone/>
            </a:pPr>
            <a:r>
              <a:rPr lang="en-US" sz="4450" dirty="0">
                <a:solidFill>
                  <a:srgbClr val="FAEBEB"/>
                </a:solidFill>
                <a:latin typeface="Dela Gothic One" pitchFamily="34" charset="0"/>
                <a:ea typeface="Dela Gothic One" pitchFamily="34" charset="-122"/>
                <a:cs typeface="Dela Gothic One" pitchFamily="34" charset="-120"/>
              </a:rPr>
              <a:t>La Invasión y la Respuesta Británica</a:t>
            </a:r>
            <a:endParaRPr lang="en-US" sz="4450" dirty="0"/>
          </a:p>
        </p:txBody>
      </p:sp>
      <p:pic>
        <p:nvPicPr>
          <p:cNvPr id="4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44709" y="3149560"/>
            <a:ext cx="541615" cy="541615"/>
          </a:xfrm>
          <a:prstGeom prst="rect">
            <a:avLst/>
          </a:prstGeom>
        </p:spPr>
      </p:pic>
      <p:sp>
        <p:nvSpPr>
          <p:cNvPr id="5" name="Text 1"/>
          <p:cNvSpPr/>
          <p:nvPr/>
        </p:nvSpPr>
        <p:spPr>
          <a:xfrm>
            <a:off x="6244709" y="3907750"/>
            <a:ext cx="2325767" cy="35623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800"/>
              </a:lnSpc>
              <a:buNone/>
            </a:pPr>
            <a:r>
              <a:rPr lang="en-US" sz="2200" dirty="0">
                <a:solidFill>
                  <a:srgbClr val="FFE5E5"/>
                </a:solidFill>
                <a:latin typeface="Dela Gothic One" pitchFamily="34" charset="0"/>
                <a:ea typeface="Dela Gothic One" pitchFamily="34" charset="-122"/>
                <a:cs typeface="Dela Gothic One" pitchFamily="34" charset="-120"/>
              </a:rPr>
              <a:t>Desembarco</a:t>
            </a:r>
            <a:endParaRPr lang="en-US" sz="2200" dirty="0"/>
          </a:p>
        </p:txBody>
      </p:sp>
      <p:sp>
        <p:nvSpPr>
          <p:cNvPr id="6" name="Text 2"/>
          <p:cNvSpPr/>
          <p:nvPr/>
        </p:nvSpPr>
        <p:spPr>
          <a:xfrm>
            <a:off x="6244709" y="4393883"/>
            <a:ext cx="2325767" cy="173355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700"/>
              </a:lnSpc>
              <a:buNone/>
            </a:pPr>
            <a:r>
              <a:rPr lang="en-US" sz="1700" dirty="0">
                <a:solidFill>
                  <a:srgbClr val="FFE5E5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Las fuerzas argentinas desembarcaron en las Islas Malvinas. También tomaron control de las Georgias del Sur.</a:t>
            </a:r>
            <a:endParaRPr lang="en-US" sz="1700" dirty="0"/>
          </a:p>
        </p:txBody>
      </p:sp>
      <p:pic>
        <p:nvPicPr>
          <p:cNvPr id="7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895398" y="3149560"/>
            <a:ext cx="541615" cy="541615"/>
          </a:xfrm>
          <a:prstGeom prst="rect">
            <a:avLst/>
          </a:prstGeom>
        </p:spPr>
      </p:pic>
      <p:sp>
        <p:nvSpPr>
          <p:cNvPr id="8" name="Text 3"/>
          <p:cNvSpPr/>
          <p:nvPr/>
        </p:nvSpPr>
        <p:spPr>
          <a:xfrm>
            <a:off x="8895398" y="3907750"/>
            <a:ext cx="2325886" cy="71247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00"/>
              </a:lnSpc>
              <a:buNone/>
            </a:pPr>
            <a:r>
              <a:rPr lang="en-US" sz="2200" dirty="0">
                <a:solidFill>
                  <a:srgbClr val="FFE5E5"/>
                </a:solidFill>
                <a:latin typeface="Dela Gothic One" pitchFamily="34" charset="0"/>
                <a:ea typeface="Dela Gothic One" pitchFamily="34" charset="-122"/>
                <a:cs typeface="Dela Gothic One" pitchFamily="34" charset="-120"/>
              </a:rPr>
              <a:t>Reacción Británica</a:t>
            </a:r>
            <a:endParaRPr lang="en-US" sz="2200" dirty="0"/>
          </a:p>
        </p:txBody>
      </p:sp>
      <p:sp>
        <p:nvSpPr>
          <p:cNvPr id="9" name="Text 4"/>
          <p:cNvSpPr/>
          <p:nvPr/>
        </p:nvSpPr>
        <p:spPr>
          <a:xfrm>
            <a:off x="8895398" y="4750117"/>
            <a:ext cx="2325886" cy="173355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700"/>
              </a:lnSpc>
              <a:buNone/>
            </a:pPr>
            <a:r>
              <a:rPr lang="en-US" sz="1700" dirty="0">
                <a:solidFill>
                  <a:srgbClr val="FFE5E5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El gobierno británico condenó la invasión y envió la Task Force. La ONU exigió el cese de hostilidades.</a:t>
            </a:r>
            <a:endParaRPr lang="en-US" sz="1700" dirty="0"/>
          </a:p>
        </p:txBody>
      </p:sp>
      <p:pic>
        <p:nvPicPr>
          <p:cNvPr id="10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546205" y="3149560"/>
            <a:ext cx="541615" cy="541615"/>
          </a:xfrm>
          <a:prstGeom prst="rect">
            <a:avLst/>
          </a:prstGeom>
        </p:spPr>
      </p:pic>
      <p:sp>
        <p:nvSpPr>
          <p:cNvPr id="11" name="Text 5"/>
          <p:cNvSpPr/>
          <p:nvPr/>
        </p:nvSpPr>
        <p:spPr>
          <a:xfrm>
            <a:off x="11546205" y="3907750"/>
            <a:ext cx="2325767" cy="71247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00"/>
              </a:lnSpc>
              <a:buNone/>
            </a:pPr>
            <a:r>
              <a:rPr lang="en-US" sz="2200" dirty="0">
                <a:solidFill>
                  <a:srgbClr val="FFE5E5"/>
                </a:solidFill>
                <a:latin typeface="Dela Gothic One" pitchFamily="34" charset="0"/>
                <a:ea typeface="Dela Gothic One" pitchFamily="34" charset="-122"/>
                <a:cs typeface="Dela Gothic One" pitchFamily="34" charset="-120"/>
              </a:rPr>
              <a:t>Resolución 502</a:t>
            </a:r>
            <a:endParaRPr lang="en-US" sz="2200" dirty="0"/>
          </a:p>
        </p:txBody>
      </p:sp>
      <p:sp>
        <p:nvSpPr>
          <p:cNvPr id="12" name="Text 6"/>
          <p:cNvSpPr/>
          <p:nvPr/>
        </p:nvSpPr>
        <p:spPr>
          <a:xfrm>
            <a:off x="11546205" y="4750117"/>
            <a:ext cx="2325767" cy="20802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700"/>
              </a:lnSpc>
              <a:buNone/>
            </a:pPr>
            <a:r>
              <a:rPr lang="en-US" sz="1700" dirty="0">
                <a:solidFill>
                  <a:srgbClr val="FFE5E5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El Consejo de Seguridad de la ONU aprobó la Resolución 502. Esta exigía el retiro inmediato de las fuerzas argentinas.</a:t>
            </a:r>
            <a:endParaRPr lang="en-US" sz="17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58309" y="636984"/>
            <a:ext cx="8639889" cy="8852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6950"/>
              </a:lnSpc>
              <a:buNone/>
            </a:pPr>
            <a:r>
              <a:rPr lang="en-US" sz="5550" dirty="0">
                <a:solidFill>
                  <a:srgbClr val="FAEBEB"/>
                </a:solidFill>
                <a:latin typeface="Dela Gothic One" pitchFamily="34" charset="0"/>
                <a:ea typeface="Dela Gothic One" pitchFamily="34" charset="-122"/>
                <a:cs typeface="Dela Gothic One" pitchFamily="34" charset="-120"/>
              </a:rPr>
              <a:t>Islas Georgia del sur</a:t>
            </a:r>
            <a:endParaRPr lang="en-US" sz="5550" dirty="0"/>
          </a:p>
        </p:txBody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8309" y="2033945"/>
            <a:ext cx="5809298" cy="4405432"/>
          </a:xfrm>
          <a:prstGeom prst="rect">
            <a:avLst/>
          </a:prstGeom>
        </p:spPr>
      </p:pic>
      <p:pic>
        <p:nvPicPr>
          <p:cNvPr id="4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96557" y="2033945"/>
            <a:ext cx="5564624" cy="3891320"/>
          </a:xfrm>
          <a:prstGeom prst="rect">
            <a:avLst/>
          </a:prstGeom>
        </p:spPr>
      </p:pic>
      <p:sp>
        <p:nvSpPr>
          <p:cNvPr id="5" name="Text 1"/>
          <p:cNvSpPr/>
          <p:nvPr/>
        </p:nvSpPr>
        <p:spPr>
          <a:xfrm>
            <a:off x="7696557" y="6144578"/>
            <a:ext cx="6183035" cy="31194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450"/>
              </a:lnSpc>
              <a:buNone/>
            </a:pPr>
            <a:endParaRPr lang="en-US" sz="1500" dirty="0"/>
          </a:p>
        </p:txBody>
      </p:sp>
      <p:sp>
        <p:nvSpPr>
          <p:cNvPr id="6" name="Text 2"/>
          <p:cNvSpPr/>
          <p:nvPr/>
        </p:nvSpPr>
        <p:spPr>
          <a:xfrm>
            <a:off x="758309" y="6951107"/>
            <a:ext cx="5131356" cy="64139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5050"/>
              </a:lnSpc>
              <a:buNone/>
            </a:pPr>
            <a:endParaRPr lang="en-US" sz="40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8309" y="1624608"/>
            <a:ext cx="6236018" cy="4389953"/>
          </a:xfrm>
          <a:prstGeom prst="rect">
            <a:avLst/>
          </a:prstGeom>
        </p:spPr>
      </p:pic>
      <p:pic>
        <p:nvPicPr>
          <p:cNvPr id="3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69248" y="1624608"/>
            <a:ext cx="5581769" cy="2977634"/>
          </a:xfrm>
          <a:prstGeom prst="rect">
            <a:avLst/>
          </a:prstGeom>
        </p:spPr>
      </p:pic>
      <p:sp>
        <p:nvSpPr>
          <p:cNvPr id="4" name="Text 0"/>
          <p:cNvSpPr/>
          <p:nvPr/>
        </p:nvSpPr>
        <p:spPr>
          <a:xfrm>
            <a:off x="8269248" y="4845963"/>
            <a:ext cx="5610344" cy="34671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700"/>
              </a:lnSpc>
              <a:buNone/>
            </a:pPr>
            <a:r>
              <a:rPr lang="en-US" sz="1700" dirty="0">
                <a:solidFill>
                  <a:srgbClr val="FFE5E5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Corbeta Guerrico</a:t>
            </a:r>
            <a:endParaRPr lang="en-US" sz="1700" dirty="0"/>
          </a:p>
        </p:txBody>
      </p:sp>
      <p:sp>
        <p:nvSpPr>
          <p:cNvPr id="5" name="Text 1"/>
          <p:cNvSpPr/>
          <p:nvPr/>
        </p:nvSpPr>
        <p:spPr>
          <a:xfrm>
            <a:off x="758309" y="6502003"/>
            <a:ext cx="13113782" cy="34671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700"/>
              </a:lnSpc>
              <a:buNone/>
            </a:pPr>
            <a:r>
              <a:rPr lang="en-US" sz="1700" dirty="0">
                <a:solidFill>
                  <a:srgbClr val="FFE5E5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Puma Argentino</a:t>
            </a:r>
            <a:endParaRPr lang="en-US" sz="17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8309" y="1431012"/>
            <a:ext cx="13113782" cy="4329827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58309" y="6085761"/>
            <a:ext cx="10326291" cy="71270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5600"/>
              </a:lnSpc>
              <a:buNone/>
            </a:pPr>
            <a:r>
              <a:rPr lang="en-US" sz="4450" dirty="0">
                <a:solidFill>
                  <a:srgbClr val="FAEBEB"/>
                </a:solidFill>
                <a:latin typeface="Dela Gothic One" pitchFamily="34" charset="0"/>
                <a:ea typeface="Dela Gothic One" pitchFamily="34" charset="-122"/>
                <a:cs typeface="Dela Gothic One" pitchFamily="34" charset="-120"/>
              </a:rPr>
              <a:t>Recaptura Isla Georgia del Sur</a:t>
            </a:r>
            <a:endParaRPr lang="en-US" sz="445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0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58309" y="985242"/>
            <a:ext cx="7627382" cy="135397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5300"/>
              </a:lnSpc>
              <a:buNone/>
            </a:pPr>
            <a:r>
              <a:rPr lang="en-US" sz="4250" dirty="0">
                <a:solidFill>
                  <a:srgbClr val="FAEBEB"/>
                </a:solidFill>
                <a:latin typeface="Dela Gothic One" pitchFamily="34" charset="0"/>
                <a:ea typeface="Dela Gothic One" pitchFamily="34" charset="-122"/>
                <a:cs typeface="Dela Gothic One" pitchFamily="34" charset="-120"/>
              </a:rPr>
              <a:t>El Despliegue Británico: Operacion Paraquat</a:t>
            </a:r>
            <a:endParaRPr lang="en-US" sz="4250" dirty="0"/>
          </a:p>
        </p:txBody>
      </p:sp>
      <p:pic>
        <p:nvPicPr>
          <p:cNvPr id="4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8309" y="2647950"/>
            <a:ext cx="1029057" cy="1532096"/>
          </a:xfrm>
          <a:prstGeom prst="rect">
            <a:avLst/>
          </a:prstGeom>
        </p:spPr>
      </p:pic>
      <p:sp>
        <p:nvSpPr>
          <p:cNvPr id="5" name="Text 1"/>
          <p:cNvSpPr/>
          <p:nvPr/>
        </p:nvSpPr>
        <p:spPr>
          <a:xfrm>
            <a:off x="2096095" y="2853690"/>
            <a:ext cx="2708196" cy="33849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650"/>
              </a:lnSpc>
              <a:buNone/>
            </a:pPr>
            <a:r>
              <a:rPr lang="en-US" sz="2100" dirty="0">
                <a:solidFill>
                  <a:srgbClr val="FFE5E5"/>
                </a:solidFill>
                <a:latin typeface="Dela Gothic One" pitchFamily="34" charset="0"/>
                <a:ea typeface="Dela Gothic One" pitchFamily="34" charset="-122"/>
                <a:cs typeface="Dela Gothic One" pitchFamily="34" charset="-120"/>
              </a:rPr>
              <a:t>Composición</a:t>
            </a:r>
            <a:endParaRPr lang="en-US" sz="2100" dirty="0"/>
          </a:p>
        </p:txBody>
      </p:sp>
      <p:sp>
        <p:nvSpPr>
          <p:cNvPr id="6" name="Text 2"/>
          <p:cNvSpPr/>
          <p:nvPr/>
        </p:nvSpPr>
        <p:spPr>
          <a:xfrm>
            <a:off x="2096095" y="3315653"/>
            <a:ext cx="6289596" cy="65865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550"/>
              </a:lnSpc>
              <a:buNone/>
            </a:pPr>
            <a:r>
              <a:rPr lang="en-US" sz="1600" dirty="0">
                <a:solidFill>
                  <a:srgbClr val="FFE5E5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La Task Force incluía portaaviones, destructores y fragatas. También contaba con submarinos nucleares y aviones.</a:t>
            </a:r>
            <a:endParaRPr lang="en-US" sz="1600" dirty="0"/>
          </a:p>
        </p:txBody>
      </p:sp>
      <p:pic>
        <p:nvPicPr>
          <p:cNvPr id="7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58309" y="4180046"/>
            <a:ext cx="1029057" cy="1532096"/>
          </a:xfrm>
          <a:prstGeom prst="rect">
            <a:avLst/>
          </a:prstGeom>
        </p:spPr>
      </p:pic>
      <p:sp>
        <p:nvSpPr>
          <p:cNvPr id="8" name="Text 3"/>
          <p:cNvSpPr/>
          <p:nvPr/>
        </p:nvSpPr>
        <p:spPr>
          <a:xfrm>
            <a:off x="2096095" y="4385786"/>
            <a:ext cx="2708196" cy="33849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650"/>
              </a:lnSpc>
              <a:buNone/>
            </a:pPr>
            <a:r>
              <a:rPr lang="en-US" sz="2100" dirty="0">
                <a:solidFill>
                  <a:srgbClr val="FFE5E5"/>
                </a:solidFill>
                <a:latin typeface="Dela Gothic One" pitchFamily="34" charset="0"/>
                <a:ea typeface="Dela Gothic One" pitchFamily="34" charset="-122"/>
                <a:cs typeface="Dela Gothic One" pitchFamily="34" charset="-120"/>
              </a:rPr>
              <a:t>Logística</a:t>
            </a:r>
            <a:endParaRPr lang="en-US" sz="2100" dirty="0"/>
          </a:p>
        </p:txBody>
      </p:sp>
      <p:sp>
        <p:nvSpPr>
          <p:cNvPr id="9" name="Text 4"/>
          <p:cNvSpPr/>
          <p:nvPr/>
        </p:nvSpPr>
        <p:spPr>
          <a:xfrm>
            <a:off x="2096095" y="4847749"/>
            <a:ext cx="6289596" cy="65865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550"/>
              </a:lnSpc>
              <a:buNone/>
            </a:pPr>
            <a:r>
              <a:rPr lang="en-US" sz="1600" dirty="0">
                <a:solidFill>
                  <a:srgbClr val="FFE5E5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El despliegue presentó enormes desafíos logísticos. El Reino Unido debía enviar suministros a miles de kilómetros.</a:t>
            </a:r>
            <a:endParaRPr lang="en-US" sz="1600" dirty="0"/>
          </a:p>
        </p:txBody>
      </p:sp>
      <p:pic>
        <p:nvPicPr>
          <p:cNvPr id="10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58309" y="5712143"/>
            <a:ext cx="1029057" cy="1532096"/>
          </a:xfrm>
          <a:prstGeom prst="rect">
            <a:avLst/>
          </a:prstGeom>
        </p:spPr>
      </p:pic>
      <p:sp>
        <p:nvSpPr>
          <p:cNvPr id="11" name="Text 5"/>
          <p:cNvSpPr/>
          <p:nvPr/>
        </p:nvSpPr>
        <p:spPr>
          <a:xfrm>
            <a:off x="2096095" y="5917883"/>
            <a:ext cx="2708196" cy="33849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650"/>
              </a:lnSpc>
              <a:buNone/>
            </a:pPr>
            <a:r>
              <a:rPr lang="en-US" sz="2100" dirty="0">
                <a:solidFill>
                  <a:srgbClr val="FFE5E5"/>
                </a:solidFill>
                <a:latin typeface="Dela Gothic One" pitchFamily="34" charset="0"/>
                <a:ea typeface="Dela Gothic One" pitchFamily="34" charset="-122"/>
                <a:cs typeface="Dela Gothic One" pitchFamily="34" charset="-120"/>
              </a:rPr>
              <a:t>Figuras Clave</a:t>
            </a:r>
            <a:endParaRPr lang="en-US" sz="2100" dirty="0"/>
          </a:p>
        </p:txBody>
      </p:sp>
      <p:sp>
        <p:nvSpPr>
          <p:cNvPr id="12" name="Text 6"/>
          <p:cNvSpPr/>
          <p:nvPr/>
        </p:nvSpPr>
        <p:spPr>
          <a:xfrm>
            <a:off x="2096095" y="6379845"/>
            <a:ext cx="6289596" cy="65865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550"/>
              </a:lnSpc>
              <a:buNone/>
            </a:pPr>
            <a:r>
              <a:rPr lang="en-US" sz="1600" dirty="0">
                <a:solidFill>
                  <a:srgbClr val="FFE5E5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Margaret Thatcher lideró la respuesta británica. Almirantes y comandantes jugaron roles cruciales.</a:t>
            </a:r>
            <a:endParaRPr lang="en-US" sz="160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4630400" cy="2437448"/>
          </a:xfrm>
          <a:prstGeom prst="rect">
            <a:avLst/>
          </a:prstGeom>
        </p:spPr>
      </p:pic>
      <p:pic>
        <p:nvPicPr>
          <p:cNvPr id="3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42215" y="243721"/>
            <a:ext cx="3945969" cy="1950006"/>
          </a:xfrm>
          <a:prstGeom prst="rect">
            <a:avLst/>
          </a:prstGeom>
        </p:spPr>
      </p:pic>
      <p:sp>
        <p:nvSpPr>
          <p:cNvPr id="4" name="Text 0"/>
          <p:cNvSpPr/>
          <p:nvPr/>
        </p:nvSpPr>
        <p:spPr>
          <a:xfrm>
            <a:off x="758309" y="3160395"/>
            <a:ext cx="11803023" cy="64139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5050"/>
              </a:lnSpc>
              <a:buNone/>
            </a:pPr>
            <a:r>
              <a:rPr lang="en-US" sz="4000" dirty="0">
                <a:solidFill>
                  <a:srgbClr val="FAEBEB"/>
                </a:solidFill>
                <a:latin typeface="Dela Gothic One" pitchFamily="34" charset="0"/>
                <a:ea typeface="Dela Gothic One" pitchFamily="34" charset="-122"/>
                <a:cs typeface="Dela Gothic One" pitchFamily="34" charset="-120"/>
              </a:rPr>
              <a:t>Batalla Aérea y Naval: Momentos Clave</a:t>
            </a:r>
            <a:endParaRPr lang="en-US" sz="4000" dirty="0"/>
          </a:p>
        </p:txBody>
      </p:sp>
      <p:sp>
        <p:nvSpPr>
          <p:cNvPr id="5" name="Shape 1"/>
          <p:cNvSpPr/>
          <p:nvPr/>
        </p:nvSpPr>
        <p:spPr>
          <a:xfrm>
            <a:off x="7303770" y="4094202"/>
            <a:ext cx="22860" cy="3412331"/>
          </a:xfrm>
          <a:prstGeom prst="roundRect">
            <a:avLst>
              <a:gd name="adj" fmla="val 358260"/>
            </a:avLst>
          </a:prstGeom>
          <a:solidFill>
            <a:srgbClr val="8D2424"/>
          </a:solidFill>
          <a:ln/>
        </p:spPr>
      </p:sp>
      <p:sp>
        <p:nvSpPr>
          <p:cNvPr id="6" name="Shape 2"/>
          <p:cNvSpPr/>
          <p:nvPr/>
        </p:nvSpPr>
        <p:spPr>
          <a:xfrm>
            <a:off x="6533793" y="4521398"/>
            <a:ext cx="584954" cy="22860"/>
          </a:xfrm>
          <a:prstGeom prst="roundRect">
            <a:avLst>
              <a:gd name="adj" fmla="val 358260"/>
            </a:avLst>
          </a:prstGeom>
          <a:solidFill>
            <a:srgbClr val="8D2424"/>
          </a:solidFill>
          <a:ln/>
        </p:spPr>
      </p:sp>
      <p:sp>
        <p:nvSpPr>
          <p:cNvPr id="7" name="Shape 3"/>
          <p:cNvSpPr/>
          <p:nvPr/>
        </p:nvSpPr>
        <p:spPr>
          <a:xfrm>
            <a:off x="7095887" y="4313515"/>
            <a:ext cx="438626" cy="438626"/>
          </a:xfrm>
          <a:prstGeom prst="roundRect">
            <a:avLst>
              <a:gd name="adj" fmla="val 18672"/>
            </a:avLst>
          </a:prstGeom>
          <a:solidFill>
            <a:srgbClr val="740B0B"/>
          </a:solidFill>
          <a:ln w="7620">
            <a:solidFill>
              <a:srgbClr val="8D2424"/>
            </a:solidFill>
            <a:prstDash val="solid"/>
          </a:ln>
        </p:spPr>
      </p:sp>
      <p:sp>
        <p:nvSpPr>
          <p:cNvPr id="8" name="Text 4"/>
          <p:cNvSpPr/>
          <p:nvPr/>
        </p:nvSpPr>
        <p:spPr>
          <a:xfrm>
            <a:off x="7161312" y="4340423"/>
            <a:ext cx="307777" cy="38481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400"/>
              </a:lnSpc>
              <a:buNone/>
            </a:pPr>
            <a:r>
              <a:rPr lang="en-US" sz="2400" dirty="0">
                <a:solidFill>
                  <a:srgbClr val="FFE5E5"/>
                </a:solidFill>
                <a:latin typeface="Dela Gothic One" pitchFamily="34" charset="0"/>
                <a:ea typeface="Dela Gothic One" pitchFamily="34" charset="-122"/>
                <a:cs typeface="Dela Gothic One" pitchFamily="34" charset="-120"/>
              </a:rPr>
              <a:t>1</a:t>
            </a:r>
            <a:endParaRPr lang="en-US" sz="2400" dirty="0"/>
          </a:p>
        </p:txBody>
      </p:sp>
      <p:sp>
        <p:nvSpPr>
          <p:cNvPr id="9" name="Text 5"/>
          <p:cNvSpPr/>
          <p:nvPr/>
        </p:nvSpPr>
        <p:spPr>
          <a:xfrm>
            <a:off x="2976801" y="4289108"/>
            <a:ext cx="3363516" cy="32063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r">
              <a:lnSpc>
                <a:spcPts val="2500"/>
              </a:lnSpc>
              <a:buNone/>
            </a:pPr>
            <a:r>
              <a:rPr lang="en-US" sz="2000" dirty="0">
                <a:solidFill>
                  <a:srgbClr val="FFE5E5"/>
                </a:solidFill>
                <a:latin typeface="Dela Gothic One" pitchFamily="34" charset="0"/>
                <a:ea typeface="Dela Gothic One" pitchFamily="34" charset="-122"/>
                <a:cs typeface="Dela Gothic One" pitchFamily="34" charset="-120"/>
              </a:rPr>
              <a:t>ARA General Belgrano</a:t>
            </a:r>
            <a:endParaRPr lang="en-US" sz="2000" dirty="0"/>
          </a:p>
        </p:txBody>
      </p:sp>
      <p:sp>
        <p:nvSpPr>
          <p:cNvPr id="10" name="Text 6"/>
          <p:cNvSpPr/>
          <p:nvPr/>
        </p:nvSpPr>
        <p:spPr>
          <a:xfrm>
            <a:off x="758309" y="4726662"/>
            <a:ext cx="5582007" cy="623887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r">
              <a:lnSpc>
                <a:spcPts val="2450"/>
              </a:lnSpc>
              <a:buNone/>
            </a:pPr>
            <a:r>
              <a:rPr lang="en-US" sz="1500" dirty="0">
                <a:solidFill>
                  <a:srgbClr val="FFE5E5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El hundimiento del ARA General Belgrano generó controversias. Murieron cientos de marineros argentinos.</a:t>
            </a:r>
            <a:endParaRPr lang="en-US" sz="1500" dirty="0"/>
          </a:p>
        </p:txBody>
      </p:sp>
      <p:sp>
        <p:nvSpPr>
          <p:cNvPr id="11" name="Shape 7"/>
          <p:cNvSpPr/>
          <p:nvPr/>
        </p:nvSpPr>
        <p:spPr>
          <a:xfrm>
            <a:off x="7511653" y="5496282"/>
            <a:ext cx="584954" cy="22860"/>
          </a:xfrm>
          <a:prstGeom prst="roundRect">
            <a:avLst>
              <a:gd name="adj" fmla="val 358260"/>
            </a:avLst>
          </a:prstGeom>
          <a:solidFill>
            <a:srgbClr val="8D2424"/>
          </a:solidFill>
          <a:ln/>
        </p:spPr>
      </p:sp>
      <p:sp>
        <p:nvSpPr>
          <p:cNvPr id="12" name="Shape 8"/>
          <p:cNvSpPr/>
          <p:nvPr/>
        </p:nvSpPr>
        <p:spPr>
          <a:xfrm>
            <a:off x="7095887" y="5288399"/>
            <a:ext cx="438626" cy="438626"/>
          </a:xfrm>
          <a:prstGeom prst="roundRect">
            <a:avLst>
              <a:gd name="adj" fmla="val 18672"/>
            </a:avLst>
          </a:prstGeom>
          <a:solidFill>
            <a:srgbClr val="740B0B"/>
          </a:solidFill>
          <a:ln w="7620">
            <a:solidFill>
              <a:srgbClr val="8D2424"/>
            </a:solidFill>
            <a:prstDash val="solid"/>
          </a:ln>
        </p:spPr>
      </p:sp>
      <p:sp>
        <p:nvSpPr>
          <p:cNvPr id="13" name="Text 9"/>
          <p:cNvSpPr/>
          <p:nvPr/>
        </p:nvSpPr>
        <p:spPr>
          <a:xfrm>
            <a:off x="7161312" y="5315307"/>
            <a:ext cx="307777" cy="38481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400"/>
              </a:lnSpc>
              <a:buNone/>
            </a:pPr>
            <a:r>
              <a:rPr lang="en-US" sz="2400" dirty="0">
                <a:solidFill>
                  <a:srgbClr val="FFE5E5"/>
                </a:solidFill>
                <a:latin typeface="Dela Gothic One" pitchFamily="34" charset="0"/>
                <a:ea typeface="Dela Gothic One" pitchFamily="34" charset="-122"/>
                <a:cs typeface="Dela Gothic One" pitchFamily="34" charset="-120"/>
              </a:rPr>
              <a:t>2</a:t>
            </a:r>
            <a:endParaRPr lang="en-US" sz="2400" dirty="0"/>
          </a:p>
        </p:txBody>
      </p:sp>
      <p:sp>
        <p:nvSpPr>
          <p:cNvPr id="14" name="Text 10"/>
          <p:cNvSpPr/>
          <p:nvPr/>
        </p:nvSpPr>
        <p:spPr>
          <a:xfrm>
            <a:off x="8290084" y="5263991"/>
            <a:ext cx="2941201" cy="32063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2000" dirty="0">
                <a:solidFill>
                  <a:srgbClr val="FFE5E5"/>
                </a:solidFill>
                <a:latin typeface="Dela Gothic One" pitchFamily="34" charset="0"/>
                <a:ea typeface="Dela Gothic One" pitchFamily="34" charset="-122"/>
                <a:cs typeface="Dela Gothic One" pitchFamily="34" charset="-120"/>
              </a:rPr>
              <a:t>Ataques Británicos</a:t>
            </a:r>
            <a:endParaRPr lang="en-US" sz="2000" dirty="0"/>
          </a:p>
        </p:txBody>
      </p:sp>
      <p:sp>
        <p:nvSpPr>
          <p:cNvPr id="15" name="Text 11"/>
          <p:cNvSpPr/>
          <p:nvPr/>
        </p:nvSpPr>
        <p:spPr>
          <a:xfrm>
            <a:off x="8290084" y="5701546"/>
            <a:ext cx="5582007" cy="623887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450"/>
              </a:lnSpc>
              <a:buNone/>
            </a:pPr>
            <a:r>
              <a:rPr lang="en-US" sz="1500" dirty="0">
                <a:solidFill>
                  <a:srgbClr val="FFE5E5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Buques británicos como el HMS Sheffield fueron atacados. El HMS Coventry también fue hundido.</a:t>
            </a:r>
            <a:endParaRPr lang="en-US" sz="1500" dirty="0"/>
          </a:p>
        </p:txBody>
      </p:sp>
      <p:sp>
        <p:nvSpPr>
          <p:cNvPr id="16" name="Shape 12"/>
          <p:cNvSpPr/>
          <p:nvPr/>
        </p:nvSpPr>
        <p:spPr>
          <a:xfrm>
            <a:off x="6533793" y="6373654"/>
            <a:ext cx="584954" cy="22860"/>
          </a:xfrm>
          <a:prstGeom prst="roundRect">
            <a:avLst>
              <a:gd name="adj" fmla="val 358260"/>
            </a:avLst>
          </a:prstGeom>
          <a:solidFill>
            <a:srgbClr val="8D2424"/>
          </a:solidFill>
          <a:ln/>
        </p:spPr>
      </p:sp>
      <p:sp>
        <p:nvSpPr>
          <p:cNvPr id="17" name="Shape 13"/>
          <p:cNvSpPr/>
          <p:nvPr/>
        </p:nvSpPr>
        <p:spPr>
          <a:xfrm>
            <a:off x="7095887" y="6165771"/>
            <a:ext cx="438626" cy="438626"/>
          </a:xfrm>
          <a:prstGeom prst="roundRect">
            <a:avLst>
              <a:gd name="adj" fmla="val 18672"/>
            </a:avLst>
          </a:prstGeom>
          <a:solidFill>
            <a:srgbClr val="740B0B"/>
          </a:solidFill>
          <a:ln w="7620">
            <a:solidFill>
              <a:srgbClr val="8D2424"/>
            </a:solidFill>
            <a:prstDash val="solid"/>
          </a:ln>
        </p:spPr>
      </p:sp>
      <p:sp>
        <p:nvSpPr>
          <p:cNvPr id="18" name="Text 14"/>
          <p:cNvSpPr/>
          <p:nvPr/>
        </p:nvSpPr>
        <p:spPr>
          <a:xfrm>
            <a:off x="7161312" y="6192679"/>
            <a:ext cx="307777" cy="38481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400"/>
              </a:lnSpc>
              <a:buNone/>
            </a:pPr>
            <a:r>
              <a:rPr lang="en-US" sz="2400" dirty="0">
                <a:solidFill>
                  <a:srgbClr val="FFE5E5"/>
                </a:solidFill>
                <a:latin typeface="Dela Gothic One" pitchFamily="34" charset="0"/>
                <a:ea typeface="Dela Gothic One" pitchFamily="34" charset="-122"/>
                <a:cs typeface="Dela Gothic One" pitchFamily="34" charset="-120"/>
              </a:rPr>
              <a:t>3</a:t>
            </a:r>
            <a:endParaRPr lang="en-US" sz="2400" dirty="0"/>
          </a:p>
        </p:txBody>
      </p:sp>
      <p:sp>
        <p:nvSpPr>
          <p:cNvPr id="19" name="Text 15"/>
          <p:cNvSpPr/>
          <p:nvPr/>
        </p:nvSpPr>
        <p:spPr>
          <a:xfrm>
            <a:off x="3774638" y="6141363"/>
            <a:ext cx="2565678" cy="32063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r">
              <a:lnSpc>
                <a:spcPts val="2500"/>
              </a:lnSpc>
              <a:buNone/>
            </a:pPr>
            <a:r>
              <a:rPr lang="en-US" sz="2000" dirty="0">
                <a:solidFill>
                  <a:srgbClr val="FFE5E5"/>
                </a:solidFill>
                <a:latin typeface="Dela Gothic One" pitchFamily="34" charset="0"/>
                <a:ea typeface="Dela Gothic One" pitchFamily="34" charset="-122"/>
                <a:cs typeface="Dela Gothic One" pitchFamily="34" charset="-120"/>
              </a:rPr>
              <a:t>Aviación</a:t>
            </a:r>
            <a:endParaRPr lang="en-US" sz="2000" dirty="0"/>
          </a:p>
        </p:txBody>
      </p:sp>
      <p:sp>
        <p:nvSpPr>
          <p:cNvPr id="20" name="Text 16"/>
          <p:cNvSpPr/>
          <p:nvPr/>
        </p:nvSpPr>
        <p:spPr>
          <a:xfrm>
            <a:off x="758309" y="6578918"/>
            <a:ext cx="5582007" cy="623887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r">
              <a:lnSpc>
                <a:spcPts val="2450"/>
              </a:lnSpc>
              <a:buNone/>
            </a:pPr>
            <a:r>
              <a:rPr lang="en-US" sz="1500" dirty="0">
                <a:solidFill>
                  <a:srgbClr val="FFE5E5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La aviación argentina y británica jugaron un papel crucial. Los pilotos demostraron gran valentía y habilidad.</a:t>
            </a:r>
            <a:endParaRPr lang="en-US" sz="150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9260" y="588645"/>
            <a:ext cx="11029236" cy="6192322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49260" y="7053858"/>
            <a:ext cx="6841331" cy="59852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4700"/>
              </a:lnSpc>
              <a:buNone/>
            </a:pPr>
            <a:r>
              <a:rPr lang="en-US" sz="3750" dirty="0">
                <a:solidFill>
                  <a:srgbClr val="FAEBEB"/>
                </a:solidFill>
                <a:latin typeface="Dela Gothic One" pitchFamily="34" charset="0"/>
                <a:ea typeface="Dela Gothic One" pitchFamily="34" charset="-122"/>
                <a:cs typeface="Dela Gothic One" pitchFamily="34" charset="-120"/>
              </a:rPr>
              <a:t>Ataque al HMS Sheffield</a:t>
            </a:r>
            <a:endParaRPr lang="en-US" sz="375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5452" y="801529"/>
            <a:ext cx="4759404" cy="574798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868239" y="760214"/>
            <a:ext cx="7014210" cy="29348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300"/>
              </a:lnSpc>
              <a:buNone/>
            </a:pPr>
            <a:endParaRPr lang="en-US" sz="1400" dirty="0"/>
          </a:p>
        </p:txBody>
      </p:sp>
      <p:sp>
        <p:nvSpPr>
          <p:cNvPr id="4" name="Text 1"/>
          <p:cNvSpPr/>
          <p:nvPr/>
        </p:nvSpPr>
        <p:spPr>
          <a:xfrm>
            <a:off x="6868239" y="1218724"/>
            <a:ext cx="7014210" cy="29348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300"/>
              </a:lnSpc>
              <a:buNone/>
            </a:pPr>
            <a:endParaRPr lang="en-US" sz="1400" dirty="0"/>
          </a:p>
        </p:txBody>
      </p:sp>
      <p:sp>
        <p:nvSpPr>
          <p:cNvPr id="5" name="Text 2"/>
          <p:cNvSpPr/>
          <p:nvPr/>
        </p:nvSpPr>
        <p:spPr>
          <a:xfrm>
            <a:off x="6868239" y="1677233"/>
            <a:ext cx="7014210" cy="29348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300"/>
              </a:lnSpc>
              <a:buNone/>
            </a:pPr>
            <a:endParaRPr lang="en-US" sz="1400" dirty="0"/>
          </a:p>
        </p:txBody>
      </p:sp>
      <p:sp>
        <p:nvSpPr>
          <p:cNvPr id="6" name="Text 3"/>
          <p:cNvSpPr/>
          <p:nvPr/>
        </p:nvSpPr>
        <p:spPr>
          <a:xfrm>
            <a:off x="6868239" y="2154198"/>
            <a:ext cx="7014210" cy="241399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3800"/>
              </a:lnSpc>
              <a:buNone/>
            </a:pPr>
            <a:r>
              <a:rPr lang="en-US" sz="3000" dirty="0">
                <a:solidFill>
                  <a:srgbClr val="FAEBEB"/>
                </a:solidFill>
                <a:latin typeface="Dela Gothic One" pitchFamily="34" charset="0"/>
                <a:ea typeface="Dela Gothic One" pitchFamily="34" charset="-122"/>
                <a:cs typeface="Dela Gothic One" pitchFamily="34" charset="-120"/>
              </a:rPr>
              <a:t>DESEMBARCO ANFIBIO EN SAN CARLOS CAPTURA DE PORT STANLEY Y RECUPERACIÓN DE LAS ISLAS</a:t>
            </a:r>
            <a:endParaRPr lang="en-US" sz="3000" dirty="0"/>
          </a:p>
        </p:txBody>
      </p:sp>
      <p:sp>
        <p:nvSpPr>
          <p:cNvPr id="7" name="Text 4"/>
          <p:cNvSpPr/>
          <p:nvPr/>
        </p:nvSpPr>
        <p:spPr>
          <a:xfrm>
            <a:off x="755452" y="7030998"/>
            <a:ext cx="4828461" cy="60340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4750"/>
              </a:lnSpc>
              <a:buNone/>
            </a:pPr>
            <a:endParaRPr lang="en-US" sz="380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58309" y="831532"/>
            <a:ext cx="13113782" cy="142541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5600"/>
              </a:lnSpc>
              <a:buNone/>
            </a:pPr>
            <a:r>
              <a:rPr lang="en-US" sz="4450" dirty="0">
                <a:solidFill>
                  <a:srgbClr val="FAEBEB"/>
                </a:solidFill>
                <a:latin typeface="Dela Gothic One" pitchFamily="34" charset="0"/>
                <a:ea typeface="Dela Gothic One" pitchFamily="34" charset="-122"/>
                <a:cs typeface="Dela Gothic One" pitchFamily="34" charset="-120"/>
              </a:rPr>
              <a:t>Rendición Argentina y Consecuencias Inmediatas</a:t>
            </a:r>
            <a:endParaRPr lang="en-US" sz="4450" dirty="0"/>
          </a:p>
        </p:txBody>
      </p:sp>
      <p:sp>
        <p:nvSpPr>
          <p:cNvPr id="3" name="Shape 1"/>
          <p:cNvSpPr/>
          <p:nvPr/>
        </p:nvSpPr>
        <p:spPr>
          <a:xfrm>
            <a:off x="758309" y="2690217"/>
            <a:ext cx="2185511" cy="1265992"/>
          </a:xfrm>
          <a:prstGeom prst="roundRect">
            <a:avLst>
              <a:gd name="adj" fmla="val 7188"/>
            </a:avLst>
          </a:prstGeom>
          <a:solidFill>
            <a:srgbClr val="740B0B"/>
          </a:solidFill>
          <a:ln w="7620">
            <a:solidFill>
              <a:srgbClr val="8D2424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1698665" y="3132772"/>
            <a:ext cx="304681" cy="38076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3800"/>
              </a:lnSpc>
              <a:buNone/>
            </a:pPr>
            <a:r>
              <a:rPr lang="en-US" sz="2350" dirty="0">
                <a:solidFill>
                  <a:srgbClr val="FFE5E5"/>
                </a:solidFill>
                <a:latin typeface="Dela Gothic One" pitchFamily="34" charset="0"/>
                <a:ea typeface="Dela Gothic One" pitchFamily="34" charset="-122"/>
                <a:cs typeface="Dela Gothic One" pitchFamily="34" charset="-120"/>
              </a:rPr>
              <a:t>1</a:t>
            </a:r>
            <a:endParaRPr lang="en-US" sz="2350" dirty="0"/>
          </a:p>
        </p:txBody>
      </p:sp>
      <p:sp>
        <p:nvSpPr>
          <p:cNvPr id="5" name="Text 3"/>
          <p:cNvSpPr/>
          <p:nvPr/>
        </p:nvSpPr>
        <p:spPr>
          <a:xfrm>
            <a:off x="3160395" y="2906792"/>
            <a:ext cx="2850713" cy="35623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800"/>
              </a:lnSpc>
              <a:buNone/>
            </a:pPr>
            <a:r>
              <a:rPr lang="en-US" sz="2200" dirty="0">
                <a:solidFill>
                  <a:srgbClr val="FFE5E5"/>
                </a:solidFill>
                <a:latin typeface="Dela Gothic One" pitchFamily="34" charset="0"/>
                <a:ea typeface="Dela Gothic One" pitchFamily="34" charset="-122"/>
                <a:cs typeface="Dela Gothic One" pitchFamily="34" charset="-120"/>
              </a:rPr>
              <a:t>Rendición</a:t>
            </a:r>
            <a:endParaRPr lang="en-US" sz="2200" dirty="0"/>
          </a:p>
        </p:txBody>
      </p:sp>
      <p:sp>
        <p:nvSpPr>
          <p:cNvPr id="6" name="Text 4"/>
          <p:cNvSpPr/>
          <p:nvPr/>
        </p:nvSpPr>
        <p:spPr>
          <a:xfrm>
            <a:off x="3160395" y="3392924"/>
            <a:ext cx="9781699" cy="34671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00"/>
              </a:lnSpc>
              <a:buNone/>
            </a:pPr>
            <a:r>
              <a:rPr lang="en-US" sz="1700" dirty="0">
                <a:solidFill>
                  <a:srgbClr val="FFE5E5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La rendición en Puerto Argentino fue el 14 de junio de 1982. Esto marcó el fin del conflicto armado.</a:t>
            </a:r>
            <a:endParaRPr lang="en-US" sz="1700" dirty="0"/>
          </a:p>
        </p:txBody>
      </p:sp>
      <p:sp>
        <p:nvSpPr>
          <p:cNvPr id="7" name="Shape 5"/>
          <p:cNvSpPr/>
          <p:nvPr/>
        </p:nvSpPr>
        <p:spPr>
          <a:xfrm>
            <a:off x="3052048" y="3940969"/>
            <a:ext cx="10711815" cy="15240"/>
          </a:xfrm>
          <a:prstGeom prst="roundRect">
            <a:avLst>
              <a:gd name="adj" fmla="val 597101"/>
            </a:avLst>
          </a:prstGeom>
          <a:solidFill>
            <a:srgbClr val="8D2424"/>
          </a:solidFill>
          <a:ln/>
        </p:spPr>
      </p:sp>
      <p:sp>
        <p:nvSpPr>
          <p:cNvPr id="8" name="Shape 6"/>
          <p:cNvSpPr/>
          <p:nvPr/>
        </p:nvSpPr>
        <p:spPr>
          <a:xfrm>
            <a:off x="758309" y="4064437"/>
            <a:ext cx="4371142" cy="1612702"/>
          </a:xfrm>
          <a:prstGeom prst="roundRect">
            <a:avLst>
              <a:gd name="adj" fmla="val 5643"/>
            </a:avLst>
          </a:prstGeom>
          <a:solidFill>
            <a:srgbClr val="740B0B"/>
          </a:solidFill>
          <a:ln w="7620">
            <a:solidFill>
              <a:srgbClr val="8D2424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2791539" y="4680347"/>
            <a:ext cx="304681" cy="38076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3800"/>
              </a:lnSpc>
              <a:buNone/>
            </a:pPr>
            <a:r>
              <a:rPr lang="en-US" sz="2350" dirty="0">
                <a:solidFill>
                  <a:srgbClr val="FFE5E5"/>
                </a:solidFill>
                <a:latin typeface="Dela Gothic One" pitchFamily="34" charset="0"/>
                <a:ea typeface="Dela Gothic One" pitchFamily="34" charset="-122"/>
                <a:cs typeface="Dela Gothic One" pitchFamily="34" charset="-120"/>
              </a:rPr>
              <a:t>2</a:t>
            </a:r>
            <a:endParaRPr lang="en-US" sz="2350" dirty="0"/>
          </a:p>
        </p:txBody>
      </p:sp>
      <p:sp>
        <p:nvSpPr>
          <p:cNvPr id="10" name="Text 8"/>
          <p:cNvSpPr/>
          <p:nvPr/>
        </p:nvSpPr>
        <p:spPr>
          <a:xfrm>
            <a:off x="5346025" y="4281011"/>
            <a:ext cx="2850713" cy="35623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800"/>
              </a:lnSpc>
              <a:buNone/>
            </a:pPr>
            <a:r>
              <a:rPr lang="en-US" sz="2200" dirty="0">
                <a:solidFill>
                  <a:srgbClr val="FFE5E5"/>
                </a:solidFill>
                <a:latin typeface="Dela Gothic One" pitchFamily="34" charset="0"/>
                <a:ea typeface="Dela Gothic One" pitchFamily="34" charset="-122"/>
                <a:cs typeface="Dela Gothic One" pitchFamily="34" charset="-120"/>
              </a:rPr>
              <a:t>Bajas</a:t>
            </a:r>
            <a:endParaRPr lang="en-US" sz="2200" dirty="0"/>
          </a:p>
        </p:txBody>
      </p:sp>
      <p:sp>
        <p:nvSpPr>
          <p:cNvPr id="11" name="Text 9"/>
          <p:cNvSpPr/>
          <p:nvPr/>
        </p:nvSpPr>
        <p:spPr>
          <a:xfrm>
            <a:off x="5346025" y="4767143"/>
            <a:ext cx="8309491" cy="6934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700"/>
              </a:lnSpc>
              <a:buNone/>
            </a:pPr>
            <a:r>
              <a:rPr lang="en-US" sz="1700" dirty="0">
                <a:solidFill>
                  <a:srgbClr val="FFE5E5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Murieron cientos de soldados de ambos bandos. Miles fueron tomados prisioneros de guerra.</a:t>
            </a:r>
            <a:endParaRPr lang="en-US" sz="1700" dirty="0"/>
          </a:p>
        </p:txBody>
      </p:sp>
      <p:sp>
        <p:nvSpPr>
          <p:cNvPr id="12" name="Shape 10"/>
          <p:cNvSpPr/>
          <p:nvPr/>
        </p:nvSpPr>
        <p:spPr>
          <a:xfrm>
            <a:off x="5237678" y="5661898"/>
            <a:ext cx="8526185" cy="15240"/>
          </a:xfrm>
          <a:prstGeom prst="roundRect">
            <a:avLst>
              <a:gd name="adj" fmla="val 597101"/>
            </a:avLst>
          </a:prstGeom>
          <a:solidFill>
            <a:srgbClr val="8D2424"/>
          </a:solidFill>
          <a:ln/>
        </p:spPr>
      </p:sp>
      <p:sp>
        <p:nvSpPr>
          <p:cNvPr id="13" name="Shape 11"/>
          <p:cNvSpPr/>
          <p:nvPr/>
        </p:nvSpPr>
        <p:spPr>
          <a:xfrm>
            <a:off x="758309" y="5785366"/>
            <a:ext cx="6556891" cy="1612702"/>
          </a:xfrm>
          <a:prstGeom prst="roundRect">
            <a:avLst>
              <a:gd name="adj" fmla="val 5643"/>
            </a:avLst>
          </a:prstGeom>
          <a:solidFill>
            <a:srgbClr val="740B0B"/>
          </a:solidFill>
          <a:ln w="7620">
            <a:solidFill>
              <a:srgbClr val="8D2424"/>
            </a:solidFill>
            <a:prstDash val="solid"/>
          </a:ln>
        </p:spPr>
      </p:sp>
      <p:sp>
        <p:nvSpPr>
          <p:cNvPr id="14" name="Text 12"/>
          <p:cNvSpPr/>
          <p:nvPr/>
        </p:nvSpPr>
        <p:spPr>
          <a:xfrm>
            <a:off x="3884414" y="6401276"/>
            <a:ext cx="304681" cy="38076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3800"/>
              </a:lnSpc>
              <a:buNone/>
            </a:pPr>
            <a:r>
              <a:rPr lang="en-US" sz="2350" dirty="0">
                <a:solidFill>
                  <a:srgbClr val="FFE5E5"/>
                </a:solidFill>
                <a:latin typeface="Dela Gothic One" pitchFamily="34" charset="0"/>
                <a:ea typeface="Dela Gothic One" pitchFamily="34" charset="-122"/>
                <a:cs typeface="Dela Gothic One" pitchFamily="34" charset="-120"/>
              </a:rPr>
              <a:t>3</a:t>
            </a:r>
            <a:endParaRPr lang="en-US" sz="2350" dirty="0"/>
          </a:p>
        </p:txBody>
      </p:sp>
      <p:sp>
        <p:nvSpPr>
          <p:cNvPr id="15" name="Text 13"/>
          <p:cNvSpPr/>
          <p:nvPr/>
        </p:nvSpPr>
        <p:spPr>
          <a:xfrm>
            <a:off x="7531775" y="6001941"/>
            <a:ext cx="2850713" cy="35623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800"/>
              </a:lnSpc>
              <a:buNone/>
            </a:pPr>
            <a:r>
              <a:rPr lang="en-US" sz="2200" dirty="0">
                <a:solidFill>
                  <a:srgbClr val="FFE5E5"/>
                </a:solidFill>
                <a:latin typeface="Dela Gothic One" pitchFamily="34" charset="0"/>
                <a:ea typeface="Dela Gothic One" pitchFamily="34" charset="-122"/>
                <a:cs typeface="Dela Gothic One" pitchFamily="34" charset="-120"/>
              </a:rPr>
              <a:t>Reacciones</a:t>
            </a:r>
            <a:endParaRPr lang="en-US" sz="2200" dirty="0"/>
          </a:p>
        </p:txBody>
      </p:sp>
      <p:sp>
        <p:nvSpPr>
          <p:cNvPr id="16" name="Text 14"/>
          <p:cNvSpPr/>
          <p:nvPr/>
        </p:nvSpPr>
        <p:spPr>
          <a:xfrm>
            <a:off x="7531775" y="6488073"/>
            <a:ext cx="6123742" cy="6934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700"/>
              </a:lnSpc>
              <a:buNone/>
            </a:pPr>
            <a:r>
              <a:rPr lang="en-US" sz="1700" dirty="0">
                <a:solidFill>
                  <a:srgbClr val="FFE5E5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La comunidad internacional celebró el fin del conflicto. El Reino Unido reafirmó su soberanía.</a:t>
            </a:r>
            <a:endParaRPr lang="en-US" sz="1700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244709" y="800338"/>
            <a:ext cx="7627382" cy="213812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5600"/>
              </a:lnSpc>
              <a:buNone/>
            </a:pPr>
            <a:r>
              <a:rPr lang="en-US" sz="4450" dirty="0">
                <a:solidFill>
                  <a:srgbClr val="FAEBEB"/>
                </a:solidFill>
                <a:latin typeface="Dela Gothic One" pitchFamily="34" charset="0"/>
                <a:ea typeface="Dela Gothic One" pitchFamily="34" charset="-122"/>
                <a:cs typeface="Dela Gothic One" pitchFamily="34" charset="-120"/>
              </a:rPr>
              <a:t>Legado y Consecuencias a Largo Plazo</a:t>
            </a:r>
            <a:endParaRPr lang="en-US" sz="4450" dirty="0"/>
          </a:p>
        </p:txBody>
      </p:sp>
      <p:sp>
        <p:nvSpPr>
          <p:cNvPr id="4" name="Shape 1"/>
          <p:cNvSpPr/>
          <p:nvPr/>
        </p:nvSpPr>
        <p:spPr>
          <a:xfrm>
            <a:off x="6244709" y="3263384"/>
            <a:ext cx="3705463" cy="2321362"/>
          </a:xfrm>
          <a:prstGeom prst="roundRect">
            <a:avLst>
              <a:gd name="adj" fmla="val 3920"/>
            </a:avLst>
          </a:prstGeom>
          <a:solidFill>
            <a:srgbClr val="740B0B"/>
          </a:solidFill>
          <a:ln w="7620">
            <a:solidFill>
              <a:srgbClr val="8D2424"/>
            </a:solidFill>
            <a:prstDash val="solid"/>
          </a:ln>
        </p:spPr>
      </p:sp>
      <p:sp>
        <p:nvSpPr>
          <p:cNvPr id="5" name="Text 2"/>
          <p:cNvSpPr/>
          <p:nvPr/>
        </p:nvSpPr>
        <p:spPr>
          <a:xfrm>
            <a:off x="6468904" y="3487579"/>
            <a:ext cx="2850713" cy="35623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800"/>
              </a:lnSpc>
              <a:buNone/>
            </a:pPr>
            <a:r>
              <a:rPr lang="en-US" sz="2200" dirty="0">
                <a:solidFill>
                  <a:srgbClr val="FFE5E5"/>
                </a:solidFill>
                <a:latin typeface="Dela Gothic One" pitchFamily="34" charset="0"/>
                <a:ea typeface="Dela Gothic One" pitchFamily="34" charset="-122"/>
                <a:cs typeface="Dela Gothic One" pitchFamily="34" charset="-120"/>
              </a:rPr>
              <a:t>Impacto Político</a:t>
            </a:r>
            <a:endParaRPr lang="en-US" sz="2200" dirty="0"/>
          </a:p>
        </p:txBody>
      </p:sp>
      <p:sp>
        <p:nvSpPr>
          <p:cNvPr id="6" name="Text 3"/>
          <p:cNvSpPr/>
          <p:nvPr/>
        </p:nvSpPr>
        <p:spPr>
          <a:xfrm>
            <a:off x="6468904" y="3973711"/>
            <a:ext cx="3257074" cy="13868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700"/>
              </a:lnSpc>
              <a:buNone/>
            </a:pPr>
            <a:r>
              <a:rPr lang="en-US" sz="1700" dirty="0">
                <a:solidFill>
                  <a:srgbClr val="FFE5E5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El conflicto tuvo un gran impacto político en Argentina. La junta militar perdió credibilidad.</a:t>
            </a:r>
            <a:endParaRPr lang="en-US" sz="1700" dirty="0"/>
          </a:p>
        </p:txBody>
      </p:sp>
      <p:sp>
        <p:nvSpPr>
          <p:cNvPr id="7" name="Shape 4"/>
          <p:cNvSpPr/>
          <p:nvPr/>
        </p:nvSpPr>
        <p:spPr>
          <a:xfrm>
            <a:off x="10166747" y="3263384"/>
            <a:ext cx="3705463" cy="2321362"/>
          </a:xfrm>
          <a:prstGeom prst="roundRect">
            <a:avLst>
              <a:gd name="adj" fmla="val 3920"/>
            </a:avLst>
          </a:prstGeom>
          <a:solidFill>
            <a:srgbClr val="740B0B"/>
          </a:solidFill>
          <a:ln w="7620">
            <a:solidFill>
              <a:srgbClr val="8D2424"/>
            </a:solidFill>
            <a:prstDash val="solid"/>
          </a:ln>
        </p:spPr>
      </p:sp>
      <p:sp>
        <p:nvSpPr>
          <p:cNvPr id="8" name="Text 5"/>
          <p:cNvSpPr/>
          <p:nvPr/>
        </p:nvSpPr>
        <p:spPr>
          <a:xfrm>
            <a:off x="10390942" y="3487579"/>
            <a:ext cx="3245763" cy="35623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800"/>
              </a:lnSpc>
              <a:buNone/>
            </a:pPr>
            <a:r>
              <a:rPr lang="en-US" sz="2200" dirty="0">
                <a:solidFill>
                  <a:srgbClr val="FFE5E5"/>
                </a:solidFill>
                <a:latin typeface="Dela Gothic One" pitchFamily="34" charset="0"/>
                <a:ea typeface="Dela Gothic One" pitchFamily="34" charset="-122"/>
                <a:cs typeface="Dela Gothic One" pitchFamily="34" charset="-120"/>
              </a:rPr>
              <a:t>Política de Defensa</a:t>
            </a:r>
            <a:endParaRPr lang="en-US" sz="2200" dirty="0"/>
          </a:p>
        </p:txBody>
      </p:sp>
      <p:sp>
        <p:nvSpPr>
          <p:cNvPr id="9" name="Text 6"/>
          <p:cNvSpPr/>
          <p:nvPr/>
        </p:nvSpPr>
        <p:spPr>
          <a:xfrm>
            <a:off x="10390942" y="3973711"/>
            <a:ext cx="3257074" cy="13868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700"/>
              </a:lnSpc>
              <a:buNone/>
            </a:pPr>
            <a:r>
              <a:rPr lang="en-US" sz="1700" dirty="0">
                <a:solidFill>
                  <a:srgbClr val="FFE5E5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El Reino Unido realizó cambios en su política de defensa. Se reforzó la presencia militar en las islas.</a:t>
            </a:r>
            <a:endParaRPr lang="en-US" sz="1700" dirty="0"/>
          </a:p>
        </p:txBody>
      </p:sp>
      <p:sp>
        <p:nvSpPr>
          <p:cNvPr id="10" name="Shape 7"/>
          <p:cNvSpPr/>
          <p:nvPr/>
        </p:nvSpPr>
        <p:spPr>
          <a:xfrm>
            <a:off x="6244709" y="5801320"/>
            <a:ext cx="7627382" cy="1627942"/>
          </a:xfrm>
          <a:prstGeom prst="roundRect">
            <a:avLst>
              <a:gd name="adj" fmla="val 5590"/>
            </a:avLst>
          </a:prstGeom>
          <a:solidFill>
            <a:srgbClr val="740B0B"/>
          </a:solidFill>
          <a:ln w="7620">
            <a:solidFill>
              <a:srgbClr val="8D2424"/>
            </a:solidFill>
            <a:prstDash val="solid"/>
          </a:ln>
        </p:spPr>
      </p:sp>
      <p:sp>
        <p:nvSpPr>
          <p:cNvPr id="11" name="Text 8"/>
          <p:cNvSpPr/>
          <p:nvPr/>
        </p:nvSpPr>
        <p:spPr>
          <a:xfrm>
            <a:off x="6468904" y="6025515"/>
            <a:ext cx="3607237" cy="35623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800"/>
              </a:lnSpc>
              <a:buNone/>
            </a:pPr>
            <a:r>
              <a:rPr lang="en-US" sz="2200" dirty="0">
                <a:solidFill>
                  <a:srgbClr val="FFE5E5"/>
                </a:solidFill>
                <a:latin typeface="Dela Gothic One" pitchFamily="34" charset="0"/>
                <a:ea typeface="Dela Gothic One" pitchFamily="34" charset="-122"/>
                <a:cs typeface="Dela Gothic One" pitchFamily="34" charset="-120"/>
              </a:rPr>
              <a:t>Disputa de Soberanía</a:t>
            </a:r>
            <a:endParaRPr lang="en-US" sz="2200" dirty="0"/>
          </a:p>
        </p:txBody>
      </p:sp>
      <p:sp>
        <p:nvSpPr>
          <p:cNvPr id="12" name="Text 9"/>
          <p:cNvSpPr/>
          <p:nvPr/>
        </p:nvSpPr>
        <p:spPr>
          <a:xfrm>
            <a:off x="6468904" y="6511647"/>
            <a:ext cx="7178993" cy="6934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700"/>
              </a:lnSpc>
              <a:buNone/>
            </a:pPr>
            <a:r>
              <a:rPr lang="en-US" sz="1700" dirty="0">
                <a:solidFill>
                  <a:srgbClr val="FFE5E5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La disputa de soberanía continúa hasta el día de hoy. Las relaciones bilaterales siguen siendo tensas.</a:t>
            </a:r>
            <a:endParaRPr lang="en-US" sz="17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569</Words>
  <Application>Microsoft Office PowerPoint</Application>
  <PresentationFormat>Personalizado</PresentationFormat>
  <Paragraphs>89</Paragraphs>
  <Slides>15</Slides>
  <Notes>15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15</vt:i4>
      </vt:variant>
    </vt:vector>
  </HeadingPairs>
  <TitlesOfParts>
    <vt:vector size="20" baseType="lpstr">
      <vt:lpstr>Dela Gothic One</vt:lpstr>
      <vt:lpstr>Calibri</vt:lpstr>
      <vt:lpstr>DM Sans</vt:lpstr>
      <vt:lpstr>Arial</vt:lpstr>
      <vt:lpstr>Office Theme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PptxGenJS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Cuenta Microsoft</cp:lastModifiedBy>
  <cp:revision>1</cp:revision>
  <dcterms:created xsi:type="dcterms:W3CDTF">2025-03-11T01:37:17Z</dcterms:created>
  <dcterms:modified xsi:type="dcterms:W3CDTF">2025-03-11T01:42:56Z</dcterms:modified>
</cp:coreProperties>
</file>