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5" r:id="rId4"/>
    <p:sldId id="266" r:id="rId5"/>
    <p:sldId id="267" r:id="rId6"/>
    <p:sldId id="268" r:id="rId7"/>
    <p:sldId id="269" r:id="rId8"/>
    <p:sldId id="295" r:id="rId9"/>
    <p:sldId id="296" r:id="rId10"/>
    <p:sldId id="297" r:id="rId11"/>
    <p:sldId id="262" r:id="rId12"/>
    <p:sldId id="270" r:id="rId13"/>
    <p:sldId id="271" r:id="rId14"/>
    <p:sldId id="272" r:id="rId15"/>
    <p:sldId id="273" r:id="rId16"/>
    <p:sldId id="258" r:id="rId17"/>
    <p:sldId id="290" r:id="rId18"/>
    <p:sldId id="283" r:id="rId19"/>
    <p:sldId id="274" r:id="rId20"/>
    <p:sldId id="291" r:id="rId21"/>
    <p:sldId id="285" r:id="rId22"/>
    <p:sldId id="275" r:id="rId23"/>
    <p:sldId id="292" r:id="rId24"/>
    <p:sldId id="287" r:id="rId25"/>
    <p:sldId id="276" r:id="rId26"/>
    <p:sldId id="289" r:id="rId27"/>
    <p:sldId id="288" r:id="rId28"/>
    <p:sldId id="293" r:id="rId29"/>
    <p:sldId id="277" r:id="rId30"/>
    <p:sldId id="280" r:id="rId31"/>
    <p:sldId id="278" r:id="rId32"/>
    <p:sldId id="281" r:id="rId33"/>
    <p:sldId id="279" r:id="rId34"/>
    <p:sldId id="282" r:id="rId35"/>
    <p:sldId id="299" r:id="rId36"/>
    <p:sldId id="298" r:id="rId37"/>
    <p:sldId id="294" r:id="rId38"/>
    <p:sldId id="300" r:id="rId39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270E5-851A-4F08-8F8B-27EDA500CB80}" type="datetimeFigureOut">
              <a:rPr lang="es-CL" smtClean="0"/>
              <a:pPr/>
              <a:t>19-12-2017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00C37-DF1F-4A28-BC80-87C38BFBB47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270E5-851A-4F08-8F8B-27EDA500CB80}" type="datetimeFigureOut">
              <a:rPr lang="es-CL" smtClean="0"/>
              <a:pPr/>
              <a:t>19-12-2017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00C37-DF1F-4A28-BC80-87C38BFBB47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270E5-851A-4F08-8F8B-27EDA500CB80}" type="datetimeFigureOut">
              <a:rPr lang="es-CL" smtClean="0"/>
              <a:pPr/>
              <a:t>19-12-2017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00C37-DF1F-4A28-BC80-87C38BFBB47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270E5-851A-4F08-8F8B-27EDA500CB80}" type="datetimeFigureOut">
              <a:rPr lang="es-CL" smtClean="0"/>
              <a:pPr/>
              <a:t>19-12-2017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00C37-DF1F-4A28-BC80-87C38BFBB47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270E5-851A-4F08-8F8B-27EDA500CB80}" type="datetimeFigureOut">
              <a:rPr lang="es-CL" smtClean="0"/>
              <a:pPr/>
              <a:t>19-12-2017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00C37-DF1F-4A28-BC80-87C38BFBB47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270E5-851A-4F08-8F8B-27EDA500CB80}" type="datetimeFigureOut">
              <a:rPr lang="es-CL" smtClean="0"/>
              <a:pPr/>
              <a:t>19-12-2017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00C37-DF1F-4A28-BC80-87C38BFBB47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270E5-851A-4F08-8F8B-27EDA500CB80}" type="datetimeFigureOut">
              <a:rPr lang="es-CL" smtClean="0"/>
              <a:pPr/>
              <a:t>19-12-2017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00C37-DF1F-4A28-BC80-87C38BFBB47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270E5-851A-4F08-8F8B-27EDA500CB80}" type="datetimeFigureOut">
              <a:rPr lang="es-CL" smtClean="0"/>
              <a:pPr/>
              <a:t>19-12-2017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00C37-DF1F-4A28-BC80-87C38BFBB47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270E5-851A-4F08-8F8B-27EDA500CB80}" type="datetimeFigureOut">
              <a:rPr lang="es-CL" smtClean="0"/>
              <a:pPr/>
              <a:t>19-12-2017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00C37-DF1F-4A28-BC80-87C38BFBB47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270E5-851A-4F08-8F8B-27EDA500CB80}" type="datetimeFigureOut">
              <a:rPr lang="es-CL" smtClean="0"/>
              <a:pPr/>
              <a:t>19-12-2017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00C37-DF1F-4A28-BC80-87C38BFBB47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270E5-851A-4F08-8F8B-27EDA500CB80}" type="datetimeFigureOut">
              <a:rPr lang="es-CL" smtClean="0"/>
              <a:pPr/>
              <a:t>19-12-2017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00C37-DF1F-4A28-BC80-87C38BFBB47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0270E5-851A-4F08-8F8B-27EDA500CB80}" type="datetimeFigureOut">
              <a:rPr lang="es-CL" smtClean="0"/>
              <a:pPr/>
              <a:t>19-12-2017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100C37-DF1F-4A28-BC80-87C38BFBB47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s-CL" sz="6600" b="1" dirty="0" smtClean="0"/>
              <a:t>FORMAS DE NAVEGAR A VELA</a:t>
            </a:r>
            <a:endParaRPr lang="es-CL" sz="6600" b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s-CL" dirty="0" smtClean="0">
              <a:solidFill>
                <a:schemeClr val="tx1"/>
              </a:solidFill>
            </a:endParaRPr>
          </a:p>
          <a:p>
            <a:r>
              <a:rPr lang="es-CL" dirty="0" smtClean="0">
                <a:solidFill>
                  <a:schemeClr val="tx1"/>
                </a:solidFill>
              </a:rPr>
              <a:t>ESCUELA NAVAL “Arturo Prat”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16386" name="AutoShape 2" descr="Resultado de imagen para rumbos a vel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OBJETIVO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es-CL" dirty="0" smtClean="0"/>
              <a:t>	EL ALUMNO COMPRENDERÁ LA RELACIÓN ENTRE LA DIRECCIÓN DEL VIENTO APARENTE Y LA ORIENTACIÓN DE LAS VELAS, PARA </a:t>
            </a:r>
            <a:r>
              <a:rPr lang="es-CL" dirty="0" smtClean="0"/>
              <a:t>NAVEGAR UN VELERO EN LA </a:t>
            </a:r>
            <a:r>
              <a:rPr lang="es-CL" dirty="0" smtClean="0"/>
              <a:t>DIRECCIÓN DESEADA Y A UNA VELOCIDAD EFICIENTE.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CONTENIDOS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CL" dirty="0" smtClean="0"/>
              <a:t>Introducción. Conceptos previos (repaso)</a:t>
            </a:r>
          </a:p>
          <a:p>
            <a:r>
              <a:rPr lang="es-CL" dirty="0" smtClean="0"/>
              <a:t>Rumbos de navegación a vela.</a:t>
            </a:r>
          </a:p>
          <a:p>
            <a:pPr lvl="1"/>
            <a:r>
              <a:rPr lang="es-CL" dirty="0" smtClean="0"/>
              <a:t>Ceñida con viento de amura</a:t>
            </a:r>
          </a:p>
          <a:p>
            <a:pPr lvl="1"/>
            <a:r>
              <a:rPr lang="es-CL" dirty="0" smtClean="0"/>
              <a:t>Través con viento de cuadra</a:t>
            </a:r>
          </a:p>
          <a:p>
            <a:pPr lvl="1"/>
            <a:r>
              <a:rPr lang="es-CL" dirty="0" smtClean="0"/>
              <a:t>A un largo con viento de aleta</a:t>
            </a:r>
          </a:p>
          <a:p>
            <a:pPr lvl="1"/>
            <a:r>
              <a:rPr lang="es-CL" dirty="0" smtClean="0"/>
              <a:t>Empopado con viento de popa</a:t>
            </a:r>
          </a:p>
          <a:p>
            <a:r>
              <a:rPr lang="es-CL" dirty="0" smtClean="0"/>
              <a:t>Ejercitación</a:t>
            </a:r>
          </a:p>
          <a:p>
            <a:r>
              <a:rPr lang="es-CL" dirty="0" smtClean="0"/>
              <a:t>Cierre de la clase</a:t>
            </a:r>
            <a:endParaRPr lang="es-CL" dirty="0" smtClean="0"/>
          </a:p>
          <a:p>
            <a:r>
              <a:rPr lang="es-CL" dirty="0" smtClean="0"/>
              <a:t>Bibliografía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Introducción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 smtClean="0"/>
              <a:t>Navegación entre dos puntos.</a:t>
            </a:r>
            <a:endParaRPr lang="es-CL" dirty="0"/>
          </a:p>
        </p:txBody>
      </p:sp>
      <p:sp>
        <p:nvSpPr>
          <p:cNvPr id="5" name="4 Estrella de 5 puntas"/>
          <p:cNvSpPr/>
          <p:nvPr/>
        </p:nvSpPr>
        <p:spPr>
          <a:xfrm>
            <a:off x="1619672" y="2852936"/>
            <a:ext cx="360040" cy="288032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Estrella de 5 puntas"/>
          <p:cNvSpPr/>
          <p:nvPr/>
        </p:nvSpPr>
        <p:spPr>
          <a:xfrm>
            <a:off x="6804248" y="5013176"/>
            <a:ext cx="360040" cy="33833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8" name="7 Conector recto de flecha"/>
          <p:cNvCxnSpPr/>
          <p:nvPr/>
        </p:nvCxnSpPr>
        <p:spPr>
          <a:xfrm>
            <a:off x="2051720" y="3068960"/>
            <a:ext cx="4680520" cy="2016224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Pentágono"/>
          <p:cNvSpPr/>
          <p:nvPr/>
        </p:nvSpPr>
        <p:spPr>
          <a:xfrm rot="1326057">
            <a:off x="2015696" y="3074271"/>
            <a:ext cx="864096" cy="360040"/>
          </a:xfrm>
          <a:prstGeom prst="homePlat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Llamada de nube"/>
          <p:cNvSpPr/>
          <p:nvPr/>
        </p:nvSpPr>
        <p:spPr>
          <a:xfrm>
            <a:off x="1619672" y="2060848"/>
            <a:ext cx="3384376" cy="93610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Introducción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4 Estrella de 5 puntas"/>
          <p:cNvSpPr/>
          <p:nvPr/>
        </p:nvSpPr>
        <p:spPr>
          <a:xfrm>
            <a:off x="1619672" y="2852936"/>
            <a:ext cx="360040" cy="288032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Estrella de 5 puntas"/>
          <p:cNvSpPr/>
          <p:nvPr/>
        </p:nvSpPr>
        <p:spPr>
          <a:xfrm>
            <a:off x="6804248" y="5013176"/>
            <a:ext cx="360040" cy="33833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8" name="7 Conector recto de flecha"/>
          <p:cNvCxnSpPr/>
          <p:nvPr/>
        </p:nvCxnSpPr>
        <p:spPr>
          <a:xfrm>
            <a:off x="2051720" y="3068960"/>
            <a:ext cx="4680520" cy="2016224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Pentágono"/>
          <p:cNvSpPr/>
          <p:nvPr/>
        </p:nvSpPr>
        <p:spPr>
          <a:xfrm rot="1326057">
            <a:off x="2015696" y="3074271"/>
            <a:ext cx="864096" cy="360040"/>
          </a:xfrm>
          <a:prstGeom prst="homePlat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Flecha abajo"/>
          <p:cNvSpPr/>
          <p:nvPr/>
        </p:nvSpPr>
        <p:spPr>
          <a:xfrm rot="6836267">
            <a:off x="7596336" y="5163356"/>
            <a:ext cx="792088" cy="9361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CuadroTexto"/>
          <p:cNvSpPr txBox="1"/>
          <p:nvPr/>
        </p:nvSpPr>
        <p:spPr>
          <a:xfrm>
            <a:off x="2483768" y="2276872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 smtClean="0"/>
              <a:t>¿¿¿¿ ????</a:t>
            </a:r>
            <a:endParaRPr lang="es-C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Llamada de nube"/>
          <p:cNvSpPr/>
          <p:nvPr/>
        </p:nvSpPr>
        <p:spPr>
          <a:xfrm>
            <a:off x="1475656" y="1988840"/>
            <a:ext cx="3384376" cy="93610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Introducción</a:t>
            </a:r>
            <a:endParaRPr lang="es-CL" dirty="0"/>
          </a:p>
        </p:txBody>
      </p:sp>
      <p:sp>
        <p:nvSpPr>
          <p:cNvPr id="5" name="4 Estrella de 5 puntas"/>
          <p:cNvSpPr/>
          <p:nvPr/>
        </p:nvSpPr>
        <p:spPr>
          <a:xfrm>
            <a:off x="1619672" y="2852936"/>
            <a:ext cx="360040" cy="288032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Estrella de 5 puntas"/>
          <p:cNvSpPr/>
          <p:nvPr/>
        </p:nvSpPr>
        <p:spPr>
          <a:xfrm>
            <a:off x="6804248" y="5013176"/>
            <a:ext cx="360040" cy="33833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8" name="7 Conector recto de flecha"/>
          <p:cNvCxnSpPr/>
          <p:nvPr/>
        </p:nvCxnSpPr>
        <p:spPr>
          <a:xfrm>
            <a:off x="2051720" y="3068960"/>
            <a:ext cx="4680520" cy="2016224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Pentágono"/>
          <p:cNvSpPr/>
          <p:nvPr/>
        </p:nvSpPr>
        <p:spPr>
          <a:xfrm rot="1326057">
            <a:off x="2015696" y="3074271"/>
            <a:ext cx="864096" cy="360040"/>
          </a:xfrm>
          <a:prstGeom prst="homePlat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Flecha abajo"/>
          <p:cNvSpPr/>
          <p:nvPr/>
        </p:nvSpPr>
        <p:spPr>
          <a:xfrm rot="1608451">
            <a:off x="6780666" y="2216693"/>
            <a:ext cx="792088" cy="9361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Marcador de contenido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822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sz="3200" dirty="0"/>
          </a:p>
        </p:txBody>
      </p:sp>
      <p:sp>
        <p:nvSpPr>
          <p:cNvPr id="12" name="11 CuadroTexto"/>
          <p:cNvSpPr txBox="1"/>
          <p:nvPr/>
        </p:nvSpPr>
        <p:spPr>
          <a:xfrm>
            <a:off x="2483768" y="2276872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 smtClean="0"/>
              <a:t>¿¿¿¿ ????</a:t>
            </a:r>
            <a:endParaRPr lang="es-C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Llamada de nube"/>
          <p:cNvSpPr/>
          <p:nvPr/>
        </p:nvSpPr>
        <p:spPr>
          <a:xfrm>
            <a:off x="1475656" y="1988840"/>
            <a:ext cx="3384376" cy="93610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Introducción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4 Estrella de 5 puntas"/>
          <p:cNvSpPr/>
          <p:nvPr/>
        </p:nvSpPr>
        <p:spPr>
          <a:xfrm>
            <a:off x="1619672" y="2852936"/>
            <a:ext cx="360040" cy="288032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Estrella de 5 puntas"/>
          <p:cNvSpPr/>
          <p:nvPr/>
        </p:nvSpPr>
        <p:spPr>
          <a:xfrm>
            <a:off x="6804248" y="5013176"/>
            <a:ext cx="360040" cy="33833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8" name="7 Conector recto de flecha"/>
          <p:cNvCxnSpPr/>
          <p:nvPr/>
        </p:nvCxnSpPr>
        <p:spPr>
          <a:xfrm>
            <a:off x="2051720" y="3068960"/>
            <a:ext cx="4680520" cy="2016224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Pentágono"/>
          <p:cNvSpPr/>
          <p:nvPr/>
        </p:nvSpPr>
        <p:spPr>
          <a:xfrm rot="1326057">
            <a:off x="2015696" y="3074271"/>
            <a:ext cx="864096" cy="360040"/>
          </a:xfrm>
          <a:prstGeom prst="homePlat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Flecha abajo"/>
          <p:cNvSpPr/>
          <p:nvPr/>
        </p:nvSpPr>
        <p:spPr>
          <a:xfrm rot="16200000">
            <a:off x="634068" y="3095833"/>
            <a:ext cx="792088" cy="9361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CuadroTexto"/>
          <p:cNvSpPr txBox="1"/>
          <p:nvPr/>
        </p:nvSpPr>
        <p:spPr>
          <a:xfrm>
            <a:off x="2051720" y="2132856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 smtClean="0"/>
              <a:t>¿¿¿¿ ????</a:t>
            </a:r>
            <a:endParaRPr lang="es-CL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Nomenclatura (repaso)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CL" dirty="0" smtClean="0"/>
              <a:t>Cataviento</a:t>
            </a:r>
          </a:p>
          <a:p>
            <a:r>
              <a:rPr lang="es-CL" dirty="0" smtClean="0"/>
              <a:t>Barlovento - </a:t>
            </a:r>
            <a:r>
              <a:rPr lang="es-CL" dirty="0" smtClean="0"/>
              <a:t>Sotavento</a:t>
            </a:r>
          </a:p>
          <a:p>
            <a:r>
              <a:rPr lang="es-CL" dirty="0" smtClean="0"/>
              <a:t>Proa </a:t>
            </a:r>
            <a:r>
              <a:rPr lang="es-CL" dirty="0" smtClean="0"/>
              <a:t>- </a:t>
            </a:r>
            <a:r>
              <a:rPr lang="es-CL" dirty="0" smtClean="0"/>
              <a:t>popa </a:t>
            </a:r>
            <a:r>
              <a:rPr lang="es-CL" dirty="0" smtClean="0"/>
              <a:t>- amura - cuadra - </a:t>
            </a:r>
            <a:r>
              <a:rPr lang="es-CL" dirty="0" smtClean="0"/>
              <a:t>aleta</a:t>
            </a:r>
          </a:p>
          <a:p>
            <a:r>
              <a:rPr lang="es-CL" dirty="0" smtClean="0"/>
              <a:t>Puños de </a:t>
            </a:r>
            <a:r>
              <a:rPr lang="es-CL" dirty="0" smtClean="0"/>
              <a:t>escota – Botavara - </a:t>
            </a:r>
            <a:r>
              <a:rPr lang="es-CL" dirty="0" smtClean="0"/>
              <a:t>Escotas</a:t>
            </a:r>
          </a:p>
          <a:p>
            <a:r>
              <a:rPr lang="es-CL" dirty="0" smtClean="0"/>
              <a:t>Orzar </a:t>
            </a:r>
            <a:r>
              <a:rPr lang="es-CL" dirty="0" smtClean="0"/>
              <a:t>- </a:t>
            </a:r>
            <a:r>
              <a:rPr lang="es-CL" dirty="0" smtClean="0"/>
              <a:t>arribar</a:t>
            </a:r>
          </a:p>
          <a:p>
            <a:r>
              <a:rPr lang="es-CL" dirty="0" smtClean="0"/>
              <a:t>Escora </a:t>
            </a:r>
            <a:r>
              <a:rPr lang="es-CL" dirty="0" smtClean="0"/>
              <a:t>- </a:t>
            </a:r>
            <a:r>
              <a:rPr lang="es-CL" dirty="0" err="1" smtClean="0"/>
              <a:t>contraescora</a:t>
            </a:r>
            <a:endParaRPr lang="es-CL" dirty="0" smtClean="0"/>
          </a:p>
          <a:p>
            <a:r>
              <a:rPr lang="es-CL" dirty="0" smtClean="0"/>
              <a:t>Cazar </a:t>
            </a:r>
            <a:r>
              <a:rPr lang="es-CL" dirty="0" smtClean="0"/>
              <a:t>- </a:t>
            </a:r>
            <a:r>
              <a:rPr lang="es-CL" dirty="0" smtClean="0"/>
              <a:t>lascar</a:t>
            </a:r>
          </a:p>
          <a:p>
            <a:r>
              <a:rPr lang="es-CL" dirty="0" smtClean="0"/>
              <a:t>Portar</a:t>
            </a:r>
          </a:p>
          <a:p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 smtClean="0"/>
              <a:t>Efecto del viento sobre las velas (repaso)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323528" y="1628800"/>
            <a:ext cx="6694487" cy="4443413"/>
          </a:xfrm>
          <a:prstGeom prst="rect">
            <a:avLst/>
          </a:prstGeom>
          <a:noFill/>
          <a:ln/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4077072"/>
            <a:ext cx="1249362" cy="162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Rumbos de navegación a vela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35842" name="Picture 2" descr="Resultado de imagen para buque esmeral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3528" y="1340768"/>
            <a:ext cx="7632848" cy="49852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7" name="6 Marcador de contenido" descr="RUMBOS A VELA 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67744" y="1162323"/>
            <a:ext cx="5516018" cy="4525963"/>
          </a:xfrm>
        </p:spPr>
      </p:pic>
      <p:sp>
        <p:nvSpPr>
          <p:cNvPr id="5" name="4 Flecha abajo"/>
          <p:cNvSpPr/>
          <p:nvPr/>
        </p:nvSpPr>
        <p:spPr>
          <a:xfrm>
            <a:off x="4121740" y="44624"/>
            <a:ext cx="864096" cy="10081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7" name="6 Marcador de contenido" descr="RUMBOS A VELA 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55696" y="908720"/>
            <a:ext cx="5516018" cy="4525963"/>
          </a:xfrm>
        </p:spPr>
      </p:pic>
      <p:sp>
        <p:nvSpPr>
          <p:cNvPr id="5" name="4 Flecha abajo"/>
          <p:cNvSpPr/>
          <p:nvPr/>
        </p:nvSpPr>
        <p:spPr>
          <a:xfrm rot="18409512">
            <a:off x="1418016" y="764591"/>
            <a:ext cx="864096" cy="10081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Flecha abajo"/>
          <p:cNvSpPr/>
          <p:nvPr/>
        </p:nvSpPr>
        <p:spPr>
          <a:xfrm rot="16200000">
            <a:off x="1259632" y="2636912"/>
            <a:ext cx="864096" cy="10081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6 Marcador de contenido" descr="RUMBOS A VELA 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55696" y="908720"/>
            <a:ext cx="5516018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7" name="6 Marcador de contenido" descr="RUMBOS A VELA 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55696" y="908720"/>
            <a:ext cx="5516018" cy="4525963"/>
          </a:xfrm>
        </p:spPr>
      </p:pic>
      <p:sp>
        <p:nvSpPr>
          <p:cNvPr id="5" name="4 Flecha abajo"/>
          <p:cNvSpPr/>
          <p:nvPr/>
        </p:nvSpPr>
        <p:spPr>
          <a:xfrm rot="14061965">
            <a:off x="1993027" y="4505862"/>
            <a:ext cx="864096" cy="10081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7" name="6 Marcador de contenido" descr="RUMBOS A VELA 1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55696" y="919261"/>
            <a:ext cx="5516018" cy="4525963"/>
          </a:xfrm>
        </p:spPr>
      </p:pic>
      <p:sp>
        <p:nvSpPr>
          <p:cNvPr id="5" name="4 Flecha abajo"/>
          <p:cNvSpPr/>
          <p:nvPr/>
        </p:nvSpPr>
        <p:spPr>
          <a:xfrm rot="10800000">
            <a:off x="4139952" y="5517232"/>
            <a:ext cx="864096" cy="10081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s-CL" sz="4400" dirty="0" smtClean="0"/>
              <a:t>CEÑIDA</a:t>
            </a:r>
          </a:p>
          <a:p>
            <a:endParaRPr lang="es-CL" dirty="0"/>
          </a:p>
        </p:txBody>
      </p:sp>
      <p:sp>
        <p:nvSpPr>
          <p:cNvPr id="7" name="6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5162252"/>
          </a:xfrm>
        </p:spPr>
        <p:txBody>
          <a:bodyPr>
            <a:normAutofit fontScale="92500" lnSpcReduction="20000"/>
          </a:bodyPr>
          <a:lstStyle/>
          <a:p>
            <a:pPr>
              <a:buFont typeface="Arial" pitchFamily="34" charset="0"/>
              <a:buChar char="•"/>
            </a:pPr>
            <a:r>
              <a:rPr lang="es-CL" sz="2800" dirty="0" smtClean="0"/>
              <a:t>Navegar con ángulo del viento aparente con línea de crujía del velero lo más cercana al viento (30°)</a:t>
            </a:r>
          </a:p>
          <a:p>
            <a:pPr>
              <a:buFont typeface="Arial" pitchFamily="34" charset="0"/>
              <a:buChar char="•"/>
            </a:pPr>
            <a:r>
              <a:rPr lang="es-CL" sz="2800" dirty="0" smtClean="0"/>
              <a:t>Velas lo más cazadas (cerradas) a línea de crujía, sin afectar el flujo laminar…</a:t>
            </a:r>
          </a:p>
          <a:p>
            <a:pPr>
              <a:buFont typeface="Arial" pitchFamily="34" charset="0"/>
              <a:buChar char="•"/>
            </a:pPr>
            <a:r>
              <a:rPr lang="es-CL" sz="2800" dirty="0" smtClean="0"/>
              <a:t>Tripulación contrarrestar escora con pesos a barlovento</a:t>
            </a:r>
          </a:p>
          <a:p>
            <a:endParaRPr lang="es-CL" sz="1200" dirty="0"/>
          </a:p>
        </p:txBody>
      </p:sp>
      <p:pic>
        <p:nvPicPr>
          <p:cNvPr id="2050" name="Picture 2" descr="E:\Respaldo\BACK UP\CARPETA 1\NÁUTICA\Nautica dibujos\VIENTO AMU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2204864"/>
            <a:ext cx="4757059" cy="3528392"/>
          </a:xfrm>
          <a:prstGeom prst="rect">
            <a:avLst/>
          </a:prstGeom>
          <a:noFill/>
        </p:spPr>
      </p:pic>
      <p:pic>
        <p:nvPicPr>
          <p:cNvPr id="2052" name="Picture 4" descr="Resultado de imagen para eol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30660" flipH="1">
            <a:off x="2915816" y="2636912"/>
            <a:ext cx="1703462" cy="13003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19463" y="1590675"/>
            <a:ext cx="2505075" cy="367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Resultado de imagen para J24 close hau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3068960"/>
            <a:ext cx="4217839" cy="2736304"/>
          </a:xfrm>
          <a:prstGeom prst="rect">
            <a:avLst/>
          </a:prstGeom>
          <a:noFill/>
        </p:spPr>
      </p:pic>
      <p:pic>
        <p:nvPicPr>
          <p:cNvPr id="3" name="Picture 2" descr="Resultado de imagen para J24 bea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548680"/>
            <a:ext cx="4320480" cy="2160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s-CL" sz="4400" dirty="0" smtClean="0"/>
              <a:t>DE TRAVÉS</a:t>
            </a:r>
          </a:p>
          <a:p>
            <a:endParaRPr lang="es-CL" dirty="0"/>
          </a:p>
        </p:txBody>
      </p:sp>
      <p:sp>
        <p:nvSpPr>
          <p:cNvPr id="7" name="6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5162252"/>
          </a:xfrm>
        </p:spPr>
        <p:txBody>
          <a:bodyPr>
            <a:normAutofit fontScale="92500" lnSpcReduction="20000"/>
          </a:bodyPr>
          <a:lstStyle/>
          <a:p>
            <a:pPr>
              <a:buFont typeface="Arial" pitchFamily="34" charset="0"/>
              <a:buChar char="•"/>
            </a:pPr>
            <a:r>
              <a:rPr lang="es-CL" sz="2800" dirty="0" smtClean="0"/>
              <a:t>Navegar con ángulo del viento aparente con línea de crujía del velero aproximadamente (90°)</a:t>
            </a:r>
          </a:p>
          <a:p>
            <a:pPr>
              <a:buFont typeface="Arial" pitchFamily="34" charset="0"/>
              <a:buChar char="•"/>
            </a:pPr>
            <a:r>
              <a:rPr lang="es-CL" sz="2800" dirty="0" smtClean="0"/>
              <a:t>Velas abiertas con sus puños de escota  controladamente fuera de la borda.</a:t>
            </a:r>
          </a:p>
          <a:p>
            <a:pPr>
              <a:buFont typeface="Arial" pitchFamily="34" charset="0"/>
              <a:buChar char="•"/>
            </a:pPr>
            <a:r>
              <a:rPr lang="es-CL" sz="2800" dirty="0" smtClean="0"/>
              <a:t>Tripulación contrarrestar escora con pesos a barlovento  más  a popa.</a:t>
            </a:r>
          </a:p>
          <a:p>
            <a:endParaRPr lang="es-CL" sz="1200" dirty="0"/>
          </a:p>
        </p:txBody>
      </p:sp>
      <p:pic>
        <p:nvPicPr>
          <p:cNvPr id="8" name="Picture 2" descr="E:\Respaldo\BACK UP\CARPETA 1\NÁUTICA\Nautica dibujos\VIENTO CUAD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1556792"/>
            <a:ext cx="3716337" cy="4005263"/>
          </a:xfrm>
          <a:prstGeom prst="rect">
            <a:avLst/>
          </a:prstGeom>
          <a:noFill/>
        </p:spPr>
      </p:pic>
      <p:pic>
        <p:nvPicPr>
          <p:cNvPr id="9" name="Picture 4" descr="Resultado de imagen para eol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347864" y="2492896"/>
            <a:ext cx="1703462" cy="13003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86100" y="1604963"/>
            <a:ext cx="2971800" cy="364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Resultado de imagen para J24 beam reac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3645024"/>
            <a:ext cx="3797885" cy="2410716"/>
          </a:xfrm>
          <a:prstGeom prst="rect">
            <a:avLst/>
          </a:prstGeom>
          <a:noFill/>
        </p:spPr>
      </p:pic>
      <p:pic>
        <p:nvPicPr>
          <p:cNvPr id="3" name="Picture 2" descr="Resultado de imagen para J24 beam reac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620688"/>
            <a:ext cx="4176464" cy="2088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s-CL" sz="4400" dirty="0" smtClean="0"/>
              <a:t>A UN LARGO</a:t>
            </a:r>
          </a:p>
          <a:p>
            <a:endParaRPr lang="es-CL" dirty="0"/>
          </a:p>
        </p:txBody>
      </p:sp>
      <p:sp>
        <p:nvSpPr>
          <p:cNvPr id="7" name="6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5162252"/>
          </a:xfrm>
        </p:spPr>
        <p:txBody>
          <a:bodyPr>
            <a:normAutofit fontScale="92500"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es-CL" sz="2800" dirty="0" smtClean="0"/>
              <a:t>Navegar con ángulo del viento aparente con línea de crujía del velero entre 100° y 170°</a:t>
            </a:r>
          </a:p>
          <a:p>
            <a:pPr>
              <a:buFont typeface="Arial" pitchFamily="34" charset="0"/>
              <a:buChar char="•"/>
            </a:pPr>
            <a:r>
              <a:rPr lang="es-CL" sz="2800" dirty="0" smtClean="0"/>
              <a:t>Velas abiertas. Botavara de la mayor perpendicular al viento. Vela de proa abierta al límite del </a:t>
            </a:r>
            <a:r>
              <a:rPr lang="es-CL" sz="2800" dirty="0" err="1" smtClean="0"/>
              <a:t>desvente</a:t>
            </a:r>
            <a:r>
              <a:rPr lang="es-CL" sz="2800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es-CL" sz="2800" dirty="0" smtClean="0"/>
              <a:t>Tripulación a popa del mástil</a:t>
            </a:r>
            <a:endParaRPr lang="es-CL" sz="1200" dirty="0"/>
          </a:p>
        </p:txBody>
      </p:sp>
      <p:pic>
        <p:nvPicPr>
          <p:cNvPr id="9" name="Picture 2" descr="E:\Respaldo\BACK UP\CARPETA 1\NÁUTICA\Nautica dibujos\VIENTO ALE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1628800"/>
            <a:ext cx="3943350" cy="3444875"/>
          </a:xfrm>
          <a:prstGeom prst="rect">
            <a:avLst/>
          </a:prstGeom>
          <a:noFill/>
        </p:spPr>
      </p:pic>
      <p:pic>
        <p:nvPicPr>
          <p:cNvPr id="10" name="Picture 4" descr="Resultado de imagen para eol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986059" flipH="1">
            <a:off x="3273346" y="3980947"/>
            <a:ext cx="1703462" cy="13003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9000" y="1709738"/>
            <a:ext cx="2286000" cy="343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AutoShape 2" descr="Resultado de imagen para J24 broad reach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45060" name="AutoShape 4" descr="Resultado de imagen para J24 broad reach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45064" name="AutoShape 8" descr="Resultado de imagen para J24 broadreach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45066" name="AutoShape 10" descr="Resultado de imagen para J24 broadreach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5068" name="Picture 12" descr="Resultado de imagen para broad reach sail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2348880"/>
            <a:ext cx="3036169" cy="19164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s-CL" sz="4400" dirty="0" smtClean="0"/>
              <a:t>EMPOPADO</a:t>
            </a:r>
          </a:p>
          <a:p>
            <a:endParaRPr lang="es-CL" dirty="0"/>
          </a:p>
        </p:txBody>
      </p:sp>
      <p:sp>
        <p:nvSpPr>
          <p:cNvPr id="7" name="6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5162252"/>
          </a:xfrm>
        </p:spPr>
        <p:txBody>
          <a:bodyPr>
            <a:normAutofit fontScale="92500"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es-CL" sz="2800" dirty="0" smtClean="0"/>
              <a:t>Navegar con viento por la popa.</a:t>
            </a:r>
          </a:p>
          <a:p>
            <a:pPr>
              <a:buFont typeface="Arial" pitchFamily="34" charset="0"/>
              <a:buChar char="•"/>
            </a:pPr>
            <a:r>
              <a:rPr lang="es-CL" sz="2800" dirty="0" smtClean="0"/>
              <a:t>Velas abiertas por bandas distintas. Botavara de la mayor perpendicular al viento. Vela de proa abierta al límite del </a:t>
            </a:r>
            <a:r>
              <a:rPr lang="es-CL" sz="2800" dirty="0" err="1" smtClean="0"/>
              <a:t>desvente</a:t>
            </a:r>
            <a:r>
              <a:rPr lang="es-CL" sz="2800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es-CL" sz="2800" dirty="0" smtClean="0"/>
              <a:t>Tripulación a popa del mástil y manteniendo el casco adrizado.</a:t>
            </a:r>
            <a:endParaRPr lang="es-CL" sz="1200" dirty="0"/>
          </a:p>
        </p:txBody>
      </p:sp>
      <p:pic>
        <p:nvPicPr>
          <p:cNvPr id="8" name="Picture 2" descr="E:\Respaldo\BACK UP\CARPETA 1\NÁUTICA\Nautica dibujos\VIENTO POP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50" y="1844824"/>
            <a:ext cx="5594350" cy="2990850"/>
          </a:xfrm>
          <a:prstGeom prst="rect">
            <a:avLst/>
          </a:prstGeom>
          <a:noFill/>
        </p:spPr>
      </p:pic>
      <p:pic>
        <p:nvPicPr>
          <p:cNvPr id="10" name="Picture 4" descr="Resultado de imagen para eol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563888" y="2852936"/>
            <a:ext cx="1703462" cy="13003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2375" y="1447800"/>
            <a:ext cx="161925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Resultado de imagen para run sail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844824"/>
            <a:ext cx="3911075" cy="29295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Ejercitación</a:t>
            </a:r>
            <a:endParaRPr lang="es-CL" dirty="0"/>
          </a:p>
        </p:txBody>
      </p:sp>
      <p:sp>
        <p:nvSpPr>
          <p:cNvPr id="6" name="5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Llamada de nube"/>
          <p:cNvSpPr/>
          <p:nvPr/>
        </p:nvSpPr>
        <p:spPr>
          <a:xfrm>
            <a:off x="1619672" y="2060848"/>
            <a:ext cx="3384376" cy="93610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Ejercicio 1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4 Estrella de 5 puntas"/>
          <p:cNvSpPr/>
          <p:nvPr/>
        </p:nvSpPr>
        <p:spPr>
          <a:xfrm>
            <a:off x="1619672" y="2852936"/>
            <a:ext cx="360040" cy="288032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Estrella de 5 puntas"/>
          <p:cNvSpPr/>
          <p:nvPr/>
        </p:nvSpPr>
        <p:spPr>
          <a:xfrm>
            <a:off x="6804248" y="5013176"/>
            <a:ext cx="360040" cy="33833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8" name="7 Conector recto de flecha"/>
          <p:cNvCxnSpPr/>
          <p:nvPr/>
        </p:nvCxnSpPr>
        <p:spPr>
          <a:xfrm>
            <a:off x="2051720" y="3068960"/>
            <a:ext cx="4680520" cy="2016224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Pentágono"/>
          <p:cNvSpPr/>
          <p:nvPr/>
        </p:nvSpPr>
        <p:spPr>
          <a:xfrm rot="1326057">
            <a:off x="2015696" y="3074271"/>
            <a:ext cx="864096" cy="360040"/>
          </a:xfrm>
          <a:prstGeom prst="homePlat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CuadroTexto"/>
          <p:cNvSpPr txBox="1"/>
          <p:nvPr/>
        </p:nvSpPr>
        <p:spPr>
          <a:xfrm>
            <a:off x="2483768" y="2276872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 smtClean="0"/>
              <a:t>¿¿¿¿ ????</a:t>
            </a:r>
            <a:endParaRPr lang="es-CL" sz="3200" dirty="0"/>
          </a:p>
        </p:txBody>
      </p:sp>
      <p:pic>
        <p:nvPicPr>
          <p:cNvPr id="37890" name="Picture 2" descr="Resultado de imagen para eol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367458">
            <a:off x="7099494" y="4955319"/>
            <a:ext cx="1843868" cy="14075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4 Estrella de 5 puntas"/>
          <p:cNvSpPr/>
          <p:nvPr/>
        </p:nvSpPr>
        <p:spPr>
          <a:xfrm>
            <a:off x="1619672" y="2852936"/>
            <a:ext cx="360040" cy="288032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Estrella de 5 puntas"/>
          <p:cNvSpPr/>
          <p:nvPr/>
        </p:nvSpPr>
        <p:spPr>
          <a:xfrm>
            <a:off x="6804248" y="5013176"/>
            <a:ext cx="360040" cy="33833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8" name="7 Conector recto de flecha"/>
          <p:cNvCxnSpPr/>
          <p:nvPr/>
        </p:nvCxnSpPr>
        <p:spPr>
          <a:xfrm>
            <a:off x="2051720" y="3068960"/>
            <a:ext cx="4680520" cy="2016224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13 Conector recto"/>
          <p:cNvCxnSpPr/>
          <p:nvPr/>
        </p:nvCxnSpPr>
        <p:spPr>
          <a:xfrm flipV="1">
            <a:off x="2915816" y="3212976"/>
            <a:ext cx="1800200" cy="72008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17 Conector recto"/>
          <p:cNvCxnSpPr/>
          <p:nvPr/>
        </p:nvCxnSpPr>
        <p:spPr>
          <a:xfrm>
            <a:off x="4716016" y="3284984"/>
            <a:ext cx="216024" cy="2304256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21 Conector recto"/>
          <p:cNvCxnSpPr/>
          <p:nvPr/>
        </p:nvCxnSpPr>
        <p:spPr>
          <a:xfrm flipV="1">
            <a:off x="4932040" y="5301208"/>
            <a:ext cx="1908212" cy="288032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818" name="Picture 2" descr="Resultado de imagen para eol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416956">
            <a:off x="7308304" y="5156840"/>
            <a:ext cx="1835696" cy="1401295"/>
          </a:xfrm>
          <a:prstGeom prst="rect">
            <a:avLst/>
          </a:prstGeom>
          <a:noFill/>
        </p:spPr>
      </p:pic>
      <p:grpSp>
        <p:nvGrpSpPr>
          <p:cNvPr id="38" name="37 Grupo"/>
          <p:cNvGrpSpPr/>
          <p:nvPr/>
        </p:nvGrpSpPr>
        <p:grpSpPr>
          <a:xfrm rot="14515846" flipH="1" flipV="1">
            <a:off x="4369768" y="2544310"/>
            <a:ext cx="1537635" cy="1280327"/>
            <a:chOff x="1797139" y="2153984"/>
            <a:chExt cx="1537635" cy="1280327"/>
          </a:xfrm>
        </p:grpSpPr>
        <p:sp>
          <p:nvSpPr>
            <p:cNvPr id="11" name="10 Pentágono"/>
            <p:cNvSpPr/>
            <p:nvPr/>
          </p:nvSpPr>
          <p:spPr>
            <a:xfrm rot="1315285" flipV="1">
              <a:off x="2015696" y="3074271"/>
              <a:ext cx="864096" cy="360040"/>
            </a:xfrm>
            <a:prstGeom prst="homePlate">
              <a:avLst/>
            </a:prstGeom>
            <a:solidFill>
              <a:schemeClr val="bg2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5" name="34 Arco"/>
            <p:cNvSpPr/>
            <p:nvPr/>
          </p:nvSpPr>
          <p:spPr>
            <a:xfrm rot="9886834">
              <a:off x="2038630" y="2279984"/>
              <a:ext cx="1296144" cy="1152128"/>
            </a:xfrm>
            <a:prstGeom prst="arc">
              <a:avLst>
                <a:gd name="adj1" fmla="val 16200000"/>
                <a:gd name="adj2" fmla="val 19056082"/>
              </a:avLst>
            </a:prstGeom>
            <a:ln w="38100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7" name="36 Arco"/>
            <p:cNvSpPr/>
            <p:nvPr/>
          </p:nvSpPr>
          <p:spPr>
            <a:xfrm rot="10436000">
              <a:off x="1797139" y="2153984"/>
              <a:ext cx="1296144" cy="1152128"/>
            </a:xfrm>
            <a:prstGeom prst="arc">
              <a:avLst>
                <a:gd name="adj1" fmla="val 16200000"/>
                <a:gd name="adj2" fmla="val 19056082"/>
              </a:avLst>
            </a:prstGeom>
            <a:ln w="38100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39" name="38 Grupo"/>
          <p:cNvGrpSpPr/>
          <p:nvPr/>
        </p:nvGrpSpPr>
        <p:grpSpPr>
          <a:xfrm rot="1320671" flipV="1">
            <a:off x="1515527" y="3094418"/>
            <a:ext cx="1537635" cy="1280327"/>
            <a:chOff x="1797139" y="2153984"/>
            <a:chExt cx="1537635" cy="1280327"/>
          </a:xfrm>
        </p:grpSpPr>
        <p:sp>
          <p:nvSpPr>
            <p:cNvPr id="40" name="39 Pentágono"/>
            <p:cNvSpPr/>
            <p:nvPr/>
          </p:nvSpPr>
          <p:spPr>
            <a:xfrm rot="1315285" flipV="1">
              <a:off x="2015696" y="3074271"/>
              <a:ext cx="864096" cy="360040"/>
            </a:xfrm>
            <a:prstGeom prst="homePlate">
              <a:avLst/>
            </a:prstGeom>
            <a:solidFill>
              <a:schemeClr val="bg2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41" name="40 Arco"/>
            <p:cNvSpPr/>
            <p:nvPr/>
          </p:nvSpPr>
          <p:spPr>
            <a:xfrm rot="9886834">
              <a:off x="2038630" y="2279984"/>
              <a:ext cx="1296144" cy="1152128"/>
            </a:xfrm>
            <a:prstGeom prst="arc">
              <a:avLst>
                <a:gd name="adj1" fmla="val 16200000"/>
                <a:gd name="adj2" fmla="val 19056082"/>
              </a:avLst>
            </a:prstGeom>
            <a:ln w="38100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42" name="41 Arco"/>
            <p:cNvSpPr/>
            <p:nvPr/>
          </p:nvSpPr>
          <p:spPr>
            <a:xfrm rot="10436000">
              <a:off x="1797139" y="2153984"/>
              <a:ext cx="1296144" cy="1152128"/>
            </a:xfrm>
            <a:prstGeom prst="arc">
              <a:avLst>
                <a:gd name="adj1" fmla="val 16200000"/>
                <a:gd name="adj2" fmla="val 19056082"/>
              </a:avLst>
            </a:prstGeom>
            <a:ln w="38100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43" name="42 Grupo"/>
          <p:cNvGrpSpPr/>
          <p:nvPr/>
        </p:nvGrpSpPr>
        <p:grpSpPr>
          <a:xfrm rot="1320671" flipV="1">
            <a:off x="4539862" y="5336191"/>
            <a:ext cx="1537635" cy="1280327"/>
            <a:chOff x="1797139" y="2153984"/>
            <a:chExt cx="1537635" cy="1280327"/>
          </a:xfrm>
        </p:grpSpPr>
        <p:sp>
          <p:nvSpPr>
            <p:cNvPr id="44" name="43 Pentágono"/>
            <p:cNvSpPr/>
            <p:nvPr/>
          </p:nvSpPr>
          <p:spPr>
            <a:xfrm rot="1315285" flipV="1">
              <a:off x="2015696" y="3074271"/>
              <a:ext cx="864096" cy="360040"/>
            </a:xfrm>
            <a:prstGeom prst="homePlate">
              <a:avLst/>
            </a:prstGeom>
            <a:solidFill>
              <a:schemeClr val="bg2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45" name="44 Arco"/>
            <p:cNvSpPr/>
            <p:nvPr/>
          </p:nvSpPr>
          <p:spPr>
            <a:xfrm rot="9886834">
              <a:off x="2038630" y="2279984"/>
              <a:ext cx="1296144" cy="1152128"/>
            </a:xfrm>
            <a:prstGeom prst="arc">
              <a:avLst>
                <a:gd name="adj1" fmla="val 16200000"/>
                <a:gd name="adj2" fmla="val 19056082"/>
              </a:avLst>
            </a:prstGeom>
            <a:ln w="38100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46" name="45 Arco"/>
            <p:cNvSpPr/>
            <p:nvPr/>
          </p:nvSpPr>
          <p:spPr>
            <a:xfrm rot="10436000">
              <a:off x="1797139" y="2153984"/>
              <a:ext cx="1296144" cy="1152128"/>
            </a:xfrm>
            <a:prstGeom prst="arc">
              <a:avLst>
                <a:gd name="adj1" fmla="val 16200000"/>
                <a:gd name="adj2" fmla="val 19056082"/>
              </a:avLst>
            </a:prstGeom>
            <a:ln w="38100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07 -0.06521 L 0.26597 -0.0758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" y="-5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6.47399E-6 L 0.02361 0.32508 " pathEditMode="relative" ptsTypes="AA">
                                      <p:cBhvr>
                                        <p:cTn id="11" dur="36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6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600"/>
                            </p:stCondLst>
                            <p:childTnLst>
                              <p:par>
                                <p:cTn id="1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38889E-6 -5.0289E-6 L 0.18107 -0.04209 " pathEditMode="relative" ptsTypes="AA">
                                      <p:cBhvr>
                                        <p:cTn id="1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Llamada de nube"/>
          <p:cNvSpPr/>
          <p:nvPr/>
        </p:nvSpPr>
        <p:spPr>
          <a:xfrm>
            <a:off x="1475656" y="1988840"/>
            <a:ext cx="3384376" cy="936104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Ejercicio 2</a:t>
            </a:r>
            <a:endParaRPr lang="es-CL" dirty="0"/>
          </a:p>
        </p:txBody>
      </p:sp>
      <p:sp>
        <p:nvSpPr>
          <p:cNvPr id="5" name="4 Estrella de 5 puntas"/>
          <p:cNvSpPr/>
          <p:nvPr/>
        </p:nvSpPr>
        <p:spPr>
          <a:xfrm>
            <a:off x="1619672" y="2852936"/>
            <a:ext cx="360040" cy="288032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Estrella de 5 puntas"/>
          <p:cNvSpPr/>
          <p:nvPr/>
        </p:nvSpPr>
        <p:spPr>
          <a:xfrm>
            <a:off x="6804248" y="5013176"/>
            <a:ext cx="360040" cy="33833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8" name="7 Conector recto de flecha"/>
          <p:cNvCxnSpPr/>
          <p:nvPr/>
        </p:nvCxnSpPr>
        <p:spPr>
          <a:xfrm>
            <a:off x="2051720" y="3068960"/>
            <a:ext cx="4680520" cy="2016224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Pentágono"/>
          <p:cNvSpPr/>
          <p:nvPr/>
        </p:nvSpPr>
        <p:spPr>
          <a:xfrm rot="1326057">
            <a:off x="2015696" y="3074271"/>
            <a:ext cx="864096" cy="360040"/>
          </a:xfrm>
          <a:prstGeom prst="homePlat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Marcador de contenido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822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sz="3200" dirty="0"/>
          </a:p>
        </p:txBody>
      </p:sp>
      <p:sp>
        <p:nvSpPr>
          <p:cNvPr id="12" name="11 CuadroTexto"/>
          <p:cNvSpPr txBox="1"/>
          <p:nvPr/>
        </p:nvSpPr>
        <p:spPr>
          <a:xfrm>
            <a:off x="2483768" y="2276872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 smtClean="0"/>
              <a:t>¿¿¿¿ ????</a:t>
            </a:r>
            <a:endParaRPr lang="es-CL" sz="3200" dirty="0"/>
          </a:p>
        </p:txBody>
      </p:sp>
      <p:pic>
        <p:nvPicPr>
          <p:cNvPr id="36866" name="Picture 2" descr="Resultado de imagen para eol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7621619">
            <a:off x="5523249" y="1449444"/>
            <a:ext cx="1728192" cy="13192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4 Estrella de 5 puntas"/>
          <p:cNvSpPr/>
          <p:nvPr/>
        </p:nvSpPr>
        <p:spPr>
          <a:xfrm>
            <a:off x="1619672" y="2852936"/>
            <a:ext cx="360040" cy="288032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Estrella de 5 puntas"/>
          <p:cNvSpPr/>
          <p:nvPr/>
        </p:nvSpPr>
        <p:spPr>
          <a:xfrm>
            <a:off x="6804248" y="5013176"/>
            <a:ext cx="360040" cy="33833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8" name="7 Conector recto de flecha"/>
          <p:cNvCxnSpPr/>
          <p:nvPr/>
        </p:nvCxnSpPr>
        <p:spPr>
          <a:xfrm>
            <a:off x="2051720" y="3068960"/>
            <a:ext cx="4680520" cy="2016224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Marcador de contenido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8229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sz="3200" dirty="0"/>
          </a:p>
        </p:txBody>
      </p:sp>
      <p:pic>
        <p:nvPicPr>
          <p:cNvPr id="36866" name="Picture 2" descr="Resultado de imagen para eol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7621619">
            <a:off x="5523249" y="1449444"/>
            <a:ext cx="1728192" cy="1319231"/>
          </a:xfrm>
          <a:prstGeom prst="rect">
            <a:avLst/>
          </a:prstGeom>
          <a:noFill/>
        </p:spPr>
      </p:pic>
      <p:grpSp>
        <p:nvGrpSpPr>
          <p:cNvPr id="17" name="16 Grupo"/>
          <p:cNvGrpSpPr/>
          <p:nvPr/>
        </p:nvGrpSpPr>
        <p:grpSpPr>
          <a:xfrm>
            <a:off x="2015696" y="3074271"/>
            <a:ext cx="864096" cy="426737"/>
            <a:chOff x="2015696" y="3074271"/>
            <a:chExt cx="864096" cy="426737"/>
          </a:xfrm>
        </p:grpSpPr>
        <p:sp>
          <p:nvSpPr>
            <p:cNvPr id="11" name="10 Pentágono"/>
            <p:cNvSpPr/>
            <p:nvPr/>
          </p:nvSpPr>
          <p:spPr>
            <a:xfrm rot="1326057">
              <a:off x="2015696" y="3074271"/>
              <a:ext cx="864096" cy="360040"/>
            </a:xfrm>
            <a:prstGeom prst="homePlate">
              <a:avLst/>
            </a:prstGeom>
            <a:solidFill>
              <a:schemeClr val="bg2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cxnSp>
          <p:nvCxnSpPr>
            <p:cNvPr id="15" name="14 Conector recto"/>
            <p:cNvCxnSpPr>
              <a:stCxn id="11" idx="3"/>
            </p:cNvCxnSpPr>
            <p:nvPr/>
          </p:nvCxnSpPr>
          <p:spPr>
            <a:xfrm flipH="1">
              <a:off x="2411760" y="3416845"/>
              <a:ext cx="436286" cy="84163"/>
            </a:xfrm>
            <a:prstGeom prst="line">
              <a:avLst/>
            </a:prstGeom>
            <a:ln w="2857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15 Conector recto"/>
            <p:cNvCxnSpPr/>
            <p:nvPr/>
          </p:nvCxnSpPr>
          <p:spPr>
            <a:xfrm flipH="1">
              <a:off x="2051720" y="3284984"/>
              <a:ext cx="436286" cy="84163"/>
            </a:xfrm>
            <a:prstGeom prst="line">
              <a:avLst/>
            </a:prstGeom>
            <a:ln w="28575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3333E-6 1.6763E-6 L 0.49617 0.28301 " pathEditMode="relative" ptsTypes="AA">
                                      <p:cBhvr>
                                        <p:cTn id="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Ejercicio 3</a:t>
            </a:r>
            <a:endParaRPr lang="es-CL" dirty="0"/>
          </a:p>
        </p:txBody>
      </p:sp>
      <p:sp>
        <p:nvSpPr>
          <p:cNvPr id="5" name="4 Estrella de 5 puntas"/>
          <p:cNvSpPr/>
          <p:nvPr/>
        </p:nvSpPr>
        <p:spPr>
          <a:xfrm>
            <a:off x="1619672" y="2852936"/>
            <a:ext cx="360040" cy="288032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Estrella de 5 puntas"/>
          <p:cNvSpPr/>
          <p:nvPr/>
        </p:nvSpPr>
        <p:spPr>
          <a:xfrm>
            <a:off x="6804248" y="5013176"/>
            <a:ext cx="360040" cy="33833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8" name="7 Conector recto de flecha"/>
          <p:cNvCxnSpPr/>
          <p:nvPr/>
        </p:nvCxnSpPr>
        <p:spPr>
          <a:xfrm>
            <a:off x="2051720" y="3068960"/>
            <a:ext cx="4680520" cy="2016224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Pentágono"/>
          <p:cNvSpPr/>
          <p:nvPr/>
        </p:nvSpPr>
        <p:spPr>
          <a:xfrm rot="1326057">
            <a:off x="2015697" y="3074270"/>
            <a:ext cx="864096" cy="360040"/>
          </a:xfrm>
          <a:prstGeom prst="homePlat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9" name="Picture 4" descr="Resultado de imagen para eol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3429000"/>
            <a:ext cx="1703462" cy="13003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4 Estrella de 5 puntas"/>
          <p:cNvSpPr/>
          <p:nvPr/>
        </p:nvSpPr>
        <p:spPr>
          <a:xfrm>
            <a:off x="1619672" y="2852936"/>
            <a:ext cx="360040" cy="288032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Estrella de 5 puntas"/>
          <p:cNvSpPr/>
          <p:nvPr/>
        </p:nvSpPr>
        <p:spPr>
          <a:xfrm>
            <a:off x="6804248" y="5013176"/>
            <a:ext cx="360040" cy="33833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8" name="7 Conector recto de flecha"/>
          <p:cNvCxnSpPr/>
          <p:nvPr/>
        </p:nvCxnSpPr>
        <p:spPr>
          <a:xfrm>
            <a:off x="2051720" y="3068960"/>
            <a:ext cx="4680520" cy="2016224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4" descr="Resultado de imagen para eol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2996952"/>
            <a:ext cx="1703462" cy="1300353"/>
          </a:xfrm>
          <a:prstGeom prst="rect">
            <a:avLst/>
          </a:prstGeom>
          <a:noFill/>
        </p:spPr>
      </p:pic>
      <p:grpSp>
        <p:nvGrpSpPr>
          <p:cNvPr id="9" name="8 Grupo"/>
          <p:cNvGrpSpPr/>
          <p:nvPr/>
        </p:nvGrpSpPr>
        <p:grpSpPr>
          <a:xfrm rot="2791749" flipV="1">
            <a:off x="1342487" y="2429758"/>
            <a:ext cx="1447969" cy="1451575"/>
            <a:chOff x="1431950" y="2349870"/>
            <a:chExt cx="1447969" cy="1451575"/>
          </a:xfrm>
        </p:grpSpPr>
        <p:sp>
          <p:nvSpPr>
            <p:cNvPr id="10" name="9 Pentágono"/>
            <p:cNvSpPr/>
            <p:nvPr/>
          </p:nvSpPr>
          <p:spPr>
            <a:xfrm rot="1315285" flipV="1">
              <a:off x="2015696" y="3074271"/>
              <a:ext cx="864096" cy="360040"/>
            </a:xfrm>
            <a:prstGeom prst="homePlate">
              <a:avLst/>
            </a:prstGeom>
            <a:solidFill>
              <a:schemeClr val="bg2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2" name="11 Arco"/>
            <p:cNvSpPr/>
            <p:nvPr/>
          </p:nvSpPr>
          <p:spPr>
            <a:xfrm rot="6858238">
              <a:off x="1655783" y="2577309"/>
              <a:ext cx="1296144" cy="1152128"/>
            </a:xfrm>
            <a:prstGeom prst="arc">
              <a:avLst>
                <a:gd name="adj1" fmla="val 16200000"/>
                <a:gd name="adj2" fmla="val 19056082"/>
              </a:avLst>
            </a:prstGeom>
            <a:ln w="38100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3" name="12 Arco"/>
            <p:cNvSpPr/>
            <p:nvPr/>
          </p:nvSpPr>
          <p:spPr>
            <a:xfrm rot="7103657">
              <a:off x="1359942" y="2421878"/>
              <a:ext cx="1296144" cy="1152128"/>
            </a:xfrm>
            <a:prstGeom prst="arc">
              <a:avLst>
                <a:gd name="adj1" fmla="val 16200000"/>
                <a:gd name="adj2" fmla="val 19056082"/>
              </a:avLst>
            </a:prstGeom>
            <a:ln w="38100"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6.30058E-6 L 0.48819 0.27261 " pathEditMode="relative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Cierre de la clase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 smtClean="0"/>
              <a:t>¿Cuáles son los rumbos de navegación a vela?</a:t>
            </a:r>
          </a:p>
          <a:p>
            <a:r>
              <a:rPr lang="es-CL" dirty="0" smtClean="0"/>
              <a:t>En rumbo a un largo, ¿por dónde se recibe el viento?</a:t>
            </a:r>
          </a:p>
          <a:p>
            <a:r>
              <a:rPr lang="es-CL" dirty="0" smtClean="0"/>
              <a:t>Para cambiar de rumbo de ceñida a un rumbo de través, ¿se cazan o lascan las escotas de las velas?, ¿se orza o arriba el velero?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sz="3600" dirty="0" smtClean="0"/>
              <a:t/>
            </a:r>
            <a:br>
              <a:rPr lang="es-CL" sz="3600" dirty="0" smtClean="0"/>
            </a:br>
            <a:r>
              <a:rPr lang="es-CL" sz="3600" dirty="0" smtClean="0"/>
              <a:t>En la fotografía, ¿qué rumbo a vela está navegando la Esmeralda?</a:t>
            </a:r>
            <a:r>
              <a:rPr lang="es-CL" dirty="0" smtClean="0"/>
              <a:t/>
            </a:r>
            <a:br>
              <a:rPr lang="es-CL" dirty="0" smtClean="0"/>
            </a:b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51202" name="Picture 2" descr="Resultado de imagen para buque esmeral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628800"/>
            <a:ext cx="7215833" cy="47128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BIBLIOGRAFÍA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CL" sz="2400" dirty="0" smtClean="0"/>
              <a:t>Navegación a vela por Carlos </a:t>
            </a:r>
            <a:r>
              <a:rPr lang="es-CL" sz="2400" dirty="0" err="1" smtClean="0"/>
              <a:t>Risso</a:t>
            </a:r>
            <a:r>
              <a:rPr lang="es-CL" sz="2400" dirty="0" smtClean="0"/>
              <a:t>, Roberto </a:t>
            </a:r>
            <a:r>
              <a:rPr lang="es-CL" sz="2400" dirty="0" err="1" smtClean="0"/>
              <a:t>Léniz</a:t>
            </a:r>
            <a:r>
              <a:rPr lang="es-CL" sz="2400" dirty="0" smtClean="0"/>
              <a:t>, Eduardo Sims, Rodrigo Sepúlveda. 2ª ed. Valparaíso, Fundación Mar de Chile, 2015. 215 p.</a:t>
            </a:r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/>
          <a:lstStyle/>
          <a:p>
            <a:pPr algn="ctr">
              <a:buNone/>
            </a:pPr>
            <a:r>
              <a:rPr lang="es-CL" sz="28700" dirty="0" smtClean="0"/>
              <a:t>FIN</a:t>
            </a:r>
          </a:p>
          <a:p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453</TotalTime>
  <Words>396</Words>
  <Application>Microsoft Office PowerPoint</Application>
  <PresentationFormat>Presentación en pantalla (4:3)</PresentationFormat>
  <Paragraphs>64</Paragraphs>
  <Slides>38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38</vt:i4>
      </vt:variant>
    </vt:vector>
  </HeadingPairs>
  <TitlesOfParts>
    <vt:vector size="39" baseType="lpstr">
      <vt:lpstr>Tema de Office</vt:lpstr>
      <vt:lpstr>FORMAS DE NAVEGAR A VELA</vt:lpstr>
      <vt:lpstr>OBJETIVO</vt:lpstr>
      <vt:lpstr>CONTENIDOS</vt:lpstr>
      <vt:lpstr>Introducción</vt:lpstr>
      <vt:lpstr>Introducción</vt:lpstr>
      <vt:lpstr>Introducción</vt:lpstr>
      <vt:lpstr>Introducción</vt:lpstr>
      <vt:lpstr>Nomenclatura (repaso)</vt:lpstr>
      <vt:lpstr>Efecto del viento sobre las velas (repaso)</vt:lpstr>
      <vt:lpstr>Rumbos de navegación a vela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Ejercitación</vt:lpstr>
      <vt:lpstr>Ejercicio 1</vt:lpstr>
      <vt:lpstr>Diapositiva 30</vt:lpstr>
      <vt:lpstr>Ejercicio 2</vt:lpstr>
      <vt:lpstr>Diapositiva 32</vt:lpstr>
      <vt:lpstr>Ejercicio 3</vt:lpstr>
      <vt:lpstr>Diapositiva 34</vt:lpstr>
      <vt:lpstr>Cierre de la clase</vt:lpstr>
      <vt:lpstr> En la fotografía, ¿qué rumbo a vela está navegando la Esmeralda? </vt:lpstr>
      <vt:lpstr>BIBLIOGRAFÍA</vt:lpstr>
      <vt:lpstr>Diapositiva 38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User</dc:creator>
  <cp:lastModifiedBy>User</cp:lastModifiedBy>
  <cp:revision>50</cp:revision>
  <dcterms:created xsi:type="dcterms:W3CDTF">2017-12-18T18:01:13Z</dcterms:created>
  <dcterms:modified xsi:type="dcterms:W3CDTF">2017-12-19T17:05:29Z</dcterms:modified>
</cp:coreProperties>
</file>