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58" r:id="rId3"/>
    <p:sldId id="257" r:id="rId4"/>
    <p:sldId id="259" r:id="rId5"/>
    <p:sldId id="267" r:id="rId6"/>
    <p:sldId id="268" r:id="rId7"/>
    <p:sldId id="263" r:id="rId8"/>
    <p:sldId id="266" r:id="rId9"/>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155"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_rels/drawing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image" Target="../media/image4.jp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CC0F22-4041-41FC-80EC-26DFF2D71C9B}" type="doc">
      <dgm:prSet loTypeId="urn:microsoft.com/office/officeart/2005/8/layout/vList4" loCatId="list" qsTypeId="urn:microsoft.com/office/officeart/2005/8/quickstyle/simple1" qsCatId="simple" csTypeId="urn:microsoft.com/office/officeart/2005/8/colors/accent1_1" csCatId="accent1" phldr="1"/>
      <dgm:spPr/>
      <dgm:t>
        <a:bodyPr/>
        <a:lstStyle/>
        <a:p>
          <a:endParaRPr lang="es-CL"/>
        </a:p>
      </dgm:t>
    </dgm:pt>
    <dgm:pt modelId="{FAFFB9D8-A1B8-4D9E-AD08-E3DCD540CE6E}">
      <dgm:prSet phldrT="[Texto]" custT="1"/>
      <dgm:spPr/>
      <dgm:t>
        <a:bodyPr/>
        <a:lstStyle/>
        <a:p>
          <a:r>
            <a:rPr lang="es-CL" sz="2000" dirty="0" smtClean="0">
              <a:solidFill>
                <a:schemeClr val="accent1">
                  <a:lumMod val="50000"/>
                </a:schemeClr>
              </a:solidFill>
            </a:rPr>
            <a:t>«Representaciones mentales que el lector construye al tratar de comprender el texto leído». </a:t>
          </a:r>
        </a:p>
        <a:p>
          <a:r>
            <a:rPr lang="es-CL" sz="2000" dirty="0" smtClean="0">
              <a:solidFill>
                <a:schemeClr val="accent1">
                  <a:lumMod val="50000"/>
                </a:schemeClr>
              </a:solidFill>
            </a:rPr>
            <a:t>«Cualquier información que se extrae del texto y que no está explícitamente expresada en él». </a:t>
          </a:r>
        </a:p>
        <a:p>
          <a:endParaRPr lang="es-CL" sz="1900" dirty="0"/>
        </a:p>
      </dgm:t>
    </dgm:pt>
    <dgm:pt modelId="{AF2F079E-EF6D-4B68-8307-81A7B5233627}" type="parTrans" cxnId="{F5516190-ABE6-41D3-B8DB-CC973C554E0F}">
      <dgm:prSet/>
      <dgm:spPr/>
      <dgm:t>
        <a:bodyPr/>
        <a:lstStyle/>
        <a:p>
          <a:endParaRPr lang="es-CL"/>
        </a:p>
      </dgm:t>
    </dgm:pt>
    <dgm:pt modelId="{6AFB1C85-CC06-4A80-82CC-88C9B9B58AFF}" type="sibTrans" cxnId="{F5516190-ABE6-41D3-B8DB-CC973C554E0F}">
      <dgm:prSet/>
      <dgm:spPr/>
      <dgm:t>
        <a:bodyPr/>
        <a:lstStyle/>
        <a:p>
          <a:endParaRPr lang="es-CL"/>
        </a:p>
      </dgm:t>
    </dgm:pt>
    <dgm:pt modelId="{CE20460E-CE89-4C66-AE09-5922220BFDFF}">
      <dgm:prSet phldrT="[Texto]" custT="1"/>
      <dgm:spPr/>
      <dgm:t>
        <a:bodyPr/>
        <a:lstStyle/>
        <a:p>
          <a:r>
            <a:rPr lang="es-CL" sz="2000" dirty="0" smtClean="0">
              <a:solidFill>
                <a:schemeClr val="accent1">
                  <a:lumMod val="50000"/>
                </a:schemeClr>
              </a:solidFill>
            </a:rPr>
            <a:t>- Conectar saberes anteriores. </a:t>
          </a:r>
        </a:p>
        <a:p>
          <a:r>
            <a:rPr lang="es-CL" sz="2000" dirty="0" smtClean="0">
              <a:solidFill>
                <a:schemeClr val="accent1">
                  <a:lumMod val="50000"/>
                </a:schemeClr>
              </a:solidFill>
            </a:rPr>
            <a:t>- Utilizar </a:t>
          </a:r>
          <a:r>
            <a:rPr lang="es-CL" sz="2000" b="1" u="sng" dirty="0" smtClean="0">
              <a:solidFill>
                <a:schemeClr val="accent1">
                  <a:lumMod val="50000"/>
                </a:schemeClr>
              </a:solidFill>
            </a:rPr>
            <a:t>las pistas </a:t>
          </a:r>
          <a:r>
            <a:rPr lang="es-CL" sz="2000" dirty="0" smtClean="0">
              <a:solidFill>
                <a:schemeClr val="accent1">
                  <a:lumMod val="50000"/>
                </a:schemeClr>
              </a:solidFill>
            </a:rPr>
            <a:t>del texto.</a:t>
          </a:r>
        </a:p>
        <a:p>
          <a:r>
            <a:rPr lang="es-CL" sz="2000" dirty="0" smtClean="0">
              <a:solidFill>
                <a:schemeClr val="accent1">
                  <a:lumMod val="50000"/>
                </a:schemeClr>
              </a:solidFill>
            </a:rPr>
            <a:t>- Construir puentes de información ya leída y la de nuestro conocimiento previo ya consolidado. </a:t>
          </a:r>
          <a:endParaRPr lang="es-CL" sz="2000" dirty="0">
            <a:solidFill>
              <a:schemeClr val="accent1">
                <a:lumMod val="50000"/>
              </a:schemeClr>
            </a:solidFill>
          </a:endParaRPr>
        </a:p>
      </dgm:t>
    </dgm:pt>
    <dgm:pt modelId="{03903023-40B8-43A8-9F3E-7D4B038ED4F5}" type="parTrans" cxnId="{63BA0525-44F4-4DEA-B374-130F0A7B7DAD}">
      <dgm:prSet/>
      <dgm:spPr/>
      <dgm:t>
        <a:bodyPr/>
        <a:lstStyle/>
        <a:p>
          <a:endParaRPr lang="es-CL"/>
        </a:p>
      </dgm:t>
    </dgm:pt>
    <dgm:pt modelId="{F472B535-D529-4E6A-98A1-EF277072F20E}" type="sibTrans" cxnId="{63BA0525-44F4-4DEA-B374-130F0A7B7DAD}">
      <dgm:prSet/>
      <dgm:spPr/>
      <dgm:t>
        <a:bodyPr/>
        <a:lstStyle/>
        <a:p>
          <a:endParaRPr lang="es-CL"/>
        </a:p>
      </dgm:t>
    </dgm:pt>
    <dgm:pt modelId="{5CF1C404-7520-4661-83FC-BBAC0F8EBF87}" type="pres">
      <dgm:prSet presAssocID="{C1CC0F22-4041-41FC-80EC-26DFF2D71C9B}" presName="linear" presStyleCnt="0">
        <dgm:presLayoutVars>
          <dgm:dir/>
          <dgm:resizeHandles val="exact"/>
        </dgm:presLayoutVars>
      </dgm:prSet>
      <dgm:spPr/>
      <dgm:t>
        <a:bodyPr/>
        <a:lstStyle/>
        <a:p>
          <a:endParaRPr lang="es-ES"/>
        </a:p>
      </dgm:t>
    </dgm:pt>
    <dgm:pt modelId="{2D7988E7-C411-441F-9427-39EF3179C964}" type="pres">
      <dgm:prSet presAssocID="{FAFFB9D8-A1B8-4D9E-AD08-E3DCD540CE6E}" presName="comp" presStyleCnt="0"/>
      <dgm:spPr/>
      <dgm:t>
        <a:bodyPr/>
        <a:lstStyle/>
        <a:p>
          <a:endParaRPr lang="es-ES"/>
        </a:p>
      </dgm:t>
    </dgm:pt>
    <dgm:pt modelId="{E2C892E7-6A61-43AD-A20F-C2A3E36CD4FE}" type="pres">
      <dgm:prSet presAssocID="{FAFFB9D8-A1B8-4D9E-AD08-E3DCD540CE6E}" presName="box" presStyleLbl="node1" presStyleIdx="0" presStyleCnt="2" custScaleY="76982" custLinFactNeighborX="-2802" custLinFactNeighborY="8636"/>
      <dgm:spPr/>
      <dgm:t>
        <a:bodyPr/>
        <a:lstStyle/>
        <a:p>
          <a:endParaRPr lang="es-ES"/>
        </a:p>
      </dgm:t>
    </dgm:pt>
    <dgm:pt modelId="{5B157063-F360-4FE9-A1E5-810ED83130C4}" type="pres">
      <dgm:prSet presAssocID="{FAFFB9D8-A1B8-4D9E-AD08-E3DCD540CE6E}" presName="img"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13000" b="-13000"/>
          </a:stretch>
        </a:blipFill>
      </dgm:spPr>
      <dgm:t>
        <a:bodyPr/>
        <a:lstStyle/>
        <a:p>
          <a:endParaRPr lang="es-ES"/>
        </a:p>
      </dgm:t>
    </dgm:pt>
    <dgm:pt modelId="{EB5F18E7-D9FB-4DFD-B81B-BF8927DC4398}" type="pres">
      <dgm:prSet presAssocID="{FAFFB9D8-A1B8-4D9E-AD08-E3DCD540CE6E}" presName="text" presStyleLbl="node1" presStyleIdx="0" presStyleCnt="2">
        <dgm:presLayoutVars>
          <dgm:bulletEnabled val="1"/>
        </dgm:presLayoutVars>
      </dgm:prSet>
      <dgm:spPr/>
      <dgm:t>
        <a:bodyPr/>
        <a:lstStyle/>
        <a:p>
          <a:endParaRPr lang="es-ES"/>
        </a:p>
      </dgm:t>
    </dgm:pt>
    <dgm:pt modelId="{1E9C764B-D7FB-4A41-8756-88862F5D8803}" type="pres">
      <dgm:prSet presAssocID="{6AFB1C85-CC06-4A80-82CC-88C9B9B58AFF}" presName="spacer" presStyleCnt="0"/>
      <dgm:spPr/>
      <dgm:t>
        <a:bodyPr/>
        <a:lstStyle/>
        <a:p>
          <a:endParaRPr lang="es-ES"/>
        </a:p>
      </dgm:t>
    </dgm:pt>
    <dgm:pt modelId="{3BCCD988-3F16-4895-B818-019949F1D162}" type="pres">
      <dgm:prSet presAssocID="{CE20460E-CE89-4C66-AE09-5922220BFDFF}" presName="comp" presStyleCnt="0"/>
      <dgm:spPr/>
      <dgm:t>
        <a:bodyPr/>
        <a:lstStyle/>
        <a:p>
          <a:endParaRPr lang="es-ES"/>
        </a:p>
      </dgm:t>
    </dgm:pt>
    <dgm:pt modelId="{4ED8DDB3-8047-455D-9052-1C257381A2D7}" type="pres">
      <dgm:prSet presAssocID="{CE20460E-CE89-4C66-AE09-5922220BFDFF}" presName="box" presStyleLbl="node1" presStyleIdx="1" presStyleCnt="2" custScaleY="71410"/>
      <dgm:spPr/>
      <dgm:t>
        <a:bodyPr/>
        <a:lstStyle/>
        <a:p>
          <a:endParaRPr lang="es-ES"/>
        </a:p>
      </dgm:t>
    </dgm:pt>
    <dgm:pt modelId="{23AE1F3C-FEA8-4B40-932F-C9F034DF7171}" type="pres">
      <dgm:prSet presAssocID="{CE20460E-CE89-4C66-AE09-5922220BFDFF}" presName="img" presStyleLbl="fgImgPlac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0000" r="-20000"/>
          </a:stretch>
        </a:blipFill>
      </dgm:spPr>
      <dgm:t>
        <a:bodyPr/>
        <a:lstStyle/>
        <a:p>
          <a:endParaRPr lang="es-ES"/>
        </a:p>
      </dgm:t>
    </dgm:pt>
    <dgm:pt modelId="{F690EA18-39AB-4CBB-B4D6-6691563C413D}" type="pres">
      <dgm:prSet presAssocID="{CE20460E-CE89-4C66-AE09-5922220BFDFF}" presName="text" presStyleLbl="node1" presStyleIdx="1" presStyleCnt="2">
        <dgm:presLayoutVars>
          <dgm:bulletEnabled val="1"/>
        </dgm:presLayoutVars>
      </dgm:prSet>
      <dgm:spPr/>
      <dgm:t>
        <a:bodyPr/>
        <a:lstStyle/>
        <a:p>
          <a:endParaRPr lang="es-ES"/>
        </a:p>
      </dgm:t>
    </dgm:pt>
  </dgm:ptLst>
  <dgm:cxnLst>
    <dgm:cxn modelId="{F5516190-ABE6-41D3-B8DB-CC973C554E0F}" srcId="{C1CC0F22-4041-41FC-80EC-26DFF2D71C9B}" destId="{FAFFB9D8-A1B8-4D9E-AD08-E3DCD540CE6E}" srcOrd="0" destOrd="0" parTransId="{AF2F079E-EF6D-4B68-8307-81A7B5233627}" sibTransId="{6AFB1C85-CC06-4A80-82CC-88C9B9B58AFF}"/>
    <dgm:cxn modelId="{63BA0525-44F4-4DEA-B374-130F0A7B7DAD}" srcId="{C1CC0F22-4041-41FC-80EC-26DFF2D71C9B}" destId="{CE20460E-CE89-4C66-AE09-5922220BFDFF}" srcOrd="1" destOrd="0" parTransId="{03903023-40B8-43A8-9F3E-7D4B038ED4F5}" sibTransId="{F472B535-D529-4E6A-98A1-EF277072F20E}"/>
    <dgm:cxn modelId="{A8D6FA56-B980-469E-A041-306129DF770D}" type="presOf" srcId="{C1CC0F22-4041-41FC-80EC-26DFF2D71C9B}" destId="{5CF1C404-7520-4661-83FC-BBAC0F8EBF87}" srcOrd="0" destOrd="0" presId="urn:microsoft.com/office/officeart/2005/8/layout/vList4"/>
    <dgm:cxn modelId="{24D870DC-5F99-4E59-995D-62CEC3F1CBB6}" type="presOf" srcId="{CE20460E-CE89-4C66-AE09-5922220BFDFF}" destId="{F690EA18-39AB-4CBB-B4D6-6691563C413D}" srcOrd="1" destOrd="0" presId="urn:microsoft.com/office/officeart/2005/8/layout/vList4"/>
    <dgm:cxn modelId="{C5881C93-28CA-4D7F-B2E0-9D7F40A4A27B}" type="presOf" srcId="{FAFFB9D8-A1B8-4D9E-AD08-E3DCD540CE6E}" destId="{E2C892E7-6A61-43AD-A20F-C2A3E36CD4FE}" srcOrd="0" destOrd="0" presId="urn:microsoft.com/office/officeart/2005/8/layout/vList4"/>
    <dgm:cxn modelId="{9D310415-26C8-448B-AB59-E0430F85E6C0}" type="presOf" srcId="{CE20460E-CE89-4C66-AE09-5922220BFDFF}" destId="{4ED8DDB3-8047-455D-9052-1C257381A2D7}" srcOrd="0" destOrd="0" presId="urn:microsoft.com/office/officeart/2005/8/layout/vList4"/>
    <dgm:cxn modelId="{F44B193A-03EE-40CE-8AF5-2064939FC2C6}" type="presOf" srcId="{FAFFB9D8-A1B8-4D9E-AD08-E3DCD540CE6E}" destId="{EB5F18E7-D9FB-4DFD-B81B-BF8927DC4398}" srcOrd="1" destOrd="0" presId="urn:microsoft.com/office/officeart/2005/8/layout/vList4"/>
    <dgm:cxn modelId="{E8E3B571-355C-4AE3-9498-470B5D278BDD}" type="presParOf" srcId="{5CF1C404-7520-4661-83FC-BBAC0F8EBF87}" destId="{2D7988E7-C411-441F-9427-39EF3179C964}" srcOrd="0" destOrd="0" presId="urn:microsoft.com/office/officeart/2005/8/layout/vList4"/>
    <dgm:cxn modelId="{10B3AD84-BF4B-4827-A3BC-3D4632E83865}" type="presParOf" srcId="{2D7988E7-C411-441F-9427-39EF3179C964}" destId="{E2C892E7-6A61-43AD-A20F-C2A3E36CD4FE}" srcOrd="0" destOrd="0" presId="urn:microsoft.com/office/officeart/2005/8/layout/vList4"/>
    <dgm:cxn modelId="{DA8BF992-020B-4BC5-B865-D785FC42E69F}" type="presParOf" srcId="{2D7988E7-C411-441F-9427-39EF3179C964}" destId="{5B157063-F360-4FE9-A1E5-810ED83130C4}" srcOrd="1" destOrd="0" presId="urn:microsoft.com/office/officeart/2005/8/layout/vList4"/>
    <dgm:cxn modelId="{4D7F107A-4294-48AF-8B4F-20B60064E9BD}" type="presParOf" srcId="{2D7988E7-C411-441F-9427-39EF3179C964}" destId="{EB5F18E7-D9FB-4DFD-B81B-BF8927DC4398}" srcOrd="2" destOrd="0" presId="urn:microsoft.com/office/officeart/2005/8/layout/vList4"/>
    <dgm:cxn modelId="{3F8B2F8B-2E12-47DA-BDF5-2E350964B403}" type="presParOf" srcId="{5CF1C404-7520-4661-83FC-BBAC0F8EBF87}" destId="{1E9C764B-D7FB-4A41-8756-88862F5D8803}" srcOrd="1" destOrd="0" presId="urn:microsoft.com/office/officeart/2005/8/layout/vList4"/>
    <dgm:cxn modelId="{ACC1C226-A0FB-458E-B652-EFCF71E02E32}" type="presParOf" srcId="{5CF1C404-7520-4661-83FC-BBAC0F8EBF87}" destId="{3BCCD988-3F16-4895-B818-019949F1D162}" srcOrd="2" destOrd="0" presId="urn:microsoft.com/office/officeart/2005/8/layout/vList4"/>
    <dgm:cxn modelId="{01ABF1CC-4D81-4FF1-BBC2-2A7E21DBE0AB}" type="presParOf" srcId="{3BCCD988-3F16-4895-B818-019949F1D162}" destId="{4ED8DDB3-8047-455D-9052-1C257381A2D7}" srcOrd="0" destOrd="0" presId="urn:microsoft.com/office/officeart/2005/8/layout/vList4"/>
    <dgm:cxn modelId="{5513F4F6-8CB0-4D89-B40B-EDF38E37CCD6}" type="presParOf" srcId="{3BCCD988-3F16-4895-B818-019949F1D162}" destId="{23AE1F3C-FEA8-4B40-932F-C9F034DF7171}" srcOrd="1" destOrd="0" presId="urn:microsoft.com/office/officeart/2005/8/layout/vList4"/>
    <dgm:cxn modelId="{BB9BA3C7-C4C2-4DC5-AFCA-EE0682125F92}" type="presParOf" srcId="{3BCCD988-3F16-4895-B818-019949F1D162}" destId="{F690EA18-39AB-4CBB-B4D6-6691563C413D}"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C892E7-6A61-43AD-A20F-C2A3E36CD4FE}">
      <dsp:nvSpPr>
        <dsp:cNvPr id="0" name=""/>
        <dsp:cNvSpPr/>
      </dsp:nvSpPr>
      <dsp:spPr>
        <a:xfrm>
          <a:off x="0" y="309215"/>
          <a:ext cx="8313663" cy="2346383"/>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s-CL" sz="2000" kern="1200" dirty="0" smtClean="0">
              <a:solidFill>
                <a:schemeClr val="accent1">
                  <a:lumMod val="50000"/>
                </a:schemeClr>
              </a:solidFill>
            </a:rPr>
            <a:t>«Representaciones mentales que el lector construye al tratar de comprender el texto leído». </a:t>
          </a:r>
        </a:p>
        <a:p>
          <a:pPr lvl="0" algn="l" defTabSz="889000">
            <a:lnSpc>
              <a:spcPct val="90000"/>
            </a:lnSpc>
            <a:spcBef>
              <a:spcPct val="0"/>
            </a:spcBef>
            <a:spcAft>
              <a:spcPct val="35000"/>
            </a:spcAft>
          </a:pPr>
          <a:r>
            <a:rPr lang="es-CL" sz="2000" kern="1200" dirty="0" smtClean="0">
              <a:solidFill>
                <a:schemeClr val="accent1">
                  <a:lumMod val="50000"/>
                </a:schemeClr>
              </a:solidFill>
            </a:rPr>
            <a:t>«Cualquier información que se extrae del texto y que no está explícitamente expresada en él». </a:t>
          </a:r>
        </a:p>
        <a:p>
          <a:pPr lvl="0" algn="l" defTabSz="889000">
            <a:lnSpc>
              <a:spcPct val="90000"/>
            </a:lnSpc>
            <a:spcBef>
              <a:spcPct val="0"/>
            </a:spcBef>
            <a:spcAft>
              <a:spcPct val="35000"/>
            </a:spcAft>
          </a:pPr>
          <a:endParaRPr lang="es-CL" sz="1900" kern="1200" dirty="0"/>
        </a:p>
      </dsp:txBody>
      <dsp:txXfrm>
        <a:off x="1967528" y="309215"/>
        <a:ext cx="6346134" cy="2346383"/>
      </dsp:txXfrm>
    </dsp:sp>
    <dsp:sp modelId="{5B157063-F360-4FE9-A1E5-810ED83130C4}">
      <dsp:nvSpPr>
        <dsp:cNvPr id="0" name=""/>
        <dsp:cNvSpPr/>
      </dsp:nvSpPr>
      <dsp:spPr>
        <a:xfrm>
          <a:off x="304796" y="0"/>
          <a:ext cx="1662732" cy="2438370"/>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3000" b="-13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D8DDB3-8047-455D-9052-1C257381A2D7}">
      <dsp:nvSpPr>
        <dsp:cNvPr id="0" name=""/>
        <dsp:cNvSpPr/>
      </dsp:nvSpPr>
      <dsp:spPr>
        <a:xfrm>
          <a:off x="0" y="2874077"/>
          <a:ext cx="8313663" cy="217655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s-CL" sz="2000" kern="1200" dirty="0" smtClean="0">
              <a:solidFill>
                <a:schemeClr val="accent1">
                  <a:lumMod val="50000"/>
                </a:schemeClr>
              </a:solidFill>
            </a:rPr>
            <a:t>- Conectar saberes anteriores. </a:t>
          </a:r>
        </a:p>
        <a:p>
          <a:pPr lvl="0" algn="l" defTabSz="889000">
            <a:lnSpc>
              <a:spcPct val="90000"/>
            </a:lnSpc>
            <a:spcBef>
              <a:spcPct val="0"/>
            </a:spcBef>
            <a:spcAft>
              <a:spcPct val="35000"/>
            </a:spcAft>
          </a:pPr>
          <a:r>
            <a:rPr lang="es-CL" sz="2000" kern="1200" dirty="0" smtClean="0">
              <a:solidFill>
                <a:schemeClr val="accent1">
                  <a:lumMod val="50000"/>
                </a:schemeClr>
              </a:solidFill>
            </a:rPr>
            <a:t>- Utilizar </a:t>
          </a:r>
          <a:r>
            <a:rPr lang="es-CL" sz="2000" b="1" u="sng" kern="1200" dirty="0" smtClean="0">
              <a:solidFill>
                <a:schemeClr val="accent1">
                  <a:lumMod val="50000"/>
                </a:schemeClr>
              </a:solidFill>
            </a:rPr>
            <a:t>las pistas </a:t>
          </a:r>
          <a:r>
            <a:rPr lang="es-CL" sz="2000" kern="1200" dirty="0" smtClean="0">
              <a:solidFill>
                <a:schemeClr val="accent1">
                  <a:lumMod val="50000"/>
                </a:schemeClr>
              </a:solidFill>
            </a:rPr>
            <a:t>del texto.</a:t>
          </a:r>
        </a:p>
        <a:p>
          <a:pPr lvl="0" algn="l" defTabSz="889000">
            <a:lnSpc>
              <a:spcPct val="90000"/>
            </a:lnSpc>
            <a:spcBef>
              <a:spcPct val="0"/>
            </a:spcBef>
            <a:spcAft>
              <a:spcPct val="35000"/>
            </a:spcAft>
          </a:pPr>
          <a:r>
            <a:rPr lang="es-CL" sz="2000" kern="1200" dirty="0" smtClean="0">
              <a:solidFill>
                <a:schemeClr val="accent1">
                  <a:lumMod val="50000"/>
                </a:schemeClr>
              </a:solidFill>
            </a:rPr>
            <a:t>- Construir puentes de información ya leída y la de nuestro conocimiento previo ya consolidado. </a:t>
          </a:r>
          <a:endParaRPr lang="es-CL" sz="2000" kern="1200" dirty="0">
            <a:solidFill>
              <a:schemeClr val="accent1">
                <a:lumMod val="50000"/>
              </a:schemeClr>
            </a:solidFill>
          </a:endParaRPr>
        </a:p>
      </dsp:txBody>
      <dsp:txXfrm>
        <a:off x="1967528" y="2874077"/>
        <a:ext cx="6346134" cy="2176550"/>
      </dsp:txXfrm>
    </dsp:sp>
    <dsp:sp modelId="{23AE1F3C-FEA8-4B40-932F-C9F034DF7171}">
      <dsp:nvSpPr>
        <dsp:cNvPr id="0" name=""/>
        <dsp:cNvSpPr/>
      </dsp:nvSpPr>
      <dsp:spPr>
        <a:xfrm>
          <a:off x="304796" y="2743167"/>
          <a:ext cx="1662732" cy="2438370"/>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0" r="-20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EB8816-F813-471F-93AD-4553B54C8CD1}" type="datetimeFigureOut">
              <a:rPr lang="es-CL" smtClean="0"/>
              <a:t>21-06-2020</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028AA-A57A-4BFA-B10F-1AADEED4ECD4}" type="slidenum">
              <a:rPr lang="es-CL" smtClean="0"/>
              <a:t>‹Nº›</a:t>
            </a:fld>
            <a:endParaRPr lang="es-CL"/>
          </a:p>
        </p:txBody>
      </p:sp>
    </p:spTree>
    <p:extLst>
      <p:ext uri="{BB962C8B-B14F-4D97-AF65-F5344CB8AC3E}">
        <p14:creationId xmlns:p14="http://schemas.microsoft.com/office/powerpoint/2010/main" val="3242026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724196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D40028AA-A57A-4BFA-B10F-1AADEED4ECD4}" type="slidenum">
              <a:rPr lang="es-CL" smtClean="0"/>
              <a:t>8</a:t>
            </a:fld>
            <a:endParaRPr lang="es-CL"/>
          </a:p>
        </p:txBody>
      </p:sp>
    </p:spTree>
    <p:extLst>
      <p:ext uri="{BB962C8B-B14F-4D97-AF65-F5344CB8AC3E}">
        <p14:creationId xmlns:p14="http://schemas.microsoft.com/office/powerpoint/2010/main" val="1459743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21-06-2020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918929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21-06-2020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10012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477FA816-B62C-4A4F-9A18-D0D0ED35FF74}" type="datetimeFigureOut">
              <a:rPr lang="es-CL" smtClean="0"/>
              <a:t>21-06-2020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23740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477FA816-B62C-4A4F-9A18-D0D0ED35FF74}" type="datetimeFigureOut">
              <a:rPr lang="es-CL" smtClean="0"/>
              <a:t>21-06-2020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4093413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477FA816-B62C-4A4F-9A18-D0D0ED35FF74}" type="datetimeFigureOut">
              <a:rPr lang="es-CL" smtClean="0"/>
              <a:t>21-06-2020</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244197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477FA816-B62C-4A4F-9A18-D0D0ED35FF74}" type="datetimeFigureOut">
              <a:rPr lang="es-CL" smtClean="0"/>
              <a:t>21-06-2020</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22797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77FA816-B62C-4A4F-9A18-D0D0ED35FF74}" type="datetimeFigureOut">
              <a:rPr lang="es-CL" smtClean="0"/>
              <a:t>21-06-2020</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2488310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21-06-2020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097272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477FA816-B62C-4A4F-9A18-D0D0ED35FF74}" type="datetimeFigureOut">
              <a:rPr lang="es-CL" smtClean="0"/>
              <a:t>21-06-2020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842474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21-06-2020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1788613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477FA816-B62C-4A4F-9A18-D0D0ED35FF74}" type="datetimeFigureOut">
              <a:rPr lang="es-CL" smtClean="0"/>
              <a:t>21-06-2020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BE29E030-873F-4083-89F8-EF11198A85F1}" type="slidenum">
              <a:rPr lang="es-CL" smtClean="0"/>
              <a:t>‹Nº›</a:t>
            </a:fld>
            <a:endParaRPr lang="es-CL"/>
          </a:p>
        </p:txBody>
      </p:sp>
    </p:spTree>
    <p:extLst>
      <p:ext uri="{BB962C8B-B14F-4D97-AF65-F5344CB8AC3E}">
        <p14:creationId xmlns:p14="http://schemas.microsoft.com/office/powerpoint/2010/main" val="39658733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rgbClr val="263248"/>
          </a:solidFill>
          <a:ln>
            <a:noFill/>
          </a:ln>
        </p:spPr>
        <p:txBody>
          <a:bodyPr spcFirstLastPara="1" wrap="square" lIns="121900" tIns="121900" rIns="121900" bIns="121900"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rgbClr val="C7D3E6"/>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rgbClr val="C7D3E6"/>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rgbClr val="3F5378"/>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rgbClr val="D26F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rgbClr val="FF98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rgbClr val="FF98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2835750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7FA816-B62C-4A4F-9A18-D0D0ED35FF74}" type="datetimeFigureOut">
              <a:rPr lang="es-CL" smtClean="0"/>
              <a:t>21-06-2020</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29E030-873F-4083-89F8-EF11198A85F1}" type="slidenum">
              <a:rPr lang="es-CL" smtClean="0"/>
              <a:t>‹Nº›</a:t>
            </a:fld>
            <a:endParaRPr lang="es-CL"/>
          </a:p>
        </p:txBody>
      </p:sp>
    </p:spTree>
    <p:extLst>
      <p:ext uri="{BB962C8B-B14F-4D97-AF65-F5344CB8AC3E}">
        <p14:creationId xmlns:p14="http://schemas.microsoft.com/office/powerpoint/2010/main" val="15167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1"/>
          <p:cNvSpPr txBox="1">
            <a:spLocks noGrp="1"/>
          </p:cNvSpPr>
          <p:nvPr>
            <p:ph type="ctrTitle"/>
          </p:nvPr>
        </p:nvSpPr>
        <p:spPr>
          <a:xfrm>
            <a:off x="0" y="1454333"/>
            <a:ext cx="8071600" cy="3270067"/>
          </a:xfrm>
          <a:prstGeom prst="rect">
            <a:avLst/>
          </a:prstGeom>
        </p:spPr>
        <p:txBody>
          <a:bodyPr spcFirstLastPara="1" vert="horz" wrap="square" lIns="121900" tIns="121900" rIns="121900" bIns="121900" rtlCol="0" anchor="ctr" anchorCtr="0">
            <a:noAutofit/>
          </a:bodyPr>
          <a:lstStyle/>
          <a:p>
            <a:r>
              <a:rPr lang="es-CL" sz="4800" b="1" i="1" dirty="0" smtClean="0">
                <a:solidFill>
                  <a:schemeClr val="bg1"/>
                </a:solidFill>
              </a:rPr>
              <a:t>Unidad 5: Inferencia </a:t>
            </a:r>
            <a:endParaRPr sz="4800" b="1" i="1" dirty="0">
              <a:solidFill>
                <a:schemeClr val="bg1"/>
              </a:solidFill>
            </a:endParaRPr>
          </a:p>
        </p:txBody>
      </p:sp>
      <p:pic>
        <p:nvPicPr>
          <p:cNvPr id="7" name="3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91" y="116632"/>
            <a:ext cx="1111827" cy="1090750"/>
          </a:xfrm>
          <a:prstGeom prst="rect">
            <a:avLst/>
          </a:prstGeom>
        </p:spPr>
      </p:pic>
      <p:sp>
        <p:nvSpPr>
          <p:cNvPr id="8" name="Rectángulo 7"/>
          <p:cNvSpPr/>
          <p:nvPr/>
        </p:nvSpPr>
        <p:spPr>
          <a:xfrm>
            <a:off x="0" y="5400674"/>
            <a:ext cx="4400550" cy="122872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s-CL" b="1" dirty="0" err="1" smtClean="0">
                <a:solidFill>
                  <a:schemeClr val="accent1">
                    <a:lumMod val="50000"/>
                  </a:schemeClr>
                </a:solidFill>
              </a:rPr>
              <a:t>Valeska</a:t>
            </a:r>
            <a:r>
              <a:rPr lang="es-CL" b="1" dirty="0" smtClean="0">
                <a:solidFill>
                  <a:schemeClr val="accent1">
                    <a:lumMod val="50000"/>
                  </a:schemeClr>
                </a:solidFill>
              </a:rPr>
              <a:t> </a:t>
            </a:r>
            <a:r>
              <a:rPr lang="es-CL" b="1" dirty="0" smtClean="0">
                <a:solidFill>
                  <a:schemeClr val="accent1">
                    <a:lumMod val="50000"/>
                  </a:schemeClr>
                </a:solidFill>
              </a:rPr>
              <a:t>Campos </a:t>
            </a:r>
            <a:r>
              <a:rPr lang="es-CL" b="1" dirty="0" smtClean="0">
                <a:solidFill>
                  <a:schemeClr val="accent1">
                    <a:lumMod val="50000"/>
                  </a:schemeClr>
                </a:solidFill>
              </a:rPr>
              <a:t>Olivera</a:t>
            </a:r>
          </a:p>
          <a:p>
            <a:r>
              <a:rPr lang="es-CL" b="1" dirty="0" smtClean="0">
                <a:solidFill>
                  <a:schemeClr val="accent1">
                    <a:lumMod val="50000"/>
                  </a:schemeClr>
                </a:solidFill>
              </a:rPr>
              <a:t>Profesora de Lenguaje Y Comunicación </a:t>
            </a:r>
          </a:p>
          <a:p>
            <a:r>
              <a:rPr lang="es-CL" b="1" dirty="0" smtClean="0">
                <a:solidFill>
                  <a:schemeClr val="accent1">
                    <a:lumMod val="50000"/>
                  </a:schemeClr>
                </a:solidFill>
              </a:rPr>
              <a:t>Mg. Gestión para la Educación Superior  </a:t>
            </a:r>
            <a:endParaRPr lang="es-CL" b="1" dirty="0">
              <a:solidFill>
                <a:schemeClr val="accent1">
                  <a:lumMod val="50000"/>
                </a:schemeClr>
              </a:solidFill>
            </a:endParaRPr>
          </a:p>
        </p:txBody>
      </p:sp>
    </p:spTree>
    <p:extLst>
      <p:ext uri="{BB962C8B-B14F-4D97-AF65-F5344CB8AC3E}">
        <p14:creationId xmlns:p14="http://schemas.microsoft.com/office/powerpoint/2010/main" val="16197352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1095375"/>
            <a:ext cx="10515600" cy="5127770"/>
          </a:xfrm>
        </p:spPr>
        <p:txBody>
          <a:bodyPr/>
          <a:lstStyle/>
          <a:p>
            <a:pPr marL="0" indent="0">
              <a:buNone/>
            </a:pPr>
            <a:r>
              <a:rPr lang="es-CL" sz="3600" b="1" i="1" dirty="0" smtClean="0">
                <a:solidFill>
                  <a:schemeClr val="accent1">
                    <a:lumMod val="50000"/>
                  </a:schemeClr>
                </a:solidFill>
              </a:rPr>
              <a:t>Objetivo </a:t>
            </a:r>
            <a:endParaRPr lang="es-CL" sz="3600" b="1" i="1" dirty="0" smtClean="0">
              <a:solidFill>
                <a:schemeClr val="accent1">
                  <a:lumMod val="50000"/>
                </a:schemeClr>
              </a:solidFill>
            </a:endParaRPr>
          </a:p>
          <a:p>
            <a:pPr>
              <a:buFont typeface="Wingdings" panose="05000000000000000000" pitchFamily="2" charset="2"/>
              <a:buChar char="v"/>
            </a:pPr>
            <a:r>
              <a:rPr lang="es-CL" dirty="0" smtClean="0">
                <a:solidFill>
                  <a:schemeClr val="accent1">
                    <a:lumMod val="50000"/>
                  </a:schemeClr>
                </a:solidFill>
              </a:rPr>
              <a:t> Realizar inferencias en diferentes tipos de textos continuos y discontinuos.</a:t>
            </a:r>
            <a:endParaRPr lang="es-CL" dirty="0"/>
          </a:p>
        </p:txBody>
      </p:sp>
    </p:spTree>
    <p:extLst>
      <p:ext uri="{BB962C8B-B14F-4D97-AF65-F5344CB8AC3E}">
        <p14:creationId xmlns:p14="http://schemas.microsoft.com/office/powerpoint/2010/main" val="29465437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04800"/>
            <a:ext cx="10125075" cy="819150"/>
          </a:xfrm>
        </p:spPr>
        <p:txBody>
          <a:bodyPr/>
          <a:lstStyle/>
          <a:p>
            <a:r>
              <a:rPr lang="es-CL" b="1" i="1" dirty="0" smtClean="0">
                <a:solidFill>
                  <a:schemeClr val="accent1">
                    <a:lumMod val="75000"/>
                  </a:schemeClr>
                </a:solidFill>
              </a:rPr>
              <a:t>Para activar el conocimiento</a:t>
            </a:r>
            <a:endParaRPr lang="es-CL" b="1" i="1" dirty="0">
              <a:solidFill>
                <a:schemeClr val="accent1">
                  <a:lumMod val="75000"/>
                </a:schemeClr>
              </a:solidFill>
            </a:endParaRPr>
          </a:p>
        </p:txBody>
      </p:sp>
      <p:sp>
        <p:nvSpPr>
          <p:cNvPr id="3" name="Rectángulo 2"/>
          <p:cNvSpPr/>
          <p:nvPr/>
        </p:nvSpPr>
        <p:spPr>
          <a:xfrm>
            <a:off x="704850" y="1123950"/>
            <a:ext cx="10839450" cy="561975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3200" b="1" dirty="0" smtClean="0">
                <a:solidFill>
                  <a:schemeClr val="accent1">
                    <a:lumMod val="50000"/>
                  </a:schemeClr>
                </a:solidFill>
              </a:rPr>
              <a:t>Observa las siguientes imágenes: </a:t>
            </a:r>
          </a:p>
          <a:p>
            <a:pPr marL="457200" indent="-457200">
              <a:buFont typeface="Arial" panose="020B0604020202020204" pitchFamily="34" charset="0"/>
              <a:buChar char="•"/>
            </a:pPr>
            <a:r>
              <a:rPr lang="es-CL" sz="2400" b="1" dirty="0" smtClean="0">
                <a:solidFill>
                  <a:schemeClr val="accent1">
                    <a:lumMod val="50000"/>
                  </a:schemeClr>
                </a:solidFill>
              </a:rPr>
              <a:t>¿Cómo podrías describir cada una de ellas?</a:t>
            </a:r>
          </a:p>
          <a:p>
            <a:pPr marL="457200" indent="-457200">
              <a:buFont typeface="Arial" panose="020B0604020202020204" pitchFamily="34" charset="0"/>
              <a:buChar char="•"/>
            </a:pPr>
            <a:r>
              <a:rPr lang="es-CL" sz="2400" b="1" dirty="0" smtClean="0">
                <a:solidFill>
                  <a:schemeClr val="accent1">
                    <a:lumMod val="50000"/>
                  </a:schemeClr>
                </a:solidFill>
              </a:rPr>
              <a:t>¿Qué interpretación le darías? </a:t>
            </a:r>
          </a:p>
          <a:p>
            <a:endParaRPr lang="es-CL" sz="3200" b="1" dirty="0" smtClean="0">
              <a:solidFill>
                <a:schemeClr val="accent1">
                  <a:lumMod val="50000"/>
                </a:schemeClr>
              </a:solidFill>
            </a:endParaRPr>
          </a:p>
          <a:p>
            <a:endParaRPr lang="es-CL" sz="3200" b="1" dirty="0">
              <a:solidFill>
                <a:schemeClr val="accent1">
                  <a:lumMod val="50000"/>
                </a:schemeClr>
              </a:solidFill>
            </a:endParaRPr>
          </a:p>
          <a:p>
            <a:endParaRPr lang="es-CL" sz="3200" b="1" dirty="0" smtClean="0">
              <a:solidFill>
                <a:schemeClr val="accent1">
                  <a:lumMod val="50000"/>
                </a:schemeClr>
              </a:solidFill>
            </a:endParaRPr>
          </a:p>
          <a:p>
            <a:endParaRPr lang="es-CL" b="1" dirty="0">
              <a:solidFill>
                <a:schemeClr val="accent1">
                  <a:lumMod val="50000"/>
                </a:schemeClr>
              </a:solidFill>
            </a:endParaRPr>
          </a:p>
          <a:p>
            <a:endParaRPr lang="es-CL" b="1" dirty="0" smtClean="0">
              <a:solidFill>
                <a:schemeClr val="accent1">
                  <a:lumMod val="50000"/>
                </a:schemeClr>
              </a:solidFill>
            </a:endParaRPr>
          </a:p>
          <a:p>
            <a:endParaRPr lang="es-CL" b="1" dirty="0">
              <a:solidFill>
                <a:schemeClr val="accent1">
                  <a:lumMod val="50000"/>
                </a:schemeClr>
              </a:solidFill>
            </a:endParaRPr>
          </a:p>
          <a:p>
            <a:endParaRPr lang="es-CL" b="1" dirty="0" smtClean="0">
              <a:solidFill>
                <a:schemeClr val="accent1">
                  <a:lumMod val="50000"/>
                </a:schemeClr>
              </a:solidFill>
            </a:endParaRPr>
          </a:p>
          <a:p>
            <a:endParaRPr lang="es-CL" b="1" dirty="0">
              <a:solidFill>
                <a:schemeClr val="accent1">
                  <a:lumMod val="50000"/>
                </a:schemeClr>
              </a:solidFill>
            </a:endParaRPr>
          </a:p>
          <a:p>
            <a:endParaRPr lang="es-CL" b="1" dirty="0" smtClean="0">
              <a:solidFill>
                <a:schemeClr val="accent1">
                  <a:lumMod val="50000"/>
                </a:schemeClr>
              </a:solidFill>
            </a:endParaRPr>
          </a:p>
          <a:p>
            <a:endParaRPr lang="es-CL" b="1" dirty="0">
              <a:solidFill>
                <a:schemeClr val="accent1">
                  <a:lumMod val="50000"/>
                </a:schemeClr>
              </a:solidFill>
            </a:endParaRPr>
          </a:p>
          <a:p>
            <a:endParaRPr lang="es-CL" b="1" dirty="0" smtClean="0">
              <a:solidFill>
                <a:schemeClr val="accent1">
                  <a:lumMod val="50000"/>
                </a:schemeClr>
              </a:solidFill>
            </a:endParaRPr>
          </a:p>
          <a:p>
            <a:endParaRPr lang="es-CL" b="1" dirty="0">
              <a:solidFill>
                <a:schemeClr val="accent1">
                  <a:lumMod val="50000"/>
                </a:schemeClr>
              </a:solidFill>
            </a:endParaRPr>
          </a:p>
          <a:p>
            <a:endParaRPr lang="es-CL" b="1" dirty="0" smtClean="0">
              <a:solidFill>
                <a:schemeClr val="accent1">
                  <a:lumMod val="50000"/>
                </a:schemeClr>
              </a:solidFill>
            </a:endParaRPr>
          </a:p>
          <a:p>
            <a:endParaRPr lang="es-CL" b="1" dirty="0">
              <a:solidFill>
                <a:schemeClr val="accent1">
                  <a:lumMod val="50000"/>
                </a:schemeClr>
              </a:solidFill>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474119"/>
            <a:ext cx="5257800" cy="3783806"/>
          </a:xfrm>
          <a:prstGeom prst="rect">
            <a:avLst/>
          </a:prstGeom>
        </p:spPr>
      </p:pic>
      <p:pic>
        <p:nvPicPr>
          <p:cNvPr id="6" name="Imagen 5"/>
          <p:cNvPicPr>
            <a:picLocks noChangeAspect="1"/>
          </p:cNvPicPr>
          <p:nvPr/>
        </p:nvPicPr>
        <p:blipFill rotWithShape="1">
          <a:blip r:embed="rId3"/>
          <a:srcRect l="22904" t="34253" r="52295" b="22162"/>
          <a:stretch/>
        </p:blipFill>
        <p:spPr>
          <a:xfrm>
            <a:off x="6818056" y="2474119"/>
            <a:ext cx="4535744" cy="3783806"/>
          </a:xfrm>
          <a:prstGeom prst="rect">
            <a:avLst/>
          </a:prstGeom>
        </p:spPr>
      </p:pic>
    </p:spTree>
    <p:extLst>
      <p:ext uri="{BB962C8B-B14F-4D97-AF65-F5344CB8AC3E}">
        <p14:creationId xmlns:p14="http://schemas.microsoft.com/office/powerpoint/2010/main" val="12365098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551222" y="180975"/>
            <a:ext cx="11125200" cy="614362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sz="4400" b="1" i="1" dirty="0" smtClean="0">
                <a:solidFill>
                  <a:schemeClr val="accent1">
                    <a:lumMod val="50000"/>
                  </a:schemeClr>
                </a:solidFill>
              </a:rPr>
              <a:t>Lea el siguiente </a:t>
            </a:r>
            <a:r>
              <a:rPr lang="es-CL" sz="4400" b="1" i="1" dirty="0" err="1" smtClean="0">
                <a:solidFill>
                  <a:schemeClr val="accent1">
                    <a:lumMod val="50000"/>
                  </a:schemeClr>
                </a:solidFill>
              </a:rPr>
              <a:t>microcuento</a:t>
            </a:r>
            <a:r>
              <a:rPr lang="es-CL" sz="4400" b="1" i="1" dirty="0" smtClean="0">
                <a:solidFill>
                  <a:schemeClr val="accent1">
                    <a:lumMod val="50000"/>
                  </a:schemeClr>
                </a:solidFill>
              </a:rPr>
              <a:t> </a:t>
            </a:r>
          </a:p>
          <a:p>
            <a:r>
              <a:rPr lang="es-CL" sz="2800" dirty="0">
                <a:solidFill>
                  <a:schemeClr val="accent1">
                    <a:lumMod val="50000"/>
                  </a:schemeClr>
                </a:solidFill>
              </a:rPr>
              <a:t>Le fui a quitar el hilo rojo que tenía sobre el hombro, como una culebrita. Sonrió y puso la mano para recogerlo de la mía. Muchas gracias, me dijo, muy amable, de dónde es usted. Y comenzamos una conversación entretenida, llena de </a:t>
            </a:r>
            <a:r>
              <a:rPr lang="es-CL" sz="2800" b="1" dirty="0">
                <a:solidFill>
                  <a:schemeClr val="accent1">
                    <a:lumMod val="50000"/>
                  </a:schemeClr>
                </a:solidFill>
              </a:rPr>
              <a:t>vericuetos </a:t>
            </a:r>
            <a:r>
              <a:rPr lang="es-CL" sz="2800" dirty="0">
                <a:solidFill>
                  <a:schemeClr val="accent1">
                    <a:lumMod val="50000"/>
                  </a:schemeClr>
                </a:solidFill>
              </a:rPr>
              <a:t>y anécdotas exóticas, porque los dos habíamos viajado y sufrido mucho. Me despedí al rato, prometiendo saludarle la próxima vez que le viera, y si se terciaba tomarnos un café mientras continuábamos charlando. No sé qué me movió a volver la cabeza, tan </a:t>
            </a:r>
            <a:r>
              <a:rPr lang="es-CL" sz="2800" dirty="0" smtClean="0">
                <a:solidFill>
                  <a:schemeClr val="accent1">
                    <a:lumMod val="50000"/>
                  </a:schemeClr>
                </a:solidFill>
              </a:rPr>
              <a:t>solo </a:t>
            </a:r>
            <a:r>
              <a:rPr lang="es-CL" sz="2800" dirty="0">
                <a:solidFill>
                  <a:schemeClr val="accent1">
                    <a:lumMod val="50000"/>
                  </a:schemeClr>
                </a:solidFill>
              </a:rPr>
              <a:t>unos pasos más allá. Se estaba colocando de nuevo, cuidadosamente, el hilo rojo sobre el hombro, sin duda para intentar capturar otra víctima que llenara durante unos minutos el amplio pozo de su soledad</a:t>
            </a:r>
            <a:r>
              <a:rPr lang="es-CL" sz="2800" dirty="0" smtClean="0">
                <a:solidFill>
                  <a:schemeClr val="accent1">
                    <a:lumMod val="50000"/>
                  </a:schemeClr>
                </a:solidFill>
              </a:rPr>
              <a:t>.</a:t>
            </a:r>
          </a:p>
          <a:p>
            <a:endParaRPr lang="es-CL" sz="2800" dirty="0" smtClean="0">
              <a:solidFill>
                <a:schemeClr val="accent1">
                  <a:lumMod val="50000"/>
                </a:schemeClr>
              </a:solidFill>
            </a:endParaRPr>
          </a:p>
          <a:p>
            <a:r>
              <a:rPr lang="es-CL" b="1" i="1" dirty="0" err="1" smtClean="0">
                <a:solidFill>
                  <a:schemeClr val="accent1">
                    <a:lumMod val="50000"/>
                  </a:schemeClr>
                </a:solidFill>
              </a:rPr>
              <a:t>Microrrelato</a:t>
            </a:r>
            <a:r>
              <a:rPr lang="es-CL" b="1" i="1" dirty="0" smtClean="0">
                <a:solidFill>
                  <a:schemeClr val="accent1">
                    <a:lumMod val="50000"/>
                  </a:schemeClr>
                </a:solidFill>
              </a:rPr>
              <a:t>, Pedro de Miguel.</a:t>
            </a:r>
            <a:r>
              <a:rPr lang="es-CL" b="1" i="1" dirty="0"/>
              <a:t> </a:t>
            </a:r>
          </a:p>
        </p:txBody>
      </p:sp>
    </p:spTree>
    <p:extLst>
      <p:ext uri="{BB962C8B-B14F-4D97-AF65-F5344CB8AC3E}">
        <p14:creationId xmlns:p14="http://schemas.microsoft.com/office/powerpoint/2010/main" val="11107767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838200" y="1095375"/>
            <a:ext cx="10515600" cy="5127770"/>
          </a:xfrm>
        </p:spPr>
        <p:txBody>
          <a:bodyPr/>
          <a:lstStyle/>
          <a:p>
            <a:pPr marL="0" indent="0">
              <a:buNone/>
            </a:pPr>
            <a:r>
              <a:rPr lang="es-CL" sz="3600" b="1" i="1" dirty="0" smtClean="0">
                <a:solidFill>
                  <a:schemeClr val="accent1">
                    <a:lumMod val="50000"/>
                  </a:schemeClr>
                </a:solidFill>
              </a:rPr>
              <a:t> </a:t>
            </a:r>
            <a:endParaRPr lang="es-CL" sz="3600" b="1" i="1" dirty="0" smtClean="0">
              <a:solidFill>
                <a:schemeClr val="accent1">
                  <a:lumMod val="50000"/>
                </a:schemeClr>
              </a:solidFill>
            </a:endParaRPr>
          </a:p>
          <a:p>
            <a:pPr>
              <a:buFont typeface="Wingdings" panose="05000000000000000000" pitchFamily="2" charset="2"/>
              <a:buChar char="v"/>
            </a:pPr>
            <a:r>
              <a:rPr lang="es-CL" dirty="0" smtClean="0">
                <a:solidFill>
                  <a:schemeClr val="accent1">
                    <a:lumMod val="50000"/>
                  </a:schemeClr>
                </a:solidFill>
              </a:rPr>
              <a:t> ¿Qué título podría llevar el relato anterior? </a:t>
            </a:r>
          </a:p>
          <a:p>
            <a:pPr>
              <a:buFont typeface="Wingdings" panose="05000000000000000000" pitchFamily="2" charset="2"/>
              <a:buChar char="v"/>
            </a:pPr>
            <a:r>
              <a:rPr lang="es-CL" dirty="0" smtClean="0">
                <a:solidFill>
                  <a:schemeClr val="accent1">
                    <a:lumMod val="50000"/>
                  </a:schemeClr>
                </a:solidFill>
              </a:rPr>
              <a:t>¿Cuál es el propósito comunicativo del autor? </a:t>
            </a:r>
            <a:endParaRPr lang="es-CL" dirty="0" smtClean="0">
              <a:solidFill>
                <a:schemeClr val="accent1">
                  <a:lumMod val="50000"/>
                </a:schemeClr>
              </a:solidFill>
            </a:endParaRPr>
          </a:p>
          <a:p>
            <a:pPr>
              <a:buFont typeface="Wingdings" panose="05000000000000000000" pitchFamily="2" charset="2"/>
              <a:buChar char="v"/>
            </a:pPr>
            <a:r>
              <a:rPr lang="es-CL" dirty="0">
                <a:solidFill>
                  <a:schemeClr val="accent1">
                    <a:lumMod val="50000"/>
                  </a:schemeClr>
                </a:solidFill>
              </a:rPr>
              <a:t> </a:t>
            </a:r>
            <a:r>
              <a:rPr lang="es-CL" dirty="0" smtClean="0">
                <a:solidFill>
                  <a:schemeClr val="accent1">
                    <a:lumMod val="50000"/>
                  </a:schemeClr>
                </a:solidFill>
              </a:rPr>
              <a:t>¿Qué tienen en común ambos personajes?</a:t>
            </a:r>
          </a:p>
          <a:p>
            <a:pPr>
              <a:buFont typeface="Wingdings" panose="05000000000000000000" pitchFamily="2" charset="2"/>
              <a:buChar char="v"/>
            </a:pPr>
            <a:r>
              <a:rPr lang="es-CL" dirty="0" smtClean="0">
                <a:solidFill>
                  <a:schemeClr val="accent1">
                    <a:lumMod val="50000"/>
                  </a:schemeClr>
                </a:solidFill>
              </a:rPr>
              <a:t> ¿Por qué el personaje se coloca un hilo rojo en el hombro?</a:t>
            </a:r>
          </a:p>
          <a:p>
            <a:pPr>
              <a:buFont typeface="Wingdings" panose="05000000000000000000" pitchFamily="2" charset="2"/>
              <a:buChar char="v"/>
            </a:pPr>
            <a:r>
              <a:rPr lang="es-CL" dirty="0">
                <a:solidFill>
                  <a:schemeClr val="accent1">
                    <a:lumMod val="50000"/>
                  </a:schemeClr>
                </a:solidFill>
              </a:rPr>
              <a:t> </a:t>
            </a:r>
            <a:r>
              <a:rPr lang="es-CL" dirty="0" smtClean="0">
                <a:solidFill>
                  <a:schemeClr val="accent1">
                    <a:lumMod val="50000"/>
                  </a:schemeClr>
                </a:solidFill>
              </a:rPr>
              <a:t>¿Cómo podrías describir a los dos personajes?</a:t>
            </a:r>
          </a:p>
          <a:p>
            <a:pPr>
              <a:buFont typeface="Wingdings" panose="05000000000000000000" pitchFamily="2" charset="2"/>
              <a:buChar char="v"/>
            </a:pPr>
            <a:r>
              <a:rPr lang="es-CL" dirty="0">
                <a:solidFill>
                  <a:schemeClr val="accent1">
                    <a:lumMod val="50000"/>
                  </a:schemeClr>
                </a:solidFill>
              </a:rPr>
              <a:t> </a:t>
            </a:r>
            <a:r>
              <a:rPr lang="es-CL" dirty="0" smtClean="0">
                <a:solidFill>
                  <a:schemeClr val="accent1">
                    <a:lumMod val="50000"/>
                  </a:schemeClr>
                </a:solidFill>
              </a:rPr>
              <a:t>¿Qué significa la palabra </a:t>
            </a:r>
            <a:r>
              <a:rPr lang="es-CL" b="1" i="1" dirty="0" smtClean="0">
                <a:solidFill>
                  <a:schemeClr val="accent1">
                    <a:lumMod val="50000"/>
                  </a:schemeClr>
                </a:solidFill>
              </a:rPr>
              <a:t>vericuetos</a:t>
            </a:r>
            <a:r>
              <a:rPr lang="es-CL" dirty="0" smtClean="0">
                <a:solidFill>
                  <a:schemeClr val="accent1">
                    <a:lumMod val="50000"/>
                  </a:schemeClr>
                </a:solidFill>
              </a:rPr>
              <a:t>?</a:t>
            </a:r>
          </a:p>
          <a:p>
            <a:pPr>
              <a:buFont typeface="Wingdings" panose="05000000000000000000" pitchFamily="2" charset="2"/>
              <a:buChar char="v"/>
            </a:pPr>
            <a:endParaRPr lang="es-CL" dirty="0"/>
          </a:p>
        </p:txBody>
      </p:sp>
    </p:spTree>
    <p:extLst>
      <p:ext uri="{BB962C8B-B14F-4D97-AF65-F5344CB8AC3E}">
        <p14:creationId xmlns:p14="http://schemas.microsoft.com/office/powerpoint/2010/main" val="1002832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i="1" dirty="0" smtClean="0">
                <a:solidFill>
                  <a:schemeClr val="accent1">
                    <a:lumMod val="75000"/>
                  </a:schemeClr>
                </a:solidFill>
              </a:rPr>
              <a:t>Actividad </a:t>
            </a:r>
            <a:endParaRPr lang="es-CL" b="1" i="1" dirty="0">
              <a:solidFill>
                <a:schemeClr val="accent1">
                  <a:lumMod val="75000"/>
                </a:schemeClr>
              </a:solidFill>
            </a:endParaRPr>
          </a:p>
        </p:txBody>
      </p:sp>
      <p:sp>
        <p:nvSpPr>
          <p:cNvPr id="3" name="Marcador de contenido 2"/>
          <p:cNvSpPr>
            <a:spLocks noGrp="1"/>
          </p:cNvSpPr>
          <p:nvPr>
            <p:ph sz="half" idx="1"/>
          </p:nvPr>
        </p:nvSpPr>
        <p:spPr>
          <a:xfrm>
            <a:off x="838200" y="1825625"/>
            <a:ext cx="10058400" cy="4351338"/>
          </a:xfrm>
        </p:spPr>
        <p:txBody>
          <a:bodyPr/>
          <a:lstStyle/>
          <a:p>
            <a:r>
              <a:rPr lang="es-CL" dirty="0" smtClean="0">
                <a:solidFill>
                  <a:schemeClr val="accent1">
                    <a:lumMod val="50000"/>
                  </a:schemeClr>
                </a:solidFill>
              </a:rPr>
              <a:t>Piensa que eres el o la protagonista del relato. </a:t>
            </a:r>
          </a:p>
          <a:p>
            <a:r>
              <a:rPr lang="es-CL" dirty="0" smtClean="0">
                <a:solidFill>
                  <a:schemeClr val="accent1">
                    <a:lumMod val="50000"/>
                  </a:schemeClr>
                </a:solidFill>
              </a:rPr>
              <a:t>Redacta una breve carta para el personaje del hilo rojo. </a:t>
            </a:r>
          </a:p>
          <a:p>
            <a:r>
              <a:rPr lang="es-CL" dirty="0" smtClean="0">
                <a:solidFill>
                  <a:schemeClr val="accent1">
                    <a:lumMod val="50000"/>
                  </a:schemeClr>
                </a:solidFill>
              </a:rPr>
              <a:t>Lee tu escrito y explica las razones que fundamenten tu relato.</a:t>
            </a:r>
          </a:p>
        </p:txBody>
      </p:sp>
    </p:spTree>
    <p:extLst>
      <p:ext uri="{BB962C8B-B14F-4D97-AF65-F5344CB8AC3E}">
        <p14:creationId xmlns:p14="http://schemas.microsoft.com/office/powerpoint/2010/main" val="2050759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i="1" dirty="0" smtClean="0">
                <a:solidFill>
                  <a:schemeClr val="accent1">
                    <a:lumMod val="75000"/>
                  </a:schemeClr>
                </a:solidFill>
              </a:rPr>
              <a:t>En </a:t>
            </a:r>
            <a:r>
              <a:rPr lang="es-CL" b="1" i="1" dirty="0" smtClean="0">
                <a:solidFill>
                  <a:schemeClr val="accent1">
                    <a:lumMod val="75000"/>
                  </a:schemeClr>
                </a:solidFill>
              </a:rPr>
              <a:t>esta unidad veremos…</a:t>
            </a:r>
            <a:endParaRPr lang="es-CL" b="1" i="1" dirty="0">
              <a:solidFill>
                <a:schemeClr val="accent1">
                  <a:lumMod val="75000"/>
                </a:schemeClr>
              </a:solidFill>
            </a:endParaRPr>
          </a:p>
        </p:txBody>
      </p:sp>
      <p:sp>
        <p:nvSpPr>
          <p:cNvPr id="3" name="Marcador de contenido 2"/>
          <p:cNvSpPr>
            <a:spLocks noGrp="1"/>
          </p:cNvSpPr>
          <p:nvPr>
            <p:ph sz="half" idx="1"/>
          </p:nvPr>
        </p:nvSpPr>
        <p:spPr>
          <a:xfrm>
            <a:off x="838200" y="1825625"/>
            <a:ext cx="10058400" cy="4351338"/>
          </a:xfrm>
        </p:spPr>
        <p:txBody>
          <a:bodyPr/>
          <a:lstStyle/>
          <a:p>
            <a:r>
              <a:rPr lang="es-CL" dirty="0" smtClean="0">
                <a:solidFill>
                  <a:schemeClr val="accent1">
                    <a:lumMod val="50000"/>
                  </a:schemeClr>
                </a:solidFill>
              </a:rPr>
              <a:t>Inferencias enunciativas: enunciador – </a:t>
            </a:r>
            <a:r>
              <a:rPr lang="es-CL" dirty="0" err="1" smtClean="0">
                <a:solidFill>
                  <a:schemeClr val="accent1">
                    <a:lumMod val="50000"/>
                  </a:schemeClr>
                </a:solidFill>
              </a:rPr>
              <a:t>enunciatario</a:t>
            </a:r>
            <a:r>
              <a:rPr lang="es-CL" dirty="0" smtClean="0">
                <a:solidFill>
                  <a:schemeClr val="accent1">
                    <a:lumMod val="50000"/>
                  </a:schemeClr>
                </a:solidFill>
              </a:rPr>
              <a:t> – enunciado. </a:t>
            </a:r>
          </a:p>
          <a:p>
            <a:r>
              <a:rPr lang="es-CL" dirty="0" smtClean="0">
                <a:solidFill>
                  <a:schemeClr val="accent1">
                    <a:lumMod val="50000"/>
                  </a:schemeClr>
                </a:solidFill>
              </a:rPr>
              <a:t>Recuperación léxica. </a:t>
            </a:r>
          </a:p>
          <a:p>
            <a:r>
              <a:rPr lang="es-CL" dirty="0" smtClean="0">
                <a:solidFill>
                  <a:schemeClr val="accent1">
                    <a:lumMod val="50000"/>
                  </a:schemeClr>
                </a:solidFill>
              </a:rPr>
              <a:t>Ideas principales e ideas secundarias.</a:t>
            </a:r>
          </a:p>
          <a:p>
            <a:r>
              <a:rPr lang="es-CL" dirty="0" smtClean="0">
                <a:solidFill>
                  <a:schemeClr val="accent1">
                    <a:lumMod val="50000"/>
                  </a:schemeClr>
                </a:solidFill>
              </a:rPr>
              <a:t>Conectores.</a:t>
            </a:r>
          </a:p>
        </p:txBody>
      </p:sp>
    </p:spTree>
    <p:extLst>
      <p:ext uri="{BB962C8B-B14F-4D97-AF65-F5344CB8AC3E}">
        <p14:creationId xmlns:p14="http://schemas.microsoft.com/office/powerpoint/2010/main" val="32264263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72233362"/>
              </p:ext>
            </p:extLst>
          </p:nvPr>
        </p:nvGraphicFramePr>
        <p:xfrm>
          <a:off x="2063553" y="908720"/>
          <a:ext cx="8313663"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CuadroTexto 1"/>
          <p:cNvSpPr txBox="1"/>
          <p:nvPr/>
        </p:nvSpPr>
        <p:spPr>
          <a:xfrm>
            <a:off x="2063552" y="260648"/>
            <a:ext cx="8208912" cy="707886"/>
          </a:xfrm>
          <a:prstGeom prst="rect">
            <a:avLst/>
          </a:prstGeom>
          <a:noFill/>
        </p:spPr>
        <p:txBody>
          <a:bodyPr wrap="square" rtlCol="0">
            <a:spAutoFit/>
          </a:bodyPr>
          <a:lstStyle/>
          <a:p>
            <a:pPr algn="ctr"/>
            <a:r>
              <a:rPr lang="es-CL" sz="4000" b="1" i="1" dirty="0" smtClean="0">
                <a:solidFill>
                  <a:schemeClr val="accent1">
                    <a:lumMod val="50000"/>
                  </a:schemeClr>
                </a:solidFill>
                <a:latin typeface="+mj-lt"/>
              </a:rPr>
              <a:t>Para finalizar </a:t>
            </a:r>
            <a:endParaRPr lang="es-CL" sz="4000" b="1" i="1" dirty="0">
              <a:solidFill>
                <a:schemeClr val="accent1">
                  <a:lumMod val="50000"/>
                </a:schemeClr>
              </a:solidFill>
              <a:latin typeface="+mj-lt"/>
            </a:endParaRPr>
          </a:p>
        </p:txBody>
      </p:sp>
    </p:spTree>
    <p:extLst>
      <p:ext uri="{BB962C8B-B14F-4D97-AF65-F5344CB8AC3E}">
        <p14:creationId xmlns:p14="http://schemas.microsoft.com/office/powerpoint/2010/main" val="160921244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TotalTime>
  <Words>390</Words>
  <Application>Microsoft Office PowerPoint</Application>
  <PresentationFormat>Panorámica</PresentationFormat>
  <Paragraphs>49</Paragraphs>
  <Slides>8</Slides>
  <Notes>2</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8</vt:i4>
      </vt:variant>
    </vt:vector>
  </HeadingPairs>
  <TitlesOfParts>
    <vt:vector size="14" baseType="lpstr">
      <vt:lpstr>Arial</vt:lpstr>
      <vt:lpstr>Arvo</vt:lpstr>
      <vt:lpstr>Calibri</vt:lpstr>
      <vt:lpstr>Calibri Light</vt:lpstr>
      <vt:lpstr>Wingdings</vt:lpstr>
      <vt:lpstr>Tema de Office</vt:lpstr>
      <vt:lpstr>Unidad 5: Inferencia </vt:lpstr>
      <vt:lpstr>Presentación de PowerPoint</vt:lpstr>
      <vt:lpstr>Para activar el conocimiento</vt:lpstr>
      <vt:lpstr>Presentación de PowerPoint</vt:lpstr>
      <vt:lpstr>Presentación de PowerPoint</vt:lpstr>
      <vt:lpstr>Actividad </vt:lpstr>
      <vt:lpstr>En esta unidad veremos…</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36</cp:revision>
  <dcterms:created xsi:type="dcterms:W3CDTF">2020-05-21T01:46:45Z</dcterms:created>
  <dcterms:modified xsi:type="dcterms:W3CDTF">2020-06-22T04:31:49Z</dcterms:modified>
</cp:coreProperties>
</file>