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257" r:id="rId2"/>
    <p:sldId id="258" r:id="rId3"/>
    <p:sldId id="298" r:id="rId4"/>
    <p:sldId id="259" r:id="rId5"/>
    <p:sldId id="261" r:id="rId6"/>
    <p:sldId id="262" r:id="rId7"/>
    <p:sldId id="263" r:id="rId8"/>
    <p:sldId id="264" r:id="rId9"/>
    <p:sldId id="278" r:id="rId10"/>
    <p:sldId id="279" r:id="rId11"/>
    <p:sldId id="268" r:id="rId12"/>
    <p:sldId id="269" r:id="rId13"/>
    <p:sldId id="270" r:id="rId14"/>
    <p:sldId id="271" r:id="rId15"/>
    <p:sldId id="273" r:id="rId16"/>
    <p:sldId id="274" r:id="rId17"/>
    <p:sldId id="275" r:id="rId18"/>
    <p:sldId id="276" r:id="rId19"/>
    <p:sldId id="277" r:id="rId20"/>
    <p:sldId id="272" r:id="rId21"/>
    <p:sldId id="280" r:id="rId22"/>
    <p:sldId id="260" r:id="rId23"/>
    <p:sldId id="281" r:id="rId24"/>
    <p:sldId id="283" r:id="rId25"/>
    <p:sldId id="282" r:id="rId26"/>
    <p:sldId id="284" r:id="rId27"/>
    <p:sldId id="285" r:id="rId28"/>
    <p:sldId id="287" r:id="rId29"/>
    <p:sldId id="288" r:id="rId30"/>
    <p:sldId id="289" r:id="rId31"/>
    <p:sldId id="291" r:id="rId32"/>
    <p:sldId id="299" r:id="rId33"/>
    <p:sldId id="290" r:id="rId34"/>
    <p:sldId id="292" r:id="rId35"/>
    <p:sldId id="294" r:id="rId36"/>
    <p:sldId id="293" r:id="rId37"/>
    <p:sldId id="295" r:id="rId38"/>
    <p:sldId id="296" r:id="rId39"/>
    <p:sldId id="297"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5A31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83" autoAdjust="0"/>
    <p:restoredTop sz="94660"/>
  </p:normalViewPr>
  <p:slideViewPr>
    <p:cSldViewPr snapToGrid="0">
      <p:cViewPr varScale="1">
        <p:scale>
          <a:sx n="116" d="100"/>
          <a:sy n="116" d="100"/>
        </p:scale>
        <p:origin x="200"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47D90C0-9E32-48EA-8B1D-2EBE71FEE139}" type="datetimeFigureOut">
              <a:rPr lang="en-US" smtClean="0"/>
              <a:t>2/23/24</a:t>
            </a:fld>
            <a:endParaRPr lang="en-US" dirty="0"/>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53F9B21-CE36-42EF-9E74-4405B15EA47E}" type="slidenum">
              <a:rPr lang="en-US" smtClean="0"/>
              <a:t>‹Nº›</a:t>
            </a:fld>
            <a:endParaRPr lang="en-US" dirty="0"/>
          </a:p>
        </p:txBody>
      </p:sp>
    </p:spTree>
    <p:extLst>
      <p:ext uri="{BB962C8B-B14F-4D97-AF65-F5344CB8AC3E}">
        <p14:creationId xmlns:p14="http://schemas.microsoft.com/office/powerpoint/2010/main" val="29385836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7931465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992922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4159316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2790193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6142086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5307244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2373328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7265231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7427989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5024983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40784593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1339159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8008496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6195387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8389588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0422977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46850335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64953900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5307136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41612351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0718587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0932221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6916857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45430381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6909518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93980804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29375643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25412796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4704306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046339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95297503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97817913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73077596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51089100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8531188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423836964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407993854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60578771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217488" y="812800"/>
            <a:ext cx="7124700" cy="4008438"/>
          </a:xfrm>
        </p:spPr>
      </p:sp>
      <p:sp>
        <p:nvSpPr>
          <p:cNvPr id="3" name="2 Marcador de notas"/>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374178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n-U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n-US"/>
          </a:p>
        </p:txBody>
      </p:sp>
      <p:sp>
        <p:nvSpPr>
          <p:cNvPr id="4" name="Marcador de fecha 3"/>
          <p:cNvSpPr>
            <a:spLocks noGrp="1"/>
          </p:cNvSpPr>
          <p:nvPr>
            <p:ph type="dt" sz="half" idx="10"/>
          </p:nvPr>
        </p:nvSpPr>
        <p:spPr/>
        <p:txBody>
          <a:bodyPr/>
          <a:lstStyle/>
          <a:p>
            <a:fld id="{3A97145A-4989-4801-A359-712B9E1E939B}" type="datetimeFigureOut">
              <a:rPr lang="en-US" smtClean="0"/>
              <a:t>2/23/24</a:t>
            </a:fld>
            <a:endParaRPr lang="en-US" dirty="0"/>
          </a:p>
        </p:txBody>
      </p:sp>
      <p:sp>
        <p:nvSpPr>
          <p:cNvPr id="5" name="Marcador de pie de página 4"/>
          <p:cNvSpPr>
            <a:spLocks noGrp="1"/>
          </p:cNvSpPr>
          <p:nvPr>
            <p:ph type="ftr" sz="quarter" idx="11"/>
          </p:nvPr>
        </p:nvSpPr>
        <p:spPr/>
        <p:txBody>
          <a:bodyPr/>
          <a:lstStyle/>
          <a:p>
            <a:endParaRPr lang="en-US" dirty="0"/>
          </a:p>
        </p:txBody>
      </p:sp>
      <p:sp>
        <p:nvSpPr>
          <p:cNvPr id="6" name="Marcador de número de diapositiva 5"/>
          <p:cNvSpPr>
            <a:spLocks noGrp="1"/>
          </p:cNvSpPr>
          <p:nvPr>
            <p:ph type="sldNum" sz="quarter" idx="12"/>
          </p:nvPr>
        </p:nvSpPr>
        <p:spPr/>
        <p:txBody>
          <a:bodyPr/>
          <a:lstStyle/>
          <a:p>
            <a:fld id="{7924F9CE-357B-45FB-9A62-C25CD4B5F236}" type="slidenum">
              <a:rPr lang="en-US" smtClean="0"/>
              <a:t>‹Nº›</a:t>
            </a:fld>
            <a:endParaRPr lang="en-US" dirty="0"/>
          </a:p>
        </p:txBody>
      </p:sp>
    </p:spTree>
    <p:extLst>
      <p:ext uri="{BB962C8B-B14F-4D97-AF65-F5344CB8AC3E}">
        <p14:creationId xmlns:p14="http://schemas.microsoft.com/office/powerpoint/2010/main" val="42005737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p:cNvSpPr>
            <a:spLocks noGrp="1"/>
          </p:cNvSpPr>
          <p:nvPr>
            <p:ph type="dt" sz="half" idx="10"/>
          </p:nvPr>
        </p:nvSpPr>
        <p:spPr/>
        <p:txBody>
          <a:bodyPr/>
          <a:lstStyle/>
          <a:p>
            <a:fld id="{3A97145A-4989-4801-A359-712B9E1E939B}" type="datetimeFigureOut">
              <a:rPr lang="en-US" smtClean="0"/>
              <a:t>2/23/24</a:t>
            </a:fld>
            <a:endParaRPr lang="en-US" dirty="0"/>
          </a:p>
        </p:txBody>
      </p:sp>
      <p:sp>
        <p:nvSpPr>
          <p:cNvPr id="5" name="Marcador de pie de página 4"/>
          <p:cNvSpPr>
            <a:spLocks noGrp="1"/>
          </p:cNvSpPr>
          <p:nvPr>
            <p:ph type="ftr" sz="quarter" idx="11"/>
          </p:nvPr>
        </p:nvSpPr>
        <p:spPr/>
        <p:txBody>
          <a:bodyPr/>
          <a:lstStyle/>
          <a:p>
            <a:endParaRPr lang="en-US" dirty="0"/>
          </a:p>
        </p:txBody>
      </p:sp>
      <p:sp>
        <p:nvSpPr>
          <p:cNvPr id="6" name="Marcador de número de diapositiva 5"/>
          <p:cNvSpPr>
            <a:spLocks noGrp="1"/>
          </p:cNvSpPr>
          <p:nvPr>
            <p:ph type="sldNum" sz="quarter" idx="12"/>
          </p:nvPr>
        </p:nvSpPr>
        <p:spPr/>
        <p:txBody>
          <a:bodyPr/>
          <a:lstStyle/>
          <a:p>
            <a:fld id="{7924F9CE-357B-45FB-9A62-C25CD4B5F236}" type="slidenum">
              <a:rPr lang="en-US" smtClean="0"/>
              <a:t>‹Nº›</a:t>
            </a:fld>
            <a:endParaRPr lang="en-US" dirty="0"/>
          </a:p>
        </p:txBody>
      </p:sp>
    </p:spTree>
    <p:extLst>
      <p:ext uri="{BB962C8B-B14F-4D97-AF65-F5344CB8AC3E}">
        <p14:creationId xmlns:p14="http://schemas.microsoft.com/office/powerpoint/2010/main" val="17291645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n-US"/>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3A97145A-4989-4801-A359-712B9E1E939B}" type="datetimeFigureOut">
              <a:rPr lang="en-US" smtClean="0"/>
              <a:t>2/23/24</a:t>
            </a:fld>
            <a:endParaRPr lang="en-US" dirty="0"/>
          </a:p>
        </p:txBody>
      </p:sp>
      <p:sp>
        <p:nvSpPr>
          <p:cNvPr id="5" name="Marcador de pie de página 4"/>
          <p:cNvSpPr>
            <a:spLocks noGrp="1"/>
          </p:cNvSpPr>
          <p:nvPr>
            <p:ph type="ftr" sz="quarter" idx="11"/>
          </p:nvPr>
        </p:nvSpPr>
        <p:spPr/>
        <p:txBody>
          <a:bodyPr/>
          <a:lstStyle/>
          <a:p>
            <a:endParaRPr lang="en-US" dirty="0"/>
          </a:p>
        </p:txBody>
      </p:sp>
      <p:sp>
        <p:nvSpPr>
          <p:cNvPr id="6" name="Marcador de número de diapositiva 5"/>
          <p:cNvSpPr>
            <a:spLocks noGrp="1"/>
          </p:cNvSpPr>
          <p:nvPr>
            <p:ph type="sldNum" sz="quarter" idx="12"/>
          </p:nvPr>
        </p:nvSpPr>
        <p:spPr/>
        <p:txBody>
          <a:bodyPr/>
          <a:lstStyle/>
          <a:p>
            <a:fld id="{7924F9CE-357B-45FB-9A62-C25CD4B5F236}" type="slidenum">
              <a:rPr lang="en-US" smtClean="0"/>
              <a:t>‹Nº›</a:t>
            </a:fld>
            <a:endParaRPr lang="en-US" dirty="0"/>
          </a:p>
        </p:txBody>
      </p:sp>
    </p:spTree>
    <p:extLst>
      <p:ext uri="{BB962C8B-B14F-4D97-AF65-F5344CB8AC3E}">
        <p14:creationId xmlns:p14="http://schemas.microsoft.com/office/powerpoint/2010/main" val="37277174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Marcador de fecha 4"/>
          <p:cNvSpPr>
            <a:spLocks noGrp="1"/>
          </p:cNvSpPr>
          <p:nvPr>
            <p:ph type="dt" sz="half" idx="10"/>
          </p:nvPr>
        </p:nvSpPr>
        <p:spPr/>
        <p:txBody>
          <a:bodyPr/>
          <a:lstStyle/>
          <a:p>
            <a:fld id="{3A97145A-4989-4801-A359-712B9E1E939B}" type="datetimeFigureOut">
              <a:rPr lang="en-US" smtClean="0"/>
              <a:t>2/23/24</a:t>
            </a:fld>
            <a:endParaRPr lang="en-US" dirty="0"/>
          </a:p>
        </p:txBody>
      </p:sp>
      <p:sp>
        <p:nvSpPr>
          <p:cNvPr id="6" name="Marcador de pie de página 5"/>
          <p:cNvSpPr>
            <a:spLocks noGrp="1"/>
          </p:cNvSpPr>
          <p:nvPr>
            <p:ph type="ftr" sz="quarter" idx="11"/>
          </p:nvPr>
        </p:nvSpPr>
        <p:spPr/>
        <p:txBody>
          <a:bodyPr/>
          <a:lstStyle/>
          <a:p>
            <a:endParaRPr lang="en-US" dirty="0"/>
          </a:p>
        </p:txBody>
      </p:sp>
      <p:sp>
        <p:nvSpPr>
          <p:cNvPr id="7" name="Marcador de número de diapositiva 6"/>
          <p:cNvSpPr>
            <a:spLocks noGrp="1"/>
          </p:cNvSpPr>
          <p:nvPr>
            <p:ph type="sldNum" sz="quarter" idx="12"/>
          </p:nvPr>
        </p:nvSpPr>
        <p:spPr/>
        <p:txBody>
          <a:bodyPr/>
          <a:lstStyle/>
          <a:p>
            <a:fld id="{7924F9CE-357B-45FB-9A62-C25CD4B5F236}" type="slidenum">
              <a:rPr lang="en-US" smtClean="0"/>
              <a:t>‹Nº›</a:t>
            </a:fld>
            <a:endParaRPr lang="en-US" dirty="0"/>
          </a:p>
        </p:txBody>
      </p:sp>
    </p:spTree>
    <p:extLst>
      <p:ext uri="{BB962C8B-B14F-4D97-AF65-F5344CB8AC3E}">
        <p14:creationId xmlns:p14="http://schemas.microsoft.com/office/powerpoint/2010/main" val="42246042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n-US"/>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Marcador de fecha 6"/>
          <p:cNvSpPr>
            <a:spLocks noGrp="1"/>
          </p:cNvSpPr>
          <p:nvPr>
            <p:ph type="dt" sz="half" idx="10"/>
          </p:nvPr>
        </p:nvSpPr>
        <p:spPr/>
        <p:txBody>
          <a:bodyPr/>
          <a:lstStyle/>
          <a:p>
            <a:fld id="{3A97145A-4989-4801-A359-712B9E1E939B}" type="datetimeFigureOut">
              <a:rPr lang="en-US" smtClean="0"/>
              <a:t>2/23/24</a:t>
            </a:fld>
            <a:endParaRPr lang="en-US" dirty="0"/>
          </a:p>
        </p:txBody>
      </p:sp>
      <p:sp>
        <p:nvSpPr>
          <p:cNvPr id="8" name="Marcador de pie de página 7"/>
          <p:cNvSpPr>
            <a:spLocks noGrp="1"/>
          </p:cNvSpPr>
          <p:nvPr>
            <p:ph type="ftr" sz="quarter" idx="11"/>
          </p:nvPr>
        </p:nvSpPr>
        <p:spPr/>
        <p:txBody>
          <a:bodyPr/>
          <a:lstStyle/>
          <a:p>
            <a:endParaRPr lang="en-US" dirty="0"/>
          </a:p>
        </p:txBody>
      </p:sp>
      <p:sp>
        <p:nvSpPr>
          <p:cNvPr id="9" name="Marcador de número de diapositiva 8"/>
          <p:cNvSpPr>
            <a:spLocks noGrp="1"/>
          </p:cNvSpPr>
          <p:nvPr>
            <p:ph type="sldNum" sz="quarter" idx="12"/>
          </p:nvPr>
        </p:nvSpPr>
        <p:spPr/>
        <p:txBody>
          <a:bodyPr/>
          <a:lstStyle/>
          <a:p>
            <a:fld id="{7924F9CE-357B-45FB-9A62-C25CD4B5F236}" type="slidenum">
              <a:rPr lang="en-US" smtClean="0"/>
              <a:t>‹Nº›</a:t>
            </a:fld>
            <a:endParaRPr lang="en-US" dirty="0"/>
          </a:p>
        </p:txBody>
      </p:sp>
    </p:spTree>
    <p:extLst>
      <p:ext uri="{BB962C8B-B14F-4D97-AF65-F5344CB8AC3E}">
        <p14:creationId xmlns:p14="http://schemas.microsoft.com/office/powerpoint/2010/main" val="11776639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fecha 2"/>
          <p:cNvSpPr>
            <a:spLocks noGrp="1"/>
          </p:cNvSpPr>
          <p:nvPr>
            <p:ph type="dt" sz="half" idx="10"/>
          </p:nvPr>
        </p:nvSpPr>
        <p:spPr/>
        <p:txBody>
          <a:bodyPr/>
          <a:lstStyle/>
          <a:p>
            <a:fld id="{3A97145A-4989-4801-A359-712B9E1E939B}" type="datetimeFigureOut">
              <a:rPr lang="en-US" smtClean="0"/>
              <a:t>2/23/24</a:t>
            </a:fld>
            <a:endParaRPr lang="en-US" dirty="0"/>
          </a:p>
        </p:txBody>
      </p:sp>
      <p:sp>
        <p:nvSpPr>
          <p:cNvPr id="4" name="Marcador de pie de página 3"/>
          <p:cNvSpPr>
            <a:spLocks noGrp="1"/>
          </p:cNvSpPr>
          <p:nvPr>
            <p:ph type="ftr" sz="quarter" idx="11"/>
          </p:nvPr>
        </p:nvSpPr>
        <p:spPr/>
        <p:txBody>
          <a:bodyPr/>
          <a:lstStyle/>
          <a:p>
            <a:endParaRPr lang="en-US" dirty="0"/>
          </a:p>
        </p:txBody>
      </p:sp>
      <p:sp>
        <p:nvSpPr>
          <p:cNvPr id="5" name="Marcador de número de diapositiva 4"/>
          <p:cNvSpPr>
            <a:spLocks noGrp="1"/>
          </p:cNvSpPr>
          <p:nvPr>
            <p:ph type="sldNum" sz="quarter" idx="12"/>
          </p:nvPr>
        </p:nvSpPr>
        <p:spPr/>
        <p:txBody>
          <a:bodyPr/>
          <a:lstStyle/>
          <a:p>
            <a:fld id="{7924F9CE-357B-45FB-9A62-C25CD4B5F236}" type="slidenum">
              <a:rPr lang="en-US" smtClean="0"/>
              <a:t>‹Nº›</a:t>
            </a:fld>
            <a:endParaRPr lang="en-US" dirty="0"/>
          </a:p>
        </p:txBody>
      </p:sp>
    </p:spTree>
    <p:extLst>
      <p:ext uri="{BB962C8B-B14F-4D97-AF65-F5344CB8AC3E}">
        <p14:creationId xmlns:p14="http://schemas.microsoft.com/office/powerpoint/2010/main" val="23156645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A97145A-4989-4801-A359-712B9E1E939B}" type="datetimeFigureOut">
              <a:rPr lang="en-US" smtClean="0"/>
              <a:t>2/23/24</a:t>
            </a:fld>
            <a:endParaRPr lang="en-US" dirty="0"/>
          </a:p>
        </p:txBody>
      </p:sp>
      <p:sp>
        <p:nvSpPr>
          <p:cNvPr id="3" name="Marcador de pie de página 2"/>
          <p:cNvSpPr>
            <a:spLocks noGrp="1"/>
          </p:cNvSpPr>
          <p:nvPr>
            <p:ph type="ftr" sz="quarter" idx="11"/>
          </p:nvPr>
        </p:nvSpPr>
        <p:spPr/>
        <p:txBody>
          <a:bodyPr/>
          <a:lstStyle/>
          <a:p>
            <a:endParaRPr lang="en-US" dirty="0"/>
          </a:p>
        </p:txBody>
      </p:sp>
      <p:sp>
        <p:nvSpPr>
          <p:cNvPr id="4" name="Marcador de número de diapositiva 3"/>
          <p:cNvSpPr>
            <a:spLocks noGrp="1"/>
          </p:cNvSpPr>
          <p:nvPr>
            <p:ph type="sldNum" sz="quarter" idx="12"/>
          </p:nvPr>
        </p:nvSpPr>
        <p:spPr/>
        <p:txBody>
          <a:bodyPr/>
          <a:lstStyle/>
          <a:p>
            <a:fld id="{7924F9CE-357B-45FB-9A62-C25CD4B5F236}" type="slidenum">
              <a:rPr lang="en-US" smtClean="0"/>
              <a:t>‹Nº›</a:t>
            </a:fld>
            <a:endParaRPr lang="en-US" dirty="0"/>
          </a:p>
        </p:txBody>
      </p:sp>
    </p:spTree>
    <p:extLst>
      <p:ext uri="{BB962C8B-B14F-4D97-AF65-F5344CB8AC3E}">
        <p14:creationId xmlns:p14="http://schemas.microsoft.com/office/powerpoint/2010/main" val="24672325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n-US"/>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3A97145A-4989-4801-A359-712B9E1E939B}" type="datetimeFigureOut">
              <a:rPr lang="en-US" smtClean="0"/>
              <a:t>2/23/24</a:t>
            </a:fld>
            <a:endParaRPr lang="en-US" dirty="0"/>
          </a:p>
        </p:txBody>
      </p:sp>
      <p:sp>
        <p:nvSpPr>
          <p:cNvPr id="6" name="Marcador de pie de página 5"/>
          <p:cNvSpPr>
            <a:spLocks noGrp="1"/>
          </p:cNvSpPr>
          <p:nvPr>
            <p:ph type="ftr" sz="quarter" idx="11"/>
          </p:nvPr>
        </p:nvSpPr>
        <p:spPr/>
        <p:txBody>
          <a:bodyPr/>
          <a:lstStyle/>
          <a:p>
            <a:endParaRPr lang="en-US" dirty="0"/>
          </a:p>
        </p:txBody>
      </p:sp>
      <p:sp>
        <p:nvSpPr>
          <p:cNvPr id="7" name="Marcador de número de diapositiva 6"/>
          <p:cNvSpPr>
            <a:spLocks noGrp="1"/>
          </p:cNvSpPr>
          <p:nvPr>
            <p:ph type="sldNum" sz="quarter" idx="12"/>
          </p:nvPr>
        </p:nvSpPr>
        <p:spPr/>
        <p:txBody>
          <a:bodyPr/>
          <a:lstStyle/>
          <a:p>
            <a:fld id="{7924F9CE-357B-45FB-9A62-C25CD4B5F236}" type="slidenum">
              <a:rPr lang="en-US" smtClean="0"/>
              <a:t>‹Nº›</a:t>
            </a:fld>
            <a:endParaRPr lang="en-US" dirty="0"/>
          </a:p>
        </p:txBody>
      </p:sp>
    </p:spTree>
    <p:extLst>
      <p:ext uri="{BB962C8B-B14F-4D97-AF65-F5344CB8AC3E}">
        <p14:creationId xmlns:p14="http://schemas.microsoft.com/office/powerpoint/2010/main" val="19452843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n-US"/>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3A97145A-4989-4801-A359-712B9E1E939B}" type="datetimeFigureOut">
              <a:rPr lang="en-US" smtClean="0"/>
              <a:t>2/23/24</a:t>
            </a:fld>
            <a:endParaRPr lang="en-US" dirty="0"/>
          </a:p>
        </p:txBody>
      </p:sp>
      <p:sp>
        <p:nvSpPr>
          <p:cNvPr id="6" name="Marcador de pie de página 5"/>
          <p:cNvSpPr>
            <a:spLocks noGrp="1"/>
          </p:cNvSpPr>
          <p:nvPr>
            <p:ph type="ftr" sz="quarter" idx="11"/>
          </p:nvPr>
        </p:nvSpPr>
        <p:spPr/>
        <p:txBody>
          <a:bodyPr/>
          <a:lstStyle/>
          <a:p>
            <a:endParaRPr lang="en-US" dirty="0"/>
          </a:p>
        </p:txBody>
      </p:sp>
      <p:sp>
        <p:nvSpPr>
          <p:cNvPr id="7" name="Marcador de número de diapositiva 6"/>
          <p:cNvSpPr>
            <a:spLocks noGrp="1"/>
          </p:cNvSpPr>
          <p:nvPr>
            <p:ph type="sldNum" sz="quarter" idx="12"/>
          </p:nvPr>
        </p:nvSpPr>
        <p:spPr/>
        <p:txBody>
          <a:bodyPr/>
          <a:lstStyle/>
          <a:p>
            <a:fld id="{7924F9CE-357B-45FB-9A62-C25CD4B5F236}" type="slidenum">
              <a:rPr lang="en-US" smtClean="0"/>
              <a:t>‹Nº›</a:t>
            </a:fld>
            <a:endParaRPr lang="en-US" dirty="0"/>
          </a:p>
        </p:txBody>
      </p:sp>
    </p:spTree>
    <p:extLst>
      <p:ext uri="{BB962C8B-B14F-4D97-AF65-F5344CB8AC3E}">
        <p14:creationId xmlns:p14="http://schemas.microsoft.com/office/powerpoint/2010/main" val="35124167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p:cNvSpPr>
            <a:spLocks noGrp="1"/>
          </p:cNvSpPr>
          <p:nvPr>
            <p:ph type="dt" sz="half" idx="10"/>
          </p:nvPr>
        </p:nvSpPr>
        <p:spPr/>
        <p:txBody>
          <a:bodyPr/>
          <a:lstStyle/>
          <a:p>
            <a:fld id="{3A97145A-4989-4801-A359-712B9E1E939B}" type="datetimeFigureOut">
              <a:rPr lang="en-US" smtClean="0"/>
              <a:t>2/23/24</a:t>
            </a:fld>
            <a:endParaRPr lang="en-US" dirty="0"/>
          </a:p>
        </p:txBody>
      </p:sp>
      <p:sp>
        <p:nvSpPr>
          <p:cNvPr id="5" name="Marcador de pie de página 4"/>
          <p:cNvSpPr>
            <a:spLocks noGrp="1"/>
          </p:cNvSpPr>
          <p:nvPr>
            <p:ph type="ftr" sz="quarter" idx="11"/>
          </p:nvPr>
        </p:nvSpPr>
        <p:spPr/>
        <p:txBody>
          <a:bodyPr/>
          <a:lstStyle/>
          <a:p>
            <a:endParaRPr lang="en-US" dirty="0"/>
          </a:p>
        </p:txBody>
      </p:sp>
      <p:sp>
        <p:nvSpPr>
          <p:cNvPr id="6" name="Marcador de número de diapositiva 5"/>
          <p:cNvSpPr>
            <a:spLocks noGrp="1"/>
          </p:cNvSpPr>
          <p:nvPr>
            <p:ph type="sldNum" sz="quarter" idx="12"/>
          </p:nvPr>
        </p:nvSpPr>
        <p:spPr/>
        <p:txBody>
          <a:bodyPr/>
          <a:lstStyle/>
          <a:p>
            <a:fld id="{7924F9CE-357B-45FB-9A62-C25CD4B5F236}" type="slidenum">
              <a:rPr lang="en-US" smtClean="0"/>
              <a:t>‹Nº›</a:t>
            </a:fld>
            <a:endParaRPr lang="en-US" dirty="0"/>
          </a:p>
        </p:txBody>
      </p:sp>
    </p:spTree>
    <p:extLst>
      <p:ext uri="{BB962C8B-B14F-4D97-AF65-F5344CB8AC3E}">
        <p14:creationId xmlns:p14="http://schemas.microsoft.com/office/powerpoint/2010/main" val="12597232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n-US"/>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p:cNvSpPr>
            <a:spLocks noGrp="1"/>
          </p:cNvSpPr>
          <p:nvPr>
            <p:ph type="dt" sz="half" idx="10"/>
          </p:nvPr>
        </p:nvSpPr>
        <p:spPr/>
        <p:txBody>
          <a:bodyPr/>
          <a:lstStyle/>
          <a:p>
            <a:fld id="{3A97145A-4989-4801-A359-712B9E1E939B}" type="datetimeFigureOut">
              <a:rPr lang="en-US" smtClean="0"/>
              <a:t>2/23/24</a:t>
            </a:fld>
            <a:endParaRPr lang="en-US" dirty="0"/>
          </a:p>
        </p:txBody>
      </p:sp>
      <p:sp>
        <p:nvSpPr>
          <p:cNvPr id="5" name="Marcador de pie de página 4"/>
          <p:cNvSpPr>
            <a:spLocks noGrp="1"/>
          </p:cNvSpPr>
          <p:nvPr>
            <p:ph type="ftr" sz="quarter" idx="11"/>
          </p:nvPr>
        </p:nvSpPr>
        <p:spPr/>
        <p:txBody>
          <a:bodyPr/>
          <a:lstStyle/>
          <a:p>
            <a:endParaRPr lang="en-US" dirty="0"/>
          </a:p>
        </p:txBody>
      </p:sp>
      <p:sp>
        <p:nvSpPr>
          <p:cNvPr id="6" name="Marcador de número de diapositiva 5"/>
          <p:cNvSpPr>
            <a:spLocks noGrp="1"/>
          </p:cNvSpPr>
          <p:nvPr>
            <p:ph type="sldNum" sz="quarter" idx="12"/>
          </p:nvPr>
        </p:nvSpPr>
        <p:spPr/>
        <p:txBody>
          <a:bodyPr/>
          <a:lstStyle/>
          <a:p>
            <a:fld id="{7924F9CE-357B-45FB-9A62-C25CD4B5F236}" type="slidenum">
              <a:rPr lang="en-US" smtClean="0"/>
              <a:t>‹Nº›</a:t>
            </a:fld>
            <a:endParaRPr lang="en-US" dirty="0"/>
          </a:p>
        </p:txBody>
      </p:sp>
    </p:spTree>
    <p:extLst>
      <p:ext uri="{BB962C8B-B14F-4D97-AF65-F5344CB8AC3E}">
        <p14:creationId xmlns:p14="http://schemas.microsoft.com/office/powerpoint/2010/main" val="7526784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n-US"/>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97145A-4989-4801-A359-712B9E1E939B}" type="datetimeFigureOut">
              <a:rPr lang="en-US" smtClean="0"/>
              <a:t>2/23/24</a:t>
            </a:fld>
            <a:endParaRPr lang="en-US" dirty="0"/>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924F9CE-357B-45FB-9A62-C25CD4B5F236}" type="slidenum">
              <a:rPr lang="en-US" smtClean="0"/>
              <a:t>‹Nº›</a:t>
            </a:fld>
            <a:endParaRPr lang="en-US" dirty="0"/>
          </a:p>
        </p:txBody>
      </p:sp>
    </p:spTree>
    <p:extLst>
      <p:ext uri="{BB962C8B-B14F-4D97-AF65-F5344CB8AC3E}">
        <p14:creationId xmlns:p14="http://schemas.microsoft.com/office/powerpoint/2010/main" val="34516703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g"/><Relationship Id="rId7"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3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3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3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3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3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4.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3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5.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3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6.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3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7.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3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8.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3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9.xml"/><Relationship Id="rId1" Type="http://schemas.openxmlformats.org/officeDocument/2006/relationships/slideLayout" Target="../slideLayouts/slideLayout1.xml"/><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ángulo 11"/>
          <p:cNvSpPr/>
          <p:nvPr/>
        </p:nvSpPr>
        <p:spPr>
          <a:xfrm>
            <a:off x="1398879" y="136525"/>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APOYO DE COMBATE II</a:t>
            </a:r>
          </a:p>
        </p:txBody>
      </p:sp>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407276" y="2247026"/>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UT N°1:</a:t>
            </a:r>
          </a:p>
          <a:p>
            <a:pPr algn="ctr"/>
            <a:r>
              <a:rPr lang="es-ES" sz="3200" b="1" dirty="0">
                <a:solidFill>
                  <a:schemeClr val="tx1"/>
                </a:solidFill>
                <a:latin typeface="Arial" panose="020B0604020202020204" pitchFamily="34" charset="0"/>
                <a:cs typeface="Arial" panose="020B0604020202020204" pitchFamily="34" charset="0"/>
              </a:rPr>
              <a:t>CONCEPTOS BÁSICOS DE TÁCTICA DE ARTILLERÍA DE CAMPAÑA Y DE COSTA</a:t>
            </a:r>
            <a:endParaRPr lang="es-CL" sz="3200" b="1" dirty="0">
              <a:solidFill>
                <a:schemeClr val="tx1"/>
              </a:solidFill>
              <a:latin typeface="Arial" panose="020B0604020202020204" pitchFamily="34" charset="0"/>
              <a:cs typeface="Arial" panose="020B0604020202020204" pitchFamily="34" charset="0"/>
            </a:endParaRPr>
          </a:p>
        </p:txBody>
      </p:sp>
      <p:sp>
        <p:nvSpPr>
          <p:cNvPr id="2" name="CuadroTexto 1"/>
          <p:cNvSpPr txBox="1"/>
          <p:nvPr/>
        </p:nvSpPr>
        <p:spPr>
          <a:xfrm>
            <a:off x="7430954" y="5472922"/>
            <a:ext cx="4598125" cy="646331"/>
          </a:xfrm>
          <a:prstGeom prst="rect">
            <a:avLst/>
          </a:prstGeom>
          <a:noFill/>
        </p:spPr>
        <p:txBody>
          <a:bodyPr wrap="square" rtlCol="0">
            <a:spAutoFit/>
          </a:bodyPr>
          <a:lstStyle/>
          <a:p>
            <a:r>
              <a:rPr lang="es-ES" b="1" dirty="0">
                <a:latin typeface="Arial" panose="020B0604020202020204" pitchFamily="34" charset="0"/>
                <a:cs typeface="Arial" panose="020B0604020202020204" pitchFamily="34" charset="0"/>
              </a:rPr>
              <a:t>Profesor: </a:t>
            </a:r>
            <a:r>
              <a:rPr lang="es-ES" dirty="0">
                <a:latin typeface="Arial" panose="020B0604020202020204" pitchFamily="34" charset="0"/>
                <a:cs typeface="Arial" panose="020B0604020202020204" pitchFamily="34" charset="0"/>
              </a:rPr>
              <a:t>T1 IM Jorge NARVÁEZ Salgado</a:t>
            </a:r>
          </a:p>
          <a:p>
            <a:r>
              <a:rPr lang="es-ES" b="1" dirty="0">
                <a:latin typeface="Arial" panose="020B0604020202020204" pitchFamily="34" charset="0"/>
                <a:cs typeface="Arial" panose="020B0604020202020204" pitchFamily="34" charset="0"/>
              </a:rPr>
              <a:t>Fecha	:  </a:t>
            </a:r>
            <a:r>
              <a:rPr lang="es-ES" dirty="0">
                <a:latin typeface="Arial" panose="020B0604020202020204" pitchFamily="34" charset="0"/>
                <a:cs typeface="Arial" panose="020B0604020202020204" pitchFamily="34" charset="0"/>
              </a:rPr>
              <a:t>23 de febrero 2024</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429394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ángulo 11"/>
          <p:cNvSpPr/>
          <p:nvPr/>
        </p:nvSpPr>
        <p:spPr>
          <a:xfrm>
            <a:off x="1398879" y="136525"/>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TEMARIO</a:t>
            </a:r>
          </a:p>
        </p:txBody>
      </p:sp>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p:cNvSpPr txBox="1"/>
          <p:nvPr/>
        </p:nvSpPr>
        <p:spPr>
          <a:xfrm>
            <a:off x="1398879" y="1466230"/>
            <a:ext cx="9283700" cy="2246769"/>
          </a:xfrm>
          <a:prstGeom prst="rect">
            <a:avLst/>
          </a:prstGeom>
          <a:noFill/>
        </p:spPr>
        <p:txBody>
          <a:bodyPr wrap="square" rtlCol="0">
            <a:spAutoFit/>
          </a:bodyPr>
          <a:lstStyle/>
          <a:p>
            <a:pPr lvl="2" indent="-914400" fontAlgn="base"/>
            <a:r>
              <a:rPr lang="es-ES_tradnl" sz="2000" b="1" dirty="0">
                <a:latin typeface="Arial" panose="020B0604020202020204" pitchFamily="34" charset="0"/>
                <a:cs typeface="Arial" panose="020B0604020202020204" pitchFamily="34" charset="0"/>
              </a:rPr>
              <a:t>1. Artillería de Campaña.</a:t>
            </a:r>
            <a:endParaRPr lang="en-US" sz="2000" dirty="0">
              <a:latin typeface="Arial" panose="020B0604020202020204" pitchFamily="34" charset="0"/>
              <a:cs typeface="Arial" panose="020B0604020202020204" pitchFamily="34" charset="0"/>
            </a:endParaRPr>
          </a:p>
          <a:p>
            <a:r>
              <a:rPr lang="es-ES_tradnl" sz="2000" b="1" dirty="0">
                <a:latin typeface="Arial" panose="020B0604020202020204" pitchFamily="34" charset="0"/>
                <a:cs typeface="Arial" panose="020B0604020202020204" pitchFamily="34" charset="0"/>
              </a:rPr>
              <a:t> </a:t>
            </a:r>
            <a:endParaRPr lang="en-US" sz="2000" dirty="0">
              <a:latin typeface="Arial" panose="020B0604020202020204" pitchFamily="34" charset="0"/>
              <a:cs typeface="Arial" panose="020B0604020202020204" pitchFamily="34" charset="0"/>
            </a:endParaRPr>
          </a:p>
          <a:p>
            <a:pPr marL="457200" lvl="0" indent="-457200">
              <a:buFont typeface="+mj-lt"/>
              <a:buAutoNum type="alphaUcPeriod"/>
            </a:pPr>
            <a:r>
              <a:rPr lang="es-ES_tradnl" sz="2000" dirty="0">
                <a:latin typeface="Arial" panose="020B0604020202020204" pitchFamily="34" charset="0"/>
                <a:cs typeface="Arial" panose="020B0604020202020204" pitchFamily="34" charset="0"/>
              </a:rPr>
              <a:t>Conceptos básicos y Simbología de Artillería de Campaña.</a:t>
            </a:r>
            <a:endParaRPr lang="en-US" sz="2000" dirty="0">
              <a:latin typeface="Arial" panose="020B0604020202020204" pitchFamily="34" charset="0"/>
              <a:cs typeface="Arial" panose="020B0604020202020204" pitchFamily="34" charset="0"/>
            </a:endParaRPr>
          </a:p>
          <a:p>
            <a:pPr marL="457200" lvl="0" indent="-457200">
              <a:buFont typeface="+mj-lt"/>
              <a:buAutoNum type="alphaUcPeriod"/>
            </a:pPr>
            <a:r>
              <a:rPr lang="es-ES_tradnl" sz="2000" dirty="0">
                <a:latin typeface="Arial" panose="020B0604020202020204" pitchFamily="34" charset="0"/>
                <a:cs typeface="Arial" panose="020B0604020202020204" pitchFamily="34" charset="0"/>
              </a:rPr>
              <a:t>El Apoyo de Fuego.</a:t>
            </a:r>
            <a:endParaRPr lang="en-US" sz="2000" dirty="0">
              <a:latin typeface="Arial" panose="020B0604020202020204" pitchFamily="34" charset="0"/>
              <a:cs typeface="Arial" panose="020B0604020202020204" pitchFamily="34" charset="0"/>
            </a:endParaRPr>
          </a:p>
          <a:p>
            <a:pPr marL="457200" lvl="0" indent="-457200">
              <a:buFont typeface="+mj-lt"/>
              <a:buAutoNum type="alphaUcPeriod"/>
            </a:pPr>
            <a:r>
              <a:rPr lang="es-ES_tradnl" sz="2000" dirty="0">
                <a:latin typeface="Arial" panose="020B0604020202020204" pitchFamily="34" charset="0"/>
                <a:cs typeface="Arial" panose="020B0604020202020204" pitchFamily="34" charset="0"/>
              </a:rPr>
              <a:t>La conducción y coordinación de la artillería.</a:t>
            </a:r>
            <a:endParaRPr lang="en-US" sz="2000" dirty="0">
              <a:latin typeface="Arial" panose="020B0604020202020204" pitchFamily="34" charset="0"/>
              <a:cs typeface="Arial" panose="020B0604020202020204" pitchFamily="34" charset="0"/>
            </a:endParaRPr>
          </a:p>
          <a:p>
            <a:pPr marL="457200" lvl="0" indent="-457200">
              <a:buFont typeface="+mj-lt"/>
              <a:buAutoNum type="alphaUcPeriod"/>
            </a:pPr>
            <a:r>
              <a:rPr lang="es-ES_tradnl" sz="2000" dirty="0">
                <a:latin typeface="Arial" panose="020B0604020202020204" pitchFamily="34" charset="0"/>
                <a:cs typeface="Arial" panose="020B0604020202020204" pitchFamily="34" charset="0"/>
              </a:rPr>
              <a:t>Los fuegos de la artillería.</a:t>
            </a:r>
            <a:endParaRPr lang="en-US" sz="2000" dirty="0">
              <a:latin typeface="Arial" panose="020B0604020202020204" pitchFamily="34" charset="0"/>
              <a:cs typeface="Arial" panose="020B0604020202020204" pitchFamily="34" charset="0"/>
            </a:endParaRPr>
          </a:p>
          <a:p>
            <a:pPr marL="457200" lvl="0" indent="-457200">
              <a:buFont typeface="+mj-lt"/>
              <a:buAutoNum type="alphaUcPeriod"/>
            </a:pPr>
            <a:r>
              <a:rPr lang="es-ES_tradnl" sz="2000" dirty="0">
                <a:latin typeface="Arial" panose="020B0604020202020204" pitchFamily="34" charset="0"/>
                <a:cs typeface="Arial" panose="020B0604020202020204" pitchFamily="34" charset="0"/>
              </a:rPr>
              <a:t>La artillería en las diferentes acciones tácticas.</a:t>
            </a:r>
            <a:endParaRPr lang="en-US" sz="2000" dirty="0">
              <a:latin typeface="Arial" panose="020B0604020202020204" pitchFamily="34" charset="0"/>
              <a:cs typeface="Arial" panose="020B0604020202020204" pitchFamily="34" charset="0"/>
            </a:endParaRPr>
          </a:p>
        </p:txBody>
      </p:sp>
      <p:pic>
        <p:nvPicPr>
          <p:cNvPr id="5" name="Imagen 4"/>
          <p:cNvPicPr>
            <a:picLocks noChangeAspect="1"/>
          </p:cNvPicPr>
          <p:nvPr/>
        </p:nvPicPr>
        <p:blipFill>
          <a:blip r:embed="rId5"/>
          <a:stretch>
            <a:fillRect/>
          </a:stretch>
        </p:blipFill>
        <p:spPr>
          <a:xfrm>
            <a:off x="0" y="4221255"/>
            <a:ext cx="2784143" cy="1818791"/>
          </a:xfrm>
          <a:prstGeom prst="rect">
            <a:avLst/>
          </a:prstGeom>
          <a:ln>
            <a:noFill/>
          </a:ln>
          <a:effectLst>
            <a:softEdge rad="112500"/>
          </a:effectLst>
        </p:spPr>
      </p:pic>
      <p:pic>
        <p:nvPicPr>
          <p:cNvPr id="6" name="Imagen 5"/>
          <p:cNvPicPr>
            <a:picLocks noChangeAspect="1"/>
          </p:cNvPicPr>
          <p:nvPr/>
        </p:nvPicPr>
        <p:blipFill>
          <a:blip r:embed="rId6"/>
          <a:stretch>
            <a:fillRect/>
          </a:stretch>
        </p:blipFill>
        <p:spPr>
          <a:xfrm>
            <a:off x="2676267" y="4221255"/>
            <a:ext cx="3247841" cy="1818791"/>
          </a:xfrm>
          <a:prstGeom prst="rect">
            <a:avLst/>
          </a:prstGeom>
          <a:ln>
            <a:noFill/>
          </a:ln>
          <a:effectLst>
            <a:softEdge rad="112500"/>
          </a:effectLst>
        </p:spPr>
      </p:pic>
      <p:pic>
        <p:nvPicPr>
          <p:cNvPr id="7" name="Imagen 6"/>
          <p:cNvPicPr>
            <a:picLocks noChangeAspect="1"/>
          </p:cNvPicPr>
          <p:nvPr/>
        </p:nvPicPr>
        <p:blipFill>
          <a:blip r:embed="rId7"/>
          <a:stretch>
            <a:fillRect/>
          </a:stretch>
        </p:blipFill>
        <p:spPr>
          <a:xfrm>
            <a:off x="5808415" y="4221255"/>
            <a:ext cx="3247843" cy="1818792"/>
          </a:xfrm>
          <a:prstGeom prst="rect">
            <a:avLst/>
          </a:prstGeom>
          <a:ln>
            <a:noFill/>
          </a:ln>
          <a:effectLst>
            <a:softEdge rad="112500"/>
          </a:effectLst>
        </p:spPr>
      </p:pic>
      <p:pic>
        <p:nvPicPr>
          <p:cNvPr id="8" name="Imagen 7"/>
          <p:cNvPicPr>
            <a:picLocks noChangeAspect="1"/>
          </p:cNvPicPr>
          <p:nvPr/>
        </p:nvPicPr>
        <p:blipFill>
          <a:blip r:embed="rId8"/>
          <a:stretch>
            <a:fillRect/>
          </a:stretch>
        </p:blipFill>
        <p:spPr>
          <a:xfrm>
            <a:off x="8940564" y="4221255"/>
            <a:ext cx="3258671" cy="1818793"/>
          </a:xfrm>
          <a:prstGeom prst="rect">
            <a:avLst/>
          </a:prstGeom>
          <a:ln>
            <a:noFill/>
          </a:ln>
          <a:effectLst>
            <a:softEdge rad="112500"/>
          </a:effectLst>
        </p:spPr>
      </p:pic>
      <p:sp>
        <p:nvSpPr>
          <p:cNvPr id="9" name="Rectángulo redondeado 8"/>
          <p:cNvSpPr/>
          <p:nvPr/>
        </p:nvSpPr>
        <p:spPr>
          <a:xfrm>
            <a:off x="1392071" y="2070297"/>
            <a:ext cx="7274257" cy="913109"/>
          </a:xfrm>
          <a:prstGeom prst="roundRect">
            <a:avLst/>
          </a:prstGeom>
          <a:solidFill>
            <a:srgbClr val="FF0000">
              <a:alpha val="48000"/>
            </a:srgbClr>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ángulo redondeado 15"/>
          <p:cNvSpPr/>
          <p:nvPr/>
        </p:nvSpPr>
        <p:spPr>
          <a:xfrm>
            <a:off x="1392071" y="3044425"/>
            <a:ext cx="7274257" cy="604872"/>
          </a:xfrm>
          <a:prstGeom prst="roundRect">
            <a:avLst/>
          </a:prstGeom>
          <a:solidFill>
            <a:srgbClr val="92D050">
              <a:alpha val="48000"/>
            </a:srgbClr>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699568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88012" y="171257"/>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7501"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528353" y="1712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10" name="Rectángulo redondeado 9"/>
          <p:cNvSpPr/>
          <p:nvPr/>
        </p:nvSpPr>
        <p:spPr>
          <a:xfrm>
            <a:off x="3952425" y="1421516"/>
            <a:ext cx="3934247" cy="52108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REFERECIAS</a:t>
            </a:r>
            <a:endParaRPr lang="en-US" b="1" dirty="0">
              <a:latin typeface="Arial" panose="020B0604020202020204" pitchFamily="34" charset="0"/>
              <a:cs typeface="Arial" panose="020B0604020202020204" pitchFamily="34" charset="0"/>
            </a:endParaRPr>
          </a:p>
        </p:txBody>
      </p:sp>
      <p:sp>
        <p:nvSpPr>
          <p:cNvPr id="3" name="CuadroTexto 2"/>
          <p:cNvSpPr txBox="1"/>
          <p:nvPr/>
        </p:nvSpPr>
        <p:spPr>
          <a:xfrm>
            <a:off x="1751704" y="2399780"/>
            <a:ext cx="8934493" cy="2585323"/>
          </a:xfrm>
          <a:prstGeom prst="rect">
            <a:avLst/>
          </a:prstGeom>
          <a:solidFill>
            <a:schemeClr val="accent6">
              <a:lumMod val="60000"/>
              <a:lumOff val="40000"/>
            </a:schemeClr>
          </a:solidFill>
          <a:ln>
            <a:solidFill>
              <a:schemeClr val="tx1"/>
            </a:solidFill>
          </a:ln>
        </p:spPr>
        <p:txBody>
          <a:bodyPr wrap="square" rtlCol="0">
            <a:spAutoFit/>
          </a:bodyPr>
          <a:lstStyle/>
          <a:p>
            <a:endParaRPr lang="es-ES" dirty="0">
              <a:latin typeface="Arial" panose="020B0604020202020204" pitchFamily="34" charset="0"/>
              <a:cs typeface="Arial" panose="020B0604020202020204" pitchFamily="34" charset="0"/>
            </a:endParaRPr>
          </a:p>
          <a:p>
            <a:r>
              <a:rPr lang="es-ES" dirty="0">
                <a:latin typeface="Arial" panose="020B0604020202020204" pitchFamily="34" charset="0"/>
                <a:cs typeface="Arial" panose="020B0604020202020204" pitchFamily="34" charset="0"/>
              </a:rPr>
              <a:t>1.- </a:t>
            </a:r>
            <a:r>
              <a:rPr lang="es-ES" b="1" dirty="0">
                <a:latin typeface="Arial" panose="020B0604020202020204" pitchFamily="34" charset="0"/>
                <a:cs typeface="Arial" panose="020B0604020202020204" pitchFamily="34" charset="0"/>
              </a:rPr>
              <a:t>CAI 3-5 </a:t>
            </a:r>
            <a:r>
              <a:rPr lang="es-ES" dirty="0">
                <a:latin typeface="Arial" panose="020B0604020202020204" pitchFamily="34" charset="0"/>
                <a:cs typeface="Arial" panose="020B0604020202020204" pitchFamily="34" charset="0"/>
              </a:rPr>
              <a:t>CONDUCCIÓN TÁCTICA DE LA ARTILLERÍA DE CAMPAÑA.</a:t>
            </a:r>
          </a:p>
          <a:p>
            <a:pPr marL="273050" indent="-273050"/>
            <a:r>
              <a:rPr lang="es-ES" dirty="0">
                <a:latin typeface="Arial" panose="020B0604020202020204" pitchFamily="34" charset="0"/>
                <a:cs typeface="Arial" panose="020B0604020202020204" pitchFamily="34" charset="0"/>
              </a:rPr>
              <a:t>2.- </a:t>
            </a:r>
            <a:r>
              <a:rPr lang="es-ES" b="1" dirty="0">
                <a:latin typeface="Arial" panose="020B0604020202020204" pitchFamily="34" charset="0"/>
                <a:cs typeface="Arial" panose="020B0604020202020204" pitchFamily="34" charset="0"/>
              </a:rPr>
              <a:t>MDO-60202</a:t>
            </a:r>
            <a:r>
              <a:rPr lang="es-ES" dirty="0">
                <a:latin typeface="Arial" panose="020B0604020202020204" pitchFamily="34" charset="0"/>
                <a:cs typeface="Arial" panose="020B0604020202020204" pitchFamily="34" charset="0"/>
              </a:rPr>
              <a:t> DIRECCIÓN DEL FUEGO DE ARTILLERÍA DE CAMPAÑA,</a:t>
            </a:r>
          </a:p>
          <a:p>
            <a:pPr marL="273050" indent="-273050"/>
            <a:r>
              <a:rPr lang="es-ES" dirty="0">
                <a:latin typeface="Arial" panose="020B0604020202020204" pitchFamily="34" charset="0"/>
                <a:cs typeface="Arial" panose="020B0604020202020204" pitchFamily="34" charset="0"/>
              </a:rPr>
              <a:t>     PROCEDIMIENTOS MANUALES DE FDC, EJERCITO DE CHILE.</a:t>
            </a:r>
          </a:p>
          <a:p>
            <a:pPr marL="273050" indent="-273050"/>
            <a:r>
              <a:rPr lang="es-ES" dirty="0">
                <a:latin typeface="Arial" panose="020B0604020202020204" pitchFamily="34" charset="0"/>
                <a:cs typeface="Arial" panose="020B0604020202020204" pitchFamily="34" charset="0"/>
              </a:rPr>
              <a:t>3.- </a:t>
            </a:r>
            <a:r>
              <a:rPr lang="es-ES" b="1" dirty="0">
                <a:latin typeface="Arial" panose="020B0604020202020204" pitchFamily="34" charset="0"/>
                <a:cs typeface="Arial" panose="020B0604020202020204" pitchFamily="34" charset="0"/>
              </a:rPr>
              <a:t>MDO-60203</a:t>
            </a:r>
            <a:r>
              <a:rPr lang="es-ES" dirty="0">
                <a:latin typeface="Arial" panose="020B0604020202020204" pitchFamily="34" charset="0"/>
                <a:cs typeface="Arial" panose="020B0604020202020204" pitchFamily="34" charset="0"/>
              </a:rPr>
              <a:t> POSICIÓN DE FUEGO DE ARTILLERÍA, EJERCITO DE CHILE.</a:t>
            </a:r>
          </a:p>
          <a:p>
            <a:pPr marL="273050" indent="-273050"/>
            <a:r>
              <a:rPr lang="es-ES" dirty="0">
                <a:latin typeface="Arial" panose="020B0604020202020204" pitchFamily="34" charset="0"/>
                <a:cs typeface="Arial" panose="020B0604020202020204" pitchFamily="34" charset="0"/>
              </a:rPr>
              <a:t>4.- </a:t>
            </a:r>
            <a:r>
              <a:rPr lang="es-ES" b="1" dirty="0">
                <a:latin typeface="Arial" panose="020B0604020202020204" pitchFamily="34" charset="0"/>
                <a:cs typeface="Arial" panose="020B0604020202020204" pitchFamily="34" charset="0"/>
              </a:rPr>
              <a:t>MCWP 3-16.1 </a:t>
            </a:r>
            <a:r>
              <a:rPr lang="es-ES" dirty="0">
                <a:latin typeface="Arial" panose="020B0604020202020204" pitchFamily="34" charset="0"/>
                <a:cs typeface="Arial" panose="020B0604020202020204" pitchFamily="34" charset="0"/>
              </a:rPr>
              <a:t>ARTILLERY OPERATIONS.</a:t>
            </a:r>
          </a:p>
          <a:p>
            <a:pPr marL="273050" indent="-273050"/>
            <a:r>
              <a:rPr lang="es-ES" dirty="0">
                <a:latin typeface="Arial" panose="020B0604020202020204" pitchFamily="34" charset="0"/>
                <a:cs typeface="Arial" panose="020B0604020202020204" pitchFamily="34" charset="0"/>
              </a:rPr>
              <a:t>5.- </a:t>
            </a:r>
            <a:r>
              <a:rPr lang="es-ES" b="1" dirty="0">
                <a:latin typeface="Arial" panose="020B0604020202020204" pitchFamily="34" charset="0"/>
                <a:cs typeface="Arial" panose="020B0604020202020204" pitchFamily="34" charset="0"/>
              </a:rPr>
              <a:t>MCWP 3-16.3 </a:t>
            </a:r>
            <a:r>
              <a:rPr lang="es-ES" dirty="0">
                <a:latin typeface="Arial" panose="020B0604020202020204" pitchFamily="34" charset="0"/>
                <a:cs typeface="Arial" panose="020B0604020202020204" pitchFamily="34" charset="0"/>
              </a:rPr>
              <a:t>TACTICS, TECHNIQUES, AND PROCEDURES FOR THE FIELD ARTILLERY CANNON BATERRY.</a:t>
            </a:r>
          </a:p>
          <a:p>
            <a:pPr marL="273050" indent="-273050"/>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803528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398879" y="136525"/>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13" name="Rectángulo redondeado 12"/>
          <p:cNvSpPr/>
          <p:nvPr/>
        </p:nvSpPr>
        <p:spPr>
          <a:xfrm>
            <a:off x="1523124" y="1431007"/>
            <a:ext cx="3934247" cy="52108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b="1" dirty="0">
                <a:latin typeface="Arial" panose="020B0604020202020204" pitchFamily="34" charset="0"/>
                <a:cs typeface="Arial" panose="020B0604020202020204" pitchFamily="34" charset="0"/>
              </a:rPr>
              <a:t>D) LOS FUEGOS DE ARTILLERÍA</a:t>
            </a:r>
            <a:endParaRPr lang="en-US" b="1" dirty="0">
              <a:latin typeface="Arial" panose="020B0604020202020204" pitchFamily="34" charset="0"/>
              <a:cs typeface="Arial" panose="020B0604020202020204" pitchFamily="34" charset="0"/>
            </a:endParaRPr>
          </a:p>
        </p:txBody>
      </p:sp>
      <p:sp>
        <p:nvSpPr>
          <p:cNvPr id="16" name="CuadroTexto 15"/>
          <p:cNvSpPr txBox="1"/>
          <p:nvPr/>
        </p:nvSpPr>
        <p:spPr>
          <a:xfrm>
            <a:off x="1523124" y="2205036"/>
            <a:ext cx="9270670" cy="923330"/>
          </a:xfrm>
          <a:prstGeom prst="rect">
            <a:avLst/>
          </a:prstGeom>
          <a:solidFill>
            <a:schemeClr val="accent6">
              <a:lumMod val="60000"/>
              <a:lumOff val="40000"/>
            </a:schemeClr>
          </a:solidFill>
        </p:spPr>
        <p:txBody>
          <a:bodyPr wrap="square" rtlCol="0">
            <a:spAutoFit/>
          </a:bodyPr>
          <a:lstStyle/>
          <a:p>
            <a:pPr algn="just"/>
            <a:r>
              <a:rPr lang="es-ES" cap="all" dirty="0"/>
              <a:t>EL FUEGO ES UNO DE LOS PRINCIPALES MEDIOS Y, EL MÁS FLEXIBLE CON EL CUAL DISPONE EL COMANDANTE DE LA FUERZA PARA INFLUIR EN EL COMBATE. SU OPORTUNA Y EFICAZ ACCIÓN Y CONCENTRACIÓN DE LOS FUEGOS EN BENEFICIO DE LA UNIDAD APOYADA DEPENDERÁ DE:</a:t>
            </a:r>
            <a:endParaRPr lang="en-US" cap="all" dirty="0"/>
          </a:p>
        </p:txBody>
      </p:sp>
      <p:sp>
        <p:nvSpPr>
          <p:cNvPr id="17" name="Rectángulo redondeado 16"/>
          <p:cNvSpPr/>
          <p:nvPr/>
        </p:nvSpPr>
        <p:spPr>
          <a:xfrm>
            <a:off x="1523124" y="3485745"/>
            <a:ext cx="3651219" cy="783634"/>
          </a:xfrm>
          <a:prstGeom prst="round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UN CONTROL CENTRALIZADO AL MAXIMO POSIBLE</a:t>
            </a:r>
            <a:endParaRPr lang="en-US" b="1" dirty="0">
              <a:latin typeface="Arial" panose="020B0604020202020204" pitchFamily="34" charset="0"/>
              <a:cs typeface="Arial" panose="020B0604020202020204" pitchFamily="34" charset="0"/>
            </a:endParaRPr>
          </a:p>
        </p:txBody>
      </p:sp>
      <p:sp>
        <p:nvSpPr>
          <p:cNvPr id="18" name="Rectángulo redondeado 17"/>
          <p:cNvSpPr/>
          <p:nvPr/>
        </p:nvSpPr>
        <p:spPr>
          <a:xfrm>
            <a:off x="7142574" y="3492610"/>
            <a:ext cx="3651219" cy="769904"/>
          </a:xfrm>
          <a:prstGeom prst="round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EFICIENTES COMUNICACIONES</a:t>
            </a:r>
            <a:endParaRPr lang="en-US" b="1" dirty="0">
              <a:latin typeface="Arial" panose="020B0604020202020204" pitchFamily="34" charset="0"/>
              <a:cs typeface="Arial" panose="020B0604020202020204" pitchFamily="34" charset="0"/>
            </a:endParaRPr>
          </a:p>
        </p:txBody>
      </p:sp>
      <p:sp>
        <p:nvSpPr>
          <p:cNvPr id="22" name="Rectángulo redondeado 21"/>
          <p:cNvSpPr/>
          <p:nvPr/>
        </p:nvSpPr>
        <p:spPr>
          <a:xfrm>
            <a:off x="1523124" y="4893747"/>
            <a:ext cx="3651219" cy="796574"/>
          </a:xfrm>
          <a:prstGeom prst="round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ADECUADA OBSERVACIÓN</a:t>
            </a:r>
            <a:endParaRPr lang="en-US" b="1" dirty="0">
              <a:latin typeface="Arial" panose="020B0604020202020204" pitchFamily="34" charset="0"/>
              <a:cs typeface="Arial" panose="020B0604020202020204" pitchFamily="34" charset="0"/>
            </a:endParaRPr>
          </a:p>
        </p:txBody>
      </p:sp>
      <p:sp>
        <p:nvSpPr>
          <p:cNvPr id="23" name="Rectángulo redondeado 22"/>
          <p:cNvSpPr/>
          <p:nvPr/>
        </p:nvSpPr>
        <p:spPr>
          <a:xfrm>
            <a:off x="7142574" y="4893747"/>
            <a:ext cx="3651219" cy="1022049"/>
          </a:xfrm>
          <a:prstGeom prst="round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EFECTIVO ENLACE ENTRE UNIDAD ARTILLERA, CCFA Y UNIDAD APOYADA</a:t>
            </a:r>
            <a:endParaRPr lang="en-US"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48741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22" grpId="0" animBg="1"/>
      <p:bldP spid="2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398879" y="136525"/>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24" name="CuadroTexto 23"/>
          <p:cNvSpPr txBox="1"/>
          <p:nvPr/>
        </p:nvSpPr>
        <p:spPr>
          <a:xfrm>
            <a:off x="663758" y="3029818"/>
            <a:ext cx="3526971" cy="1477328"/>
          </a:xfrm>
          <a:prstGeom prst="rect">
            <a:avLst/>
          </a:prstGeom>
          <a:solidFill>
            <a:srgbClr val="00B050"/>
          </a:solidFill>
          <a:ln>
            <a:solidFill>
              <a:schemeClr val="tx1"/>
            </a:solidFill>
          </a:ln>
        </p:spPr>
        <p:txBody>
          <a:bodyPr wrap="square" rtlCol="0">
            <a:spAutoFit/>
          </a:bodyPr>
          <a:lstStyle/>
          <a:p>
            <a:pPr algn="just"/>
            <a:r>
              <a:rPr lang="es-ES" b="1" cap="all" dirty="0">
                <a:solidFill>
                  <a:schemeClr val="bg1"/>
                </a:solidFill>
                <a:latin typeface="Arial" panose="020B0604020202020204" pitchFamily="34" charset="0"/>
                <a:cs typeface="Arial" panose="020B0604020202020204" pitchFamily="34" charset="0"/>
              </a:rPr>
              <a:t>CLASIFICACIÓN SEGÚN SU TÉCNICA DE EJECUCIÓN, PROPÓSITO TÁCTICO Y EFECTO DESEADO SE CLASIFICACAN EN:</a:t>
            </a:r>
            <a:endParaRPr lang="en-US" b="1" cap="all" dirty="0">
              <a:solidFill>
                <a:schemeClr val="bg1"/>
              </a:solidFill>
              <a:latin typeface="Arial" panose="020B0604020202020204" pitchFamily="34" charset="0"/>
              <a:cs typeface="Arial" panose="020B0604020202020204" pitchFamily="34" charset="0"/>
            </a:endParaRPr>
          </a:p>
        </p:txBody>
      </p:sp>
      <p:sp>
        <p:nvSpPr>
          <p:cNvPr id="2" name="Rectángulo redondeado 1"/>
          <p:cNvSpPr/>
          <p:nvPr/>
        </p:nvSpPr>
        <p:spPr>
          <a:xfrm>
            <a:off x="6040729" y="1806576"/>
            <a:ext cx="2438401" cy="690841"/>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solidFill>
                  <a:schemeClr val="tx1"/>
                </a:solidFill>
                <a:latin typeface="Arial" panose="020B0604020202020204" pitchFamily="34" charset="0"/>
                <a:cs typeface="Arial" panose="020B0604020202020204" pitchFamily="34" charset="0"/>
              </a:rPr>
              <a:t>CLASES DE FUEGOS</a:t>
            </a:r>
            <a:endParaRPr lang="en-US" b="1" dirty="0">
              <a:solidFill>
                <a:schemeClr val="tx1"/>
              </a:solidFill>
              <a:latin typeface="Arial" panose="020B0604020202020204" pitchFamily="34" charset="0"/>
              <a:cs typeface="Arial" panose="020B0604020202020204" pitchFamily="34" charset="0"/>
            </a:endParaRPr>
          </a:p>
        </p:txBody>
      </p:sp>
      <p:sp>
        <p:nvSpPr>
          <p:cNvPr id="25" name="Rectángulo redondeado 24"/>
          <p:cNvSpPr/>
          <p:nvPr/>
        </p:nvSpPr>
        <p:spPr>
          <a:xfrm>
            <a:off x="6096001" y="3465883"/>
            <a:ext cx="2438402" cy="601155"/>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solidFill>
                  <a:schemeClr val="tx1"/>
                </a:solidFill>
                <a:latin typeface="Arial" panose="020B0604020202020204" pitchFamily="34" charset="0"/>
                <a:cs typeface="Arial" panose="020B0604020202020204" pitchFamily="34" charset="0"/>
              </a:rPr>
              <a:t>FORMAS DE FUEGO</a:t>
            </a:r>
            <a:endParaRPr lang="en-US" b="1" dirty="0">
              <a:solidFill>
                <a:schemeClr val="tx1"/>
              </a:solidFill>
              <a:latin typeface="Arial" panose="020B0604020202020204" pitchFamily="34" charset="0"/>
              <a:cs typeface="Arial" panose="020B0604020202020204" pitchFamily="34" charset="0"/>
            </a:endParaRPr>
          </a:p>
        </p:txBody>
      </p:sp>
      <p:sp>
        <p:nvSpPr>
          <p:cNvPr id="26" name="Rectángulo redondeado 25"/>
          <p:cNvSpPr/>
          <p:nvPr/>
        </p:nvSpPr>
        <p:spPr>
          <a:xfrm>
            <a:off x="6096001" y="4914535"/>
            <a:ext cx="2438402" cy="886571"/>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solidFill>
                  <a:schemeClr val="tx1"/>
                </a:solidFill>
                <a:latin typeface="Arial" panose="020B0604020202020204" pitchFamily="34" charset="0"/>
                <a:cs typeface="Arial" panose="020B0604020202020204" pitchFamily="34" charset="0"/>
              </a:rPr>
              <a:t>EFECTO DESEADO</a:t>
            </a:r>
            <a:endParaRPr lang="en-US" b="1" dirty="0">
              <a:solidFill>
                <a:schemeClr val="tx1"/>
              </a:solidFill>
              <a:latin typeface="Arial" panose="020B0604020202020204" pitchFamily="34" charset="0"/>
              <a:cs typeface="Arial" panose="020B0604020202020204" pitchFamily="34" charset="0"/>
            </a:endParaRPr>
          </a:p>
        </p:txBody>
      </p:sp>
      <p:sp>
        <p:nvSpPr>
          <p:cNvPr id="3" name="Flecha derecha 2"/>
          <p:cNvSpPr/>
          <p:nvPr/>
        </p:nvSpPr>
        <p:spPr>
          <a:xfrm>
            <a:off x="4674898" y="2039809"/>
            <a:ext cx="825150" cy="345421"/>
          </a:xfrm>
          <a:prstGeom prst="right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Flecha derecha 26"/>
          <p:cNvSpPr/>
          <p:nvPr/>
        </p:nvSpPr>
        <p:spPr>
          <a:xfrm>
            <a:off x="4651828" y="3637629"/>
            <a:ext cx="848220" cy="345421"/>
          </a:xfrm>
          <a:prstGeom prst="right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Flecha derecha 27"/>
          <p:cNvSpPr/>
          <p:nvPr/>
        </p:nvSpPr>
        <p:spPr>
          <a:xfrm>
            <a:off x="4651284" y="5255863"/>
            <a:ext cx="848764" cy="345421"/>
          </a:xfrm>
          <a:prstGeom prst="right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543903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8"/>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5" grpId="0" animBg="1"/>
      <p:bldP spid="26" grpId="0" animBg="1"/>
      <p:bldP spid="3" grpId="0" animBg="1"/>
      <p:bldP spid="27" grpId="0" animBg="1"/>
      <p:bldP spid="2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398879" y="136525"/>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10" name="Rectángulo redondeado 9"/>
          <p:cNvSpPr/>
          <p:nvPr/>
        </p:nvSpPr>
        <p:spPr>
          <a:xfrm>
            <a:off x="4875493" y="1745941"/>
            <a:ext cx="2793242" cy="490938"/>
          </a:xfrm>
          <a:prstGeom prst="round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CLASES DE FUEGOS</a:t>
            </a:r>
            <a:endParaRPr lang="en-US" b="1" dirty="0">
              <a:latin typeface="Arial" panose="020B0604020202020204" pitchFamily="34" charset="0"/>
              <a:cs typeface="Arial" panose="020B0604020202020204" pitchFamily="34" charset="0"/>
            </a:endParaRPr>
          </a:p>
        </p:txBody>
      </p:sp>
      <p:sp>
        <p:nvSpPr>
          <p:cNvPr id="11" name="CuadroTexto 10"/>
          <p:cNvSpPr txBox="1"/>
          <p:nvPr/>
        </p:nvSpPr>
        <p:spPr>
          <a:xfrm>
            <a:off x="1521817" y="2444112"/>
            <a:ext cx="9159455" cy="1200329"/>
          </a:xfrm>
          <a:prstGeom prst="rect">
            <a:avLst/>
          </a:prstGeom>
          <a:solidFill>
            <a:schemeClr val="accent6">
              <a:lumMod val="60000"/>
              <a:lumOff val="40000"/>
            </a:schemeClr>
          </a:solidFill>
          <a:ln>
            <a:solidFill>
              <a:schemeClr val="tx1"/>
            </a:solidFill>
          </a:ln>
        </p:spPr>
        <p:txBody>
          <a:bodyPr wrap="square" rtlCol="0">
            <a:spAutoFit/>
          </a:bodyPr>
          <a:lstStyle/>
          <a:p>
            <a:pPr algn="just"/>
            <a:r>
              <a:rPr lang="es-ES" cap="all" dirty="0">
                <a:latin typeface="Arial" panose="020B0604020202020204" pitchFamily="34" charset="0"/>
                <a:cs typeface="Arial" panose="020B0604020202020204" pitchFamily="34" charset="0"/>
              </a:rPr>
              <a:t>Es la modalidad para la ejecución del fuego. Su ejecución es responsabilidad del comandante de batería de acuerdo a la situación táctica que viva su unidad, al </a:t>
            </a:r>
            <a:r>
              <a:rPr lang="es-ES" b="1" cap="all" dirty="0">
                <a:latin typeface="Arial" panose="020B0604020202020204" pitchFamily="34" charset="0"/>
                <a:cs typeface="Arial" panose="020B0604020202020204" pitchFamily="34" charset="0"/>
              </a:rPr>
              <a:t>efecto que desea </a:t>
            </a:r>
            <a:r>
              <a:rPr lang="es-ES" cap="all" dirty="0">
                <a:latin typeface="Arial" panose="020B0604020202020204" pitchFamily="34" charset="0"/>
                <a:cs typeface="Arial" panose="020B0604020202020204" pitchFamily="34" charset="0"/>
              </a:rPr>
              <a:t>obtener con el tiro y la situación logística de munición:</a:t>
            </a:r>
            <a:endParaRPr lang="en-US" cap="all" dirty="0">
              <a:latin typeface="Arial" panose="020B0604020202020204" pitchFamily="34" charset="0"/>
              <a:cs typeface="Arial" panose="020B0604020202020204" pitchFamily="34" charset="0"/>
            </a:endParaRPr>
          </a:p>
        </p:txBody>
      </p:sp>
      <p:sp>
        <p:nvSpPr>
          <p:cNvPr id="12" name="Rectángulo redondeado 11"/>
          <p:cNvSpPr/>
          <p:nvPr/>
        </p:nvSpPr>
        <p:spPr>
          <a:xfrm>
            <a:off x="316194" y="4435207"/>
            <a:ext cx="2793242" cy="490938"/>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solidFill>
                  <a:schemeClr val="tx1"/>
                </a:solidFill>
                <a:latin typeface="Arial" panose="020B0604020202020204" pitchFamily="34" charset="0"/>
                <a:cs typeface="Arial" panose="020B0604020202020204" pitchFamily="34" charset="0"/>
              </a:rPr>
              <a:t>FUEGO POR PIEZA</a:t>
            </a:r>
            <a:endParaRPr lang="en-US" b="1" dirty="0">
              <a:solidFill>
                <a:schemeClr val="tx1"/>
              </a:solidFill>
              <a:latin typeface="Arial" panose="020B0604020202020204" pitchFamily="34" charset="0"/>
              <a:cs typeface="Arial" panose="020B0604020202020204" pitchFamily="34" charset="0"/>
            </a:endParaRPr>
          </a:p>
        </p:txBody>
      </p:sp>
      <p:sp>
        <p:nvSpPr>
          <p:cNvPr id="16" name="Rectángulo redondeado 15"/>
          <p:cNvSpPr/>
          <p:nvPr/>
        </p:nvSpPr>
        <p:spPr>
          <a:xfrm>
            <a:off x="3303443" y="4435207"/>
            <a:ext cx="2644063" cy="490938"/>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solidFill>
                  <a:schemeClr val="tx1"/>
                </a:solidFill>
                <a:latin typeface="Arial" panose="020B0604020202020204" pitchFamily="34" charset="0"/>
                <a:cs typeface="Arial" panose="020B0604020202020204" pitchFamily="34" charset="0"/>
              </a:rPr>
              <a:t>FUEGO POR ALA</a:t>
            </a:r>
            <a:endParaRPr lang="en-US" b="1" dirty="0">
              <a:solidFill>
                <a:schemeClr val="tx1"/>
              </a:solidFill>
              <a:latin typeface="Arial" panose="020B0604020202020204" pitchFamily="34" charset="0"/>
              <a:cs typeface="Arial" panose="020B0604020202020204" pitchFamily="34" charset="0"/>
            </a:endParaRPr>
          </a:p>
        </p:txBody>
      </p:sp>
      <p:sp>
        <p:nvSpPr>
          <p:cNvPr id="17" name="Rectángulo redondeado 16"/>
          <p:cNvSpPr/>
          <p:nvPr/>
        </p:nvSpPr>
        <p:spPr>
          <a:xfrm>
            <a:off x="6141513" y="4435207"/>
            <a:ext cx="2793242" cy="490938"/>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solidFill>
                  <a:schemeClr val="tx1"/>
                </a:solidFill>
                <a:latin typeface="Arial" panose="020B0604020202020204" pitchFamily="34" charset="0"/>
                <a:cs typeface="Arial" panose="020B0604020202020204" pitchFamily="34" charset="0"/>
              </a:rPr>
              <a:t>FUEGO POR RÁFAGAS</a:t>
            </a:r>
            <a:endParaRPr lang="en-US" b="1" dirty="0">
              <a:solidFill>
                <a:schemeClr val="tx1"/>
              </a:solidFill>
              <a:latin typeface="Arial" panose="020B0604020202020204" pitchFamily="34" charset="0"/>
              <a:cs typeface="Arial" panose="020B0604020202020204" pitchFamily="34" charset="0"/>
            </a:endParaRPr>
          </a:p>
        </p:txBody>
      </p:sp>
      <p:sp>
        <p:nvSpPr>
          <p:cNvPr id="18" name="Rectángulo redondeado 17"/>
          <p:cNvSpPr/>
          <p:nvPr/>
        </p:nvSpPr>
        <p:spPr>
          <a:xfrm>
            <a:off x="9101496" y="4435207"/>
            <a:ext cx="2793242" cy="490938"/>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solidFill>
                  <a:schemeClr val="tx1"/>
                </a:solidFill>
                <a:latin typeface="Arial" panose="020B0604020202020204" pitchFamily="34" charset="0"/>
                <a:cs typeface="Arial" panose="020B0604020202020204" pitchFamily="34" charset="0"/>
              </a:rPr>
              <a:t>FUEGO POR SALVAS</a:t>
            </a:r>
            <a:endParaRPr lang="en-US" b="1" dirty="0">
              <a:solidFill>
                <a:schemeClr val="tx1"/>
              </a:solidFill>
              <a:latin typeface="Arial" panose="020B0604020202020204" pitchFamily="34" charset="0"/>
              <a:cs typeface="Arial" panose="020B0604020202020204" pitchFamily="34" charset="0"/>
            </a:endParaRPr>
          </a:p>
        </p:txBody>
      </p:sp>
      <p:sp>
        <p:nvSpPr>
          <p:cNvPr id="22" name="Flecha derecha 21"/>
          <p:cNvSpPr/>
          <p:nvPr/>
        </p:nvSpPr>
        <p:spPr>
          <a:xfrm rot="5400000">
            <a:off x="1484070" y="3906523"/>
            <a:ext cx="420914" cy="345421"/>
          </a:xfrm>
          <a:prstGeom prst="right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Flecha derecha 22"/>
          <p:cNvSpPr/>
          <p:nvPr/>
        </p:nvSpPr>
        <p:spPr>
          <a:xfrm rot="5400000">
            <a:off x="4415016" y="3889421"/>
            <a:ext cx="420914" cy="345421"/>
          </a:xfrm>
          <a:prstGeom prst="right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Flecha derecha 23"/>
          <p:cNvSpPr/>
          <p:nvPr/>
        </p:nvSpPr>
        <p:spPr>
          <a:xfrm rot="5400000">
            <a:off x="7345962" y="3896708"/>
            <a:ext cx="420914" cy="345421"/>
          </a:xfrm>
          <a:prstGeom prst="right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Flecha derecha 24"/>
          <p:cNvSpPr/>
          <p:nvPr/>
        </p:nvSpPr>
        <p:spPr>
          <a:xfrm rot="5400000">
            <a:off x="10358136" y="3896708"/>
            <a:ext cx="420914" cy="345421"/>
          </a:xfrm>
          <a:prstGeom prst="right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2381652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2" y="950920"/>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919353" y="40548"/>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006" y="-1583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407276" y="-189502"/>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12" name="Rectángulo redondeado 11"/>
          <p:cNvSpPr/>
          <p:nvPr/>
        </p:nvSpPr>
        <p:spPr>
          <a:xfrm>
            <a:off x="4587331" y="1074325"/>
            <a:ext cx="2793242" cy="490938"/>
          </a:xfrm>
          <a:prstGeom prst="round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FUEGO POR PIEZA</a:t>
            </a:r>
            <a:endParaRPr lang="en-US" b="1" dirty="0">
              <a:latin typeface="Arial" panose="020B0604020202020204" pitchFamily="34" charset="0"/>
              <a:cs typeface="Arial" panose="020B0604020202020204" pitchFamily="34" charset="0"/>
            </a:endParaRPr>
          </a:p>
        </p:txBody>
      </p:sp>
      <p:grpSp>
        <p:nvGrpSpPr>
          <p:cNvPr id="22" name="Grupo 21"/>
          <p:cNvGrpSpPr/>
          <p:nvPr/>
        </p:nvGrpSpPr>
        <p:grpSpPr>
          <a:xfrm>
            <a:off x="3323514" y="4370961"/>
            <a:ext cx="367922" cy="685800"/>
            <a:chOff x="7124700" y="2962275"/>
            <a:chExt cx="367922" cy="895350"/>
          </a:xfrm>
        </p:grpSpPr>
        <p:cxnSp>
          <p:nvCxnSpPr>
            <p:cNvPr id="23" name="Conector recto 22"/>
            <p:cNvCxnSpPr/>
            <p:nvPr/>
          </p:nvCxnSpPr>
          <p:spPr>
            <a:xfrm>
              <a:off x="7124700" y="3400425"/>
              <a:ext cx="0" cy="45720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Conector recto 23"/>
            <p:cNvCxnSpPr/>
            <p:nvPr/>
          </p:nvCxnSpPr>
          <p:spPr>
            <a:xfrm>
              <a:off x="7492622" y="3400425"/>
              <a:ext cx="0" cy="45720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Conector recto 24"/>
            <p:cNvCxnSpPr/>
            <p:nvPr/>
          </p:nvCxnSpPr>
          <p:spPr>
            <a:xfrm flipV="1">
              <a:off x="7315200" y="2962275"/>
              <a:ext cx="0" cy="66675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6" name="Grupo 25"/>
          <p:cNvGrpSpPr/>
          <p:nvPr/>
        </p:nvGrpSpPr>
        <p:grpSpPr>
          <a:xfrm>
            <a:off x="4821468" y="5267696"/>
            <a:ext cx="367922" cy="685800"/>
            <a:chOff x="7124700" y="2962275"/>
            <a:chExt cx="367922" cy="895350"/>
          </a:xfrm>
        </p:grpSpPr>
        <p:cxnSp>
          <p:nvCxnSpPr>
            <p:cNvPr id="27" name="Conector recto 26"/>
            <p:cNvCxnSpPr/>
            <p:nvPr/>
          </p:nvCxnSpPr>
          <p:spPr>
            <a:xfrm>
              <a:off x="7124700" y="3400425"/>
              <a:ext cx="0" cy="45720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Conector recto 27"/>
            <p:cNvCxnSpPr/>
            <p:nvPr/>
          </p:nvCxnSpPr>
          <p:spPr>
            <a:xfrm>
              <a:off x="7492622" y="3400425"/>
              <a:ext cx="0" cy="45720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Conector recto 28"/>
            <p:cNvCxnSpPr/>
            <p:nvPr/>
          </p:nvCxnSpPr>
          <p:spPr>
            <a:xfrm flipV="1">
              <a:off x="7315200" y="2962275"/>
              <a:ext cx="0" cy="66675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0" name="Grupo 29"/>
          <p:cNvGrpSpPr/>
          <p:nvPr/>
        </p:nvGrpSpPr>
        <p:grpSpPr>
          <a:xfrm>
            <a:off x="6796586" y="4370961"/>
            <a:ext cx="367922" cy="685800"/>
            <a:chOff x="7124700" y="2962275"/>
            <a:chExt cx="367922" cy="895350"/>
          </a:xfrm>
        </p:grpSpPr>
        <p:cxnSp>
          <p:nvCxnSpPr>
            <p:cNvPr id="31" name="Conector recto 30"/>
            <p:cNvCxnSpPr/>
            <p:nvPr/>
          </p:nvCxnSpPr>
          <p:spPr>
            <a:xfrm>
              <a:off x="7124700" y="3400425"/>
              <a:ext cx="0" cy="45720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Conector recto 31"/>
            <p:cNvCxnSpPr/>
            <p:nvPr/>
          </p:nvCxnSpPr>
          <p:spPr>
            <a:xfrm>
              <a:off x="7492622" y="3400425"/>
              <a:ext cx="0" cy="45720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Conector recto 32"/>
            <p:cNvCxnSpPr/>
            <p:nvPr/>
          </p:nvCxnSpPr>
          <p:spPr>
            <a:xfrm flipV="1">
              <a:off x="7315200" y="2962275"/>
              <a:ext cx="0" cy="66675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4" name="Grupo 33"/>
          <p:cNvGrpSpPr/>
          <p:nvPr/>
        </p:nvGrpSpPr>
        <p:grpSpPr>
          <a:xfrm>
            <a:off x="8867064" y="5302459"/>
            <a:ext cx="367922" cy="685800"/>
            <a:chOff x="7124700" y="2962275"/>
            <a:chExt cx="367922" cy="895350"/>
          </a:xfrm>
        </p:grpSpPr>
        <p:cxnSp>
          <p:nvCxnSpPr>
            <p:cNvPr id="35" name="Conector recto 34"/>
            <p:cNvCxnSpPr/>
            <p:nvPr/>
          </p:nvCxnSpPr>
          <p:spPr>
            <a:xfrm>
              <a:off x="7124700" y="3400425"/>
              <a:ext cx="0" cy="45720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 name="Conector recto 35"/>
            <p:cNvCxnSpPr/>
            <p:nvPr/>
          </p:nvCxnSpPr>
          <p:spPr>
            <a:xfrm>
              <a:off x="7492622" y="3400425"/>
              <a:ext cx="0" cy="45720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Conector recto 36"/>
            <p:cNvCxnSpPr/>
            <p:nvPr/>
          </p:nvCxnSpPr>
          <p:spPr>
            <a:xfrm flipV="1">
              <a:off x="7315200" y="2962275"/>
              <a:ext cx="0" cy="66675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42" name="Grupo 41"/>
          <p:cNvGrpSpPr/>
          <p:nvPr/>
        </p:nvGrpSpPr>
        <p:grpSpPr>
          <a:xfrm>
            <a:off x="6679052" y="3693462"/>
            <a:ext cx="616068" cy="672957"/>
            <a:chOff x="5220929" y="3731342"/>
            <a:chExt cx="1032387" cy="1076632"/>
          </a:xfrm>
        </p:grpSpPr>
        <p:cxnSp>
          <p:nvCxnSpPr>
            <p:cNvPr id="43" name="Conector recto 42"/>
            <p:cNvCxnSpPr/>
            <p:nvPr/>
          </p:nvCxnSpPr>
          <p:spPr>
            <a:xfrm>
              <a:off x="5869858" y="3952568"/>
              <a:ext cx="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4" name="Explosión 2 43"/>
            <p:cNvSpPr/>
            <p:nvPr/>
          </p:nvSpPr>
          <p:spPr>
            <a:xfrm>
              <a:off x="5220929" y="3731342"/>
              <a:ext cx="1032387" cy="1076632"/>
            </a:xfrm>
            <a:prstGeom prst="irregularSeal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 name="Explosión 2 44"/>
            <p:cNvSpPr/>
            <p:nvPr/>
          </p:nvSpPr>
          <p:spPr>
            <a:xfrm>
              <a:off x="5373329" y="3956599"/>
              <a:ext cx="767326" cy="631096"/>
            </a:xfrm>
            <a:prstGeom prst="irregularSeal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58" name="CuadroTexto 57"/>
          <p:cNvSpPr txBox="1"/>
          <p:nvPr/>
        </p:nvSpPr>
        <p:spPr>
          <a:xfrm>
            <a:off x="1469397" y="1737201"/>
            <a:ext cx="9159455" cy="1754326"/>
          </a:xfrm>
          <a:prstGeom prst="rect">
            <a:avLst/>
          </a:prstGeom>
          <a:solidFill>
            <a:schemeClr val="accent6">
              <a:lumMod val="60000"/>
              <a:lumOff val="40000"/>
            </a:schemeClr>
          </a:solidFill>
          <a:ln>
            <a:solidFill>
              <a:schemeClr val="tx1"/>
            </a:solidFill>
          </a:ln>
        </p:spPr>
        <p:txBody>
          <a:bodyPr wrap="square" rtlCol="0">
            <a:spAutoFit/>
          </a:bodyPr>
          <a:lstStyle/>
          <a:p>
            <a:pPr algn="just"/>
            <a:r>
              <a:rPr lang="es-ES" cap="all" dirty="0">
                <a:latin typeface="Arial" panose="020B0604020202020204" pitchFamily="34" charset="0"/>
                <a:cs typeface="Arial" panose="020B0604020202020204" pitchFamily="34" charset="0"/>
              </a:rPr>
              <a:t>Se emplea para efectuar el reglaje y en el fuego de los registros de precisión. Este es ordenado por el oficial de batería en todo momento. Durante el reglaje, solo se volverá a cargar una vez que se haya ordenado el nuevo comando de alza. El comandante de pieza dará la orden de fuego, tan pronto reciba la voz “fuego” del oficial de batería. </a:t>
            </a:r>
            <a:endParaRPr lang="en-US" cap="all"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6186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398879" y="136525"/>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grpSp>
        <p:nvGrpSpPr>
          <p:cNvPr id="17" name="Grupo 16"/>
          <p:cNvGrpSpPr/>
          <p:nvPr/>
        </p:nvGrpSpPr>
        <p:grpSpPr>
          <a:xfrm>
            <a:off x="3255275" y="4672275"/>
            <a:ext cx="367922" cy="685800"/>
            <a:chOff x="7124700" y="2962275"/>
            <a:chExt cx="367922" cy="895350"/>
          </a:xfrm>
        </p:grpSpPr>
        <p:cxnSp>
          <p:nvCxnSpPr>
            <p:cNvPr id="18" name="Conector recto 17"/>
            <p:cNvCxnSpPr/>
            <p:nvPr/>
          </p:nvCxnSpPr>
          <p:spPr>
            <a:xfrm>
              <a:off x="7124700" y="3400425"/>
              <a:ext cx="0" cy="45720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Conector recto 21"/>
            <p:cNvCxnSpPr/>
            <p:nvPr/>
          </p:nvCxnSpPr>
          <p:spPr>
            <a:xfrm>
              <a:off x="7492622" y="3400425"/>
              <a:ext cx="0" cy="45720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Conector recto 22"/>
            <p:cNvCxnSpPr/>
            <p:nvPr/>
          </p:nvCxnSpPr>
          <p:spPr>
            <a:xfrm flipV="1">
              <a:off x="7315200" y="2962275"/>
              <a:ext cx="0" cy="66675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4" name="Grupo 23"/>
          <p:cNvGrpSpPr/>
          <p:nvPr/>
        </p:nvGrpSpPr>
        <p:grpSpPr>
          <a:xfrm>
            <a:off x="4753229" y="5569010"/>
            <a:ext cx="367922" cy="685800"/>
            <a:chOff x="7124700" y="2962275"/>
            <a:chExt cx="367922" cy="895350"/>
          </a:xfrm>
        </p:grpSpPr>
        <p:cxnSp>
          <p:nvCxnSpPr>
            <p:cNvPr id="25" name="Conector recto 24"/>
            <p:cNvCxnSpPr/>
            <p:nvPr/>
          </p:nvCxnSpPr>
          <p:spPr>
            <a:xfrm>
              <a:off x="7124700" y="3400425"/>
              <a:ext cx="0" cy="45720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Conector recto 25"/>
            <p:cNvCxnSpPr/>
            <p:nvPr/>
          </p:nvCxnSpPr>
          <p:spPr>
            <a:xfrm>
              <a:off x="7492622" y="3400425"/>
              <a:ext cx="0" cy="45720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Conector recto 26"/>
            <p:cNvCxnSpPr/>
            <p:nvPr/>
          </p:nvCxnSpPr>
          <p:spPr>
            <a:xfrm flipV="1">
              <a:off x="7315200" y="2962275"/>
              <a:ext cx="0" cy="66675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8" name="Grupo 27"/>
          <p:cNvGrpSpPr/>
          <p:nvPr/>
        </p:nvGrpSpPr>
        <p:grpSpPr>
          <a:xfrm>
            <a:off x="6728347" y="4672275"/>
            <a:ext cx="367922" cy="685800"/>
            <a:chOff x="7124700" y="2962275"/>
            <a:chExt cx="367922" cy="895350"/>
          </a:xfrm>
        </p:grpSpPr>
        <p:cxnSp>
          <p:nvCxnSpPr>
            <p:cNvPr id="29" name="Conector recto 28"/>
            <p:cNvCxnSpPr/>
            <p:nvPr/>
          </p:nvCxnSpPr>
          <p:spPr>
            <a:xfrm>
              <a:off x="7124700" y="3400425"/>
              <a:ext cx="0" cy="45720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Conector recto 29"/>
            <p:cNvCxnSpPr/>
            <p:nvPr/>
          </p:nvCxnSpPr>
          <p:spPr>
            <a:xfrm>
              <a:off x="7492622" y="3400425"/>
              <a:ext cx="0" cy="45720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Conector recto 30"/>
            <p:cNvCxnSpPr/>
            <p:nvPr/>
          </p:nvCxnSpPr>
          <p:spPr>
            <a:xfrm flipV="1">
              <a:off x="7315200" y="2962275"/>
              <a:ext cx="0" cy="66675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2" name="Grupo 31"/>
          <p:cNvGrpSpPr/>
          <p:nvPr/>
        </p:nvGrpSpPr>
        <p:grpSpPr>
          <a:xfrm>
            <a:off x="8798825" y="5603773"/>
            <a:ext cx="367922" cy="685800"/>
            <a:chOff x="7124700" y="2962275"/>
            <a:chExt cx="367922" cy="895350"/>
          </a:xfrm>
        </p:grpSpPr>
        <p:cxnSp>
          <p:nvCxnSpPr>
            <p:cNvPr id="33" name="Conector recto 32"/>
            <p:cNvCxnSpPr/>
            <p:nvPr/>
          </p:nvCxnSpPr>
          <p:spPr>
            <a:xfrm>
              <a:off x="7124700" y="3400425"/>
              <a:ext cx="0" cy="45720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Conector recto 33"/>
            <p:cNvCxnSpPr/>
            <p:nvPr/>
          </p:nvCxnSpPr>
          <p:spPr>
            <a:xfrm>
              <a:off x="7492622" y="3400425"/>
              <a:ext cx="0" cy="45720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Conector recto 34"/>
            <p:cNvCxnSpPr/>
            <p:nvPr/>
          </p:nvCxnSpPr>
          <p:spPr>
            <a:xfrm flipV="1">
              <a:off x="7315200" y="2962275"/>
              <a:ext cx="0" cy="66675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6" name="Rectángulo redondeado 35"/>
          <p:cNvSpPr/>
          <p:nvPr/>
        </p:nvSpPr>
        <p:spPr>
          <a:xfrm>
            <a:off x="4708845" y="1356690"/>
            <a:ext cx="2793242" cy="490938"/>
          </a:xfrm>
          <a:prstGeom prst="round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FUEGO POR ALA</a:t>
            </a:r>
            <a:endParaRPr lang="en-US" b="1" dirty="0">
              <a:latin typeface="Arial" panose="020B0604020202020204" pitchFamily="34" charset="0"/>
              <a:cs typeface="Arial" panose="020B0604020202020204" pitchFamily="34" charset="0"/>
            </a:endParaRPr>
          </a:p>
        </p:txBody>
      </p:sp>
      <p:grpSp>
        <p:nvGrpSpPr>
          <p:cNvPr id="37" name="Grupo 36"/>
          <p:cNvGrpSpPr/>
          <p:nvPr/>
        </p:nvGrpSpPr>
        <p:grpSpPr>
          <a:xfrm>
            <a:off x="8681291" y="4882616"/>
            <a:ext cx="616068" cy="672957"/>
            <a:chOff x="5220929" y="3731342"/>
            <a:chExt cx="1032387" cy="1076632"/>
          </a:xfrm>
        </p:grpSpPr>
        <p:cxnSp>
          <p:nvCxnSpPr>
            <p:cNvPr id="38" name="Conector recto 37"/>
            <p:cNvCxnSpPr/>
            <p:nvPr/>
          </p:nvCxnSpPr>
          <p:spPr>
            <a:xfrm>
              <a:off x="5869858" y="3952568"/>
              <a:ext cx="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9" name="Explosión 2 38"/>
            <p:cNvSpPr/>
            <p:nvPr/>
          </p:nvSpPr>
          <p:spPr>
            <a:xfrm>
              <a:off x="5220929" y="3731342"/>
              <a:ext cx="1032387" cy="1076632"/>
            </a:xfrm>
            <a:prstGeom prst="irregularSeal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Explosión 2 39"/>
            <p:cNvSpPr/>
            <p:nvPr/>
          </p:nvSpPr>
          <p:spPr>
            <a:xfrm>
              <a:off x="5373329" y="3956599"/>
              <a:ext cx="767326" cy="631096"/>
            </a:xfrm>
            <a:prstGeom prst="irregularSeal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41" name="Grupo 40"/>
          <p:cNvGrpSpPr/>
          <p:nvPr/>
        </p:nvGrpSpPr>
        <p:grpSpPr>
          <a:xfrm>
            <a:off x="6610813" y="3994776"/>
            <a:ext cx="616068" cy="672957"/>
            <a:chOff x="5220929" y="3731342"/>
            <a:chExt cx="1032387" cy="1076632"/>
          </a:xfrm>
        </p:grpSpPr>
        <p:cxnSp>
          <p:nvCxnSpPr>
            <p:cNvPr id="42" name="Conector recto 41"/>
            <p:cNvCxnSpPr/>
            <p:nvPr/>
          </p:nvCxnSpPr>
          <p:spPr>
            <a:xfrm>
              <a:off x="5869858" y="3952568"/>
              <a:ext cx="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3" name="Explosión 2 42"/>
            <p:cNvSpPr/>
            <p:nvPr/>
          </p:nvSpPr>
          <p:spPr>
            <a:xfrm>
              <a:off x="5220929" y="3731342"/>
              <a:ext cx="1032387" cy="1076632"/>
            </a:xfrm>
            <a:prstGeom prst="irregularSeal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Explosión 2 43"/>
            <p:cNvSpPr/>
            <p:nvPr/>
          </p:nvSpPr>
          <p:spPr>
            <a:xfrm>
              <a:off x="5373329" y="3956599"/>
              <a:ext cx="767326" cy="631096"/>
            </a:xfrm>
            <a:prstGeom prst="irregularSeal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45" name="Grupo 44"/>
          <p:cNvGrpSpPr/>
          <p:nvPr/>
        </p:nvGrpSpPr>
        <p:grpSpPr>
          <a:xfrm>
            <a:off x="4668783" y="4890547"/>
            <a:ext cx="616068" cy="672957"/>
            <a:chOff x="5220929" y="3731342"/>
            <a:chExt cx="1032387" cy="1076632"/>
          </a:xfrm>
        </p:grpSpPr>
        <p:cxnSp>
          <p:nvCxnSpPr>
            <p:cNvPr id="46" name="Conector recto 45"/>
            <p:cNvCxnSpPr/>
            <p:nvPr/>
          </p:nvCxnSpPr>
          <p:spPr>
            <a:xfrm>
              <a:off x="5869858" y="3952568"/>
              <a:ext cx="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7" name="Explosión 2 46"/>
            <p:cNvSpPr/>
            <p:nvPr/>
          </p:nvSpPr>
          <p:spPr>
            <a:xfrm>
              <a:off x="5220929" y="3731342"/>
              <a:ext cx="1032387" cy="1076632"/>
            </a:xfrm>
            <a:prstGeom prst="irregularSeal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Explosión 2 47"/>
            <p:cNvSpPr/>
            <p:nvPr/>
          </p:nvSpPr>
          <p:spPr>
            <a:xfrm>
              <a:off x="5373329" y="3956599"/>
              <a:ext cx="767326" cy="631096"/>
            </a:xfrm>
            <a:prstGeom prst="irregularSeal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49" name="Grupo 48"/>
          <p:cNvGrpSpPr/>
          <p:nvPr/>
        </p:nvGrpSpPr>
        <p:grpSpPr>
          <a:xfrm>
            <a:off x="3137741" y="3977394"/>
            <a:ext cx="616068" cy="672957"/>
            <a:chOff x="5220929" y="3731342"/>
            <a:chExt cx="1032387" cy="1076632"/>
          </a:xfrm>
        </p:grpSpPr>
        <p:cxnSp>
          <p:nvCxnSpPr>
            <p:cNvPr id="50" name="Conector recto 49"/>
            <p:cNvCxnSpPr/>
            <p:nvPr/>
          </p:nvCxnSpPr>
          <p:spPr>
            <a:xfrm>
              <a:off x="5869858" y="3952568"/>
              <a:ext cx="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1" name="Explosión 2 50"/>
            <p:cNvSpPr/>
            <p:nvPr/>
          </p:nvSpPr>
          <p:spPr>
            <a:xfrm>
              <a:off x="5220929" y="3731342"/>
              <a:ext cx="1032387" cy="1076632"/>
            </a:xfrm>
            <a:prstGeom prst="irregularSeal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Explosión 2 51"/>
            <p:cNvSpPr/>
            <p:nvPr/>
          </p:nvSpPr>
          <p:spPr>
            <a:xfrm>
              <a:off x="5373329" y="3956599"/>
              <a:ext cx="767326" cy="631096"/>
            </a:xfrm>
            <a:prstGeom prst="irregularSeal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57" name="CuadroTexto 56"/>
          <p:cNvSpPr txBox="1"/>
          <p:nvPr/>
        </p:nvSpPr>
        <p:spPr>
          <a:xfrm>
            <a:off x="1461001" y="1941073"/>
            <a:ext cx="9159455" cy="923330"/>
          </a:xfrm>
          <a:prstGeom prst="rect">
            <a:avLst/>
          </a:prstGeom>
          <a:solidFill>
            <a:schemeClr val="accent6">
              <a:lumMod val="60000"/>
              <a:lumOff val="40000"/>
            </a:schemeClr>
          </a:solidFill>
          <a:ln>
            <a:solidFill>
              <a:schemeClr val="tx1"/>
            </a:solidFill>
          </a:ln>
        </p:spPr>
        <p:txBody>
          <a:bodyPr wrap="square" rtlCol="0">
            <a:spAutoFit/>
          </a:bodyPr>
          <a:lstStyle/>
          <a:p>
            <a:pPr algn="just"/>
            <a:r>
              <a:rPr lang="es-ES" cap="all" dirty="0">
                <a:latin typeface="Arial" panose="020B0604020202020204" pitchFamily="34" charset="0"/>
                <a:cs typeface="Arial" panose="020B0604020202020204" pitchFamily="34" charset="0"/>
              </a:rPr>
              <a:t>SE EMPLEA CUANDO SE DESEA BATIR, EN FORMA SISTEMÁTICA Y METÓDICA, UN BLANCO, ADEMÁS, CUANDO SE ESTIME NECESARIO CONTROLAR EL PARALELISMO Y ALCANCE DE LAS PIEZAS.</a:t>
            </a:r>
            <a:endParaRPr lang="en-US" cap="all"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1489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398879" y="136525"/>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grpSp>
        <p:nvGrpSpPr>
          <p:cNvPr id="17" name="Grupo 16"/>
          <p:cNvGrpSpPr/>
          <p:nvPr/>
        </p:nvGrpSpPr>
        <p:grpSpPr>
          <a:xfrm>
            <a:off x="3255275" y="4672275"/>
            <a:ext cx="367922" cy="685800"/>
            <a:chOff x="7124700" y="2962275"/>
            <a:chExt cx="367922" cy="895350"/>
          </a:xfrm>
        </p:grpSpPr>
        <p:cxnSp>
          <p:nvCxnSpPr>
            <p:cNvPr id="18" name="Conector recto 17"/>
            <p:cNvCxnSpPr/>
            <p:nvPr/>
          </p:nvCxnSpPr>
          <p:spPr>
            <a:xfrm>
              <a:off x="7124700" y="3400425"/>
              <a:ext cx="0" cy="45720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Conector recto 21"/>
            <p:cNvCxnSpPr/>
            <p:nvPr/>
          </p:nvCxnSpPr>
          <p:spPr>
            <a:xfrm>
              <a:off x="7492622" y="3400425"/>
              <a:ext cx="0" cy="45720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Conector recto 22"/>
            <p:cNvCxnSpPr/>
            <p:nvPr/>
          </p:nvCxnSpPr>
          <p:spPr>
            <a:xfrm flipV="1">
              <a:off x="7315200" y="2962275"/>
              <a:ext cx="0" cy="66675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4" name="Grupo 23"/>
          <p:cNvGrpSpPr/>
          <p:nvPr/>
        </p:nvGrpSpPr>
        <p:grpSpPr>
          <a:xfrm>
            <a:off x="4753229" y="5569010"/>
            <a:ext cx="367922" cy="685800"/>
            <a:chOff x="7124700" y="2962275"/>
            <a:chExt cx="367922" cy="895350"/>
          </a:xfrm>
        </p:grpSpPr>
        <p:cxnSp>
          <p:nvCxnSpPr>
            <p:cNvPr id="25" name="Conector recto 24"/>
            <p:cNvCxnSpPr/>
            <p:nvPr/>
          </p:nvCxnSpPr>
          <p:spPr>
            <a:xfrm>
              <a:off x="7124700" y="3400425"/>
              <a:ext cx="0" cy="45720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Conector recto 25"/>
            <p:cNvCxnSpPr/>
            <p:nvPr/>
          </p:nvCxnSpPr>
          <p:spPr>
            <a:xfrm>
              <a:off x="7492622" y="3400425"/>
              <a:ext cx="0" cy="45720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Conector recto 26"/>
            <p:cNvCxnSpPr/>
            <p:nvPr/>
          </p:nvCxnSpPr>
          <p:spPr>
            <a:xfrm flipV="1">
              <a:off x="7315200" y="2962275"/>
              <a:ext cx="0" cy="66675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8" name="Grupo 27"/>
          <p:cNvGrpSpPr/>
          <p:nvPr/>
        </p:nvGrpSpPr>
        <p:grpSpPr>
          <a:xfrm>
            <a:off x="6728347" y="4672275"/>
            <a:ext cx="367922" cy="685800"/>
            <a:chOff x="7124700" y="2962275"/>
            <a:chExt cx="367922" cy="895350"/>
          </a:xfrm>
        </p:grpSpPr>
        <p:cxnSp>
          <p:nvCxnSpPr>
            <p:cNvPr id="29" name="Conector recto 28"/>
            <p:cNvCxnSpPr/>
            <p:nvPr/>
          </p:nvCxnSpPr>
          <p:spPr>
            <a:xfrm>
              <a:off x="7124700" y="3400425"/>
              <a:ext cx="0" cy="45720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Conector recto 29"/>
            <p:cNvCxnSpPr/>
            <p:nvPr/>
          </p:nvCxnSpPr>
          <p:spPr>
            <a:xfrm>
              <a:off x="7492622" y="3400425"/>
              <a:ext cx="0" cy="45720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Conector recto 30"/>
            <p:cNvCxnSpPr/>
            <p:nvPr/>
          </p:nvCxnSpPr>
          <p:spPr>
            <a:xfrm flipV="1">
              <a:off x="7315200" y="2962275"/>
              <a:ext cx="0" cy="66675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2" name="Grupo 31"/>
          <p:cNvGrpSpPr/>
          <p:nvPr/>
        </p:nvGrpSpPr>
        <p:grpSpPr>
          <a:xfrm>
            <a:off x="8798825" y="5603773"/>
            <a:ext cx="367922" cy="685800"/>
            <a:chOff x="7124700" y="2962275"/>
            <a:chExt cx="367922" cy="895350"/>
          </a:xfrm>
        </p:grpSpPr>
        <p:cxnSp>
          <p:nvCxnSpPr>
            <p:cNvPr id="33" name="Conector recto 32"/>
            <p:cNvCxnSpPr/>
            <p:nvPr/>
          </p:nvCxnSpPr>
          <p:spPr>
            <a:xfrm>
              <a:off x="7124700" y="3400425"/>
              <a:ext cx="0" cy="45720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Conector recto 33"/>
            <p:cNvCxnSpPr/>
            <p:nvPr/>
          </p:nvCxnSpPr>
          <p:spPr>
            <a:xfrm>
              <a:off x="7492622" y="3400425"/>
              <a:ext cx="0" cy="45720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Conector recto 34"/>
            <p:cNvCxnSpPr/>
            <p:nvPr/>
          </p:nvCxnSpPr>
          <p:spPr>
            <a:xfrm flipV="1">
              <a:off x="7315200" y="2962275"/>
              <a:ext cx="0" cy="66675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6" name="Rectángulo redondeado 35"/>
          <p:cNvSpPr/>
          <p:nvPr/>
        </p:nvSpPr>
        <p:spPr>
          <a:xfrm>
            <a:off x="4708845" y="1356690"/>
            <a:ext cx="2793242" cy="490938"/>
          </a:xfrm>
          <a:prstGeom prst="round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FUEGO POR RAFAGAS</a:t>
            </a:r>
            <a:endParaRPr lang="en-US" b="1" dirty="0">
              <a:latin typeface="Arial" panose="020B0604020202020204" pitchFamily="34" charset="0"/>
              <a:cs typeface="Arial" panose="020B0604020202020204" pitchFamily="34" charset="0"/>
            </a:endParaRPr>
          </a:p>
        </p:txBody>
      </p:sp>
      <p:grpSp>
        <p:nvGrpSpPr>
          <p:cNvPr id="37" name="Grupo 36"/>
          <p:cNvGrpSpPr/>
          <p:nvPr/>
        </p:nvGrpSpPr>
        <p:grpSpPr>
          <a:xfrm>
            <a:off x="8681291" y="4882616"/>
            <a:ext cx="616068" cy="672957"/>
            <a:chOff x="5220929" y="3731342"/>
            <a:chExt cx="1032387" cy="1076632"/>
          </a:xfrm>
        </p:grpSpPr>
        <p:cxnSp>
          <p:nvCxnSpPr>
            <p:cNvPr id="38" name="Conector recto 37"/>
            <p:cNvCxnSpPr/>
            <p:nvPr/>
          </p:nvCxnSpPr>
          <p:spPr>
            <a:xfrm>
              <a:off x="5869858" y="3952568"/>
              <a:ext cx="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9" name="Explosión 2 38"/>
            <p:cNvSpPr/>
            <p:nvPr/>
          </p:nvSpPr>
          <p:spPr>
            <a:xfrm>
              <a:off x="5220929" y="3731342"/>
              <a:ext cx="1032387" cy="1076632"/>
            </a:xfrm>
            <a:prstGeom prst="irregularSeal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Explosión 2 39"/>
            <p:cNvSpPr/>
            <p:nvPr/>
          </p:nvSpPr>
          <p:spPr>
            <a:xfrm>
              <a:off x="5373329" y="3956599"/>
              <a:ext cx="767326" cy="631096"/>
            </a:xfrm>
            <a:prstGeom prst="irregularSeal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41" name="Grupo 40"/>
          <p:cNvGrpSpPr/>
          <p:nvPr/>
        </p:nvGrpSpPr>
        <p:grpSpPr>
          <a:xfrm>
            <a:off x="6610813" y="3994776"/>
            <a:ext cx="616068" cy="672957"/>
            <a:chOff x="5220929" y="3731342"/>
            <a:chExt cx="1032387" cy="1076632"/>
          </a:xfrm>
        </p:grpSpPr>
        <p:cxnSp>
          <p:nvCxnSpPr>
            <p:cNvPr id="42" name="Conector recto 41"/>
            <p:cNvCxnSpPr/>
            <p:nvPr/>
          </p:nvCxnSpPr>
          <p:spPr>
            <a:xfrm>
              <a:off x="5869858" y="3952568"/>
              <a:ext cx="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3" name="Explosión 2 42"/>
            <p:cNvSpPr/>
            <p:nvPr/>
          </p:nvSpPr>
          <p:spPr>
            <a:xfrm>
              <a:off x="5220929" y="3731342"/>
              <a:ext cx="1032387" cy="1076632"/>
            </a:xfrm>
            <a:prstGeom prst="irregularSeal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Explosión 2 43"/>
            <p:cNvSpPr/>
            <p:nvPr/>
          </p:nvSpPr>
          <p:spPr>
            <a:xfrm>
              <a:off x="5373329" y="3956599"/>
              <a:ext cx="767326" cy="631096"/>
            </a:xfrm>
            <a:prstGeom prst="irregularSeal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45" name="Grupo 44"/>
          <p:cNvGrpSpPr/>
          <p:nvPr/>
        </p:nvGrpSpPr>
        <p:grpSpPr>
          <a:xfrm>
            <a:off x="4668783" y="4890547"/>
            <a:ext cx="616068" cy="672957"/>
            <a:chOff x="5220929" y="3731342"/>
            <a:chExt cx="1032387" cy="1076632"/>
          </a:xfrm>
        </p:grpSpPr>
        <p:cxnSp>
          <p:nvCxnSpPr>
            <p:cNvPr id="46" name="Conector recto 45"/>
            <p:cNvCxnSpPr/>
            <p:nvPr/>
          </p:nvCxnSpPr>
          <p:spPr>
            <a:xfrm>
              <a:off x="5869858" y="3952568"/>
              <a:ext cx="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7" name="Explosión 2 46"/>
            <p:cNvSpPr/>
            <p:nvPr/>
          </p:nvSpPr>
          <p:spPr>
            <a:xfrm>
              <a:off x="5220929" y="3731342"/>
              <a:ext cx="1032387" cy="1076632"/>
            </a:xfrm>
            <a:prstGeom prst="irregularSeal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Explosión 2 47"/>
            <p:cNvSpPr/>
            <p:nvPr/>
          </p:nvSpPr>
          <p:spPr>
            <a:xfrm>
              <a:off x="5373329" y="3956599"/>
              <a:ext cx="767326" cy="631096"/>
            </a:xfrm>
            <a:prstGeom prst="irregularSeal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49" name="Grupo 48"/>
          <p:cNvGrpSpPr/>
          <p:nvPr/>
        </p:nvGrpSpPr>
        <p:grpSpPr>
          <a:xfrm>
            <a:off x="3137741" y="3977394"/>
            <a:ext cx="616068" cy="672957"/>
            <a:chOff x="5220929" y="3731342"/>
            <a:chExt cx="1032387" cy="1076632"/>
          </a:xfrm>
        </p:grpSpPr>
        <p:cxnSp>
          <p:nvCxnSpPr>
            <p:cNvPr id="50" name="Conector recto 49"/>
            <p:cNvCxnSpPr/>
            <p:nvPr/>
          </p:nvCxnSpPr>
          <p:spPr>
            <a:xfrm>
              <a:off x="5869858" y="3952568"/>
              <a:ext cx="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1" name="Explosión 2 50"/>
            <p:cNvSpPr/>
            <p:nvPr/>
          </p:nvSpPr>
          <p:spPr>
            <a:xfrm>
              <a:off x="5220929" y="3731342"/>
              <a:ext cx="1032387" cy="1076632"/>
            </a:xfrm>
            <a:prstGeom prst="irregularSeal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Explosión 2 51"/>
            <p:cNvSpPr/>
            <p:nvPr/>
          </p:nvSpPr>
          <p:spPr>
            <a:xfrm>
              <a:off x="5373329" y="3956599"/>
              <a:ext cx="767326" cy="631096"/>
            </a:xfrm>
            <a:prstGeom prst="irregularSeal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57" name="CuadroTexto 56"/>
          <p:cNvSpPr txBox="1"/>
          <p:nvPr/>
        </p:nvSpPr>
        <p:spPr>
          <a:xfrm>
            <a:off x="1461001" y="1941073"/>
            <a:ext cx="9159455" cy="1754326"/>
          </a:xfrm>
          <a:prstGeom prst="rect">
            <a:avLst/>
          </a:prstGeom>
          <a:solidFill>
            <a:schemeClr val="accent6">
              <a:lumMod val="60000"/>
              <a:lumOff val="40000"/>
            </a:schemeClr>
          </a:solidFill>
          <a:ln>
            <a:solidFill>
              <a:schemeClr val="tx1"/>
            </a:solidFill>
          </a:ln>
        </p:spPr>
        <p:txBody>
          <a:bodyPr wrap="square" rtlCol="0">
            <a:spAutoFit/>
          </a:bodyPr>
          <a:lstStyle/>
          <a:p>
            <a:pPr algn="just"/>
            <a:r>
              <a:rPr lang="es-ES" cap="all" dirty="0">
                <a:latin typeface="Arial" panose="020B0604020202020204" pitchFamily="34" charset="0"/>
                <a:cs typeface="Arial" panose="020B0604020202020204" pitchFamily="34" charset="0"/>
              </a:rPr>
              <a:t>SE EMPLEA EN EL FUEGO EFECTO Y, EXCEPCIONALMENTE, DURANTE EL REGLAJE. TIENE LA CAPACIDAD DE BATIEMIENTO DE BLANCO DE ZONA, AL EJECUTARSE HACIA O DESDE LA PROFUNDIDAD, DISPARANDO CON ALZAS ESCALONADAS. CONSTITUYE LA MODALIDAD NORMAL DEL FUEGO DE LAS ARMAS DE APOYO DE FUEGO TERRESTRES PARA EL BATIMEINTO DE LAS BLANCOS DE ZONA.</a:t>
            </a:r>
            <a:endParaRPr lang="en-US" cap="all"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94883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41"/>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4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398879" y="136525"/>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grpSp>
        <p:nvGrpSpPr>
          <p:cNvPr id="17" name="Grupo 16"/>
          <p:cNvGrpSpPr/>
          <p:nvPr/>
        </p:nvGrpSpPr>
        <p:grpSpPr>
          <a:xfrm>
            <a:off x="3255275" y="4672275"/>
            <a:ext cx="367922" cy="685800"/>
            <a:chOff x="7124700" y="2962275"/>
            <a:chExt cx="367922" cy="895350"/>
          </a:xfrm>
        </p:grpSpPr>
        <p:cxnSp>
          <p:nvCxnSpPr>
            <p:cNvPr id="18" name="Conector recto 17"/>
            <p:cNvCxnSpPr/>
            <p:nvPr/>
          </p:nvCxnSpPr>
          <p:spPr>
            <a:xfrm>
              <a:off x="7124700" y="3400425"/>
              <a:ext cx="0" cy="45720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Conector recto 21"/>
            <p:cNvCxnSpPr/>
            <p:nvPr/>
          </p:nvCxnSpPr>
          <p:spPr>
            <a:xfrm>
              <a:off x="7492622" y="3400425"/>
              <a:ext cx="0" cy="45720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Conector recto 22"/>
            <p:cNvCxnSpPr/>
            <p:nvPr/>
          </p:nvCxnSpPr>
          <p:spPr>
            <a:xfrm flipV="1">
              <a:off x="7315200" y="2962275"/>
              <a:ext cx="0" cy="66675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4" name="Grupo 23"/>
          <p:cNvGrpSpPr/>
          <p:nvPr/>
        </p:nvGrpSpPr>
        <p:grpSpPr>
          <a:xfrm>
            <a:off x="4753229" y="5569010"/>
            <a:ext cx="367922" cy="685800"/>
            <a:chOff x="7124700" y="2962275"/>
            <a:chExt cx="367922" cy="895350"/>
          </a:xfrm>
        </p:grpSpPr>
        <p:cxnSp>
          <p:nvCxnSpPr>
            <p:cNvPr id="25" name="Conector recto 24"/>
            <p:cNvCxnSpPr/>
            <p:nvPr/>
          </p:nvCxnSpPr>
          <p:spPr>
            <a:xfrm>
              <a:off x="7124700" y="3400425"/>
              <a:ext cx="0" cy="45720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Conector recto 25"/>
            <p:cNvCxnSpPr/>
            <p:nvPr/>
          </p:nvCxnSpPr>
          <p:spPr>
            <a:xfrm>
              <a:off x="7492622" y="3400425"/>
              <a:ext cx="0" cy="45720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Conector recto 26"/>
            <p:cNvCxnSpPr/>
            <p:nvPr/>
          </p:nvCxnSpPr>
          <p:spPr>
            <a:xfrm flipV="1">
              <a:off x="7315200" y="2962275"/>
              <a:ext cx="0" cy="66675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8" name="Grupo 27"/>
          <p:cNvGrpSpPr/>
          <p:nvPr/>
        </p:nvGrpSpPr>
        <p:grpSpPr>
          <a:xfrm>
            <a:off x="6728347" y="4672275"/>
            <a:ext cx="367922" cy="685800"/>
            <a:chOff x="7124700" y="2962275"/>
            <a:chExt cx="367922" cy="895350"/>
          </a:xfrm>
        </p:grpSpPr>
        <p:cxnSp>
          <p:nvCxnSpPr>
            <p:cNvPr id="29" name="Conector recto 28"/>
            <p:cNvCxnSpPr/>
            <p:nvPr/>
          </p:nvCxnSpPr>
          <p:spPr>
            <a:xfrm>
              <a:off x="7124700" y="3400425"/>
              <a:ext cx="0" cy="45720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Conector recto 29"/>
            <p:cNvCxnSpPr/>
            <p:nvPr/>
          </p:nvCxnSpPr>
          <p:spPr>
            <a:xfrm>
              <a:off x="7492622" y="3400425"/>
              <a:ext cx="0" cy="45720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Conector recto 30"/>
            <p:cNvCxnSpPr/>
            <p:nvPr/>
          </p:nvCxnSpPr>
          <p:spPr>
            <a:xfrm flipV="1">
              <a:off x="7315200" y="2962275"/>
              <a:ext cx="0" cy="66675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2" name="Grupo 31"/>
          <p:cNvGrpSpPr/>
          <p:nvPr/>
        </p:nvGrpSpPr>
        <p:grpSpPr>
          <a:xfrm>
            <a:off x="8798825" y="5603773"/>
            <a:ext cx="367922" cy="685800"/>
            <a:chOff x="7124700" y="2962275"/>
            <a:chExt cx="367922" cy="895350"/>
          </a:xfrm>
        </p:grpSpPr>
        <p:cxnSp>
          <p:nvCxnSpPr>
            <p:cNvPr id="33" name="Conector recto 32"/>
            <p:cNvCxnSpPr/>
            <p:nvPr/>
          </p:nvCxnSpPr>
          <p:spPr>
            <a:xfrm>
              <a:off x="7124700" y="3400425"/>
              <a:ext cx="0" cy="45720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Conector recto 33"/>
            <p:cNvCxnSpPr/>
            <p:nvPr/>
          </p:nvCxnSpPr>
          <p:spPr>
            <a:xfrm>
              <a:off x="7492622" y="3400425"/>
              <a:ext cx="0" cy="45720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Conector recto 34"/>
            <p:cNvCxnSpPr/>
            <p:nvPr/>
          </p:nvCxnSpPr>
          <p:spPr>
            <a:xfrm flipV="1">
              <a:off x="7315200" y="2962275"/>
              <a:ext cx="0" cy="66675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6" name="Rectángulo redondeado 35"/>
          <p:cNvSpPr/>
          <p:nvPr/>
        </p:nvSpPr>
        <p:spPr>
          <a:xfrm>
            <a:off x="4708845" y="1356690"/>
            <a:ext cx="2793242" cy="490938"/>
          </a:xfrm>
          <a:prstGeom prst="round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FUEGO POR SALVAS</a:t>
            </a:r>
            <a:endParaRPr lang="en-US" b="1" dirty="0">
              <a:latin typeface="Arial" panose="020B0604020202020204" pitchFamily="34" charset="0"/>
              <a:cs typeface="Arial" panose="020B0604020202020204" pitchFamily="34" charset="0"/>
            </a:endParaRPr>
          </a:p>
        </p:txBody>
      </p:sp>
      <p:grpSp>
        <p:nvGrpSpPr>
          <p:cNvPr id="37" name="Grupo 36"/>
          <p:cNvGrpSpPr/>
          <p:nvPr/>
        </p:nvGrpSpPr>
        <p:grpSpPr>
          <a:xfrm>
            <a:off x="8681291" y="4882616"/>
            <a:ext cx="616068" cy="672957"/>
            <a:chOff x="5220929" y="3731342"/>
            <a:chExt cx="1032387" cy="1076632"/>
          </a:xfrm>
        </p:grpSpPr>
        <p:cxnSp>
          <p:nvCxnSpPr>
            <p:cNvPr id="38" name="Conector recto 37"/>
            <p:cNvCxnSpPr/>
            <p:nvPr/>
          </p:nvCxnSpPr>
          <p:spPr>
            <a:xfrm>
              <a:off x="5869858" y="3952568"/>
              <a:ext cx="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9" name="Explosión 2 38"/>
            <p:cNvSpPr/>
            <p:nvPr/>
          </p:nvSpPr>
          <p:spPr>
            <a:xfrm>
              <a:off x="5220929" y="3731342"/>
              <a:ext cx="1032387" cy="1076632"/>
            </a:xfrm>
            <a:prstGeom prst="irregularSeal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Explosión 2 39"/>
            <p:cNvSpPr/>
            <p:nvPr/>
          </p:nvSpPr>
          <p:spPr>
            <a:xfrm>
              <a:off x="5373329" y="3956599"/>
              <a:ext cx="767326" cy="631096"/>
            </a:xfrm>
            <a:prstGeom prst="irregularSeal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41" name="Grupo 40"/>
          <p:cNvGrpSpPr/>
          <p:nvPr/>
        </p:nvGrpSpPr>
        <p:grpSpPr>
          <a:xfrm>
            <a:off x="6610813" y="3994776"/>
            <a:ext cx="616068" cy="672957"/>
            <a:chOff x="5220929" y="3731342"/>
            <a:chExt cx="1032387" cy="1076632"/>
          </a:xfrm>
        </p:grpSpPr>
        <p:cxnSp>
          <p:nvCxnSpPr>
            <p:cNvPr id="42" name="Conector recto 41"/>
            <p:cNvCxnSpPr/>
            <p:nvPr/>
          </p:nvCxnSpPr>
          <p:spPr>
            <a:xfrm>
              <a:off x="5869858" y="3952568"/>
              <a:ext cx="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3" name="Explosión 2 42"/>
            <p:cNvSpPr/>
            <p:nvPr/>
          </p:nvSpPr>
          <p:spPr>
            <a:xfrm>
              <a:off x="5220929" y="3731342"/>
              <a:ext cx="1032387" cy="1076632"/>
            </a:xfrm>
            <a:prstGeom prst="irregularSeal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Explosión 2 43"/>
            <p:cNvSpPr/>
            <p:nvPr/>
          </p:nvSpPr>
          <p:spPr>
            <a:xfrm>
              <a:off x="5373329" y="3956599"/>
              <a:ext cx="767326" cy="631096"/>
            </a:xfrm>
            <a:prstGeom prst="irregularSeal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45" name="Grupo 44"/>
          <p:cNvGrpSpPr/>
          <p:nvPr/>
        </p:nvGrpSpPr>
        <p:grpSpPr>
          <a:xfrm>
            <a:off x="4668783" y="4890547"/>
            <a:ext cx="616068" cy="672957"/>
            <a:chOff x="5220929" y="3731342"/>
            <a:chExt cx="1032387" cy="1076632"/>
          </a:xfrm>
        </p:grpSpPr>
        <p:cxnSp>
          <p:nvCxnSpPr>
            <p:cNvPr id="46" name="Conector recto 45"/>
            <p:cNvCxnSpPr/>
            <p:nvPr/>
          </p:nvCxnSpPr>
          <p:spPr>
            <a:xfrm>
              <a:off x="5869858" y="3952568"/>
              <a:ext cx="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7" name="Explosión 2 46"/>
            <p:cNvSpPr/>
            <p:nvPr/>
          </p:nvSpPr>
          <p:spPr>
            <a:xfrm>
              <a:off x="5220929" y="3731342"/>
              <a:ext cx="1032387" cy="1076632"/>
            </a:xfrm>
            <a:prstGeom prst="irregularSeal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Explosión 2 47"/>
            <p:cNvSpPr/>
            <p:nvPr/>
          </p:nvSpPr>
          <p:spPr>
            <a:xfrm>
              <a:off x="5373329" y="3956599"/>
              <a:ext cx="767326" cy="631096"/>
            </a:xfrm>
            <a:prstGeom prst="irregularSeal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49" name="Grupo 48"/>
          <p:cNvGrpSpPr/>
          <p:nvPr/>
        </p:nvGrpSpPr>
        <p:grpSpPr>
          <a:xfrm>
            <a:off x="3137741" y="3977394"/>
            <a:ext cx="616068" cy="672957"/>
            <a:chOff x="5220929" y="3731342"/>
            <a:chExt cx="1032387" cy="1076632"/>
          </a:xfrm>
        </p:grpSpPr>
        <p:cxnSp>
          <p:nvCxnSpPr>
            <p:cNvPr id="50" name="Conector recto 49"/>
            <p:cNvCxnSpPr/>
            <p:nvPr/>
          </p:nvCxnSpPr>
          <p:spPr>
            <a:xfrm>
              <a:off x="5869858" y="3952568"/>
              <a:ext cx="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1" name="Explosión 2 50"/>
            <p:cNvSpPr/>
            <p:nvPr/>
          </p:nvSpPr>
          <p:spPr>
            <a:xfrm>
              <a:off x="5220929" y="3731342"/>
              <a:ext cx="1032387" cy="1076632"/>
            </a:xfrm>
            <a:prstGeom prst="irregularSeal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Explosión 2 51"/>
            <p:cNvSpPr/>
            <p:nvPr/>
          </p:nvSpPr>
          <p:spPr>
            <a:xfrm>
              <a:off x="5373329" y="3956599"/>
              <a:ext cx="767326" cy="631096"/>
            </a:xfrm>
            <a:prstGeom prst="irregularSeal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57" name="CuadroTexto 56"/>
          <p:cNvSpPr txBox="1"/>
          <p:nvPr/>
        </p:nvSpPr>
        <p:spPr>
          <a:xfrm>
            <a:off x="1461001" y="1941073"/>
            <a:ext cx="9159455" cy="1477328"/>
          </a:xfrm>
          <a:prstGeom prst="rect">
            <a:avLst/>
          </a:prstGeom>
          <a:solidFill>
            <a:schemeClr val="accent6">
              <a:lumMod val="60000"/>
              <a:lumOff val="40000"/>
            </a:schemeClr>
          </a:solidFill>
          <a:ln>
            <a:solidFill>
              <a:schemeClr val="tx1"/>
            </a:solidFill>
          </a:ln>
        </p:spPr>
        <p:txBody>
          <a:bodyPr wrap="square" rtlCol="0">
            <a:spAutoFit/>
          </a:bodyPr>
          <a:lstStyle/>
          <a:p>
            <a:pPr algn="just"/>
            <a:r>
              <a:rPr lang="es-ES" cap="all" dirty="0">
                <a:latin typeface="Arial" panose="020B0604020202020204" pitchFamily="34" charset="0"/>
                <a:cs typeface="Arial" panose="020B0604020202020204" pitchFamily="34" charset="0"/>
              </a:rPr>
              <a:t>SE UTILIZA EN EL FUEGO EFECTO, ESPECIALMENTE, EN TIRO DE ARRIBADA SIMULTANEA Y EN EL CASO QUE SE ESTEN EJECUTANDO CONCENTRACIONES DE FUEGO DE VARIAS UNIDADES SOBRE UNA MISMA ZONA.</a:t>
            </a:r>
          </a:p>
          <a:p>
            <a:pPr algn="just"/>
            <a:r>
              <a:rPr lang="es-ES" cap="all" dirty="0">
                <a:latin typeface="Arial" panose="020B0604020202020204" pitchFamily="34" charset="0"/>
                <a:cs typeface="Arial" panose="020B0604020202020204" pitchFamily="34" charset="0"/>
              </a:rPr>
              <a:t>El fuego por salva es aquel en que todas las piezas de una batería son disparadas simultáneamente a la orden de un solo mando. </a:t>
            </a:r>
            <a:endParaRPr lang="en-US" cap="all"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82070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1"/>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5"/>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398879" y="136525"/>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10" name="Rectángulo redondeado 9"/>
          <p:cNvSpPr/>
          <p:nvPr/>
        </p:nvSpPr>
        <p:spPr>
          <a:xfrm>
            <a:off x="4812034" y="1446081"/>
            <a:ext cx="2793242" cy="490938"/>
          </a:xfrm>
          <a:prstGeom prst="round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FORMAS DE FUEGOS</a:t>
            </a:r>
            <a:endParaRPr lang="en-US" b="1" dirty="0">
              <a:latin typeface="Arial" panose="020B0604020202020204" pitchFamily="34" charset="0"/>
              <a:cs typeface="Arial" panose="020B0604020202020204" pitchFamily="34" charset="0"/>
            </a:endParaRPr>
          </a:p>
        </p:txBody>
      </p:sp>
      <p:sp>
        <p:nvSpPr>
          <p:cNvPr id="11" name="CuadroTexto 10"/>
          <p:cNvSpPr txBox="1"/>
          <p:nvPr/>
        </p:nvSpPr>
        <p:spPr>
          <a:xfrm>
            <a:off x="1528353" y="2071272"/>
            <a:ext cx="9371062" cy="923330"/>
          </a:xfrm>
          <a:prstGeom prst="rect">
            <a:avLst/>
          </a:prstGeom>
          <a:solidFill>
            <a:schemeClr val="accent6">
              <a:lumMod val="60000"/>
              <a:lumOff val="40000"/>
            </a:schemeClr>
          </a:solidFill>
          <a:ln>
            <a:solidFill>
              <a:schemeClr val="tx1"/>
            </a:solidFill>
          </a:ln>
        </p:spPr>
        <p:txBody>
          <a:bodyPr wrap="square" rtlCol="0">
            <a:spAutoFit/>
          </a:bodyPr>
          <a:lstStyle/>
          <a:p>
            <a:pPr algn="just"/>
            <a:r>
              <a:rPr lang="es-ES" cap="all" dirty="0">
                <a:latin typeface="Arial" panose="020B0604020202020204" pitchFamily="34" charset="0"/>
                <a:cs typeface="Arial" panose="020B0604020202020204" pitchFamily="34" charset="0"/>
              </a:rPr>
              <a:t>CORRESPONDE A LAS DENOMINACIONES TÁCTICAS QUE SE EMPLEAN PARA DIFERENCIAR Y DESIGNAR TODOS LOS FUEGOS QUE REALIZA LA ARTILLERÍA DURANTE LAS DISTINTAS ACCIONES TÁCTICAS Y FASES DEL COMBATE.</a:t>
            </a:r>
            <a:endParaRPr lang="en-US" cap="all" dirty="0">
              <a:latin typeface="Arial" panose="020B0604020202020204" pitchFamily="34" charset="0"/>
              <a:cs typeface="Arial" panose="020B0604020202020204" pitchFamily="34" charset="0"/>
            </a:endParaRPr>
          </a:p>
        </p:txBody>
      </p:sp>
      <p:sp>
        <p:nvSpPr>
          <p:cNvPr id="26" name="CuadroTexto 25"/>
          <p:cNvSpPr txBox="1"/>
          <p:nvPr/>
        </p:nvSpPr>
        <p:spPr>
          <a:xfrm>
            <a:off x="1524769" y="3221041"/>
            <a:ext cx="5404557" cy="2862322"/>
          </a:xfrm>
          <a:prstGeom prst="rect">
            <a:avLst/>
          </a:prstGeom>
          <a:solidFill>
            <a:srgbClr val="B5A31B"/>
          </a:solidFill>
          <a:ln>
            <a:solidFill>
              <a:schemeClr val="tx1"/>
            </a:solidFill>
          </a:ln>
        </p:spPr>
        <p:txBody>
          <a:bodyPr wrap="square" rtlCol="0">
            <a:spAutoFit/>
          </a:bodyPr>
          <a:lstStyle/>
          <a:p>
            <a:r>
              <a:rPr lang="es-ES" b="1" dirty="0">
                <a:latin typeface="Arial" panose="020B0604020202020204" pitchFamily="34" charset="0"/>
                <a:cs typeface="Arial" panose="020B0604020202020204" pitchFamily="34" charset="0"/>
              </a:rPr>
              <a:t>1.- </a:t>
            </a:r>
            <a:r>
              <a:rPr lang="es-ES" dirty="0">
                <a:latin typeface="Arial" panose="020B0604020202020204" pitchFamily="34" charset="0"/>
                <a:cs typeface="Arial" panose="020B0604020202020204" pitchFamily="34" charset="0"/>
              </a:rPr>
              <a:t>FUEGOS DE PREPARACIÓN</a:t>
            </a:r>
          </a:p>
          <a:p>
            <a:r>
              <a:rPr lang="es-ES" b="1" dirty="0">
                <a:latin typeface="Arial" panose="020B0604020202020204" pitchFamily="34" charset="0"/>
                <a:cs typeface="Arial" panose="020B0604020202020204" pitchFamily="34" charset="0"/>
              </a:rPr>
              <a:t>2.- </a:t>
            </a:r>
            <a:r>
              <a:rPr lang="es-ES" dirty="0">
                <a:latin typeface="Arial" panose="020B0604020202020204" pitchFamily="34" charset="0"/>
                <a:cs typeface="Arial" panose="020B0604020202020204" pitchFamily="34" charset="0"/>
              </a:rPr>
              <a:t>FUEGOS DE CONTRAPREPARACIÓN</a:t>
            </a:r>
          </a:p>
          <a:p>
            <a:r>
              <a:rPr lang="es-ES" b="1" dirty="0">
                <a:latin typeface="Arial" panose="020B0604020202020204" pitchFamily="34" charset="0"/>
                <a:cs typeface="Arial" panose="020B0604020202020204" pitchFamily="34" charset="0"/>
              </a:rPr>
              <a:t>3.- </a:t>
            </a:r>
            <a:r>
              <a:rPr lang="es-ES" dirty="0">
                <a:latin typeface="Arial" panose="020B0604020202020204" pitchFamily="34" charset="0"/>
                <a:cs typeface="Arial" panose="020B0604020202020204" pitchFamily="34" charset="0"/>
              </a:rPr>
              <a:t>FUEGOS DE DETENCIÓN O BERRERA</a:t>
            </a:r>
          </a:p>
          <a:p>
            <a:r>
              <a:rPr lang="es-ES" b="1" dirty="0">
                <a:latin typeface="Arial" panose="020B0604020202020204" pitchFamily="34" charset="0"/>
                <a:cs typeface="Arial" panose="020B0604020202020204" pitchFamily="34" charset="0"/>
              </a:rPr>
              <a:t>4.- </a:t>
            </a:r>
            <a:r>
              <a:rPr lang="es-ES" dirty="0">
                <a:latin typeface="Arial" panose="020B0604020202020204" pitchFamily="34" charset="0"/>
                <a:cs typeface="Arial" panose="020B0604020202020204" pitchFamily="34" charset="0"/>
              </a:rPr>
              <a:t>FUEGOS DE PELIGRO</a:t>
            </a:r>
          </a:p>
          <a:p>
            <a:r>
              <a:rPr lang="es-ES" b="1" dirty="0">
                <a:latin typeface="Arial" panose="020B0604020202020204" pitchFamily="34" charset="0"/>
                <a:cs typeface="Arial" panose="020B0604020202020204" pitchFamily="34" charset="0"/>
              </a:rPr>
              <a:t>5.- </a:t>
            </a:r>
            <a:r>
              <a:rPr lang="es-ES" dirty="0">
                <a:latin typeface="Arial" panose="020B0604020202020204" pitchFamily="34" charset="0"/>
                <a:cs typeface="Arial" panose="020B0604020202020204" pitchFamily="34" charset="0"/>
              </a:rPr>
              <a:t>FUEGOS DE ENTORPECIMIENTO</a:t>
            </a:r>
            <a:endParaRPr lang="en-US" dirty="0">
              <a:latin typeface="Arial" panose="020B0604020202020204" pitchFamily="34" charset="0"/>
              <a:cs typeface="Arial" panose="020B0604020202020204" pitchFamily="34" charset="0"/>
            </a:endParaRPr>
          </a:p>
          <a:p>
            <a:r>
              <a:rPr lang="es-ES" b="1" dirty="0">
                <a:latin typeface="Arial" panose="020B0604020202020204" pitchFamily="34" charset="0"/>
                <a:cs typeface="Arial" panose="020B0604020202020204" pitchFamily="34" charset="0"/>
              </a:rPr>
              <a:t>6.- </a:t>
            </a:r>
            <a:r>
              <a:rPr lang="es-ES" dirty="0">
                <a:latin typeface="Arial" panose="020B0604020202020204" pitchFamily="34" charset="0"/>
                <a:cs typeface="Arial" panose="020B0604020202020204" pitchFamily="34" charset="0"/>
              </a:rPr>
              <a:t>FUEGOS DE APOYO</a:t>
            </a:r>
          </a:p>
          <a:p>
            <a:r>
              <a:rPr lang="es-ES" b="1" dirty="0">
                <a:latin typeface="Arial" panose="020B0604020202020204" pitchFamily="34" charset="0"/>
                <a:cs typeface="Arial" panose="020B0604020202020204" pitchFamily="34" charset="0"/>
              </a:rPr>
              <a:t>7.- </a:t>
            </a:r>
            <a:r>
              <a:rPr lang="es-ES" dirty="0">
                <a:latin typeface="Arial" panose="020B0604020202020204" pitchFamily="34" charset="0"/>
                <a:cs typeface="Arial" panose="020B0604020202020204" pitchFamily="34" charset="0"/>
              </a:rPr>
              <a:t>FUEGOS DE INTERDICCIÓN </a:t>
            </a:r>
          </a:p>
          <a:p>
            <a:r>
              <a:rPr lang="es-ES" b="1" dirty="0">
                <a:latin typeface="Arial" panose="020B0604020202020204" pitchFamily="34" charset="0"/>
                <a:cs typeface="Arial" panose="020B0604020202020204" pitchFamily="34" charset="0"/>
              </a:rPr>
              <a:t>8.- </a:t>
            </a:r>
            <a:r>
              <a:rPr lang="es-ES" dirty="0">
                <a:latin typeface="Arial" panose="020B0604020202020204" pitchFamily="34" charset="0"/>
                <a:cs typeface="Arial" panose="020B0604020202020204" pitchFamily="34" charset="0"/>
              </a:rPr>
              <a:t>FUEGOS DE HOSTIGAMIENTO</a:t>
            </a:r>
          </a:p>
          <a:p>
            <a:r>
              <a:rPr lang="es-ES" b="1" dirty="0">
                <a:latin typeface="Arial" panose="020B0604020202020204" pitchFamily="34" charset="0"/>
                <a:cs typeface="Arial" panose="020B0604020202020204" pitchFamily="34" charset="0"/>
              </a:rPr>
              <a:t>9.- </a:t>
            </a:r>
            <a:r>
              <a:rPr lang="es-ES" dirty="0">
                <a:latin typeface="Arial" panose="020B0604020202020204" pitchFamily="34" charset="0"/>
                <a:cs typeface="Arial" panose="020B0604020202020204" pitchFamily="34" charset="0"/>
              </a:rPr>
              <a:t>FUEGOS DE CONTRABATERÍA</a:t>
            </a:r>
          </a:p>
          <a:p>
            <a:endParaRPr lang="es-ES" dirty="0">
              <a:solidFill>
                <a:schemeClr val="bg1"/>
              </a:solidFill>
              <a:latin typeface="Arial" panose="020B0604020202020204" pitchFamily="34" charset="0"/>
              <a:cs typeface="Arial" panose="020B0604020202020204" pitchFamily="34" charset="0"/>
            </a:endParaRPr>
          </a:p>
        </p:txBody>
      </p:sp>
      <p:sp>
        <p:nvSpPr>
          <p:cNvPr id="4" name="Cerrar llave 3"/>
          <p:cNvSpPr/>
          <p:nvPr/>
        </p:nvSpPr>
        <p:spPr>
          <a:xfrm>
            <a:off x="7222248" y="3251350"/>
            <a:ext cx="349249" cy="314540"/>
          </a:xfrm>
          <a:prstGeom prst="rightBrace">
            <a:avLst/>
          </a:prstGeom>
          <a:ln>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 name="Cerrar llave 4"/>
          <p:cNvSpPr/>
          <p:nvPr/>
        </p:nvSpPr>
        <p:spPr>
          <a:xfrm>
            <a:off x="7222247" y="3603990"/>
            <a:ext cx="349250" cy="760919"/>
          </a:xfrm>
          <a:prstGeom prst="rightBrace">
            <a:avLst>
              <a:gd name="adj1" fmla="val 8333"/>
              <a:gd name="adj2" fmla="val 52442"/>
            </a:avLst>
          </a:prstGeom>
          <a:ln>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7" name="Cerrar llave 26"/>
          <p:cNvSpPr/>
          <p:nvPr/>
        </p:nvSpPr>
        <p:spPr>
          <a:xfrm>
            <a:off x="7222247" y="4422059"/>
            <a:ext cx="349250" cy="1356654"/>
          </a:xfrm>
          <a:prstGeom prst="rightBrace">
            <a:avLst>
              <a:gd name="adj1" fmla="val 8333"/>
              <a:gd name="adj2" fmla="val 52442"/>
            </a:avLst>
          </a:prstGeom>
          <a:ln>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6" name="CuadroTexto 5"/>
          <p:cNvSpPr txBox="1"/>
          <p:nvPr/>
        </p:nvSpPr>
        <p:spPr>
          <a:xfrm>
            <a:off x="7864420" y="3278410"/>
            <a:ext cx="2576455" cy="369332"/>
          </a:xfrm>
          <a:prstGeom prst="rect">
            <a:avLst/>
          </a:prstGeom>
          <a:solidFill>
            <a:srgbClr val="FF0000"/>
          </a:solidFill>
          <a:ln>
            <a:solidFill>
              <a:schemeClr val="tx1"/>
            </a:solidFill>
          </a:ln>
        </p:spPr>
        <p:txBody>
          <a:bodyPr wrap="square" rtlCol="0">
            <a:spAutoFit/>
          </a:bodyPr>
          <a:lstStyle/>
          <a:p>
            <a:pPr algn="ctr"/>
            <a:r>
              <a:rPr lang="es-ES" b="1" dirty="0">
                <a:solidFill>
                  <a:schemeClr val="bg1"/>
                </a:solidFill>
                <a:latin typeface="Arial" panose="020B0604020202020204" pitchFamily="34" charset="0"/>
                <a:cs typeface="Arial" panose="020B0604020202020204" pitchFamily="34" charset="0"/>
              </a:rPr>
              <a:t>EN EL ATAQUE</a:t>
            </a:r>
            <a:endParaRPr lang="en-US" b="1" dirty="0">
              <a:solidFill>
                <a:schemeClr val="bg1"/>
              </a:solidFill>
              <a:latin typeface="Arial" panose="020B0604020202020204" pitchFamily="34" charset="0"/>
              <a:cs typeface="Arial" panose="020B0604020202020204" pitchFamily="34" charset="0"/>
            </a:endParaRPr>
          </a:p>
        </p:txBody>
      </p:sp>
      <p:sp>
        <p:nvSpPr>
          <p:cNvPr id="28" name="CuadroTexto 27"/>
          <p:cNvSpPr txBox="1"/>
          <p:nvPr/>
        </p:nvSpPr>
        <p:spPr>
          <a:xfrm>
            <a:off x="7864417" y="3850771"/>
            <a:ext cx="2576455" cy="382379"/>
          </a:xfrm>
          <a:prstGeom prst="rect">
            <a:avLst/>
          </a:prstGeom>
          <a:solidFill>
            <a:srgbClr val="FF0000"/>
          </a:solidFill>
          <a:ln>
            <a:solidFill>
              <a:schemeClr val="tx1"/>
            </a:solidFill>
          </a:ln>
        </p:spPr>
        <p:txBody>
          <a:bodyPr wrap="square" rtlCol="0">
            <a:spAutoFit/>
          </a:bodyPr>
          <a:lstStyle/>
          <a:p>
            <a:pPr algn="ctr"/>
            <a:r>
              <a:rPr lang="es-ES" b="1" dirty="0">
                <a:solidFill>
                  <a:schemeClr val="bg1"/>
                </a:solidFill>
                <a:latin typeface="Arial" panose="020B0604020202020204" pitchFamily="34" charset="0"/>
                <a:cs typeface="Arial" panose="020B0604020202020204" pitchFamily="34" charset="0"/>
              </a:rPr>
              <a:t>EN LA DEFENSA</a:t>
            </a:r>
            <a:endParaRPr lang="en-US" b="1" dirty="0">
              <a:solidFill>
                <a:schemeClr val="bg1"/>
              </a:solidFill>
              <a:latin typeface="Arial" panose="020B0604020202020204" pitchFamily="34" charset="0"/>
              <a:cs typeface="Arial" panose="020B0604020202020204" pitchFamily="34" charset="0"/>
            </a:endParaRPr>
          </a:p>
        </p:txBody>
      </p:sp>
      <p:sp>
        <p:nvSpPr>
          <p:cNvPr id="29" name="CuadroTexto 28"/>
          <p:cNvSpPr txBox="1"/>
          <p:nvPr/>
        </p:nvSpPr>
        <p:spPr>
          <a:xfrm>
            <a:off x="7864418" y="4915720"/>
            <a:ext cx="2576455" cy="369332"/>
          </a:xfrm>
          <a:prstGeom prst="rect">
            <a:avLst/>
          </a:prstGeom>
          <a:solidFill>
            <a:srgbClr val="FF0000"/>
          </a:solidFill>
          <a:ln>
            <a:solidFill>
              <a:schemeClr val="tx1"/>
            </a:solidFill>
          </a:ln>
        </p:spPr>
        <p:txBody>
          <a:bodyPr wrap="square" rtlCol="0">
            <a:spAutoFit/>
          </a:bodyPr>
          <a:lstStyle/>
          <a:p>
            <a:pPr algn="ctr"/>
            <a:r>
              <a:rPr lang="es-ES" b="1" dirty="0">
                <a:solidFill>
                  <a:schemeClr val="bg1"/>
                </a:solidFill>
                <a:latin typeface="Arial" panose="020B0604020202020204" pitchFamily="34" charset="0"/>
                <a:cs typeface="Arial" panose="020B0604020202020204" pitchFamily="34" charset="0"/>
              </a:rPr>
              <a:t>ATAQUE / DEFENSA</a:t>
            </a:r>
            <a:endParaRPr lang="en-US"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38394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7"/>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27" grpId="0" animBg="1"/>
      <p:bldP spid="6" grpId="0" animBg="1"/>
      <p:bldP spid="28" grpId="0" animBg="1"/>
      <p:bldP spid="2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398879" y="136525"/>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10" name="Rectángulo redondeado 9"/>
          <p:cNvSpPr/>
          <p:nvPr/>
        </p:nvSpPr>
        <p:spPr>
          <a:xfrm>
            <a:off x="4813678" y="1446081"/>
            <a:ext cx="2793242" cy="490938"/>
          </a:xfrm>
          <a:prstGeom prst="round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FORMAS DE FUEGOS</a:t>
            </a:r>
            <a:endParaRPr lang="en-US" b="1" dirty="0">
              <a:latin typeface="Arial" panose="020B0604020202020204" pitchFamily="34" charset="0"/>
              <a:cs typeface="Arial" panose="020B0604020202020204" pitchFamily="34" charset="0"/>
            </a:endParaRPr>
          </a:p>
        </p:txBody>
      </p:sp>
      <p:sp>
        <p:nvSpPr>
          <p:cNvPr id="2" name="CuadroTexto 1"/>
          <p:cNvSpPr txBox="1"/>
          <p:nvPr/>
        </p:nvSpPr>
        <p:spPr>
          <a:xfrm>
            <a:off x="1528354" y="2099268"/>
            <a:ext cx="9041546" cy="3693319"/>
          </a:xfrm>
          <a:prstGeom prst="rect">
            <a:avLst/>
          </a:prstGeom>
          <a:solidFill>
            <a:schemeClr val="accent6">
              <a:lumMod val="60000"/>
              <a:lumOff val="40000"/>
            </a:schemeClr>
          </a:solidFill>
          <a:ln>
            <a:solidFill>
              <a:schemeClr val="tx1"/>
            </a:solidFill>
          </a:ln>
        </p:spPr>
        <p:txBody>
          <a:bodyPr wrap="square" rtlCol="0">
            <a:spAutoFit/>
          </a:bodyPr>
          <a:lstStyle/>
          <a:p>
            <a:pPr algn="ctr"/>
            <a:r>
              <a:rPr lang="es-ES" b="1" u="sng" dirty="0">
                <a:latin typeface="Arial" panose="020B0604020202020204" pitchFamily="34" charset="0"/>
                <a:cs typeface="Arial" panose="020B0604020202020204" pitchFamily="34" charset="0"/>
              </a:rPr>
              <a:t>FUEGOS DE PREPARACIÓN</a:t>
            </a:r>
          </a:p>
          <a:p>
            <a:pPr algn="just"/>
            <a:endParaRPr lang="es-ES" dirty="0">
              <a:latin typeface="Arial" panose="020B0604020202020204" pitchFamily="34" charset="0"/>
              <a:cs typeface="Arial" panose="020B0604020202020204" pitchFamily="34" charset="0"/>
            </a:endParaRPr>
          </a:p>
          <a:p>
            <a:pPr algn="just"/>
            <a:r>
              <a:rPr lang="es-ES" dirty="0">
                <a:latin typeface="Arial" panose="020B0604020202020204" pitchFamily="34" charset="0"/>
                <a:cs typeface="Arial" panose="020B0604020202020204" pitchFamily="34" charset="0"/>
              </a:rPr>
              <a:t>CONJUNTO DE ACCIONNES DE FUEGO INTENSAS, COORDINADAS Y PREVISTAS, </a:t>
            </a:r>
            <a:r>
              <a:rPr lang="es-ES" u="sng" dirty="0">
                <a:latin typeface="Arial" panose="020B0604020202020204" pitchFamily="34" charset="0"/>
                <a:cs typeface="Arial" panose="020B0604020202020204" pitchFamily="34" charset="0"/>
              </a:rPr>
              <a:t>REALIZADAS INMEDIATAMENTE ANTES DE UN ATAQUE </a:t>
            </a:r>
            <a:r>
              <a:rPr lang="es-ES" dirty="0">
                <a:latin typeface="Arial" panose="020B0604020202020204" pitchFamily="34" charset="0"/>
                <a:cs typeface="Arial" panose="020B0604020202020204" pitchFamily="34" charset="0"/>
              </a:rPr>
              <a:t>CON EL OBJETO DE </a:t>
            </a:r>
            <a:r>
              <a:rPr lang="es-ES" u="sng" dirty="0">
                <a:latin typeface="Arial" panose="020B0604020202020204" pitchFamily="34" charset="0"/>
                <a:cs typeface="Arial" panose="020B0604020202020204" pitchFamily="34" charset="0"/>
              </a:rPr>
              <a:t>PROTEGER EL APRESTO Y LA INICIACIÓN DEL ATAQUE </a:t>
            </a:r>
            <a:r>
              <a:rPr lang="es-ES" dirty="0">
                <a:latin typeface="Arial" panose="020B0604020202020204" pitchFamily="34" charset="0"/>
                <a:cs typeface="Arial" panose="020B0604020202020204" pitchFamily="34" charset="0"/>
              </a:rPr>
              <a:t>DE LAS UNIDADES DE MANIOBRA, FACILITADO SU DESPLIEGUE Y AVANCE.</a:t>
            </a:r>
          </a:p>
          <a:p>
            <a:pPr algn="just"/>
            <a:endParaRPr lang="es-ES" dirty="0">
              <a:latin typeface="Arial" panose="020B0604020202020204" pitchFamily="34" charset="0"/>
              <a:cs typeface="Arial" panose="020B0604020202020204" pitchFamily="34" charset="0"/>
            </a:endParaRPr>
          </a:p>
          <a:p>
            <a:pPr algn="just"/>
            <a:r>
              <a:rPr lang="es-ES" dirty="0">
                <a:latin typeface="Arial" panose="020B0604020202020204" pitchFamily="34" charset="0"/>
                <a:cs typeface="Arial" panose="020B0604020202020204" pitchFamily="34" charset="0"/>
              </a:rPr>
              <a:t>BUSCAN </a:t>
            </a:r>
            <a:r>
              <a:rPr lang="es-ES" u="sng" dirty="0">
                <a:latin typeface="Arial" panose="020B0604020202020204" pitchFamily="34" charset="0"/>
                <a:cs typeface="Arial" panose="020B0604020202020204" pitchFamily="34" charset="0"/>
              </a:rPr>
              <a:t>ANULAR EL SISTEMA DE APOYO DE FUEGO DEL EDVERSARIO</a:t>
            </a:r>
            <a:r>
              <a:rPr lang="es-ES" dirty="0">
                <a:latin typeface="Arial" panose="020B0604020202020204" pitchFamily="34" charset="0"/>
                <a:cs typeface="Arial" panose="020B0604020202020204" pitchFamily="34" charset="0"/>
              </a:rPr>
              <a:t>, DEGRADANDO SU SISTEMA DE MANDO Y CONTROL, DESORGANIZANDO LAS DEFENSAS, DIFICULTANDO SUS ACCIONES DE FUEGO PRÓXIMO Y QUEBRANTANDO SU CAPACIDA DEFENSIVA.</a:t>
            </a:r>
          </a:p>
          <a:p>
            <a:endParaRPr lang="es-ES" dirty="0"/>
          </a:p>
          <a:p>
            <a:endParaRPr lang="en-US" dirty="0"/>
          </a:p>
        </p:txBody>
      </p:sp>
    </p:spTree>
    <p:extLst>
      <p:ext uri="{BB962C8B-B14F-4D97-AF65-F5344CB8AC3E}">
        <p14:creationId xmlns:p14="http://schemas.microsoft.com/office/powerpoint/2010/main" val="27487033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398879" y="136525"/>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10" name="Rectángulo redondeado 9"/>
          <p:cNvSpPr/>
          <p:nvPr/>
        </p:nvSpPr>
        <p:spPr>
          <a:xfrm>
            <a:off x="4813678" y="1446081"/>
            <a:ext cx="2793242" cy="490938"/>
          </a:xfrm>
          <a:prstGeom prst="round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FORMAS DE FUEGOS</a:t>
            </a:r>
            <a:endParaRPr lang="en-US" b="1" dirty="0">
              <a:latin typeface="Arial" panose="020B0604020202020204" pitchFamily="34" charset="0"/>
              <a:cs typeface="Arial" panose="020B0604020202020204" pitchFamily="34" charset="0"/>
            </a:endParaRPr>
          </a:p>
        </p:txBody>
      </p:sp>
      <p:sp>
        <p:nvSpPr>
          <p:cNvPr id="2" name="CuadroTexto 1"/>
          <p:cNvSpPr txBox="1"/>
          <p:nvPr/>
        </p:nvSpPr>
        <p:spPr>
          <a:xfrm>
            <a:off x="1528354" y="2099268"/>
            <a:ext cx="9041546" cy="286232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s-ES" b="1" u="sng" dirty="0">
                <a:latin typeface="Arial" panose="020B0604020202020204" pitchFamily="34" charset="0"/>
                <a:cs typeface="Arial" panose="020B0604020202020204" pitchFamily="34" charset="0"/>
              </a:rPr>
              <a:t>FUEGOS DE CONTRAPREPARACIÓN</a:t>
            </a:r>
          </a:p>
          <a:p>
            <a:pPr algn="just"/>
            <a:endParaRPr lang="es-ES" b="1" u="sng" dirty="0">
              <a:latin typeface="Arial" panose="020B0604020202020204" pitchFamily="34" charset="0"/>
              <a:cs typeface="Arial" panose="020B0604020202020204" pitchFamily="34" charset="0"/>
            </a:endParaRPr>
          </a:p>
          <a:p>
            <a:pPr algn="just"/>
            <a:r>
              <a:rPr lang="es-ES" dirty="0">
                <a:latin typeface="Arial" panose="020B0604020202020204" pitchFamily="34" charset="0"/>
                <a:cs typeface="Arial" panose="020B0604020202020204" pitchFamily="34" charset="0"/>
              </a:rPr>
              <a:t>CONJUNTO DE ACCIONNES DE FUEGO INTENSAS, COORDINADAS Y PREVISTAS, </a:t>
            </a:r>
            <a:r>
              <a:rPr lang="es-ES" u="sng" dirty="0">
                <a:latin typeface="Arial" panose="020B0604020202020204" pitchFamily="34" charset="0"/>
                <a:cs typeface="Arial" panose="020B0604020202020204" pitchFamily="34" charset="0"/>
              </a:rPr>
              <a:t>REALIZADAS CUANDO ES INMINENETE EL ATAQUE DEL ENEMIGO.</a:t>
            </a:r>
            <a:r>
              <a:rPr lang="es-ES" dirty="0">
                <a:latin typeface="Arial" panose="020B0604020202020204" pitchFamily="34" charset="0"/>
                <a:cs typeface="Arial" panose="020B0604020202020204" pitchFamily="34" charset="0"/>
              </a:rPr>
              <a:t>.</a:t>
            </a:r>
            <a:endParaRPr lang="es-ES" u="sng" dirty="0">
              <a:latin typeface="Arial" panose="020B0604020202020204" pitchFamily="34" charset="0"/>
              <a:cs typeface="Arial" panose="020B0604020202020204" pitchFamily="34" charset="0"/>
            </a:endParaRPr>
          </a:p>
          <a:p>
            <a:pPr algn="just"/>
            <a:endParaRPr lang="es-ES" dirty="0">
              <a:latin typeface="Arial" panose="020B0604020202020204" pitchFamily="34" charset="0"/>
              <a:cs typeface="Arial" panose="020B0604020202020204" pitchFamily="34" charset="0"/>
            </a:endParaRPr>
          </a:p>
          <a:p>
            <a:pPr algn="just"/>
            <a:r>
              <a:rPr lang="es-ES" dirty="0">
                <a:latin typeface="Arial" panose="020B0604020202020204" pitchFamily="34" charset="0"/>
                <a:cs typeface="Arial" panose="020B0604020202020204" pitchFamily="34" charset="0"/>
              </a:rPr>
              <a:t>BUSCAN </a:t>
            </a:r>
            <a:r>
              <a:rPr lang="es-ES" u="sng" dirty="0">
                <a:latin typeface="Arial" panose="020B0604020202020204" pitchFamily="34" charset="0"/>
                <a:cs typeface="Arial" panose="020B0604020202020204" pitchFamily="34" charset="0"/>
              </a:rPr>
              <a:t>DESARTICULAR SU DESPLIEGUE, DESORGANIZAR SUS SISTEMAS DE MANDO</a:t>
            </a:r>
            <a:r>
              <a:rPr lang="es-ES" dirty="0">
                <a:latin typeface="Arial" panose="020B0604020202020204" pitchFamily="34" charset="0"/>
                <a:cs typeface="Arial" panose="020B0604020202020204" pitchFamily="34" charset="0"/>
              </a:rPr>
              <a:t>, OBSERVACIÓN Y TRANSMISIONES, DISMNUIR LA EFICACIA DE SUS SISTEMA DE APOYOS DE FUEGO Y ANULAR SUS ESPIRITU OFENSIVO.</a:t>
            </a:r>
          </a:p>
          <a:p>
            <a:endParaRPr lang="es-ES" dirty="0"/>
          </a:p>
          <a:p>
            <a:endParaRPr lang="en-US" dirty="0"/>
          </a:p>
        </p:txBody>
      </p:sp>
    </p:spTree>
    <p:extLst>
      <p:ext uri="{BB962C8B-B14F-4D97-AF65-F5344CB8AC3E}">
        <p14:creationId xmlns:p14="http://schemas.microsoft.com/office/powerpoint/2010/main" val="22008098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398879" y="136525"/>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10" name="Rectángulo redondeado 9"/>
          <p:cNvSpPr/>
          <p:nvPr/>
        </p:nvSpPr>
        <p:spPr>
          <a:xfrm>
            <a:off x="4813677" y="1572719"/>
            <a:ext cx="2793242" cy="490938"/>
          </a:xfrm>
          <a:prstGeom prst="round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FORMAS DE FUEGOS</a:t>
            </a:r>
            <a:endParaRPr lang="en-US" b="1" dirty="0">
              <a:latin typeface="Arial" panose="020B0604020202020204" pitchFamily="34" charset="0"/>
              <a:cs typeface="Arial" panose="020B0604020202020204" pitchFamily="34" charset="0"/>
            </a:endParaRPr>
          </a:p>
        </p:txBody>
      </p:sp>
      <p:sp>
        <p:nvSpPr>
          <p:cNvPr id="2" name="CuadroTexto 1"/>
          <p:cNvSpPr txBox="1"/>
          <p:nvPr/>
        </p:nvSpPr>
        <p:spPr>
          <a:xfrm>
            <a:off x="1528353" y="2323962"/>
            <a:ext cx="9041547" cy="1754326"/>
          </a:xfrm>
          <a:prstGeom prst="rect">
            <a:avLst/>
          </a:prstGeom>
          <a:solidFill>
            <a:schemeClr val="accent6">
              <a:lumMod val="60000"/>
              <a:lumOff val="40000"/>
            </a:schemeClr>
          </a:solidFill>
          <a:ln>
            <a:solidFill>
              <a:schemeClr val="tx1"/>
            </a:solidFill>
          </a:ln>
        </p:spPr>
        <p:txBody>
          <a:bodyPr wrap="square" rtlCol="0">
            <a:spAutoFit/>
          </a:bodyPr>
          <a:lstStyle/>
          <a:p>
            <a:pPr algn="ctr"/>
            <a:r>
              <a:rPr lang="es-ES" b="1" u="sng" dirty="0">
                <a:latin typeface="Arial" panose="020B0604020202020204" pitchFamily="34" charset="0"/>
                <a:cs typeface="Arial" panose="020B0604020202020204" pitchFamily="34" charset="0"/>
              </a:rPr>
              <a:t>FUEGOS DE DETENCIÓN O BARRERA</a:t>
            </a:r>
          </a:p>
          <a:p>
            <a:pPr algn="just"/>
            <a:endParaRPr lang="es-ES" dirty="0">
              <a:latin typeface="Arial" panose="020B0604020202020204" pitchFamily="34" charset="0"/>
              <a:cs typeface="Arial" panose="020B0604020202020204" pitchFamily="34" charset="0"/>
            </a:endParaRPr>
          </a:p>
          <a:p>
            <a:r>
              <a:rPr lang="es-ES" dirty="0">
                <a:latin typeface="Arial" panose="020B0604020202020204" pitchFamily="34" charset="0"/>
                <a:cs typeface="Arial" panose="020B0604020202020204" pitchFamily="34" charset="0"/>
              </a:rPr>
              <a:t>ACCIONES DE FUEGO QUE TIENEN POR FINALIDAD </a:t>
            </a:r>
            <a:r>
              <a:rPr lang="es-ES" u="sng" dirty="0">
                <a:latin typeface="Arial" panose="020B0604020202020204" pitchFamily="34" charset="0"/>
                <a:cs typeface="Arial" panose="020B0604020202020204" pitchFamily="34" charset="0"/>
              </a:rPr>
              <a:t>IMPEDIR EL AVANCE ENEMIGO, LIMITANDO Y CANALIZANDO SU PENETRACIÓN </a:t>
            </a:r>
            <a:r>
              <a:rPr lang="es-ES" dirty="0">
                <a:latin typeface="Arial" panose="020B0604020202020204" pitchFamily="34" charset="0"/>
                <a:cs typeface="Arial" panose="020B0604020202020204" pitchFamily="34" charset="0"/>
              </a:rPr>
              <a:t>EN  LA POSICIÓN PROPIA, SUELEN SER FUEGOS CON OBSERVACIÓN.</a:t>
            </a:r>
          </a:p>
          <a:p>
            <a:endParaRPr lang="en-US" dirty="0"/>
          </a:p>
        </p:txBody>
      </p:sp>
    </p:spTree>
    <p:extLst>
      <p:ext uri="{BB962C8B-B14F-4D97-AF65-F5344CB8AC3E}">
        <p14:creationId xmlns:p14="http://schemas.microsoft.com/office/powerpoint/2010/main" val="26612581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398879" y="136525"/>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10" name="Rectángulo redondeado 9"/>
          <p:cNvSpPr/>
          <p:nvPr/>
        </p:nvSpPr>
        <p:spPr>
          <a:xfrm>
            <a:off x="4813677" y="1572719"/>
            <a:ext cx="2793242" cy="490938"/>
          </a:xfrm>
          <a:prstGeom prst="round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FORMAS DE FUEGOS</a:t>
            </a:r>
            <a:endParaRPr lang="en-US" b="1" dirty="0">
              <a:latin typeface="Arial" panose="020B0604020202020204" pitchFamily="34" charset="0"/>
              <a:cs typeface="Arial" panose="020B0604020202020204" pitchFamily="34" charset="0"/>
            </a:endParaRPr>
          </a:p>
        </p:txBody>
      </p:sp>
      <p:sp>
        <p:nvSpPr>
          <p:cNvPr id="2" name="CuadroTexto 1"/>
          <p:cNvSpPr txBox="1"/>
          <p:nvPr/>
        </p:nvSpPr>
        <p:spPr>
          <a:xfrm>
            <a:off x="1528353" y="2323962"/>
            <a:ext cx="9041547" cy="3693319"/>
          </a:xfrm>
          <a:prstGeom prst="rect">
            <a:avLst/>
          </a:prstGeom>
          <a:solidFill>
            <a:schemeClr val="accent6">
              <a:lumMod val="60000"/>
              <a:lumOff val="40000"/>
            </a:schemeClr>
          </a:solidFill>
          <a:ln>
            <a:solidFill>
              <a:schemeClr val="tx1"/>
            </a:solidFill>
          </a:ln>
        </p:spPr>
        <p:txBody>
          <a:bodyPr wrap="square" rtlCol="0">
            <a:spAutoFit/>
          </a:bodyPr>
          <a:lstStyle/>
          <a:p>
            <a:pPr algn="ctr"/>
            <a:r>
              <a:rPr lang="es-ES" b="1" u="sng" dirty="0">
                <a:latin typeface="Arial" panose="020B0604020202020204" pitchFamily="34" charset="0"/>
                <a:cs typeface="Arial" panose="020B0604020202020204" pitchFamily="34" charset="0"/>
              </a:rPr>
              <a:t>FUEGOS DE ENTORPECIMIENTO</a:t>
            </a:r>
          </a:p>
          <a:p>
            <a:pPr algn="just"/>
            <a:endParaRPr lang="es-ES" dirty="0">
              <a:latin typeface="Arial" panose="020B0604020202020204" pitchFamily="34" charset="0"/>
              <a:cs typeface="Arial" panose="020B0604020202020204" pitchFamily="34" charset="0"/>
            </a:endParaRPr>
          </a:p>
          <a:p>
            <a:pPr algn="just"/>
            <a:r>
              <a:rPr lang="es-ES" dirty="0">
                <a:latin typeface="Arial" panose="020B0604020202020204" pitchFamily="34" charset="0"/>
                <a:cs typeface="Arial" panose="020B0604020202020204" pitchFamily="34" charset="0"/>
              </a:rPr>
              <a:t>ACCIÓN DE FUEGO PARA </a:t>
            </a:r>
            <a:r>
              <a:rPr lang="es-ES" u="sng" dirty="0">
                <a:latin typeface="Arial" panose="020B0604020202020204" pitchFamily="34" charset="0"/>
                <a:cs typeface="Arial" panose="020B0604020202020204" pitchFamily="34" charset="0"/>
              </a:rPr>
              <a:t>IMPEDIR O DIFICULTAR LA CIRCULACIÓN DE TROPAS ENEMIGAS POR DETERMINADAS ZONAS DE TERENO</a:t>
            </a:r>
            <a:r>
              <a:rPr lang="es-ES" dirty="0">
                <a:latin typeface="Arial" panose="020B0604020202020204" pitchFamily="34" charset="0"/>
                <a:cs typeface="Arial" panose="020B0604020202020204" pitchFamily="34" charset="0"/>
              </a:rPr>
              <a:t>, ALGUNAS CARACTERÍSTICAS SON:</a:t>
            </a:r>
          </a:p>
          <a:p>
            <a:pPr algn="just"/>
            <a:endParaRPr lang="es-ES" dirty="0">
              <a:latin typeface="Arial" panose="020B0604020202020204" pitchFamily="34" charset="0"/>
              <a:cs typeface="Arial" panose="020B0604020202020204" pitchFamily="34" charset="0"/>
            </a:endParaRPr>
          </a:p>
          <a:p>
            <a:pPr marL="285750" indent="-285750" algn="just">
              <a:buFontTx/>
              <a:buChar char="-"/>
            </a:pPr>
            <a:r>
              <a:rPr lang="es-ES" dirty="0">
                <a:latin typeface="Arial" panose="020B0604020202020204" pitchFamily="34" charset="0"/>
                <a:cs typeface="Arial" panose="020B0604020202020204" pitchFamily="34" charset="0"/>
              </a:rPr>
              <a:t>SE REALIZAN NORMALMENTE A MAYORES DISTANCIAS QUE PERMITE EL MATERIAL.</a:t>
            </a:r>
          </a:p>
          <a:p>
            <a:pPr marL="285750" indent="-285750" algn="just">
              <a:buFontTx/>
              <a:buChar char="-"/>
            </a:pPr>
            <a:r>
              <a:rPr lang="es-ES" dirty="0">
                <a:latin typeface="Arial" panose="020B0604020202020204" pitchFamily="34" charset="0"/>
                <a:cs typeface="Arial" panose="020B0604020202020204" pitchFamily="34" charset="0"/>
              </a:rPr>
              <a:t>SE DESCARGA EN FORMA SORPRESIVA.</a:t>
            </a:r>
          </a:p>
          <a:p>
            <a:pPr marL="285750" indent="-285750" algn="just">
              <a:buFontTx/>
              <a:buChar char="-"/>
            </a:pPr>
            <a:r>
              <a:rPr lang="es-ES" dirty="0">
                <a:latin typeface="Arial" panose="020B0604020202020204" pitchFamily="34" charset="0"/>
                <a:cs typeface="Arial" panose="020B0604020202020204" pitchFamily="34" charset="0"/>
              </a:rPr>
              <a:t>ES IRREGULAR, EN CUANTO A CANTIDAD DE MUNICIÓN, TIEMPO DE DURACIÓN Y CLASE DE FUEGO.</a:t>
            </a:r>
          </a:p>
          <a:p>
            <a:pPr marL="285750" indent="-285750" algn="just">
              <a:buFontTx/>
              <a:buChar char="-"/>
            </a:pPr>
            <a:r>
              <a:rPr lang="es-ES" dirty="0">
                <a:latin typeface="Arial" panose="020B0604020202020204" pitchFamily="34" charset="0"/>
                <a:cs typeface="Arial" panose="020B0604020202020204" pitchFamily="34" charset="0"/>
              </a:rPr>
              <a:t>SE PREPARA SOBRE PUNTOS DE PASO OBLIGADO (PUENTES, VADOS, CRUCES DE CAMINO, ETC.)</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054118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398879" y="136525"/>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10" name="Rectángulo redondeado 9"/>
          <p:cNvSpPr/>
          <p:nvPr/>
        </p:nvSpPr>
        <p:spPr>
          <a:xfrm>
            <a:off x="4813677" y="1572719"/>
            <a:ext cx="2793242" cy="490938"/>
          </a:xfrm>
          <a:prstGeom prst="round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FORMAS DE FUEGOS</a:t>
            </a:r>
            <a:endParaRPr lang="en-US" b="1" dirty="0">
              <a:latin typeface="Arial" panose="020B0604020202020204" pitchFamily="34" charset="0"/>
              <a:cs typeface="Arial" panose="020B0604020202020204" pitchFamily="34" charset="0"/>
            </a:endParaRPr>
          </a:p>
        </p:txBody>
      </p:sp>
      <p:sp>
        <p:nvSpPr>
          <p:cNvPr id="2" name="CuadroTexto 1"/>
          <p:cNvSpPr txBox="1"/>
          <p:nvPr/>
        </p:nvSpPr>
        <p:spPr>
          <a:xfrm>
            <a:off x="1528353" y="2323962"/>
            <a:ext cx="9154226" cy="3693319"/>
          </a:xfrm>
          <a:prstGeom prst="rect">
            <a:avLst/>
          </a:prstGeom>
          <a:solidFill>
            <a:schemeClr val="accent6">
              <a:lumMod val="60000"/>
              <a:lumOff val="40000"/>
            </a:schemeClr>
          </a:solidFill>
          <a:ln>
            <a:solidFill>
              <a:schemeClr val="tx1"/>
            </a:solidFill>
          </a:ln>
        </p:spPr>
        <p:txBody>
          <a:bodyPr wrap="square" rtlCol="0">
            <a:spAutoFit/>
          </a:bodyPr>
          <a:lstStyle/>
          <a:p>
            <a:pPr algn="ctr"/>
            <a:r>
              <a:rPr lang="es-ES" b="1" u="sng" dirty="0">
                <a:latin typeface="Arial" panose="020B0604020202020204" pitchFamily="34" charset="0"/>
                <a:cs typeface="Arial" panose="020B0604020202020204" pitchFamily="34" charset="0"/>
              </a:rPr>
              <a:t>FUEGOS DE PELIGRO</a:t>
            </a:r>
          </a:p>
          <a:p>
            <a:pPr algn="ctr"/>
            <a:endParaRPr lang="es-ES" b="1" u="sng" dirty="0">
              <a:latin typeface="Arial" panose="020B0604020202020204" pitchFamily="34" charset="0"/>
              <a:cs typeface="Arial" panose="020B0604020202020204" pitchFamily="34" charset="0"/>
            </a:endParaRPr>
          </a:p>
          <a:p>
            <a:pPr algn="just"/>
            <a:r>
              <a:rPr lang="es-ES" dirty="0">
                <a:latin typeface="Arial" panose="020B0604020202020204" pitchFamily="34" charset="0"/>
                <a:cs typeface="Arial" panose="020B0604020202020204" pitchFamily="34" charset="0"/>
              </a:rPr>
              <a:t>ES UN FUEGO QUE EJECUTAN LAS ARMAS DE APOYO DE FUEGO, </a:t>
            </a:r>
            <a:r>
              <a:rPr lang="es-ES" u="sng" dirty="0">
                <a:latin typeface="Arial" panose="020B0604020202020204" pitchFamily="34" charset="0"/>
                <a:cs typeface="Arial" panose="020B0604020202020204" pitchFamily="34" charset="0"/>
              </a:rPr>
              <a:t>EN CASO DE ATAQUE SORPRESIVO DEL ADVERSARIO DURANTE LA NOCHE</a:t>
            </a:r>
            <a:r>
              <a:rPr lang="es-ES" dirty="0">
                <a:latin typeface="Arial" panose="020B0604020202020204" pitchFamily="34" charset="0"/>
                <a:cs typeface="Arial" panose="020B0604020202020204" pitchFamily="34" charset="0"/>
              </a:rPr>
              <a:t>, </a:t>
            </a:r>
            <a:r>
              <a:rPr lang="es-ES" u="sng" dirty="0">
                <a:latin typeface="Arial" panose="020B0604020202020204" pitchFamily="34" charset="0"/>
                <a:cs typeface="Arial" panose="020B0604020202020204" pitchFamily="34" charset="0"/>
              </a:rPr>
              <a:t>CON NIEBLA O TERRENO CUBIERTO</a:t>
            </a:r>
            <a:r>
              <a:rPr lang="es-ES" dirty="0">
                <a:latin typeface="Arial" panose="020B0604020202020204" pitchFamily="34" charset="0"/>
                <a:cs typeface="Arial" panose="020B0604020202020204" pitchFamily="34" charset="0"/>
              </a:rPr>
              <a:t>. SE EJECUTA DE FORMA SIMILAR AL FUEGO DE DETEN´CIÓN, PERO LA DIFERENCIA RADICA EN QUE SE REALIZA CON VISIBILIDAD RESTRINGIDA, CUANDO LAS CONDICIONES CLIMATICAS DIFICULTAN SU OBSERVACIÓN.</a:t>
            </a:r>
          </a:p>
          <a:p>
            <a:pPr algn="just"/>
            <a:endParaRPr lang="es-ES" dirty="0">
              <a:latin typeface="Arial" panose="020B0604020202020204" pitchFamily="34" charset="0"/>
              <a:cs typeface="Arial" panose="020B0604020202020204" pitchFamily="34" charset="0"/>
            </a:endParaRPr>
          </a:p>
          <a:p>
            <a:pPr algn="just"/>
            <a:r>
              <a:rPr lang="es-ES" u="sng" dirty="0">
                <a:latin typeface="Arial" panose="020B0604020202020204" pitchFamily="34" charset="0"/>
                <a:cs typeface="Arial" panose="020B0604020202020204" pitchFamily="34" charset="0"/>
              </a:rPr>
              <a:t>SU PREPARA´CIÓN ES ESENCIAL, YA QUE NORMALMENTE SERÁ UN FUEGO QUE SE DESCARGA SIN OBSERVACIÓN</a:t>
            </a:r>
            <a:r>
              <a:rPr lang="es-ES" dirty="0">
                <a:latin typeface="Arial" panose="020B0604020202020204" pitchFamily="34" charset="0"/>
                <a:cs typeface="Arial" panose="020B0604020202020204" pitchFamily="34" charset="0"/>
              </a:rPr>
              <a:t>. DEBE LIMITARSE EN TIEMPO Y ESPACIO.</a:t>
            </a:r>
          </a:p>
          <a:p>
            <a:pPr algn="just"/>
            <a:endParaRPr lang="es-ES"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693218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398879" y="136525"/>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10" name="Rectángulo redondeado 9"/>
          <p:cNvSpPr/>
          <p:nvPr/>
        </p:nvSpPr>
        <p:spPr>
          <a:xfrm>
            <a:off x="4813677" y="1572719"/>
            <a:ext cx="2793242" cy="490938"/>
          </a:xfrm>
          <a:prstGeom prst="round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FORMAS DE FUEGOS</a:t>
            </a:r>
            <a:endParaRPr lang="en-US" b="1" dirty="0">
              <a:latin typeface="Arial" panose="020B0604020202020204" pitchFamily="34" charset="0"/>
              <a:cs typeface="Arial" panose="020B0604020202020204" pitchFamily="34" charset="0"/>
            </a:endParaRPr>
          </a:p>
        </p:txBody>
      </p:sp>
      <p:sp>
        <p:nvSpPr>
          <p:cNvPr id="2" name="CuadroTexto 1"/>
          <p:cNvSpPr txBox="1"/>
          <p:nvPr/>
        </p:nvSpPr>
        <p:spPr>
          <a:xfrm>
            <a:off x="1528549" y="2323962"/>
            <a:ext cx="9041351" cy="2308324"/>
          </a:xfrm>
          <a:prstGeom prst="rect">
            <a:avLst/>
          </a:prstGeom>
          <a:solidFill>
            <a:schemeClr val="accent6">
              <a:lumMod val="60000"/>
              <a:lumOff val="40000"/>
            </a:schemeClr>
          </a:solidFill>
          <a:ln>
            <a:solidFill>
              <a:schemeClr val="tx1"/>
            </a:solidFill>
          </a:ln>
        </p:spPr>
        <p:txBody>
          <a:bodyPr wrap="square" rtlCol="0">
            <a:spAutoFit/>
          </a:bodyPr>
          <a:lstStyle/>
          <a:p>
            <a:pPr algn="ctr"/>
            <a:r>
              <a:rPr lang="es-ES" b="1" u="sng" dirty="0">
                <a:latin typeface="Arial" panose="020B0604020202020204" pitchFamily="34" charset="0"/>
                <a:cs typeface="Arial" panose="020B0604020202020204" pitchFamily="34" charset="0"/>
              </a:rPr>
              <a:t>FUEGOS DE APOYO O ACOMPAÑAMIENTO</a:t>
            </a:r>
          </a:p>
          <a:p>
            <a:pPr algn="ctr"/>
            <a:endParaRPr lang="es-ES" b="1" u="sng" dirty="0">
              <a:latin typeface="Arial" panose="020B0604020202020204" pitchFamily="34" charset="0"/>
              <a:cs typeface="Arial" panose="020B0604020202020204" pitchFamily="34" charset="0"/>
            </a:endParaRPr>
          </a:p>
          <a:p>
            <a:pPr algn="just"/>
            <a:r>
              <a:rPr lang="es-ES" dirty="0">
                <a:latin typeface="Arial" panose="020B0604020202020204" pitchFamily="34" charset="0"/>
                <a:cs typeface="Arial" panose="020B0604020202020204" pitchFamily="34" charset="0"/>
              </a:rPr>
              <a:t>ACCIÓN O ACCIONES DE FUEGO QUE TIENEN POR OBJETO </a:t>
            </a:r>
            <a:r>
              <a:rPr lang="es-ES" u="sng" dirty="0">
                <a:latin typeface="Arial" panose="020B0604020202020204" pitchFamily="34" charset="0"/>
                <a:cs typeface="Arial" panose="020B0604020202020204" pitchFamily="34" charset="0"/>
              </a:rPr>
              <a:t>IMPULSAR EL AVANCE DE LAS UNIDADES APOYADAS</a:t>
            </a:r>
            <a:r>
              <a:rPr lang="es-ES" dirty="0">
                <a:latin typeface="Arial" panose="020B0604020202020204" pitchFamily="34" charset="0"/>
                <a:cs typeface="Arial" panose="020B0604020202020204" pitchFamily="34" charset="0"/>
              </a:rPr>
              <a:t>, BATIENDO TROPAS, ARMAS, PUESTOS DE OBSERVACIÓN QUE SE OPONGAN DIRECTAMENTE ENTRE ELLAS Y SUS BLANCOS. PUEDE EFECTUARSE FUEGO SOBRE OBJETIVOS PLANIFICADOS Y NO PLANIFICADOS.</a:t>
            </a:r>
          </a:p>
          <a:p>
            <a:pPr algn="just"/>
            <a:endParaRPr lang="es-ES"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045293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398879" y="136525"/>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10" name="Rectángulo redondeado 9"/>
          <p:cNvSpPr/>
          <p:nvPr/>
        </p:nvSpPr>
        <p:spPr>
          <a:xfrm>
            <a:off x="4813677" y="1572719"/>
            <a:ext cx="2793242" cy="490938"/>
          </a:xfrm>
          <a:prstGeom prst="round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FORMAS DE FUEGOS</a:t>
            </a:r>
            <a:endParaRPr lang="en-US" b="1" dirty="0">
              <a:latin typeface="Arial" panose="020B0604020202020204" pitchFamily="34" charset="0"/>
              <a:cs typeface="Arial" panose="020B0604020202020204" pitchFamily="34" charset="0"/>
            </a:endParaRPr>
          </a:p>
        </p:txBody>
      </p:sp>
      <p:sp>
        <p:nvSpPr>
          <p:cNvPr id="2" name="CuadroTexto 1"/>
          <p:cNvSpPr txBox="1"/>
          <p:nvPr/>
        </p:nvSpPr>
        <p:spPr>
          <a:xfrm>
            <a:off x="1528353" y="2323962"/>
            <a:ext cx="9041547" cy="1754326"/>
          </a:xfrm>
          <a:prstGeom prst="rect">
            <a:avLst/>
          </a:prstGeom>
          <a:solidFill>
            <a:schemeClr val="accent6">
              <a:lumMod val="60000"/>
              <a:lumOff val="40000"/>
            </a:schemeClr>
          </a:solidFill>
          <a:ln>
            <a:solidFill>
              <a:schemeClr val="tx1"/>
            </a:solidFill>
          </a:ln>
        </p:spPr>
        <p:txBody>
          <a:bodyPr wrap="square" rtlCol="0">
            <a:spAutoFit/>
          </a:bodyPr>
          <a:lstStyle/>
          <a:p>
            <a:pPr algn="ctr"/>
            <a:r>
              <a:rPr lang="es-ES" b="1" u="sng" dirty="0">
                <a:latin typeface="Arial" panose="020B0604020202020204" pitchFamily="34" charset="0"/>
                <a:cs typeface="Arial" panose="020B0604020202020204" pitchFamily="34" charset="0"/>
              </a:rPr>
              <a:t>FUEGOS DE INTERDICCIÓN</a:t>
            </a:r>
          </a:p>
          <a:p>
            <a:pPr algn="ctr"/>
            <a:endParaRPr lang="es-ES" b="1" u="sng" dirty="0">
              <a:latin typeface="Arial" panose="020B0604020202020204" pitchFamily="34" charset="0"/>
              <a:cs typeface="Arial" panose="020B0604020202020204" pitchFamily="34" charset="0"/>
            </a:endParaRPr>
          </a:p>
          <a:p>
            <a:pPr algn="just"/>
            <a:r>
              <a:rPr lang="es-ES" dirty="0">
                <a:latin typeface="Arial" panose="020B0604020202020204" pitchFamily="34" charset="0"/>
                <a:cs typeface="Arial" panose="020B0604020202020204" pitchFamily="34" charset="0"/>
              </a:rPr>
              <a:t>ACCIÓN O ACCIONES DE FUEGO QUE </a:t>
            </a:r>
            <a:r>
              <a:rPr lang="es-ES" u="sng" dirty="0">
                <a:latin typeface="Arial" panose="020B0604020202020204" pitchFamily="34" charset="0"/>
                <a:cs typeface="Arial" panose="020B0604020202020204" pitchFamily="34" charset="0"/>
              </a:rPr>
              <a:t>SE EFECTÚAN PARA AISLAR EL CAMPO DE COMBATE, DESTRUYENDO, NEUTRALIZANDO O RETRASANDO LA POSIBILIDAD DEL EMPLEO DEL POTENCIAL ADVERSARIO</a:t>
            </a:r>
            <a:r>
              <a:rPr lang="es-ES" dirty="0">
                <a:latin typeface="Arial" panose="020B0604020202020204" pitchFamily="34" charset="0"/>
                <a:cs typeface="Arial" panose="020B0604020202020204" pitchFamily="34" charset="0"/>
              </a:rPr>
              <a:t>, ANTES DE QUE PUEDA ACTUAR SOBRE LAS UNIDADES PROPIAS.</a:t>
            </a:r>
          </a:p>
        </p:txBody>
      </p:sp>
    </p:spTree>
    <p:extLst>
      <p:ext uri="{BB962C8B-B14F-4D97-AF65-F5344CB8AC3E}">
        <p14:creationId xmlns:p14="http://schemas.microsoft.com/office/powerpoint/2010/main" val="11266319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398879" y="136525"/>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10" name="Rectángulo redondeado 9"/>
          <p:cNvSpPr/>
          <p:nvPr/>
        </p:nvSpPr>
        <p:spPr>
          <a:xfrm>
            <a:off x="4813677" y="1572719"/>
            <a:ext cx="2793242" cy="490938"/>
          </a:xfrm>
          <a:prstGeom prst="round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FORMAS DE FUEGOS</a:t>
            </a:r>
            <a:endParaRPr lang="en-US" b="1" dirty="0">
              <a:latin typeface="Arial" panose="020B0604020202020204" pitchFamily="34" charset="0"/>
              <a:cs typeface="Arial" panose="020B0604020202020204" pitchFamily="34" charset="0"/>
            </a:endParaRPr>
          </a:p>
        </p:txBody>
      </p:sp>
      <p:sp>
        <p:nvSpPr>
          <p:cNvPr id="2" name="CuadroTexto 1"/>
          <p:cNvSpPr txBox="1"/>
          <p:nvPr/>
        </p:nvSpPr>
        <p:spPr>
          <a:xfrm>
            <a:off x="1528353" y="2323962"/>
            <a:ext cx="9041547" cy="2031325"/>
          </a:xfrm>
          <a:prstGeom prst="rect">
            <a:avLst/>
          </a:prstGeom>
          <a:solidFill>
            <a:schemeClr val="accent6">
              <a:lumMod val="60000"/>
              <a:lumOff val="40000"/>
            </a:schemeClr>
          </a:solidFill>
          <a:ln>
            <a:solidFill>
              <a:schemeClr val="tx1"/>
            </a:solidFill>
          </a:ln>
        </p:spPr>
        <p:txBody>
          <a:bodyPr wrap="square" rtlCol="0">
            <a:spAutoFit/>
          </a:bodyPr>
          <a:lstStyle/>
          <a:p>
            <a:pPr algn="ctr"/>
            <a:r>
              <a:rPr lang="es-ES" b="1" u="sng" dirty="0">
                <a:latin typeface="Arial" panose="020B0604020202020204" pitchFamily="34" charset="0"/>
                <a:cs typeface="Arial" panose="020B0604020202020204" pitchFamily="34" charset="0"/>
              </a:rPr>
              <a:t>FUEGOS DE HOSTIGAMIENTO</a:t>
            </a:r>
          </a:p>
          <a:p>
            <a:pPr algn="ctr"/>
            <a:endParaRPr lang="es-ES" b="1" u="sng" dirty="0">
              <a:latin typeface="Arial" panose="020B0604020202020204" pitchFamily="34" charset="0"/>
              <a:cs typeface="Arial" panose="020B0604020202020204" pitchFamily="34" charset="0"/>
            </a:endParaRPr>
          </a:p>
          <a:p>
            <a:pPr algn="just"/>
            <a:r>
              <a:rPr lang="es-ES" dirty="0">
                <a:latin typeface="Arial" panose="020B0604020202020204" pitchFamily="34" charset="0"/>
                <a:cs typeface="Arial" panose="020B0604020202020204" pitchFamily="34" charset="0"/>
              </a:rPr>
              <a:t>ACCIÓN O ACCIONES DE FUEGO QUE TIENEN POR OBJETO </a:t>
            </a:r>
            <a:r>
              <a:rPr lang="es-ES" u="sng" dirty="0">
                <a:latin typeface="Arial" panose="020B0604020202020204" pitchFamily="34" charset="0"/>
                <a:cs typeface="Arial" panose="020B0604020202020204" pitchFamily="34" charset="0"/>
              </a:rPr>
              <a:t>HACER PELIGROSA LA PERMANENCIA DEL ENEMIGO EN CIERTAS ZONAS, DIFICULTANDO SUS ACTIVIDADES, PERTURBANDO SU DESCANSO Y AFECTANDO SU MORAL</a:t>
            </a:r>
            <a:r>
              <a:rPr lang="es-ES" dirty="0">
                <a:latin typeface="Arial" panose="020B0604020202020204" pitchFamily="34" charset="0"/>
                <a:cs typeface="Arial" panose="020B0604020202020204" pitchFamily="34" charset="0"/>
              </a:rPr>
              <a:t>. SE DESCARGA EN FORMA INTERMITENTE Y NORMALENTE SOBRE PUESTOS DE MANDO E INSTALACIONES LOGÍSTICAS.</a:t>
            </a:r>
          </a:p>
        </p:txBody>
      </p:sp>
    </p:spTree>
    <p:extLst>
      <p:ext uri="{BB962C8B-B14F-4D97-AF65-F5344CB8AC3E}">
        <p14:creationId xmlns:p14="http://schemas.microsoft.com/office/powerpoint/2010/main" val="15319626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398879" y="136525"/>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10" name="Rectángulo redondeado 9"/>
          <p:cNvSpPr/>
          <p:nvPr/>
        </p:nvSpPr>
        <p:spPr>
          <a:xfrm>
            <a:off x="4699380" y="1561107"/>
            <a:ext cx="2793242" cy="490938"/>
          </a:xfrm>
          <a:prstGeom prst="round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FORMAS DE FUEGOS</a:t>
            </a:r>
            <a:endParaRPr lang="en-US" b="1" dirty="0">
              <a:latin typeface="Arial" panose="020B0604020202020204" pitchFamily="34" charset="0"/>
              <a:cs typeface="Arial" panose="020B0604020202020204" pitchFamily="34" charset="0"/>
            </a:endParaRPr>
          </a:p>
        </p:txBody>
      </p:sp>
      <p:sp>
        <p:nvSpPr>
          <p:cNvPr id="2" name="CuadroTexto 1"/>
          <p:cNvSpPr txBox="1"/>
          <p:nvPr/>
        </p:nvSpPr>
        <p:spPr>
          <a:xfrm>
            <a:off x="1528353" y="2323962"/>
            <a:ext cx="9041547" cy="2031325"/>
          </a:xfrm>
          <a:prstGeom prst="rect">
            <a:avLst/>
          </a:prstGeom>
          <a:solidFill>
            <a:schemeClr val="accent6">
              <a:lumMod val="60000"/>
              <a:lumOff val="40000"/>
            </a:schemeClr>
          </a:solidFill>
          <a:ln>
            <a:solidFill>
              <a:schemeClr val="tx1"/>
            </a:solidFill>
          </a:ln>
        </p:spPr>
        <p:txBody>
          <a:bodyPr wrap="square" rtlCol="0">
            <a:spAutoFit/>
          </a:bodyPr>
          <a:lstStyle/>
          <a:p>
            <a:pPr algn="ctr"/>
            <a:r>
              <a:rPr lang="es-ES" b="1" u="sng" dirty="0">
                <a:latin typeface="Arial" panose="020B0604020202020204" pitchFamily="34" charset="0"/>
                <a:cs typeface="Arial" panose="020B0604020202020204" pitchFamily="34" charset="0"/>
              </a:rPr>
              <a:t>FUEGOS DE CONTRABATERÍA</a:t>
            </a:r>
          </a:p>
          <a:p>
            <a:pPr algn="just"/>
            <a:endParaRPr lang="es-ES" dirty="0">
              <a:latin typeface="Arial" panose="020B0604020202020204" pitchFamily="34" charset="0"/>
              <a:cs typeface="Arial" panose="020B0604020202020204" pitchFamily="34" charset="0"/>
            </a:endParaRPr>
          </a:p>
          <a:p>
            <a:pPr algn="just"/>
            <a:r>
              <a:rPr lang="es-ES" dirty="0">
                <a:latin typeface="Arial" panose="020B0604020202020204" pitchFamily="34" charset="0"/>
                <a:cs typeface="Arial" panose="020B0604020202020204" pitchFamily="34" charset="0"/>
              </a:rPr>
              <a:t>ACCIÓN O ACCIONES DE FUEGO QUE TINEN POR FINALIDAD </a:t>
            </a:r>
            <a:r>
              <a:rPr lang="es-ES" u="sng" dirty="0">
                <a:latin typeface="Arial" panose="020B0604020202020204" pitchFamily="34" charset="0"/>
                <a:cs typeface="Arial" panose="020B0604020202020204" pitchFamily="34" charset="0"/>
              </a:rPr>
              <a:t>BATIR LAS ARMAS DE TIRO INDIRECTO ADEVERSARIO Y SUS ELEMENTOS ASOCIADOS</a:t>
            </a:r>
            <a:r>
              <a:rPr lang="es-ES" dirty="0">
                <a:latin typeface="Arial" panose="020B0604020202020204" pitchFamily="34" charset="0"/>
                <a:cs typeface="Arial" panose="020B0604020202020204" pitchFamily="34" charset="0"/>
              </a:rPr>
              <a:t>, CON EL FIN DE LOGRAR SUPERIORIDAD SOBRE ELLOS. INICIALMENTE, SE BUSCARÁ LA NEUTRALIZACION; SI LOS MEDIOS SON SUFICIENTES Y LA SITUACIÓN LO PERMITE, SE BUSCARA LOGRAR SU DESTRUCCIÓN TOTAL.</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582728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398879" y="136525"/>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10" name="Rectángulo redondeado 9"/>
          <p:cNvSpPr/>
          <p:nvPr/>
        </p:nvSpPr>
        <p:spPr>
          <a:xfrm>
            <a:off x="4708845" y="1396752"/>
            <a:ext cx="2793242" cy="490938"/>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EFECTO DESEADO</a:t>
            </a:r>
            <a:endParaRPr lang="en-US" b="1" dirty="0">
              <a:latin typeface="Arial" panose="020B0604020202020204" pitchFamily="34" charset="0"/>
              <a:cs typeface="Arial" panose="020B0604020202020204" pitchFamily="34" charset="0"/>
            </a:endParaRPr>
          </a:p>
        </p:txBody>
      </p:sp>
      <p:sp>
        <p:nvSpPr>
          <p:cNvPr id="11" name="Rectángulo redondeado 10"/>
          <p:cNvSpPr/>
          <p:nvPr/>
        </p:nvSpPr>
        <p:spPr>
          <a:xfrm>
            <a:off x="8668390" y="2224554"/>
            <a:ext cx="2793242" cy="490938"/>
          </a:xfrm>
          <a:prstGeom prst="round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solidFill>
                  <a:schemeClr val="tx1"/>
                </a:solidFill>
                <a:latin typeface="Arial" panose="020B0604020202020204" pitchFamily="34" charset="0"/>
                <a:cs typeface="Arial" panose="020B0604020202020204" pitchFamily="34" charset="0"/>
              </a:rPr>
              <a:t>CEGAMIENTO</a:t>
            </a:r>
            <a:endParaRPr lang="en-US" b="1" dirty="0">
              <a:solidFill>
                <a:schemeClr val="tx1"/>
              </a:solidFill>
              <a:latin typeface="Arial" panose="020B0604020202020204" pitchFamily="34" charset="0"/>
              <a:cs typeface="Arial" panose="020B0604020202020204" pitchFamily="34" charset="0"/>
            </a:endParaRPr>
          </a:p>
        </p:txBody>
      </p:sp>
      <p:sp>
        <p:nvSpPr>
          <p:cNvPr id="12" name="Rectángulo redondeado 11"/>
          <p:cNvSpPr/>
          <p:nvPr/>
        </p:nvSpPr>
        <p:spPr>
          <a:xfrm>
            <a:off x="4708845" y="2231489"/>
            <a:ext cx="2793242" cy="490938"/>
          </a:xfrm>
          <a:prstGeom prst="round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solidFill>
                  <a:schemeClr val="tx1"/>
                </a:solidFill>
                <a:latin typeface="Arial" panose="020B0604020202020204" pitchFamily="34" charset="0"/>
                <a:cs typeface="Arial" panose="020B0604020202020204" pitchFamily="34" charset="0"/>
              </a:rPr>
              <a:t>NEUTRALIZACIÓN</a:t>
            </a:r>
            <a:endParaRPr lang="en-US" b="1" dirty="0">
              <a:solidFill>
                <a:schemeClr val="tx1"/>
              </a:solidFill>
              <a:latin typeface="Arial" panose="020B0604020202020204" pitchFamily="34" charset="0"/>
              <a:cs typeface="Arial" panose="020B0604020202020204" pitchFamily="34" charset="0"/>
            </a:endParaRPr>
          </a:p>
        </p:txBody>
      </p:sp>
      <p:sp>
        <p:nvSpPr>
          <p:cNvPr id="13" name="Rectángulo redondeado 12"/>
          <p:cNvSpPr/>
          <p:nvPr/>
        </p:nvSpPr>
        <p:spPr>
          <a:xfrm>
            <a:off x="894609" y="2231489"/>
            <a:ext cx="2793242" cy="490938"/>
          </a:xfrm>
          <a:prstGeom prst="round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solidFill>
                  <a:schemeClr val="tx1"/>
                </a:solidFill>
                <a:latin typeface="Arial" panose="020B0604020202020204" pitchFamily="34" charset="0"/>
                <a:cs typeface="Arial" panose="020B0604020202020204" pitchFamily="34" charset="0"/>
              </a:rPr>
              <a:t>DESTRUCCÓN</a:t>
            </a:r>
            <a:endParaRPr lang="en-US" b="1" dirty="0">
              <a:solidFill>
                <a:schemeClr val="tx1"/>
              </a:solidFill>
              <a:latin typeface="Arial" panose="020B0604020202020204" pitchFamily="34" charset="0"/>
              <a:cs typeface="Arial" panose="020B0604020202020204" pitchFamily="34" charset="0"/>
            </a:endParaRPr>
          </a:p>
        </p:txBody>
      </p:sp>
      <p:sp>
        <p:nvSpPr>
          <p:cNvPr id="16" name="CuadroTexto 15"/>
          <p:cNvSpPr txBox="1"/>
          <p:nvPr/>
        </p:nvSpPr>
        <p:spPr>
          <a:xfrm>
            <a:off x="317501" y="2873253"/>
            <a:ext cx="3794078" cy="3293209"/>
          </a:xfrm>
          <a:prstGeom prst="rect">
            <a:avLst/>
          </a:prstGeom>
          <a:solidFill>
            <a:schemeClr val="accent6">
              <a:lumMod val="60000"/>
              <a:lumOff val="40000"/>
            </a:schemeClr>
          </a:solidFill>
          <a:ln>
            <a:solidFill>
              <a:schemeClr val="tx1"/>
            </a:solidFill>
          </a:ln>
        </p:spPr>
        <p:txBody>
          <a:bodyPr wrap="square" rtlCol="0">
            <a:spAutoFit/>
          </a:bodyPr>
          <a:lstStyle/>
          <a:p>
            <a:pPr algn="just"/>
            <a:r>
              <a:rPr lang="es-ES" sz="1600" dirty="0">
                <a:latin typeface="Arial" panose="020B0604020202020204" pitchFamily="34" charset="0"/>
                <a:cs typeface="Arial" panose="020B0604020202020204" pitchFamily="34" charset="0"/>
              </a:rPr>
              <a:t>PERSIGUE LA DESTRUCCIÓN DEL MATERIAL, EL OBEJTIVO ES BATIDO EN SU EXTENSIÓN, VULNERABILIDAD Y CARACTERÍSTICA, CON EL MATERIAL Y TIPO DE MUNICIÓN APROPIADA.</a:t>
            </a:r>
          </a:p>
          <a:p>
            <a:pPr algn="just"/>
            <a:endParaRPr lang="es-ES" sz="1600" dirty="0">
              <a:latin typeface="Arial" panose="020B0604020202020204" pitchFamily="34" charset="0"/>
              <a:cs typeface="Arial" panose="020B0604020202020204" pitchFamily="34" charset="0"/>
            </a:endParaRPr>
          </a:p>
          <a:p>
            <a:pPr algn="just"/>
            <a:r>
              <a:rPr lang="es-ES" sz="1600" dirty="0">
                <a:latin typeface="Arial" panose="020B0604020202020204" pitchFamily="34" charset="0"/>
                <a:cs typeface="Arial" panose="020B0604020202020204" pitchFamily="34" charset="0"/>
              </a:rPr>
              <a:t>SE EMPLEA SOBRE FORTIFICACIONES DE CAMPAÑA, ALAMBRADAS, OBSTÁCULOS, EDIFICIOS, POSICIONES DE ARMAS, UBICACIONES DE LA RESERVA.</a:t>
            </a:r>
          </a:p>
        </p:txBody>
      </p:sp>
      <p:sp>
        <p:nvSpPr>
          <p:cNvPr id="17" name="CuadroTexto 16"/>
          <p:cNvSpPr txBox="1"/>
          <p:nvPr/>
        </p:nvSpPr>
        <p:spPr>
          <a:xfrm>
            <a:off x="4273111" y="2873253"/>
            <a:ext cx="3794078" cy="3293209"/>
          </a:xfrm>
          <a:prstGeom prst="rect">
            <a:avLst/>
          </a:prstGeom>
          <a:solidFill>
            <a:schemeClr val="accent6">
              <a:lumMod val="60000"/>
              <a:lumOff val="40000"/>
            </a:schemeClr>
          </a:solidFill>
          <a:ln>
            <a:solidFill>
              <a:schemeClr val="tx1"/>
            </a:solidFill>
          </a:ln>
        </p:spPr>
        <p:txBody>
          <a:bodyPr wrap="square" rtlCol="0">
            <a:spAutoFit/>
          </a:bodyPr>
          <a:lstStyle/>
          <a:p>
            <a:pPr algn="just"/>
            <a:r>
              <a:rPr lang="es-ES" sz="1600" dirty="0">
                <a:latin typeface="Arial" panose="020B0604020202020204" pitchFamily="34" charset="0"/>
                <a:cs typeface="Arial" panose="020B0604020202020204" pitchFamily="34" charset="0"/>
              </a:rPr>
              <a:t>TIENE LA FINALIDAD DE REDUCIR LA EFICIENCIA DEL ENEMIGO INTERRUMPIENDO SUS MOVIMIENTOS, ACCIONES Y OBLIGANDOLO A PROTEGERSE. NO NECESARIAMENTE BUSCA LA BAJA DE PERSONAL.</a:t>
            </a:r>
          </a:p>
          <a:p>
            <a:pPr algn="just"/>
            <a:endParaRPr lang="es-ES" sz="1600" dirty="0">
              <a:latin typeface="Arial" panose="020B0604020202020204" pitchFamily="34" charset="0"/>
              <a:cs typeface="Arial" panose="020B0604020202020204" pitchFamily="34" charset="0"/>
            </a:endParaRPr>
          </a:p>
          <a:p>
            <a:pPr algn="just"/>
            <a:r>
              <a:rPr lang="es-ES" sz="1600" dirty="0">
                <a:latin typeface="Arial" panose="020B0604020202020204" pitchFamily="34" charset="0"/>
                <a:cs typeface="Arial" panose="020B0604020202020204" pitchFamily="34" charset="0"/>
              </a:rPr>
              <a:t>ESTE TIPO DE FUEGO DEBE DESCARGARSE POR SORPRESA, CON VOLUMEN CONVENIENTE, PARA LUEGO CONTINUARLO CON INTENSIDAD MENOR.</a:t>
            </a:r>
          </a:p>
        </p:txBody>
      </p:sp>
      <p:sp>
        <p:nvSpPr>
          <p:cNvPr id="18" name="CuadroTexto 17"/>
          <p:cNvSpPr txBox="1"/>
          <p:nvPr/>
        </p:nvSpPr>
        <p:spPr>
          <a:xfrm>
            <a:off x="8235001" y="2873253"/>
            <a:ext cx="3794078" cy="3293209"/>
          </a:xfrm>
          <a:prstGeom prst="rect">
            <a:avLst/>
          </a:prstGeom>
          <a:solidFill>
            <a:schemeClr val="accent6">
              <a:lumMod val="60000"/>
              <a:lumOff val="40000"/>
            </a:schemeClr>
          </a:solidFill>
          <a:ln>
            <a:solidFill>
              <a:schemeClr val="tx1"/>
            </a:solidFill>
          </a:ln>
        </p:spPr>
        <p:txBody>
          <a:bodyPr wrap="square" rtlCol="0">
            <a:spAutoFit/>
          </a:bodyPr>
          <a:lstStyle/>
          <a:p>
            <a:pPr algn="just"/>
            <a:r>
              <a:rPr lang="es-ES" sz="1600" dirty="0">
                <a:latin typeface="Arial" panose="020B0604020202020204" pitchFamily="34" charset="0"/>
                <a:cs typeface="Arial" panose="020B0604020202020204" pitchFamily="34" charset="0"/>
              </a:rPr>
              <a:t>PERSIGUE IMPEDIR LA OBSERVACIÓN DEL ENEMIGO EN MOMENTOS DECISIVOS DEL COMBATE. PARA TAL EFECTO SE FORMAN NUBES Y MANTIENEN NUBES DE CEGAMEINTO POR MEDIO DE PROYECTILES FUMIGENOS.</a:t>
            </a:r>
          </a:p>
          <a:p>
            <a:pPr algn="just"/>
            <a:endParaRPr lang="es-ES" sz="1600" dirty="0">
              <a:latin typeface="Arial" panose="020B0604020202020204" pitchFamily="34" charset="0"/>
              <a:cs typeface="Arial" panose="020B0604020202020204" pitchFamily="34" charset="0"/>
            </a:endParaRPr>
          </a:p>
          <a:p>
            <a:pPr algn="just"/>
            <a:r>
              <a:rPr lang="es-ES" sz="1600" dirty="0">
                <a:latin typeface="Arial" panose="020B0604020202020204" pitchFamily="34" charset="0"/>
                <a:cs typeface="Arial" panose="020B0604020202020204" pitchFamily="34" charset="0"/>
              </a:rPr>
              <a:t>SE DEBE TENER EN CONSIDERACIÓN LAS CONDICIONES ATMOSFÉRICAS, Y EN COMO AFECTA EL FUEGO.</a:t>
            </a:r>
          </a:p>
        </p:txBody>
      </p:sp>
    </p:spTree>
    <p:extLst>
      <p:ext uri="{BB962C8B-B14F-4D97-AF65-F5344CB8AC3E}">
        <p14:creationId xmlns:p14="http://schemas.microsoft.com/office/powerpoint/2010/main" val="3501941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398879" y="136525"/>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13" name="Rectángulo redondeado 12"/>
          <p:cNvSpPr/>
          <p:nvPr/>
        </p:nvSpPr>
        <p:spPr>
          <a:xfrm>
            <a:off x="1512119" y="1466098"/>
            <a:ext cx="7223349" cy="52108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E) LA ARTILLERÍA EN LAS DIFERENTES ACCIONES TÁCTICAS.</a:t>
            </a:r>
            <a:endParaRPr lang="en-US" b="1" dirty="0">
              <a:latin typeface="Arial" panose="020B0604020202020204" pitchFamily="34" charset="0"/>
              <a:cs typeface="Arial" panose="020B0604020202020204" pitchFamily="34" charset="0"/>
            </a:endParaRPr>
          </a:p>
        </p:txBody>
      </p:sp>
      <p:sp>
        <p:nvSpPr>
          <p:cNvPr id="2" name="Rectángulo 1"/>
          <p:cNvSpPr/>
          <p:nvPr/>
        </p:nvSpPr>
        <p:spPr>
          <a:xfrm>
            <a:off x="941697" y="2341417"/>
            <a:ext cx="2866030" cy="559558"/>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APROXIMACIÓN AL OBJETIVO</a:t>
            </a:r>
            <a:endParaRPr lang="en-US" b="1" dirty="0">
              <a:latin typeface="Arial" panose="020B0604020202020204" pitchFamily="34" charset="0"/>
              <a:cs typeface="Arial" panose="020B0604020202020204" pitchFamily="34" charset="0"/>
            </a:endParaRPr>
          </a:p>
        </p:txBody>
      </p:sp>
      <p:grpSp>
        <p:nvGrpSpPr>
          <p:cNvPr id="7" name="Grupo 6"/>
          <p:cNvGrpSpPr/>
          <p:nvPr/>
        </p:nvGrpSpPr>
        <p:grpSpPr>
          <a:xfrm>
            <a:off x="317502" y="2611680"/>
            <a:ext cx="624195" cy="3046143"/>
            <a:chOff x="317501" y="2713212"/>
            <a:chExt cx="624195" cy="3046143"/>
          </a:xfrm>
        </p:grpSpPr>
        <p:cxnSp>
          <p:nvCxnSpPr>
            <p:cNvPr id="4" name="Conector recto 3"/>
            <p:cNvCxnSpPr>
              <a:endCxn id="2" idx="1"/>
            </p:cNvCxnSpPr>
            <p:nvPr/>
          </p:nvCxnSpPr>
          <p:spPr>
            <a:xfrm>
              <a:off x="317501" y="2722728"/>
              <a:ext cx="62419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 name="Conector recto 5"/>
            <p:cNvCxnSpPr/>
            <p:nvPr/>
          </p:nvCxnSpPr>
          <p:spPr>
            <a:xfrm>
              <a:off x="317501" y="2713212"/>
              <a:ext cx="0" cy="304614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27" name="Conector recto de flecha 26"/>
          <p:cNvCxnSpPr/>
          <p:nvPr/>
        </p:nvCxnSpPr>
        <p:spPr>
          <a:xfrm>
            <a:off x="334539" y="3417904"/>
            <a:ext cx="624195" cy="416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0" name="Conector recto de flecha 29"/>
          <p:cNvCxnSpPr/>
          <p:nvPr/>
        </p:nvCxnSpPr>
        <p:spPr>
          <a:xfrm>
            <a:off x="317501" y="5016503"/>
            <a:ext cx="624195" cy="416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1" name="Conector recto de flecha 30"/>
          <p:cNvCxnSpPr/>
          <p:nvPr/>
        </p:nvCxnSpPr>
        <p:spPr>
          <a:xfrm>
            <a:off x="317501" y="5659013"/>
            <a:ext cx="624195" cy="416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3" name="Rectángulo 32"/>
          <p:cNvSpPr/>
          <p:nvPr/>
        </p:nvSpPr>
        <p:spPr>
          <a:xfrm>
            <a:off x="1040117" y="3127398"/>
            <a:ext cx="2388358" cy="495449"/>
          </a:xfrm>
          <a:prstGeom prst="rect">
            <a:avLst/>
          </a:prstGeom>
          <a:solidFill>
            <a:srgbClr val="B5A31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latin typeface="Arial" panose="020B0604020202020204" pitchFamily="34" charset="0"/>
                <a:cs typeface="Arial" panose="020B0604020202020204" pitchFamily="34" charset="0"/>
              </a:rPr>
              <a:t>COLUMNA DE MARCHA</a:t>
            </a:r>
            <a:endParaRPr lang="en-US" dirty="0">
              <a:solidFill>
                <a:schemeClr val="tx1"/>
              </a:solidFill>
              <a:latin typeface="Arial" panose="020B0604020202020204" pitchFamily="34" charset="0"/>
              <a:cs typeface="Arial" panose="020B0604020202020204" pitchFamily="34" charset="0"/>
            </a:endParaRPr>
          </a:p>
        </p:txBody>
      </p:sp>
      <p:sp>
        <p:nvSpPr>
          <p:cNvPr id="34" name="Rectángulo 33"/>
          <p:cNvSpPr/>
          <p:nvPr/>
        </p:nvSpPr>
        <p:spPr>
          <a:xfrm>
            <a:off x="1081563" y="5440567"/>
            <a:ext cx="2388358" cy="495449"/>
          </a:xfrm>
          <a:prstGeom prst="rect">
            <a:avLst/>
          </a:prstGeom>
          <a:solidFill>
            <a:srgbClr val="B5A31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latin typeface="Arial" panose="020B0604020202020204" pitchFamily="34" charset="0"/>
                <a:cs typeface="Arial" panose="020B0604020202020204" pitchFamily="34" charset="0"/>
              </a:rPr>
              <a:t>INFILTRACIÓN</a:t>
            </a:r>
            <a:endParaRPr lang="en-US" dirty="0">
              <a:solidFill>
                <a:schemeClr val="tx1"/>
              </a:solidFill>
              <a:latin typeface="Arial" panose="020B0604020202020204" pitchFamily="34" charset="0"/>
              <a:cs typeface="Arial" panose="020B0604020202020204" pitchFamily="34" charset="0"/>
            </a:endParaRPr>
          </a:p>
        </p:txBody>
      </p:sp>
      <p:sp>
        <p:nvSpPr>
          <p:cNvPr id="58" name="Rectángulo 57"/>
          <p:cNvSpPr/>
          <p:nvPr/>
        </p:nvSpPr>
        <p:spPr>
          <a:xfrm>
            <a:off x="1081565" y="3924017"/>
            <a:ext cx="2388358" cy="495449"/>
          </a:xfrm>
          <a:prstGeom prst="rect">
            <a:avLst/>
          </a:prstGeom>
          <a:solidFill>
            <a:srgbClr val="B5A31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latin typeface="Arial" panose="020B0604020202020204" pitchFamily="34" charset="0"/>
                <a:cs typeface="Arial" panose="020B0604020202020204" pitchFamily="34" charset="0"/>
              </a:rPr>
              <a:t>COLUMNA ABIERTA</a:t>
            </a:r>
            <a:endParaRPr lang="en-US" dirty="0">
              <a:solidFill>
                <a:schemeClr val="tx1"/>
              </a:solidFill>
              <a:latin typeface="Arial" panose="020B0604020202020204" pitchFamily="34" charset="0"/>
              <a:cs typeface="Arial" panose="020B0604020202020204" pitchFamily="34" charset="0"/>
            </a:endParaRPr>
          </a:p>
        </p:txBody>
      </p:sp>
      <p:sp>
        <p:nvSpPr>
          <p:cNvPr id="59" name="Rectángulo 58"/>
          <p:cNvSpPr/>
          <p:nvPr/>
        </p:nvSpPr>
        <p:spPr>
          <a:xfrm>
            <a:off x="1058941" y="4734525"/>
            <a:ext cx="2388358" cy="495449"/>
          </a:xfrm>
          <a:prstGeom prst="rect">
            <a:avLst/>
          </a:prstGeom>
          <a:solidFill>
            <a:srgbClr val="B5A31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latin typeface="Arial" panose="020B0604020202020204" pitchFamily="34" charset="0"/>
                <a:cs typeface="Arial" panose="020B0604020202020204" pitchFamily="34" charset="0"/>
              </a:rPr>
              <a:t>COLUMNA CERRADA</a:t>
            </a:r>
            <a:endParaRPr lang="en-US" dirty="0">
              <a:solidFill>
                <a:schemeClr val="tx1"/>
              </a:solidFill>
              <a:latin typeface="Arial" panose="020B0604020202020204" pitchFamily="34" charset="0"/>
              <a:cs typeface="Arial" panose="020B0604020202020204" pitchFamily="34" charset="0"/>
            </a:endParaRPr>
          </a:p>
        </p:txBody>
      </p:sp>
      <p:sp>
        <p:nvSpPr>
          <p:cNvPr id="60" name="Rectángulo 59"/>
          <p:cNvSpPr/>
          <p:nvPr/>
        </p:nvSpPr>
        <p:spPr>
          <a:xfrm>
            <a:off x="1098599" y="5440567"/>
            <a:ext cx="2388358" cy="495449"/>
          </a:xfrm>
          <a:prstGeom prst="rect">
            <a:avLst/>
          </a:prstGeom>
          <a:solidFill>
            <a:srgbClr val="B5A31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latin typeface="Arial" panose="020B0604020202020204" pitchFamily="34" charset="0"/>
                <a:cs typeface="Arial" panose="020B0604020202020204" pitchFamily="34" charset="0"/>
              </a:rPr>
              <a:t>INFILTRACIÓN</a:t>
            </a:r>
            <a:endParaRPr lang="en-US" dirty="0">
              <a:solidFill>
                <a:schemeClr val="tx1"/>
              </a:solidFill>
              <a:latin typeface="Arial" panose="020B0604020202020204" pitchFamily="34" charset="0"/>
              <a:cs typeface="Arial" panose="020B0604020202020204" pitchFamily="34" charset="0"/>
            </a:endParaRPr>
          </a:p>
        </p:txBody>
      </p:sp>
      <p:sp>
        <p:nvSpPr>
          <p:cNvPr id="11" name="Rectángulo 10"/>
          <p:cNvSpPr/>
          <p:nvPr/>
        </p:nvSpPr>
        <p:spPr>
          <a:xfrm>
            <a:off x="4793280" y="2456191"/>
            <a:ext cx="2866030" cy="559558"/>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ACCIÓN OFENSIVA</a:t>
            </a:r>
            <a:endParaRPr lang="en-US" b="1" dirty="0">
              <a:latin typeface="Arial" panose="020B0604020202020204" pitchFamily="34" charset="0"/>
              <a:cs typeface="Arial" panose="020B0604020202020204" pitchFamily="34" charset="0"/>
            </a:endParaRPr>
          </a:p>
        </p:txBody>
      </p:sp>
      <p:grpSp>
        <p:nvGrpSpPr>
          <p:cNvPr id="18" name="Grupo 17"/>
          <p:cNvGrpSpPr/>
          <p:nvPr/>
        </p:nvGrpSpPr>
        <p:grpSpPr>
          <a:xfrm>
            <a:off x="4159215" y="2716106"/>
            <a:ext cx="624195" cy="3046143"/>
            <a:chOff x="317501" y="2713212"/>
            <a:chExt cx="624195" cy="3046143"/>
          </a:xfrm>
        </p:grpSpPr>
        <p:cxnSp>
          <p:nvCxnSpPr>
            <p:cNvPr id="22" name="Conector recto 21"/>
            <p:cNvCxnSpPr/>
            <p:nvPr/>
          </p:nvCxnSpPr>
          <p:spPr>
            <a:xfrm>
              <a:off x="317501" y="2722728"/>
              <a:ext cx="62419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Conector recto 22"/>
            <p:cNvCxnSpPr/>
            <p:nvPr/>
          </p:nvCxnSpPr>
          <p:spPr>
            <a:xfrm>
              <a:off x="317501" y="2713212"/>
              <a:ext cx="0" cy="304614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35" name="Conector recto de flecha 34"/>
          <p:cNvCxnSpPr/>
          <p:nvPr/>
        </p:nvCxnSpPr>
        <p:spPr>
          <a:xfrm>
            <a:off x="4164703" y="3417904"/>
            <a:ext cx="624195" cy="416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6" name="Conector recto de flecha 35"/>
          <p:cNvCxnSpPr/>
          <p:nvPr/>
        </p:nvCxnSpPr>
        <p:spPr>
          <a:xfrm>
            <a:off x="4166433" y="4246826"/>
            <a:ext cx="624195" cy="416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7" name="Conector recto de flecha 36"/>
          <p:cNvCxnSpPr/>
          <p:nvPr/>
        </p:nvCxnSpPr>
        <p:spPr>
          <a:xfrm>
            <a:off x="4166434" y="5006051"/>
            <a:ext cx="624195" cy="416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8" name="Conector recto de flecha 37"/>
          <p:cNvCxnSpPr/>
          <p:nvPr/>
        </p:nvCxnSpPr>
        <p:spPr>
          <a:xfrm>
            <a:off x="4151921" y="5758083"/>
            <a:ext cx="624195" cy="416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61" name="Rectángulo 60"/>
          <p:cNvSpPr/>
          <p:nvPr/>
        </p:nvSpPr>
        <p:spPr>
          <a:xfrm>
            <a:off x="4893753" y="4039453"/>
            <a:ext cx="2388358" cy="423081"/>
          </a:xfrm>
          <a:prstGeom prst="rect">
            <a:avLst/>
          </a:prstGeom>
          <a:solidFill>
            <a:srgbClr val="B5A31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latin typeface="Arial" panose="020B0604020202020204" pitchFamily="34" charset="0"/>
                <a:cs typeface="Arial" panose="020B0604020202020204" pitchFamily="34" charset="0"/>
              </a:rPr>
              <a:t>ANTES DEL ASALTO</a:t>
            </a:r>
            <a:endParaRPr lang="en-US" dirty="0">
              <a:solidFill>
                <a:schemeClr val="tx1"/>
              </a:solidFill>
              <a:latin typeface="Arial" panose="020B0604020202020204" pitchFamily="34" charset="0"/>
              <a:cs typeface="Arial" panose="020B0604020202020204" pitchFamily="34" charset="0"/>
            </a:endParaRPr>
          </a:p>
        </p:txBody>
      </p:sp>
      <p:sp>
        <p:nvSpPr>
          <p:cNvPr id="62" name="Rectángulo 61"/>
          <p:cNvSpPr/>
          <p:nvPr/>
        </p:nvSpPr>
        <p:spPr>
          <a:xfrm>
            <a:off x="4887318" y="3208914"/>
            <a:ext cx="2388358" cy="423081"/>
          </a:xfrm>
          <a:prstGeom prst="rect">
            <a:avLst/>
          </a:prstGeom>
          <a:solidFill>
            <a:srgbClr val="B5A31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latin typeface="Arial" panose="020B0604020202020204" pitchFamily="34" charset="0"/>
                <a:cs typeface="Arial" panose="020B0604020202020204" pitchFamily="34" charset="0"/>
              </a:rPr>
              <a:t>EN EL ATAQUE</a:t>
            </a:r>
            <a:endParaRPr lang="en-US" dirty="0">
              <a:solidFill>
                <a:schemeClr val="tx1"/>
              </a:solidFill>
              <a:latin typeface="Arial" panose="020B0604020202020204" pitchFamily="34" charset="0"/>
              <a:cs typeface="Arial" panose="020B0604020202020204" pitchFamily="34" charset="0"/>
            </a:endParaRPr>
          </a:p>
        </p:txBody>
      </p:sp>
      <p:sp>
        <p:nvSpPr>
          <p:cNvPr id="63" name="Rectángulo 62"/>
          <p:cNvSpPr/>
          <p:nvPr/>
        </p:nvSpPr>
        <p:spPr>
          <a:xfrm>
            <a:off x="4893753" y="4693212"/>
            <a:ext cx="2388358" cy="505114"/>
          </a:xfrm>
          <a:prstGeom prst="rect">
            <a:avLst/>
          </a:prstGeom>
          <a:solidFill>
            <a:srgbClr val="B5A31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latin typeface="Arial" panose="020B0604020202020204" pitchFamily="34" charset="0"/>
                <a:cs typeface="Arial" panose="020B0604020202020204" pitchFamily="34" charset="0"/>
              </a:rPr>
              <a:t>DURANTE LA PENETRACIÓN</a:t>
            </a:r>
            <a:endParaRPr lang="en-US" dirty="0">
              <a:solidFill>
                <a:schemeClr val="tx1"/>
              </a:solidFill>
              <a:latin typeface="Arial" panose="020B0604020202020204" pitchFamily="34" charset="0"/>
              <a:cs typeface="Arial" panose="020B0604020202020204" pitchFamily="34" charset="0"/>
            </a:endParaRPr>
          </a:p>
        </p:txBody>
      </p:sp>
      <p:sp>
        <p:nvSpPr>
          <p:cNvPr id="64" name="Rectángulo 63"/>
          <p:cNvSpPr/>
          <p:nvPr/>
        </p:nvSpPr>
        <p:spPr>
          <a:xfrm>
            <a:off x="4887318" y="5498536"/>
            <a:ext cx="2388358" cy="505114"/>
          </a:xfrm>
          <a:prstGeom prst="rect">
            <a:avLst/>
          </a:prstGeom>
          <a:solidFill>
            <a:srgbClr val="B5A31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latin typeface="Arial" panose="020B0604020202020204" pitchFamily="34" charset="0"/>
                <a:cs typeface="Arial" panose="020B0604020202020204" pitchFamily="34" charset="0"/>
              </a:rPr>
              <a:t>CONSOLIDACIÓN</a:t>
            </a:r>
            <a:endParaRPr lang="en-US" dirty="0">
              <a:solidFill>
                <a:schemeClr val="tx1"/>
              </a:solidFill>
              <a:latin typeface="Arial" panose="020B0604020202020204" pitchFamily="34" charset="0"/>
              <a:cs typeface="Arial" panose="020B0604020202020204" pitchFamily="34" charset="0"/>
            </a:endParaRPr>
          </a:p>
        </p:txBody>
      </p:sp>
      <p:grpSp>
        <p:nvGrpSpPr>
          <p:cNvPr id="70" name="Grupo 69"/>
          <p:cNvGrpSpPr/>
          <p:nvPr/>
        </p:nvGrpSpPr>
        <p:grpSpPr>
          <a:xfrm>
            <a:off x="7963244" y="2433433"/>
            <a:ext cx="3498388" cy="3564642"/>
            <a:chOff x="7963244" y="2433433"/>
            <a:chExt cx="3498388" cy="3564642"/>
          </a:xfrm>
        </p:grpSpPr>
        <p:sp>
          <p:nvSpPr>
            <p:cNvPr id="12" name="Rectángulo 11"/>
            <p:cNvSpPr/>
            <p:nvPr/>
          </p:nvSpPr>
          <p:spPr>
            <a:xfrm>
              <a:off x="8595602" y="2433433"/>
              <a:ext cx="2866030" cy="559558"/>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ACCIÓN DEFENSIVA</a:t>
              </a:r>
              <a:endParaRPr lang="en-US" b="1" dirty="0">
                <a:latin typeface="Arial" panose="020B0604020202020204" pitchFamily="34" charset="0"/>
                <a:cs typeface="Arial" panose="020B0604020202020204" pitchFamily="34" charset="0"/>
              </a:endParaRPr>
            </a:p>
          </p:txBody>
        </p:sp>
        <p:grpSp>
          <p:nvGrpSpPr>
            <p:cNvPr id="24" name="Grupo 23"/>
            <p:cNvGrpSpPr/>
            <p:nvPr/>
          </p:nvGrpSpPr>
          <p:grpSpPr>
            <a:xfrm>
              <a:off x="7971407" y="2754963"/>
              <a:ext cx="624195" cy="3046143"/>
              <a:chOff x="317501" y="2713212"/>
              <a:chExt cx="624195" cy="3046143"/>
            </a:xfrm>
          </p:grpSpPr>
          <p:cxnSp>
            <p:nvCxnSpPr>
              <p:cNvPr id="25" name="Conector recto 24"/>
              <p:cNvCxnSpPr/>
              <p:nvPr/>
            </p:nvCxnSpPr>
            <p:spPr>
              <a:xfrm>
                <a:off x="317501" y="2722728"/>
                <a:ext cx="62419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Conector recto 25"/>
              <p:cNvCxnSpPr/>
              <p:nvPr/>
            </p:nvCxnSpPr>
            <p:spPr>
              <a:xfrm>
                <a:off x="317501" y="2713212"/>
                <a:ext cx="0" cy="304614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43" name="Conector recto de flecha 42"/>
            <p:cNvCxnSpPr/>
            <p:nvPr/>
          </p:nvCxnSpPr>
          <p:spPr>
            <a:xfrm>
              <a:off x="7976894" y="3428356"/>
              <a:ext cx="624195" cy="416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4" name="Conector recto de flecha 43"/>
            <p:cNvCxnSpPr/>
            <p:nvPr/>
          </p:nvCxnSpPr>
          <p:spPr>
            <a:xfrm>
              <a:off x="7963244" y="4257278"/>
              <a:ext cx="624195" cy="416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5" name="Conector recto de flecha 44"/>
            <p:cNvCxnSpPr/>
            <p:nvPr/>
          </p:nvCxnSpPr>
          <p:spPr>
            <a:xfrm>
              <a:off x="7963245" y="5016503"/>
              <a:ext cx="624195" cy="416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6" name="Conector recto de flecha 45"/>
            <p:cNvCxnSpPr/>
            <p:nvPr/>
          </p:nvCxnSpPr>
          <p:spPr>
            <a:xfrm>
              <a:off x="7963246" y="5783049"/>
              <a:ext cx="624195" cy="416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7" name="Rectángulo 46"/>
            <p:cNvSpPr/>
            <p:nvPr/>
          </p:nvSpPr>
          <p:spPr>
            <a:xfrm>
              <a:off x="8735468" y="3239019"/>
              <a:ext cx="2388358" cy="42308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DEFENSA EN POSICIÓN</a:t>
              </a:r>
              <a:endParaRPr lang="en-US" dirty="0"/>
            </a:p>
          </p:txBody>
        </p:sp>
        <p:sp>
          <p:nvSpPr>
            <p:cNvPr id="48" name="Rectángulo 47"/>
            <p:cNvSpPr/>
            <p:nvPr/>
          </p:nvSpPr>
          <p:spPr>
            <a:xfrm>
              <a:off x="8778510" y="4004008"/>
              <a:ext cx="2388358" cy="42308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DEFENSA MOVIL</a:t>
              </a:r>
              <a:endParaRPr lang="en-US" dirty="0"/>
            </a:p>
          </p:txBody>
        </p:sp>
        <p:sp>
          <p:nvSpPr>
            <p:cNvPr id="49" name="Rectángulo 48"/>
            <p:cNvSpPr/>
            <p:nvPr/>
          </p:nvSpPr>
          <p:spPr>
            <a:xfrm>
              <a:off x="8761474" y="4768997"/>
              <a:ext cx="2388358" cy="50511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DEFENSA POS. EN EXTENSION</a:t>
              </a:r>
              <a:endParaRPr lang="en-US" dirty="0"/>
            </a:p>
          </p:txBody>
        </p:sp>
        <p:sp>
          <p:nvSpPr>
            <p:cNvPr id="50" name="Rectángulo 49"/>
            <p:cNvSpPr/>
            <p:nvPr/>
          </p:nvSpPr>
          <p:spPr>
            <a:xfrm>
              <a:off x="8761474" y="5492961"/>
              <a:ext cx="2388358" cy="50511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DEF. PERIMÉTRICA</a:t>
              </a:r>
              <a:endParaRPr lang="en-US" dirty="0"/>
            </a:p>
          </p:txBody>
        </p:sp>
        <p:sp>
          <p:nvSpPr>
            <p:cNvPr id="65" name="Rectángulo 64"/>
            <p:cNvSpPr/>
            <p:nvPr/>
          </p:nvSpPr>
          <p:spPr>
            <a:xfrm>
              <a:off x="8752504" y="3239019"/>
              <a:ext cx="2388358" cy="564780"/>
            </a:xfrm>
            <a:prstGeom prst="rect">
              <a:avLst/>
            </a:prstGeom>
            <a:solidFill>
              <a:srgbClr val="B5A31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latin typeface="Arial" panose="020B0604020202020204" pitchFamily="34" charset="0"/>
                  <a:cs typeface="Arial" panose="020B0604020202020204" pitchFamily="34" charset="0"/>
                </a:rPr>
                <a:t>DEFENSA EN POSICIÓN</a:t>
              </a:r>
              <a:endParaRPr lang="en-US" dirty="0">
                <a:solidFill>
                  <a:schemeClr val="tx1"/>
                </a:solidFill>
                <a:latin typeface="Arial" panose="020B0604020202020204" pitchFamily="34" charset="0"/>
                <a:cs typeface="Arial" panose="020B0604020202020204" pitchFamily="34" charset="0"/>
              </a:endParaRPr>
            </a:p>
          </p:txBody>
        </p:sp>
        <p:sp>
          <p:nvSpPr>
            <p:cNvPr id="66" name="Rectángulo 65"/>
            <p:cNvSpPr/>
            <p:nvPr/>
          </p:nvSpPr>
          <p:spPr>
            <a:xfrm>
              <a:off x="8795546" y="4004008"/>
              <a:ext cx="2388358" cy="423081"/>
            </a:xfrm>
            <a:prstGeom prst="rect">
              <a:avLst/>
            </a:prstGeom>
            <a:solidFill>
              <a:srgbClr val="B5A31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latin typeface="Arial" panose="020B0604020202020204" pitchFamily="34" charset="0"/>
                  <a:cs typeface="Arial" panose="020B0604020202020204" pitchFamily="34" charset="0"/>
                </a:rPr>
                <a:t>DEFENSA MÓVIL</a:t>
              </a:r>
              <a:endParaRPr lang="en-US" dirty="0">
                <a:solidFill>
                  <a:schemeClr val="tx1"/>
                </a:solidFill>
                <a:latin typeface="Arial" panose="020B0604020202020204" pitchFamily="34" charset="0"/>
                <a:cs typeface="Arial" panose="020B0604020202020204" pitchFamily="34" charset="0"/>
              </a:endParaRPr>
            </a:p>
          </p:txBody>
        </p:sp>
        <p:sp>
          <p:nvSpPr>
            <p:cNvPr id="67" name="Rectángulo 66"/>
            <p:cNvSpPr/>
            <p:nvPr/>
          </p:nvSpPr>
          <p:spPr>
            <a:xfrm>
              <a:off x="8778510" y="4700043"/>
              <a:ext cx="2388358" cy="612015"/>
            </a:xfrm>
            <a:prstGeom prst="rect">
              <a:avLst/>
            </a:prstGeom>
            <a:solidFill>
              <a:srgbClr val="B5A31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latin typeface="Arial" panose="020B0604020202020204" pitchFamily="34" charset="0"/>
                  <a:cs typeface="Arial" panose="020B0604020202020204" pitchFamily="34" charset="0"/>
                </a:rPr>
                <a:t>DEFENSA POS. EN EXTENSIÓN</a:t>
              </a:r>
              <a:endParaRPr lang="en-US" dirty="0">
                <a:solidFill>
                  <a:schemeClr val="tx1"/>
                </a:solidFill>
                <a:latin typeface="Arial" panose="020B0604020202020204" pitchFamily="34" charset="0"/>
                <a:cs typeface="Arial" panose="020B0604020202020204" pitchFamily="34" charset="0"/>
              </a:endParaRPr>
            </a:p>
          </p:txBody>
        </p:sp>
        <p:sp>
          <p:nvSpPr>
            <p:cNvPr id="68" name="Rectángulo 67"/>
            <p:cNvSpPr/>
            <p:nvPr/>
          </p:nvSpPr>
          <p:spPr>
            <a:xfrm>
              <a:off x="8778510" y="5492961"/>
              <a:ext cx="2388358" cy="505114"/>
            </a:xfrm>
            <a:prstGeom prst="rect">
              <a:avLst/>
            </a:prstGeom>
            <a:solidFill>
              <a:srgbClr val="B5A31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latin typeface="Arial" panose="020B0604020202020204" pitchFamily="34" charset="0"/>
                  <a:cs typeface="Arial" panose="020B0604020202020204" pitchFamily="34" charset="0"/>
                </a:rPr>
                <a:t>DEF. PERIMÉTRICA</a:t>
              </a:r>
              <a:endParaRPr lang="en-US" dirty="0">
                <a:solidFill>
                  <a:schemeClr val="tx1"/>
                </a:solidFill>
                <a:latin typeface="Arial" panose="020B0604020202020204" pitchFamily="34" charset="0"/>
                <a:cs typeface="Arial" panose="020B0604020202020204" pitchFamily="34" charset="0"/>
              </a:endParaRPr>
            </a:p>
          </p:txBody>
        </p:sp>
      </p:grpSp>
      <p:cxnSp>
        <p:nvCxnSpPr>
          <p:cNvPr id="53" name="Conector recto de flecha 52"/>
          <p:cNvCxnSpPr/>
          <p:nvPr/>
        </p:nvCxnSpPr>
        <p:spPr>
          <a:xfrm>
            <a:off x="297326" y="4104724"/>
            <a:ext cx="624195" cy="416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761843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5184" y="980718"/>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404108" y="-243682"/>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97" name="Rectángulo 96"/>
          <p:cNvSpPr/>
          <p:nvPr/>
        </p:nvSpPr>
        <p:spPr>
          <a:xfrm>
            <a:off x="4612942" y="1131992"/>
            <a:ext cx="2866030" cy="559558"/>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APROXIMACIÓN AL OBJETIVO</a:t>
            </a:r>
            <a:endParaRPr lang="en-US" b="1" dirty="0">
              <a:latin typeface="Arial" panose="020B0604020202020204" pitchFamily="34" charset="0"/>
              <a:cs typeface="Arial" panose="020B0604020202020204" pitchFamily="34" charset="0"/>
            </a:endParaRPr>
          </a:p>
        </p:txBody>
      </p:sp>
      <p:sp>
        <p:nvSpPr>
          <p:cNvPr id="98" name="CuadroTexto 97"/>
          <p:cNvSpPr txBox="1"/>
          <p:nvPr/>
        </p:nvSpPr>
        <p:spPr>
          <a:xfrm>
            <a:off x="1516273" y="1879848"/>
            <a:ext cx="9159455" cy="4247317"/>
          </a:xfrm>
          <a:prstGeom prst="rect">
            <a:avLst/>
          </a:prstGeom>
          <a:solidFill>
            <a:schemeClr val="accent6">
              <a:lumMod val="60000"/>
              <a:lumOff val="40000"/>
            </a:schemeClr>
          </a:solidFill>
          <a:ln>
            <a:solidFill>
              <a:schemeClr val="tx1"/>
            </a:solidFill>
          </a:ln>
        </p:spPr>
        <p:txBody>
          <a:bodyPr wrap="square" rtlCol="0">
            <a:spAutoFit/>
          </a:bodyPr>
          <a:lstStyle/>
          <a:p>
            <a:pPr algn="ctr"/>
            <a:r>
              <a:rPr lang="es-ES" u="sng" cap="all" dirty="0">
                <a:latin typeface="Arial" panose="020B0604020202020204" pitchFamily="34" charset="0"/>
                <a:cs typeface="Arial" panose="020B0604020202020204" pitchFamily="34" charset="0"/>
              </a:rPr>
              <a:t>COLUMNA DE MARCHA</a:t>
            </a:r>
          </a:p>
          <a:p>
            <a:pPr algn="just"/>
            <a:endParaRPr lang="es-ES" cap="all" dirty="0">
              <a:latin typeface="Arial" panose="020B0604020202020204" pitchFamily="34" charset="0"/>
              <a:cs typeface="Arial" panose="020B0604020202020204" pitchFamily="34" charset="0"/>
            </a:endParaRPr>
          </a:p>
          <a:p>
            <a:pPr algn="just"/>
            <a:r>
              <a:rPr lang="es-ES" cap="all" dirty="0">
                <a:latin typeface="Arial" panose="020B0604020202020204" pitchFamily="34" charset="0"/>
                <a:cs typeface="Arial" panose="020B0604020202020204" pitchFamily="34" charset="0"/>
              </a:rPr>
              <a:t>Cuando la unidad marcha tácticamente organizada, ya sea en una o varias columnas, la artillería debe ocupar en ellas un lugar tal que le facilite su seguridad y su empleo posterior en beneficio del conjunto. </a:t>
            </a:r>
          </a:p>
          <a:p>
            <a:pPr algn="just"/>
            <a:r>
              <a:rPr lang="es-ES" cap="all" dirty="0">
                <a:latin typeface="Arial" panose="020B0604020202020204" pitchFamily="34" charset="0"/>
                <a:cs typeface="Arial" panose="020B0604020202020204" pitchFamily="34" charset="0"/>
              </a:rPr>
              <a:t>El tipo de marcha que adopte la artillería es determinada por:</a:t>
            </a:r>
          </a:p>
          <a:p>
            <a:pPr algn="just"/>
            <a:r>
              <a:rPr lang="es-ES" cap="all" dirty="0">
                <a:latin typeface="Arial" panose="020B0604020202020204" pitchFamily="34" charset="0"/>
                <a:cs typeface="Arial" panose="020B0604020202020204" pitchFamily="34" charset="0"/>
              </a:rPr>
              <a:t> </a:t>
            </a:r>
          </a:p>
          <a:p>
            <a:pPr algn="just"/>
            <a:r>
              <a:rPr lang="es-ES" b="1" cap="all" dirty="0">
                <a:latin typeface="Arial" panose="020B0604020202020204" pitchFamily="34" charset="0"/>
                <a:cs typeface="Arial" panose="020B0604020202020204" pitchFamily="34" charset="0"/>
              </a:rPr>
              <a:t>a.- </a:t>
            </a:r>
            <a:r>
              <a:rPr lang="es-ES" cap="all" dirty="0">
                <a:latin typeface="Arial" panose="020B0604020202020204" pitchFamily="34" charset="0"/>
                <a:cs typeface="Arial" panose="020B0604020202020204" pitchFamily="34" charset="0"/>
              </a:rPr>
              <a:t>Misión de la unidad.</a:t>
            </a:r>
          </a:p>
          <a:p>
            <a:pPr algn="just"/>
            <a:r>
              <a:rPr lang="es-ES" b="1" cap="all" dirty="0">
                <a:latin typeface="Arial" panose="020B0604020202020204" pitchFamily="34" charset="0"/>
                <a:cs typeface="Arial" panose="020B0604020202020204" pitchFamily="34" charset="0"/>
              </a:rPr>
              <a:t>b.- </a:t>
            </a:r>
            <a:r>
              <a:rPr lang="es-ES" cap="all" dirty="0">
                <a:latin typeface="Arial" panose="020B0604020202020204" pitchFamily="34" charset="0"/>
                <a:cs typeface="Arial" panose="020B0604020202020204" pitchFamily="34" charset="0"/>
              </a:rPr>
              <a:t>Visibilidad. </a:t>
            </a:r>
          </a:p>
          <a:p>
            <a:pPr algn="just"/>
            <a:r>
              <a:rPr lang="es-ES" b="1" cap="all" dirty="0">
                <a:latin typeface="Arial" panose="020B0604020202020204" pitchFamily="34" charset="0"/>
                <a:cs typeface="Arial" panose="020B0604020202020204" pitchFamily="34" charset="0"/>
              </a:rPr>
              <a:t>c.- </a:t>
            </a:r>
            <a:r>
              <a:rPr lang="es-ES" cap="all" dirty="0">
                <a:latin typeface="Arial" panose="020B0604020202020204" pitchFamily="34" charset="0"/>
                <a:cs typeface="Arial" panose="020B0604020202020204" pitchFamily="34" charset="0"/>
              </a:rPr>
              <a:t>Condiciones del camino. </a:t>
            </a:r>
          </a:p>
          <a:p>
            <a:pPr algn="just"/>
            <a:r>
              <a:rPr lang="es-ES" b="1" cap="all" dirty="0">
                <a:latin typeface="Arial" panose="020B0604020202020204" pitchFamily="34" charset="0"/>
                <a:cs typeface="Arial" panose="020B0604020202020204" pitchFamily="34" charset="0"/>
              </a:rPr>
              <a:t>d.- </a:t>
            </a:r>
            <a:r>
              <a:rPr lang="es-ES" cap="all" dirty="0">
                <a:latin typeface="Arial" panose="020B0604020202020204" pitchFamily="34" charset="0"/>
                <a:cs typeface="Arial" panose="020B0604020202020204" pitchFamily="34" charset="0"/>
              </a:rPr>
              <a:t>Condiciones de tránsito. </a:t>
            </a:r>
          </a:p>
          <a:p>
            <a:pPr algn="just"/>
            <a:r>
              <a:rPr lang="es-ES" b="1" cap="all" dirty="0">
                <a:latin typeface="Arial" panose="020B0604020202020204" pitchFamily="34" charset="0"/>
                <a:cs typeface="Arial" panose="020B0604020202020204" pitchFamily="34" charset="0"/>
              </a:rPr>
              <a:t>e.- </a:t>
            </a:r>
            <a:r>
              <a:rPr lang="es-ES" cap="all" dirty="0">
                <a:latin typeface="Arial" panose="020B0604020202020204" pitchFamily="34" charset="0"/>
                <a:cs typeface="Arial" panose="020B0604020202020204" pitchFamily="34" charset="0"/>
              </a:rPr>
              <a:t>Actividad aérea. </a:t>
            </a:r>
          </a:p>
          <a:p>
            <a:pPr algn="just"/>
            <a:r>
              <a:rPr lang="es-ES" b="1" cap="all" dirty="0">
                <a:latin typeface="Arial" panose="020B0604020202020204" pitchFamily="34" charset="0"/>
                <a:cs typeface="Arial" panose="020B0604020202020204" pitchFamily="34" charset="0"/>
              </a:rPr>
              <a:t>f.- </a:t>
            </a:r>
            <a:r>
              <a:rPr lang="es-ES" cap="all" dirty="0">
                <a:latin typeface="Arial" panose="020B0604020202020204" pitchFamily="34" charset="0"/>
                <a:cs typeface="Arial" panose="020B0604020202020204" pitchFamily="34" charset="0"/>
              </a:rPr>
              <a:t>Proximidad al objetivo.</a:t>
            </a:r>
          </a:p>
          <a:p>
            <a:pPr algn="just"/>
            <a:r>
              <a:rPr lang="es-ES" b="1" cap="all" dirty="0">
                <a:latin typeface="Arial" panose="020B0604020202020204" pitchFamily="34" charset="0"/>
                <a:cs typeface="Arial" panose="020B0604020202020204" pitchFamily="34" charset="0"/>
              </a:rPr>
              <a:t>g.- </a:t>
            </a:r>
            <a:r>
              <a:rPr lang="es-ES" cap="all" dirty="0">
                <a:latin typeface="Arial" panose="020B0604020202020204" pitchFamily="34" charset="0"/>
                <a:cs typeface="Arial" panose="020B0604020202020204" pitchFamily="34" charset="0"/>
              </a:rPr>
              <a:t>Columna adoptada por las unidades de maniobra a quien apoya.</a:t>
            </a:r>
            <a:endParaRPr lang="en-US" cap="all"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427363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5184" y="987613"/>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404108" y="-144409"/>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97" name="Rectángulo 96"/>
          <p:cNvSpPr/>
          <p:nvPr/>
        </p:nvSpPr>
        <p:spPr>
          <a:xfrm>
            <a:off x="4614527" y="1154200"/>
            <a:ext cx="2866030" cy="559558"/>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APROXIMACIÓN AL OBJETIVO</a:t>
            </a:r>
            <a:endParaRPr lang="en-US" b="1" dirty="0">
              <a:latin typeface="Arial" panose="020B0604020202020204" pitchFamily="34" charset="0"/>
              <a:cs typeface="Arial" panose="020B0604020202020204" pitchFamily="34" charset="0"/>
            </a:endParaRPr>
          </a:p>
        </p:txBody>
      </p:sp>
      <p:sp>
        <p:nvSpPr>
          <p:cNvPr id="98" name="CuadroTexto 97"/>
          <p:cNvSpPr txBox="1"/>
          <p:nvPr/>
        </p:nvSpPr>
        <p:spPr>
          <a:xfrm>
            <a:off x="1528353" y="1855096"/>
            <a:ext cx="9159455" cy="4247317"/>
          </a:xfrm>
          <a:prstGeom prst="rect">
            <a:avLst/>
          </a:prstGeom>
          <a:solidFill>
            <a:schemeClr val="accent6">
              <a:lumMod val="60000"/>
              <a:lumOff val="40000"/>
            </a:schemeClr>
          </a:solidFill>
          <a:ln>
            <a:solidFill>
              <a:schemeClr val="tx1"/>
            </a:solidFill>
          </a:ln>
        </p:spPr>
        <p:txBody>
          <a:bodyPr wrap="square" rtlCol="0">
            <a:spAutoFit/>
          </a:bodyPr>
          <a:lstStyle/>
          <a:p>
            <a:pPr algn="ctr"/>
            <a:r>
              <a:rPr lang="es-ES" u="sng" cap="all" dirty="0">
                <a:latin typeface="Arial" panose="020B0604020202020204" pitchFamily="34" charset="0"/>
                <a:cs typeface="Arial" panose="020B0604020202020204" pitchFamily="34" charset="0"/>
              </a:rPr>
              <a:t>COLUMNA ABIERTA</a:t>
            </a:r>
          </a:p>
          <a:p>
            <a:pPr algn="just"/>
            <a:endParaRPr lang="es-ES" cap="all" dirty="0">
              <a:latin typeface="Arial" panose="020B0604020202020204" pitchFamily="34" charset="0"/>
              <a:cs typeface="Arial" panose="020B0604020202020204" pitchFamily="34" charset="0"/>
            </a:endParaRPr>
          </a:p>
          <a:p>
            <a:pPr algn="just"/>
            <a:r>
              <a:rPr lang="es-ES" cap="all" dirty="0">
                <a:latin typeface="Arial" panose="020B0604020202020204" pitchFamily="34" charset="0"/>
                <a:cs typeface="Arial" panose="020B0604020202020204" pitchFamily="34" charset="0"/>
              </a:rPr>
              <a:t>Se usa cuando es </a:t>
            </a:r>
            <a:r>
              <a:rPr lang="es-ES" b="1" cap="all" dirty="0">
                <a:latin typeface="Arial" panose="020B0604020202020204" pitchFamily="34" charset="0"/>
                <a:cs typeface="Arial" panose="020B0604020202020204" pitchFamily="34" charset="0"/>
              </a:rPr>
              <a:t>necesario </a:t>
            </a:r>
            <a:r>
              <a:rPr lang="es-ES" b="1" u="sng" cap="all" dirty="0">
                <a:latin typeface="Arial" panose="020B0604020202020204" pitchFamily="34" charset="0"/>
                <a:cs typeface="Arial" panose="020B0604020202020204" pitchFamily="34" charset="0"/>
              </a:rPr>
              <a:t>disminuir la vulnerabilidad ante ataque aéreos, en caminos muy accidentados o cuando estos requieren ESPACIO para efectuar otros movimientos.</a:t>
            </a:r>
            <a:r>
              <a:rPr lang="es-ES" b="1" cap="all" dirty="0">
                <a:latin typeface="Arial" panose="020B0604020202020204" pitchFamily="34" charset="0"/>
                <a:cs typeface="Arial" panose="020B0604020202020204" pitchFamily="34" charset="0"/>
              </a:rPr>
              <a:t> </a:t>
            </a:r>
            <a:r>
              <a:rPr lang="es-ES" cap="all" dirty="0">
                <a:latin typeface="Arial" panose="020B0604020202020204" pitchFamily="34" charset="0"/>
                <a:cs typeface="Arial" panose="020B0604020202020204" pitchFamily="34" charset="0"/>
              </a:rPr>
              <a:t>Brinda mayor seguridad pasiva, especial contra los ataques aéreos, se favorece el secreto, se logra mayor velocidad y se disminuye la fatiga de los conductores.</a:t>
            </a:r>
          </a:p>
          <a:p>
            <a:pPr algn="just"/>
            <a:r>
              <a:rPr lang="es-ES" cap="all" dirty="0">
                <a:latin typeface="Arial" panose="020B0604020202020204" pitchFamily="34" charset="0"/>
                <a:cs typeface="Arial" panose="020B0604020202020204" pitchFamily="34" charset="0"/>
              </a:rPr>
              <a:t> </a:t>
            </a:r>
          </a:p>
          <a:p>
            <a:pPr algn="just"/>
            <a:r>
              <a:rPr lang="es-ES" cap="all" dirty="0">
                <a:latin typeface="Arial" panose="020B0604020202020204" pitchFamily="34" charset="0"/>
                <a:cs typeface="Arial" panose="020B0604020202020204" pitchFamily="34" charset="0"/>
              </a:rPr>
              <a:t>A.- Avanzar por saltos ocupando posiciones de fuego, coordinando este movimiento con el resto de las unidades de artillería y con las unidades de manioBra motorizadas. </a:t>
            </a:r>
          </a:p>
          <a:p>
            <a:pPr algn="just"/>
            <a:endParaRPr lang="es-ES" cap="all" dirty="0">
              <a:latin typeface="Arial" panose="020B0604020202020204" pitchFamily="34" charset="0"/>
              <a:cs typeface="Arial" panose="020B0604020202020204" pitchFamily="34" charset="0"/>
            </a:endParaRPr>
          </a:p>
          <a:p>
            <a:pPr algn="just"/>
            <a:r>
              <a:rPr lang="es-ES" cap="all" dirty="0">
                <a:latin typeface="Arial" panose="020B0604020202020204" pitchFamily="34" charset="0"/>
                <a:cs typeface="Arial" panose="020B0604020202020204" pitchFamily="34" charset="0"/>
              </a:rPr>
              <a:t>B.- En lo posible, de acuerdo a la situación táctica, efectuar este movimiento en horas de oscuridad. </a:t>
            </a:r>
          </a:p>
        </p:txBody>
      </p:sp>
    </p:spTree>
    <p:extLst>
      <p:ext uri="{BB962C8B-B14F-4D97-AF65-F5344CB8AC3E}">
        <p14:creationId xmlns:p14="http://schemas.microsoft.com/office/powerpoint/2010/main" val="27457272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5184" y="1090717"/>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404108" y="-112183"/>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97" name="Rectángulo 96"/>
          <p:cNvSpPr/>
          <p:nvPr/>
        </p:nvSpPr>
        <p:spPr>
          <a:xfrm>
            <a:off x="4612942" y="1224991"/>
            <a:ext cx="2866030" cy="559558"/>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APROXIMACIÓN AL OBJETIVO</a:t>
            </a:r>
            <a:endParaRPr lang="en-US" b="1" dirty="0">
              <a:latin typeface="Arial" panose="020B0604020202020204" pitchFamily="34" charset="0"/>
              <a:cs typeface="Arial" panose="020B0604020202020204" pitchFamily="34" charset="0"/>
            </a:endParaRPr>
          </a:p>
        </p:txBody>
      </p:sp>
      <p:sp>
        <p:nvSpPr>
          <p:cNvPr id="98" name="CuadroTexto 97"/>
          <p:cNvSpPr txBox="1"/>
          <p:nvPr/>
        </p:nvSpPr>
        <p:spPr>
          <a:xfrm>
            <a:off x="1528353" y="1897117"/>
            <a:ext cx="9159455" cy="4247317"/>
          </a:xfrm>
          <a:prstGeom prst="rect">
            <a:avLst/>
          </a:prstGeom>
          <a:solidFill>
            <a:schemeClr val="accent6">
              <a:lumMod val="60000"/>
              <a:lumOff val="40000"/>
            </a:schemeClr>
          </a:solidFill>
          <a:ln>
            <a:solidFill>
              <a:schemeClr val="tx1"/>
            </a:solidFill>
          </a:ln>
        </p:spPr>
        <p:txBody>
          <a:bodyPr wrap="square" rtlCol="0">
            <a:spAutoFit/>
          </a:bodyPr>
          <a:lstStyle/>
          <a:p>
            <a:pPr algn="ctr"/>
            <a:r>
              <a:rPr lang="es-ES" u="sng" cap="all" dirty="0">
                <a:latin typeface="Arial" panose="020B0604020202020204" pitchFamily="34" charset="0"/>
                <a:cs typeface="Arial" panose="020B0604020202020204" pitchFamily="34" charset="0"/>
              </a:rPr>
              <a:t>COLUMNA CERRADA</a:t>
            </a:r>
          </a:p>
          <a:p>
            <a:pPr algn="just"/>
            <a:endParaRPr lang="es-ES" cap="all" dirty="0">
              <a:latin typeface="Arial" panose="020B0604020202020204" pitchFamily="34" charset="0"/>
              <a:cs typeface="Arial" panose="020B0604020202020204" pitchFamily="34" charset="0"/>
            </a:endParaRPr>
          </a:p>
          <a:p>
            <a:pPr algn="just"/>
            <a:r>
              <a:rPr lang="es-ES" cap="all" dirty="0">
                <a:latin typeface="Arial" panose="020B0604020202020204" pitchFamily="34" charset="0"/>
                <a:cs typeface="Arial" panose="020B0604020202020204" pitchFamily="34" charset="0"/>
              </a:rPr>
              <a:t>se usa cuando se desea </a:t>
            </a:r>
            <a:r>
              <a:rPr lang="es-ES" b="1" u="sng" cap="all" dirty="0">
                <a:latin typeface="Arial" panose="020B0604020202020204" pitchFamily="34" charset="0"/>
                <a:cs typeface="Arial" panose="020B0604020202020204" pitchFamily="34" charset="0"/>
              </a:rPr>
              <a:t>aprovechar al máximo un camino, cuando haya que tomar medidas para proteger la columna de ataques terrestres o evitar extravíos</a:t>
            </a:r>
            <a:r>
              <a:rPr lang="es-ES" b="1" cap="all" dirty="0">
                <a:latin typeface="Arial" panose="020B0604020202020204" pitchFamily="34" charset="0"/>
                <a:cs typeface="Arial" panose="020B0604020202020204" pitchFamily="34" charset="0"/>
              </a:rPr>
              <a:t>. </a:t>
            </a:r>
            <a:r>
              <a:rPr lang="es-ES" cap="all" dirty="0">
                <a:latin typeface="Arial" panose="020B0604020202020204" pitchFamily="34" charset="0"/>
                <a:cs typeface="Arial" panose="020B0604020202020204" pitchFamily="34" charset="0"/>
              </a:rPr>
              <a:t>Facilita el control y los enlaces. </a:t>
            </a:r>
          </a:p>
          <a:p>
            <a:pPr algn="just"/>
            <a:endParaRPr lang="es-ES" cap="all" dirty="0">
              <a:latin typeface="Arial" panose="020B0604020202020204" pitchFamily="34" charset="0"/>
              <a:cs typeface="Arial" panose="020B0604020202020204" pitchFamily="34" charset="0"/>
            </a:endParaRPr>
          </a:p>
          <a:p>
            <a:pPr algn="just"/>
            <a:r>
              <a:rPr lang="es-ES" cap="all" dirty="0">
                <a:latin typeface="Arial" panose="020B0604020202020204" pitchFamily="34" charset="0"/>
                <a:cs typeface="Arial" panose="020B0604020202020204" pitchFamily="34" charset="0"/>
              </a:rPr>
              <a:t>CONSIDERACIONES:</a:t>
            </a:r>
          </a:p>
          <a:p>
            <a:pPr algn="just"/>
            <a:endParaRPr lang="es-ES" cap="all" dirty="0">
              <a:latin typeface="Arial" panose="020B0604020202020204" pitchFamily="34" charset="0"/>
              <a:cs typeface="Arial" panose="020B0604020202020204" pitchFamily="34" charset="0"/>
            </a:endParaRPr>
          </a:p>
          <a:p>
            <a:pPr algn="just"/>
            <a:r>
              <a:rPr lang="es-ES" cap="all" dirty="0">
                <a:latin typeface="Arial" panose="020B0604020202020204" pitchFamily="34" charset="0"/>
                <a:cs typeface="Arial" panose="020B0604020202020204" pitchFamily="34" charset="0"/>
              </a:rPr>
              <a:t>A.- EN LA CABEZA DE LA FORMACION Y EN LA RETAGUARDIA DEBEN IR LA ARTILLERIA LIVIANA. LAS UNIDADES DE MAYOR CALIBRE SE DEBEN MANTENER EN LA COLUMNA (SE REACCIONA SOLO CON ARMAS ORGÁNICAS).</a:t>
            </a:r>
          </a:p>
          <a:p>
            <a:pPr algn="just"/>
            <a:endParaRPr lang="es-ES" cap="all" dirty="0">
              <a:latin typeface="Arial" panose="020B0604020202020204" pitchFamily="34" charset="0"/>
              <a:cs typeface="Arial" panose="020B0604020202020204" pitchFamily="34" charset="0"/>
            </a:endParaRPr>
          </a:p>
          <a:p>
            <a:pPr algn="just"/>
            <a:r>
              <a:rPr lang="es-ES" cap="all" dirty="0">
                <a:latin typeface="Arial" panose="020B0604020202020204" pitchFamily="34" charset="0"/>
                <a:cs typeface="Arial" panose="020B0604020202020204" pitchFamily="34" charset="0"/>
              </a:rPr>
              <a:t>B.- LOS OA SE ADELANTAN CON SUS PROPIOS MEDIOS, LOCALIZANDO OBJETIVOS Y LEVANTANDO POSIBLES POSICIONES DE FUEGO. </a:t>
            </a:r>
          </a:p>
          <a:p>
            <a:pPr algn="just"/>
            <a:endParaRPr lang="en-US" cap="all"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9780000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398879" y="136525"/>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97" name="Rectángulo 96"/>
          <p:cNvSpPr/>
          <p:nvPr/>
        </p:nvSpPr>
        <p:spPr>
          <a:xfrm>
            <a:off x="4607714" y="1477247"/>
            <a:ext cx="2866030" cy="559558"/>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APROXIMACIÓN AL OBJETIVO</a:t>
            </a:r>
            <a:endParaRPr lang="en-US" b="1" dirty="0">
              <a:latin typeface="Arial" panose="020B0604020202020204" pitchFamily="34" charset="0"/>
              <a:cs typeface="Arial" panose="020B0604020202020204" pitchFamily="34" charset="0"/>
            </a:endParaRPr>
          </a:p>
        </p:txBody>
      </p:sp>
      <p:sp>
        <p:nvSpPr>
          <p:cNvPr id="98" name="CuadroTexto 97"/>
          <p:cNvSpPr txBox="1"/>
          <p:nvPr/>
        </p:nvSpPr>
        <p:spPr>
          <a:xfrm>
            <a:off x="1528353" y="2433348"/>
            <a:ext cx="9159455" cy="2031325"/>
          </a:xfrm>
          <a:prstGeom prst="rect">
            <a:avLst/>
          </a:prstGeom>
          <a:solidFill>
            <a:schemeClr val="accent6">
              <a:lumMod val="60000"/>
              <a:lumOff val="40000"/>
            </a:schemeClr>
          </a:solidFill>
          <a:ln>
            <a:solidFill>
              <a:schemeClr val="tx1"/>
            </a:solidFill>
          </a:ln>
        </p:spPr>
        <p:txBody>
          <a:bodyPr wrap="square" rtlCol="0">
            <a:spAutoFit/>
          </a:bodyPr>
          <a:lstStyle/>
          <a:p>
            <a:pPr algn="ctr"/>
            <a:r>
              <a:rPr lang="es-ES" u="sng" cap="all" dirty="0">
                <a:latin typeface="Arial" panose="020B0604020202020204" pitchFamily="34" charset="0"/>
                <a:cs typeface="Arial" panose="020B0604020202020204" pitchFamily="34" charset="0"/>
              </a:rPr>
              <a:t>INFILTRACIÓN</a:t>
            </a:r>
          </a:p>
          <a:p>
            <a:pPr algn="just"/>
            <a:endParaRPr lang="es-ES" cap="all" dirty="0">
              <a:latin typeface="Arial" panose="020B0604020202020204" pitchFamily="34" charset="0"/>
              <a:cs typeface="Arial" panose="020B0604020202020204" pitchFamily="34" charset="0"/>
            </a:endParaRPr>
          </a:p>
          <a:p>
            <a:pPr algn="just"/>
            <a:r>
              <a:rPr lang="es-ES" cap="all" dirty="0">
                <a:latin typeface="Arial" panose="020B0604020202020204" pitchFamily="34" charset="0"/>
                <a:cs typeface="Arial" panose="020B0604020202020204" pitchFamily="34" charset="0"/>
              </a:rPr>
              <a:t>se aplica cuando se marcha de día y se requiere </a:t>
            </a:r>
            <a:r>
              <a:rPr lang="es-ES" b="1" u="sng" cap="all" dirty="0">
                <a:latin typeface="Arial" panose="020B0604020202020204" pitchFamily="34" charset="0"/>
                <a:cs typeface="Arial" panose="020B0604020202020204" pitchFamily="34" charset="0"/>
              </a:rPr>
              <a:t>disminuir al máximo las vulnerabilidades antes ataques aéreos y cuando se requiere marchar por caminos congestionados o que tengan otros movimientos.</a:t>
            </a:r>
            <a:r>
              <a:rPr lang="es-ES" cap="all" dirty="0">
                <a:latin typeface="Arial" panose="020B0604020202020204" pitchFamily="34" charset="0"/>
                <a:cs typeface="Arial" panose="020B0604020202020204" pitchFamily="34" charset="0"/>
              </a:rPr>
              <a:t> Se logra mayor velocidad y un menor desgaste de los </a:t>
            </a:r>
          </a:p>
          <a:p>
            <a:pPr algn="just"/>
            <a:r>
              <a:rPr lang="es-ES" cap="all" dirty="0">
                <a:latin typeface="Arial" panose="020B0604020202020204" pitchFamily="34" charset="0"/>
                <a:cs typeface="Arial" panose="020B0604020202020204" pitchFamily="34" charset="0"/>
              </a:rPr>
              <a:t>conductores. </a:t>
            </a:r>
            <a:endParaRPr lang="en-US" cap="all"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0421353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398879" y="136525"/>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97" name="Rectángulo 96"/>
          <p:cNvSpPr/>
          <p:nvPr/>
        </p:nvSpPr>
        <p:spPr>
          <a:xfrm>
            <a:off x="4662986" y="1346383"/>
            <a:ext cx="2866030" cy="559558"/>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APROXIMACIÓN AL OBJETIVO</a:t>
            </a:r>
            <a:endParaRPr lang="en-US" b="1" dirty="0">
              <a:latin typeface="Arial" panose="020B0604020202020204" pitchFamily="34" charset="0"/>
              <a:cs typeface="Arial" panose="020B0604020202020204" pitchFamily="34" charset="0"/>
            </a:endParaRPr>
          </a:p>
        </p:txBody>
      </p:sp>
      <p:sp>
        <p:nvSpPr>
          <p:cNvPr id="98" name="CuadroTexto 97"/>
          <p:cNvSpPr txBox="1"/>
          <p:nvPr/>
        </p:nvSpPr>
        <p:spPr>
          <a:xfrm>
            <a:off x="1469398" y="2038051"/>
            <a:ext cx="9159455" cy="4247317"/>
          </a:xfrm>
          <a:prstGeom prst="rect">
            <a:avLst/>
          </a:prstGeom>
          <a:solidFill>
            <a:schemeClr val="accent6">
              <a:lumMod val="60000"/>
              <a:lumOff val="40000"/>
            </a:schemeClr>
          </a:solidFill>
          <a:ln>
            <a:solidFill>
              <a:schemeClr val="tx1"/>
            </a:solidFill>
          </a:ln>
        </p:spPr>
        <p:txBody>
          <a:bodyPr wrap="square" rtlCol="0">
            <a:spAutoFit/>
          </a:bodyPr>
          <a:lstStyle/>
          <a:p>
            <a:pPr algn="ctr"/>
            <a:r>
              <a:rPr lang="es-ES" u="sng" cap="all" dirty="0">
                <a:latin typeface="Arial" panose="020B0604020202020204" pitchFamily="34" charset="0"/>
                <a:cs typeface="Arial" panose="020B0604020202020204" pitchFamily="34" charset="0"/>
              </a:rPr>
              <a:t>INFILTRACIÓN</a:t>
            </a:r>
          </a:p>
          <a:p>
            <a:pPr algn="just"/>
            <a:r>
              <a:rPr lang="es-ES" cap="all" dirty="0">
                <a:latin typeface="Arial" panose="020B0604020202020204" pitchFamily="34" charset="0"/>
                <a:cs typeface="Arial" panose="020B0604020202020204" pitchFamily="34" charset="0"/>
              </a:rPr>
              <a:t>CONSIDERACIONES:</a:t>
            </a:r>
          </a:p>
          <a:p>
            <a:pPr algn="just"/>
            <a:r>
              <a:rPr lang="es-ES" cap="all" dirty="0">
                <a:latin typeface="Arial" panose="020B0604020202020204" pitchFamily="34" charset="0"/>
                <a:cs typeface="Arial" panose="020B0604020202020204" pitchFamily="34" charset="0"/>
              </a:rPr>
              <a:t>A.- Organizarse de acuerdo a la DISPONIBILIDAD DE MEDIOS Y A LA SITUACIÓN TACTICA. </a:t>
            </a:r>
          </a:p>
          <a:p>
            <a:pPr algn="just"/>
            <a:r>
              <a:rPr lang="es-ES" cap="all" dirty="0">
                <a:latin typeface="Arial" panose="020B0604020202020204" pitchFamily="34" charset="0"/>
                <a:cs typeface="Arial" panose="020B0604020202020204" pitchFamily="34" charset="0"/>
              </a:rPr>
              <a:t> </a:t>
            </a:r>
          </a:p>
          <a:p>
            <a:pPr algn="just"/>
            <a:r>
              <a:rPr lang="es-ES" cap="all" dirty="0">
                <a:latin typeface="Arial" panose="020B0604020202020204" pitchFamily="34" charset="0"/>
                <a:cs typeface="Arial" panose="020B0604020202020204" pitchFamily="34" charset="0"/>
              </a:rPr>
              <a:t>B.- Mientras una unidad se desplaza, el resto de las unidades de artillería deben proteger su desplazamiento dentro de su alance.</a:t>
            </a:r>
          </a:p>
          <a:p>
            <a:pPr algn="just"/>
            <a:r>
              <a:rPr lang="es-ES" cap="all" dirty="0">
                <a:latin typeface="Arial" panose="020B0604020202020204" pitchFamily="34" charset="0"/>
                <a:cs typeface="Arial" panose="020B0604020202020204" pitchFamily="34" charset="0"/>
              </a:rPr>
              <a:t> </a:t>
            </a:r>
          </a:p>
          <a:p>
            <a:pPr algn="just"/>
            <a:r>
              <a:rPr lang="es-ES" cap="all" dirty="0">
                <a:latin typeface="Arial" panose="020B0604020202020204" pitchFamily="34" charset="0"/>
                <a:cs typeface="Arial" panose="020B0604020202020204" pitchFamily="34" charset="0"/>
              </a:rPr>
              <a:t>C.- Iniciarán la infiltración las unidades livianas de artillería, finalizando las unidades medianas de artillería. Esto permite que las unidades livianas se desplacen dentro de la protección de los fuegos dentro del alcance de las unidades medianas hasta que tomen posiciones de fuego que permitan batir los posibles objetivos mientras las unidades de artillería medianas inician su movimiento</a:t>
            </a:r>
            <a:endParaRPr lang="en-US" cap="all"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1484674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398879" y="136525"/>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97" name="Rectángulo 96"/>
          <p:cNvSpPr/>
          <p:nvPr/>
        </p:nvSpPr>
        <p:spPr>
          <a:xfrm>
            <a:off x="4662986" y="1346383"/>
            <a:ext cx="2866030" cy="559558"/>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ACCIÓN OFENSIVA</a:t>
            </a:r>
            <a:endParaRPr lang="en-US" b="1" dirty="0">
              <a:latin typeface="Arial" panose="020B0604020202020204" pitchFamily="34" charset="0"/>
              <a:cs typeface="Arial" panose="020B0604020202020204" pitchFamily="34" charset="0"/>
            </a:endParaRPr>
          </a:p>
        </p:txBody>
      </p:sp>
      <p:sp>
        <p:nvSpPr>
          <p:cNvPr id="98" name="CuadroTexto 97"/>
          <p:cNvSpPr txBox="1"/>
          <p:nvPr/>
        </p:nvSpPr>
        <p:spPr>
          <a:xfrm>
            <a:off x="1469398" y="2038051"/>
            <a:ext cx="9213181" cy="3416320"/>
          </a:xfrm>
          <a:prstGeom prst="rect">
            <a:avLst/>
          </a:prstGeom>
          <a:solidFill>
            <a:schemeClr val="accent6">
              <a:lumMod val="60000"/>
              <a:lumOff val="40000"/>
            </a:schemeClr>
          </a:solidFill>
          <a:ln>
            <a:solidFill>
              <a:schemeClr val="tx1"/>
            </a:solidFill>
          </a:ln>
        </p:spPr>
        <p:txBody>
          <a:bodyPr wrap="square" rtlCol="0">
            <a:spAutoFit/>
          </a:bodyPr>
          <a:lstStyle/>
          <a:p>
            <a:pPr algn="ctr"/>
            <a:r>
              <a:rPr lang="es-ES" u="sng" cap="all" dirty="0">
                <a:latin typeface="Arial" panose="020B0604020202020204" pitchFamily="34" charset="0"/>
                <a:cs typeface="Arial" panose="020B0604020202020204" pitchFamily="34" charset="0"/>
              </a:rPr>
              <a:t>EN EL ATAQUE</a:t>
            </a:r>
          </a:p>
          <a:p>
            <a:pPr algn="just"/>
            <a:endParaRPr lang="es-ES" u="sng" cap="all" dirty="0">
              <a:latin typeface="Arial" panose="020B0604020202020204" pitchFamily="34" charset="0"/>
              <a:cs typeface="Arial" panose="020B0604020202020204" pitchFamily="34" charset="0"/>
            </a:endParaRPr>
          </a:p>
          <a:p>
            <a:pPr algn="just"/>
            <a:r>
              <a:rPr lang="es-ES" cap="all" dirty="0">
                <a:latin typeface="Arial" panose="020B0604020202020204" pitchFamily="34" charset="0"/>
                <a:cs typeface="Arial" panose="020B0604020202020204" pitchFamily="34" charset="0"/>
              </a:rPr>
              <a:t>después de haber apoyado la marcha de aproximación, la artillería </a:t>
            </a:r>
            <a:r>
              <a:rPr lang="es-ES" b="1" u="sng" cap="all" dirty="0">
                <a:latin typeface="Arial" panose="020B0604020202020204" pitchFamily="34" charset="0"/>
                <a:cs typeface="Arial" panose="020B0604020202020204" pitchFamily="34" charset="0"/>
              </a:rPr>
              <a:t>continua brindando apoyo en el rechazo de los elementos de protección desplegados por el adversario</a:t>
            </a:r>
            <a:r>
              <a:rPr lang="es-ES" cap="all" dirty="0">
                <a:latin typeface="Arial" panose="020B0604020202020204" pitchFamily="34" charset="0"/>
                <a:cs typeface="Arial" panose="020B0604020202020204" pitchFamily="34" charset="0"/>
              </a:rPr>
              <a:t> para que la unidad apoyada pueda avanzar sin perder el ímpetu de ataque. </a:t>
            </a:r>
          </a:p>
          <a:p>
            <a:pPr algn="just"/>
            <a:endParaRPr lang="es-ES" cap="all" dirty="0">
              <a:latin typeface="Arial" panose="020B0604020202020204" pitchFamily="34" charset="0"/>
              <a:cs typeface="Arial" panose="020B0604020202020204" pitchFamily="34" charset="0"/>
            </a:endParaRPr>
          </a:p>
          <a:p>
            <a:pPr algn="just"/>
            <a:r>
              <a:rPr lang="es-ES" cap="all" dirty="0">
                <a:latin typeface="Arial" panose="020B0604020202020204" pitchFamily="34" charset="0"/>
                <a:cs typeface="Arial" panose="020B0604020202020204" pitchFamily="34" charset="0"/>
              </a:rPr>
              <a:t>Las unidades de artillería liviana ocuparán sucesivas posiciones de fuegos acompañando a las unidades de maniobra. Este movimiento debe ser coordinado por el CCFA para garantizar el apoyo Continuo y para permitir la sobrevivencia de las unidades de apoyo de fuego. </a:t>
            </a:r>
          </a:p>
          <a:p>
            <a:endParaRPr lang="es-ES" u="sng" cap="all"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518850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398879" y="136525"/>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97" name="Rectángulo 96"/>
          <p:cNvSpPr/>
          <p:nvPr/>
        </p:nvSpPr>
        <p:spPr>
          <a:xfrm>
            <a:off x="4662986" y="1346383"/>
            <a:ext cx="2866030" cy="559558"/>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ACCIÓN OFENSIVA</a:t>
            </a:r>
            <a:endParaRPr lang="en-US" b="1" dirty="0">
              <a:latin typeface="Arial" panose="020B0604020202020204" pitchFamily="34" charset="0"/>
              <a:cs typeface="Arial" panose="020B0604020202020204" pitchFamily="34" charset="0"/>
            </a:endParaRPr>
          </a:p>
        </p:txBody>
      </p:sp>
      <p:sp>
        <p:nvSpPr>
          <p:cNvPr id="98" name="CuadroTexto 97"/>
          <p:cNvSpPr txBox="1"/>
          <p:nvPr/>
        </p:nvSpPr>
        <p:spPr>
          <a:xfrm>
            <a:off x="1469398" y="2038051"/>
            <a:ext cx="9213181" cy="4247317"/>
          </a:xfrm>
          <a:prstGeom prst="rect">
            <a:avLst/>
          </a:prstGeom>
          <a:solidFill>
            <a:schemeClr val="accent6">
              <a:lumMod val="60000"/>
              <a:lumOff val="40000"/>
            </a:schemeClr>
          </a:solidFill>
          <a:ln>
            <a:solidFill>
              <a:schemeClr val="tx1"/>
            </a:solidFill>
          </a:ln>
        </p:spPr>
        <p:txBody>
          <a:bodyPr wrap="square" rtlCol="0">
            <a:spAutoFit/>
          </a:bodyPr>
          <a:lstStyle/>
          <a:p>
            <a:pPr algn="ctr"/>
            <a:r>
              <a:rPr lang="es-ES" u="sng" cap="all" dirty="0">
                <a:latin typeface="Arial" panose="020B0604020202020204" pitchFamily="34" charset="0"/>
                <a:cs typeface="Arial" panose="020B0604020202020204" pitchFamily="34" charset="0"/>
              </a:rPr>
              <a:t>ANTES DEL ASALTO</a:t>
            </a:r>
          </a:p>
          <a:p>
            <a:pPr algn="just"/>
            <a:endParaRPr lang="es-ES" cap="all" dirty="0">
              <a:latin typeface="Arial" panose="020B0604020202020204" pitchFamily="34" charset="0"/>
              <a:cs typeface="Arial" panose="020B0604020202020204" pitchFamily="34" charset="0"/>
            </a:endParaRPr>
          </a:p>
          <a:p>
            <a:pPr algn="just"/>
            <a:r>
              <a:rPr lang="es-ES" cap="all" dirty="0">
                <a:latin typeface="Arial" panose="020B0604020202020204" pitchFamily="34" charset="0"/>
                <a:cs typeface="Arial" panose="020B0604020202020204" pitchFamily="34" charset="0"/>
              </a:rPr>
              <a:t>la artillería debe ejecutar </a:t>
            </a:r>
            <a:r>
              <a:rPr lang="es-ES" b="1" u="sng" cap="all" dirty="0">
                <a:latin typeface="Arial" panose="020B0604020202020204" pitchFamily="34" charset="0"/>
                <a:cs typeface="Arial" panose="020B0604020202020204" pitchFamily="34" charset="0"/>
              </a:rPr>
              <a:t>fuegos en los lugares donde se espera producir la brecha, </a:t>
            </a:r>
            <a:r>
              <a:rPr lang="es-ES" cap="all" dirty="0">
                <a:latin typeface="Arial" panose="020B0604020202020204" pitchFamily="34" charset="0"/>
                <a:cs typeface="Arial" panose="020B0604020202020204" pitchFamily="34" charset="0"/>
              </a:rPr>
              <a:t>para permitir la penetración de las unidades de maniobra dentro del dispositivo defensivo enemigo. </a:t>
            </a:r>
          </a:p>
          <a:p>
            <a:pPr algn="just"/>
            <a:endParaRPr lang="es-ES" cap="all" dirty="0">
              <a:latin typeface="Arial" panose="020B0604020202020204" pitchFamily="34" charset="0"/>
              <a:cs typeface="Arial" panose="020B0604020202020204" pitchFamily="34" charset="0"/>
            </a:endParaRPr>
          </a:p>
          <a:p>
            <a:pPr algn="just"/>
            <a:r>
              <a:rPr lang="es-ES" b="1" u="sng" cap="all" dirty="0">
                <a:latin typeface="Arial" panose="020B0604020202020204" pitchFamily="34" charset="0"/>
                <a:cs typeface="Arial" panose="020B0604020202020204" pitchFamily="34" charset="0"/>
              </a:rPr>
              <a:t> El CCFA deberá determinar cuáles serán los objetivos de mayor importancia para facilitar la acción </a:t>
            </a:r>
            <a:r>
              <a:rPr lang="es-ES" cap="all" dirty="0">
                <a:latin typeface="Arial" panose="020B0604020202020204" pitchFamily="34" charset="0"/>
                <a:cs typeface="Arial" panose="020B0604020202020204" pitchFamily="34" charset="0"/>
              </a:rPr>
              <a:t>de las unidades comprometidas en el asalto.</a:t>
            </a:r>
          </a:p>
          <a:p>
            <a:pPr algn="just"/>
            <a:endParaRPr lang="es-ES" cap="all" dirty="0">
              <a:latin typeface="Arial" panose="020B0604020202020204" pitchFamily="34" charset="0"/>
              <a:cs typeface="Arial" panose="020B0604020202020204" pitchFamily="34" charset="0"/>
            </a:endParaRPr>
          </a:p>
          <a:p>
            <a:pPr algn="just"/>
            <a:r>
              <a:rPr lang="es-ES" cap="all" dirty="0">
                <a:latin typeface="Arial" panose="020B0604020202020204" pitchFamily="34" charset="0"/>
                <a:cs typeface="Arial" panose="020B0604020202020204" pitchFamily="34" charset="0"/>
              </a:rPr>
              <a:t>En el </a:t>
            </a:r>
            <a:r>
              <a:rPr lang="es-ES" b="1" u="sng" cap="all" dirty="0">
                <a:latin typeface="Arial" panose="020B0604020202020204" pitchFamily="34" charset="0"/>
                <a:cs typeface="Arial" panose="020B0604020202020204" pitchFamily="34" charset="0"/>
              </a:rPr>
              <a:t>momento de producirse el asalto </a:t>
            </a:r>
            <a:r>
              <a:rPr lang="es-ES" cap="all" dirty="0">
                <a:latin typeface="Arial" panose="020B0604020202020204" pitchFamily="34" charset="0"/>
                <a:cs typeface="Arial" panose="020B0604020202020204" pitchFamily="34" charset="0"/>
              </a:rPr>
              <a:t>al dispositivo enemigo, </a:t>
            </a:r>
            <a:r>
              <a:rPr lang="es-ES" b="1" u="sng" cap="all" dirty="0">
                <a:latin typeface="Arial" panose="020B0604020202020204" pitchFamily="34" charset="0"/>
                <a:cs typeface="Arial" panose="020B0604020202020204" pitchFamily="34" charset="0"/>
              </a:rPr>
              <a:t>será necesario alargar </a:t>
            </a:r>
            <a:r>
              <a:rPr lang="es-ES" cap="all" dirty="0">
                <a:latin typeface="Arial" panose="020B0604020202020204" pitchFamily="34" charset="0"/>
                <a:cs typeface="Arial" panose="020B0604020202020204" pitchFamily="34" charset="0"/>
              </a:rPr>
              <a:t>los fuegos, especialmente de la artillería de apoyo general y de refuerzo, esto como medida de seguridad para las propias tropas</a:t>
            </a:r>
          </a:p>
          <a:p>
            <a:endParaRPr lang="es-ES" u="sng" cap="all"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8506586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398879" y="136525"/>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97" name="Rectángulo 96"/>
          <p:cNvSpPr/>
          <p:nvPr/>
        </p:nvSpPr>
        <p:spPr>
          <a:xfrm>
            <a:off x="4662986" y="1346383"/>
            <a:ext cx="2866030" cy="559558"/>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ACCIÓN OFENSIVA</a:t>
            </a:r>
            <a:endParaRPr lang="en-US" b="1" dirty="0">
              <a:latin typeface="Arial" panose="020B0604020202020204" pitchFamily="34" charset="0"/>
              <a:cs typeface="Arial" panose="020B0604020202020204" pitchFamily="34" charset="0"/>
            </a:endParaRPr>
          </a:p>
        </p:txBody>
      </p:sp>
      <p:sp>
        <p:nvSpPr>
          <p:cNvPr id="98" name="CuadroTexto 97"/>
          <p:cNvSpPr txBox="1"/>
          <p:nvPr/>
        </p:nvSpPr>
        <p:spPr>
          <a:xfrm>
            <a:off x="1469398" y="2038051"/>
            <a:ext cx="9213181" cy="4247317"/>
          </a:xfrm>
          <a:prstGeom prst="rect">
            <a:avLst/>
          </a:prstGeom>
          <a:solidFill>
            <a:schemeClr val="accent6">
              <a:lumMod val="60000"/>
              <a:lumOff val="40000"/>
            </a:schemeClr>
          </a:solidFill>
          <a:ln>
            <a:solidFill>
              <a:schemeClr val="tx1"/>
            </a:solidFill>
          </a:ln>
        </p:spPr>
        <p:txBody>
          <a:bodyPr wrap="square" rtlCol="0">
            <a:spAutoFit/>
          </a:bodyPr>
          <a:lstStyle/>
          <a:p>
            <a:pPr algn="ctr"/>
            <a:r>
              <a:rPr lang="es-ES" u="sng" cap="all" dirty="0">
                <a:latin typeface="Arial" panose="020B0604020202020204" pitchFamily="34" charset="0"/>
                <a:cs typeface="Arial" panose="020B0604020202020204" pitchFamily="34" charset="0"/>
              </a:rPr>
              <a:t>DURANTE LA PENETRACIÓN</a:t>
            </a:r>
          </a:p>
          <a:p>
            <a:pPr algn="just"/>
            <a:endParaRPr lang="es-ES" cap="all" dirty="0">
              <a:latin typeface="Arial" panose="020B0604020202020204" pitchFamily="34" charset="0"/>
              <a:cs typeface="Arial" panose="020B0604020202020204" pitchFamily="34" charset="0"/>
            </a:endParaRPr>
          </a:p>
          <a:p>
            <a:pPr algn="just"/>
            <a:r>
              <a:rPr lang="es-ES" cap="all" dirty="0">
                <a:latin typeface="Arial" panose="020B0604020202020204" pitchFamily="34" charset="0"/>
                <a:cs typeface="Arial" panose="020B0604020202020204" pitchFamily="34" charset="0"/>
              </a:rPr>
              <a:t>en esta fase del ataque, será necesario mantener el ímpetu del fuego artillero para que el ataque no se disgregue. </a:t>
            </a:r>
            <a:r>
              <a:rPr lang="es-ES" b="1" u="sng" cap="all" dirty="0">
                <a:latin typeface="Arial" panose="020B0604020202020204" pitchFamily="34" charset="0"/>
                <a:cs typeface="Arial" panose="020B0604020202020204" pitchFamily="34" charset="0"/>
              </a:rPr>
              <a:t>Se batirá la artillería enemiga, que naturalmente tratará de detener la penetración de las fuerzas de la unidad apoyada</a:t>
            </a:r>
            <a:r>
              <a:rPr lang="es-ES" cap="all" dirty="0">
                <a:latin typeface="Arial" panose="020B0604020202020204" pitchFamily="34" charset="0"/>
                <a:cs typeface="Arial" panose="020B0604020202020204" pitchFamily="34" charset="0"/>
              </a:rPr>
              <a:t>, y se buscará la inmovilización de las reservas enemigas a fin de que no concurran al área donde se produjo la penetración. </a:t>
            </a:r>
          </a:p>
          <a:p>
            <a:pPr algn="just"/>
            <a:endParaRPr lang="es-ES" cap="all" dirty="0">
              <a:latin typeface="Arial" panose="020B0604020202020204" pitchFamily="34" charset="0"/>
              <a:cs typeface="Arial" panose="020B0604020202020204" pitchFamily="34" charset="0"/>
            </a:endParaRPr>
          </a:p>
          <a:p>
            <a:pPr algn="just"/>
            <a:r>
              <a:rPr lang="es-ES" cap="all" dirty="0">
                <a:latin typeface="Arial" panose="020B0604020202020204" pitchFamily="34" charset="0"/>
                <a:cs typeface="Arial" panose="020B0604020202020204" pitchFamily="34" charset="0"/>
              </a:rPr>
              <a:t>Dada la importancia del fuego de la artillería</a:t>
            </a:r>
            <a:r>
              <a:rPr lang="es-ES" b="1" u="sng" cap="all" dirty="0">
                <a:latin typeface="Arial" panose="020B0604020202020204" pitchFamily="34" charset="0"/>
                <a:cs typeface="Arial" panose="020B0604020202020204" pitchFamily="34" charset="0"/>
              </a:rPr>
              <a:t>, en este momento de la acción, esta deberá posponer su seguridad en beneficio del OPortuno y efectivo apoyo de fuego. </a:t>
            </a:r>
          </a:p>
          <a:p>
            <a:pPr algn="just"/>
            <a:endParaRPr lang="es-ES" cap="all" dirty="0">
              <a:latin typeface="Arial" panose="020B0604020202020204" pitchFamily="34" charset="0"/>
              <a:cs typeface="Arial" panose="020B0604020202020204" pitchFamily="34" charset="0"/>
            </a:endParaRPr>
          </a:p>
          <a:p>
            <a:pPr algn="just"/>
            <a:r>
              <a:rPr lang="es-ES" cap="all" dirty="0">
                <a:latin typeface="Arial" panose="020B0604020202020204" pitchFamily="34" charset="0"/>
                <a:cs typeface="Arial" panose="020B0604020202020204" pitchFamily="34" charset="0"/>
              </a:rPr>
              <a:t>Las unidades de artillería mediana deberán adelantarse con el objeto de alargar sus fuegos y batir la retaguardia del enemigo. </a:t>
            </a:r>
          </a:p>
        </p:txBody>
      </p:sp>
    </p:spTree>
    <p:extLst>
      <p:ext uri="{BB962C8B-B14F-4D97-AF65-F5344CB8AC3E}">
        <p14:creationId xmlns:p14="http://schemas.microsoft.com/office/powerpoint/2010/main" val="29091408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398879" y="136525"/>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97" name="Rectángulo 96"/>
          <p:cNvSpPr/>
          <p:nvPr/>
        </p:nvSpPr>
        <p:spPr>
          <a:xfrm>
            <a:off x="4662986" y="1346383"/>
            <a:ext cx="2866030" cy="559558"/>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ACCIÓN OFENSIVA</a:t>
            </a:r>
            <a:endParaRPr lang="en-US" b="1" dirty="0">
              <a:latin typeface="Arial" panose="020B0604020202020204" pitchFamily="34" charset="0"/>
              <a:cs typeface="Arial" panose="020B0604020202020204" pitchFamily="34" charset="0"/>
            </a:endParaRPr>
          </a:p>
        </p:txBody>
      </p:sp>
      <p:sp>
        <p:nvSpPr>
          <p:cNvPr id="98" name="CuadroTexto 97"/>
          <p:cNvSpPr txBox="1"/>
          <p:nvPr/>
        </p:nvSpPr>
        <p:spPr>
          <a:xfrm>
            <a:off x="1469398" y="2038051"/>
            <a:ext cx="9213181" cy="3416320"/>
          </a:xfrm>
          <a:prstGeom prst="rect">
            <a:avLst/>
          </a:prstGeom>
          <a:solidFill>
            <a:schemeClr val="accent6">
              <a:lumMod val="60000"/>
              <a:lumOff val="40000"/>
            </a:schemeClr>
          </a:solidFill>
          <a:ln>
            <a:solidFill>
              <a:schemeClr val="tx1"/>
            </a:solidFill>
          </a:ln>
        </p:spPr>
        <p:txBody>
          <a:bodyPr wrap="square" rtlCol="0">
            <a:spAutoFit/>
          </a:bodyPr>
          <a:lstStyle/>
          <a:p>
            <a:pPr algn="ctr"/>
            <a:r>
              <a:rPr lang="es-ES" u="sng" cap="all" dirty="0">
                <a:latin typeface="Arial" panose="020B0604020202020204" pitchFamily="34" charset="0"/>
                <a:cs typeface="Arial" panose="020B0604020202020204" pitchFamily="34" charset="0"/>
              </a:rPr>
              <a:t>CONSOLIDACIÓN</a:t>
            </a:r>
          </a:p>
          <a:p>
            <a:pPr algn="ctr"/>
            <a:endParaRPr lang="es-ES" u="sng" cap="all" dirty="0">
              <a:latin typeface="Arial" panose="020B0604020202020204" pitchFamily="34" charset="0"/>
              <a:cs typeface="Arial" panose="020B0604020202020204" pitchFamily="34" charset="0"/>
            </a:endParaRPr>
          </a:p>
          <a:p>
            <a:pPr algn="just"/>
            <a:r>
              <a:rPr lang="es-ES" cap="all" dirty="0">
                <a:latin typeface="Arial" panose="020B0604020202020204" pitchFamily="34" charset="0"/>
                <a:cs typeface="Arial" panose="020B0604020202020204" pitchFamily="34" charset="0"/>
              </a:rPr>
              <a:t>una vez capturado el objetivo y las unidades de maniobra pasen a la fase de consolidación, </a:t>
            </a:r>
            <a:r>
              <a:rPr lang="es-ES" b="1" u="sng" cap="all" dirty="0">
                <a:latin typeface="Arial" panose="020B0604020202020204" pitchFamily="34" charset="0"/>
                <a:cs typeface="Arial" panose="020B0604020202020204" pitchFamily="34" charset="0"/>
              </a:rPr>
              <a:t>las unidades de artillería de campaña se adelantarán hasta las posiciones de fuego que le permitan proteger a las unidades que pasan a la defensa</a:t>
            </a:r>
            <a:r>
              <a:rPr lang="es-ES" cap="all" dirty="0">
                <a:latin typeface="Arial" panose="020B0604020202020204" pitchFamily="34" charset="0"/>
                <a:cs typeface="Arial" panose="020B0604020202020204" pitchFamily="34" charset="0"/>
              </a:rPr>
              <a:t>, impidiendo con sus fuegos un contra  ataque del adversario. </a:t>
            </a:r>
          </a:p>
          <a:p>
            <a:pPr algn="just"/>
            <a:r>
              <a:rPr lang="es-ES" cap="all" dirty="0">
                <a:latin typeface="Arial" panose="020B0604020202020204" pitchFamily="34" charset="0"/>
                <a:cs typeface="Arial" panose="020B0604020202020204" pitchFamily="34" charset="0"/>
              </a:rPr>
              <a:t> </a:t>
            </a:r>
          </a:p>
          <a:p>
            <a:pPr algn="just"/>
            <a:r>
              <a:rPr lang="es-ES" cap="all" dirty="0">
                <a:latin typeface="Arial" panose="020B0604020202020204" pitchFamily="34" charset="0"/>
                <a:cs typeface="Arial" panose="020B0604020202020204" pitchFamily="34" charset="0"/>
              </a:rPr>
              <a:t>Comenzarán las unidades de artillería livianas el reconocimiento y ocupación de posiciones cerca de las unidades de maniobra finalizando las unidades de artillería medianas.</a:t>
            </a:r>
          </a:p>
          <a:p>
            <a:pPr algn="just"/>
            <a:endParaRPr lang="es-ES" cap="all"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799658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398879" y="136525"/>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98" name="CuadroTexto 97"/>
          <p:cNvSpPr txBox="1"/>
          <p:nvPr/>
        </p:nvSpPr>
        <p:spPr>
          <a:xfrm>
            <a:off x="1200998" y="2310730"/>
            <a:ext cx="9790005" cy="2031325"/>
          </a:xfrm>
          <a:prstGeom prst="rect">
            <a:avLst/>
          </a:prstGeom>
          <a:solidFill>
            <a:schemeClr val="accent6">
              <a:lumMod val="60000"/>
              <a:lumOff val="40000"/>
            </a:schemeClr>
          </a:solidFill>
          <a:ln>
            <a:solidFill>
              <a:schemeClr val="tx1"/>
            </a:solidFill>
          </a:ln>
        </p:spPr>
        <p:txBody>
          <a:bodyPr wrap="square" rtlCol="0">
            <a:spAutoFit/>
          </a:bodyPr>
          <a:lstStyle/>
          <a:p>
            <a:pPr algn="just"/>
            <a:r>
              <a:rPr lang="es-ES" cap="all" dirty="0">
                <a:latin typeface="Arial" panose="020B0604020202020204" pitchFamily="34" charset="0"/>
                <a:cs typeface="Arial" panose="020B0604020202020204" pitchFamily="34" charset="0"/>
              </a:rPr>
              <a:t>LA ARTILLERÍA EN UN ACCIÓN DEFENSIVA </a:t>
            </a:r>
            <a:r>
              <a:rPr lang="es-ES" b="1" u="sng" cap="all" dirty="0">
                <a:latin typeface="Arial" panose="020B0604020202020204" pitchFamily="34" charset="0"/>
                <a:cs typeface="Arial" panose="020B0604020202020204" pitchFamily="34" charset="0"/>
              </a:rPr>
              <a:t>TIENE COMO OBJETO DESTRUIR AL ENEMIGO, GANAR TIEMPO, CONCENTRAR FUEGOS, RETADAR O DEBILITAR AL ENEMIGO PARA POSTERIORMENTE TOMAR LA INICIATIVA Y CAMBIAR DE ACTITUD. </a:t>
            </a:r>
          </a:p>
          <a:p>
            <a:pPr algn="just"/>
            <a:endParaRPr lang="es-ES" b="1" u="sng" cap="all" dirty="0">
              <a:latin typeface="Arial" panose="020B0604020202020204" pitchFamily="34" charset="0"/>
              <a:cs typeface="Arial" panose="020B0604020202020204" pitchFamily="34" charset="0"/>
            </a:endParaRPr>
          </a:p>
          <a:p>
            <a:pPr algn="just"/>
            <a:r>
              <a:rPr lang="es-ES" cap="all" dirty="0">
                <a:latin typeface="Arial" panose="020B0604020202020204" pitchFamily="34" charset="0"/>
                <a:cs typeface="Arial" panose="020B0604020202020204" pitchFamily="34" charset="0"/>
              </a:rPr>
              <a:t>ES FUNDAMENTAL EN LA DEFENSA LA PROFUNDIDAD. EL ENEMIGO DEBE SER INDUCIDO A INTERNARSE EN EL DISPOSITIVO DONDE DEBE SER ACORRALADO Y ANIQUILADO.</a:t>
            </a:r>
          </a:p>
        </p:txBody>
      </p:sp>
      <p:sp>
        <p:nvSpPr>
          <p:cNvPr id="11" name="Rectángulo 10"/>
          <p:cNvSpPr/>
          <p:nvPr/>
        </p:nvSpPr>
        <p:spPr>
          <a:xfrm>
            <a:off x="4607714" y="1427751"/>
            <a:ext cx="2866030" cy="559558"/>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ACCIÓN DEFENSIVA</a:t>
            </a:r>
            <a:endParaRPr lang="en-US"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3113532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398879" y="136525"/>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97" name="Rectángulo 96"/>
          <p:cNvSpPr/>
          <p:nvPr/>
        </p:nvSpPr>
        <p:spPr>
          <a:xfrm>
            <a:off x="4662986" y="1346383"/>
            <a:ext cx="2866030" cy="559558"/>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ACCIÓN DEFENSIVA</a:t>
            </a:r>
            <a:endParaRPr lang="en-US" b="1" dirty="0">
              <a:latin typeface="Arial" panose="020B0604020202020204" pitchFamily="34" charset="0"/>
              <a:cs typeface="Arial" panose="020B0604020202020204" pitchFamily="34" charset="0"/>
            </a:endParaRPr>
          </a:p>
        </p:txBody>
      </p:sp>
      <p:sp>
        <p:nvSpPr>
          <p:cNvPr id="98" name="CuadroTexto 97"/>
          <p:cNvSpPr txBox="1"/>
          <p:nvPr/>
        </p:nvSpPr>
        <p:spPr>
          <a:xfrm>
            <a:off x="1469398" y="2038051"/>
            <a:ext cx="9213181" cy="3416320"/>
          </a:xfrm>
          <a:prstGeom prst="rect">
            <a:avLst/>
          </a:prstGeom>
          <a:solidFill>
            <a:schemeClr val="accent6">
              <a:lumMod val="60000"/>
              <a:lumOff val="40000"/>
            </a:schemeClr>
          </a:solidFill>
          <a:ln>
            <a:solidFill>
              <a:schemeClr val="tx1"/>
            </a:solidFill>
          </a:ln>
        </p:spPr>
        <p:txBody>
          <a:bodyPr wrap="square" rtlCol="0">
            <a:spAutoFit/>
          </a:bodyPr>
          <a:lstStyle/>
          <a:p>
            <a:pPr algn="ctr"/>
            <a:r>
              <a:rPr lang="es-ES" u="sng" cap="all" dirty="0">
                <a:latin typeface="Arial" panose="020B0604020202020204" pitchFamily="34" charset="0"/>
                <a:cs typeface="Arial" panose="020B0604020202020204" pitchFamily="34" charset="0"/>
              </a:rPr>
              <a:t>DEFENSA EN POSICIÓN</a:t>
            </a:r>
          </a:p>
          <a:p>
            <a:pPr algn="ctr"/>
            <a:endParaRPr lang="es-ES" u="sng" cap="all" dirty="0">
              <a:latin typeface="Arial" panose="020B0604020202020204" pitchFamily="34" charset="0"/>
              <a:cs typeface="Arial" panose="020B0604020202020204" pitchFamily="34" charset="0"/>
            </a:endParaRPr>
          </a:p>
          <a:p>
            <a:pPr algn="just"/>
            <a:r>
              <a:rPr lang="es-ES" cap="all" dirty="0">
                <a:latin typeface="Arial" panose="020B0604020202020204" pitchFamily="34" charset="0"/>
                <a:cs typeface="Arial" panose="020B0604020202020204" pitchFamily="34" charset="0"/>
              </a:rPr>
              <a:t>se utiliza cuando el </a:t>
            </a:r>
            <a:r>
              <a:rPr lang="es-ES" b="1" u="sng" cap="all" dirty="0">
                <a:latin typeface="Arial" panose="020B0604020202020204" pitchFamily="34" charset="0"/>
                <a:cs typeface="Arial" panose="020B0604020202020204" pitchFamily="34" charset="0"/>
              </a:rPr>
              <a:t>terreno es apropiado para la concentración de fuegos</a:t>
            </a:r>
            <a:r>
              <a:rPr lang="es-ES" cap="all" dirty="0">
                <a:latin typeface="Arial" panose="020B0604020202020204" pitchFamily="34" charset="0"/>
                <a:cs typeface="Arial" panose="020B0604020202020204" pitchFamily="34" charset="0"/>
              </a:rPr>
              <a:t>.  Conforme a las características de este tipo de defensa, el  apoyo de fuego debe cumplir con los siguientes aspectos: </a:t>
            </a:r>
          </a:p>
          <a:p>
            <a:pPr algn="just"/>
            <a:endParaRPr lang="es-ES" cap="all" dirty="0">
              <a:latin typeface="Arial" panose="020B0604020202020204" pitchFamily="34" charset="0"/>
              <a:cs typeface="Arial" panose="020B0604020202020204" pitchFamily="34" charset="0"/>
            </a:endParaRPr>
          </a:p>
          <a:p>
            <a:pPr algn="just"/>
            <a:r>
              <a:rPr lang="es-ES" cap="all" dirty="0">
                <a:latin typeface="Arial" panose="020B0604020202020204" pitchFamily="34" charset="0"/>
                <a:cs typeface="Arial" panose="020B0604020202020204" pitchFamily="34" charset="0"/>
              </a:rPr>
              <a:t>a.- Batir al enemigo en profundidad</a:t>
            </a:r>
          </a:p>
          <a:p>
            <a:pPr algn="just"/>
            <a:r>
              <a:rPr lang="es-ES" cap="all" dirty="0">
                <a:latin typeface="Arial" panose="020B0604020202020204" pitchFamily="34" charset="0"/>
                <a:cs typeface="Arial" panose="020B0604020202020204" pitchFamily="34" charset="0"/>
              </a:rPr>
              <a:t>b.- Separar la infantería de los blindados.</a:t>
            </a:r>
          </a:p>
          <a:p>
            <a:pPr algn="just"/>
            <a:r>
              <a:rPr lang="es-ES" b="1" cap="all" dirty="0">
                <a:latin typeface="Arial" panose="020B0604020202020204" pitchFamily="34" charset="0"/>
                <a:cs typeface="Arial" panose="020B0604020202020204" pitchFamily="34" charset="0"/>
              </a:rPr>
              <a:t>c.- Retrasar y detener el paso de los obstáculos.</a:t>
            </a:r>
          </a:p>
          <a:p>
            <a:pPr algn="just"/>
            <a:r>
              <a:rPr lang="es-ES" cap="all" dirty="0">
                <a:latin typeface="Arial" panose="020B0604020202020204" pitchFamily="34" charset="0"/>
                <a:cs typeface="Arial" panose="020B0604020202020204" pitchFamily="34" charset="0"/>
              </a:rPr>
              <a:t>d.- Utilización de munición fumígena.</a:t>
            </a:r>
          </a:p>
          <a:p>
            <a:pPr algn="just"/>
            <a:r>
              <a:rPr lang="es-ES" cap="all" dirty="0">
                <a:latin typeface="Arial" panose="020B0604020202020204" pitchFamily="34" charset="0"/>
                <a:cs typeface="Arial" panose="020B0604020202020204" pitchFamily="34" charset="0"/>
              </a:rPr>
              <a:t>e.- Fuegos de detención o barrera.</a:t>
            </a:r>
          </a:p>
          <a:p>
            <a:pPr algn="just"/>
            <a:endParaRPr lang="es-ES" cap="all"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8549545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735825"/>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911137" y="128477"/>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8070"/>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407277" y="-497535"/>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98" name="CuadroTexto 97"/>
          <p:cNvSpPr txBox="1"/>
          <p:nvPr/>
        </p:nvSpPr>
        <p:spPr>
          <a:xfrm>
            <a:off x="1200998" y="1473210"/>
            <a:ext cx="9790005" cy="4801314"/>
          </a:xfrm>
          <a:prstGeom prst="rect">
            <a:avLst/>
          </a:prstGeom>
          <a:solidFill>
            <a:schemeClr val="accent6">
              <a:lumMod val="60000"/>
              <a:lumOff val="40000"/>
            </a:schemeClr>
          </a:solidFill>
          <a:ln>
            <a:solidFill>
              <a:schemeClr val="tx1"/>
            </a:solidFill>
          </a:ln>
        </p:spPr>
        <p:txBody>
          <a:bodyPr wrap="square" rtlCol="0">
            <a:spAutoFit/>
          </a:bodyPr>
          <a:lstStyle/>
          <a:p>
            <a:pPr algn="ctr"/>
            <a:r>
              <a:rPr lang="es-ES" u="sng" cap="all" dirty="0">
                <a:latin typeface="Arial" panose="020B0604020202020204" pitchFamily="34" charset="0"/>
                <a:cs typeface="Arial" panose="020B0604020202020204" pitchFamily="34" charset="0"/>
              </a:rPr>
              <a:t>DEFENSA MÓVIL  </a:t>
            </a:r>
          </a:p>
          <a:p>
            <a:pPr algn="ctr"/>
            <a:endParaRPr lang="es-ES" u="sng" cap="all" dirty="0">
              <a:latin typeface="Arial" panose="020B0604020202020204" pitchFamily="34" charset="0"/>
              <a:cs typeface="Arial" panose="020B0604020202020204" pitchFamily="34" charset="0"/>
            </a:endParaRPr>
          </a:p>
          <a:p>
            <a:pPr algn="just"/>
            <a:r>
              <a:rPr lang="es-ES" cap="all" dirty="0">
                <a:latin typeface="Arial" panose="020B0604020202020204" pitchFamily="34" charset="0"/>
                <a:cs typeface="Arial" panose="020B0604020202020204" pitchFamily="34" charset="0"/>
              </a:rPr>
              <a:t>permitir que el enemigo penetre en una zona mediante un dispositivo que tiene por objeto principal encauzar y desgastarlo, llevándolo a la zona de aniquilamiento. </a:t>
            </a:r>
          </a:p>
          <a:p>
            <a:pPr algn="just"/>
            <a:r>
              <a:rPr lang="es-ES" cap="all" dirty="0">
                <a:latin typeface="Arial" panose="020B0604020202020204" pitchFamily="34" charset="0"/>
                <a:cs typeface="Arial" panose="020B0604020202020204" pitchFamily="34" charset="0"/>
              </a:rPr>
              <a:t> </a:t>
            </a:r>
          </a:p>
          <a:p>
            <a:pPr algn="just"/>
            <a:r>
              <a:rPr lang="es-ES" cap="all" dirty="0">
                <a:latin typeface="Arial" panose="020B0604020202020204" pitchFamily="34" charset="0"/>
                <a:cs typeface="Arial" panose="020B0604020202020204" pitchFamily="34" charset="0"/>
              </a:rPr>
              <a:t>Una vez que el enemigo ha penetrado HASTA ESTA ZONA, la acción potente y veloz DE LA reserva buscará la destrucción del adversario, y las unidades de artillería mediante sus fuegos, tendrán las siguientes finalidades: </a:t>
            </a:r>
          </a:p>
          <a:p>
            <a:pPr algn="just"/>
            <a:endParaRPr lang="es-ES" cap="all" dirty="0">
              <a:latin typeface="Arial" panose="020B0604020202020204" pitchFamily="34" charset="0"/>
              <a:cs typeface="Arial" panose="020B0604020202020204" pitchFamily="34" charset="0"/>
            </a:endParaRPr>
          </a:p>
          <a:p>
            <a:pPr algn="just"/>
            <a:r>
              <a:rPr lang="es-ES" cap="all" dirty="0">
                <a:latin typeface="Arial" panose="020B0604020202020204" pitchFamily="34" charset="0"/>
                <a:cs typeface="Arial" panose="020B0604020202020204" pitchFamily="34" charset="0"/>
              </a:rPr>
              <a:t>A.- LIMITAR LA PENETRACIÓN.</a:t>
            </a:r>
          </a:p>
          <a:p>
            <a:pPr algn="just"/>
            <a:r>
              <a:rPr lang="es-ES" cap="all" dirty="0">
                <a:latin typeface="Arial" panose="020B0604020202020204" pitchFamily="34" charset="0"/>
                <a:cs typeface="Arial" panose="020B0604020202020204" pitchFamily="34" charset="0"/>
              </a:rPr>
              <a:t>B.- IMPEDIR LA CONSOLIDACIÓN.</a:t>
            </a:r>
          </a:p>
          <a:p>
            <a:pPr algn="just"/>
            <a:r>
              <a:rPr lang="es-ES" cap="all" dirty="0">
                <a:latin typeface="Arial" panose="020B0604020202020204" pitchFamily="34" charset="0"/>
                <a:cs typeface="Arial" panose="020B0604020202020204" pitchFamily="34" charset="0"/>
              </a:rPr>
              <a:t>C.- AISLAR EL CAMPO DE BATALLA.</a:t>
            </a:r>
          </a:p>
          <a:p>
            <a:pPr algn="just"/>
            <a:r>
              <a:rPr lang="es-ES" cap="all" dirty="0">
                <a:latin typeface="Arial" panose="020B0604020202020204" pitchFamily="34" charset="0"/>
                <a:cs typeface="Arial" panose="020B0604020202020204" pitchFamily="34" charset="0"/>
              </a:rPr>
              <a:t>D.- APOYAR EL CONTRA-ATAQUE.</a:t>
            </a:r>
          </a:p>
          <a:p>
            <a:pPr algn="just"/>
            <a:endParaRPr lang="es-ES" cap="all" dirty="0">
              <a:latin typeface="Arial" panose="020B0604020202020204" pitchFamily="34" charset="0"/>
              <a:cs typeface="Arial" panose="020B0604020202020204" pitchFamily="34" charset="0"/>
            </a:endParaRPr>
          </a:p>
          <a:p>
            <a:pPr algn="just"/>
            <a:r>
              <a:rPr lang="es-ES" cap="all" dirty="0">
                <a:latin typeface="Arial" panose="020B0604020202020204" pitchFamily="34" charset="0"/>
                <a:cs typeface="Arial" panose="020B0604020202020204" pitchFamily="34" charset="0"/>
              </a:rPr>
              <a:t>SE DEBEN CONSIDERAR EL MOVIMIENTO ESCALONADO DE LA  ARTILLERÍA.</a:t>
            </a:r>
          </a:p>
        </p:txBody>
      </p:sp>
      <p:sp>
        <p:nvSpPr>
          <p:cNvPr id="11" name="Rectángulo 10"/>
          <p:cNvSpPr/>
          <p:nvPr/>
        </p:nvSpPr>
        <p:spPr>
          <a:xfrm>
            <a:off x="4616111" y="848477"/>
            <a:ext cx="2866030" cy="559558"/>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ACCIÓN DEFENSIVA</a:t>
            </a:r>
            <a:endParaRPr lang="en-US"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9757649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398879" y="136525"/>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98" name="CuadroTexto 97"/>
          <p:cNvSpPr txBox="1"/>
          <p:nvPr/>
        </p:nvSpPr>
        <p:spPr>
          <a:xfrm>
            <a:off x="1469398" y="2038051"/>
            <a:ext cx="9213181" cy="3970318"/>
          </a:xfrm>
          <a:prstGeom prst="rect">
            <a:avLst/>
          </a:prstGeom>
          <a:solidFill>
            <a:schemeClr val="accent6">
              <a:lumMod val="60000"/>
              <a:lumOff val="40000"/>
            </a:schemeClr>
          </a:solidFill>
          <a:ln>
            <a:solidFill>
              <a:schemeClr val="tx1"/>
            </a:solidFill>
          </a:ln>
        </p:spPr>
        <p:txBody>
          <a:bodyPr wrap="square" rtlCol="0">
            <a:spAutoFit/>
          </a:bodyPr>
          <a:lstStyle/>
          <a:p>
            <a:pPr algn="ctr"/>
            <a:r>
              <a:rPr lang="es-ES" u="sng" cap="all" dirty="0">
                <a:latin typeface="Arial" panose="020B0604020202020204" pitchFamily="34" charset="0"/>
                <a:cs typeface="Arial" panose="020B0604020202020204" pitchFamily="34" charset="0"/>
              </a:rPr>
              <a:t>DEFENSA MÓVIL  </a:t>
            </a:r>
          </a:p>
          <a:p>
            <a:pPr algn="ctr"/>
            <a:endParaRPr lang="es-ES" u="sng" cap="all" dirty="0">
              <a:latin typeface="Arial" panose="020B0604020202020204" pitchFamily="34" charset="0"/>
              <a:cs typeface="Arial" panose="020B0604020202020204" pitchFamily="34" charset="0"/>
            </a:endParaRPr>
          </a:p>
          <a:p>
            <a:pPr algn="just"/>
            <a:r>
              <a:rPr lang="es-ES" cap="all" dirty="0">
                <a:latin typeface="Arial" panose="020B0604020202020204" pitchFamily="34" charset="0"/>
                <a:cs typeface="Arial" panose="020B0604020202020204" pitchFamily="34" charset="0"/>
              </a:rPr>
              <a:t>El Comandante deberá resolver cuando ordena los desplazamientos y para ello deberá tener en cuenta:</a:t>
            </a:r>
          </a:p>
          <a:p>
            <a:pPr algn="just"/>
            <a:endParaRPr lang="es-ES" cap="all" dirty="0">
              <a:latin typeface="Arial" panose="020B0604020202020204" pitchFamily="34" charset="0"/>
              <a:cs typeface="Arial" panose="020B0604020202020204" pitchFamily="34" charset="0"/>
            </a:endParaRPr>
          </a:p>
          <a:p>
            <a:pPr algn="just"/>
            <a:r>
              <a:rPr lang="es-ES" cap="all" dirty="0">
                <a:latin typeface="Arial" panose="020B0604020202020204" pitchFamily="34" charset="0"/>
                <a:cs typeface="Arial" panose="020B0604020202020204" pitchFamily="34" charset="0"/>
              </a:rPr>
              <a:t>a.-Cantidad de unidades de artillería disponibles o en estado operativo. </a:t>
            </a:r>
          </a:p>
          <a:p>
            <a:pPr algn="just"/>
            <a:r>
              <a:rPr lang="es-ES" cap="all" dirty="0">
                <a:latin typeface="Arial" panose="020B0604020202020204" pitchFamily="34" charset="0"/>
                <a:cs typeface="Arial" panose="020B0604020202020204" pitchFamily="34" charset="0"/>
              </a:rPr>
              <a:t>b.- Cantidad de unidades de artillería de bajas. </a:t>
            </a:r>
          </a:p>
          <a:p>
            <a:pPr algn="just"/>
            <a:r>
              <a:rPr lang="es-ES" cap="all" dirty="0">
                <a:latin typeface="Arial" panose="020B0604020202020204" pitchFamily="34" charset="0"/>
                <a:cs typeface="Arial" panose="020B0604020202020204" pitchFamily="34" charset="0"/>
              </a:rPr>
              <a:t>c.- Distancia de contacto con las fuerzas adversarias. </a:t>
            </a:r>
          </a:p>
          <a:p>
            <a:pPr algn="just"/>
            <a:r>
              <a:rPr lang="es-ES" cap="all" dirty="0">
                <a:latin typeface="Arial" panose="020B0604020202020204" pitchFamily="34" charset="0"/>
                <a:cs typeface="Arial" panose="020B0604020202020204" pitchFamily="34" charset="0"/>
              </a:rPr>
              <a:t>d.- Cantidad de munición disponible por unidades. </a:t>
            </a:r>
          </a:p>
          <a:p>
            <a:pPr algn="just"/>
            <a:r>
              <a:rPr lang="es-ES" cap="all" dirty="0">
                <a:latin typeface="Arial" panose="020B0604020202020204" pitchFamily="34" charset="0"/>
                <a:cs typeface="Arial" panose="020B0604020202020204" pitchFamily="34" charset="0"/>
              </a:rPr>
              <a:t>e.- Condiciones de caminos o rutas hacia la retaguardia. </a:t>
            </a:r>
          </a:p>
          <a:p>
            <a:pPr algn="just"/>
            <a:r>
              <a:rPr lang="es-ES" cap="all" dirty="0">
                <a:latin typeface="Arial" panose="020B0604020202020204" pitchFamily="34" charset="0"/>
                <a:cs typeface="Arial" panose="020B0604020202020204" pitchFamily="34" charset="0"/>
              </a:rPr>
              <a:t>f.- Solicitudes de pedidos de fuego de las unidades en primeras líneas. </a:t>
            </a:r>
          </a:p>
          <a:p>
            <a:pPr algn="just"/>
            <a:r>
              <a:rPr lang="es-ES" cap="all" dirty="0">
                <a:latin typeface="Arial" panose="020B0604020202020204" pitchFamily="34" charset="0"/>
                <a:cs typeface="Arial" panose="020B0604020202020204" pitchFamily="34" charset="0"/>
              </a:rPr>
              <a:t>g.- Situación del escalón de seguridad. </a:t>
            </a:r>
          </a:p>
        </p:txBody>
      </p:sp>
      <p:sp>
        <p:nvSpPr>
          <p:cNvPr id="11" name="Rectángulo 10"/>
          <p:cNvSpPr/>
          <p:nvPr/>
        </p:nvSpPr>
        <p:spPr>
          <a:xfrm>
            <a:off x="4607714" y="1354266"/>
            <a:ext cx="2866030" cy="559558"/>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ACCIÓN DEFENSIVA</a:t>
            </a:r>
            <a:endParaRPr lang="en-US"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400381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398879" y="136525"/>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98" name="CuadroTexto 97"/>
          <p:cNvSpPr txBox="1"/>
          <p:nvPr/>
        </p:nvSpPr>
        <p:spPr>
          <a:xfrm>
            <a:off x="1442535" y="2169137"/>
            <a:ext cx="9213181" cy="2308324"/>
          </a:xfrm>
          <a:prstGeom prst="rect">
            <a:avLst/>
          </a:prstGeom>
          <a:solidFill>
            <a:schemeClr val="accent6">
              <a:lumMod val="60000"/>
              <a:lumOff val="40000"/>
            </a:schemeClr>
          </a:solidFill>
          <a:ln>
            <a:solidFill>
              <a:schemeClr val="tx1"/>
            </a:solidFill>
          </a:ln>
        </p:spPr>
        <p:txBody>
          <a:bodyPr wrap="square" rtlCol="0">
            <a:spAutoFit/>
          </a:bodyPr>
          <a:lstStyle/>
          <a:p>
            <a:pPr algn="ctr"/>
            <a:r>
              <a:rPr lang="es-ES" u="sng" cap="all" dirty="0">
                <a:latin typeface="Arial" panose="020B0604020202020204" pitchFamily="34" charset="0"/>
                <a:cs typeface="Arial" panose="020B0604020202020204" pitchFamily="34" charset="0"/>
              </a:rPr>
              <a:t>DEFENSA DE POSICIÓN EN EXTENSIÓN  </a:t>
            </a:r>
          </a:p>
          <a:p>
            <a:pPr algn="ctr"/>
            <a:endParaRPr lang="es-ES" u="sng" cap="all" dirty="0">
              <a:latin typeface="Arial" panose="020B0604020202020204" pitchFamily="34" charset="0"/>
              <a:cs typeface="Arial" panose="020B0604020202020204" pitchFamily="34" charset="0"/>
            </a:endParaRPr>
          </a:p>
          <a:p>
            <a:pPr algn="just"/>
            <a:r>
              <a:rPr lang="es-ES" cap="all" dirty="0">
                <a:latin typeface="Arial" panose="020B0604020202020204" pitchFamily="34" charset="0"/>
                <a:cs typeface="Arial" panose="020B0604020202020204" pitchFamily="34" charset="0"/>
              </a:rPr>
              <a:t>en este tipo de defensa el terreno tiene una especial importancia por </a:t>
            </a:r>
            <a:r>
              <a:rPr lang="es-ES" b="1" u="sng" cap="all" dirty="0">
                <a:latin typeface="Arial" panose="020B0604020202020204" pitchFamily="34" charset="0"/>
                <a:cs typeface="Arial" panose="020B0604020202020204" pitchFamily="34" charset="0"/>
              </a:rPr>
              <a:t>los amplios frentes que deben defenderse</a:t>
            </a:r>
            <a:r>
              <a:rPr lang="es-ES" cap="all" dirty="0">
                <a:latin typeface="Arial" panose="020B0604020202020204" pitchFamily="34" charset="0"/>
                <a:cs typeface="Arial" panose="020B0604020202020204" pitchFamily="34" charset="0"/>
              </a:rPr>
              <a:t>, por consiguiente, los reconocimientos completos de la zona deberán ser hechos minuciosamente, determinando las zonas de las posibles posiciones de fuego, tomando en cuenta la cantidad de unidades de artillería disponibles. </a:t>
            </a:r>
          </a:p>
        </p:txBody>
      </p:sp>
      <p:sp>
        <p:nvSpPr>
          <p:cNvPr id="11" name="Rectángulo 10"/>
          <p:cNvSpPr/>
          <p:nvPr/>
        </p:nvSpPr>
        <p:spPr>
          <a:xfrm>
            <a:off x="4499213" y="1477247"/>
            <a:ext cx="2866030" cy="559558"/>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ACCIÓN DEFENSIVA</a:t>
            </a:r>
            <a:endParaRPr lang="en-US"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7633261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398879" y="136525"/>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98" name="CuadroTexto 97"/>
          <p:cNvSpPr txBox="1"/>
          <p:nvPr/>
        </p:nvSpPr>
        <p:spPr>
          <a:xfrm>
            <a:off x="1528353" y="2125969"/>
            <a:ext cx="9213181" cy="3693319"/>
          </a:xfrm>
          <a:prstGeom prst="rect">
            <a:avLst/>
          </a:prstGeom>
          <a:solidFill>
            <a:schemeClr val="accent6">
              <a:lumMod val="60000"/>
              <a:lumOff val="40000"/>
            </a:schemeClr>
          </a:solidFill>
          <a:ln>
            <a:solidFill>
              <a:schemeClr val="tx1"/>
            </a:solidFill>
          </a:ln>
        </p:spPr>
        <p:txBody>
          <a:bodyPr wrap="square" rtlCol="0">
            <a:spAutoFit/>
          </a:bodyPr>
          <a:lstStyle/>
          <a:p>
            <a:pPr algn="ctr"/>
            <a:r>
              <a:rPr lang="es-ES" u="sng" cap="all" dirty="0">
                <a:latin typeface="Arial" panose="020B0604020202020204" pitchFamily="34" charset="0"/>
                <a:cs typeface="Arial" panose="020B0604020202020204" pitchFamily="34" charset="0"/>
              </a:rPr>
              <a:t>DEFENSA DE POSICIÓN EN EXTENSIÓN  </a:t>
            </a:r>
          </a:p>
          <a:p>
            <a:pPr algn="ctr"/>
            <a:endParaRPr lang="es-ES" cap="all" dirty="0">
              <a:latin typeface="Arial" panose="020B0604020202020204" pitchFamily="34" charset="0"/>
              <a:cs typeface="Arial" panose="020B0604020202020204" pitchFamily="34" charset="0"/>
            </a:endParaRPr>
          </a:p>
          <a:p>
            <a:r>
              <a:rPr lang="es-ES" cap="all" dirty="0">
                <a:latin typeface="Arial" panose="020B0604020202020204" pitchFamily="34" charset="0"/>
                <a:cs typeface="Arial" panose="020B0604020202020204" pitchFamily="34" charset="0"/>
              </a:rPr>
              <a:t>Este reconocimiento del Comandante debe abarcar: </a:t>
            </a:r>
          </a:p>
          <a:p>
            <a:endParaRPr lang="es-ES" cap="all" dirty="0">
              <a:latin typeface="Arial" panose="020B0604020202020204" pitchFamily="34" charset="0"/>
              <a:cs typeface="Arial" panose="020B0604020202020204" pitchFamily="34" charset="0"/>
            </a:endParaRPr>
          </a:p>
          <a:p>
            <a:r>
              <a:rPr lang="es-ES" cap="all" dirty="0">
                <a:latin typeface="Arial" panose="020B0604020202020204" pitchFamily="34" charset="0"/>
                <a:cs typeface="Arial" panose="020B0604020202020204" pitchFamily="34" charset="0"/>
              </a:rPr>
              <a:t>a.- Probables posiciones de ataque del enemigo. </a:t>
            </a:r>
          </a:p>
          <a:p>
            <a:r>
              <a:rPr lang="es-ES" cap="all" dirty="0">
                <a:latin typeface="Arial" panose="020B0604020202020204" pitchFamily="34" charset="0"/>
                <a:cs typeface="Arial" panose="020B0604020202020204" pitchFamily="34" charset="0"/>
              </a:rPr>
              <a:t>b.- Líneas de partida del adversario. </a:t>
            </a:r>
          </a:p>
          <a:p>
            <a:r>
              <a:rPr lang="es-ES" cap="all" dirty="0">
                <a:latin typeface="Arial" panose="020B0604020202020204" pitchFamily="34" charset="0"/>
                <a:cs typeface="Arial" panose="020B0604020202020204" pitchFamily="34" charset="0"/>
              </a:rPr>
              <a:t>c.- Ejes de avances más probables. </a:t>
            </a:r>
          </a:p>
          <a:p>
            <a:r>
              <a:rPr lang="es-ES" cap="all" dirty="0">
                <a:latin typeface="Arial" panose="020B0604020202020204" pitchFamily="34" charset="0"/>
                <a:cs typeface="Arial" panose="020B0604020202020204" pitchFamily="34" charset="0"/>
              </a:rPr>
              <a:t>d.- Vías de penetración a la posición. </a:t>
            </a:r>
          </a:p>
          <a:p>
            <a:r>
              <a:rPr lang="es-ES" cap="all" dirty="0">
                <a:latin typeface="Arial" panose="020B0604020202020204" pitchFamily="34" charset="0"/>
                <a:cs typeface="Arial" panose="020B0604020202020204" pitchFamily="34" charset="0"/>
              </a:rPr>
              <a:t>e.- Posibles objetivos del adversario. </a:t>
            </a:r>
          </a:p>
          <a:p>
            <a:endParaRPr lang="es-ES" cap="all" dirty="0">
              <a:latin typeface="Arial" panose="020B0604020202020204" pitchFamily="34" charset="0"/>
              <a:cs typeface="Arial" panose="020B0604020202020204" pitchFamily="34" charset="0"/>
            </a:endParaRPr>
          </a:p>
          <a:p>
            <a:pPr algn="just"/>
            <a:r>
              <a:rPr lang="es-ES" cap="all" dirty="0">
                <a:latin typeface="Arial" panose="020B0604020202020204" pitchFamily="34" charset="0"/>
                <a:cs typeface="Arial" panose="020B0604020202020204" pitchFamily="34" charset="0"/>
              </a:rPr>
              <a:t>Este análisis permitirá la distribución de las unidades de artillería en el dispositivo defensivo, tratando de cubrir con sus fuegos todo el frente.</a:t>
            </a:r>
          </a:p>
        </p:txBody>
      </p:sp>
      <p:sp>
        <p:nvSpPr>
          <p:cNvPr id="11" name="Rectángulo 10"/>
          <p:cNvSpPr/>
          <p:nvPr/>
        </p:nvSpPr>
        <p:spPr>
          <a:xfrm>
            <a:off x="4607714" y="1380122"/>
            <a:ext cx="2866030" cy="559558"/>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ACCIÓN DEFENSIVA</a:t>
            </a:r>
            <a:endParaRPr lang="en-US"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7347577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55214" y="987613"/>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10894186" y="251549"/>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24" y="133919"/>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p:cNvSpPr/>
          <p:nvPr/>
        </p:nvSpPr>
        <p:spPr>
          <a:xfrm>
            <a:off x="1448343" y="-161716"/>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98" name="CuadroTexto 97"/>
          <p:cNvSpPr txBox="1"/>
          <p:nvPr/>
        </p:nvSpPr>
        <p:spPr>
          <a:xfrm>
            <a:off x="1555214" y="1737499"/>
            <a:ext cx="9213181" cy="4524315"/>
          </a:xfrm>
          <a:prstGeom prst="rect">
            <a:avLst/>
          </a:prstGeom>
          <a:solidFill>
            <a:schemeClr val="accent6">
              <a:lumMod val="60000"/>
              <a:lumOff val="40000"/>
            </a:schemeClr>
          </a:solidFill>
          <a:ln>
            <a:solidFill>
              <a:schemeClr val="tx1"/>
            </a:solidFill>
          </a:ln>
        </p:spPr>
        <p:txBody>
          <a:bodyPr wrap="square" rtlCol="0">
            <a:spAutoFit/>
          </a:bodyPr>
          <a:lstStyle/>
          <a:p>
            <a:pPr algn="ctr"/>
            <a:r>
              <a:rPr lang="es-ES" u="sng" cap="all" dirty="0">
                <a:latin typeface="Arial" panose="020B0604020202020204" pitchFamily="34" charset="0"/>
                <a:cs typeface="Arial" panose="020B0604020202020204" pitchFamily="34" charset="0"/>
              </a:rPr>
              <a:t>DEFENSA PERIMÉTRICA</a:t>
            </a:r>
          </a:p>
          <a:p>
            <a:pPr algn="just"/>
            <a:endParaRPr lang="es-ES" cap="all" dirty="0">
              <a:latin typeface="Arial" panose="020B0604020202020204" pitchFamily="34" charset="0"/>
              <a:cs typeface="Arial" panose="020B0604020202020204" pitchFamily="34" charset="0"/>
            </a:endParaRPr>
          </a:p>
          <a:p>
            <a:pPr algn="just"/>
            <a:r>
              <a:rPr lang="es-ES" cap="all" dirty="0">
                <a:latin typeface="Arial" panose="020B0604020202020204" pitchFamily="34" charset="0"/>
                <a:cs typeface="Arial" panose="020B0604020202020204" pitchFamily="34" charset="0"/>
              </a:rPr>
              <a:t>es una modalidad de defensa en la que la unidad se halla lista para </a:t>
            </a:r>
            <a:r>
              <a:rPr lang="es-ES" b="1" u="sng" cap="all" dirty="0">
                <a:latin typeface="Arial" panose="020B0604020202020204" pitchFamily="34" charset="0"/>
                <a:cs typeface="Arial" panose="020B0604020202020204" pitchFamily="34" charset="0"/>
              </a:rPr>
              <a:t>reaccionar frente a los ataques que provengan simultáneamente de varias direcciones.</a:t>
            </a:r>
            <a:r>
              <a:rPr lang="es-ES" cap="all" dirty="0">
                <a:latin typeface="Arial" panose="020B0604020202020204" pitchFamily="34" charset="0"/>
                <a:cs typeface="Arial" panose="020B0604020202020204" pitchFamily="34" charset="0"/>
              </a:rPr>
              <a:t>  Los fuegos de las unidades de artillería deberán estar orientados para: </a:t>
            </a:r>
          </a:p>
          <a:p>
            <a:pPr algn="just"/>
            <a:endParaRPr lang="es-ES" cap="all" dirty="0">
              <a:latin typeface="Arial" panose="020B0604020202020204" pitchFamily="34" charset="0"/>
              <a:cs typeface="Arial" panose="020B0604020202020204" pitchFamily="34" charset="0"/>
            </a:endParaRPr>
          </a:p>
          <a:p>
            <a:pPr algn="just"/>
            <a:r>
              <a:rPr lang="es-ES" cap="all" dirty="0">
                <a:latin typeface="Arial" panose="020B0604020202020204" pitchFamily="34" charset="0"/>
                <a:cs typeface="Arial" panose="020B0604020202020204" pitchFamily="34" charset="0"/>
              </a:rPr>
              <a:t>a.- Probables direcciones de aproximación. </a:t>
            </a:r>
          </a:p>
          <a:p>
            <a:pPr algn="just"/>
            <a:r>
              <a:rPr lang="es-ES" cap="all" dirty="0">
                <a:latin typeface="Arial" panose="020B0604020202020204" pitchFamily="34" charset="0"/>
                <a:cs typeface="Arial" panose="020B0604020202020204" pitchFamily="34" charset="0"/>
              </a:rPr>
              <a:t>b.- Apoyo a los obstáculos. </a:t>
            </a:r>
          </a:p>
          <a:p>
            <a:pPr algn="just"/>
            <a:r>
              <a:rPr lang="es-ES" cap="all" dirty="0">
                <a:latin typeface="Arial" panose="020B0604020202020204" pitchFamily="34" charset="0"/>
                <a:cs typeface="Arial" panose="020B0604020202020204" pitchFamily="34" charset="0"/>
              </a:rPr>
              <a:t>c.- Barreras de fuego sobre las vías de aproximación. </a:t>
            </a:r>
          </a:p>
          <a:p>
            <a:pPr algn="just"/>
            <a:r>
              <a:rPr lang="es-ES" cap="all" dirty="0">
                <a:latin typeface="Arial" panose="020B0604020202020204" pitchFamily="34" charset="0"/>
                <a:cs typeface="Arial" panose="020B0604020202020204" pitchFamily="34" charset="0"/>
              </a:rPr>
              <a:t>d.- Apoyo al repliegue de las fuerzas de seguridad. </a:t>
            </a:r>
          </a:p>
          <a:p>
            <a:pPr algn="just"/>
            <a:endParaRPr lang="es-ES" b="1" cap="all" dirty="0">
              <a:latin typeface="Arial" panose="020B0604020202020204" pitchFamily="34" charset="0"/>
              <a:cs typeface="Arial" panose="020B0604020202020204" pitchFamily="34" charset="0"/>
            </a:endParaRPr>
          </a:p>
          <a:p>
            <a:pPr algn="just"/>
            <a:r>
              <a:rPr lang="es-ES" b="1" u="sng" cap="all" dirty="0">
                <a:latin typeface="Arial" panose="020B0604020202020204" pitchFamily="34" charset="0"/>
                <a:cs typeface="Arial" panose="020B0604020202020204" pitchFamily="34" charset="0"/>
              </a:rPr>
              <a:t>Las unidades de artillería ocuparán posiciones de fuego al centro del dispositivo, cubriendo los 360 º de la defensa</a:t>
            </a:r>
            <a:r>
              <a:rPr lang="es-ES" cap="all" dirty="0">
                <a:latin typeface="Arial" panose="020B0604020202020204" pitchFamily="34" charset="0"/>
                <a:cs typeface="Arial" panose="020B0604020202020204" pitchFamily="34" charset="0"/>
              </a:rPr>
              <a:t>. Deben contar con zonas amplias para efectuar continuos cambios de posiciones para disminuir la acción de los fuegos de contrabatería del adversario.</a:t>
            </a:r>
          </a:p>
        </p:txBody>
      </p:sp>
      <p:sp>
        <p:nvSpPr>
          <p:cNvPr id="11" name="Rectángulo 10"/>
          <p:cNvSpPr/>
          <p:nvPr/>
        </p:nvSpPr>
        <p:spPr>
          <a:xfrm>
            <a:off x="4512860" y="1089754"/>
            <a:ext cx="2866030" cy="559558"/>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a:latin typeface="Arial" panose="020B0604020202020204" pitchFamily="34" charset="0"/>
                <a:cs typeface="Arial" panose="020B0604020202020204" pitchFamily="34" charset="0"/>
              </a:rPr>
              <a:t>ACCIÓN DEFENSIVA</a:t>
            </a:r>
            <a:endParaRPr lang="en-US"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854910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Conector recto 14"/>
          <p:cNvCxnSpPr/>
          <p:nvPr/>
        </p:nvCxnSpPr>
        <p:spPr>
          <a:xfrm>
            <a:off x="1528353" y="1278624"/>
            <a:ext cx="9041547" cy="1378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rotWithShape="1">
          <a:blip r:embed="rId3">
            <a:extLst>
              <a:ext uri="{28A0092B-C50C-407E-A947-70E740481C1C}">
                <a14:useLocalDpi xmlns:a14="http://schemas.microsoft.com/office/drawing/2010/main" val="0"/>
              </a:ext>
            </a:extLst>
          </a:blip>
          <a:srcRect l="20203" r="20792"/>
          <a:stretch/>
        </p:blipFill>
        <p:spPr>
          <a:xfrm>
            <a:off x="6342775" y="2352630"/>
            <a:ext cx="1134893" cy="1440001"/>
          </a:xfrm>
          <a:prstGeom prst="rect">
            <a:avLst/>
          </a:prstGeom>
        </p:spPr>
      </p:pic>
      <p:grpSp>
        <p:nvGrpSpPr>
          <p:cNvPr id="19" name="Grupo 5"/>
          <p:cNvGrpSpPr/>
          <p:nvPr/>
        </p:nvGrpSpPr>
        <p:grpSpPr>
          <a:xfrm>
            <a:off x="1" y="6350001"/>
            <a:ext cx="12509500" cy="831421"/>
            <a:chOff x="0" y="6350000"/>
            <a:chExt cx="12509500" cy="831421"/>
          </a:xfrm>
        </p:grpSpPr>
        <p:sp>
          <p:nvSpPr>
            <p:cNvPr id="20" name="Rectángulo 3"/>
            <p:cNvSpPr/>
            <p:nvPr/>
          </p:nvSpPr>
          <p:spPr>
            <a:xfrm>
              <a:off x="0" y="6350000"/>
              <a:ext cx="12192000" cy="508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801" b="1" dirty="0">
                  <a:solidFill>
                    <a:srgbClr val="FFFF00"/>
                  </a:solidFill>
                </a:rPr>
                <a:t>Patriotismo</a:t>
              </a:r>
            </a:p>
            <a:p>
              <a:pPr algn="ctr"/>
              <a:endParaRPr lang="es-CL" sz="1401" b="1" dirty="0">
                <a:solidFill>
                  <a:srgbClr val="FFFF00"/>
                </a:solidFill>
              </a:endParaRPr>
            </a:p>
          </p:txBody>
        </p:sp>
        <p:sp>
          <p:nvSpPr>
            <p:cNvPr id="21" name="CuadroTexto 4"/>
            <p:cNvSpPr txBox="1"/>
            <p:nvPr/>
          </p:nvSpPr>
          <p:spPr>
            <a:xfrm>
              <a:off x="317500" y="6534834"/>
              <a:ext cx="12192000" cy="646587"/>
            </a:xfrm>
            <a:prstGeom prst="rect">
              <a:avLst/>
            </a:prstGeom>
            <a:noFill/>
          </p:spPr>
          <p:txBody>
            <a:bodyPr wrap="square" rtlCol="0">
              <a:spAutoFit/>
            </a:bodyPr>
            <a:lstStyle/>
            <a:p>
              <a:pPr algn="ctr"/>
              <a:r>
                <a:rPr lang="es-CL" sz="1801" dirty="0">
                  <a:solidFill>
                    <a:srgbClr val="FFFF00"/>
                  </a:solidFill>
                </a:rPr>
                <a:t>Honor		 Lealtad			Valentía			Integridad 		Deber                     </a:t>
              </a:r>
            </a:p>
            <a:p>
              <a:pPr algn="ctr"/>
              <a:endParaRPr lang="es-CL" sz="1801" dirty="0"/>
            </a:p>
          </p:txBody>
        </p:sp>
      </p:grpSp>
      <p:pic>
        <p:nvPicPr>
          <p:cNvPr id="1026" name="Picture 2" descr="Escuela Naval Arturo Prat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64916" y="2228674"/>
            <a:ext cx="1476129" cy="1707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528353" y="171257"/>
            <a:ext cx="9283700" cy="16700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b="1" dirty="0">
                <a:solidFill>
                  <a:schemeClr val="tx1"/>
                </a:solidFill>
                <a:latin typeface="Arial" panose="020B0604020202020204" pitchFamily="34" charset="0"/>
                <a:cs typeface="Arial" panose="020B0604020202020204" pitchFamily="34" charset="0"/>
              </a:rPr>
              <a:t>ARTILLERÍA DE CAMPAÑA</a:t>
            </a:r>
          </a:p>
        </p:txBody>
      </p:sp>
      <p:sp>
        <p:nvSpPr>
          <p:cNvPr id="2" name="CuadroTexto 1"/>
          <p:cNvSpPr txBox="1"/>
          <p:nvPr/>
        </p:nvSpPr>
        <p:spPr>
          <a:xfrm>
            <a:off x="3365588" y="4376758"/>
            <a:ext cx="5609230" cy="523220"/>
          </a:xfrm>
          <a:prstGeom prst="rect">
            <a:avLst/>
          </a:prstGeom>
          <a:noFill/>
        </p:spPr>
        <p:txBody>
          <a:bodyPr wrap="square" rtlCol="0">
            <a:spAutoFit/>
          </a:bodyPr>
          <a:lstStyle/>
          <a:p>
            <a:pPr algn="ctr"/>
            <a:r>
              <a:rPr lang="es-ES" sz="2800" b="1" dirty="0"/>
              <a:t>TERMINO DE LA PRESENTACIÓN</a:t>
            </a:r>
            <a:endParaRPr lang="en-US" sz="2800" b="1" dirty="0"/>
          </a:p>
        </p:txBody>
      </p:sp>
    </p:spTree>
    <p:extLst>
      <p:ext uri="{BB962C8B-B14F-4D97-AF65-F5344CB8AC3E}">
        <p14:creationId xmlns:p14="http://schemas.microsoft.com/office/powerpoint/2010/main" val="2314926509"/>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1200</TotalTime>
  <Words>3636</Words>
  <Application>Microsoft Macintosh PowerPoint</Application>
  <PresentationFormat>Panorámica</PresentationFormat>
  <Paragraphs>395</Paragraphs>
  <Slides>39</Slides>
  <Notes>39</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39</vt:i4>
      </vt:variant>
    </vt:vector>
  </HeadingPairs>
  <TitlesOfParts>
    <vt:vector size="43" baseType="lpstr">
      <vt:lpstr>Arial</vt:lpstr>
      <vt:lpstr>Calibri</vt:lpstr>
      <vt:lpstr>Calibri Light</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pc</dc:creator>
  <cp:lastModifiedBy>Jorge Andrés Narvaez Salgado</cp:lastModifiedBy>
  <cp:revision>62</cp:revision>
  <dcterms:created xsi:type="dcterms:W3CDTF">2022-02-21T10:06:55Z</dcterms:created>
  <dcterms:modified xsi:type="dcterms:W3CDTF">2024-02-23T09:24:08Z</dcterms:modified>
</cp:coreProperties>
</file>