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63"/>
  </p:notesMasterIdLst>
  <p:sldIdLst>
    <p:sldId id="256" r:id="rId2"/>
    <p:sldId id="257" r:id="rId3"/>
    <p:sldId id="380" r:id="rId4"/>
    <p:sldId id="358" r:id="rId5"/>
    <p:sldId id="359" r:id="rId6"/>
    <p:sldId id="360" r:id="rId7"/>
    <p:sldId id="361" r:id="rId8"/>
    <p:sldId id="363" r:id="rId9"/>
    <p:sldId id="362" r:id="rId10"/>
    <p:sldId id="382" r:id="rId11"/>
    <p:sldId id="381" r:id="rId12"/>
    <p:sldId id="364" r:id="rId13"/>
    <p:sldId id="372" r:id="rId14"/>
    <p:sldId id="383" r:id="rId15"/>
    <p:sldId id="367" r:id="rId16"/>
    <p:sldId id="384" r:id="rId17"/>
    <p:sldId id="374" r:id="rId18"/>
    <p:sldId id="371" r:id="rId19"/>
    <p:sldId id="385" r:id="rId20"/>
    <p:sldId id="373" r:id="rId21"/>
    <p:sldId id="386" r:id="rId22"/>
    <p:sldId id="370" r:id="rId23"/>
    <p:sldId id="387" r:id="rId24"/>
    <p:sldId id="369" r:id="rId25"/>
    <p:sldId id="388" r:id="rId26"/>
    <p:sldId id="368" r:id="rId27"/>
    <p:sldId id="365" r:id="rId28"/>
    <p:sldId id="366" r:id="rId29"/>
    <p:sldId id="357" r:id="rId30"/>
    <p:sldId id="377" r:id="rId31"/>
    <p:sldId id="375" r:id="rId32"/>
    <p:sldId id="376" r:id="rId33"/>
    <p:sldId id="390" r:id="rId34"/>
    <p:sldId id="391" r:id="rId35"/>
    <p:sldId id="393" r:id="rId36"/>
    <p:sldId id="395" r:id="rId37"/>
    <p:sldId id="396" r:id="rId38"/>
    <p:sldId id="397" r:id="rId39"/>
    <p:sldId id="394" r:id="rId40"/>
    <p:sldId id="399" r:id="rId41"/>
    <p:sldId id="398" r:id="rId42"/>
    <p:sldId id="402" r:id="rId43"/>
    <p:sldId id="404" r:id="rId44"/>
    <p:sldId id="409" r:id="rId45"/>
    <p:sldId id="403" r:id="rId46"/>
    <p:sldId id="405" r:id="rId47"/>
    <p:sldId id="407" r:id="rId48"/>
    <p:sldId id="414" r:id="rId49"/>
    <p:sldId id="406" r:id="rId50"/>
    <p:sldId id="410" r:id="rId51"/>
    <p:sldId id="412" r:id="rId52"/>
    <p:sldId id="415" r:id="rId53"/>
    <p:sldId id="408" r:id="rId54"/>
    <p:sldId id="400" r:id="rId55"/>
    <p:sldId id="416" r:id="rId56"/>
    <p:sldId id="418" r:id="rId57"/>
    <p:sldId id="419" r:id="rId58"/>
    <p:sldId id="378" r:id="rId59"/>
    <p:sldId id="379" r:id="rId60"/>
    <p:sldId id="389" r:id="rId61"/>
    <p:sldId id="392" r:id="rId62"/>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8" d="100"/>
          <a:sy n="98" d="100"/>
        </p:scale>
        <p:origin x="-576" y="10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05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BD0476A-37EE-4525-A666-709381633560}" type="datetimeFigureOut">
              <a:rPr lang="es-CL" smtClean="0"/>
              <a:pPr/>
              <a:t>23-05-2016</a:t>
            </a:fld>
            <a:endParaRPr lang="es-CL"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3BCD82-2E10-438F-A0A3-53B441211EB0}" type="slidenum">
              <a:rPr lang="es-CL" smtClean="0"/>
              <a:pPr/>
              <a:t>‹Nº›</a:t>
            </a:fld>
            <a:endParaRPr lang="es-CL" dirty="0"/>
          </a:p>
        </p:txBody>
      </p:sp>
    </p:spTree>
    <p:extLst>
      <p:ext uri="{BB962C8B-B14F-4D97-AF65-F5344CB8AC3E}">
        <p14:creationId xmlns:p14="http://schemas.microsoft.com/office/powerpoint/2010/main" val="1782725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13BCD82-2E10-438F-A0A3-53B441211EB0}" type="slidenum">
              <a:rPr lang="es-CL" smtClean="0"/>
              <a:pPr/>
              <a:t>1</a:t>
            </a:fld>
            <a:endParaRPr lang="es-CL" dirty="0"/>
          </a:p>
        </p:txBody>
      </p:sp>
    </p:spTree>
    <p:extLst>
      <p:ext uri="{BB962C8B-B14F-4D97-AF65-F5344CB8AC3E}">
        <p14:creationId xmlns:p14="http://schemas.microsoft.com/office/powerpoint/2010/main" val="40060685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1"/>
      </p:bgRef>
    </p:bg>
    <p:spTree>
      <p:nvGrpSpPr>
        <p:cNvPr id="1" name=""/>
        <p:cNvGrpSpPr/>
        <p:nvPr/>
      </p:nvGrpSpPr>
      <p:grpSpPr>
        <a:xfrm>
          <a:off x="0" y="0"/>
          <a:ext cx="0" cy="0"/>
          <a:chOff x="0" y="0"/>
          <a:chExt cx="0" cy="0"/>
        </a:xfrm>
      </p:grpSpPr>
      <p:sp>
        <p:nvSpPr>
          <p:cNvPr id="8" name="7 Título"/>
          <p:cNvSpPr>
            <a:spLocks noGrp="1"/>
          </p:cNvSpPr>
          <p:nvPr>
            <p:ph type="ctrTitle"/>
          </p:nvPr>
        </p:nvSpPr>
        <p:spPr>
          <a:xfrm>
            <a:off x="2286000" y="3124200"/>
            <a:ext cx="6172200" cy="1894362"/>
          </a:xfrm>
        </p:spPr>
        <p:txBody>
          <a:bodyPr/>
          <a:lstStyle>
            <a:lvl1pPr>
              <a:defRPr b="1"/>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bwMode="auto">
          <a:xfrm rot="5400000">
            <a:off x="7764621" y="1174097"/>
            <a:ext cx="2286000" cy="381000"/>
          </a:xfrm>
        </p:spPr>
        <p:txBody>
          <a:bodyPr/>
          <a:lstStyle/>
          <a:p>
            <a:fld id="{D12C8A45-B9B2-4E01-B945-EA96BBA19178}" type="datetimeFigureOut">
              <a:rPr lang="es-CL" smtClean="0"/>
              <a:pPr/>
              <a:t>23-05-2016</a:t>
            </a:fld>
            <a:endParaRPr lang="es-CL" dirty="0"/>
          </a:p>
        </p:txBody>
      </p:sp>
      <p:sp>
        <p:nvSpPr>
          <p:cNvPr id="17" name="16 Marcador de pie de página"/>
          <p:cNvSpPr>
            <a:spLocks noGrp="1"/>
          </p:cNvSpPr>
          <p:nvPr>
            <p:ph type="ftr" sz="quarter" idx="11"/>
          </p:nvPr>
        </p:nvSpPr>
        <p:spPr bwMode="auto">
          <a:xfrm rot="5400000">
            <a:off x="7077269" y="4181669"/>
            <a:ext cx="3657600" cy="384048"/>
          </a:xfrm>
        </p:spPr>
        <p:txBody>
          <a:bodyPr/>
          <a:lstStyle/>
          <a:p>
            <a:endParaRPr lang="es-CL" dirty="0"/>
          </a:p>
        </p:txBody>
      </p:sp>
      <p:sp>
        <p:nvSpPr>
          <p:cNvPr id="10" name="9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13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8" name="17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5" name="14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Conector recto"/>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7" name="26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Elipse"/>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Elipse"/>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Marcador de número de diapositiva"/>
          <p:cNvSpPr>
            <a:spLocks noGrp="1"/>
          </p:cNvSpPr>
          <p:nvPr>
            <p:ph type="sldNum" sz="quarter" idx="12"/>
          </p:nvPr>
        </p:nvSpPr>
        <p:spPr bwMode="auto">
          <a:xfrm>
            <a:off x="1325544" y="4928702"/>
            <a:ext cx="609600" cy="517524"/>
          </a:xfrm>
        </p:spPr>
        <p:txBody>
          <a:bodyPr/>
          <a:lstStyle/>
          <a:p>
            <a:fld id="{AA964AEA-90DC-4BC5-83BC-E6AEB90072DD}" type="slidenum">
              <a:rPr lang="es-CL" smtClean="0"/>
              <a:pPr/>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8" name="7 Marcador de contenido"/>
          <p:cNvSpPr>
            <a:spLocks noGrp="1"/>
          </p:cNvSpPr>
          <p:nvPr>
            <p:ph sz="quarter" idx="1"/>
          </p:nvPr>
        </p:nvSpPr>
        <p:spPr>
          <a:xfrm>
            <a:off x="457200" y="1600200"/>
            <a:ext cx="7467600" cy="487375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4"/>
          </p:nvPr>
        </p:nvSpPr>
        <p:spPr/>
        <p:txBody>
          <a:bodyPr rtlCol="0"/>
          <a:lstStyle/>
          <a:p>
            <a:fld id="{D12C8A45-B9B2-4E01-B945-EA96BBA19178}" type="datetimeFigureOut">
              <a:rPr lang="es-CL" smtClean="0"/>
              <a:pPr/>
              <a:t>23-05-2016</a:t>
            </a:fld>
            <a:endParaRPr lang="es-CL" dirty="0"/>
          </a:p>
        </p:txBody>
      </p:sp>
      <p:sp>
        <p:nvSpPr>
          <p:cNvPr id="9" name="8 Marcador de número de diapositiva"/>
          <p:cNvSpPr>
            <a:spLocks noGrp="1"/>
          </p:cNvSpPr>
          <p:nvPr>
            <p:ph type="sldNum" sz="quarter" idx="15"/>
          </p:nvPr>
        </p:nvSpPr>
        <p:spPr/>
        <p:txBody>
          <a:bodyPr rtlCol="0"/>
          <a:lstStyle/>
          <a:p>
            <a:fld id="{AA964AEA-90DC-4BC5-83BC-E6AEB90072DD}" type="slidenum">
              <a:rPr lang="es-CL" smtClean="0"/>
              <a:pPr/>
              <a:t>‹Nº›</a:t>
            </a:fld>
            <a:endParaRPr lang="es-CL" dirty="0"/>
          </a:p>
        </p:txBody>
      </p:sp>
      <p:sp>
        <p:nvSpPr>
          <p:cNvPr id="10" name="9 Marcador de pie de página"/>
          <p:cNvSpPr>
            <a:spLocks noGrp="1"/>
          </p:cNvSpPr>
          <p:nvPr>
            <p:ph type="ftr" sz="quarter" idx="16"/>
          </p:nvPr>
        </p:nvSpPr>
        <p:spPr/>
        <p:txBody>
          <a:bodyPr rtlCol="0"/>
          <a:lstStyle/>
          <a:p>
            <a:endParaRPr lang="es-C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286000" y="2895600"/>
            <a:ext cx="6172200" cy="2053590"/>
          </a:xfrm>
        </p:spPr>
        <p:txBody>
          <a:bodyPr/>
          <a:lstStyle>
            <a:lvl1pPr algn="l">
              <a:buNone/>
              <a:defRPr sz="3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bwMode="auto">
          <a:xfrm rot="5400000">
            <a:off x="7763256" y="1170432"/>
            <a:ext cx="2286000" cy="381000"/>
          </a:xfrm>
        </p:spPr>
        <p:txBody>
          <a:bodyPr/>
          <a:lstStyle/>
          <a:p>
            <a:fld id="{D12C8A45-B9B2-4E01-B945-EA96BBA19178}" type="datetimeFigureOut">
              <a:rPr lang="es-CL" smtClean="0"/>
              <a:pPr/>
              <a:t>23-05-2016</a:t>
            </a:fld>
            <a:endParaRPr lang="es-CL" dirty="0"/>
          </a:p>
        </p:txBody>
      </p:sp>
      <p:sp>
        <p:nvSpPr>
          <p:cNvPr id="5" name="4 Marcador de pie de página"/>
          <p:cNvSpPr>
            <a:spLocks noGrp="1"/>
          </p:cNvSpPr>
          <p:nvPr>
            <p:ph type="ftr" sz="quarter" idx="11"/>
          </p:nvPr>
        </p:nvSpPr>
        <p:spPr bwMode="auto">
          <a:xfrm rot="5400000">
            <a:off x="7077456" y="4178808"/>
            <a:ext cx="3657600" cy="384048"/>
          </a:xfrm>
        </p:spPr>
        <p:txBody>
          <a:bodyPr/>
          <a:lstStyle/>
          <a:p>
            <a:endParaRPr lang="es-CL" dirty="0"/>
          </a:p>
        </p:txBody>
      </p:sp>
      <p:sp>
        <p:nvSpPr>
          <p:cNvPr id="9" name="8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12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13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5" name="14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8" name="17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Elipse"/>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Elipse"/>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Elipse"/>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Conector recto"/>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6" name="5 Marcador de número de diapositiva"/>
          <p:cNvSpPr>
            <a:spLocks noGrp="1"/>
          </p:cNvSpPr>
          <p:nvPr>
            <p:ph type="sldNum" sz="quarter" idx="12"/>
          </p:nvPr>
        </p:nvSpPr>
        <p:spPr bwMode="auto">
          <a:xfrm>
            <a:off x="1340616" y="4928702"/>
            <a:ext cx="609600" cy="517524"/>
          </a:xfrm>
        </p:spPr>
        <p:txBody>
          <a:bodyPr/>
          <a:lstStyle/>
          <a:p>
            <a:fld id="{AA964AEA-90DC-4BC5-83BC-E6AEB90072DD}" type="slidenum">
              <a:rPr lang="es-CL" smtClean="0"/>
              <a:pPr/>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D12C8A45-B9B2-4E01-B945-EA96BBA19178}" type="datetimeFigureOut">
              <a:rPr lang="es-CL" smtClean="0"/>
              <a:pPr/>
              <a:t>23-05-2016</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p>
            <a:fld id="{AA964AEA-90DC-4BC5-83BC-E6AEB90072DD}" type="slidenum">
              <a:rPr lang="es-CL" smtClean="0"/>
              <a:pPr/>
              <a:t>‹Nº›</a:t>
            </a:fld>
            <a:endParaRPr lang="es-CL" dirty="0"/>
          </a:p>
        </p:txBody>
      </p:sp>
      <p:sp>
        <p:nvSpPr>
          <p:cNvPr id="9" name="8 Marcador de contenido"/>
          <p:cNvSpPr>
            <a:spLocks noGrp="1"/>
          </p:cNvSpPr>
          <p:nvPr>
            <p:ph sz="quarter" idx="1"/>
          </p:nvPr>
        </p:nvSpPr>
        <p:spPr>
          <a:xfrm>
            <a:off x="457200"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270248"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7543800" cy="1143000"/>
          </a:xfrm>
        </p:spPr>
        <p:txBody>
          <a:bodyPr anchor="b"/>
          <a:lstStyle>
            <a:lvl1pPr>
              <a:defRPr/>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D12C8A45-B9B2-4E01-B945-EA96BBA19178}" type="datetimeFigureOut">
              <a:rPr lang="es-CL" smtClean="0"/>
              <a:pPr/>
              <a:t>23-05-2016</a:t>
            </a:fld>
            <a:endParaRPr lang="es-CL" dirty="0"/>
          </a:p>
        </p:txBody>
      </p:sp>
      <p:sp>
        <p:nvSpPr>
          <p:cNvPr id="8" name="7 Marcador de pie de página"/>
          <p:cNvSpPr>
            <a:spLocks noGrp="1"/>
          </p:cNvSpPr>
          <p:nvPr>
            <p:ph type="ftr" sz="quarter" idx="11"/>
          </p:nvPr>
        </p:nvSpPr>
        <p:spPr/>
        <p:txBody>
          <a:bodyPr/>
          <a:lstStyle/>
          <a:p>
            <a:endParaRPr lang="es-CL" dirty="0"/>
          </a:p>
        </p:txBody>
      </p:sp>
      <p:sp>
        <p:nvSpPr>
          <p:cNvPr id="9" name="8 Marcador de número de diapositiva"/>
          <p:cNvSpPr>
            <a:spLocks noGrp="1"/>
          </p:cNvSpPr>
          <p:nvPr>
            <p:ph type="sldNum" sz="quarter" idx="12"/>
          </p:nvPr>
        </p:nvSpPr>
        <p:spPr/>
        <p:txBody>
          <a:bodyPr/>
          <a:lstStyle/>
          <a:p>
            <a:fld id="{AA964AEA-90DC-4BC5-83BC-E6AEB90072DD}" type="slidenum">
              <a:rPr lang="es-CL" smtClean="0"/>
              <a:pPr/>
              <a:t>‹Nº›</a:t>
            </a:fld>
            <a:endParaRPr lang="es-CL" dirty="0"/>
          </a:p>
        </p:txBody>
      </p:sp>
      <p:sp>
        <p:nvSpPr>
          <p:cNvPr id="11" name="10 Marcador de contenido"/>
          <p:cNvSpPr>
            <a:spLocks noGrp="1"/>
          </p:cNvSpPr>
          <p:nvPr>
            <p:ph sz="quarter" idx="2"/>
          </p:nvPr>
        </p:nvSpPr>
        <p:spPr>
          <a:xfrm>
            <a:off x="457200"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371975"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texto"/>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4" name="13 Marcador de texto"/>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6" name="5 Marcador de fecha"/>
          <p:cNvSpPr>
            <a:spLocks noGrp="1"/>
          </p:cNvSpPr>
          <p:nvPr>
            <p:ph type="dt" sz="half" idx="10"/>
          </p:nvPr>
        </p:nvSpPr>
        <p:spPr/>
        <p:txBody>
          <a:bodyPr rtlCol="0"/>
          <a:lstStyle/>
          <a:p>
            <a:fld id="{D12C8A45-B9B2-4E01-B945-EA96BBA19178}" type="datetimeFigureOut">
              <a:rPr lang="es-CL" smtClean="0"/>
              <a:pPr/>
              <a:t>23-05-2016</a:t>
            </a:fld>
            <a:endParaRPr lang="es-CL" dirty="0"/>
          </a:p>
        </p:txBody>
      </p:sp>
      <p:sp>
        <p:nvSpPr>
          <p:cNvPr id="7" name="6 Marcador de número de diapositiva"/>
          <p:cNvSpPr>
            <a:spLocks noGrp="1"/>
          </p:cNvSpPr>
          <p:nvPr>
            <p:ph type="sldNum" sz="quarter" idx="11"/>
          </p:nvPr>
        </p:nvSpPr>
        <p:spPr/>
        <p:txBody>
          <a:bodyPr rtlCol="0"/>
          <a:lstStyle/>
          <a:p>
            <a:fld id="{AA964AEA-90DC-4BC5-83BC-E6AEB90072DD}" type="slidenum">
              <a:rPr lang="es-CL" smtClean="0"/>
              <a:pPr/>
              <a:t>‹Nº›</a:t>
            </a:fld>
            <a:endParaRPr lang="es-CL" dirty="0"/>
          </a:p>
        </p:txBody>
      </p:sp>
      <p:sp>
        <p:nvSpPr>
          <p:cNvPr id="8" name="7 Marcador de pie de página"/>
          <p:cNvSpPr>
            <a:spLocks noGrp="1"/>
          </p:cNvSpPr>
          <p:nvPr>
            <p:ph type="ftr" sz="quarter" idx="12"/>
          </p:nvPr>
        </p:nvSpPr>
        <p:spPr/>
        <p:txBody>
          <a:bodyPr rtlCol="0"/>
          <a:lstStyle/>
          <a:p>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12C8A45-B9B2-4E01-B945-EA96BBA19178}" type="datetimeFigureOut">
              <a:rPr lang="es-CL" smtClean="0"/>
              <a:pPr/>
              <a:t>23-05-2016</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p:txBody>
          <a:bodyPr/>
          <a:lstStyle/>
          <a:p>
            <a:fld id="{AA964AEA-90DC-4BC5-83BC-E6AEB90072DD}"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Título"/>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11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12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13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Marcador de contenido"/>
          <p:cNvSpPr>
            <a:spLocks noGrp="1"/>
          </p:cNvSpPr>
          <p:nvPr>
            <p:ph sz="quarter" idx="1"/>
          </p:nvPr>
        </p:nvSpPr>
        <p:spPr>
          <a:xfrm>
            <a:off x="304800" y="274320"/>
            <a:ext cx="5638800" cy="6327648"/>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1" name="20 Marcador de fecha"/>
          <p:cNvSpPr>
            <a:spLocks noGrp="1"/>
          </p:cNvSpPr>
          <p:nvPr>
            <p:ph type="dt" sz="half" idx="14"/>
          </p:nvPr>
        </p:nvSpPr>
        <p:spPr/>
        <p:txBody>
          <a:bodyPr rtlCol="0"/>
          <a:lstStyle/>
          <a:p>
            <a:fld id="{D12C8A45-B9B2-4E01-B945-EA96BBA19178}" type="datetimeFigureOut">
              <a:rPr lang="es-CL" smtClean="0"/>
              <a:pPr/>
              <a:t>23-05-2016</a:t>
            </a:fld>
            <a:endParaRPr lang="es-CL" dirty="0"/>
          </a:p>
        </p:txBody>
      </p:sp>
      <p:sp>
        <p:nvSpPr>
          <p:cNvPr id="22" name="21 Marcador de número de diapositiva"/>
          <p:cNvSpPr>
            <a:spLocks noGrp="1"/>
          </p:cNvSpPr>
          <p:nvPr>
            <p:ph type="sldNum" sz="quarter" idx="15"/>
          </p:nvPr>
        </p:nvSpPr>
        <p:spPr/>
        <p:txBody>
          <a:bodyPr rtlCol="0"/>
          <a:lstStyle/>
          <a:p>
            <a:fld id="{AA964AEA-90DC-4BC5-83BC-E6AEB90072DD}" type="slidenum">
              <a:rPr lang="es-CL" smtClean="0"/>
              <a:pPr/>
              <a:t>‹Nº›</a:t>
            </a:fld>
            <a:endParaRPr lang="es-CL" dirty="0"/>
          </a:p>
        </p:txBody>
      </p:sp>
      <p:sp>
        <p:nvSpPr>
          <p:cNvPr id="23" name="22 Marcador de pie de página"/>
          <p:cNvSpPr>
            <a:spLocks noGrp="1"/>
          </p:cNvSpPr>
          <p:nvPr>
            <p:ph type="ftr" sz="quarter" idx="16"/>
          </p:nvPr>
        </p:nvSpPr>
        <p:spPr/>
        <p:txBody>
          <a:bodyPr rtlCol="0"/>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Conector recto"/>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12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rot="5400000">
            <a:off x="3350133" y="3200400"/>
            <a:ext cx="6309360" cy="457200"/>
          </a:xfrm>
        </p:spPr>
        <p:txBody>
          <a:bodyPr anchor="b"/>
          <a:lstStyle>
            <a:lvl1pPr algn="l">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s-ES" dirty="0" smtClean="0"/>
              <a:t>Haga clic en el icono para agregar una imagen</a:t>
            </a:r>
            <a:endParaRPr kumimoji="0" lang="en-US" dirty="0"/>
          </a:p>
        </p:txBody>
      </p:sp>
      <p:sp>
        <p:nvSpPr>
          <p:cNvPr id="4" name="3 Marcador de texto"/>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10" name="9 Conector recto"/>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Rectángulo"/>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9" name="18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Marcador de fecha"/>
          <p:cNvSpPr>
            <a:spLocks noGrp="1"/>
          </p:cNvSpPr>
          <p:nvPr>
            <p:ph type="dt" sz="half" idx="10"/>
          </p:nvPr>
        </p:nvSpPr>
        <p:spPr/>
        <p:txBody>
          <a:bodyPr rtlCol="0"/>
          <a:lstStyle/>
          <a:p>
            <a:fld id="{D12C8A45-B9B2-4E01-B945-EA96BBA19178}" type="datetimeFigureOut">
              <a:rPr lang="es-CL" smtClean="0"/>
              <a:pPr/>
              <a:t>23-05-2016</a:t>
            </a:fld>
            <a:endParaRPr lang="es-CL" dirty="0"/>
          </a:p>
        </p:txBody>
      </p:sp>
      <p:sp>
        <p:nvSpPr>
          <p:cNvPr id="18" name="17 Marcador de número de diapositiva"/>
          <p:cNvSpPr>
            <a:spLocks noGrp="1"/>
          </p:cNvSpPr>
          <p:nvPr>
            <p:ph type="sldNum" sz="quarter" idx="11"/>
          </p:nvPr>
        </p:nvSpPr>
        <p:spPr/>
        <p:txBody>
          <a:bodyPr rtlCol="0"/>
          <a:lstStyle/>
          <a:p>
            <a:fld id="{AA964AEA-90DC-4BC5-83BC-E6AEB90072DD}" type="slidenum">
              <a:rPr lang="es-CL" smtClean="0"/>
              <a:pPr/>
              <a:t>‹Nº›</a:t>
            </a:fld>
            <a:endParaRPr lang="es-CL" dirty="0"/>
          </a:p>
        </p:txBody>
      </p:sp>
      <p:sp>
        <p:nvSpPr>
          <p:cNvPr id="21" name="20 Marcador de pie de página"/>
          <p:cNvSpPr>
            <a:spLocks noGrp="1"/>
          </p:cNvSpPr>
          <p:nvPr>
            <p:ph type="ftr" sz="quarter" idx="12"/>
          </p:nvPr>
        </p:nvSpPr>
        <p:spPr/>
        <p:txBody>
          <a:bodyPr rtlCol="0"/>
          <a:lstStyle/>
          <a:p>
            <a:endParaRPr lang="es-C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12C8A45-B9B2-4E01-B945-EA96BBA19178}" type="datetimeFigureOut">
              <a:rPr lang="es-CL" smtClean="0"/>
              <a:pPr/>
              <a:t>23-05-2016</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AA964AEA-90DC-4BC5-83BC-E6AEB90072DD}"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676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12C8A45-B9B2-4E01-B945-EA96BBA19178}" type="datetimeFigureOut">
              <a:rPr lang="es-CL" smtClean="0"/>
              <a:pPr/>
              <a:t>23-05-2016</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AA964AEA-90DC-4BC5-83BC-E6AEB90072DD}" type="slidenum">
              <a:rPr lang="es-CL" smtClean="0"/>
              <a:pPr/>
              <a:t>‹Nº›</a:t>
            </a:fld>
            <a:endParaRPr lang="es-CL"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Marcador de título"/>
          <p:cNvSpPr>
            <a:spLocks noGrp="1"/>
          </p:cNvSpPr>
          <p:nvPr>
            <p:ph type="title"/>
          </p:nvPr>
        </p:nvSpPr>
        <p:spPr>
          <a:xfrm>
            <a:off x="457200" y="274638"/>
            <a:ext cx="7467600" cy="1143000"/>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D12C8A45-B9B2-4E01-B945-EA96BBA19178}" type="datetimeFigureOut">
              <a:rPr lang="es-CL" smtClean="0"/>
              <a:pPr/>
              <a:t>23-05-2016</a:t>
            </a:fld>
            <a:endParaRPr lang="es-CL" dirty="0"/>
          </a:p>
        </p:txBody>
      </p:sp>
      <p:sp>
        <p:nvSpPr>
          <p:cNvPr id="3" name="2 Marcador de pie de página"/>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s-CL" dirty="0"/>
          </a:p>
        </p:txBody>
      </p:sp>
      <p:sp>
        <p:nvSpPr>
          <p:cNvPr id="7" name="6 Conector recto"/>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9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11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AA964AEA-90DC-4BC5-83BC-E6AEB90072DD}"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CL" dirty="0" smtClean="0"/>
              <a:t>Decreto con fuerza de ley numero uno</a:t>
            </a:r>
            <a:endParaRPr lang="es-CL" dirty="0"/>
          </a:p>
        </p:txBody>
      </p:sp>
      <p:sp>
        <p:nvSpPr>
          <p:cNvPr id="3" name="2 Subtítulo"/>
          <p:cNvSpPr>
            <a:spLocks noGrp="1"/>
          </p:cNvSpPr>
          <p:nvPr>
            <p:ph type="subTitle" idx="1"/>
          </p:nvPr>
        </p:nvSpPr>
        <p:spPr/>
        <p:txBody>
          <a:bodyPr/>
          <a:lstStyle/>
          <a:p>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El referido estatuto contiene las disposiciones que regulan la vinculación jurídica entre el Estado y el personal de las Fuerzas Armadas, desde el ingreso hasta el termino de su carrera profesional.</a:t>
            </a:r>
          </a:p>
          <a:p>
            <a:r>
              <a:rPr lang="es-CL" sz="2400" dirty="0" smtClean="0"/>
              <a:t>También, rige las relaciones entre el Estado y otras categorías de servidores que se desempeñen en estas instituciones. </a:t>
            </a:r>
            <a:endParaRPr lang="es-CL" sz="2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Se encuentran afectos al referido Estatuto todo aquel personal que integre las plantas del Ejercito, la Fuerza Aérea y la Armada, en la condición de oficial, cuadro permanente o gente de mar, o empleado civil.</a:t>
            </a:r>
          </a:p>
          <a:p>
            <a:r>
              <a:rPr lang="es-CL" sz="2400" dirty="0" smtClean="0"/>
              <a:t> </a:t>
            </a:r>
            <a:endParaRPr lang="es-CL" sz="2400" dirty="0"/>
          </a:p>
        </p:txBody>
      </p:sp>
    </p:spTree>
    <p:extLst>
      <p:ext uri="{BB962C8B-B14F-4D97-AF65-F5344CB8AC3E}">
        <p14:creationId xmlns:p14="http://schemas.microsoft.com/office/powerpoint/2010/main" val="16947561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endParaRPr lang="es-CL" sz="2400" dirty="0" smtClean="0"/>
          </a:p>
          <a:p>
            <a:r>
              <a:rPr lang="es-CL" sz="2400" dirty="0" smtClean="0"/>
              <a:t>El personal a contrata.</a:t>
            </a:r>
          </a:p>
          <a:p>
            <a:r>
              <a:rPr lang="es-CL" sz="2400" dirty="0" smtClean="0"/>
              <a:t>Y además el personal de reserva llamado al servicio activo. </a:t>
            </a:r>
            <a:endParaRPr lang="es-CL" sz="2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normas del referido Estatuto regirán también a los alumnos de las Escuelas institucionales, al personal a jornal y al contingente del servicio militar obligatorio, en todas aquellas materias que le sean aplicables. </a:t>
            </a:r>
            <a:endParaRPr lang="es-CL" sz="2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Personal de planta es aquel que desempeña cargos permanentes y ocupa alguna de las plazas contempladas en las plantas y dotaciones del Ejercito, Armada y Fuerza Aérea. </a:t>
            </a:r>
            <a:endParaRPr lang="es-CL" sz="2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Personal de reserva llamado al servicio activo, es aquel que no hallándose en servicio activo, es llamado a este, en forma transitoria, para fines de movilización, instrucción, desempeño, cumplimiento de requisitos de ascenso y demás previstos en las leyes y reglamentos sobre reclutamiento y movilización. </a:t>
            </a:r>
            <a:endParaRPr lang="es-CL" sz="2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Personal a jornal es aquel contratado por las Fuerzas Armadas para el desempeño en labores correspondientes a servicios menores. </a:t>
            </a:r>
            <a:endParaRPr lang="es-CL" sz="2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Escalafón es la ordenación jerárquica del  personal de acuerdo con su respectiva especialidad y según su antigüedad o grado .Podrá ser regular o especial.</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Regular es aquel que consulta todos los grados de la respectiva escala jerárquica.</a:t>
            </a:r>
          </a:p>
        </p:txBody>
      </p:sp>
    </p:spTree>
    <p:extLst>
      <p:ext uri="{BB962C8B-B14F-4D97-AF65-F5344CB8AC3E}">
        <p14:creationId xmlns:p14="http://schemas.microsoft.com/office/powerpoint/2010/main" val="41355951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Especial es aquel que se inicia o termina en grados diferentes al mini o  máximo contemplado en la respectiva escala jerárquica.</a:t>
            </a:r>
          </a:p>
          <a:p>
            <a:r>
              <a:rPr lang="es-CL" sz="2400" dirty="0" smtClean="0"/>
              <a:t> </a:t>
            </a:r>
            <a:endParaRPr lang="es-CL" sz="2400" dirty="0"/>
          </a:p>
        </p:txBody>
      </p:sp>
    </p:spTree>
    <p:extLst>
      <p:ext uri="{BB962C8B-B14F-4D97-AF65-F5344CB8AC3E}">
        <p14:creationId xmlns:p14="http://schemas.microsoft.com/office/powerpoint/2010/main" val="32489349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instituciones podrán proponer o disponer, según corresponda, cambios de personal de un escalafón a otro cuando circunstancias especiales lo justifiquen y ello sea necesario para el servicio. Igualmente el personal podrá solicitar cambio de escalafón. </a:t>
            </a:r>
            <a:endParaRPr lang="es-CL" sz="2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El cambio de escalafón podrá efectuarse por una vez en la carrera, excepto cuando ello sea necesario por restructuraciones orgánicas, reorganización o creación de  nuevos escalafones, o constituya una continuación de la trayectoria profesional del personal. </a:t>
            </a:r>
            <a:endParaRPr lang="es-CL" sz="24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Cuando el cambio de escalafón se efectué para satisfacer necesidades institucionales, no podrá afectarse la antigüedad del personal derivada de la fecha de nombramiento o último ascenso en su escalafón de origen, o de precedencia en el caso de los empleados civiles. </a:t>
            </a:r>
            <a:endParaRPr lang="es-CL" sz="2400" dirty="0"/>
          </a:p>
        </p:txBody>
      </p:sp>
    </p:spTree>
    <p:extLst>
      <p:ext uri="{BB962C8B-B14F-4D97-AF65-F5344CB8AC3E}">
        <p14:creationId xmlns:p14="http://schemas.microsoft.com/office/powerpoint/2010/main" val="41221597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Por otra parte </a:t>
            </a:r>
            <a:r>
              <a:rPr lang="es-CL" sz="2400" dirty="0"/>
              <a:t>s</a:t>
            </a:r>
            <a:r>
              <a:rPr lang="es-CL" sz="2400" dirty="0" smtClean="0"/>
              <a:t>i el cambio fuera a petición del interesado, este ingresara en el nuevo escalafón en el ultimo lugar de los de su grado. </a:t>
            </a:r>
            <a:endParaRPr lang="es-CL" sz="24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Los comandantes en jefe podrán contratar, temporalmente, personal civil chileno o extranjero, cuando las necesidades del servicio lo requieran y no exista en la institución personal con los conocimientos adecuados. </a:t>
            </a:r>
          </a:p>
        </p:txBody>
      </p:sp>
    </p:spTree>
    <p:extLst>
      <p:ext uri="{BB962C8B-B14F-4D97-AF65-F5344CB8AC3E}">
        <p14:creationId xmlns:p14="http://schemas.microsoft.com/office/powerpoint/2010/main" val="11284337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El personal a contrata nombrado para ejercer labores docentes en algún establecimiento de enseñanza de las FFAA, se denominara profesor civil. Si este personal posee un  nombramiento previo en la institución en otra calidad jurídica, ejercerá la docencia como profesor militar.</a:t>
            </a:r>
            <a:endParaRPr lang="es-CL" sz="24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Los comandantes en jefe podrán también contratar, sobre la base de honorarios, a profesionales, técnicos de nivel superior o expertos en determinadas materias, cuando deban realizarse labores accidentales y que no sean habituales en la institución. </a:t>
            </a:r>
            <a:endParaRPr lang="es-CL" sz="24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Asimismo, se podrá contratar sobre la base de honorarios, a extranjeros que posean el titulo correspondiente a la especialidad que se requiera.</a:t>
            </a:r>
          </a:p>
        </p:txBody>
      </p:sp>
    </p:spTree>
    <p:extLst>
      <p:ext uri="{BB962C8B-B14F-4D97-AF65-F5344CB8AC3E}">
        <p14:creationId xmlns:p14="http://schemas.microsoft.com/office/powerpoint/2010/main" val="123550334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Podrá también contratarse la prestación de servicios para un cometido especifico.</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personas contratadas a honorarios se regirán por las disposiciones establecidas en el respectivo contrato de trabajo.  </a:t>
            </a:r>
            <a:endParaRPr lang="es-CL" sz="2400" dirty="0"/>
          </a:p>
        </p:txBody>
      </p:sp>
    </p:spTree>
    <p:extLst>
      <p:ext uri="{BB962C8B-B14F-4D97-AF65-F5344CB8AC3E}">
        <p14:creationId xmlns:p14="http://schemas.microsoft.com/office/powerpoint/2010/main" val="128272161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Corresponderá a las respectivas Direcciones de Personal o Comando de Personal, el establecer procedimientos técnicos y objetivos para seleccionar el personal que se propondrá a la autoridad facultada para efectuar el respectivo nombramiento o contratación. </a:t>
            </a:r>
            <a:endParaRPr lang="es-CL" sz="24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Los oficiales , empleados civiles y el personal del cuadro permanente y de gente de mar que se encuentren en situación de retiro temporal, podrán ser reincorporados en su empleo.</a:t>
            </a:r>
          </a:p>
        </p:txBody>
      </p:sp>
    </p:spTree>
    <p:extLst>
      <p:ext uri="{BB962C8B-B14F-4D97-AF65-F5344CB8AC3E}">
        <p14:creationId xmlns:p14="http://schemas.microsoft.com/office/powerpoint/2010/main" val="422358315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 reincorporación de los oficiales se efectuará mediante decreto supremo dictado  proposición del Comandante en Jefe y el personal de cuadro permanente y gente de mar, mediante resolución del DGPA </a:t>
            </a:r>
            <a:endParaRPr lang="es-CL" sz="24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 reincorporación de los empleados civiles se materializara mediante resolución del Comandante en Jefe. </a:t>
            </a:r>
          </a:p>
        </p:txBody>
      </p:sp>
    </p:spTree>
    <p:extLst>
      <p:ext uri="{BB962C8B-B14F-4D97-AF65-F5344CB8AC3E}">
        <p14:creationId xmlns:p14="http://schemas.microsoft.com/office/powerpoint/2010/main" val="40594745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El nombramiento regirá desde la fecha indicada en el respectivo decreto o resolución o desde cuando este quede totalmente tramitado por la CGR, cuando así corresponda.</a:t>
            </a:r>
            <a:endParaRPr lang="es-CL" sz="24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Se entiende por especialidad el conjunto de conocimientos que habilitan al personal para desempeñar funciones especificas y por Titulo de Especialidad el fundamento jurídico del derecho a ejercerla, concedido por algún establecimiento de enseñanza de las FFAA. </a:t>
            </a:r>
            <a:endParaRPr lang="es-CL" sz="24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disposiciones relativas a especialidades y a titulo de especialidad estarán detalladamente contenidas en la respectiva ley orgánica constitucional de enseñanza y en la ley constitucional de las Fuerzas </a:t>
            </a:r>
            <a:r>
              <a:rPr lang="es-CL" sz="2400" dirty="0"/>
              <a:t>A</a:t>
            </a:r>
            <a:r>
              <a:rPr lang="es-CL" sz="2400" dirty="0" smtClean="0"/>
              <a:t>rmadas. </a:t>
            </a:r>
            <a:endParaRPr lang="es-CL" sz="24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El ascenso es la promoción del personal de planta a un grado superior vacante en la línea jerárquica , sujetándose estrictamente al orden de su escalafón y previo cumplimiento de los requisitos pertinentes. </a:t>
            </a:r>
            <a:endParaRPr lang="es-CL" sz="24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Los Decretos o Resoluciones que dispongan ascensos o que determinen lugares en los distintos escalafones, solo podrán ser reclamados en el plazo de seis meses, contados desde la notificación del respectivo decreto o resolución. </a:t>
            </a:r>
            <a:endParaRPr lang="es-CL" sz="24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El Comandante en Jefe </a:t>
            </a:r>
            <a:r>
              <a:rPr lang="es-CL" sz="2400" dirty="0"/>
              <a:t>I</a:t>
            </a:r>
            <a:r>
              <a:rPr lang="es-CL" sz="2400" dirty="0" smtClean="0"/>
              <a:t>nstitucional podrá dispensar, previa solicitud del interesado, aquellos requisitos de ascenso que por razones debidamente fundadas el personal no hubiere podido cumplir. Con la excepción de aquellos que por ley no pueden ser dispensados.</a:t>
            </a:r>
            <a:endParaRPr lang="es-CL" sz="24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Cuando exista personal que no pudiere ascender por falta de requisitos, ascenderá el que le siga en el escalafón y que si los tenga  este caso el postergado no podrá recuperar al ascender el lugar que tenia previamente en el escalafón. </a:t>
            </a:r>
            <a:endParaRPr lang="es-CL" sz="24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fontScale="77500" lnSpcReduction="20000"/>
          </a:bodyPr>
          <a:lstStyle/>
          <a:p>
            <a:r>
              <a:rPr lang="es-ES" sz="2400" b="0" dirty="0" smtClean="0"/>
              <a:t> </a:t>
            </a:r>
            <a:r>
              <a:rPr lang="es-ES" sz="2400" b="0" dirty="0"/>
              <a:t>Para ascender al grado superior, los</a:t>
            </a:r>
          </a:p>
          <a:p>
            <a:r>
              <a:rPr lang="es-ES" sz="2400" b="0" dirty="0"/>
              <a:t>O</a:t>
            </a:r>
            <a:r>
              <a:rPr lang="es-ES" sz="2400" b="0" dirty="0" smtClean="0"/>
              <a:t>ficiales </a:t>
            </a:r>
            <a:r>
              <a:rPr lang="es-ES" sz="2400" b="0" dirty="0"/>
              <a:t>deberán estar clasificados en Listas Nº 1 o 2.</a:t>
            </a:r>
          </a:p>
          <a:p>
            <a:r>
              <a:rPr lang="es-ES" sz="2400" b="0" dirty="0"/>
              <a:t>Con todo, para alcanzar la jerarquía de Oficial General,</a:t>
            </a:r>
          </a:p>
          <a:p>
            <a:r>
              <a:rPr lang="es-ES" sz="2400" b="0" dirty="0"/>
              <a:t>el Oficial Superior deberá haber estado clasificado en</a:t>
            </a:r>
          </a:p>
          <a:p>
            <a:r>
              <a:rPr lang="es-ES" sz="2400" b="0" dirty="0"/>
              <a:t>Lista Nº 1 durante toda su permanencia en el grado</a:t>
            </a:r>
          </a:p>
          <a:p>
            <a:r>
              <a:rPr lang="es-ES" sz="2400" b="0" dirty="0"/>
              <a:t>jerárquico de Coronel, Capitán de Navío o Coronel de</a:t>
            </a:r>
          </a:p>
          <a:p>
            <a:r>
              <a:rPr lang="es-ES" sz="2400" b="0" dirty="0"/>
              <a:t>Aviación, según corresponda, salvo que la clasificación</a:t>
            </a:r>
          </a:p>
          <a:p>
            <a:r>
              <a:rPr lang="es-ES" sz="2400" b="0" dirty="0"/>
              <a:t>en Lista Nº 2 sea consecuencia de un hecho ocurrido en</a:t>
            </a:r>
          </a:p>
          <a:p>
            <a:r>
              <a:rPr lang="es-ES" sz="2400" b="0" dirty="0"/>
              <a:t>el grado anterior.</a:t>
            </a:r>
            <a:r>
              <a:rPr lang="es-CL" sz="2400" dirty="0" smtClean="0"/>
              <a:t> </a:t>
            </a:r>
            <a:endParaRPr lang="es-CL" sz="2400" dirty="0"/>
          </a:p>
        </p:txBody>
      </p:sp>
    </p:spTree>
    <p:extLst>
      <p:ext uri="{BB962C8B-B14F-4D97-AF65-F5344CB8AC3E}">
        <p14:creationId xmlns:p14="http://schemas.microsoft.com/office/powerpoint/2010/main" val="285224029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ES" sz="2400" b="0" dirty="0" smtClean="0"/>
              <a:t> </a:t>
            </a:r>
            <a:r>
              <a:rPr lang="es-ES" sz="2400" b="0" dirty="0"/>
              <a:t>Los Oficiales Superiores que tengan</a:t>
            </a:r>
          </a:p>
          <a:p>
            <a:r>
              <a:rPr lang="es-ES" sz="2400" b="0" dirty="0"/>
              <a:t>sus requisitos cumplidos, podrán ser propuestos para el</a:t>
            </a:r>
          </a:p>
          <a:p>
            <a:r>
              <a:rPr lang="es-ES" sz="2400" b="0" dirty="0"/>
              <a:t>ascenso al grado superior por el Comandante en Jefe</a:t>
            </a:r>
          </a:p>
          <a:p>
            <a:r>
              <a:rPr lang="es-ES" sz="2400" b="0" dirty="0"/>
              <a:t>institucional siempre que, además, cuenten con la</a:t>
            </a:r>
          </a:p>
          <a:p>
            <a:r>
              <a:rPr lang="es-ES" sz="2400" b="0" dirty="0"/>
              <a:t>recomendación otorgada por la correspondiente Junta de</a:t>
            </a:r>
          </a:p>
          <a:p>
            <a:r>
              <a:rPr lang="es-ES" sz="2400" b="0" dirty="0"/>
              <a:t>Selección.</a:t>
            </a:r>
            <a:r>
              <a:rPr lang="es-CL" sz="2400" dirty="0" smtClean="0"/>
              <a:t> </a:t>
            </a:r>
            <a:endParaRPr lang="es-CL" sz="2400" dirty="0"/>
          </a:p>
        </p:txBody>
      </p:sp>
    </p:spTree>
    <p:extLst>
      <p:ext uri="{BB962C8B-B14F-4D97-AF65-F5344CB8AC3E}">
        <p14:creationId xmlns:p14="http://schemas.microsoft.com/office/powerpoint/2010/main" val="28522402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ES" sz="2400" b="0" dirty="0" smtClean="0"/>
              <a:t> </a:t>
            </a:r>
            <a:r>
              <a:rPr lang="es-ES" sz="2400" b="0" dirty="0"/>
              <a:t>Los Oficiales Superiores al cumplir</a:t>
            </a:r>
          </a:p>
          <a:p>
            <a:r>
              <a:rPr lang="es-ES" sz="2400" b="0" dirty="0"/>
              <a:t>cuatro años efectivos en el grado podrán recibir la</a:t>
            </a:r>
          </a:p>
          <a:p>
            <a:r>
              <a:rPr lang="es-ES" sz="2400" b="0" dirty="0"/>
              <a:t>denominación de Brigadier o Comodoro, según corresponda.</a:t>
            </a:r>
          </a:p>
          <a:p>
            <a:r>
              <a:rPr lang="es-ES" sz="2400" b="0" dirty="0"/>
              <a:t>Las demás exigencias necesarias para obtener esta</a:t>
            </a:r>
          </a:p>
          <a:p>
            <a:r>
              <a:rPr lang="es-ES" sz="2400" b="0" dirty="0"/>
              <a:t>denominación no constitutiva de grado jerárquico, serán</a:t>
            </a:r>
          </a:p>
          <a:p>
            <a:r>
              <a:rPr lang="es-ES" sz="2400" b="0" dirty="0"/>
              <a:t>establecidas por la respectiva Institución.</a:t>
            </a:r>
            <a:r>
              <a:rPr lang="es-CL" sz="2400" dirty="0" smtClean="0"/>
              <a:t> </a:t>
            </a:r>
            <a:endParaRPr lang="es-CL" sz="2400" dirty="0"/>
          </a:p>
        </p:txBody>
      </p:sp>
    </p:spTree>
    <p:extLst>
      <p:ext uri="{BB962C8B-B14F-4D97-AF65-F5344CB8AC3E}">
        <p14:creationId xmlns:p14="http://schemas.microsoft.com/office/powerpoint/2010/main" val="285224029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fontScale="92500" lnSpcReduction="20000"/>
          </a:bodyPr>
          <a:lstStyle/>
          <a:p>
            <a:r>
              <a:rPr lang="es-ES" sz="2400" b="0" dirty="0" smtClean="0"/>
              <a:t> </a:t>
            </a:r>
            <a:r>
              <a:rPr lang="es-ES" sz="2400" b="0" dirty="0"/>
              <a:t>Si como resultado de un sumario administrativo o</a:t>
            </a:r>
          </a:p>
          <a:p>
            <a:r>
              <a:rPr lang="es-ES" sz="2400" b="0" dirty="0"/>
              <a:t>sentencia judicial ejecutoriada se dejare sin efecto la</a:t>
            </a:r>
          </a:p>
          <a:p>
            <a:r>
              <a:rPr lang="es-ES" sz="2400" b="0" dirty="0"/>
              <a:t>disponibilidad o suspensión del empleo, se absolviere o</a:t>
            </a:r>
          </a:p>
          <a:p>
            <a:r>
              <a:rPr lang="es-ES" sz="2400" b="0" dirty="0"/>
              <a:t>se sobreseyere definitivamente, sin afectar la</a:t>
            </a:r>
          </a:p>
          <a:p>
            <a:r>
              <a:rPr lang="es-ES" sz="2400" b="0" dirty="0"/>
              <a:t>responsabilidad funcionaria del personal, éste ascenderá</a:t>
            </a:r>
          </a:p>
          <a:p>
            <a:r>
              <a:rPr lang="es-ES" sz="2400" b="0" dirty="0"/>
              <a:t>con la misma fecha en que le hubiere correspondido</a:t>
            </a:r>
          </a:p>
          <a:p>
            <a:r>
              <a:rPr lang="es-ES" sz="2400" b="0" dirty="0"/>
              <a:t>hacerlo, a no mediar la circunstancia de su inculpación.</a:t>
            </a:r>
          </a:p>
          <a:p>
            <a:r>
              <a:rPr lang="es-ES" sz="2400" b="0" dirty="0" smtClean="0"/>
              <a:t>.</a:t>
            </a:r>
            <a:r>
              <a:rPr lang="es-CL" sz="2400" dirty="0" smtClean="0"/>
              <a:t> </a:t>
            </a:r>
            <a:endParaRPr lang="es-CL" sz="2400" dirty="0"/>
          </a:p>
        </p:txBody>
      </p:sp>
    </p:spTree>
    <p:extLst>
      <p:ext uri="{BB962C8B-B14F-4D97-AF65-F5344CB8AC3E}">
        <p14:creationId xmlns:p14="http://schemas.microsoft.com/office/powerpoint/2010/main" val="285224029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ES" sz="2400" b="0" dirty="0" smtClean="0"/>
              <a:t> </a:t>
            </a:r>
            <a:r>
              <a:rPr lang="es-ES" sz="2400" b="0" dirty="0"/>
              <a:t>En tal caso, recuperará su primitiva ubicación en el</a:t>
            </a:r>
          </a:p>
          <a:p>
            <a:r>
              <a:rPr lang="es-ES" sz="2400" b="0" dirty="0"/>
              <a:t>escalafón y se le darán por cumplidos todos los</a:t>
            </a:r>
          </a:p>
          <a:p>
            <a:r>
              <a:rPr lang="es-ES" sz="2400" b="0" dirty="0"/>
              <a:t>requisitos de ascenso que por esta circunstancia le</a:t>
            </a:r>
          </a:p>
          <a:p>
            <a:r>
              <a:rPr lang="es-ES" sz="2400" b="0" dirty="0"/>
              <a:t>faltaren. Si no existiere vacante en el grado, se</a:t>
            </a:r>
          </a:p>
          <a:p>
            <a:r>
              <a:rPr lang="es-ES" sz="2400" b="0" dirty="0"/>
              <a:t>aumentará transitoriamente la planta </a:t>
            </a:r>
            <a:r>
              <a:rPr lang="es-ES" sz="2400" b="0" dirty="0" smtClean="0"/>
              <a:t>correspondiente.</a:t>
            </a:r>
            <a:r>
              <a:rPr lang="es-CL" sz="2400" dirty="0" smtClean="0"/>
              <a:t> </a:t>
            </a:r>
            <a:endParaRPr lang="es-CL" sz="2400" dirty="0"/>
          </a:p>
        </p:txBody>
      </p:sp>
    </p:spTree>
    <p:extLst>
      <p:ext uri="{BB962C8B-B14F-4D97-AF65-F5344CB8AC3E}">
        <p14:creationId xmlns:p14="http://schemas.microsoft.com/office/powerpoint/2010/main" val="285224029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fontScale="92500" lnSpcReduction="20000"/>
          </a:bodyPr>
          <a:lstStyle/>
          <a:p>
            <a:r>
              <a:rPr lang="es-CL" sz="2400" dirty="0" smtClean="0"/>
              <a:t> </a:t>
            </a:r>
            <a:r>
              <a:rPr lang="es-ES" sz="2400" b="0" dirty="0"/>
              <a:t>Los </a:t>
            </a:r>
            <a:r>
              <a:rPr lang="es-ES" sz="2400" b="0" dirty="0" smtClean="0"/>
              <a:t>Oficiales </a:t>
            </a:r>
            <a:r>
              <a:rPr lang="es-ES" sz="2400" b="0" dirty="0"/>
              <a:t>y el personal del</a:t>
            </a:r>
          </a:p>
          <a:p>
            <a:r>
              <a:rPr lang="es-ES" sz="2400" b="0" dirty="0"/>
              <a:t>cuadro permanente y de gente de mar que a consecuencia</a:t>
            </a:r>
          </a:p>
          <a:p>
            <a:r>
              <a:rPr lang="es-ES" sz="2400" b="0" dirty="0"/>
              <a:t>de un accidente o de una enfermedad, se encontraren</a:t>
            </a:r>
          </a:p>
          <a:p>
            <a:r>
              <a:rPr lang="es-ES" sz="2400" b="0" dirty="0"/>
              <a:t>impedidos de cumplir los requisitos de ascenso que</a:t>
            </a:r>
          </a:p>
          <a:p>
            <a:r>
              <a:rPr lang="es-ES" sz="2400" b="0" dirty="0"/>
              <a:t>correspondan a su respectiva especialidad y que</a:t>
            </a:r>
          </a:p>
          <a:p>
            <a:r>
              <a:rPr lang="es-ES" sz="2400" b="0" dirty="0"/>
              <a:t>requieran determinada aptitud, sólo podrán ascender</a:t>
            </a:r>
          </a:p>
          <a:p>
            <a:r>
              <a:rPr lang="es-ES" sz="2400" b="0" dirty="0"/>
              <a:t>hasta alcanzar la jerarquía de Oficial Superior o el</a:t>
            </a:r>
          </a:p>
          <a:p>
            <a:r>
              <a:rPr lang="es-ES" sz="2400" b="0" dirty="0"/>
              <a:t>grado de Suboficial, según corresponda.</a:t>
            </a:r>
            <a:endParaRPr lang="es-CL" sz="2400" dirty="0"/>
          </a:p>
        </p:txBody>
      </p:sp>
    </p:spTree>
    <p:extLst>
      <p:ext uri="{BB962C8B-B14F-4D97-AF65-F5344CB8AC3E}">
        <p14:creationId xmlns:p14="http://schemas.microsoft.com/office/powerpoint/2010/main" val="395225348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fontScale="92500" lnSpcReduction="20000"/>
          </a:bodyPr>
          <a:lstStyle/>
          <a:p>
            <a:r>
              <a:rPr lang="es-ES" sz="2400" b="0" dirty="0" smtClean="0"/>
              <a:t> </a:t>
            </a:r>
            <a:r>
              <a:rPr lang="es-ES" sz="2400" b="0" dirty="0"/>
              <a:t>El personal clasificado en Lista Nº</a:t>
            </a:r>
          </a:p>
          <a:p>
            <a:r>
              <a:rPr lang="es-ES" sz="2400" b="0" dirty="0"/>
              <a:t>3, en disponibilidad o suspendido del empleo, no podrá</a:t>
            </a:r>
          </a:p>
          <a:p>
            <a:r>
              <a:rPr lang="es-ES" sz="2400" b="0" dirty="0"/>
              <a:t>obtener su ascenso mientras permanezca en tal situación.</a:t>
            </a:r>
          </a:p>
          <a:p>
            <a:r>
              <a:rPr lang="es-ES" sz="2400" b="0" dirty="0"/>
              <a:t>Tampoco podrá ascender el personal sometido a proceso</a:t>
            </a:r>
          </a:p>
          <a:p>
            <a:r>
              <a:rPr lang="es-ES" sz="2400" b="0" dirty="0"/>
              <a:t>por delitos sancionados con pena aflictiva. Respecto del</a:t>
            </a:r>
          </a:p>
          <a:p>
            <a:r>
              <a:rPr lang="es-ES" sz="2400" b="0" dirty="0"/>
              <a:t>personal procesado por otros delitos, será facultad de</a:t>
            </a:r>
          </a:p>
          <a:p>
            <a:r>
              <a:rPr lang="es-ES" sz="2400" b="0" dirty="0"/>
              <a:t>la autoridad proponer o resolver discrecionalmente el</a:t>
            </a:r>
          </a:p>
          <a:p>
            <a:r>
              <a:rPr lang="es-ES" sz="2400" b="0" dirty="0"/>
              <a:t>ascenso, en su caso.</a:t>
            </a:r>
            <a:r>
              <a:rPr lang="es-CL" sz="2400" dirty="0" smtClean="0"/>
              <a:t> </a:t>
            </a:r>
            <a:endParaRPr lang="es-CL" sz="2400" dirty="0"/>
          </a:p>
        </p:txBody>
      </p:sp>
    </p:spTree>
    <p:extLst>
      <p:ext uri="{BB962C8B-B14F-4D97-AF65-F5344CB8AC3E}">
        <p14:creationId xmlns:p14="http://schemas.microsoft.com/office/powerpoint/2010/main" val="285224029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fontScale="77500" lnSpcReduction="20000"/>
          </a:bodyPr>
          <a:lstStyle/>
          <a:p>
            <a:r>
              <a:rPr lang="es-ES" sz="2400" b="0" dirty="0" smtClean="0"/>
              <a:t> </a:t>
            </a:r>
            <a:r>
              <a:rPr lang="es-ES" sz="2400" b="0" dirty="0"/>
              <a:t>Las infracciones en que incurra el</a:t>
            </a:r>
          </a:p>
          <a:p>
            <a:r>
              <a:rPr lang="es-ES" sz="2400" b="0" dirty="0"/>
              <a:t>personal podrán establecerse, cuando corresponda y</a:t>
            </a:r>
          </a:p>
          <a:p>
            <a:r>
              <a:rPr lang="es-ES" sz="2400" b="0" dirty="0"/>
              <a:t>atendida su gravedad, mediante una investigación sumaria</a:t>
            </a:r>
          </a:p>
          <a:p>
            <a:r>
              <a:rPr lang="es-ES" sz="2400" b="0" dirty="0"/>
              <a:t>administrativa dispuesta por la autoridad competente, la</a:t>
            </a:r>
          </a:p>
          <a:p>
            <a:r>
              <a:rPr lang="es-ES" sz="2400" b="0" dirty="0"/>
              <a:t>que tendrá por objeto verificar la existencia de los</a:t>
            </a:r>
          </a:p>
          <a:p>
            <a:r>
              <a:rPr lang="es-ES" sz="2400" b="0" dirty="0"/>
              <a:t>hechos, la individualización de los responsables y su</a:t>
            </a:r>
          </a:p>
          <a:p>
            <a:r>
              <a:rPr lang="es-ES" sz="2400" b="0" dirty="0"/>
              <a:t>participación, si los hubiere. El procedimiento para la</a:t>
            </a:r>
          </a:p>
          <a:p>
            <a:r>
              <a:rPr lang="es-ES" sz="2400" b="0" dirty="0"/>
              <a:t>sustanciación de estas investigaciones será el contenido</a:t>
            </a:r>
          </a:p>
          <a:p>
            <a:r>
              <a:rPr lang="es-ES" sz="2400" b="0" dirty="0"/>
              <a:t>en el Reglamento de Investigaciones Sumarias</a:t>
            </a:r>
          </a:p>
          <a:p>
            <a:r>
              <a:rPr lang="es-ES" sz="2400" b="0" dirty="0"/>
              <a:t>Administrativas para las Fuerzas Armadas.</a:t>
            </a:r>
            <a:r>
              <a:rPr lang="es-CL" sz="2400" dirty="0" smtClean="0"/>
              <a:t> </a:t>
            </a:r>
            <a:endParaRPr lang="es-CL" sz="2400" dirty="0"/>
          </a:p>
        </p:txBody>
      </p:sp>
    </p:spTree>
    <p:extLst>
      <p:ext uri="{BB962C8B-B14F-4D97-AF65-F5344CB8AC3E}">
        <p14:creationId xmlns:p14="http://schemas.microsoft.com/office/powerpoint/2010/main" val="395225348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fontScale="92500" lnSpcReduction="20000"/>
          </a:bodyPr>
          <a:lstStyle/>
          <a:p>
            <a:r>
              <a:rPr lang="es-CL" sz="2400" dirty="0" smtClean="0"/>
              <a:t> </a:t>
            </a:r>
            <a:r>
              <a:rPr lang="es-ES" sz="2400" b="0" dirty="0"/>
              <a:t>El personal que infrinja sus</a:t>
            </a:r>
          </a:p>
          <a:p>
            <a:r>
              <a:rPr lang="es-ES" sz="2400" b="0" dirty="0"/>
              <a:t>obligaciones y deberes funcionarios incurrirá en</a:t>
            </a:r>
          </a:p>
          <a:p>
            <a:r>
              <a:rPr lang="es-ES" sz="2400" b="0" dirty="0"/>
              <a:t>responsabilidad administrativa, sin perjuicio de la</a:t>
            </a:r>
          </a:p>
          <a:p>
            <a:r>
              <a:rPr lang="es-ES" sz="2400" b="0" dirty="0"/>
              <a:t>civil o penal que pueda afectarle.</a:t>
            </a:r>
          </a:p>
          <a:p>
            <a:r>
              <a:rPr lang="es-ES" sz="2400" b="0" dirty="0"/>
              <a:t>La sanción administrativa o disciplinaria es</a:t>
            </a:r>
          </a:p>
          <a:p>
            <a:r>
              <a:rPr lang="es-ES" sz="2400" b="0" dirty="0"/>
              <a:t>independiente de la responsabilidad civil o penal y, en</a:t>
            </a:r>
          </a:p>
          <a:p>
            <a:r>
              <a:rPr lang="es-ES" sz="2400" b="0" dirty="0"/>
              <a:t>consecuencia, la condena, el sobreseimiento y la</a:t>
            </a:r>
          </a:p>
          <a:p>
            <a:r>
              <a:rPr lang="es-ES" sz="2400" b="0" dirty="0"/>
              <a:t>sentencia absolutoria no excluyen la acción</a:t>
            </a:r>
          </a:p>
          <a:p>
            <a:r>
              <a:rPr lang="es-ES" sz="2400" b="0" dirty="0"/>
              <a:t>disciplinaria.</a:t>
            </a:r>
            <a:endParaRPr lang="es-CL" sz="2400" dirty="0"/>
          </a:p>
        </p:txBody>
      </p:sp>
    </p:spTree>
    <p:extLst>
      <p:ext uri="{BB962C8B-B14F-4D97-AF65-F5344CB8AC3E}">
        <p14:creationId xmlns:p14="http://schemas.microsoft.com/office/powerpoint/2010/main" val="395225348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a:t>
            </a:r>
            <a:r>
              <a:rPr lang="es-ES" sz="2400" b="0" dirty="0"/>
              <a:t>Las medidas disciplinarias</a:t>
            </a:r>
          </a:p>
          <a:p>
            <a:r>
              <a:rPr lang="es-ES" sz="2400" b="0" dirty="0"/>
              <a:t>aplicables al personal son las que determinen el Código</a:t>
            </a:r>
          </a:p>
          <a:p>
            <a:r>
              <a:rPr lang="es-ES" sz="2400" b="0" dirty="0"/>
              <a:t>de Justicia Militar, el Reglamento de Disciplina para</a:t>
            </a:r>
          </a:p>
          <a:p>
            <a:r>
              <a:rPr lang="es-ES" sz="2400" b="0" dirty="0"/>
              <a:t>las Fuerzas Armadas y el Reglamento de Disciplina de la</a:t>
            </a:r>
          </a:p>
          <a:p>
            <a:r>
              <a:rPr lang="es-ES" sz="2400" b="0" dirty="0"/>
              <a:t>Armada.</a:t>
            </a:r>
            <a:endParaRPr lang="es-CL" sz="2400" dirty="0"/>
          </a:p>
        </p:txBody>
      </p:sp>
    </p:spTree>
    <p:extLst>
      <p:ext uri="{BB962C8B-B14F-4D97-AF65-F5344CB8AC3E}">
        <p14:creationId xmlns:p14="http://schemas.microsoft.com/office/powerpoint/2010/main" val="395225348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a:t>
            </a:r>
            <a:r>
              <a:rPr lang="es-ES" sz="2400" b="0" dirty="0"/>
              <a:t>La responsabilidad administrativa se</a:t>
            </a:r>
          </a:p>
          <a:p>
            <a:r>
              <a:rPr lang="es-ES" sz="2400" b="0" dirty="0"/>
              <a:t>extingue por la muerte o el retiro del personal, por</a:t>
            </a:r>
          </a:p>
          <a:p>
            <a:r>
              <a:rPr lang="es-ES" sz="2400" b="0" dirty="0"/>
              <a:t>cumplimiento de la sanción y por la prescripción de la</a:t>
            </a:r>
          </a:p>
          <a:p>
            <a:r>
              <a:rPr lang="es-ES" sz="2400" b="0" dirty="0"/>
              <a:t>acción disciplinaria.</a:t>
            </a:r>
            <a:endParaRPr lang="es-CL" sz="2400" dirty="0"/>
          </a:p>
        </p:txBody>
      </p:sp>
    </p:spTree>
    <p:extLst>
      <p:ext uri="{BB962C8B-B14F-4D97-AF65-F5344CB8AC3E}">
        <p14:creationId xmlns:p14="http://schemas.microsoft.com/office/powerpoint/2010/main" val="323197248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ES" sz="2400" b="0" dirty="0" smtClean="0"/>
              <a:t> </a:t>
            </a:r>
            <a:r>
              <a:rPr lang="es-ES" sz="2400" b="0" dirty="0"/>
              <a:t>Las cauciones que deberán rendirse</a:t>
            </a:r>
          </a:p>
          <a:p>
            <a:r>
              <a:rPr lang="es-ES" sz="2400" b="0" dirty="0"/>
              <a:t>serán por desempeño funcionario y por permanencia en</a:t>
            </a:r>
          </a:p>
          <a:p>
            <a:r>
              <a:rPr lang="es-ES" sz="2400" b="0" dirty="0"/>
              <a:t>calidad de alumno en algún establecimiento educacional y</a:t>
            </a:r>
          </a:p>
          <a:p>
            <a:r>
              <a:rPr lang="es-ES" sz="2400" b="0" dirty="0"/>
              <a:t>posteriormente en las Instituciones Armadas, durante un</a:t>
            </a:r>
          </a:p>
          <a:p>
            <a:r>
              <a:rPr lang="es-ES" sz="2400" b="0" dirty="0"/>
              <a:t>tiempo determinado.</a:t>
            </a:r>
            <a:endParaRPr lang="es-CL" sz="2400" dirty="0"/>
          </a:p>
        </p:txBody>
      </p:sp>
    </p:spTree>
    <p:extLst>
      <p:ext uri="{BB962C8B-B14F-4D97-AF65-F5344CB8AC3E}">
        <p14:creationId xmlns:p14="http://schemas.microsoft.com/office/powerpoint/2010/main" val="382679941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ES" sz="2400" b="0" dirty="0" smtClean="0"/>
              <a:t> </a:t>
            </a:r>
            <a:r>
              <a:rPr lang="es-ES" sz="2400" b="0" dirty="0"/>
              <a:t>La caución por desempeño funcionario</a:t>
            </a:r>
          </a:p>
          <a:p>
            <a:r>
              <a:rPr lang="es-ES" sz="2400" b="0" dirty="0"/>
              <a:t>es aquella que deben rendir todos los miembros de las</a:t>
            </a:r>
          </a:p>
          <a:p>
            <a:r>
              <a:rPr lang="es-ES" sz="2400" b="0" dirty="0"/>
              <a:t>Fuerzas Armadas que desempeñen cargos o funciones que,</a:t>
            </a:r>
          </a:p>
          <a:p>
            <a:r>
              <a:rPr lang="es-ES" sz="2400" b="0" dirty="0"/>
              <a:t>por su naturaleza, comprendan la administración,</a:t>
            </a:r>
          </a:p>
          <a:p>
            <a:r>
              <a:rPr lang="es-ES" sz="2400" b="0" dirty="0"/>
              <a:t>recaudación o cuidado de recursos o bienes fiscales que</a:t>
            </a:r>
          </a:p>
          <a:p>
            <a:r>
              <a:rPr lang="es-ES" sz="2400" b="0" dirty="0"/>
              <a:t>estén sujetos a riesgos.</a:t>
            </a:r>
            <a:r>
              <a:rPr lang="es-CL" sz="2400" dirty="0" smtClean="0"/>
              <a:t> </a:t>
            </a:r>
            <a:endParaRPr lang="es-CL" sz="2400" dirty="0"/>
          </a:p>
        </p:txBody>
      </p:sp>
    </p:spTree>
    <p:extLst>
      <p:ext uri="{BB962C8B-B14F-4D97-AF65-F5344CB8AC3E}">
        <p14:creationId xmlns:p14="http://schemas.microsoft.com/office/powerpoint/2010/main" val="395225348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ES" sz="2400" b="0" dirty="0" smtClean="0"/>
              <a:t> </a:t>
            </a:r>
            <a:r>
              <a:rPr lang="es-ES" sz="2400" b="0" dirty="0"/>
              <a:t>Esta caución se rendirá ante la Contraloría General</a:t>
            </a:r>
          </a:p>
          <a:p>
            <a:r>
              <a:rPr lang="es-ES" sz="2400" b="0" dirty="0"/>
              <a:t>de la República, en la forma y por el monto que</a:t>
            </a:r>
          </a:p>
          <a:p>
            <a:r>
              <a:rPr lang="es-ES" sz="2400" b="0" dirty="0"/>
              <a:t>determine la legislación y reglamentación</a:t>
            </a:r>
          </a:p>
          <a:p>
            <a:r>
              <a:rPr lang="es-ES" sz="2400" b="0" dirty="0"/>
              <a:t>correspondiente.</a:t>
            </a:r>
            <a:r>
              <a:rPr lang="es-CL" sz="2400" dirty="0" smtClean="0"/>
              <a:t> </a:t>
            </a:r>
            <a:endParaRPr lang="es-CL" sz="2400" dirty="0"/>
          </a:p>
        </p:txBody>
      </p:sp>
    </p:spTree>
    <p:extLst>
      <p:ext uri="{BB962C8B-B14F-4D97-AF65-F5344CB8AC3E}">
        <p14:creationId xmlns:p14="http://schemas.microsoft.com/office/powerpoint/2010/main" val="323197248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ES" sz="2400" b="0" dirty="0"/>
              <a:t>La caución por permanencia es</a:t>
            </a:r>
          </a:p>
          <a:p>
            <a:r>
              <a:rPr lang="es-ES" sz="2400" b="0" dirty="0"/>
              <a:t>aquella que deben rendir los alumnos de las escuelas de</a:t>
            </a:r>
          </a:p>
          <a:p>
            <a:r>
              <a:rPr lang="es-ES" sz="2400" b="0" dirty="0"/>
              <a:t>las Fuerzas Armadas al ingresar a estos establecimientos</a:t>
            </a:r>
          </a:p>
          <a:p>
            <a:r>
              <a:rPr lang="es-ES" sz="2400" b="0" dirty="0"/>
              <a:t>y al egresar de ellos y ser nombrados como personal,</a:t>
            </a:r>
          </a:p>
          <a:p>
            <a:r>
              <a:rPr lang="es-ES" sz="2400" b="0" dirty="0"/>
              <a:t>como asimismo la que deben otorgar los alumnos becados</a:t>
            </a:r>
          </a:p>
          <a:p>
            <a:r>
              <a:rPr lang="es-ES" sz="2400" b="0" dirty="0"/>
              <a:t>por estas Instituciones que no sean personal</a:t>
            </a:r>
            <a:r>
              <a:rPr lang="es-ES" sz="2400" b="0" dirty="0" smtClean="0"/>
              <a:t>.</a:t>
            </a:r>
            <a:r>
              <a:rPr lang="es-CL" sz="2400" dirty="0" smtClean="0"/>
              <a:t>. </a:t>
            </a:r>
            <a:endParaRPr lang="es-CL" sz="2400" dirty="0"/>
          </a:p>
        </p:txBody>
      </p:sp>
    </p:spTree>
    <p:extLst>
      <p:ext uri="{BB962C8B-B14F-4D97-AF65-F5344CB8AC3E}">
        <p14:creationId xmlns:p14="http://schemas.microsoft.com/office/powerpoint/2010/main" val="323197248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ES" sz="2400" b="0" dirty="0" smtClean="0"/>
              <a:t>También</a:t>
            </a:r>
            <a:endParaRPr lang="es-ES" sz="2400" b="0" dirty="0"/>
          </a:p>
          <a:p>
            <a:r>
              <a:rPr lang="es-ES" sz="2400" b="0" dirty="0"/>
              <a:t>deberá rendir caución por permanencia, el personal</a:t>
            </a:r>
          </a:p>
          <a:p>
            <a:r>
              <a:rPr lang="es-ES" sz="2400" b="0" dirty="0"/>
              <a:t>comisionado para efectuar cursos de perfeccionamiento o</a:t>
            </a:r>
          </a:p>
          <a:p>
            <a:r>
              <a:rPr lang="es-ES" sz="2400" b="0" dirty="0"/>
              <a:t>de especialización profesional o técnica, en cualquier</a:t>
            </a:r>
          </a:p>
          <a:p>
            <a:r>
              <a:rPr lang="es-ES" sz="2400" b="0" dirty="0"/>
              <a:t>establecimiento, ya sea en el país o en el extranjero</a:t>
            </a:r>
            <a:r>
              <a:rPr lang="es-CL" sz="2400" dirty="0" smtClean="0"/>
              <a:t>. </a:t>
            </a:r>
            <a:endParaRPr lang="es-CL" sz="2400" dirty="0"/>
          </a:p>
        </p:txBody>
      </p:sp>
    </p:spTree>
    <p:extLst>
      <p:ext uri="{BB962C8B-B14F-4D97-AF65-F5344CB8AC3E}">
        <p14:creationId xmlns:p14="http://schemas.microsoft.com/office/powerpoint/2010/main" val="297805159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ES" sz="2400" b="0" dirty="0" smtClean="0"/>
              <a:t> </a:t>
            </a:r>
            <a:r>
              <a:rPr lang="es-ES" sz="2400" b="0" dirty="0"/>
              <a:t>Los Comandantes en Jefe</a:t>
            </a:r>
          </a:p>
          <a:p>
            <a:r>
              <a:rPr lang="es-ES" sz="2400" b="0" dirty="0"/>
              <a:t>institucionales estarán facultados para no exigir</a:t>
            </a:r>
          </a:p>
          <a:p>
            <a:r>
              <a:rPr lang="es-ES" sz="2400" b="0" dirty="0"/>
              <a:t>caución en los casos que señale el reglamento.</a:t>
            </a:r>
            <a:r>
              <a:rPr lang="es-CL" sz="2400" dirty="0" smtClean="0"/>
              <a:t> </a:t>
            </a:r>
            <a:endParaRPr lang="es-CL" sz="2400" dirty="0"/>
          </a:p>
        </p:txBody>
      </p:sp>
    </p:spTree>
    <p:extLst>
      <p:ext uri="{BB962C8B-B14F-4D97-AF65-F5344CB8AC3E}">
        <p14:creationId xmlns:p14="http://schemas.microsoft.com/office/powerpoint/2010/main" val="323197248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fontScale="92500" lnSpcReduction="20000"/>
          </a:bodyPr>
          <a:lstStyle/>
          <a:p>
            <a:r>
              <a:rPr lang="es-CL" sz="2400" dirty="0" smtClean="0"/>
              <a:t> </a:t>
            </a:r>
            <a:r>
              <a:rPr lang="es-ES" sz="2400" b="0" dirty="0"/>
              <a:t>Las cauciones se expresarán en</a:t>
            </a:r>
          </a:p>
          <a:p>
            <a:r>
              <a:rPr lang="es-ES" sz="2400" b="0" dirty="0"/>
              <a:t>unidades tributarias mensuales (U.T.M.)y podrán</a:t>
            </a:r>
          </a:p>
          <a:p>
            <a:r>
              <a:rPr lang="es-ES" sz="2400" b="0" dirty="0"/>
              <a:t>consistir en hipotecas, prendas, depósitos en dinero,</a:t>
            </a:r>
          </a:p>
          <a:p>
            <a:r>
              <a:rPr lang="es-ES" sz="2400" b="0" dirty="0"/>
              <a:t>pólizas de seguro, póliza de seguro de fianza o de</a:t>
            </a:r>
          </a:p>
          <a:p>
            <a:r>
              <a:rPr lang="es-ES" sz="2400" b="0" dirty="0"/>
              <a:t>responsabilidad personal, letras de cambio, pagarés, u</a:t>
            </a:r>
          </a:p>
          <a:p>
            <a:r>
              <a:rPr lang="es-ES" sz="2400" b="0" dirty="0"/>
              <a:t>otras cauciones que consten en escritura pública y en</a:t>
            </a:r>
          </a:p>
          <a:p>
            <a:r>
              <a:rPr lang="es-ES" sz="2400" b="0" dirty="0"/>
              <a:t>las que se asuma la respectiva obligación, en la forma</a:t>
            </a:r>
          </a:p>
          <a:p>
            <a:r>
              <a:rPr lang="es-ES" sz="2400" b="0" dirty="0"/>
              <a:t>que determine el reglamento.</a:t>
            </a:r>
            <a:endParaRPr lang="es-CL" sz="2400" dirty="0"/>
          </a:p>
        </p:txBody>
      </p:sp>
    </p:spTree>
    <p:extLst>
      <p:ext uri="{BB962C8B-B14F-4D97-AF65-F5344CB8AC3E}">
        <p14:creationId xmlns:p14="http://schemas.microsoft.com/office/powerpoint/2010/main" val="370970719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a:t>
            </a:r>
            <a:r>
              <a:rPr lang="es-ES" sz="2400" b="0" dirty="0"/>
              <a:t>El producto de las cauciones por</a:t>
            </a:r>
          </a:p>
          <a:p>
            <a:r>
              <a:rPr lang="es-ES" sz="2400" b="0" dirty="0"/>
              <a:t>desempeño funcionario, hechas efectivas al personal,</a:t>
            </a:r>
          </a:p>
          <a:p>
            <a:r>
              <a:rPr lang="es-ES" sz="2400" b="0" dirty="0"/>
              <a:t>ingresará al presupuesto de la Institución respectiva</a:t>
            </a:r>
            <a:endParaRPr lang="es-CL" sz="2400" dirty="0"/>
          </a:p>
        </p:txBody>
      </p:sp>
    </p:spTree>
    <p:extLst>
      <p:ext uri="{BB962C8B-B14F-4D97-AF65-F5344CB8AC3E}">
        <p14:creationId xmlns:p14="http://schemas.microsoft.com/office/powerpoint/2010/main" val="370970719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fontScale="85000" lnSpcReduction="10000"/>
          </a:bodyPr>
          <a:lstStyle/>
          <a:p>
            <a:r>
              <a:rPr lang="es-ES" sz="2400" b="0" dirty="0" smtClean="0"/>
              <a:t> </a:t>
            </a:r>
            <a:r>
              <a:rPr lang="es-ES" sz="2400" b="0" dirty="0"/>
              <a:t>El producto de las cauciones por permanencia,</a:t>
            </a:r>
          </a:p>
          <a:p>
            <a:r>
              <a:rPr lang="es-ES" sz="2400" b="0" dirty="0"/>
              <a:t>ingresará al Fondo Rotativo de Abastecimiento de la</a:t>
            </a:r>
          </a:p>
          <a:p>
            <a:r>
              <a:rPr lang="es-ES" sz="2400" b="0" dirty="0"/>
              <a:t>Institución que corresponda, con excepción del que</a:t>
            </a:r>
          </a:p>
          <a:p>
            <a:r>
              <a:rPr lang="es-ES" sz="2400" b="0" dirty="0"/>
              <a:t>provenga de los alumnos de las escuelas institucionales,</a:t>
            </a:r>
          </a:p>
          <a:p>
            <a:r>
              <a:rPr lang="es-ES" sz="2400" b="0" dirty="0"/>
              <a:t>el que quedará a beneficio de éstas para ser empleado</a:t>
            </a:r>
          </a:p>
          <a:p>
            <a:r>
              <a:rPr lang="es-ES" sz="2400" b="0" dirty="0"/>
              <a:t>por su Dirección en la reposición y mantención de</a:t>
            </a:r>
          </a:p>
          <a:p>
            <a:r>
              <a:rPr lang="es-ES" sz="2400" b="0" dirty="0"/>
              <a:t>elementos necesarios del plantel, en conformidad con su</a:t>
            </a:r>
          </a:p>
          <a:p>
            <a:r>
              <a:rPr lang="es-ES" sz="2400" b="0" dirty="0"/>
              <a:t>reglamento orgánico respectivo.</a:t>
            </a:r>
            <a:r>
              <a:rPr lang="es-CL" sz="2400" dirty="0" smtClean="0"/>
              <a:t> </a:t>
            </a:r>
            <a:endParaRPr lang="es-CL" sz="2400" dirty="0"/>
          </a:p>
        </p:txBody>
      </p:sp>
    </p:spTree>
    <p:extLst>
      <p:ext uri="{BB962C8B-B14F-4D97-AF65-F5344CB8AC3E}">
        <p14:creationId xmlns:p14="http://schemas.microsoft.com/office/powerpoint/2010/main" val="12586155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a:t>
            </a:r>
            <a:r>
              <a:rPr lang="es-ES" sz="2400" b="0" dirty="0"/>
              <a:t>Los oficiales, de acuerdo a su</a:t>
            </a:r>
          </a:p>
          <a:p>
            <a:r>
              <a:rPr lang="es-ES" sz="2400" b="0" dirty="0"/>
              <a:t>grado jerárquico, percibirán el grado de sueldo base</a:t>
            </a:r>
          </a:p>
          <a:p>
            <a:r>
              <a:rPr lang="es-ES" sz="2400" b="0" dirty="0"/>
              <a:t>que se señala</a:t>
            </a:r>
            <a:r>
              <a:rPr lang="es-ES" sz="2400" b="0" dirty="0" smtClean="0"/>
              <a:t>:</a:t>
            </a:r>
          </a:p>
          <a:p>
            <a:endParaRPr lang="es-ES" sz="2400" b="0" dirty="0"/>
          </a:p>
          <a:p>
            <a:r>
              <a:rPr lang="es-ES" sz="2400" b="0" dirty="0"/>
              <a:t>GRADO JERARQUICO SUELDO BASE</a:t>
            </a:r>
          </a:p>
          <a:p>
            <a:r>
              <a:rPr lang="es-ES" sz="2400" b="0" dirty="0"/>
              <a:t>General de Ejército, </a:t>
            </a:r>
          </a:p>
          <a:p>
            <a:r>
              <a:rPr lang="es-ES" sz="2400" b="0" dirty="0"/>
              <a:t>Almirante y Grado 1</a:t>
            </a:r>
            <a:endParaRPr lang="es-CL" sz="2400" dirty="0"/>
          </a:p>
        </p:txBody>
      </p:sp>
    </p:spTree>
    <p:extLst>
      <p:ext uri="{BB962C8B-B14F-4D97-AF65-F5344CB8AC3E}">
        <p14:creationId xmlns:p14="http://schemas.microsoft.com/office/powerpoint/2010/main" val="382679941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a:t>
            </a:r>
            <a:r>
              <a:rPr lang="es-ES" sz="2400" b="0" dirty="0"/>
              <a:t>General de División, </a:t>
            </a:r>
          </a:p>
          <a:p>
            <a:r>
              <a:rPr lang="es-ES" sz="2400" b="0" dirty="0"/>
              <a:t>Vicealmirante y </a:t>
            </a:r>
            <a:r>
              <a:rPr lang="es-ES" sz="2400" b="0" dirty="0" smtClean="0"/>
              <a:t>General </a:t>
            </a:r>
            <a:r>
              <a:rPr lang="es-ES" sz="2400" b="0" dirty="0"/>
              <a:t>de </a:t>
            </a:r>
            <a:r>
              <a:rPr lang="es-ES" sz="2400" b="0" dirty="0" smtClean="0"/>
              <a:t>Aviación</a:t>
            </a:r>
          </a:p>
          <a:p>
            <a:r>
              <a:rPr lang="es-ES" sz="2400" b="0" dirty="0" smtClean="0"/>
              <a:t> </a:t>
            </a:r>
            <a:r>
              <a:rPr lang="es-ES" sz="2400" b="0" dirty="0"/>
              <a:t>Grado 2 </a:t>
            </a:r>
          </a:p>
          <a:p>
            <a:endParaRPr lang="es-ES" sz="2400" b="0" dirty="0"/>
          </a:p>
          <a:p>
            <a:r>
              <a:rPr lang="es-ES" sz="2400" b="0" dirty="0"/>
              <a:t>General de Brigada, </a:t>
            </a:r>
          </a:p>
          <a:p>
            <a:r>
              <a:rPr lang="es-ES" sz="2400" b="0" dirty="0"/>
              <a:t>Contraalmirante y </a:t>
            </a:r>
            <a:r>
              <a:rPr lang="es-ES" sz="2400" b="0" dirty="0" smtClean="0"/>
              <a:t>General </a:t>
            </a:r>
            <a:r>
              <a:rPr lang="es-ES" sz="2400" b="0" dirty="0"/>
              <a:t>de </a:t>
            </a:r>
            <a:r>
              <a:rPr lang="es-ES" sz="2400" b="0" dirty="0" smtClean="0"/>
              <a:t>Brigada</a:t>
            </a:r>
          </a:p>
          <a:p>
            <a:r>
              <a:rPr lang="es-ES" sz="2400" b="0" dirty="0" smtClean="0"/>
              <a:t> Aérea Grado </a:t>
            </a:r>
            <a:r>
              <a:rPr lang="es-ES" sz="2400" b="0" dirty="0"/>
              <a:t>3 </a:t>
            </a:r>
          </a:p>
          <a:p>
            <a:endParaRPr lang="es-CL" sz="2400" dirty="0"/>
          </a:p>
        </p:txBody>
      </p:sp>
    </p:spTree>
    <p:extLst>
      <p:ext uri="{BB962C8B-B14F-4D97-AF65-F5344CB8AC3E}">
        <p14:creationId xmlns:p14="http://schemas.microsoft.com/office/powerpoint/2010/main" val="395225348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ES" sz="2400" b="0" dirty="0"/>
              <a:t>Capitán de Navío y Grado 5</a:t>
            </a:r>
          </a:p>
          <a:p>
            <a:r>
              <a:rPr lang="es-ES" sz="2400" b="0" dirty="0"/>
              <a:t>Coronel de </a:t>
            </a:r>
            <a:r>
              <a:rPr lang="es-ES" sz="2400" b="0" dirty="0" smtClean="0"/>
              <a:t>Aviación</a:t>
            </a:r>
          </a:p>
          <a:p>
            <a:endParaRPr lang="es-ES" sz="2400" b="0" dirty="0"/>
          </a:p>
          <a:p>
            <a:r>
              <a:rPr lang="es-ES" sz="2400" b="0" dirty="0"/>
              <a:t>Teniente Coronel,</a:t>
            </a:r>
          </a:p>
          <a:p>
            <a:r>
              <a:rPr lang="es-ES" sz="2400" b="0" dirty="0"/>
              <a:t>Capitán de Fragata </a:t>
            </a:r>
            <a:r>
              <a:rPr lang="es-ES" sz="2400" b="0" dirty="0" smtClean="0"/>
              <a:t>y</a:t>
            </a:r>
            <a:endParaRPr lang="es-ES" sz="2400" b="0" dirty="0"/>
          </a:p>
          <a:p>
            <a:r>
              <a:rPr lang="es-ES" sz="2400" b="0" dirty="0"/>
              <a:t>Comandante de </a:t>
            </a:r>
            <a:r>
              <a:rPr lang="es-ES" sz="2400" b="0" dirty="0" smtClean="0"/>
              <a:t>Grupo</a:t>
            </a:r>
            <a:r>
              <a:rPr lang="es-ES" sz="2400" b="0" dirty="0"/>
              <a:t> Grado </a:t>
            </a:r>
            <a:r>
              <a:rPr lang="es-ES" sz="2400" b="0" dirty="0" smtClean="0"/>
              <a:t>7</a:t>
            </a:r>
          </a:p>
          <a:p>
            <a:endParaRPr lang="es-ES" sz="2400" b="0" dirty="0"/>
          </a:p>
          <a:p>
            <a:r>
              <a:rPr lang="es-ES" sz="2400" b="0" dirty="0"/>
              <a:t>Mayor,</a:t>
            </a:r>
          </a:p>
          <a:p>
            <a:r>
              <a:rPr lang="es-ES" sz="2400" b="0" dirty="0"/>
              <a:t>Capitán de Corbeta y Grado 8</a:t>
            </a:r>
          </a:p>
          <a:p>
            <a:r>
              <a:rPr lang="es-ES" sz="2400" b="0" dirty="0"/>
              <a:t>Comandante de Escuadrilla</a:t>
            </a:r>
            <a:endParaRPr lang="es-CL" sz="2400" dirty="0"/>
          </a:p>
        </p:txBody>
      </p:sp>
    </p:spTree>
    <p:extLst>
      <p:ext uri="{BB962C8B-B14F-4D97-AF65-F5344CB8AC3E}">
        <p14:creationId xmlns:p14="http://schemas.microsoft.com/office/powerpoint/2010/main" val="208433346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ES" sz="2400" b="0" dirty="0"/>
              <a:t>Capitán,</a:t>
            </a:r>
          </a:p>
          <a:p>
            <a:r>
              <a:rPr lang="es-ES" sz="2400" b="0" dirty="0"/>
              <a:t>Teniente 1º </a:t>
            </a:r>
            <a:r>
              <a:rPr lang="es-ES" sz="2400" b="0" dirty="0" smtClean="0"/>
              <a:t>y</a:t>
            </a:r>
            <a:endParaRPr lang="es-ES" sz="2400" b="0" dirty="0"/>
          </a:p>
          <a:p>
            <a:r>
              <a:rPr lang="es-ES" sz="2400" b="0" dirty="0"/>
              <a:t>Capitán de </a:t>
            </a:r>
            <a:r>
              <a:rPr lang="es-ES" sz="2400" b="0" dirty="0" smtClean="0"/>
              <a:t>Bandada</a:t>
            </a:r>
          </a:p>
          <a:p>
            <a:r>
              <a:rPr lang="es-ES" sz="2400" b="0" dirty="0"/>
              <a:t>Grado 9</a:t>
            </a:r>
          </a:p>
          <a:p>
            <a:endParaRPr lang="es-ES" sz="2400" b="0" dirty="0" smtClean="0"/>
          </a:p>
          <a:p>
            <a:r>
              <a:rPr lang="es-ES" sz="2400" b="0" dirty="0" smtClean="0"/>
              <a:t> </a:t>
            </a:r>
            <a:r>
              <a:rPr lang="es-ES" sz="2400" b="0" dirty="0"/>
              <a:t>Teniente y</a:t>
            </a:r>
          </a:p>
          <a:p>
            <a:r>
              <a:rPr lang="es-ES" sz="2400" b="0" dirty="0"/>
              <a:t>Teniente 2º Grado </a:t>
            </a:r>
            <a:r>
              <a:rPr lang="es-ES" sz="2400" b="0" dirty="0" smtClean="0"/>
              <a:t>11</a:t>
            </a:r>
          </a:p>
          <a:p>
            <a:endParaRPr lang="es-ES" sz="2400" b="0" dirty="0" smtClean="0"/>
          </a:p>
          <a:p>
            <a:endParaRPr lang="es-ES" sz="2400" b="0" dirty="0"/>
          </a:p>
          <a:p>
            <a:endParaRPr lang="es-CL" sz="2400" dirty="0"/>
          </a:p>
        </p:txBody>
      </p:sp>
    </p:spTree>
    <p:extLst>
      <p:ext uri="{BB962C8B-B14F-4D97-AF65-F5344CB8AC3E}">
        <p14:creationId xmlns:p14="http://schemas.microsoft.com/office/powerpoint/2010/main" val="25923398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ES" sz="2400" b="0" dirty="0"/>
              <a:t>Subteniente Grado 12</a:t>
            </a:r>
          </a:p>
          <a:p>
            <a:endParaRPr lang="es-ES" sz="2400" b="0" dirty="0"/>
          </a:p>
          <a:p>
            <a:endParaRPr lang="es-ES" sz="2400" b="0" dirty="0"/>
          </a:p>
          <a:p>
            <a:r>
              <a:rPr lang="es-ES" sz="2400" b="0" dirty="0"/>
              <a:t>Alférez y</a:t>
            </a:r>
          </a:p>
          <a:p>
            <a:r>
              <a:rPr lang="es-ES" sz="2400" b="0" dirty="0" smtClean="0"/>
              <a:t>Guardiamarina </a:t>
            </a:r>
            <a:r>
              <a:rPr lang="es-ES" sz="2400" b="0" dirty="0"/>
              <a:t>Grado 13</a:t>
            </a:r>
            <a:endParaRPr lang="es-CL" sz="2400" dirty="0"/>
          </a:p>
        </p:txBody>
      </p:sp>
    </p:spTree>
    <p:extLst>
      <p:ext uri="{BB962C8B-B14F-4D97-AF65-F5344CB8AC3E}">
        <p14:creationId xmlns:p14="http://schemas.microsoft.com/office/powerpoint/2010/main" val="25923398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ES" sz="2400" b="0" dirty="0" smtClean="0"/>
              <a:t> </a:t>
            </a:r>
            <a:r>
              <a:rPr lang="es-ES" sz="2400" i="1" u="sng" dirty="0" smtClean="0">
                <a:solidFill>
                  <a:srgbClr val="FF0000"/>
                </a:solidFill>
                <a:effectLst>
                  <a:outerShdw blurRad="38100" dist="38100" dir="2700000" algn="tl">
                    <a:srgbClr val="000000">
                      <a:alpha val="43137"/>
                    </a:srgbClr>
                  </a:outerShdw>
                </a:effectLst>
              </a:rPr>
              <a:t> </a:t>
            </a:r>
            <a:r>
              <a:rPr lang="es-ES" sz="2400" i="1" u="sng" dirty="0">
                <a:solidFill>
                  <a:srgbClr val="FF0000"/>
                </a:solidFill>
                <a:effectLst>
                  <a:outerShdw blurRad="38100" dist="38100" dir="2700000" algn="tl">
                    <a:srgbClr val="000000">
                      <a:alpha val="43137"/>
                    </a:srgbClr>
                  </a:outerShdw>
                </a:effectLst>
              </a:rPr>
              <a:t>Sueldo base: </a:t>
            </a:r>
            <a:r>
              <a:rPr lang="es-ES" sz="2400" b="0" dirty="0"/>
              <a:t>Retribución pecuniaria, de carácter</a:t>
            </a:r>
          </a:p>
          <a:p>
            <a:r>
              <a:rPr lang="es-ES" sz="2400" b="0" dirty="0"/>
              <a:t>fijo y por períodos iguales, asignada a cada</a:t>
            </a:r>
          </a:p>
          <a:p>
            <a:r>
              <a:rPr lang="es-ES" sz="2400" b="0" dirty="0"/>
              <a:t>grado jerárquico o grado de empleo, según</a:t>
            </a:r>
          </a:p>
          <a:p>
            <a:r>
              <a:rPr lang="es-ES" sz="2400" b="0" dirty="0" smtClean="0"/>
              <a:t>corresponda.</a:t>
            </a:r>
            <a:r>
              <a:rPr lang="es-CL" sz="2400" dirty="0" smtClean="0"/>
              <a:t> </a:t>
            </a:r>
            <a:endParaRPr lang="es-CL" sz="2400"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ES" sz="2400" b="0" dirty="0" smtClean="0"/>
              <a:t> </a:t>
            </a:r>
            <a:r>
              <a:rPr lang="es-ES" sz="2400" i="1" u="sng" dirty="0">
                <a:solidFill>
                  <a:srgbClr val="FF0000"/>
                </a:solidFill>
                <a:effectLst>
                  <a:outerShdw blurRad="38100" dist="38100" dir="2700000" algn="tl">
                    <a:srgbClr val="000000">
                      <a:alpha val="43137"/>
                    </a:srgbClr>
                  </a:outerShdw>
                </a:effectLst>
              </a:rPr>
              <a:t>Sueldo superior:</a:t>
            </a:r>
            <a:r>
              <a:rPr lang="es-ES" sz="2400" b="0" dirty="0"/>
              <a:t> Retribución pecuniaria que</a:t>
            </a:r>
          </a:p>
          <a:p>
            <a:r>
              <a:rPr lang="es-ES" sz="2400" b="0" dirty="0"/>
              <a:t>corresponde percibir al personal en razón de</a:t>
            </a:r>
          </a:p>
          <a:p>
            <a:r>
              <a:rPr lang="es-ES" sz="2400" b="0" dirty="0"/>
              <a:t>su grado jerárquico o de empleo y sus años</a:t>
            </a:r>
          </a:p>
          <a:p>
            <a:r>
              <a:rPr lang="es-ES" sz="2400" b="0" dirty="0"/>
              <a:t>de servicios</a:t>
            </a:r>
            <a:r>
              <a:rPr lang="es-CL" sz="2400" dirty="0" smtClean="0"/>
              <a:t> </a:t>
            </a:r>
            <a:endParaRPr lang="es-CL" sz="2400"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ES" sz="2400" b="0" dirty="0" smtClean="0"/>
              <a:t> </a:t>
            </a:r>
            <a:r>
              <a:rPr lang="es-ES" sz="2400" i="1" u="sng" dirty="0">
                <a:solidFill>
                  <a:srgbClr val="FF0000"/>
                </a:solidFill>
                <a:effectLst>
                  <a:outerShdw blurRad="38100" dist="38100" dir="2700000" algn="tl">
                    <a:srgbClr val="000000">
                      <a:alpha val="43137"/>
                    </a:srgbClr>
                  </a:outerShdw>
                </a:effectLst>
              </a:rPr>
              <a:t>Sueldo en posesión: </a:t>
            </a:r>
            <a:r>
              <a:rPr lang="es-ES" sz="2400" b="0" dirty="0"/>
              <a:t>Retribución pecuniaria que</a:t>
            </a:r>
          </a:p>
          <a:p>
            <a:r>
              <a:rPr lang="es-ES" sz="2400" b="0" dirty="0"/>
              <a:t>efectivamente percibe el personal considerando</a:t>
            </a:r>
          </a:p>
          <a:p>
            <a:r>
              <a:rPr lang="es-ES" sz="2400" b="0" dirty="0"/>
              <a:t>el sueldo base y los sueldos superiores.</a:t>
            </a:r>
            <a:r>
              <a:rPr lang="es-CL" sz="2400" dirty="0" smtClean="0"/>
              <a:t> </a:t>
            </a:r>
            <a:endParaRPr lang="es-CL" sz="2400" dirty="0"/>
          </a:p>
        </p:txBody>
      </p:sp>
    </p:spTree>
    <p:extLst>
      <p:ext uri="{BB962C8B-B14F-4D97-AF65-F5344CB8AC3E}">
        <p14:creationId xmlns:p14="http://schemas.microsoft.com/office/powerpoint/2010/main" val="285224029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i="1" dirty="0" smtClean="0"/>
              <a:t>Estatuto personal FFAA</a:t>
            </a:r>
            <a:endParaRPr lang="es-CL" i="1" dirty="0"/>
          </a:p>
        </p:txBody>
      </p:sp>
      <p:sp>
        <p:nvSpPr>
          <p:cNvPr id="3" name="2 Subtítulo"/>
          <p:cNvSpPr>
            <a:spLocks noGrp="1"/>
          </p:cNvSpPr>
          <p:nvPr>
            <p:ph type="subTitle" idx="1"/>
          </p:nvPr>
        </p:nvSpPr>
        <p:spPr>
          <a:xfrm>
            <a:off x="2286000" y="1857364"/>
            <a:ext cx="6172200" cy="4517558"/>
          </a:xfrm>
        </p:spPr>
        <p:txBody>
          <a:bodyPr>
            <a:normAutofit/>
          </a:bodyPr>
          <a:lstStyle/>
          <a:p>
            <a:r>
              <a:rPr lang="es-ES" sz="2400" i="1" u="sng" dirty="0">
                <a:solidFill>
                  <a:srgbClr val="FF0000"/>
                </a:solidFill>
                <a:effectLst>
                  <a:outerShdw blurRad="38100" dist="38100" dir="2700000" algn="tl">
                    <a:srgbClr val="000000">
                      <a:alpha val="43137"/>
                    </a:srgbClr>
                  </a:outerShdw>
                </a:effectLst>
              </a:rPr>
              <a:t>Remuneración: </a:t>
            </a:r>
            <a:r>
              <a:rPr lang="es-ES" sz="2400" b="0" dirty="0"/>
              <a:t>Es cualquier contraprestación en</a:t>
            </a:r>
          </a:p>
          <a:p>
            <a:r>
              <a:rPr lang="es-ES" sz="2400" b="0" dirty="0"/>
              <a:t>dinero que el personal tenga derecho a percibir</a:t>
            </a:r>
          </a:p>
          <a:p>
            <a:r>
              <a:rPr lang="es-ES" sz="2400" b="0" dirty="0"/>
              <a:t>en razón de su empleo, tales como, sueldo base,</a:t>
            </a:r>
          </a:p>
          <a:p>
            <a:r>
              <a:rPr lang="es-ES" sz="2400" b="0" dirty="0"/>
              <a:t>sobresueldo, sueldo superior, gratificación o</a:t>
            </a:r>
          </a:p>
          <a:p>
            <a:r>
              <a:rPr lang="es-ES" sz="2400" b="0" dirty="0"/>
              <a:t>asignación de </a:t>
            </a:r>
            <a:r>
              <a:rPr lang="es-ES" sz="2400" b="0" dirty="0" smtClean="0"/>
              <a:t>zona</a:t>
            </a:r>
            <a:r>
              <a:rPr lang="es-CL" sz="2400" dirty="0" smtClean="0"/>
              <a:t>. </a:t>
            </a:r>
            <a:endParaRPr lang="es-CL" sz="2400" dirty="0"/>
          </a:p>
        </p:txBody>
      </p:sp>
    </p:spTree>
    <p:extLst>
      <p:ext uri="{BB962C8B-B14F-4D97-AF65-F5344CB8AC3E}">
        <p14:creationId xmlns:p14="http://schemas.microsoft.com/office/powerpoint/2010/main" val="285224029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rador">
  <a:themeElements>
    <a:clrScheme name="Mirador">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Mirador">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irador">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1507</TotalTime>
  <Words>2353</Words>
  <Application>Microsoft Office PowerPoint</Application>
  <PresentationFormat>Presentación en pantalla (4:3)</PresentationFormat>
  <Paragraphs>278</Paragraphs>
  <Slides>61</Slides>
  <Notes>1</Notes>
  <HiddenSlides>0</HiddenSlides>
  <MMClips>0</MMClips>
  <ScaleCrop>false</ScaleCrop>
  <HeadingPairs>
    <vt:vector size="4" baseType="variant">
      <vt:variant>
        <vt:lpstr>Tema</vt:lpstr>
      </vt:variant>
      <vt:variant>
        <vt:i4>1</vt:i4>
      </vt:variant>
      <vt:variant>
        <vt:lpstr>Títulos de diapositiva</vt:lpstr>
      </vt:variant>
      <vt:variant>
        <vt:i4>61</vt:i4>
      </vt:variant>
    </vt:vector>
  </HeadingPairs>
  <TitlesOfParts>
    <vt:vector size="62" baseType="lpstr">
      <vt:lpstr>Mirador</vt:lpstr>
      <vt:lpstr>Decreto con fuerza de ley numero uno</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lpstr>Estatuto personal FFAA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UNIDAD TEMATICA DOS EL PODER EJECUTIVO</dc:title>
  <dc:creator>casa</dc:creator>
  <cp:lastModifiedBy>Personal</cp:lastModifiedBy>
  <cp:revision>258</cp:revision>
  <dcterms:created xsi:type="dcterms:W3CDTF">2014-03-27T13:54:37Z</dcterms:created>
  <dcterms:modified xsi:type="dcterms:W3CDTF">2016-05-23T17:00:37Z</dcterms:modified>
</cp:coreProperties>
</file>