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67" r:id="rId1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17-08-2020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17-08-2020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17-08-2020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17-08-2020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17-08-2020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17-08-2020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17-08-2020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17-08-2020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17-08-2020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17-08-2020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17-08-2020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6E25E2A-DBC0-4C98-8A17-5465521A6549}" type="datetimeFigureOut">
              <a:rPr lang="es-CL" smtClean="0"/>
              <a:t>17-08-2020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/>
              <a:t>PC Sr. Norman </a:t>
            </a:r>
            <a:r>
              <a:rPr lang="es-CL" smtClean="0"/>
              <a:t>Rodriguez Ortega</a:t>
            </a:r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Costos por Proceso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1302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/>
          <a:lstStyle/>
          <a:p>
            <a:r>
              <a:rPr lang="es-CL" dirty="0" smtClean="0"/>
              <a:t>Resulta aplicable a aquellas instituciones que fabrican artículos uniformes y continuos, vale decir, no hay una producción plenamente  identificable en un momento determinado.</a:t>
            </a:r>
          </a:p>
          <a:p>
            <a:r>
              <a:rPr lang="es-CL" dirty="0" smtClean="0"/>
              <a:t>Con el fin de determinar el costo del producto terminado, básicamente deben seguirse  cinco pasos secuenciales, a saber:</a:t>
            </a:r>
          </a:p>
          <a:p>
            <a:r>
              <a:rPr lang="es-CL" dirty="0" smtClean="0"/>
              <a:t>1.- Determinación del flujo físico.</a:t>
            </a:r>
          </a:p>
          <a:p>
            <a:r>
              <a:rPr lang="es-CL" dirty="0" smtClean="0"/>
              <a:t>2.- Establecer el número de unidades equivalentes.</a:t>
            </a:r>
          </a:p>
          <a:p>
            <a:r>
              <a:rPr lang="es-CL" dirty="0" smtClean="0"/>
              <a:t>3.- Determinar el flujo de costos.</a:t>
            </a:r>
          </a:p>
          <a:p>
            <a:r>
              <a:rPr lang="es-CL" dirty="0" smtClean="0"/>
              <a:t>4.- Calcular el costo  de las unidades equivalentes.</a:t>
            </a:r>
          </a:p>
          <a:p>
            <a:r>
              <a:rPr lang="es-CL" dirty="0" smtClean="0"/>
              <a:t>5.- </a:t>
            </a:r>
            <a:r>
              <a:rPr lang="es-CL" dirty="0" smtClean="0"/>
              <a:t>Proceder </a:t>
            </a:r>
            <a:r>
              <a:rPr lang="es-CL" dirty="0" smtClean="0"/>
              <a:t>con la valorización de inventarios o resumen de costos.</a:t>
            </a:r>
          </a:p>
          <a:p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91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>
            <a:normAutofit/>
          </a:bodyPr>
          <a:lstStyle/>
          <a:p>
            <a:r>
              <a:rPr lang="es-CL" dirty="0" smtClean="0"/>
              <a:t>En lo particular la materia prima  se puede incorpora al proceso productivo en tres instancias diferentes, a saber:</a:t>
            </a:r>
          </a:p>
          <a:p>
            <a:endParaRPr lang="es-CL" dirty="0" smtClean="0"/>
          </a:p>
          <a:p>
            <a:r>
              <a:rPr lang="es-CL" dirty="0"/>
              <a:t>A</a:t>
            </a:r>
            <a:r>
              <a:rPr lang="es-CL" dirty="0" smtClean="0"/>
              <a:t>.- Al comienzo del proceso.</a:t>
            </a:r>
          </a:p>
          <a:p>
            <a:endParaRPr lang="es-CL" dirty="0" smtClean="0"/>
          </a:p>
          <a:p>
            <a:r>
              <a:rPr lang="es-CL" dirty="0"/>
              <a:t>B</a:t>
            </a:r>
            <a:r>
              <a:rPr lang="es-CL" dirty="0" smtClean="0"/>
              <a:t>.- Durante el desarrollo del proceso.</a:t>
            </a:r>
          </a:p>
          <a:p>
            <a:endParaRPr lang="es-CL" dirty="0" smtClean="0"/>
          </a:p>
          <a:p>
            <a:r>
              <a:rPr lang="es-CL" dirty="0"/>
              <a:t>C</a:t>
            </a:r>
            <a:r>
              <a:rPr lang="es-CL" dirty="0" smtClean="0"/>
              <a:t>.- Al finalizar el proceso.</a:t>
            </a:r>
          </a:p>
          <a:p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125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>
            <a:normAutofit/>
          </a:bodyPr>
          <a:lstStyle/>
          <a:p>
            <a:r>
              <a:rPr lang="es-CL" dirty="0" smtClean="0"/>
              <a:t>La  Mano de obra + Gastos de Fabricación: Generalmente se tratan unidas y conjuntamente pasan a denominarse Costo de Conversión.</a:t>
            </a:r>
          </a:p>
          <a:p>
            <a:r>
              <a:rPr lang="es-CL" dirty="0" smtClean="0"/>
              <a:t>A continuación aplicaremos un ejemplo de lo explicitado precedentemente, a saber:</a:t>
            </a:r>
          </a:p>
          <a:p>
            <a:r>
              <a:rPr lang="es-CL" b="1" u="sng" dirty="0" smtClean="0"/>
              <a:t>1.- Determinación del flujo físico.</a:t>
            </a:r>
          </a:p>
          <a:p>
            <a:r>
              <a:rPr lang="es-CL" dirty="0" smtClean="0"/>
              <a:t>1</a:t>
            </a:r>
            <a:r>
              <a:rPr lang="es-CL" b="1" dirty="0" smtClean="0"/>
              <a:t>°</a:t>
            </a:r>
            <a:r>
              <a:rPr lang="es-CL" dirty="0" smtClean="0"/>
              <a:t>Enero inventario inicial= 0.</a:t>
            </a:r>
          </a:p>
          <a:p>
            <a:r>
              <a:rPr lang="es-CL" dirty="0" smtClean="0"/>
              <a:t>Más unidades empleadas  =100</a:t>
            </a:r>
          </a:p>
          <a:p>
            <a:r>
              <a:rPr lang="es-CL" dirty="0" smtClean="0"/>
              <a:t>31</a:t>
            </a:r>
            <a:r>
              <a:rPr lang="es-CL" b="1" dirty="0" smtClean="0"/>
              <a:t>°</a:t>
            </a:r>
            <a:r>
              <a:rPr lang="es-CL" dirty="0" smtClean="0"/>
              <a:t>Enero unidades terminadas= 80</a:t>
            </a:r>
            <a:r>
              <a:rPr lang="es-CL" dirty="0"/>
              <a:t>.</a:t>
            </a:r>
          </a:p>
          <a:p>
            <a:r>
              <a:rPr lang="es-CL" dirty="0" smtClean="0"/>
              <a:t>               </a:t>
            </a:r>
            <a:r>
              <a:rPr lang="es-CL" u="sng" dirty="0" smtClean="0"/>
              <a:t>unidades en proceso=  20.</a:t>
            </a:r>
            <a:endParaRPr lang="es-CL" u="sng" dirty="0"/>
          </a:p>
          <a:p>
            <a:r>
              <a:rPr lang="es-CL" dirty="0" smtClean="0"/>
              <a:t>                   Total                   =100</a:t>
            </a:r>
          </a:p>
          <a:p>
            <a:endParaRPr lang="es-CL" dirty="0" smtClean="0"/>
          </a:p>
          <a:p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480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>
            <a:normAutofit/>
          </a:bodyPr>
          <a:lstStyle/>
          <a:p>
            <a:r>
              <a:rPr lang="es-CL" dirty="0" smtClean="0"/>
              <a:t>Se continua con el paso dos en la determinación del costo del producto, a saber:</a:t>
            </a:r>
          </a:p>
          <a:p>
            <a:r>
              <a:rPr lang="es-CL" b="1" u="sng" dirty="0"/>
              <a:t>2</a:t>
            </a:r>
            <a:r>
              <a:rPr lang="es-CL" b="1" u="sng" dirty="0" smtClean="0"/>
              <a:t>.- Establecer el número de unidades equivalentes.</a:t>
            </a: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834940"/>
              </p:ext>
            </p:extLst>
          </p:nvPr>
        </p:nvGraphicFramePr>
        <p:xfrm>
          <a:off x="395536" y="3011468"/>
          <a:ext cx="7920880" cy="2592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220"/>
                <a:gridCol w="1980220"/>
                <a:gridCol w="1980220"/>
                <a:gridCol w="1980220"/>
              </a:tblGrid>
              <a:tr h="648072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Materia</a:t>
                      </a:r>
                      <a:r>
                        <a:rPr lang="es-CL" baseline="0" dirty="0" smtClean="0"/>
                        <a:t> Prima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Costo Conversión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Total</a:t>
                      </a:r>
                      <a:endParaRPr lang="es-CL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es-CL" dirty="0" smtClean="0"/>
                        <a:t>Productos Terminados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   80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80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80</a:t>
                      </a:r>
                      <a:endParaRPr lang="es-CL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es-CL" dirty="0" smtClean="0"/>
                        <a:t>Productos en Proceso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   20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10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20</a:t>
                      </a:r>
                      <a:r>
                        <a:rPr lang="es-CL" baseline="0" dirty="0" smtClean="0"/>
                        <a:t>     100%  MP</a:t>
                      </a:r>
                    </a:p>
                    <a:p>
                      <a:r>
                        <a:rPr lang="es-CL" baseline="0" dirty="0" smtClean="0"/>
                        <a:t>            50%  CC</a:t>
                      </a:r>
                      <a:endParaRPr lang="es-CL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es-CL" dirty="0" smtClean="0"/>
                        <a:t>Total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 100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90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 descr="C:\Program Files (x86)\Microsoft Office\MEDIA\OFFICE14\Bullets\BD21298_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9685" y="4437112"/>
            <a:ext cx="123825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Program Files (x86)\Microsoft Office\MEDIA\OFFICE14\Bullets\BD21298_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106" y="4713337"/>
            <a:ext cx="123825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554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>
            <a:normAutofit/>
          </a:bodyPr>
          <a:lstStyle/>
          <a:p>
            <a:r>
              <a:rPr lang="es-CL" dirty="0" smtClean="0"/>
              <a:t>A continuación </a:t>
            </a:r>
            <a:r>
              <a:rPr lang="es-CL" dirty="0"/>
              <a:t> </a:t>
            </a:r>
            <a:r>
              <a:rPr lang="es-CL" dirty="0" smtClean="0"/>
              <a:t>se continua con el paso tres, a saber:</a:t>
            </a:r>
          </a:p>
          <a:p>
            <a:r>
              <a:rPr lang="es-CL" b="1" u="sng" dirty="0"/>
              <a:t>3</a:t>
            </a:r>
            <a:r>
              <a:rPr lang="es-CL" b="1" u="sng" dirty="0" smtClean="0"/>
              <a:t>.- Determinación del flujo de costos.</a:t>
            </a:r>
          </a:p>
          <a:p>
            <a:r>
              <a:rPr lang="es-CL" dirty="0"/>
              <a:t> </a:t>
            </a:r>
            <a:r>
              <a:rPr lang="es-CL" dirty="0" smtClean="0"/>
              <a:t>Materia Prima            =    $ 1000.</a:t>
            </a:r>
          </a:p>
          <a:p>
            <a:r>
              <a:rPr lang="es-CL" dirty="0" smtClean="0"/>
              <a:t> </a:t>
            </a:r>
            <a:r>
              <a:rPr lang="es-CL" u="sng" dirty="0" smtClean="0"/>
              <a:t>Costo de Conversión   =    $  450</a:t>
            </a:r>
          </a:p>
          <a:p>
            <a:r>
              <a:rPr lang="es-CL" dirty="0" smtClean="0"/>
              <a:t> Total                          =    $1450</a:t>
            </a:r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57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>
            <a:normAutofit/>
          </a:bodyPr>
          <a:lstStyle/>
          <a:p>
            <a:r>
              <a:rPr lang="es-CL" dirty="0" smtClean="0"/>
              <a:t>Se continua con el paso cuatro , a saber:</a:t>
            </a:r>
          </a:p>
          <a:p>
            <a:r>
              <a:rPr lang="es-CL" b="1" u="sng" dirty="0"/>
              <a:t>4</a:t>
            </a:r>
            <a:r>
              <a:rPr lang="es-CL" b="1" u="sng" dirty="0" smtClean="0"/>
              <a:t>.- Determinar el Costo de las unidades equivalentes( 3/2).</a:t>
            </a:r>
          </a:p>
          <a:p>
            <a:endParaRPr lang="es-CL" dirty="0" smtClean="0"/>
          </a:p>
          <a:p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3612340"/>
              </p:ext>
            </p:extLst>
          </p:nvPr>
        </p:nvGraphicFramePr>
        <p:xfrm>
          <a:off x="611560" y="2492896"/>
          <a:ext cx="7920880" cy="3888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220"/>
                <a:gridCol w="2124236"/>
                <a:gridCol w="1836204"/>
                <a:gridCol w="1980220"/>
              </a:tblGrid>
              <a:tr h="972108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Monto/</a:t>
                      </a:r>
                      <a:r>
                        <a:rPr lang="es-CL" baseline="0" dirty="0" smtClean="0"/>
                        <a:t> </a:t>
                      </a:r>
                      <a:r>
                        <a:rPr lang="es-CL" baseline="0" dirty="0" err="1" smtClean="0"/>
                        <a:t>n°unidades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Costo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Comentario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Materia</a:t>
                      </a:r>
                      <a:r>
                        <a:rPr lang="es-CL" baseline="0" dirty="0" smtClean="0"/>
                        <a:t> Prima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   1000/100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$10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Cada</a:t>
                      </a:r>
                      <a:r>
                        <a:rPr lang="es-CL" baseline="0" dirty="0" smtClean="0"/>
                        <a:t> Una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Costo</a:t>
                      </a:r>
                      <a:r>
                        <a:rPr lang="es-CL" baseline="0" dirty="0" smtClean="0"/>
                        <a:t> de Conversión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   450/90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$5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</a:t>
                      </a:r>
                      <a:r>
                        <a:rPr lang="es-CL" baseline="0" dirty="0" smtClean="0"/>
                        <a:t> Cada Una 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Total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$15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aseline="0" dirty="0" smtClean="0"/>
                        <a:t>  Valor de cada   unidad equivalente</a:t>
                      </a:r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865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>
            <a:normAutofit/>
          </a:bodyPr>
          <a:lstStyle/>
          <a:p>
            <a:r>
              <a:rPr lang="es-CL" dirty="0" smtClean="0"/>
              <a:t>A continuación aplicaremos el resumen de costos, a saber:</a:t>
            </a:r>
          </a:p>
          <a:p>
            <a:r>
              <a:rPr lang="es-CL" b="1" u="sng" dirty="0"/>
              <a:t>5</a:t>
            </a:r>
            <a:r>
              <a:rPr lang="es-CL" b="1" u="sng" dirty="0" smtClean="0"/>
              <a:t>.- Determinación del Resumen de Costos.</a:t>
            </a:r>
          </a:p>
          <a:p>
            <a:r>
              <a:rPr lang="es-CL" dirty="0" smtClean="0"/>
              <a:t>1.-Producción Terminada=  80 * $15             $1200</a:t>
            </a:r>
          </a:p>
          <a:p>
            <a:r>
              <a:rPr lang="es-CL" u="sng" dirty="0" smtClean="0"/>
              <a:t>2.-Más Producción en Proceso:</a:t>
            </a:r>
          </a:p>
          <a:p>
            <a:r>
              <a:rPr lang="es-CL" dirty="0" smtClean="0"/>
              <a:t> Materia prima =</a:t>
            </a:r>
            <a:r>
              <a:rPr lang="es-CL" dirty="0"/>
              <a:t> </a:t>
            </a:r>
            <a:r>
              <a:rPr lang="es-CL" dirty="0" smtClean="0"/>
              <a:t>20 * $ 10     $200</a:t>
            </a:r>
          </a:p>
          <a:p>
            <a:r>
              <a:rPr lang="es-CL" dirty="0"/>
              <a:t> </a:t>
            </a:r>
            <a:r>
              <a:rPr lang="es-CL" u="sng" dirty="0" smtClean="0"/>
              <a:t>Costo de Conversión= 10 * $ 5     $50</a:t>
            </a:r>
            <a:endParaRPr lang="es-CL" u="sng" dirty="0"/>
          </a:p>
          <a:p>
            <a:r>
              <a:rPr lang="es-CL" dirty="0" smtClean="0"/>
              <a:t>        Total </a:t>
            </a:r>
            <a:r>
              <a:rPr lang="es-CL" u="sng" dirty="0" smtClean="0"/>
              <a:t>unidades en proceso=  $250.</a:t>
            </a:r>
          </a:p>
          <a:p>
            <a:endParaRPr lang="es-CL" u="sng" dirty="0"/>
          </a:p>
          <a:p>
            <a:r>
              <a:rPr lang="es-CL" dirty="0" smtClean="0"/>
              <a:t>  Total  producción terminada + en Proceso(1+2) =  $1450</a:t>
            </a:r>
          </a:p>
          <a:p>
            <a:endParaRPr lang="es-CL" dirty="0" smtClean="0"/>
          </a:p>
          <a:p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C:\Program Files (x86)\Microsoft Office\MEDIA\OFFICE14\Bullets\BD21298_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420888"/>
            <a:ext cx="123825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Program Files (x86)\Microsoft Office\MEDIA\OFFICE14\Bullets\BD21298_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212976"/>
            <a:ext cx="123825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Program Files (x86)\Microsoft Office\MEDIA\OFFICE14\Bullets\BD21298_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717032"/>
            <a:ext cx="123825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170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/>
          <a:lstStyle/>
          <a:p>
            <a:r>
              <a:rPr lang="es-CL" u="sng" dirty="0" smtClean="0"/>
              <a:t>Problema Práctico:</a:t>
            </a:r>
          </a:p>
          <a:p>
            <a:r>
              <a:rPr lang="es-CL" dirty="0" smtClean="0"/>
              <a:t>La compañía «</a:t>
            </a:r>
            <a:r>
              <a:rPr lang="es-CL" dirty="0" err="1" smtClean="0"/>
              <a:t>Zulu</a:t>
            </a:r>
            <a:r>
              <a:rPr lang="es-CL" dirty="0" smtClean="0"/>
              <a:t>» fábrica un solo producto en un proceso( único).Durante el mes de Enero se comenzaron 12.400 unidades y de estás s e terminaron durante el mes tan solo  12.000 unidades, quedando las restantes 400 en proceso; al finalizar el mes   y a medio terminar(50%), con la excepción de la materia prima que  fue incorporada al comienzo del proceso(100%). Los costos son los siguientes, a saber:</a:t>
            </a:r>
          </a:p>
          <a:p>
            <a:r>
              <a:rPr lang="es-CL" dirty="0" smtClean="0"/>
              <a:t>Materia Prima     $ 55.800</a:t>
            </a:r>
          </a:p>
          <a:p>
            <a:r>
              <a:rPr lang="es-CL" dirty="0" smtClean="0"/>
              <a:t>Costo Conversión $ 88.450</a:t>
            </a:r>
          </a:p>
          <a:p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47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/>
          <a:lstStyle/>
          <a:p>
            <a:r>
              <a:rPr lang="es-CL" u="sng" dirty="0" smtClean="0"/>
              <a:t>Problema Práctico:</a:t>
            </a:r>
          </a:p>
          <a:p>
            <a:r>
              <a:rPr lang="es-CL" dirty="0" smtClean="0"/>
              <a:t>Se pide :</a:t>
            </a:r>
          </a:p>
          <a:p>
            <a:r>
              <a:rPr lang="es-CL" dirty="0" smtClean="0"/>
              <a:t>a.- Calcular los costos unitarios y de conversión.</a:t>
            </a:r>
          </a:p>
          <a:p>
            <a:r>
              <a:rPr lang="es-CL" dirty="0" smtClean="0"/>
              <a:t>b.- Determinar el costo de las 12.000 unidades finalizadas</a:t>
            </a:r>
          </a:p>
          <a:p>
            <a:r>
              <a:rPr lang="es-CL" dirty="0" smtClean="0"/>
              <a:t>c.-Determinar el costo del inventario  de productos en proceso al 31 de Enero.</a:t>
            </a:r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90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/>
          <a:lstStyle/>
          <a:p>
            <a:r>
              <a:rPr lang="es-CL" u="sng" dirty="0" smtClean="0"/>
              <a:t> Desarrollo Problema Práctico:</a:t>
            </a:r>
          </a:p>
          <a:p>
            <a:r>
              <a:rPr lang="es-CL" b="1" u="sng" dirty="0"/>
              <a:t>1.- Determinación del flujo físico.</a:t>
            </a:r>
          </a:p>
          <a:p>
            <a:r>
              <a:rPr lang="es-CL" dirty="0"/>
              <a:t>1</a:t>
            </a:r>
            <a:r>
              <a:rPr lang="es-CL" b="1" dirty="0"/>
              <a:t>°</a:t>
            </a:r>
            <a:r>
              <a:rPr lang="es-CL" dirty="0"/>
              <a:t>Enero inventario inicial= 0.</a:t>
            </a:r>
          </a:p>
          <a:p>
            <a:r>
              <a:rPr lang="es-CL" dirty="0" smtClean="0"/>
              <a:t>31</a:t>
            </a:r>
            <a:r>
              <a:rPr lang="es-CL" b="1" dirty="0" smtClean="0"/>
              <a:t>°</a:t>
            </a:r>
            <a:r>
              <a:rPr lang="es-CL" dirty="0" smtClean="0"/>
              <a:t>Enero: </a:t>
            </a:r>
            <a:r>
              <a:rPr lang="es-CL" dirty="0"/>
              <a:t>unidades terminadas= </a:t>
            </a:r>
            <a:r>
              <a:rPr lang="es-CL" dirty="0" smtClean="0"/>
              <a:t>12.000.</a:t>
            </a:r>
            <a:endParaRPr lang="es-CL" dirty="0"/>
          </a:p>
          <a:p>
            <a:r>
              <a:rPr lang="es-CL" dirty="0"/>
              <a:t>               </a:t>
            </a:r>
            <a:r>
              <a:rPr lang="es-CL" dirty="0" smtClean="0"/>
              <a:t> </a:t>
            </a:r>
            <a:r>
              <a:rPr lang="es-CL" u="sng" dirty="0" smtClean="0"/>
              <a:t>unidades </a:t>
            </a:r>
            <a:r>
              <a:rPr lang="es-CL" u="sng" dirty="0"/>
              <a:t>en proceso=   </a:t>
            </a:r>
            <a:r>
              <a:rPr lang="es-CL" u="sng" dirty="0" smtClean="0"/>
              <a:t>    400</a:t>
            </a:r>
            <a:endParaRPr lang="es-CL" u="sng" dirty="0"/>
          </a:p>
          <a:p>
            <a:r>
              <a:rPr lang="es-CL" dirty="0"/>
              <a:t>                   Total                   </a:t>
            </a:r>
            <a:r>
              <a:rPr lang="es-CL" dirty="0" smtClean="0"/>
              <a:t> =  12. 400</a:t>
            </a:r>
            <a:endParaRPr lang="es-CL" dirty="0"/>
          </a:p>
          <a:p>
            <a:endParaRPr lang="es-CL" u="sng" dirty="0" smtClean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64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>
            <a:normAutofit/>
          </a:bodyPr>
          <a:lstStyle/>
          <a:p>
            <a:r>
              <a:rPr lang="es-CL" dirty="0" smtClean="0"/>
              <a:t>Se continua con el paso dos en la determinación del costo del producto, a saber:</a:t>
            </a:r>
          </a:p>
          <a:p>
            <a:r>
              <a:rPr lang="es-CL" b="1" u="sng" dirty="0"/>
              <a:t>2</a:t>
            </a:r>
            <a:r>
              <a:rPr lang="es-CL" b="1" u="sng" dirty="0" smtClean="0"/>
              <a:t>.- Establecer el número de unidades equivalentes.</a:t>
            </a: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5099558"/>
              </p:ext>
            </p:extLst>
          </p:nvPr>
        </p:nvGraphicFramePr>
        <p:xfrm>
          <a:off x="395536" y="3011468"/>
          <a:ext cx="7920880" cy="2592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220"/>
                <a:gridCol w="1980220"/>
                <a:gridCol w="1980220"/>
                <a:gridCol w="1980220"/>
              </a:tblGrid>
              <a:tr h="648072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Materia</a:t>
                      </a:r>
                      <a:r>
                        <a:rPr lang="es-CL" baseline="0" dirty="0" smtClean="0"/>
                        <a:t> Prima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Costo Conversión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Total</a:t>
                      </a:r>
                      <a:endParaRPr lang="es-CL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es-CL" dirty="0" smtClean="0"/>
                        <a:t>Productos Terminados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   12.000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12.000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12.000</a:t>
                      </a:r>
                      <a:endParaRPr lang="es-CL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es-CL" dirty="0" smtClean="0"/>
                        <a:t>Productos en Proceso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   </a:t>
                      </a:r>
                      <a:r>
                        <a:rPr lang="es-CL" baseline="0" dirty="0" smtClean="0"/>
                        <a:t>     400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</a:t>
                      </a:r>
                      <a:r>
                        <a:rPr lang="es-CL" baseline="0" dirty="0" smtClean="0"/>
                        <a:t>     200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400</a:t>
                      </a:r>
                      <a:r>
                        <a:rPr lang="es-CL" baseline="0" dirty="0" smtClean="0"/>
                        <a:t>     100%  MP</a:t>
                      </a:r>
                    </a:p>
                    <a:p>
                      <a:r>
                        <a:rPr lang="es-CL" baseline="0" dirty="0" smtClean="0"/>
                        <a:t>            50%  CC</a:t>
                      </a:r>
                      <a:endParaRPr lang="es-CL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es-CL" dirty="0" smtClean="0"/>
                        <a:t>Total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 </a:t>
                      </a:r>
                      <a:r>
                        <a:rPr lang="es-CL" baseline="0" dirty="0" smtClean="0"/>
                        <a:t>  12.400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</a:t>
                      </a:r>
                      <a:r>
                        <a:rPr lang="es-CL" baseline="0" dirty="0" smtClean="0"/>
                        <a:t> 12.200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 descr="C:\Program Files (x86)\Microsoft Office\MEDIA\OFFICE14\Bullets\BD21298_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9685" y="4437112"/>
            <a:ext cx="123825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Program Files (x86)\Microsoft Office\MEDIA\OFFICE14\Bullets\BD21298_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106" y="4713337"/>
            <a:ext cx="123825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64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>
            <a:normAutofit/>
          </a:bodyPr>
          <a:lstStyle/>
          <a:p>
            <a:r>
              <a:rPr lang="es-CL" dirty="0" smtClean="0"/>
              <a:t>A continuación </a:t>
            </a:r>
            <a:r>
              <a:rPr lang="es-CL" dirty="0"/>
              <a:t> </a:t>
            </a:r>
            <a:r>
              <a:rPr lang="es-CL" dirty="0" smtClean="0"/>
              <a:t>se continua con el paso tres, a saber:</a:t>
            </a:r>
          </a:p>
          <a:p>
            <a:r>
              <a:rPr lang="es-CL" b="1" u="sng" dirty="0"/>
              <a:t>3</a:t>
            </a:r>
            <a:r>
              <a:rPr lang="es-CL" b="1" u="sng" dirty="0" smtClean="0"/>
              <a:t>.- Determinación del flujo de costos.</a:t>
            </a:r>
          </a:p>
          <a:p>
            <a:r>
              <a:rPr lang="es-CL" dirty="0"/>
              <a:t> </a:t>
            </a:r>
            <a:r>
              <a:rPr lang="es-CL" dirty="0" smtClean="0"/>
              <a:t>Materia Prima            =    $ 55.800.</a:t>
            </a:r>
          </a:p>
          <a:p>
            <a:r>
              <a:rPr lang="es-CL" dirty="0" smtClean="0"/>
              <a:t> </a:t>
            </a:r>
            <a:r>
              <a:rPr lang="es-CL" u="sng" dirty="0" smtClean="0"/>
              <a:t>Costo de Conversión   =    $ 88.450</a:t>
            </a:r>
          </a:p>
          <a:p>
            <a:r>
              <a:rPr lang="es-CL" dirty="0" smtClean="0"/>
              <a:t> Total                          =    $144.250</a:t>
            </a:r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73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>
            <a:normAutofit/>
          </a:bodyPr>
          <a:lstStyle/>
          <a:p>
            <a:r>
              <a:rPr lang="es-CL" dirty="0" smtClean="0"/>
              <a:t>Se continua con el paso cuatro , a saber:</a:t>
            </a:r>
          </a:p>
          <a:p>
            <a:r>
              <a:rPr lang="es-CL" b="1" u="sng" dirty="0"/>
              <a:t>4</a:t>
            </a:r>
            <a:r>
              <a:rPr lang="es-CL" b="1" u="sng" dirty="0" smtClean="0"/>
              <a:t>.- Determinar el Costo de las unidades equivalentes( 3/2).</a:t>
            </a:r>
          </a:p>
          <a:p>
            <a:endParaRPr lang="es-CL" dirty="0" smtClean="0"/>
          </a:p>
          <a:p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8704285"/>
              </p:ext>
            </p:extLst>
          </p:nvPr>
        </p:nvGraphicFramePr>
        <p:xfrm>
          <a:off x="611560" y="2492896"/>
          <a:ext cx="7920880" cy="3888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220"/>
                <a:gridCol w="2124236"/>
                <a:gridCol w="1836204"/>
                <a:gridCol w="1980220"/>
              </a:tblGrid>
              <a:tr h="972108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Monto/</a:t>
                      </a:r>
                      <a:r>
                        <a:rPr lang="es-CL" baseline="0" dirty="0" smtClean="0"/>
                        <a:t> </a:t>
                      </a:r>
                      <a:r>
                        <a:rPr lang="es-CL" baseline="0" dirty="0" err="1" smtClean="0"/>
                        <a:t>n°unidades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Costo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Comentario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Materia</a:t>
                      </a:r>
                      <a:r>
                        <a:rPr lang="es-CL" baseline="0" dirty="0" smtClean="0"/>
                        <a:t> Prima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 $55.800/12.400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$4.50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Cada</a:t>
                      </a:r>
                      <a:r>
                        <a:rPr lang="es-CL" baseline="0" dirty="0" smtClean="0"/>
                        <a:t> Una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Costo</a:t>
                      </a:r>
                      <a:r>
                        <a:rPr lang="es-CL" baseline="0" dirty="0" smtClean="0"/>
                        <a:t> de Conversión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   $88.450/12200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</a:t>
                      </a:r>
                    </a:p>
                    <a:p>
                      <a:r>
                        <a:rPr lang="es-CL" dirty="0" smtClean="0"/>
                        <a:t>      $ 7.25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</a:t>
                      </a:r>
                      <a:r>
                        <a:rPr lang="es-CL" baseline="0" dirty="0" smtClean="0"/>
                        <a:t> Cada Una 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Total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 $11.75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aseline="0" dirty="0" smtClean="0"/>
                        <a:t>  Valor de cada   unidad equivalente</a:t>
                      </a:r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317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>
            <a:normAutofit/>
          </a:bodyPr>
          <a:lstStyle/>
          <a:p>
            <a:r>
              <a:rPr lang="es-CL" dirty="0" smtClean="0"/>
              <a:t>A continuación aplicaremos el resumen de costos, a saber:</a:t>
            </a:r>
          </a:p>
          <a:p>
            <a:r>
              <a:rPr lang="es-CL" b="1" u="sng" dirty="0"/>
              <a:t>5</a:t>
            </a:r>
            <a:r>
              <a:rPr lang="es-CL" b="1" u="sng" dirty="0" smtClean="0"/>
              <a:t>.- Determinación del Resumen de Costos.</a:t>
            </a:r>
          </a:p>
          <a:p>
            <a:r>
              <a:rPr lang="es-CL" dirty="0" smtClean="0"/>
              <a:t>1.-Producción Terminada=  </a:t>
            </a:r>
            <a:r>
              <a:rPr lang="es-CL" dirty="0" smtClean="0"/>
              <a:t>12.000 </a:t>
            </a:r>
            <a:r>
              <a:rPr lang="es-CL" dirty="0" smtClean="0"/>
              <a:t>* $11.75             $141.000</a:t>
            </a:r>
          </a:p>
          <a:p>
            <a:r>
              <a:rPr lang="es-CL" u="sng" dirty="0" smtClean="0"/>
              <a:t>2.-Más Producción en Proceso:</a:t>
            </a:r>
          </a:p>
          <a:p>
            <a:r>
              <a:rPr lang="es-CL" dirty="0" smtClean="0"/>
              <a:t> Materia prima =</a:t>
            </a:r>
            <a:r>
              <a:rPr lang="es-CL" dirty="0"/>
              <a:t> </a:t>
            </a:r>
            <a:r>
              <a:rPr lang="es-CL" dirty="0" smtClean="0"/>
              <a:t>400 * $ 4.5     $</a:t>
            </a:r>
            <a:r>
              <a:rPr lang="es-CL" dirty="0" smtClean="0"/>
              <a:t>1800</a:t>
            </a:r>
            <a:endParaRPr lang="es-CL" dirty="0" smtClean="0"/>
          </a:p>
          <a:p>
            <a:r>
              <a:rPr lang="es-CL" dirty="0"/>
              <a:t> </a:t>
            </a:r>
            <a:r>
              <a:rPr lang="es-CL" u="sng" dirty="0" smtClean="0"/>
              <a:t>Costo de Conversión= 200 * $ 7.25     $</a:t>
            </a:r>
            <a:r>
              <a:rPr lang="es-CL" u="sng" dirty="0" smtClean="0"/>
              <a:t>1450</a:t>
            </a:r>
            <a:endParaRPr lang="es-CL" u="sng" dirty="0"/>
          </a:p>
          <a:p>
            <a:r>
              <a:rPr lang="es-CL" dirty="0" smtClean="0"/>
              <a:t>        Total </a:t>
            </a:r>
            <a:r>
              <a:rPr lang="es-CL" u="sng" dirty="0" smtClean="0"/>
              <a:t>unidades en proceso=  $</a:t>
            </a:r>
            <a:r>
              <a:rPr lang="es-CL" u="sng" dirty="0" smtClean="0"/>
              <a:t>3250</a:t>
            </a:r>
            <a:r>
              <a:rPr lang="es-CL" u="sng" dirty="0" smtClean="0"/>
              <a:t>.</a:t>
            </a:r>
          </a:p>
          <a:p>
            <a:endParaRPr lang="es-CL" u="sng" dirty="0"/>
          </a:p>
          <a:p>
            <a:r>
              <a:rPr lang="es-CL" dirty="0" smtClean="0"/>
              <a:t>  Total  producción terminada + en Proceso(1+2) =  $144.250</a:t>
            </a:r>
          </a:p>
          <a:p>
            <a:endParaRPr lang="es-CL" dirty="0" smtClean="0"/>
          </a:p>
          <a:p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C:\Program Files (x86)\Microsoft Office\MEDIA\OFFICE14\Bullets\BD21298_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410791"/>
            <a:ext cx="123825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Program Files (x86)\Microsoft Office\MEDIA\OFFICE14\Bullets\BD21298_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653" y="3221033"/>
            <a:ext cx="123825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Program Files (x86)\Microsoft Office\MEDIA\OFFICE14\Bullets\BD21298_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82678"/>
            <a:ext cx="123825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889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/>
          <a:lstStyle/>
          <a:p>
            <a:r>
              <a:rPr lang="es-CL" u="sng" dirty="0" smtClean="0"/>
              <a:t> </a:t>
            </a:r>
            <a:r>
              <a:rPr lang="es-CL" u="sng" dirty="0" smtClean="0"/>
              <a:t>Respuesta </a:t>
            </a:r>
            <a:r>
              <a:rPr lang="es-CL" u="sng" dirty="0" smtClean="0"/>
              <a:t>Problema Práctico:</a:t>
            </a:r>
          </a:p>
          <a:p>
            <a:r>
              <a:rPr lang="es-CL" dirty="0"/>
              <a:t>1</a:t>
            </a:r>
            <a:r>
              <a:rPr lang="es-CL" dirty="0" smtClean="0"/>
              <a:t>.- El costo de la Producción Terminada</a:t>
            </a:r>
            <a:r>
              <a:rPr lang="es-CL" dirty="0"/>
              <a:t> </a:t>
            </a:r>
            <a:r>
              <a:rPr lang="es-CL" dirty="0" smtClean="0"/>
              <a:t>es de un valor de           </a:t>
            </a:r>
            <a:r>
              <a:rPr lang="es-CL" dirty="0"/>
              <a:t>$141.000</a:t>
            </a:r>
          </a:p>
          <a:p>
            <a:r>
              <a:rPr lang="es-CL" dirty="0"/>
              <a:t>1.- El costo de la Producción </a:t>
            </a:r>
            <a:r>
              <a:rPr lang="es-CL" dirty="0" smtClean="0"/>
              <a:t>en proceso  </a:t>
            </a:r>
            <a:r>
              <a:rPr lang="es-CL" dirty="0"/>
              <a:t>es </a:t>
            </a:r>
            <a:r>
              <a:rPr lang="es-CL"/>
              <a:t>de </a:t>
            </a:r>
            <a:r>
              <a:rPr lang="es-CL" smtClean="0"/>
              <a:t> $3250.</a:t>
            </a:r>
            <a:endParaRPr lang="es-CL" dirty="0"/>
          </a:p>
          <a:p>
            <a:endParaRPr lang="es-CL" dirty="0"/>
          </a:p>
          <a:p>
            <a:endParaRPr lang="es-CL" u="sng" dirty="0" smtClean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Proceso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78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nsmisión de listas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ransmisión de listas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ansmisión de listas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91</TotalTime>
  <Words>937</Words>
  <Application>Microsoft Office PowerPoint</Application>
  <PresentationFormat>Presentación en pantalla (4:3)</PresentationFormat>
  <Paragraphs>154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Georgia</vt:lpstr>
      <vt:lpstr>Trebuchet MS</vt:lpstr>
      <vt:lpstr>Transmisión de listas</vt:lpstr>
      <vt:lpstr>Costos por Proceso</vt:lpstr>
      <vt:lpstr>Costos por Proceso</vt:lpstr>
      <vt:lpstr>Costos por Proceso</vt:lpstr>
      <vt:lpstr>Costos por Proceso</vt:lpstr>
      <vt:lpstr>Costos por Proceso</vt:lpstr>
      <vt:lpstr>Costos por Proceso</vt:lpstr>
      <vt:lpstr>Costos por Proceso</vt:lpstr>
      <vt:lpstr>Costos por Proceso</vt:lpstr>
      <vt:lpstr>Costos por Proceso</vt:lpstr>
      <vt:lpstr>Costos por Proceso</vt:lpstr>
      <vt:lpstr>Costos por Proceso</vt:lpstr>
      <vt:lpstr>Costos por Proceso</vt:lpstr>
      <vt:lpstr>Costos por Proceso</vt:lpstr>
      <vt:lpstr>Costos por Proceso</vt:lpstr>
      <vt:lpstr>Costos por Proceso</vt:lpstr>
      <vt:lpstr>Costos por Proceso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Costos por Proceso</dc:title>
  <dc:creator>09nrodriguezo@gmail.com</dc:creator>
  <cp:lastModifiedBy>Norman Rodriguez Ortega</cp:lastModifiedBy>
  <cp:revision>29</cp:revision>
  <dcterms:created xsi:type="dcterms:W3CDTF">2020-08-16T18:27:46Z</dcterms:created>
  <dcterms:modified xsi:type="dcterms:W3CDTF">2020-08-17T13:25:37Z</dcterms:modified>
</cp:coreProperties>
</file>