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56"/>
    <p:restoredTop sz="94668"/>
  </p:normalViewPr>
  <p:slideViewPr>
    <p:cSldViewPr snapToGrid="0">
      <p:cViewPr varScale="1">
        <p:scale>
          <a:sx n="105" d="100"/>
          <a:sy n="105" d="100"/>
        </p:scale>
        <p:origin x="600"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90720EE-944A-1349-AADA-35AD0AD5B542}" type="doc">
      <dgm:prSet loTypeId="urn:microsoft.com/office/officeart/2005/8/layout/cycle6" loCatId="" qsTypeId="urn:microsoft.com/office/officeart/2005/8/quickstyle/simple1" qsCatId="simple" csTypeId="urn:microsoft.com/office/officeart/2005/8/colors/accent1_2" csCatId="accent1" phldr="1"/>
      <dgm:spPr/>
      <dgm:t>
        <a:bodyPr/>
        <a:lstStyle/>
        <a:p>
          <a:endParaRPr lang="es-MX"/>
        </a:p>
      </dgm:t>
    </dgm:pt>
    <dgm:pt modelId="{7308D331-E1DF-A544-85C3-391DAAAAA9FE}">
      <dgm:prSet phldrT="[Texto]"/>
      <dgm:spPr/>
      <dgm:t>
        <a:bodyPr/>
        <a:lstStyle/>
        <a:p>
          <a:r>
            <a:rPr lang="es-MX" dirty="0"/>
            <a:t>Director de sanidad que la presidirá</a:t>
          </a:r>
        </a:p>
      </dgm:t>
    </dgm:pt>
    <dgm:pt modelId="{D2CADFC5-FABE-714C-9F0D-245DB079E302}" type="parTrans" cxnId="{5D864B8A-CC81-CB4C-BBF6-EAD5392DBFDC}">
      <dgm:prSet/>
      <dgm:spPr/>
      <dgm:t>
        <a:bodyPr/>
        <a:lstStyle/>
        <a:p>
          <a:endParaRPr lang="es-MX"/>
        </a:p>
      </dgm:t>
    </dgm:pt>
    <dgm:pt modelId="{36B959D4-22E5-BE4C-8FD3-D003A1140696}" type="sibTrans" cxnId="{5D864B8A-CC81-CB4C-BBF6-EAD5392DBFDC}">
      <dgm:prSet/>
      <dgm:spPr/>
      <dgm:t>
        <a:bodyPr/>
        <a:lstStyle/>
        <a:p>
          <a:endParaRPr lang="es-MX"/>
        </a:p>
      </dgm:t>
    </dgm:pt>
    <dgm:pt modelId="{098BE3DD-C2E9-2941-BFBC-5E67E8C550AC}">
      <dgm:prSet phldrT="[Texto]"/>
      <dgm:spPr/>
      <dgm:t>
        <a:bodyPr/>
        <a:lstStyle/>
        <a:p>
          <a:r>
            <a:rPr lang="es-MX" dirty="0"/>
            <a:t>Jefe del Departamento II</a:t>
          </a:r>
        </a:p>
      </dgm:t>
    </dgm:pt>
    <dgm:pt modelId="{4B63700D-D83D-D441-A908-EC4B11624270}" type="parTrans" cxnId="{B1C987E2-6DBE-5545-AEDD-6D993B993218}">
      <dgm:prSet/>
      <dgm:spPr/>
      <dgm:t>
        <a:bodyPr/>
        <a:lstStyle/>
        <a:p>
          <a:endParaRPr lang="es-MX"/>
        </a:p>
      </dgm:t>
    </dgm:pt>
    <dgm:pt modelId="{0133A6DA-A8DB-6A48-B518-3E23F24B5C4C}" type="sibTrans" cxnId="{B1C987E2-6DBE-5545-AEDD-6D993B993218}">
      <dgm:prSet/>
      <dgm:spPr/>
      <dgm:t>
        <a:bodyPr/>
        <a:lstStyle/>
        <a:p>
          <a:endParaRPr lang="es-MX"/>
        </a:p>
      </dgm:t>
    </dgm:pt>
    <dgm:pt modelId="{1E6186D0-025E-6347-AF69-12D4FE61EB95}">
      <dgm:prSet phldrT="[Texto]"/>
      <dgm:spPr/>
      <dgm:t>
        <a:bodyPr/>
        <a:lstStyle/>
        <a:p>
          <a:r>
            <a:rPr lang="es-MX" dirty="0"/>
            <a:t>Jefe del Departamento IV</a:t>
          </a:r>
        </a:p>
      </dgm:t>
    </dgm:pt>
    <dgm:pt modelId="{E9724A8C-937E-794E-A76C-0179BCBDB8F6}" type="parTrans" cxnId="{0F2BAAF6-A370-B845-A815-2375A72A0E6E}">
      <dgm:prSet/>
      <dgm:spPr/>
      <dgm:t>
        <a:bodyPr/>
        <a:lstStyle/>
        <a:p>
          <a:endParaRPr lang="es-MX"/>
        </a:p>
      </dgm:t>
    </dgm:pt>
    <dgm:pt modelId="{ECF2D2F9-A6A7-0445-BB1F-FFBB99E763F6}" type="sibTrans" cxnId="{0F2BAAF6-A370-B845-A815-2375A72A0E6E}">
      <dgm:prSet/>
      <dgm:spPr/>
      <dgm:t>
        <a:bodyPr/>
        <a:lstStyle/>
        <a:p>
          <a:endParaRPr lang="es-MX"/>
        </a:p>
      </dgm:t>
    </dgm:pt>
    <dgm:pt modelId="{FF522DC5-2470-824F-8B55-9C2E374D9AAA}">
      <dgm:prSet phldrT="[Texto]"/>
      <dgm:spPr/>
      <dgm:t>
        <a:bodyPr/>
        <a:lstStyle/>
        <a:p>
          <a:r>
            <a:rPr lang="es-MX" dirty="0"/>
            <a:t>Secretario Técnico</a:t>
          </a:r>
        </a:p>
      </dgm:t>
    </dgm:pt>
    <dgm:pt modelId="{BB2098E0-5260-B847-95C8-C61F2A3377EE}" type="parTrans" cxnId="{11600EB2-628C-DF46-B9D4-A90B82956638}">
      <dgm:prSet/>
      <dgm:spPr/>
      <dgm:t>
        <a:bodyPr/>
        <a:lstStyle/>
        <a:p>
          <a:endParaRPr lang="es-MX"/>
        </a:p>
      </dgm:t>
    </dgm:pt>
    <dgm:pt modelId="{8B22510B-54F3-754B-9B05-15D96478ED86}" type="sibTrans" cxnId="{11600EB2-628C-DF46-B9D4-A90B82956638}">
      <dgm:prSet/>
      <dgm:spPr/>
      <dgm:t>
        <a:bodyPr/>
        <a:lstStyle/>
        <a:p>
          <a:endParaRPr lang="es-MX"/>
        </a:p>
      </dgm:t>
    </dgm:pt>
    <dgm:pt modelId="{BF7EF3A1-06C0-764E-BA83-ACC4E6F392D5}">
      <dgm:prSet phldrT="[Texto]"/>
      <dgm:spPr/>
      <dgm:t>
        <a:bodyPr/>
        <a:lstStyle/>
        <a:p>
          <a:r>
            <a:rPr lang="es-MX" dirty="0"/>
            <a:t>Secretario Administrativo</a:t>
          </a:r>
        </a:p>
      </dgm:t>
    </dgm:pt>
    <dgm:pt modelId="{4AFBB619-33F1-7D4C-98FF-E925EEADA76F}" type="parTrans" cxnId="{8804B6E0-4013-1A4C-BDCB-01505DA8DA21}">
      <dgm:prSet/>
      <dgm:spPr/>
      <dgm:t>
        <a:bodyPr/>
        <a:lstStyle/>
        <a:p>
          <a:endParaRPr lang="es-MX"/>
        </a:p>
      </dgm:t>
    </dgm:pt>
    <dgm:pt modelId="{455569E5-51A3-D143-A5C7-A246FD435B5A}" type="sibTrans" cxnId="{8804B6E0-4013-1A4C-BDCB-01505DA8DA21}">
      <dgm:prSet/>
      <dgm:spPr/>
      <dgm:t>
        <a:bodyPr/>
        <a:lstStyle/>
        <a:p>
          <a:endParaRPr lang="es-MX"/>
        </a:p>
      </dgm:t>
    </dgm:pt>
    <dgm:pt modelId="{43E8A84B-8771-C343-91A1-42A768BDD1AF}" type="pres">
      <dgm:prSet presAssocID="{590720EE-944A-1349-AADA-35AD0AD5B542}" presName="cycle" presStyleCnt="0">
        <dgm:presLayoutVars>
          <dgm:dir/>
          <dgm:resizeHandles val="exact"/>
        </dgm:presLayoutVars>
      </dgm:prSet>
      <dgm:spPr/>
    </dgm:pt>
    <dgm:pt modelId="{DF563747-3B83-AA49-888E-3668A03C6A40}" type="pres">
      <dgm:prSet presAssocID="{7308D331-E1DF-A544-85C3-391DAAAAA9FE}" presName="node" presStyleLbl="node1" presStyleIdx="0" presStyleCnt="5">
        <dgm:presLayoutVars>
          <dgm:bulletEnabled val="1"/>
        </dgm:presLayoutVars>
      </dgm:prSet>
      <dgm:spPr/>
    </dgm:pt>
    <dgm:pt modelId="{23000D70-7DB1-6C40-9630-66AACD26E771}" type="pres">
      <dgm:prSet presAssocID="{7308D331-E1DF-A544-85C3-391DAAAAA9FE}" presName="spNode" presStyleCnt="0"/>
      <dgm:spPr/>
    </dgm:pt>
    <dgm:pt modelId="{2552C0C2-D341-784E-9038-1925BFCD241A}" type="pres">
      <dgm:prSet presAssocID="{36B959D4-22E5-BE4C-8FD3-D003A1140696}" presName="sibTrans" presStyleLbl="sibTrans1D1" presStyleIdx="0" presStyleCnt="5"/>
      <dgm:spPr/>
    </dgm:pt>
    <dgm:pt modelId="{CDA31789-14E2-BE49-AC9E-096F888F054F}" type="pres">
      <dgm:prSet presAssocID="{098BE3DD-C2E9-2941-BFBC-5E67E8C550AC}" presName="node" presStyleLbl="node1" presStyleIdx="1" presStyleCnt="5">
        <dgm:presLayoutVars>
          <dgm:bulletEnabled val="1"/>
        </dgm:presLayoutVars>
      </dgm:prSet>
      <dgm:spPr/>
    </dgm:pt>
    <dgm:pt modelId="{E6F182BD-D221-254E-A6D0-BA9E995383A5}" type="pres">
      <dgm:prSet presAssocID="{098BE3DD-C2E9-2941-BFBC-5E67E8C550AC}" presName="spNode" presStyleCnt="0"/>
      <dgm:spPr/>
    </dgm:pt>
    <dgm:pt modelId="{9C745B0E-D8D3-A14E-84E6-11453F53562B}" type="pres">
      <dgm:prSet presAssocID="{0133A6DA-A8DB-6A48-B518-3E23F24B5C4C}" presName="sibTrans" presStyleLbl="sibTrans1D1" presStyleIdx="1" presStyleCnt="5"/>
      <dgm:spPr/>
    </dgm:pt>
    <dgm:pt modelId="{B2A9ABB0-7972-2147-B652-B2A2DD2C8603}" type="pres">
      <dgm:prSet presAssocID="{1E6186D0-025E-6347-AF69-12D4FE61EB95}" presName="node" presStyleLbl="node1" presStyleIdx="2" presStyleCnt="5">
        <dgm:presLayoutVars>
          <dgm:bulletEnabled val="1"/>
        </dgm:presLayoutVars>
      </dgm:prSet>
      <dgm:spPr/>
    </dgm:pt>
    <dgm:pt modelId="{14AF9953-0970-0746-9FCF-6505D8405CE9}" type="pres">
      <dgm:prSet presAssocID="{1E6186D0-025E-6347-AF69-12D4FE61EB95}" presName="spNode" presStyleCnt="0"/>
      <dgm:spPr/>
    </dgm:pt>
    <dgm:pt modelId="{F0846E23-B2E2-9145-9108-FED410520604}" type="pres">
      <dgm:prSet presAssocID="{ECF2D2F9-A6A7-0445-BB1F-FFBB99E763F6}" presName="sibTrans" presStyleLbl="sibTrans1D1" presStyleIdx="2" presStyleCnt="5"/>
      <dgm:spPr/>
    </dgm:pt>
    <dgm:pt modelId="{2A98BDE5-642E-1C4F-9EE9-86FBA9F6467F}" type="pres">
      <dgm:prSet presAssocID="{FF522DC5-2470-824F-8B55-9C2E374D9AAA}" presName="node" presStyleLbl="node1" presStyleIdx="3" presStyleCnt="5">
        <dgm:presLayoutVars>
          <dgm:bulletEnabled val="1"/>
        </dgm:presLayoutVars>
      </dgm:prSet>
      <dgm:spPr/>
    </dgm:pt>
    <dgm:pt modelId="{DB1B2CFA-DA8F-2D44-8BBF-3494C6818076}" type="pres">
      <dgm:prSet presAssocID="{FF522DC5-2470-824F-8B55-9C2E374D9AAA}" presName="spNode" presStyleCnt="0"/>
      <dgm:spPr/>
    </dgm:pt>
    <dgm:pt modelId="{8527F6D1-4776-CF40-AB11-5F6634B908B6}" type="pres">
      <dgm:prSet presAssocID="{8B22510B-54F3-754B-9B05-15D96478ED86}" presName="sibTrans" presStyleLbl="sibTrans1D1" presStyleIdx="3" presStyleCnt="5"/>
      <dgm:spPr/>
    </dgm:pt>
    <dgm:pt modelId="{DF0F972F-07A8-7348-B300-2D7C45D2CE99}" type="pres">
      <dgm:prSet presAssocID="{BF7EF3A1-06C0-764E-BA83-ACC4E6F392D5}" presName="node" presStyleLbl="node1" presStyleIdx="4" presStyleCnt="5">
        <dgm:presLayoutVars>
          <dgm:bulletEnabled val="1"/>
        </dgm:presLayoutVars>
      </dgm:prSet>
      <dgm:spPr/>
    </dgm:pt>
    <dgm:pt modelId="{EA40A625-E603-CE41-B299-E37A4CB78D5E}" type="pres">
      <dgm:prSet presAssocID="{BF7EF3A1-06C0-764E-BA83-ACC4E6F392D5}" presName="spNode" presStyleCnt="0"/>
      <dgm:spPr/>
    </dgm:pt>
    <dgm:pt modelId="{B0AEB4D5-F1BA-A94C-8B5B-371F09B3421D}" type="pres">
      <dgm:prSet presAssocID="{455569E5-51A3-D143-A5C7-A246FD435B5A}" presName="sibTrans" presStyleLbl="sibTrans1D1" presStyleIdx="4" presStyleCnt="5"/>
      <dgm:spPr/>
    </dgm:pt>
  </dgm:ptLst>
  <dgm:cxnLst>
    <dgm:cxn modelId="{A3BA1950-482A-E24E-94E0-8BD11A69DC4F}" type="presOf" srcId="{8B22510B-54F3-754B-9B05-15D96478ED86}" destId="{8527F6D1-4776-CF40-AB11-5F6634B908B6}" srcOrd="0" destOrd="0" presId="urn:microsoft.com/office/officeart/2005/8/layout/cycle6"/>
    <dgm:cxn modelId="{BBB90656-9FAE-014F-901A-DCD368312F85}" type="presOf" srcId="{1E6186D0-025E-6347-AF69-12D4FE61EB95}" destId="{B2A9ABB0-7972-2147-B652-B2A2DD2C8603}" srcOrd="0" destOrd="0" presId="urn:microsoft.com/office/officeart/2005/8/layout/cycle6"/>
    <dgm:cxn modelId="{25546066-EA9B-FF46-8985-F1313A30CDF5}" type="presOf" srcId="{BF7EF3A1-06C0-764E-BA83-ACC4E6F392D5}" destId="{DF0F972F-07A8-7348-B300-2D7C45D2CE99}" srcOrd="0" destOrd="0" presId="urn:microsoft.com/office/officeart/2005/8/layout/cycle6"/>
    <dgm:cxn modelId="{1E93BB67-9315-7B43-914D-E8316944502D}" type="presOf" srcId="{0133A6DA-A8DB-6A48-B518-3E23F24B5C4C}" destId="{9C745B0E-D8D3-A14E-84E6-11453F53562B}" srcOrd="0" destOrd="0" presId="urn:microsoft.com/office/officeart/2005/8/layout/cycle6"/>
    <dgm:cxn modelId="{9C04D26D-1F29-2649-8CB7-E9DA7A0E0150}" type="presOf" srcId="{7308D331-E1DF-A544-85C3-391DAAAAA9FE}" destId="{DF563747-3B83-AA49-888E-3668A03C6A40}" srcOrd="0" destOrd="0" presId="urn:microsoft.com/office/officeart/2005/8/layout/cycle6"/>
    <dgm:cxn modelId="{2F5D6772-CD6E-3343-A019-6A934C10C989}" type="presOf" srcId="{ECF2D2F9-A6A7-0445-BB1F-FFBB99E763F6}" destId="{F0846E23-B2E2-9145-9108-FED410520604}" srcOrd="0" destOrd="0" presId="urn:microsoft.com/office/officeart/2005/8/layout/cycle6"/>
    <dgm:cxn modelId="{B769ED74-4166-3C48-A3B9-F96B9C02C7DE}" type="presOf" srcId="{455569E5-51A3-D143-A5C7-A246FD435B5A}" destId="{B0AEB4D5-F1BA-A94C-8B5B-371F09B3421D}" srcOrd="0" destOrd="0" presId="urn:microsoft.com/office/officeart/2005/8/layout/cycle6"/>
    <dgm:cxn modelId="{5D864B8A-CC81-CB4C-BBF6-EAD5392DBFDC}" srcId="{590720EE-944A-1349-AADA-35AD0AD5B542}" destId="{7308D331-E1DF-A544-85C3-391DAAAAA9FE}" srcOrd="0" destOrd="0" parTransId="{D2CADFC5-FABE-714C-9F0D-245DB079E302}" sibTransId="{36B959D4-22E5-BE4C-8FD3-D003A1140696}"/>
    <dgm:cxn modelId="{11600EB2-628C-DF46-B9D4-A90B82956638}" srcId="{590720EE-944A-1349-AADA-35AD0AD5B542}" destId="{FF522DC5-2470-824F-8B55-9C2E374D9AAA}" srcOrd="3" destOrd="0" parTransId="{BB2098E0-5260-B847-95C8-C61F2A3377EE}" sibTransId="{8B22510B-54F3-754B-9B05-15D96478ED86}"/>
    <dgm:cxn modelId="{042AC6CE-B80C-6746-9032-9E570BDA9AAF}" type="presOf" srcId="{590720EE-944A-1349-AADA-35AD0AD5B542}" destId="{43E8A84B-8771-C343-91A1-42A768BDD1AF}" srcOrd="0" destOrd="0" presId="urn:microsoft.com/office/officeart/2005/8/layout/cycle6"/>
    <dgm:cxn modelId="{ACEBD2D9-56AE-FD46-A97A-0A8E8580079F}" type="presOf" srcId="{FF522DC5-2470-824F-8B55-9C2E374D9AAA}" destId="{2A98BDE5-642E-1C4F-9EE9-86FBA9F6467F}" srcOrd="0" destOrd="0" presId="urn:microsoft.com/office/officeart/2005/8/layout/cycle6"/>
    <dgm:cxn modelId="{8804B6E0-4013-1A4C-BDCB-01505DA8DA21}" srcId="{590720EE-944A-1349-AADA-35AD0AD5B542}" destId="{BF7EF3A1-06C0-764E-BA83-ACC4E6F392D5}" srcOrd="4" destOrd="0" parTransId="{4AFBB619-33F1-7D4C-98FF-E925EEADA76F}" sibTransId="{455569E5-51A3-D143-A5C7-A246FD435B5A}"/>
    <dgm:cxn modelId="{B1C987E2-6DBE-5545-AEDD-6D993B993218}" srcId="{590720EE-944A-1349-AADA-35AD0AD5B542}" destId="{098BE3DD-C2E9-2941-BFBC-5E67E8C550AC}" srcOrd="1" destOrd="0" parTransId="{4B63700D-D83D-D441-A908-EC4B11624270}" sibTransId="{0133A6DA-A8DB-6A48-B518-3E23F24B5C4C}"/>
    <dgm:cxn modelId="{A045F5EB-B35D-D040-BB71-F74DA5B71B2D}" type="presOf" srcId="{36B959D4-22E5-BE4C-8FD3-D003A1140696}" destId="{2552C0C2-D341-784E-9038-1925BFCD241A}" srcOrd="0" destOrd="0" presId="urn:microsoft.com/office/officeart/2005/8/layout/cycle6"/>
    <dgm:cxn modelId="{0F2BAAF6-A370-B845-A815-2375A72A0E6E}" srcId="{590720EE-944A-1349-AADA-35AD0AD5B542}" destId="{1E6186D0-025E-6347-AF69-12D4FE61EB95}" srcOrd="2" destOrd="0" parTransId="{E9724A8C-937E-794E-A76C-0179BCBDB8F6}" sibTransId="{ECF2D2F9-A6A7-0445-BB1F-FFBB99E763F6}"/>
    <dgm:cxn modelId="{42AB0FF9-B66C-504D-9621-47C8F9B50E2E}" type="presOf" srcId="{098BE3DD-C2E9-2941-BFBC-5E67E8C550AC}" destId="{CDA31789-14E2-BE49-AC9E-096F888F054F}" srcOrd="0" destOrd="0" presId="urn:microsoft.com/office/officeart/2005/8/layout/cycle6"/>
    <dgm:cxn modelId="{41030996-4A7B-4F47-827E-FBB3B7E0819F}" type="presParOf" srcId="{43E8A84B-8771-C343-91A1-42A768BDD1AF}" destId="{DF563747-3B83-AA49-888E-3668A03C6A40}" srcOrd="0" destOrd="0" presId="urn:microsoft.com/office/officeart/2005/8/layout/cycle6"/>
    <dgm:cxn modelId="{D68D427F-5B96-4945-AF0E-E6C78A6B27EB}" type="presParOf" srcId="{43E8A84B-8771-C343-91A1-42A768BDD1AF}" destId="{23000D70-7DB1-6C40-9630-66AACD26E771}" srcOrd="1" destOrd="0" presId="urn:microsoft.com/office/officeart/2005/8/layout/cycle6"/>
    <dgm:cxn modelId="{223EA6ED-D6CD-AC4F-9DC3-09D594D29598}" type="presParOf" srcId="{43E8A84B-8771-C343-91A1-42A768BDD1AF}" destId="{2552C0C2-D341-784E-9038-1925BFCD241A}" srcOrd="2" destOrd="0" presId="urn:microsoft.com/office/officeart/2005/8/layout/cycle6"/>
    <dgm:cxn modelId="{9CC49077-5109-494E-B9EE-D3F0D98C1475}" type="presParOf" srcId="{43E8A84B-8771-C343-91A1-42A768BDD1AF}" destId="{CDA31789-14E2-BE49-AC9E-096F888F054F}" srcOrd="3" destOrd="0" presId="urn:microsoft.com/office/officeart/2005/8/layout/cycle6"/>
    <dgm:cxn modelId="{4D0F2E8B-8675-6140-9D10-140E9FA47D31}" type="presParOf" srcId="{43E8A84B-8771-C343-91A1-42A768BDD1AF}" destId="{E6F182BD-D221-254E-A6D0-BA9E995383A5}" srcOrd="4" destOrd="0" presId="urn:microsoft.com/office/officeart/2005/8/layout/cycle6"/>
    <dgm:cxn modelId="{A7421EEB-291F-774D-A823-DC8729D29771}" type="presParOf" srcId="{43E8A84B-8771-C343-91A1-42A768BDD1AF}" destId="{9C745B0E-D8D3-A14E-84E6-11453F53562B}" srcOrd="5" destOrd="0" presId="urn:microsoft.com/office/officeart/2005/8/layout/cycle6"/>
    <dgm:cxn modelId="{571E5EE5-8815-CD4C-9E86-69B0F7CA6B87}" type="presParOf" srcId="{43E8A84B-8771-C343-91A1-42A768BDD1AF}" destId="{B2A9ABB0-7972-2147-B652-B2A2DD2C8603}" srcOrd="6" destOrd="0" presId="urn:microsoft.com/office/officeart/2005/8/layout/cycle6"/>
    <dgm:cxn modelId="{EF6AF721-0374-1B4F-AF90-72A193AF8D54}" type="presParOf" srcId="{43E8A84B-8771-C343-91A1-42A768BDD1AF}" destId="{14AF9953-0970-0746-9FCF-6505D8405CE9}" srcOrd="7" destOrd="0" presId="urn:microsoft.com/office/officeart/2005/8/layout/cycle6"/>
    <dgm:cxn modelId="{67B58038-6C27-DB4A-852E-ECD520A74829}" type="presParOf" srcId="{43E8A84B-8771-C343-91A1-42A768BDD1AF}" destId="{F0846E23-B2E2-9145-9108-FED410520604}" srcOrd="8" destOrd="0" presId="urn:microsoft.com/office/officeart/2005/8/layout/cycle6"/>
    <dgm:cxn modelId="{62CC36EB-33C5-6F44-A004-31DA72467FCD}" type="presParOf" srcId="{43E8A84B-8771-C343-91A1-42A768BDD1AF}" destId="{2A98BDE5-642E-1C4F-9EE9-86FBA9F6467F}" srcOrd="9" destOrd="0" presId="urn:microsoft.com/office/officeart/2005/8/layout/cycle6"/>
    <dgm:cxn modelId="{59B4A5BB-4220-4442-AD1B-9F08454FFFCB}" type="presParOf" srcId="{43E8A84B-8771-C343-91A1-42A768BDD1AF}" destId="{DB1B2CFA-DA8F-2D44-8BBF-3494C6818076}" srcOrd="10" destOrd="0" presId="urn:microsoft.com/office/officeart/2005/8/layout/cycle6"/>
    <dgm:cxn modelId="{C3F78014-8ED9-074A-8E3D-C22D00B15523}" type="presParOf" srcId="{43E8A84B-8771-C343-91A1-42A768BDD1AF}" destId="{8527F6D1-4776-CF40-AB11-5F6634B908B6}" srcOrd="11" destOrd="0" presId="urn:microsoft.com/office/officeart/2005/8/layout/cycle6"/>
    <dgm:cxn modelId="{CD2B2406-93C5-7A48-A670-74D44DDD3B49}" type="presParOf" srcId="{43E8A84B-8771-C343-91A1-42A768BDD1AF}" destId="{DF0F972F-07A8-7348-B300-2D7C45D2CE99}" srcOrd="12" destOrd="0" presId="urn:microsoft.com/office/officeart/2005/8/layout/cycle6"/>
    <dgm:cxn modelId="{4E383CCB-B7CF-2340-8B2F-ADA1D4C04B62}" type="presParOf" srcId="{43E8A84B-8771-C343-91A1-42A768BDD1AF}" destId="{EA40A625-E603-CE41-B299-E37A4CB78D5E}" srcOrd="13" destOrd="0" presId="urn:microsoft.com/office/officeart/2005/8/layout/cycle6"/>
    <dgm:cxn modelId="{775DD1B6-A465-5C4E-A513-135AEAC8870F}" type="presParOf" srcId="{43E8A84B-8771-C343-91A1-42A768BDD1AF}" destId="{B0AEB4D5-F1BA-A94C-8B5B-371F09B3421D}" srcOrd="14"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4BB106A-F022-284E-9B98-8D266F762753}" type="doc">
      <dgm:prSet loTypeId="urn:microsoft.com/office/officeart/2005/8/layout/default" loCatId="" qsTypeId="urn:microsoft.com/office/officeart/2005/8/quickstyle/simple1" qsCatId="simple" csTypeId="urn:microsoft.com/office/officeart/2005/8/colors/accent1_2" csCatId="accent1" phldr="1"/>
      <dgm:spPr/>
      <dgm:t>
        <a:bodyPr/>
        <a:lstStyle/>
        <a:p>
          <a:endParaRPr lang="es-MX"/>
        </a:p>
      </dgm:t>
    </dgm:pt>
    <dgm:pt modelId="{B3C53F3B-FA26-0940-AFAA-186B82B4D9AC}">
      <dgm:prSet/>
      <dgm:spPr/>
      <dgm:t>
        <a:bodyPr/>
        <a:lstStyle/>
        <a:p>
          <a:r>
            <a:rPr lang="es-CL" dirty="0"/>
            <a:t>El Director del Hospital Naval correspondiente, que la presidirá</a:t>
          </a:r>
        </a:p>
      </dgm:t>
    </dgm:pt>
    <dgm:pt modelId="{E1295596-A330-8C40-91ED-1F741384753D}" type="parTrans" cxnId="{EFF115C0-2708-B54A-BB74-C192B0248220}">
      <dgm:prSet/>
      <dgm:spPr/>
      <dgm:t>
        <a:bodyPr/>
        <a:lstStyle/>
        <a:p>
          <a:endParaRPr lang="es-MX"/>
        </a:p>
      </dgm:t>
    </dgm:pt>
    <dgm:pt modelId="{086723F1-F2CF-6C42-ACDF-B023E843C408}" type="sibTrans" cxnId="{EFF115C0-2708-B54A-BB74-C192B0248220}">
      <dgm:prSet/>
      <dgm:spPr/>
      <dgm:t>
        <a:bodyPr/>
        <a:lstStyle/>
        <a:p>
          <a:endParaRPr lang="es-MX"/>
        </a:p>
      </dgm:t>
    </dgm:pt>
    <dgm:pt modelId="{BCDAAA2C-66AE-284F-A5F7-552124F2B6EB}">
      <dgm:prSet/>
      <dgm:spPr/>
      <dgm:t>
        <a:bodyPr/>
        <a:lstStyle/>
        <a:p>
          <a:r>
            <a:rPr lang="es-CL" dirty="0"/>
            <a:t>Secretario Técnico que será un Oficial de Sanidad, nombrado por el Director de Sanidad de la Armada, a propuesta del Director del Hospital</a:t>
          </a:r>
        </a:p>
      </dgm:t>
    </dgm:pt>
    <dgm:pt modelId="{61FF28DD-567E-4447-9CD6-B27DBEA5CB8A}" type="parTrans" cxnId="{583EBDA5-3ECF-B646-BBCE-DE2CE14108B1}">
      <dgm:prSet/>
      <dgm:spPr/>
      <dgm:t>
        <a:bodyPr/>
        <a:lstStyle/>
        <a:p>
          <a:endParaRPr lang="es-MX"/>
        </a:p>
      </dgm:t>
    </dgm:pt>
    <dgm:pt modelId="{F5F7531F-783D-8742-AE3C-AA5F8A10716D}" type="sibTrans" cxnId="{583EBDA5-3ECF-B646-BBCE-DE2CE14108B1}">
      <dgm:prSet/>
      <dgm:spPr/>
      <dgm:t>
        <a:bodyPr/>
        <a:lstStyle/>
        <a:p>
          <a:endParaRPr lang="es-MX"/>
        </a:p>
      </dgm:t>
    </dgm:pt>
    <dgm:pt modelId="{C1926CA3-5A8F-6546-A03B-3759CA662011}">
      <dgm:prSet/>
      <dgm:spPr/>
      <dgm:t>
        <a:bodyPr/>
        <a:lstStyle/>
        <a:p>
          <a:r>
            <a:rPr lang="es-CL"/>
            <a:t>Secretario Administrativo, función que desempeñará un Empleado Civil</a:t>
          </a:r>
        </a:p>
      </dgm:t>
    </dgm:pt>
    <dgm:pt modelId="{DF52B3B3-C686-FB4B-ACC7-1BB93C042FCC}" type="parTrans" cxnId="{383EB2BF-8817-CE42-934C-5AEB053633F1}">
      <dgm:prSet/>
      <dgm:spPr/>
      <dgm:t>
        <a:bodyPr/>
        <a:lstStyle/>
        <a:p>
          <a:endParaRPr lang="es-MX"/>
        </a:p>
      </dgm:t>
    </dgm:pt>
    <dgm:pt modelId="{8B3141AA-08FC-154D-BCD8-1F76CA5DBB8A}" type="sibTrans" cxnId="{383EB2BF-8817-CE42-934C-5AEB053633F1}">
      <dgm:prSet/>
      <dgm:spPr/>
      <dgm:t>
        <a:bodyPr/>
        <a:lstStyle/>
        <a:p>
          <a:endParaRPr lang="es-MX"/>
        </a:p>
      </dgm:t>
    </dgm:pt>
    <dgm:pt modelId="{5FF37453-004C-7D4C-A739-5983E2AE4ADE}" type="pres">
      <dgm:prSet presAssocID="{34BB106A-F022-284E-9B98-8D266F762753}" presName="diagram" presStyleCnt="0">
        <dgm:presLayoutVars>
          <dgm:dir/>
          <dgm:resizeHandles val="exact"/>
        </dgm:presLayoutVars>
      </dgm:prSet>
      <dgm:spPr/>
    </dgm:pt>
    <dgm:pt modelId="{5BB5EA83-74EB-6B47-8693-699F5E7D34F8}" type="pres">
      <dgm:prSet presAssocID="{B3C53F3B-FA26-0940-AFAA-186B82B4D9AC}" presName="node" presStyleLbl="node1" presStyleIdx="0" presStyleCnt="3">
        <dgm:presLayoutVars>
          <dgm:bulletEnabled val="1"/>
        </dgm:presLayoutVars>
      </dgm:prSet>
      <dgm:spPr/>
    </dgm:pt>
    <dgm:pt modelId="{933ACC41-BE77-AC4C-B999-B08CD5F798EE}" type="pres">
      <dgm:prSet presAssocID="{086723F1-F2CF-6C42-ACDF-B023E843C408}" presName="sibTrans" presStyleCnt="0"/>
      <dgm:spPr/>
    </dgm:pt>
    <dgm:pt modelId="{DBB3B9F0-99D7-9840-BA64-852A25EB4133}" type="pres">
      <dgm:prSet presAssocID="{BCDAAA2C-66AE-284F-A5F7-552124F2B6EB}" presName="node" presStyleLbl="node1" presStyleIdx="1" presStyleCnt="3">
        <dgm:presLayoutVars>
          <dgm:bulletEnabled val="1"/>
        </dgm:presLayoutVars>
      </dgm:prSet>
      <dgm:spPr/>
    </dgm:pt>
    <dgm:pt modelId="{187385B2-927F-3840-A8A9-B73995FA2A7D}" type="pres">
      <dgm:prSet presAssocID="{F5F7531F-783D-8742-AE3C-AA5F8A10716D}" presName="sibTrans" presStyleCnt="0"/>
      <dgm:spPr/>
    </dgm:pt>
    <dgm:pt modelId="{B91CFCD7-2D6B-CF4B-A607-F2763AEE0EB9}" type="pres">
      <dgm:prSet presAssocID="{C1926CA3-5A8F-6546-A03B-3759CA662011}" presName="node" presStyleLbl="node1" presStyleIdx="2" presStyleCnt="3">
        <dgm:presLayoutVars>
          <dgm:bulletEnabled val="1"/>
        </dgm:presLayoutVars>
      </dgm:prSet>
      <dgm:spPr/>
    </dgm:pt>
  </dgm:ptLst>
  <dgm:cxnLst>
    <dgm:cxn modelId="{C618BF1A-DFBD-FA4D-AAF5-AB3C2893F384}" type="presOf" srcId="{C1926CA3-5A8F-6546-A03B-3759CA662011}" destId="{B91CFCD7-2D6B-CF4B-A607-F2763AEE0EB9}" srcOrd="0" destOrd="0" presId="urn:microsoft.com/office/officeart/2005/8/layout/default"/>
    <dgm:cxn modelId="{FB9E541E-1945-764A-B520-62C013695827}" type="presOf" srcId="{BCDAAA2C-66AE-284F-A5F7-552124F2B6EB}" destId="{DBB3B9F0-99D7-9840-BA64-852A25EB4133}" srcOrd="0" destOrd="0" presId="urn:microsoft.com/office/officeart/2005/8/layout/default"/>
    <dgm:cxn modelId="{01674E5D-19BB-D048-A13B-A8863A9AA32A}" type="presOf" srcId="{B3C53F3B-FA26-0940-AFAA-186B82B4D9AC}" destId="{5BB5EA83-74EB-6B47-8693-699F5E7D34F8}" srcOrd="0" destOrd="0" presId="urn:microsoft.com/office/officeart/2005/8/layout/default"/>
    <dgm:cxn modelId="{CB46AA62-2F7B-0045-A39E-8D9FCA046C91}" type="presOf" srcId="{34BB106A-F022-284E-9B98-8D266F762753}" destId="{5FF37453-004C-7D4C-A739-5983E2AE4ADE}" srcOrd="0" destOrd="0" presId="urn:microsoft.com/office/officeart/2005/8/layout/default"/>
    <dgm:cxn modelId="{583EBDA5-3ECF-B646-BBCE-DE2CE14108B1}" srcId="{34BB106A-F022-284E-9B98-8D266F762753}" destId="{BCDAAA2C-66AE-284F-A5F7-552124F2B6EB}" srcOrd="1" destOrd="0" parTransId="{61FF28DD-567E-4447-9CD6-B27DBEA5CB8A}" sibTransId="{F5F7531F-783D-8742-AE3C-AA5F8A10716D}"/>
    <dgm:cxn modelId="{383EB2BF-8817-CE42-934C-5AEB053633F1}" srcId="{34BB106A-F022-284E-9B98-8D266F762753}" destId="{C1926CA3-5A8F-6546-A03B-3759CA662011}" srcOrd="2" destOrd="0" parTransId="{DF52B3B3-C686-FB4B-ACC7-1BB93C042FCC}" sibTransId="{8B3141AA-08FC-154D-BCD8-1F76CA5DBB8A}"/>
    <dgm:cxn modelId="{EFF115C0-2708-B54A-BB74-C192B0248220}" srcId="{34BB106A-F022-284E-9B98-8D266F762753}" destId="{B3C53F3B-FA26-0940-AFAA-186B82B4D9AC}" srcOrd="0" destOrd="0" parTransId="{E1295596-A330-8C40-91ED-1F741384753D}" sibTransId="{086723F1-F2CF-6C42-ACDF-B023E843C408}"/>
    <dgm:cxn modelId="{3FA8DC5A-4D09-2B4A-A7F1-902E062FC3A7}" type="presParOf" srcId="{5FF37453-004C-7D4C-A739-5983E2AE4ADE}" destId="{5BB5EA83-74EB-6B47-8693-699F5E7D34F8}" srcOrd="0" destOrd="0" presId="urn:microsoft.com/office/officeart/2005/8/layout/default"/>
    <dgm:cxn modelId="{01CA82F9-6D45-3B48-B48F-F2234C6714F6}" type="presParOf" srcId="{5FF37453-004C-7D4C-A739-5983E2AE4ADE}" destId="{933ACC41-BE77-AC4C-B999-B08CD5F798EE}" srcOrd="1" destOrd="0" presId="urn:microsoft.com/office/officeart/2005/8/layout/default"/>
    <dgm:cxn modelId="{946EE87C-9FE1-224F-845F-36AF056186C2}" type="presParOf" srcId="{5FF37453-004C-7D4C-A739-5983E2AE4ADE}" destId="{DBB3B9F0-99D7-9840-BA64-852A25EB4133}" srcOrd="2" destOrd="0" presId="urn:microsoft.com/office/officeart/2005/8/layout/default"/>
    <dgm:cxn modelId="{29190CFD-D7A7-A647-9458-B44A544E9D8B}" type="presParOf" srcId="{5FF37453-004C-7D4C-A739-5983E2AE4ADE}" destId="{187385B2-927F-3840-A8A9-B73995FA2A7D}" srcOrd="3" destOrd="0" presId="urn:microsoft.com/office/officeart/2005/8/layout/default"/>
    <dgm:cxn modelId="{B2C796F0-2637-DF47-953E-DA506546E2D1}" type="presParOf" srcId="{5FF37453-004C-7D4C-A739-5983E2AE4ADE}" destId="{B91CFCD7-2D6B-CF4B-A607-F2763AEE0EB9}"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563747-3B83-AA49-888E-3668A03C6A40}">
      <dsp:nvSpPr>
        <dsp:cNvPr id="0" name=""/>
        <dsp:cNvSpPr/>
      </dsp:nvSpPr>
      <dsp:spPr>
        <a:xfrm>
          <a:off x="3081081" y="2282"/>
          <a:ext cx="1566012" cy="1017907"/>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t>Director de sanidad que la presidirá</a:t>
          </a:r>
        </a:p>
      </dsp:txBody>
      <dsp:txXfrm>
        <a:off x="3130771" y="51972"/>
        <a:ext cx="1466632" cy="918527"/>
      </dsp:txXfrm>
    </dsp:sp>
    <dsp:sp modelId="{2552C0C2-D341-784E-9038-1925BFCD241A}">
      <dsp:nvSpPr>
        <dsp:cNvPr id="0" name=""/>
        <dsp:cNvSpPr/>
      </dsp:nvSpPr>
      <dsp:spPr>
        <a:xfrm>
          <a:off x="1828676" y="511236"/>
          <a:ext cx="4070822" cy="4070822"/>
        </a:xfrm>
        <a:custGeom>
          <a:avLst/>
          <a:gdLst/>
          <a:ahLst/>
          <a:cxnLst/>
          <a:rect l="0" t="0" r="0" b="0"/>
          <a:pathLst>
            <a:path>
              <a:moveTo>
                <a:pt x="2829197" y="161163"/>
              </a:moveTo>
              <a:arcTo wR="2035411" hR="2035411" stAng="17577225" swAng="1963550"/>
            </a:path>
          </a:pathLst>
        </a:custGeom>
        <a:noFill/>
        <a:ln w="1270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CDA31789-14E2-BE49-AC9E-096F888F054F}">
      <dsp:nvSpPr>
        <dsp:cNvPr id="0" name=""/>
        <dsp:cNvSpPr/>
      </dsp:nvSpPr>
      <dsp:spPr>
        <a:xfrm>
          <a:off x="5016872" y="1408717"/>
          <a:ext cx="1566012" cy="1017907"/>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t>Jefe del Departamento II</a:t>
          </a:r>
        </a:p>
      </dsp:txBody>
      <dsp:txXfrm>
        <a:off x="5066562" y="1458407"/>
        <a:ext cx="1466632" cy="918527"/>
      </dsp:txXfrm>
    </dsp:sp>
    <dsp:sp modelId="{9C745B0E-D8D3-A14E-84E6-11453F53562B}">
      <dsp:nvSpPr>
        <dsp:cNvPr id="0" name=""/>
        <dsp:cNvSpPr/>
      </dsp:nvSpPr>
      <dsp:spPr>
        <a:xfrm>
          <a:off x="1828676" y="511236"/>
          <a:ext cx="4070822" cy="4070822"/>
        </a:xfrm>
        <a:custGeom>
          <a:avLst/>
          <a:gdLst/>
          <a:ahLst/>
          <a:cxnLst/>
          <a:rect l="0" t="0" r="0" b="0"/>
          <a:pathLst>
            <a:path>
              <a:moveTo>
                <a:pt x="4068007" y="1928407"/>
              </a:moveTo>
              <a:arcTo wR="2035411" hR="2035411" stAng="21419191" swAng="2197849"/>
            </a:path>
          </a:pathLst>
        </a:custGeom>
        <a:noFill/>
        <a:ln w="1270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B2A9ABB0-7972-2147-B652-B2A2DD2C8603}">
      <dsp:nvSpPr>
        <dsp:cNvPr id="0" name=""/>
        <dsp:cNvSpPr/>
      </dsp:nvSpPr>
      <dsp:spPr>
        <a:xfrm>
          <a:off x="4277466" y="3684376"/>
          <a:ext cx="1566012" cy="1017907"/>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t>Jefe del Departamento IV</a:t>
          </a:r>
        </a:p>
      </dsp:txBody>
      <dsp:txXfrm>
        <a:off x="4327156" y="3734066"/>
        <a:ext cx="1466632" cy="918527"/>
      </dsp:txXfrm>
    </dsp:sp>
    <dsp:sp modelId="{F0846E23-B2E2-9145-9108-FED410520604}">
      <dsp:nvSpPr>
        <dsp:cNvPr id="0" name=""/>
        <dsp:cNvSpPr/>
      </dsp:nvSpPr>
      <dsp:spPr>
        <a:xfrm>
          <a:off x="1828676" y="511236"/>
          <a:ext cx="4070822" cy="4070822"/>
        </a:xfrm>
        <a:custGeom>
          <a:avLst/>
          <a:gdLst/>
          <a:ahLst/>
          <a:cxnLst/>
          <a:rect l="0" t="0" r="0" b="0"/>
          <a:pathLst>
            <a:path>
              <a:moveTo>
                <a:pt x="2440691" y="4030065"/>
              </a:moveTo>
              <a:arcTo wR="2035411" hR="2035411" stAng="4710889" swAng="1378222"/>
            </a:path>
          </a:pathLst>
        </a:custGeom>
        <a:noFill/>
        <a:ln w="1270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2A98BDE5-642E-1C4F-9EE9-86FBA9F6467F}">
      <dsp:nvSpPr>
        <dsp:cNvPr id="0" name=""/>
        <dsp:cNvSpPr/>
      </dsp:nvSpPr>
      <dsp:spPr>
        <a:xfrm>
          <a:off x="1884696" y="3684376"/>
          <a:ext cx="1566012" cy="1017907"/>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t>Secretario Técnico</a:t>
          </a:r>
        </a:p>
      </dsp:txBody>
      <dsp:txXfrm>
        <a:off x="1934386" y="3734066"/>
        <a:ext cx="1466632" cy="918527"/>
      </dsp:txXfrm>
    </dsp:sp>
    <dsp:sp modelId="{8527F6D1-4776-CF40-AB11-5F6634B908B6}">
      <dsp:nvSpPr>
        <dsp:cNvPr id="0" name=""/>
        <dsp:cNvSpPr/>
      </dsp:nvSpPr>
      <dsp:spPr>
        <a:xfrm>
          <a:off x="1828676" y="511236"/>
          <a:ext cx="4070822" cy="4070822"/>
        </a:xfrm>
        <a:custGeom>
          <a:avLst/>
          <a:gdLst/>
          <a:ahLst/>
          <a:cxnLst/>
          <a:rect l="0" t="0" r="0" b="0"/>
          <a:pathLst>
            <a:path>
              <a:moveTo>
                <a:pt x="340415" y="3162303"/>
              </a:moveTo>
              <a:arcTo wR="2035411" hR="2035411" stAng="8782959" swAng="2197849"/>
            </a:path>
          </a:pathLst>
        </a:custGeom>
        <a:noFill/>
        <a:ln w="1270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DF0F972F-07A8-7348-B300-2D7C45D2CE99}">
      <dsp:nvSpPr>
        <dsp:cNvPr id="0" name=""/>
        <dsp:cNvSpPr/>
      </dsp:nvSpPr>
      <dsp:spPr>
        <a:xfrm>
          <a:off x="1145290" y="1408717"/>
          <a:ext cx="1566012" cy="1017907"/>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t>Secretario Administrativo</a:t>
          </a:r>
        </a:p>
      </dsp:txBody>
      <dsp:txXfrm>
        <a:off x="1194980" y="1458407"/>
        <a:ext cx="1466632" cy="918527"/>
      </dsp:txXfrm>
    </dsp:sp>
    <dsp:sp modelId="{B0AEB4D5-F1BA-A94C-8B5B-371F09B3421D}">
      <dsp:nvSpPr>
        <dsp:cNvPr id="0" name=""/>
        <dsp:cNvSpPr/>
      </dsp:nvSpPr>
      <dsp:spPr>
        <a:xfrm>
          <a:off x="1828676" y="511236"/>
          <a:ext cx="4070822" cy="4070822"/>
        </a:xfrm>
        <a:custGeom>
          <a:avLst/>
          <a:gdLst/>
          <a:ahLst/>
          <a:cxnLst/>
          <a:rect l="0" t="0" r="0" b="0"/>
          <a:pathLst>
            <a:path>
              <a:moveTo>
                <a:pt x="354370" y="887804"/>
              </a:moveTo>
              <a:arcTo wR="2035411" hR="2035411" stAng="12859225" swAng="1963550"/>
            </a:path>
          </a:pathLst>
        </a:custGeom>
        <a:noFill/>
        <a:ln w="1270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B5EA83-74EB-6B47-8693-699F5E7D34F8}">
      <dsp:nvSpPr>
        <dsp:cNvPr id="0" name=""/>
        <dsp:cNvSpPr/>
      </dsp:nvSpPr>
      <dsp:spPr>
        <a:xfrm>
          <a:off x="1389337" y="1171"/>
          <a:ext cx="2632257" cy="157935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kern="1200" dirty="0"/>
            <a:t>El Director del Hospital Naval correspondiente, que la presidirá</a:t>
          </a:r>
        </a:p>
      </dsp:txBody>
      <dsp:txXfrm>
        <a:off x="1389337" y="1171"/>
        <a:ext cx="2632257" cy="1579354"/>
      </dsp:txXfrm>
    </dsp:sp>
    <dsp:sp modelId="{DBB3B9F0-99D7-9840-BA64-852A25EB4133}">
      <dsp:nvSpPr>
        <dsp:cNvPr id="0" name=""/>
        <dsp:cNvSpPr/>
      </dsp:nvSpPr>
      <dsp:spPr>
        <a:xfrm>
          <a:off x="4284820" y="1171"/>
          <a:ext cx="2632257" cy="157935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kern="1200" dirty="0"/>
            <a:t>Secretario Técnico que será un Oficial de Sanidad, nombrado por el Director de Sanidad de la Armada, a propuesta del Director del Hospital</a:t>
          </a:r>
        </a:p>
      </dsp:txBody>
      <dsp:txXfrm>
        <a:off x="4284820" y="1171"/>
        <a:ext cx="2632257" cy="1579354"/>
      </dsp:txXfrm>
    </dsp:sp>
    <dsp:sp modelId="{B91CFCD7-2D6B-CF4B-A607-F2763AEE0EB9}">
      <dsp:nvSpPr>
        <dsp:cNvPr id="0" name=""/>
        <dsp:cNvSpPr/>
      </dsp:nvSpPr>
      <dsp:spPr>
        <a:xfrm>
          <a:off x="2837079" y="1843751"/>
          <a:ext cx="2632257" cy="157935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kern="1200"/>
            <a:t>Secretario Administrativo, función que desempeñará un Empleado Civil</a:t>
          </a:r>
        </a:p>
      </dsp:txBody>
      <dsp:txXfrm>
        <a:off x="2837079" y="1843751"/>
        <a:ext cx="2632257" cy="1579354"/>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347102-3326-6E87-AB2E-504D1DFC81F1}"/>
              </a:ext>
            </a:extLst>
          </p:cNvPr>
          <p:cNvSpPr>
            <a:spLocks noGrp="1"/>
          </p:cNvSpPr>
          <p:nvPr>
            <p:ph type="ctrTitle"/>
          </p:nvPr>
        </p:nvSpPr>
        <p:spPr>
          <a:xfrm>
            <a:off x="1524000" y="1122363"/>
            <a:ext cx="9144000" cy="2387600"/>
          </a:xfrm>
        </p:spPr>
        <p:txBody>
          <a:bodyPr anchor="b"/>
          <a:lstStyle>
            <a:lvl1pPr algn="ctr">
              <a:defRPr sz="6000"/>
            </a:lvl1pPr>
          </a:lstStyle>
          <a:p>
            <a:r>
              <a:rPr lang="es-MX"/>
              <a:t>Haz clic para modificar el estilo de título del patrón</a:t>
            </a:r>
            <a:endParaRPr lang="es-CL"/>
          </a:p>
        </p:txBody>
      </p:sp>
      <p:sp>
        <p:nvSpPr>
          <p:cNvPr id="3" name="Subtítulo 2">
            <a:extLst>
              <a:ext uri="{FF2B5EF4-FFF2-40B4-BE49-F238E27FC236}">
                <a16:creationId xmlns:a16="http://schemas.microsoft.com/office/drawing/2014/main" id="{11BEC5C0-00CE-7A8E-8D7C-3C773D38388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MX"/>
              <a:t>Haz clic para editar el estilo de subtítulo del patrón</a:t>
            </a:r>
            <a:endParaRPr lang="es-CL"/>
          </a:p>
        </p:txBody>
      </p:sp>
      <p:sp>
        <p:nvSpPr>
          <p:cNvPr id="4" name="Marcador de fecha 3">
            <a:extLst>
              <a:ext uri="{FF2B5EF4-FFF2-40B4-BE49-F238E27FC236}">
                <a16:creationId xmlns:a16="http://schemas.microsoft.com/office/drawing/2014/main" id="{D852FA36-E4C8-9AA7-5125-B31AE2619833}"/>
              </a:ext>
            </a:extLst>
          </p:cNvPr>
          <p:cNvSpPr>
            <a:spLocks noGrp="1"/>
          </p:cNvSpPr>
          <p:nvPr>
            <p:ph type="dt" sz="half" idx="10"/>
          </p:nvPr>
        </p:nvSpPr>
        <p:spPr/>
        <p:txBody>
          <a:bodyPr/>
          <a:lstStyle/>
          <a:p>
            <a:fld id="{DDC27A80-8FEA-C149-8AB8-FF2C5EAC7CA9}" type="datetimeFigureOut">
              <a:rPr lang="es-CL" smtClean="0"/>
              <a:t>02-07-24</a:t>
            </a:fld>
            <a:endParaRPr lang="es-CL"/>
          </a:p>
        </p:txBody>
      </p:sp>
      <p:sp>
        <p:nvSpPr>
          <p:cNvPr id="5" name="Marcador de pie de página 4">
            <a:extLst>
              <a:ext uri="{FF2B5EF4-FFF2-40B4-BE49-F238E27FC236}">
                <a16:creationId xmlns:a16="http://schemas.microsoft.com/office/drawing/2014/main" id="{55A709D1-F663-7A1F-1B02-CA5059A0F00E}"/>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A51304CC-A89F-7808-8BC6-CB470ED0C41B}"/>
              </a:ext>
            </a:extLst>
          </p:cNvPr>
          <p:cNvSpPr>
            <a:spLocks noGrp="1"/>
          </p:cNvSpPr>
          <p:nvPr>
            <p:ph type="sldNum" sz="quarter" idx="12"/>
          </p:nvPr>
        </p:nvSpPr>
        <p:spPr/>
        <p:txBody>
          <a:bodyPr/>
          <a:lstStyle/>
          <a:p>
            <a:fld id="{47175C62-299F-934D-82FD-14EC672FC880}" type="slidenum">
              <a:rPr lang="es-CL" smtClean="0"/>
              <a:t>‹Nº›</a:t>
            </a:fld>
            <a:endParaRPr lang="es-CL"/>
          </a:p>
        </p:txBody>
      </p:sp>
    </p:spTree>
    <p:extLst>
      <p:ext uri="{BB962C8B-B14F-4D97-AF65-F5344CB8AC3E}">
        <p14:creationId xmlns:p14="http://schemas.microsoft.com/office/powerpoint/2010/main" val="34035416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5743F3-1EB8-1F30-DB01-6C457BB83185}"/>
              </a:ext>
            </a:extLst>
          </p:cNvPr>
          <p:cNvSpPr>
            <a:spLocks noGrp="1"/>
          </p:cNvSpPr>
          <p:nvPr>
            <p:ph type="title"/>
          </p:nvPr>
        </p:nvSpPr>
        <p:spPr/>
        <p:txBody>
          <a:bodyPr/>
          <a:lstStyle/>
          <a:p>
            <a:r>
              <a:rPr lang="es-MX"/>
              <a:t>Haz clic para modificar el estilo de título del patrón</a:t>
            </a:r>
            <a:endParaRPr lang="es-CL"/>
          </a:p>
        </p:txBody>
      </p:sp>
      <p:sp>
        <p:nvSpPr>
          <p:cNvPr id="3" name="Marcador de contenido 2">
            <a:extLst>
              <a:ext uri="{FF2B5EF4-FFF2-40B4-BE49-F238E27FC236}">
                <a16:creationId xmlns:a16="http://schemas.microsoft.com/office/drawing/2014/main" id="{46B8DEC0-2796-031A-649E-CE28FF4A8EF9}"/>
              </a:ext>
            </a:extLst>
          </p:cNvPr>
          <p:cNvSpPr>
            <a:spLocks noGrp="1"/>
          </p:cNvSpPr>
          <p:nvPr>
            <p:ph idx="1"/>
          </p:nvPr>
        </p:nvSpPr>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CL"/>
          </a:p>
        </p:txBody>
      </p:sp>
      <p:sp>
        <p:nvSpPr>
          <p:cNvPr id="4" name="Marcador de fecha 3">
            <a:extLst>
              <a:ext uri="{FF2B5EF4-FFF2-40B4-BE49-F238E27FC236}">
                <a16:creationId xmlns:a16="http://schemas.microsoft.com/office/drawing/2014/main" id="{688C83BE-9D1B-7EA6-F4D9-6EB17484B1E4}"/>
              </a:ext>
            </a:extLst>
          </p:cNvPr>
          <p:cNvSpPr>
            <a:spLocks noGrp="1"/>
          </p:cNvSpPr>
          <p:nvPr>
            <p:ph type="dt" sz="half" idx="10"/>
          </p:nvPr>
        </p:nvSpPr>
        <p:spPr/>
        <p:txBody>
          <a:bodyPr/>
          <a:lstStyle/>
          <a:p>
            <a:fld id="{DDC27A80-8FEA-C149-8AB8-FF2C5EAC7CA9}" type="datetimeFigureOut">
              <a:rPr lang="es-CL" smtClean="0"/>
              <a:t>02-07-24</a:t>
            </a:fld>
            <a:endParaRPr lang="es-CL"/>
          </a:p>
        </p:txBody>
      </p:sp>
      <p:sp>
        <p:nvSpPr>
          <p:cNvPr id="5" name="Marcador de pie de página 4">
            <a:extLst>
              <a:ext uri="{FF2B5EF4-FFF2-40B4-BE49-F238E27FC236}">
                <a16:creationId xmlns:a16="http://schemas.microsoft.com/office/drawing/2014/main" id="{8003279E-CD6F-C9D9-4D09-4782F2184D8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9C600E38-BD67-B98D-4431-1208FBE64336}"/>
              </a:ext>
            </a:extLst>
          </p:cNvPr>
          <p:cNvSpPr>
            <a:spLocks noGrp="1"/>
          </p:cNvSpPr>
          <p:nvPr>
            <p:ph type="sldNum" sz="quarter" idx="12"/>
          </p:nvPr>
        </p:nvSpPr>
        <p:spPr/>
        <p:txBody>
          <a:bodyPr/>
          <a:lstStyle/>
          <a:p>
            <a:fld id="{47175C62-299F-934D-82FD-14EC672FC880}" type="slidenum">
              <a:rPr lang="es-CL" smtClean="0"/>
              <a:t>‹Nº›</a:t>
            </a:fld>
            <a:endParaRPr lang="es-CL"/>
          </a:p>
        </p:txBody>
      </p:sp>
    </p:spTree>
    <p:extLst>
      <p:ext uri="{BB962C8B-B14F-4D97-AF65-F5344CB8AC3E}">
        <p14:creationId xmlns:p14="http://schemas.microsoft.com/office/powerpoint/2010/main" val="1653990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F8A122-44BE-81B4-F5A0-F9D36B41FEAC}"/>
              </a:ext>
            </a:extLst>
          </p:cNvPr>
          <p:cNvSpPr>
            <a:spLocks noGrp="1"/>
          </p:cNvSpPr>
          <p:nvPr>
            <p:ph type="title"/>
          </p:nvPr>
        </p:nvSpPr>
        <p:spPr>
          <a:xfrm>
            <a:off x="831850" y="1709738"/>
            <a:ext cx="10515600" cy="2852737"/>
          </a:xfrm>
        </p:spPr>
        <p:txBody>
          <a:bodyPr anchor="b"/>
          <a:lstStyle>
            <a:lvl1pPr>
              <a:defRPr sz="6000"/>
            </a:lvl1pPr>
          </a:lstStyle>
          <a:p>
            <a:r>
              <a:rPr lang="es-MX"/>
              <a:t>Haz clic para modificar el estilo de título del patrón</a:t>
            </a:r>
            <a:endParaRPr lang="es-CL"/>
          </a:p>
        </p:txBody>
      </p:sp>
      <p:sp>
        <p:nvSpPr>
          <p:cNvPr id="3" name="Marcador de texto 2">
            <a:extLst>
              <a:ext uri="{FF2B5EF4-FFF2-40B4-BE49-F238E27FC236}">
                <a16:creationId xmlns:a16="http://schemas.microsoft.com/office/drawing/2014/main" id="{525F88A9-CDFD-061A-0C80-AD9D855B02E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MX"/>
              <a:t>Haga clic para modificar los estilos de texto del patrón</a:t>
            </a:r>
          </a:p>
        </p:txBody>
      </p:sp>
      <p:sp>
        <p:nvSpPr>
          <p:cNvPr id="4" name="Marcador de fecha 3">
            <a:extLst>
              <a:ext uri="{FF2B5EF4-FFF2-40B4-BE49-F238E27FC236}">
                <a16:creationId xmlns:a16="http://schemas.microsoft.com/office/drawing/2014/main" id="{C9AB0434-4302-AAEF-8913-FDC569EFBDF5}"/>
              </a:ext>
            </a:extLst>
          </p:cNvPr>
          <p:cNvSpPr>
            <a:spLocks noGrp="1"/>
          </p:cNvSpPr>
          <p:nvPr>
            <p:ph type="dt" sz="half" idx="10"/>
          </p:nvPr>
        </p:nvSpPr>
        <p:spPr/>
        <p:txBody>
          <a:bodyPr/>
          <a:lstStyle/>
          <a:p>
            <a:fld id="{DDC27A80-8FEA-C149-8AB8-FF2C5EAC7CA9}" type="datetimeFigureOut">
              <a:rPr lang="es-CL" smtClean="0"/>
              <a:t>02-07-24</a:t>
            </a:fld>
            <a:endParaRPr lang="es-CL"/>
          </a:p>
        </p:txBody>
      </p:sp>
      <p:sp>
        <p:nvSpPr>
          <p:cNvPr id="5" name="Marcador de pie de página 4">
            <a:extLst>
              <a:ext uri="{FF2B5EF4-FFF2-40B4-BE49-F238E27FC236}">
                <a16:creationId xmlns:a16="http://schemas.microsoft.com/office/drawing/2014/main" id="{3F5DF5E1-A0D0-4E04-EB4D-9C13326FC22C}"/>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A65E1047-7B3E-0007-9609-D0ED816BFB74}"/>
              </a:ext>
            </a:extLst>
          </p:cNvPr>
          <p:cNvSpPr>
            <a:spLocks noGrp="1"/>
          </p:cNvSpPr>
          <p:nvPr>
            <p:ph type="sldNum" sz="quarter" idx="12"/>
          </p:nvPr>
        </p:nvSpPr>
        <p:spPr/>
        <p:txBody>
          <a:bodyPr/>
          <a:lstStyle/>
          <a:p>
            <a:fld id="{47175C62-299F-934D-82FD-14EC672FC880}" type="slidenum">
              <a:rPr lang="es-CL" smtClean="0"/>
              <a:t>‹Nº›</a:t>
            </a:fld>
            <a:endParaRPr lang="es-CL"/>
          </a:p>
        </p:txBody>
      </p:sp>
    </p:spTree>
    <p:extLst>
      <p:ext uri="{BB962C8B-B14F-4D97-AF65-F5344CB8AC3E}">
        <p14:creationId xmlns:p14="http://schemas.microsoft.com/office/powerpoint/2010/main" val="3878758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212A37-9DA4-D3B5-9416-59907A78C8CB}"/>
              </a:ext>
            </a:extLst>
          </p:cNvPr>
          <p:cNvSpPr>
            <a:spLocks noGrp="1"/>
          </p:cNvSpPr>
          <p:nvPr>
            <p:ph type="title"/>
          </p:nvPr>
        </p:nvSpPr>
        <p:spPr/>
        <p:txBody>
          <a:bodyPr/>
          <a:lstStyle/>
          <a:p>
            <a:r>
              <a:rPr lang="es-MX"/>
              <a:t>Haz clic para modificar el estilo de título del patrón</a:t>
            </a:r>
            <a:endParaRPr lang="es-CL"/>
          </a:p>
        </p:txBody>
      </p:sp>
      <p:sp>
        <p:nvSpPr>
          <p:cNvPr id="3" name="Marcador de contenido 2">
            <a:extLst>
              <a:ext uri="{FF2B5EF4-FFF2-40B4-BE49-F238E27FC236}">
                <a16:creationId xmlns:a16="http://schemas.microsoft.com/office/drawing/2014/main" id="{CBB917F2-FDAF-E2F7-3AE8-CA2FE1AF57E8}"/>
              </a:ext>
            </a:extLst>
          </p:cNvPr>
          <p:cNvSpPr>
            <a:spLocks noGrp="1"/>
          </p:cNvSpPr>
          <p:nvPr>
            <p:ph sz="half" idx="1"/>
          </p:nvPr>
        </p:nvSpPr>
        <p:spPr>
          <a:xfrm>
            <a:off x="838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CL"/>
          </a:p>
        </p:txBody>
      </p:sp>
      <p:sp>
        <p:nvSpPr>
          <p:cNvPr id="4" name="Marcador de contenido 3">
            <a:extLst>
              <a:ext uri="{FF2B5EF4-FFF2-40B4-BE49-F238E27FC236}">
                <a16:creationId xmlns:a16="http://schemas.microsoft.com/office/drawing/2014/main" id="{BEE62757-36DC-9617-B730-0E6469D66FFD}"/>
              </a:ext>
            </a:extLst>
          </p:cNvPr>
          <p:cNvSpPr>
            <a:spLocks noGrp="1"/>
          </p:cNvSpPr>
          <p:nvPr>
            <p:ph sz="half" idx="2"/>
          </p:nvPr>
        </p:nvSpPr>
        <p:spPr>
          <a:xfrm>
            <a:off x="6172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CL"/>
          </a:p>
        </p:txBody>
      </p:sp>
      <p:sp>
        <p:nvSpPr>
          <p:cNvPr id="5" name="Marcador de fecha 4">
            <a:extLst>
              <a:ext uri="{FF2B5EF4-FFF2-40B4-BE49-F238E27FC236}">
                <a16:creationId xmlns:a16="http://schemas.microsoft.com/office/drawing/2014/main" id="{88D6EAC0-BE25-C43A-F0FA-7086A9CBC326}"/>
              </a:ext>
            </a:extLst>
          </p:cNvPr>
          <p:cNvSpPr>
            <a:spLocks noGrp="1"/>
          </p:cNvSpPr>
          <p:nvPr>
            <p:ph type="dt" sz="half" idx="10"/>
          </p:nvPr>
        </p:nvSpPr>
        <p:spPr/>
        <p:txBody>
          <a:bodyPr/>
          <a:lstStyle/>
          <a:p>
            <a:fld id="{DDC27A80-8FEA-C149-8AB8-FF2C5EAC7CA9}" type="datetimeFigureOut">
              <a:rPr lang="es-CL" smtClean="0"/>
              <a:t>02-07-24</a:t>
            </a:fld>
            <a:endParaRPr lang="es-CL"/>
          </a:p>
        </p:txBody>
      </p:sp>
      <p:sp>
        <p:nvSpPr>
          <p:cNvPr id="6" name="Marcador de pie de página 5">
            <a:extLst>
              <a:ext uri="{FF2B5EF4-FFF2-40B4-BE49-F238E27FC236}">
                <a16:creationId xmlns:a16="http://schemas.microsoft.com/office/drawing/2014/main" id="{00CDE2DF-A505-BEC1-4BA8-073B181B866D}"/>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C8321A8B-6196-BB4B-EC23-8843DB077457}"/>
              </a:ext>
            </a:extLst>
          </p:cNvPr>
          <p:cNvSpPr>
            <a:spLocks noGrp="1"/>
          </p:cNvSpPr>
          <p:nvPr>
            <p:ph type="sldNum" sz="quarter" idx="12"/>
          </p:nvPr>
        </p:nvSpPr>
        <p:spPr/>
        <p:txBody>
          <a:bodyPr/>
          <a:lstStyle/>
          <a:p>
            <a:fld id="{47175C62-299F-934D-82FD-14EC672FC880}" type="slidenum">
              <a:rPr lang="es-CL" smtClean="0"/>
              <a:t>‹Nº›</a:t>
            </a:fld>
            <a:endParaRPr lang="es-CL"/>
          </a:p>
        </p:txBody>
      </p:sp>
    </p:spTree>
    <p:extLst>
      <p:ext uri="{BB962C8B-B14F-4D97-AF65-F5344CB8AC3E}">
        <p14:creationId xmlns:p14="http://schemas.microsoft.com/office/powerpoint/2010/main" val="23465346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AD6BFC-ED6E-7A55-887B-6E61D27804A6}"/>
              </a:ext>
            </a:extLst>
          </p:cNvPr>
          <p:cNvSpPr>
            <a:spLocks noGrp="1"/>
          </p:cNvSpPr>
          <p:nvPr>
            <p:ph type="title"/>
          </p:nvPr>
        </p:nvSpPr>
        <p:spPr>
          <a:xfrm>
            <a:off x="839788" y="365125"/>
            <a:ext cx="10515600" cy="1325563"/>
          </a:xfrm>
        </p:spPr>
        <p:txBody>
          <a:bodyPr/>
          <a:lstStyle/>
          <a:p>
            <a:r>
              <a:rPr lang="es-MX"/>
              <a:t>Haz clic para modificar el estilo de título del patrón</a:t>
            </a:r>
            <a:endParaRPr lang="es-CL"/>
          </a:p>
        </p:txBody>
      </p:sp>
      <p:sp>
        <p:nvSpPr>
          <p:cNvPr id="3" name="Marcador de texto 2">
            <a:extLst>
              <a:ext uri="{FF2B5EF4-FFF2-40B4-BE49-F238E27FC236}">
                <a16:creationId xmlns:a16="http://schemas.microsoft.com/office/drawing/2014/main" id="{B2BD1A6B-A4E6-7B14-D61B-A2703A9CFD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EF28FF65-729E-B761-0892-A3947C5F7845}"/>
              </a:ext>
            </a:extLst>
          </p:cNvPr>
          <p:cNvSpPr>
            <a:spLocks noGrp="1"/>
          </p:cNvSpPr>
          <p:nvPr>
            <p:ph sz="half" idx="2"/>
          </p:nvPr>
        </p:nvSpPr>
        <p:spPr>
          <a:xfrm>
            <a:off x="839788" y="2505075"/>
            <a:ext cx="5157787"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CL"/>
          </a:p>
        </p:txBody>
      </p:sp>
      <p:sp>
        <p:nvSpPr>
          <p:cNvPr id="5" name="Marcador de texto 4">
            <a:extLst>
              <a:ext uri="{FF2B5EF4-FFF2-40B4-BE49-F238E27FC236}">
                <a16:creationId xmlns:a16="http://schemas.microsoft.com/office/drawing/2014/main" id="{4843DD32-20AF-44AC-3E7F-89C1BC9CC66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6" name="Marcador de contenido 5">
            <a:extLst>
              <a:ext uri="{FF2B5EF4-FFF2-40B4-BE49-F238E27FC236}">
                <a16:creationId xmlns:a16="http://schemas.microsoft.com/office/drawing/2014/main" id="{4B5C43C9-0D20-861D-E02C-6B31B41BE0C1}"/>
              </a:ext>
            </a:extLst>
          </p:cNvPr>
          <p:cNvSpPr>
            <a:spLocks noGrp="1"/>
          </p:cNvSpPr>
          <p:nvPr>
            <p:ph sz="quarter" idx="4"/>
          </p:nvPr>
        </p:nvSpPr>
        <p:spPr>
          <a:xfrm>
            <a:off x="6172200" y="2505075"/>
            <a:ext cx="5183188"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CL"/>
          </a:p>
        </p:txBody>
      </p:sp>
      <p:sp>
        <p:nvSpPr>
          <p:cNvPr id="7" name="Marcador de fecha 6">
            <a:extLst>
              <a:ext uri="{FF2B5EF4-FFF2-40B4-BE49-F238E27FC236}">
                <a16:creationId xmlns:a16="http://schemas.microsoft.com/office/drawing/2014/main" id="{8D4C913D-2AB5-4AAA-1DFE-5C467CE4C826}"/>
              </a:ext>
            </a:extLst>
          </p:cNvPr>
          <p:cNvSpPr>
            <a:spLocks noGrp="1"/>
          </p:cNvSpPr>
          <p:nvPr>
            <p:ph type="dt" sz="half" idx="10"/>
          </p:nvPr>
        </p:nvSpPr>
        <p:spPr/>
        <p:txBody>
          <a:bodyPr/>
          <a:lstStyle/>
          <a:p>
            <a:fld id="{DDC27A80-8FEA-C149-8AB8-FF2C5EAC7CA9}" type="datetimeFigureOut">
              <a:rPr lang="es-CL" smtClean="0"/>
              <a:t>02-07-24</a:t>
            </a:fld>
            <a:endParaRPr lang="es-CL"/>
          </a:p>
        </p:txBody>
      </p:sp>
      <p:sp>
        <p:nvSpPr>
          <p:cNvPr id="8" name="Marcador de pie de página 7">
            <a:extLst>
              <a:ext uri="{FF2B5EF4-FFF2-40B4-BE49-F238E27FC236}">
                <a16:creationId xmlns:a16="http://schemas.microsoft.com/office/drawing/2014/main" id="{64F4EA21-7BD6-3BAA-A048-3E6EC4B820E8}"/>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F96F3FF9-EED0-B265-2DC3-1EEA8F9C7879}"/>
              </a:ext>
            </a:extLst>
          </p:cNvPr>
          <p:cNvSpPr>
            <a:spLocks noGrp="1"/>
          </p:cNvSpPr>
          <p:nvPr>
            <p:ph type="sldNum" sz="quarter" idx="12"/>
          </p:nvPr>
        </p:nvSpPr>
        <p:spPr/>
        <p:txBody>
          <a:bodyPr/>
          <a:lstStyle/>
          <a:p>
            <a:fld id="{47175C62-299F-934D-82FD-14EC672FC880}" type="slidenum">
              <a:rPr lang="es-CL" smtClean="0"/>
              <a:t>‹Nº›</a:t>
            </a:fld>
            <a:endParaRPr lang="es-CL"/>
          </a:p>
        </p:txBody>
      </p:sp>
    </p:spTree>
    <p:extLst>
      <p:ext uri="{BB962C8B-B14F-4D97-AF65-F5344CB8AC3E}">
        <p14:creationId xmlns:p14="http://schemas.microsoft.com/office/powerpoint/2010/main" val="14673107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F9D9C7-8740-2281-DDEA-37D62098AF0C}"/>
              </a:ext>
            </a:extLst>
          </p:cNvPr>
          <p:cNvSpPr>
            <a:spLocks noGrp="1"/>
          </p:cNvSpPr>
          <p:nvPr>
            <p:ph type="title"/>
          </p:nvPr>
        </p:nvSpPr>
        <p:spPr/>
        <p:txBody>
          <a:bodyPr/>
          <a:lstStyle/>
          <a:p>
            <a:r>
              <a:rPr lang="es-MX"/>
              <a:t>Haz clic para modificar el estilo de título del patrón</a:t>
            </a:r>
            <a:endParaRPr lang="es-CL"/>
          </a:p>
        </p:txBody>
      </p:sp>
      <p:sp>
        <p:nvSpPr>
          <p:cNvPr id="3" name="Marcador de fecha 2">
            <a:extLst>
              <a:ext uri="{FF2B5EF4-FFF2-40B4-BE49-F238E27FC236}">
                <a16:creationId xmlns:a16="http://schemas.microsoft.com/office/drawing/2014/main" id="{A6FB2049-76E1-02BC-21AD-904F1FFB8F28}"/>
              </a:ext>
            </a:extLst>
          </p:cNvPr>
          <p:cNvSpPr>
            <a:spLocks noGrp="1"/>
          </p:cNvSpPr>
          <p:nvPr>
            <p:ph type="dt" sz="half" idx="10"/>
          </p:nvPr>
        </p:nvSpPr>
        <p:spPr/>
        <p:txBody>
          <a:bodyPr/>
          <a:lstStyle/>
          <a:p>
            <a:fld id="{DDC27A80-8FEA-C149-8AB8-FF2C5EAC7CA9}" type="datetimeFigureOut">
              <a:rPr lang="es-CL" smtClean="0"/>
              <a:t>02-07-24</a:t>
            </a:fld>
            <a:endParaRPr lang="es-CL"/>
          </a:p>
        </p:txBody>
      </p:sp>
      <p:sp>
        <p:nvSpPr>
          <p:cNvPr id="4" name="Marcador de pie de página 3">
            <a:extLst>
              <a:ext uri="{FF2B5EF4-FFF2-40B4-BE49-F238E27FC236}">
                <a16:creationId xmlns:a16="http://schemas.microsoft.com/office/drawing/2014/main" id="{F8DCB466-8F97-2726-D2B5-E28EC1C293DE}"/>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949D334E-4232-F266-FF2B-D7F97AA522CD}"/>
              </a:ext>
            </a:extLst>
          </p:cNvPr>
          <p:cNvSpPr>
            <a:spLocks noGrp="1"/>
          </p:cNvSpPr>
          <p:nvPr>
            <p:ph type="sldNum" sz="quarter" idx="12"/>
          </p:nvPr>
        </p:nvSpPr>
        <p:spPr/>
        <p:txBody>
          <a:bodyPr/>
          <a:lstStyle/>
          <a:p>
            <a:fld id="{47175C62-299F-934D-82FD-14EC672FC880}" type="slidenum">
              <a:rPr lang="es-CL" smtClean="0"/>
              <a:t>‹Nº›</a:t>
            </a:fld>
            <a:endParaRPr lang="es-CL"/>
          </a:p>
        </p:txBody>
      </p:sp>
    </p:spTree>
    <p:extLst>
      <p:ext uri="{BB962C8B-B14F-4D97-AF65-F5344CB8AC3E}">
        <p14:creationId xmlns:p14="http://schemas.microsoft.com/office/powerpoint/2010/main" val="1476593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D0B72A9-DC69-3F23-0139-319766BCBBA7}"/>
              </a:ext>
            </a:extLst>
          </p:cNvPr>
          <p:cNvSpPr>
            <a:spLocks noGrp="1"/>
          </p:cNvSpPr>
          <p:nvPr>
            <p:ph type="dt" sz="half" idx="10"/>
          </p:nvPr>
        </p:nvSpPr>
        <p:spPr/>
        <p:txBody>
          <a:bodyPr/>
          <a:lstStyle/>
          <a:p>
            <a:fld id="{DDC27A80-8FEA-C149-8AB8-FF2C5EAC7CA9}" type="datetimeFigureOut">
              <a:rPr lang="es-CL" smtClean="0"/>
              <a:t>02-07-24</a:t>
            </a:fld>
            <a:endParaRPr lang="es-CL"/>
          </a:p>
        </p:txBody>
      </p:sp>
      <p:sp>
        <p:nvSpPr>
          <p:cNvPr id="3" name="Marcador de pie de página 2">
            <a:extLst>
              <a:ext uri="{FF2B5EF4-FFF2-40B4-BE49-F238E27FC236}">
                <a16:creationId xmlns:a16="http://schemas.microsoft.com/office/drawing/2014/main" id="{0382CA12-2E40-BAD4-CF83-D668D97F0007}"/>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11DB2D90-FD71-C273-D84C-96405F88552C}"/>
              </a:ext>
            </a:extLst>
          </p:cNvPr>
          <p:cNvSpPr>
            <a:spLocks noGrp="1"/>
          </p:cNvSpPr>
          <p:nvPr>
            <p:ph type="sldNum" sz="quarter" idx="12"/>
          </p:nvPr>
        </p:nvSpPr>
        <p:spPr/>
        <p:txBody>
          <a:bodyPr/>
          <a:lstStyle/>
          <a:p>
            <a:fld id="{47175C62-299F-934D-82FD-14EC672FC880}" type="slidenum">
              <a:rPr lang="es-CL" smtClean="0"/>
              <a:t>‹Nº›</a:t>
            </a:fld>
            <a:endParaRPr lang="es-CL"/>
          </a:p>
        </p:txBody>
      </p:sp>
    </p:spTree>
    <p:extLst>
      <p:ext uri="{BB962C8B-B14F-4D97-AF65-F5344CB8AC3E}">
        <p14:creationId xmlns:p14="http://schemas.microsoft.com/office/powerpoint/2010/main" val="5928614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4EC46A-955D-FFDB-24D7-89ACD4E1E784}"/>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CL"/>
          </a:p>
        </p:txBody>
      </p:sp>
      <p:sp>
        <p:nvSpPr>
          <p:cNvPr id="3" name="Marcador de contenido 2">
            <a:extLst>
              <a:ext uri="{FF2B5EF4-FFF2-40B4-BE49-F238E27FC236}">
                <a16:creationId xmlns:a16="http://schemas.microsoft.com/office/drawing/2014/main" id="{85078B5D-0079-8491-873F-5C8D0F25BD5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CL"/>
          </a:p>
        </p:txBody>
      </p:sp>
      <p:sp>
        <p:nvSpPr>
          <p:cNvPr id="4" name="Marcador de texto 3">
            <a:extLst>
              <a:ext uri="{FF2B5EF4-FFF2-40B4-BE49-F238E27FC236}">
                <a16:creationId xmlns:a16="http://schemas.microsoft.com/office/drawing/2014/main" id="{1B6DFAA9-213D-B97A-780D-97DC3264BA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72F91403-0B22-3190-5895-0068F9929130}"/>
              </a:ext>
            </a:extLst>
          </p:cNvPr>
          <p:cNvSpPr>
            <a:spLocks noGrp="1"/>
          </p:cNvSpPr>
          <p:nvPr>
            <p:ph type="dt" sz="half" idx="10"/>
          </p:nvPr>
        </p:nvSpPr>
        <p:spPr/>
        <p:txBody>
          <a:bodyPr/>
          <a:lstStyle/>
          <a:p>
            <a:fld id="{DDC27A80-8FEA-C149-8AB8-FF2C5EAC7CA9}" type="datetimeFigureOut">
              <a:rPr lang="es-CL" smtClean="0"/>
              <a:t>02-07-24</a:t>
            </a:fld>
            <a:endParaRPr lang="es-CL"/>
          </a:p>
        </p:txBody>
      </p:sp>
      <p:sp>
        <p:nvSpPr>
          <p:cNvPr id="6" name="Marcador de pie de página 5">
            <a:extLst>
              <a:ext uri="{FF2B5EF4-FFF2-40B4-BE49-F238E27FC236}">
                <a16:creationId xmlns:a16="http://schemas.microsoft.com/office/drawing/2014/main" id="{C74DE1FF-2771-63F4-C675-1E8D111277E1}"/>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A8AA0AA5-8551-BAB9-68D8-A51BF28C0462}"/>
              </a:ext>
            </a:extLst>
          </p:cNvPr>
          <p:cNvSpPr>
            <a:spLocks noGrp="1"/>
          </p:cNvSpPr>
          <p:nvPr>
            <p:ph type="sldNum" sz="quarter" idx="12"/>
          </p:nvPr>
        </p:nvSpPr>
        <p:spPr/>
        <p:txBody>
          <a:bodyPr/>
          <a:lstStyle/>
          <a:p>
            <a:fld id="{47175C62-299F-934D-82FD-14EC672FC880}" type="slidenum">
              <a:rPr lang="es-CL" smtClean="0"/>
              <a:t>‹Nº›</a:t>
            </a:fld>
            <a:endParaRPr lang="es-CL"/>
          </a:p>
        </p:txBody>
      </p:sp>
    </p:spTree>
    <p:extLst>
      <p:ext uri="{BB962C8B-B14F-4D97-AF65-F5344CB8AC3E}">
        <p14:creationId xmlns:p14="http://schemas.microsoft.com/office/powerpoint/2010/main" val="30922232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9057CB-66A9-258C-623D-AB988A724008}"/>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CL"/>
          </a:p>
        </p:txBody>
      </p:sp>
      <p:sp>
        <p:nvSpPr>
          <p:cNvPr id="3" name="Marcador de posición de imagen 2">
            <a:extLst>
              <a:ext uri="{FF2B5EF4-FFF2-40B4-BE49-F238E27FC236}">
                <a16:creationId xmlns:a16="http://schemas.microsoft.com/office/drawing/2014/main" id="{EF9DD3EC-DAD2-7D7C-10A7-1CED88832D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C0521D3E-9A63-D554-2152-426DE86E8C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18F9BAA4-5BAF-3C67-5FBD-8F1CF26B47BD}"/>
              </a:ext>
            </a:extLst>
          </p:cNvPr>
          <p:cNvSpPr>
            <a:spLocks noGrp="1"/>
          </p:cNvSpPr>
          <p:nvPr>
            <p:ph type="dt" sz="half" idx="10"/>
          </p:nvPr>
        </p:nvSpPr>
        <p:spPr/>
        <p:txBody>
          <a:bodyPr/>
          <a:lstStyle/>
          <a:p>
            <a:fld id="{DDC27A80-8FEA-C149-8AB8-FF2C5EAC7CA9}" type="datetimeFigureOut">
              <a:rPr lang="es-CL" smtClean="0"/>
              <a:t>02-07-24</a:t>
            </a:fld>
            <a:endParaRPr lang="es-CL"/>
          </a:p>
        </p:txBody>
      </p:sp>
      <p:sp>
        <p:nvSpPr>
          <p:cNvPr id="6" name="Marcador de pie de página 5">
            <a:extLst>
              <a:ext uri="{FF2B5EF4-FFF2-40B4-BE49-F238E27FC236}">
                <a16:creationId xmlns:a16="http://schemas.microsoft.com/office/drawing/2014/main" id="{E7695EFF-77FC-91D6-CBAD-6CF7AB83336E}"/>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24D0E9E3-981E-F097-D5CB-A71727917E69}"/>
              </a:ext>
            </a:extLst>
          </p:cNvPr>
          <p:cNvSpPr>
            <a:spLocks noGrp="1"/>
          </p:cNvSpPr>
          <p:nvPr>
            <p:ph type="sldNum" sz="quarter" idx="12"/>
          </p:nvPr>
        </p:nvSpPr>
        <p:spPr/>
        <p:txBody>
          <a:bodyPr/>
          <a:lstStyle/>
          <a:p>
            <a:fld id="{47175C62-299F-934D-82FD-14EC672FC880}" type="slidenum">
              <a:rPr lang="es-CL" smtClean="0"/>
              <a:t>‹Nº›</a:t>
            </a:fld>
            <a:endParaRPr lang="es-CL"/>
          </a:p>
        </p:txBody>
      </p:sp>
    </p:spTree>
    <p:extLst>
      <p:ext uri="{BB962C8B-B14F-4D97-AF65-F5344CB8AC3E}">
        <p14:creationId xmlns:p14="http://schemas.microsoft.com/office/powerpoint/2010/main" val="28768217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314C073-7BD5-29F0-8FE1-AB6DD4FC49E5}"/>
              </a:ext>
            </a:extLst>
          </p:cNvPr>
          <p:cNvSpPr>
            <a:spLocks noGrp="1"/>
          </p:cNvSpPr>
          <p:nvPr>
            <p:ph type="title"/>
          </p:nvPr>
        </p:nvSpPr>
        <p:spPr/>
        <p:txBody>
          <a:bodyPr/>
          <a:lstStyle/>
          <a:p>
            <a:r>
              <a:rPr lang="es-MX"/>
              <a:t>Haz clic para modificar el estilo de título del patrón</a:t>
            </a:r>
            <a:endParaRPr lang="es-CL"/>
          </a:p>
        </p:txBody>
      </p:sp>
      <p:sp>
        <p:nvSpPr>
          <p:cNvPr id="3" name="Marcador de texto vertical 2">
            <a:extLst>
              <a:ext uri="{FF2B5EF4-FFF2-40B4-BE49-F238E27FC236}">
                <a16:creationId xmlns:a16="http://schemas.microsoft.com/office/drawing/2014/main" id="{AD0269B1-070D-EA6D-40BB-3FDB4B7D48EC}"/>
              </a:ext>
            </a:extLst>
          </p:cNvPr>
          <p:cNvSpPr>
            <a:spLocks noGrp="1"/>
          </p:cNvSpPr>
          <p:nvPr>
            <p:ph type="body" orient="vert" idx="1"/>
          </p:nvPr>
        </p:nvSpPr>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CL"/>
          </a:p>
        </p:txBody>
      </p:sp>
      <p:sp>
        <p:nvSpPr>
          <p:cNvPr id="4" name="Marcador de fecha 3">
            <a:extLst>
              <a:ext uri="{FF2B5EF4-FFF2-40B4-BE49-F238E27FC236}">
                <a16:creationId xmlns:a16="http://schemas.microsoft.com/office/drawing/2014/main" id="{A477EC25-D864-D443-0967-DA752A328DC6}"/>
              </a:ext>
            </a:extLst>
          </p:cNvPr>
          <p:cNvSpPr>
            <a:spLocks noGrp="1"/>
          </p:cNvSpPr>
          <p:nvPr>
            <p:ph type="dt" sz="half" idx="10"/>
          </p:nvPr>
        </p:nvSpPr>
        <p:spPr/>
        <p:txBody>
          <a:bodyPr/>
          <a:lstStyle/>
          <a:p>
            <a:fld id="{DDC27A80-8FEA-C149-8AB8-FF2C5EAC7CA9}" type="datetimeFigureOut">
              <a:rPr lang="es-CL" smtClean="0"/>
              <a:t>02-07-24</a:t>
            </a:fld>
            <a:endParaRPr lang="es-CL"/>
          </a:p>
        </p:txBody>
      </p:sp>
      <p:sp>
        <p:nvSpPr>
          <p:cNvPr id="5" name="Marcador de pie de página 4">
            <a:extLst>
              <a:ext uri="{FF2B5EF4-FFF2-40B4-BE49-F238E27FC236}">
                <a16:creationId xmlns:a16="http://schemas.microsoft.com/office/drawing/2014/main" id="{CC53DCFF-F51B-98A2-8651-A79C28E9EA98}"/>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EF557085-41DF-2ABB-E58D-0A32CA5DFA22}"/>
              </a:ext>
            </a:extLst>
          </p:cNvPr>
          <p:cNvSpPr>
            <a:spLocks noGrp="1"/>
          </p:cNvSpPr>
          <p:nvPr>
            <p:ph type="sldNum" sz="quarter" idx="12"/>
          </p:nvPr>
        </p:nvSpPr>
        <p:spPr/>
        <p:txBody>
          <a:bodyPr/>
          <a:lstStyle/>
          <a:p>
            <a:fld id="{47175C62-299F-934D-82FD-14EC672FC880}" type="slidenum">
              <a:rPr lang="es-CL" smtClean="0"/>
              <a:t>‹Nº›</a:t>
            </a:fld>
            <a:endParaRPr lang="es-CL"/>
          </a:p>
        </p:txBody>
      </p:sp>
    </p:spTree>
    <p:extLst>
      <p:ext uri="{BB962C8B-B14F-4D97-AF65-F5344CB8AC3E}">
        <p14:creationId xmlns:p14="http://schemas.microsoft.com/office/powerpoint/2010/main" val="2415410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F1ECE31-2B7C-57CA-CED1-914161A74B7B}"/>
              </a:ext>
            </a:extLst>
          </p:cNvPr>
          <p:cNvSpPr>
            <a:spLocks noGrp="1"/>
          </p:cNvSpPr>
          <p:nvPr>
            <p:ph type="title" orient="vert"/>
          </p:nvPr>
        </p:nvSpPr>
        <p:spPr>
          <a:xfrm>
            <a:off x="8724900" y="365125"/>
            <a:ext cx="2628900" cy="5811838"/>
          </a:xfrm>
        </p:spPr>
        <p:txBody>
          <a:bodyPr vert="eaVert"/>
          <a:lstStyle/>
          <a:p>
            <a:r>
              <a:rPr lang="es-MX"/>
              <a:t>Haz clic para modificar el estilo de título del patrón</a:t>
            </a:r>
            <a:endParaRPr lang="es-CL"/>
          </a:p>
        </p:txBody>
      </p:sp>
      <p:sp>
        <p:nvSpPr>
          <p:cNvPr id="3" name="Marcador de texto vertical 2">
            <a:extLst>
              <a:ext uri="{FF2B5EF4-FFF2-40B4-BE49-F238E27FC236}">
                <a16:creationId xmlns:a16="http://schemas.microsoft.com/office/drawing/2014/main" id="{3B86A2A6-3B30-9BE4-C084-751584DA3539}"/>
              </a:ext>
            </a:extLst>
          </p:cNvPr>
          <p:cNvSpPr>
            <a:spLocks noGrp="1"/>
          </p:cNvSpPr>
          <p:nvPr>
            <p:ph type="body" orient="vert" idx="1"/>
          </p:nvPr>
        </p:nvSpPr>
        <p:spPr>
          <a:xfrm>
            <a:off x="838200" y="365125"/>
            <a:ext cx="7734300" cy="5811838"/>
          </a:xfrm>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CL"/>
          </a:p>
        </p:txBody>
      </p:sp>
      <p:sp>
        <p:nvSpPr>
          <p:cNvPr id="4" name="Marcador de fecha 3">
            <a:extLst>
              <a:ext uri="{FF2B5EF4-FFF2-40B4-BE49-F238E27FC236}">
                <a16:creationId xmlns:a16="http://schemas.microsoft.com/office/drawing/2014/main" id="{D7680D8C-91F9-8E36-295E-3CC63619F51A}"/>
              </a:ext>
            </a:extLst>
          </p:cNvPr>
          <p:cNvSpPr>
            <a:spLocks noGrp="1"/>
          </p:cNvSpPr>
          <p:nvPr>
            <p:ph type="dt" sz="half" idx="10"/>
          </p:nvPr>
        </p:nvSpPr>
        <p:spPr/>
        <p:txBody>
          <a:bodyPr/>
          <a:lstStyle/>
          <a:p>
            <a:fld id="{DDC27A80-8FEA-C149-8AB8-FF2C5EAC7CA9}" type="datetimeFigureOut">
              <a:rPr lang="es-CL" smtClean="0"/>
              <a:t>02-07-24</a:t>
            </a:fld>
            <a:endParaRPr lang="es-CL"/>
          </a:p>
        </p:txBody>
      </p:sp>
      <p:sp>
        <p:nvSpPr>
          <p:cNvPr id="5" name="Marcador de pie de página 4">
            <a:extLst>
              <a:ext uri="{FF2B5EF4-FFF2-40B4-BE49-F238E27FC236}">
                <a16:creationId xmlns:a16="http://schemas.microsoft.com/office/drawing/2014/main" id="{A4324C36-9C2F-59B6-4AE4-5EC3C40ECEBE}"/>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D8800E5A-F75C-6DA5-E52D-1ACCF5EB2916}"/>
              </a:ext>
            </a:extLst>
          </p:cNvPr>
          <p:cNvSpPr>
            <a:spLocks noGrp="1"/>
          </p:cNvSpPr>
          <p:nvPr>
            <p:ph type="sldNum" sz="quarter" idx="12"/>
          </p:nvPr>
        </p:nvSpPr>
        <p:spPr/>
        <p:txBody>
          <a:bodyPr/>
          <a:lstStyle/>
          <a:p>
            <a:fld id="{47175C62-299F-934D-82FD-14EC672FC880}" type="slidenum">
              <a:rPr lang="es-CL" smtClean="0"/>
              <a:t>‹Nº›</a:t>
            </a:fld>
            <a:endParaRPr lang="es-CL"/>
          </a:p>
        </p:txBody>
      </p:sp>
    </p:spTree>
    <p:extLst>
      <p:ext uri="{BB962C8B-B14F-4D97-AF65-F5344CB8AC3E}">
        <p14:creationId xmlns:p14="http://schemas.microsoft.com/office/powerpoint/2010/main" val="184967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D8E534C-038C-C0F5-85A0-99751F7F90D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MX"/>
              <a:t>Haz clic para modificar el estilo de título del patrón</a:t>
            </a:r>
            <a:endParaRPr lang="es-CL"/>
          </a:p>
        </p:txBody>
      </p:sp>
      <p:sp>
        <p:nvSpPr>
          <p:cNvPr id="3" name="Marcador de texto 2">
            <a:extLst>
              <a:ext uri="{FF2B5EF4-FFF2-40B4-BE49-F238E27FC236}">
                <a16:creationId xmlns:a16="http://schemas.microsoft.com/office/drawing/2014/main" id="{9DFD38FB-88E4-960E-F769-19939CBCCF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CL"/>
          </a:p>
        </p:txBody>
      </p:sp>
      <p:sp>
        <p:nvSpPr>
          <p:cNvPr id="4" name="Marcador de fecha 3">
            <a:extLst>
              <a:ext uri="{FF2B5EF4-FFF2-40B4-BE49-F238E27FC236}">
                <a16:creationId xmlns:a16="http://schemas.microsoft.com/office/drawing/2014/main" id="{AA5B4138-0AC8-3B73-D83D-6E9041076FC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DC27A80-8FEA-C149-8AB8-FF2C5EAC7CA9}" type="datetimeFigureOut">
              <a:rPr lang="es-CL" smtClean="0"/>
              <a:t>02-07-24</a:t>
            </a:fld>
            <a:endParaRPr lang="es-CL"/>
          </a:p>
        </p:txBody>
      </p:sp>
      <p:sp>
        <p:nvSpPr>
          <p:cNvPr id="5" name="Marcador de pie de página 4">
            <a:extLst>
              <a:ext uri="{FF2B5EF4-FFF2-40B4-BE49-F238E27FC236}">
                <a16:creationId xmlns:a16="http://schemas.microsoft.com/office/drawing/2014/main" id="{CFC628A0-71E6-E61A-A9D0-17B40C70667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CL"/>
          </a:p>
        </p:txBody>
      </p:sp>
      <p:sp>
        <p:nvSpPr>
          <p:cNvPr id="6" name="Marcador de número de diapositiva 5">
            <a:extLst>
              <a:ext uri="{FF2B5EF4-FFF2-40B4-BE49-F238E27FC236}">
                <a16:creationId xmlns:a16="http://schemas.microsoft.com/office/drawing/2014/main" id="{1DC083A9-7D6B-8498-D109-A0A3FFC2EF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7175C62-299F-934D-82FD-14EC672FC880}" type="slidenum">
              <a:rPr lang="es-CL" smtClean="0"/>
              <a:t>‹Nº›</a:t>
            </a:fld>
            <a:endParaRPr lang="es-CL"/>
          </a:p>
        </p:txBody>
      </p:sp>
    </p:spTree>
    <p:extLst>
      <p:ext uri="{BB962C8B-B14F-4D97-AF65-F5344CB8AC3E}">
        <p14:creationId xmlns:p14="http://schemas.microsoft.com/office/powerpoint/2010/main" val="32751162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4" name="Rectangle 1030">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886CC97B-A3BC-94A4-C2EE-95295A6F4C5C}"/>
              </a:ext>
            </a:extLst>
          </p:cNvPr>
          <p:cNvSpPr>
            <a:spLocks noGrp="1"/>
          </p:cNvSpPr>
          <p:nvPr>
            <p:ph type="ctrTitle"/>
          </p:nvPr>
        </p:nvSpPr>
        <p:spPr>
          <a:xfrm>
            <a:off x="958372" y="2111003"/>
            <a:ext cx="5163022" cy="2635993"/>
          </a:xfrm>
        </p:spPr>
        <p:txBody>
          <a:bodyPr anchor="b">
            <a:normAutofit fontScale="90000"/>
          </a:bodyPr>
          <a:lstStyle/>
          <a:p>
            <a:pPr>
              <a:spcAft>
                <a:spcPts val="800"/>
              </a:spcAft>
            </a:pPr>
            <a:r>
              <a:rPr lang="es-CL" sz="3600" b="1" kern="100">
                <a:effectLst/>
                <a:latin typeface="Arial" panose="020B0604020202020204" pitchFamily="34" charset="0"/>
                <a:ea typeface="Calibri" panose="020F0502020204030204" pitchFamily="34" charset="0"/>
                <a:cs typeface="Times New Roman" panose="02020603050405020304" pitchFamily="18" charset="0"/>
              </a:rPr>
              <a:t>REGLAMENTO DE LA COMISIÓN DE SANIDAD DE LA ARMADA</a:t>
            </a:r>
            <a:br>
              <a:rPr lang="es-CL" sz="3600" b="1" kern="100">
                <a:effectLst/>
                <a:latin typeface="Arial" panose="020B0604020202020204" pitchFamily="34" charset="0"/>
                <a:ea typeface="Calibri" panose="020F0502020204030204" pitchFamily="34" charset="0"/>
                <a:cs typeface="Times New Roman" panose="02020603050405020304" pitchFamily="18" charset="0"/>
              </a:rPr>
            </a:br>
            <a:r>
              <a:rPr lang="es-CL" sz="2700" kern="100">
                <a:effectLst/>
                <a:latin typeface="Calibri" panose="020F0502020204030204" pitchFamily="34" charset="0"/>
                <a:ea typeface="Calibri" panose="020F0502020204030204" pitchFamily="34" charset="0"/>
                <a:cs typeface="Times New Roman" panose="02020603050405020304" pitchFamily="18" charset="0"/>
              </a:rPr>
              <a:t>7 - 34/ 2 </a:t>
            </a:r>
            <a:br>
              <a:rPr lang="es-CL" sz="2700" kern="100">
                <a:effectLst/>
                <a:latin typeface="Calibri" panose="020F0502020204030204" pitchFamily="34" charset="0"/>
                <a:ea typeface="Calibri" panose="020F0502020204030204" pitchFamily="34" charset="0"/>
                <a:cs typeface="Times New Roman" panose="02020603050405020304" pitchFamily="18" charset="0"/>
              </a:rPr>
            </a:br>
            <a:r>
              <a:rPr lang="es-CL" sz="2700" kern="100">
                <a:effectLst/>
                <a:latin typeface="Calibri" panose="020F0502020204030204" pitchFamily="34" charset="0"/>
                <a:ea typeface="Calibri" panose="020F0502020204030204" pitchFamily="34" charset="0"/>
                <a:cs typeface="Times New Roman" panose="02020603050405020304" pitchFamily="18" charset="0"/>
              </a:rPr>
              <a:t>1 9 7 7</a:t>
            </a:r>
            <a:br>
              <a:rPr lang="es-CL" sz="3200" kern="100">
                <a:effectLst/>
                <a:latin typeface="Calibri" panose="020F0502020204030204" pitchFamily="34" charset="0"/>
                <a:ea typeface="Calibri" panose="020F0502020204030204" pitchFamily="34" charset="0"/>
                <a:cs typeface="Times New Roman" panose="02020603050405020304" pitchFamily="18" charset="0"/>
              </a:rPr>
            </a:br>
            <a:br>
              <a:rPr lang="es-CL" sz="3000" kern="100">
                <a:effectLst/>
                <a:latin typeface="Calibri" panose="020F0502020204030204" pitchFamily="34" charset="0"/>
                <a:ea typeface="Calibri" panose="020F0502020204030204" pitchFamily="34" charset="0"/>
                <a:cs typeface="Times New Roman" panose="02020603050405020304" pitchFamily="18" charset="0"/>
              </a:rPr>
            </a:br>
            <a:br>
              <a:rPr lang="es-CL" sz="3000" kern="100">
                <a:effectLst/>
                <a:latin typeface="Calibri" panose="020F0502020204030204" pitchFamily="34" charset="0"/>
                <a:ea typeface="Calibri" panose="020F0502020204030204" pitchFamily="34" charset="0"/>
                <a:cs typeface="Times New Roman" panose="02020603050405020304" pitchFamily="18" charset="0"/>
              </a:rPr>
            </a:br>
            <a:endParaRPr lang="es-CL" sz="3000" dirty="0"/>
          </a:p>
        </p:txBody>
      </p:sp>
      <p:sp>
        <p:nvSpPr>
          <p:cNvPr id="1033" name="Rectangle 1032">
            <a:extLst>
              <a:ext uri="{FF2B5EF4-FFF2-40B4-BE49-F238E27FC236}">
                <a16:creationId xmlns:a16="http://schemas.microsoft.com/office/drawing/2014/main" id="{BC05CA36-AD6A-4ABF-9A05-52E5A143D2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4022214"/>
            <a:ext cx="12192000" cy="2835786"/>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D4331EE8-85A4-4588-8D9E-70E534D477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4022220"/>
            <a:ext cx="8153398" cy="2835780"/>
          </a:xfrm>
          <a:prstGeom prst="rect">
            <a:avLst/>
          </a:prstGeom>
          <a:gradFill>
            <a:gsLst>
              <a:gs pos="0">
                <a:srgbClr val="000000">
                  <a:alpha val="63000"/>
                </a:srgbClr>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49D6C862-61CC-4B46-8080-96583D653B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4022219"/>
            <a:ext cx="12253472" cy="2835781"/>
          </a:xfrm>
          <a:prstGeom prst="rect">
            <a:avLst/>
          </a:prstGeom>
          <a:gradFill>
            <a:gsLst>
              <a:gs pos="39000">
                <a:schemeClr val="accent1">
                  <a:lumMod val="50000"/>
                  <a:alpha val="0"/>
                </a:schemeClr>
              </a:gs>
              <a:gs pos="100000">
                <a:srgbClr val="000000">
                  <a:alpha val="72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ítulo 2">
            <a:extLst>
              <a:ext uri="{FF2B5EF4-FFF2-40B4-BE49-F238E27FC236}">
                <a16:creationId xmlns:a16="http://schemas.microsoft.com/office/drawing/2014/main" id="{EDB1F27C-A02B-3360-64EA-43435783EF88}"/>
              </a:ext>
            </a:extLst>
          </p:cNvPr>
          <p:cNvSpPr>
            <a:spLocks noGrp="1"/>
          </p:cNvSpPr>
          <p:nvPr>
            <p:ph type="subTitle" idx="1"/>
          </p:nvPr>
        </p:nvSpPr>
        <p:spPr>
          <a:xfrm>
            <a:off x="871505" y="4336770"/>
            <a:ext cx="4662957" cy="2116944"/>
          </a:xfrm>
        </p:spPr>
        <p:txBody>
          <a:bodyPr anchor="t">
            <a:normAutofit lnSpcReduction="10000"/>
          </a:bodyPr>
          <a:lstStyle/>
          <a:p>
            <a:pPr algn="l"/>
            <a:r>
              <a:rPr lang="es-CL">
                <a:solidFill>
                  <a:schemeClr val="bg1"/>
                </a:solidFill>
              </a:rPr>
              <a:t>Integrantes:</a:t>
            </a:r>
          </a:p>
          <a:p>
            <a:pPr marL="342900" indent="-342900" algn="l">
              <a:buFontTx/>
              <a:buChar char="-"/>
            </a:pPr>
            <a:r>
              <a:rPr lang="es-CL">
                <a:solidFill>
                  <a:schemeClr val="bg1"/>
                </a:solidFill>
              </a:rPr>
              <a:t>Aspirante Bozzo</a:t>
            </a:r>
          </a:p>
          <a:p>
            <a:pPr marL="342900" indent="-342900" algn="l">
              <a:buFontTx/>
              <a:buChar char="-"/>
            </a:pPr>
            <a:r>
              <a:rPr lang="es-CL">
                <a:solidFill>
                  <a:schemeClr val="bg1"/>
                </a:solidFill>
              </a:rPr>
              <a:t>Aspirante Mella </a:t>
            </a:r>
          </a:p>
          <a:p>
            <a:pPr marL="342900" indent="-342900" algn="l">
              <a:buFontTx/>
              <a:buChar char="-"/>
            </a:pPr>
            <a:r>
              <a:rPr lang="es-CL">
                <a:solidFill>
                  <a:schemeClr val="bg1"/>
                </a:solidFill>
              </a:rPr>
              <a:t>Aspirante Meneses</a:t>
            </a:r>
          </a:p>
          <a:p>
            <a:pPr marL="342900" indent="-342900" algn="l">
              <a:buFontTx/>
              <a:buChar char="-"/>
            </a:pPr>
            <a:r>
              <a:rPr lang="es-CL">
                <a:solidFill>
                  <a:schemeClr val="bg1"/>
                </a:solidFill>
              </a:rPr>
              <a:t>Aspirante González</a:t>
            </a:r>
          </a:p>
          <a:p>
            <a:pPr marL="342900" indent="-342900" algn="l">
              <a:buFontTx/>
              <a:buChar char="-"/>
            </a:pPr>
            <a:endParaRPr lang="es-CL" dirty="0">
              <a:solidFill>
                <a:schemeClr val="bg1"/>
              </a:solidFill>
            </a:endParaRPr>
          </a:p>
        </p:txBody>
      </p:sp>
      <p:sp>
        <p:nvSpPr>
          <p:cNvPr id="1039" name="Rectangle 1038">
            <a:extLst>
              <a:ext uri="{FF2B5EF4-FFF2-40B4-BE49-F238E27FC236}">
                <a16:creationId xmlns:a16="http://schemas.microsoft.com/office/drawing/2014/main" id="{E37EECFC-A684-4391-AE85-4CDAF5565F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0797"/>
            <a:ext cx="12191998" cy="457203"/>
          </a:xfrm>
          <a:prstGeom prst="rect">
            <a:avLst/>
          </a:prstGeom>
          <a:gradFill>
            <a:gsLst>
              <a:gs pos="0">
                <a:srgbClr val="000000">
                  <a:alpha val="43000"/>
                </a:srgbClr>
              </a:gs>
              <a:gs pos="79000">
                <a:schemeClr val="accent1">
                  <a:lumMod val="75000"/>
                  <a:alpha val="2200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949084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3B8658C1-AD8B-EA60-6F38-5811BAFD7611}"/>
              </a:ext>
            </a:extLst>
          </p:cNvPr>
          <p:cNvSpPr>
            <a:spLocks noGrp="1"/>
          </p:cNvSpPr>
          <p:nvPr>
            <p:ph type="title"/>
          </p:nvPr>
        </p:nvSpPr>
        <p:spPr>
          <a:xfrm>
            <a:off x="4926021" y="278535"/>
            <a:ext cx="1883665" cy="1033669"/>
          </a:xfrm>
        </p:spPr>
        <p:txBody>
          <a:bodyPr>
            <a:normAutofit/>
          </a:bodyPr>
          <a:lstStyle/>
          <a:p>
            <a:r>
              <a:rPr lang="es-CL" sz="4000" dirty="0">
                <a:solidFill>
                  <a:srgbClr val="FFFFFF"/>
                </a:solidFill>
              </a:rPr>
              <a:t>MISIÓN</a:t>
            </a:r>
          </a:p>
        </p:txBody>
      </p:sp>
      <p:sp>
        <p:nvSpPr>
          <p:cNvPr id="3" name="Marcador de contenido 2">
            <a:extLst>
              <a:ext uri="{FF2B5EF4-FFF2-40B4-BE49-F238E27FC236}">
                <a16:creationId xmlns:a16="http://schemas.microsoft.com/office/drawing/2014/main" id="{CA092AAC-A6EF-5483-C5F9-AD1AA671E5F4}"/>
              </a:ext>
            </a:extLst>
          </p:cNvPr>
          <p:cNvSpPr>
            <a:spLocks noGrp="1"/>
          </p:cNvSpPr>
          <p:nvPr>
            <p:ph idx="1"/>
          </p:nvPr>
        </p:nvSpPr>
        <p:spPr>
          <a:xfrm>
            <a:off x="1005839" y="2105083"/>
            <a:ext cx="9724031" cy="4245265"/>
          </a:xfrm>
        </p:spPr>
        <p:txBody>
          <a:bodyPr anchor="ctr">
            <a:normAutofit fontScale="92500" lnSpcReduction="10000"/>
          </a:bodyPr>
          <a:lstStyle/>
          <a:p>
            <a:pPr marL="342900" lvl="0" indent="-342900" algn="just">
              <a:lnSpc>
                <a:spcPct val="107000"/>
              </a:lnSpc>
              <a:spcAft>
                <a:spcPts val="800"/>
              </a:spcAft>
              <a:buFont typeface="+mj-lt"/>
              <a:buAutoNum type="alphaLcParenR"/>
            </a:pPr>
            <a:r>
              <a:rPr lang="es-CL" sz="1900" kern="100" dirty="0">
                <a:effectLst/>
                <a:latin typeface="Arial" panose="020B0604020202020204" pitchFamily="34" charset="0"/>
                <a:ea typeface="Calibri" panose="020F0502020204030204" pitchFamily="34" charset="0"/>
                <a:cs typeface="Times New Roman" panose="02020603050405020304" pitchFamily="18" charset="0"/>
              </a:rPr>
              <a:t>Informar la capacidad sicofísica del personal de la Institución para continuar en el Servicio y la Clase de Inutilidad que lo afectaría para continuar en él. </a:t>
            </a:r>
            <a:endParaRPr lang="es-CL" sz="19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100"/>
              <a:buFont typeface="Calibri" panose="020F0502020204030204" pitchFamily="34" charset="0"/>
              <a:buChar char="-"/>
            </a:pPr>
            <a:r>
              <a:rPr lang="es-CL" sz="1900" kern="100" dirty="0">
                <a:effectLst/>
                <a:latin typeface="Arial" panose="020B0604020202020204" pitchFamily="34" charset="0"/>
                <a:ea typeface="Calibri" panose="020F0502020204030204" pitchFamily="34" charset="0"/>
                <a:cs typeface="Times New Roman" panose="02020603050405020304" pitchFamily="18" charset="0"/>
              </a:rPr>
              <a:t>por lesiones sufridas en accidentes ocurridos en actos del Servicio o </a:t>
            </a:r>
            <a:endParaRPr lang="es-CL" sz="19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100"/>
              <a:buFont typeface="Calibri" panose="020F0502020204030204" pitchFamily="34" charset="0"/>
              <a:buChar char="-"/>
            </a:pPr>
            <a:r>
              <a:rPr lang="es-CL" sz="1900" kern="100" dirty="0">
                <a:effectLst/>
                <a:latin typeface="Arial" panose="020B0604020202020204" pitchFamily="34" charset="0"/>
                <a:ea typeface="Calibri" panose="020F0502020204030204" pitchFamily="34" charset="0"/>
                <a:cs typeface="Times New Roman" panose="02020603050405020304" pitchFamily="18" charset="0"/>
              </a:rPr>
              <a:t>afecciones contraídas como consecuencia de tales accidentes o </a:t>
            </a:r>
            <a:endParaRPr lang="es-CL" sz="19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100"/>
              <a:buFont typeface="Calibri" panose="020F0502020204030204" pitchFamily="34" charset="0"/>
              <a:buChar char="-"/>
            </a:pPr>
            <a:r>
              <a:rPr lang="es-CL" sz="1900" kern="100" dirty="0">
                <a:effectLst/>
                <a:latin typeface="Arial" panose="020B0604020202020204" pitchFamily="34" charset="0"/>
                <a:ea typeface="Calibri" panose="020F0502020204030204" pitchFamily="34" charset="0"/>
                <a:cs typeface="Times New Roman" panose="02020603050405020304" pitchFamily="18" charset="0"/>
              </a:rPr>
              <a:t>por enfermedades causadas en forma directa en el ejercicio de su profesión</a:t>
            </a:r>
          </a:p>
          <a:p>
            <a:pPr marL="0" lvl="0" indent="0" algn="just">
              <a:lnSpc>
                <a:spcPct val="107000"/>
              </a:lnSpc>
              <a:spcAft>
                <a:spcPts val="800"/>
              </a:spcAft>
              <a:buSzPts val="1100"/>
              <a:buNone/>
            </a:pPr>
            <a:r>
              <a:rPr lang="es-CL" sz="1900" kern="100" dirty="0">
                <a:effectLst/>
                <a:latin typeface="Arial" panose="020B0604020202020204" pitchFamily="34" charset="0"/>
                <a:ea typeface="Calibri" panose="020F0502020204030204" pitchFamily="34" charset="0"/>
                <a:cs typeface="Times New Roman" panose="02020603050405020304" pitchFamily="18" charset="0"/>
              </a:rPr>
              <a:t>b) Pronunciarse con respecto a la compatibilidad para continuar en servicio de aquel personal que contrajere enfermedad no derivada del servicio. </a:t>
            </a:r>
            <a:endParaRPr lang="es-CL" sz="1900" kern="1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s-CL" sz="1900" kern="100" dirty="0" err="1">
                <a:effectLst/>
                <a:latin typeface="Arial" panose="020B0604020202020204" pitchFamily="34" charset="0"/>
                <a:ea typeface="Calibri" panose="020F0502020204030204" pitchFamily="34" charset="0"/>
                <a:cs typeface="Times New Roman" panose="02020603050405020304" pitchFamily="18" charset="0"/>
              </a:rPr>
              <a:t>Excep</a:t>
            </a:r>
            <a:r>
              <a:rPr lang="es-CL" sz="1900" kern="100" dirty="0">
                <a:effectLst/>
                <a:latin typeface="Arial" panose="020B0604020202020204" pitchFamily="34" charset="0"/>
                <a:ea typeface="Calibri" panose="020F0502020204030204" pitchFamily="34" charset="0"/>
                <a:cs typeface="Times New Roman" panose="02020603050405020304" pitchFamily="18" charset="0"/>
              </a:rPr>
              <a:t>. Enfermedades contempladas en Ley 6174 (Medicina Preventiva) y Reglamento 7-34/1, ejemplos: Tuberculosis, enfermedades cardiovasculares, sífilis, cáncer (…)</a:t>
            </a:r>
            <a:endParaRPr lang="es-CL" sz="1900" kern="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spcAft>
                <a:spcPts val="800"/>
              </a:spcAft>
              <a:buNone/>
            </a:pPr>
            <a:r>
              <a:rPr lang="es-CL" sz="1900" kern="100" dirty="0">
                <a:effectLst/>
                <a:latin typeface="Arial" panose="020B0604020202020204" pitchFamily="34" charset="0"/>
                <a:ea typeface="Calibri" panose="020F0502020204030204" pitchFamily="34" charset="0"/>
                <a:cs typeface="Times New Roman" panose="02020603050405020304" pitchFamily="18" charset="0"/>
              </a:rPr>
              <a:t>c)  Velar por la recuperación de la salud del personal. </a:t>
            </a:r>
            <a:endParaRPr lang="es-CL" sz="19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s-CL" sz="2000" dirty="0"/>
          </a:p>
        </p:txBody>
      </p:sp>
    </p:spTree>
    <p:extLst>
      <p:ext uri="{BB962C8B-B14F-4D97-AF65-F5344CB8AC3E}">
        <p14:creationId xmlns:p14="http://schemas.microsoft.com/office/powerpoint/2010/main" val="21652095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B7B40D2C-AA2B-A544-2DF4-6899B5E4ECAA}"/>
              </a:ext>
            </a:extLst>
          </p:cNvPr>
          <p:cNvSpPr>
            <a:spLocks noGrp="1"/>
          </p:cNvSpPr>
          <p:nvPr>
            <p:ph type="title"/>
          </p:nvPr>
        </p:nvSpPr>
        <p:spPr>
          <a:xfrm>
            <a:off x="1054607" y="339610"/>
            <a:ext cx="9895951" cy="1033669"/>
          </a:xfrm>
        </p:spPr>
        <p:txBody>
          <a:bodyPr>
            <a:normAutofit/>
          </a:bodyPr>
          <a:lstStyle/>
          <a:p>
            <a:pPr algn="ctr"/>
            <a:r>
              <a:rPr lang="es-CL" sz="4000" dirty="0">
                <a:solidFill>
                  <a:srgbClr val="FFFFFF"/>
                </a:solidFill>
              </a:rPr>
              <a:t>ORGANIZACIÓN</a:t>
            </a:r>
          </a:p>
        </p:txBody>
      </p:sp>
      <p:sp>
        <p:nvSpPr>
          <p:cNvPr id="3" name="Marcador de contenido 2">
            <a:extLst>
              <a:ext uri="{FF2B5EF4-FFF2-40B4-BE49-F238E27FC236}">
                <a16:creationId xmlns:a16="http://schemas.microsoft.com/office/drawing/2014/main" id="{375421E1-FB78-49DD-E0E9-3EF67481AA2C}"/>
              </a:ext>
            </a:extLst>
          </p:cNvPr>
          <p:cNvSpPr>
            <a:spLocks noGrp="1"/>
          </p:cNvSpPr>
          <p:nvPr>
            <p:ph idx="1"/>
          </p:nvPr>
        </p:nvSpPr>
        <p:spPr>
          <a:xfrm>
            <a:off x="342929" y="2161604"/>
            <a:ext cx="4326607" cy="4208809"/>
          </a:xfrm>
        </p:spPr>
        <p:txBody>
          <a:bodyPr anchor="ctr">
            <a:normAutofit/>
          </a:bodyPr>
          <a:lstStyle/>
          <a:p>
            <a:pPr marL="342900" lvl="0" indent="-342900" algn="just">
              <a:lnSpc>
                <a:spcPct val="107000"/>
              </a:lnSpc>
              <a:spcAft>
                <a:spcPts val="800"/>
              </a:spcAft>
              <a:buFont typeface="+mj-lt"/>
              <a:buAutoNum type="alphaLcParenR"/>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COSAN       Dependencia de la Dirección de Sanidad de la Armada.</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      Organizada como sigue: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s-CL" sz="2000" dirty="0"/>
          </a:p>
        </p:txBody>
      </p:sp>
      <p:cxnSp>
        <p:nvCxnSpPr>
          <p:cNvPr id="6" name="Conector recto de flecha 5">
            <a:extLst>
              <a:ext uri="{FF2B5EF4-FFF2-40B4-BE49-F238E27FC236}">
                <a16:creationId xmlns:a16="http://schemas.microsoft.com/office/drawing/2014/main" id="{549AA58A-71C7-9383-F6BB-8D4597FD0ADF}"/>
              </a:ext>
            </a:extLst>
          </p:cNvPr>
          <p:cNvCxnSpPr>
            <a:cxnSpLocks/>
          </p:cNvCxnSpPr>
          <p:nvPr/>
        </p:nvCxnSpPr>
        <p:spPr>
          <a:xfrm>
            <a:off x="1719072" y="3610549"/>
            <a:ext cx="566928"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graphicFrame>
        <p:nvGraphicFramePr>
          <p:cNvPr id="7" name="Diagrama 6">
            <a:extLst>
              <a:ext uri="{FF2B5EF4-FFF2-40B4-BE49-F238E27FC236}">
                <a16:creationId xmlns:a16="http://schemas.microsoft.com/office/drawing/2014/main" id="{0A3CDA49-283D-08E4-44EA-8C5F01053DF4}"/>
              </a:ext>
            </a:extLst>
          </p:cNvPr>
          <p:cNvGraphicFramePr/>
          <p:nvPr>
            <p:extLst>
              <p:ext uri="{D42A27DB-BD31-4B8C-83A1-F6EECF244321}">
                <p14:modId xmlns:p14="http://schemas.microsoft.com/office/powerpoint/2010/main" val="1789840147"/>
              </p:ext>
            </p:extLst>
          </p:nvPr>
        </p:nvGraphicFramePr>
        <p:xfrm>
          <a:off x="4120896" y="1635834"/>
          <a:ext cx="7728175" cy="4772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CuadroTexto 10">
            <a:extLst>
              <a:ext uri="{FF2B5EF4-FFF2-40B4-BE49-F238E27FC236}">
                <a16:creationId xmlns:a16="http://schemas.microsoft.com/office/drawing/2014/main" id="{8AC0BBF3-37EF-6F71-3EFE-988DB114263C}"/>
              </a:ext>
            </a:extLst>
          </p:cNvPr>
          <p:cNvSpPr txBox="1"/>
          <p:nvPr/>
        </p:nvSpPr>
        <p:spPr>
          <a:xfrm>
            <a:off x="9107580" y="4025670"/>
            <a:ext cx="2641753" cy="523220"/>
          </a:xfrm>
          <a:prstGeom prst="rect">
            <a:avLst/>
          </a:prstGeom>
          <a:noFill/>
        </p:spPr>
        <p:txBody>
          <a:bodyPr wrap="square" rtlCol="0">
            <a:spAutoFit/>
          </a:bodyPr>
          <a:lstStyle/>
          <a:p>
            <a:r>
              <a:rPr lang="es-CL" sz="1400" kern="100" dirty="0">
                <a:effectLst/>
                <a:latin typeface="Arial" panose="020B0604020202020204" pitchFamily="34" charset="0"/>
                <a:ea typeface="Calibri" panose="020F0502020204030204" pitchFamily="34" charset="0"/>
                <a:cs typeface="Times New Roman" panose="02020603050405020304" pitchFamily="18" charset="0"/>
              </a:rPr>
              <a:t>Medicina Naval de la Dirección de Sanidad de la Armada.</a:t>
            </a:r>
            <a:endParaRPr lang="es-CL" sz="1400" dirty="0"/>
          </a:p>
        </p:txBody>
      </p:sp>
      <p:sp>
        <p:nvSpPr>
          <p:cNvPr id="18" name="CuadroTexto 17">
            <a:extLst>
              <a:ext uri="{FF2B5EF4-FFF2-40B4-BE49-F238E27FC236}">
                <a16:creationId xmlns:a16="http://schemas.microsoft.com/office/drawing/2014/main" id="{213AAE3C-667D-2AB3-FC0F-AA3D16E9568F}"/>
              </a:ext>
            </a:extLst>
          </p:cNvPr>
          <p:cNvSpPr txBox="1"/>
          <p:nvPr/>
        </p:nvSpPr>
        <p:spPr>
          <a:xfrm>
            <a:off x="8408111" y="6359662"/>
            <a:ext cx="3360761" cy="523220"/>
          </a:xfrm>
          <a:prstGeom prst="rect">
            <a:avLst/>
          </a:prstGeom>
          <a:noFill/>
        </p:spPr>
        <p:txBody>
          <a:bodyPr wrap="square" rtlCol="0">
            <a:spAutoFit/>
          </a:bodyPr>
          <a:lstStyle/>
          <a:p>
            <a:r>
              <a:rPr lang="es-CL" sz="1400" kern="100" dirty="0">
                <a:effectLst/>
                <a:latin typeface="Arial" panose="020B0604020202020204" pitchFamily="34" charset="0"/>
                <a:ea typeface="Calibri" panose="020F0502020204030204" pitchFamily="34" charset="0"/>
              </a:rPr>
              <a:t>Medicina Curativa de la Dirección de Sanidad de la Armada.</a:t>
            </a:r>
            <a:endParaRPr lang="es-CL" sz="1400" dirty="0"/>
          </a:p>
        </p:txBody>
      </p:sp>
      <p:sp>
        <p:nvSpPr>
          <p:cNvPr id="19" name="CuadroTexto 18">
            <a:extLst>
              <a:ext uri="{FF2B5EF4-FFF2-40B4-BE49-F238E27FC236}">
                <a16:creationId xmlns:a16="http://schemas.microsoft.com/office/drawing/2014/main" id="{CA17EA18-C109-3094-28A4-5A6BF4234763}"/>
              </a:ext>
            </a:extLst>
          </p:cNvPr>
          <p:cNvSpPr txBox="1"/>
          <p:nvPr/>
        </p:nvSpPr>
        <p:spPr>
          <a:xfrm>
            <a:off x="4453876" y="6311227"/>
            <a:ext cx="3531107" cy="523220"/>
          </a:xfrm>
          <a:prstGeom prst="rect">
            <a:avLst/>
          </a:prstGeom>
          <a:noFill/>
        </p:spPr>
        <p:txBody>
          <a:bodyPr wrap="square" rtlCol="0">
            <a:spAutoFit/>
          </a:bodyPr>
          <a:lstStyle/>
          <a:p>
            <a:pPr algn="just"/>
            <a:r>
              <a:rPr lang="es-CL" sz="1400" kern="100" dirty="0">
                <a:latin typeface="Arial" panose="020B0604020202020204" pitchFamily="34" charset="0"/>
                <a:ea typeface="Calibri" panose="020F0502020204030204" pitchFamily="34" charset="0"/>
              </a:rPr>
              <a:t>Que s</a:t>
            </a:r>
            <a:r>
              <a:rPr lang="es-CL" sz="1400" kern="100" dirty="0">
                <a:effectLst/>
                <a:latin typeface="Arial" panose="020B0604020202020204" pitchFamily="34" charset="0"/>
                <a:ea typeface="Calibri" panose="020F0502020204030204" pitchFamily="34" charset="0"/>
              </a:rPr>
              <a:t>erá el Oficial de Sanidad de menor antigüedad, integrante de la comisión.</a:t>
            </a:r>
            <a:endParaRPr lang="es-CL" sz="1400" dirty="0"/>
          </a:p>
        </p:txBody>
      </p:sp>
      <p:sp>
        <p:nvSpPr>
          <p:cNvPr id="20" name="CuadroTexto 19">
            <a:extLst>
              <a:ext uri="{FF2B5EF4-FFF2-40B4-BE49-F238E27FC236}">
                <a16:creationId xmlns:a16="http://schemas.microsoft.com/office/drawing/2014/main" id="{D8636E69-6138-092C-B615-32D49F66C59A}"/>
              </a:ext>
            </a:extLst>
          </p:cNvPr>
          <p:cNvSpPr txBox="1"/>
          <p:nvPr/>
        </p:nvSpPr>
        <p:spPr>
          <a:xfrm>
            <a:off x="5205984" y="4027980"/>
            <a:ext cx="2438400" cy="523220"/>
          </a:xfrm>
          <a:prstGeom prst="rect">
            <a:avLst/>
          </a:prstGeom>
          <a:noFill/>
        </p:spPr>
        <p:txBody>
          <a:bodyPr wrap="square" rtlCol="0">
            <a:spAutoFit/>
          </a:bodyPr>
          <a:lstStyle/>
          <a:p>
            <a:r>
              <a:rPr lang="es-CL" sz="1400" kern="100" dirty="0">
                <a:latin typeface="Arial" panose="020B0604020202020204" pitchFamily="34" charset="0"/>
                <a:ea typeface="Calibri" panose="020F0502020204030204" pitchFamily="34" charset="0"/>
              </a:rPr>
              <a:t>F</a:t>
            </a:r>
            <a:r>
              <a:rPr lang="es-CL" sz="1400" kern="100" dirty="0">
                <a:effectLst/>
                <a:latin typeface="Arial" panose="020B0604020202020204" pitchFamily="34" charset="0"/>
                <a:ea typeface="Calibri" panose="020F0502020204030204" pitchFamily="34" charset="0"/>
              </a:rPr>
              <a:t>unción que desempeñará un Empleado Civil</a:t>
            </a:r>
            <a:endParaRPr lang="es-CL" sz="1400" dirty="0"/>
          </a:p>
        </p:txBody>
      </p:sp>
    </p:spTree>
    <p:extLst>
      <p:ext uri="{BB962C8B-B14F-4D97-AF65-F5344CB8AC3E}">
        <p14:creationId xmlns:p14="http://schemas.microsoft.com/office/powerpoint/2010/main" val="15705480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817AB05D-BAAA-0B6C-E018-28849C72D424}"/>
              </a:ext>
            </a:extLst>
          </p:cNvPr>
          <p:cNvSpPr>
            <a:spLocks noGrp="1"/>
          </p:cNvSpPr>
          <p:nvPr>
            <p:ph type="title"/>
          </p:nvPr>
        </p:nvSpPr>
        <p:spPr>
          <a:xfrm>
            <a:off x="1371599" y="294538"/>
            <a:ext cx="9895951" cy="1033669"/>
          </a:xfrm>
        </p:spPr>
        <p:txBody>
          <a:bodyPr>
            <a:normAutofit/>
          </a:bodyPr>
          <a:lstStyle/>
          <a:p>
            <a:r>
              <a:rPr lang="es-CL" sz="4000" dirty="0">
                <a:solidFill>
                  <a:srgbClr val="FFFFFF"/>
                </a:solidFill>
              </a:rPr>
              <a:t>b) </a:t>
            </a:r>
            <a:r>
              <a:rPr kumimoji="0" lang="es-CL" altLang="es-CL" sz="40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COMISION SANIDAD ZONA NAVAL </a:t>
            </a:r>
            <a:endParaRPr lang="es-CL" sz="4000" dirty="0">
              <a:solidFill>
                <a:schemeClr val="bg1"/>
              </a:solidFill>
            </a:endParaRPr>
          </a:p>
        </p:txBody>
      </p:sp>
      <p:sp>
        <p:nvSpPr>
          <p:cNvPr id="13" name="Rectangle 8">
            <a:extLst>
              <a:ext uri="{FF2B5EF4-FFF2-40B4-BE49-F238E27FC236}">
                <a16:creationId xmlns:a16="http://schemas.microsoft.com/office/drawing/2014/main" id="{5968897D-410C-6360-3359-B82CB0112BA0}"/>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kumimoji="0" lang="es-CL" altLang="es-CL" sz="1800" b="0" i="0" u="none" strike="noStrike" cap="none" normalizeH="0" baseline="0">
              <a:ln>
                <a:noFill/>
              </a:ln>
              <a:solidFill>
                <a:schemeClr val="tx1"/>
              </a:solidFill>
              <a:effectLst/>
              <a:latin typeface="Arial" panose="020B0604020202020204" pitchFamily="34" charset="0"/>
            </a:endParaRPr>
          </a:p>
        </p:txBody>
      </p:sp>
      <p:cxnSp>
        <p:nvCxnSpPr>
          <p:cNvPr id="15" name="AutoShape 3">
            <a:extLst>
              <a:ext uri="{FF2B5EF4-FFF2-40B4-BE49-F238E27FC236}">
                <a16:creationId xmlns:a16="http://schemas.microsoft.com/office/drawing/2014/main" id="{E344C632-12C9-CB4D-A2B8-D4E6F8472D7A}"/>
              </a:ext>
            </a:extLst>
          </p:cNvPr>
          <p:cNvCxnSpPr>
            <a:cxnSpLocks/>
          </p:cNvCxnSpPr>
          <p:nvPr/>
        </p:nvCxnSpPr>
        <p:spPr bwMode="auto">
          <a:xfrm>
            <a:off x="3892550" y="8011160"/>
            <a:ext cx="273050" cy="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7" name="Rectangle 9">
            <a:extLst>
              <a:ext uri="{FF2B5EF4-FFF2-40B4-BE49-F238E27FC236}">
                <a16:creationId xmlns:a16="http://schemas.microsoft.com/office/drawing/2014/main" id="{F18A1FDE-5D43-D343-6A7F-41BA2F94C3FF}"/>
              </a:ext>
            </a:extLst>
          </p:cNvPr>
          <p:cNvSpPr>
            <a:spLocks noChangeArrowheads="1"/>
          </p:cNvSpPr>
          <p:nvPr/>
        </p:nvSpPr>
        <p:spPr bwMode="auto">
          <a:xfrm>
            <a:off x="2064003" y="1723412"/>
            <a:ext cx="8306417" cy="1415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806700" algn="ctr"/>
              </a:tabLst>
              <a:defRPr>
                <a:solidFill>
                  <a:schemeClr val="tx1"/>
                </a:solidFill>
                <a:latin typeface="Arial" panose="020B0604020202020204" pitchFamily="34" charset="0"/>
              </a:defRPr>
            </a:lvl1pPr>
            <a:lvl2pPr eaLnBrk="0" fontAlgn="base" hangingPunct="0">
              <a:spcBef>
                <a:spcPct val="0"/>
              </a:spcBef>
              <a:spcAft>
                <a:spcPct val="0"/>
              </a:spcAft>
              <a:tabLst>
                <a:tab pos="2806700" algn="ctr"/>
              </a:tabLst>
              <a:defRPr>
                <a:solidFill>
                  <a:schemeClr val="tx1"/>
                </a:solidFill>
                <a:latin typeface="Arial" panose="020B0604020202020204" pitchFamily="34" charset="0"/>
              </a:defRPr>
            </a:lvl2pPr>
            <a:lvl3pPr eaLnBrk="0" fontAlgn="base" hangingPunct="0">
              <a:spcBef>
                <a:spcPct val="0"/>
              </a:spcBef>
              <a:spcAft>
                <a:spcPct val="0"/>
              </a:spcAft>
              <a:tabLst>
                <a:tab pos="2806700" algn="ctr"/>
              </a:tabLst>
              <a:defRPr>
                <a:solidFill>
                  <a:schemeClr val="tx1"/>
                </a:solidFill>
                <a:latin typeface="Arial" panose="020B0604020202020204" pitchFamily="34" charset="0"/>
              </a:defRPr>
            </a:lvl3pPr>
            <a:lvl4pPr eaLnBrk="0" fontAlgn="base" hangingPunct="0">
              <a:spcBef>
                <a:spcPct val="0"/>
              </a:spcBef>
              <a:spcAft>
                <a:spcPct val="0"/>
              </a:spcAft>
              <a:tabLst>
                <a:tab pos="2806700" algn="ctr"/>
              </a:tabLst>
              <a:defRPr>
                <a:solidFill>
                  <a:schemeClr val="tx1"/>
                </a:solidFill>
                <a:latin typeface="Arial" panose="020B0604020202020204" pitchFamily="34" charset="0"/>
              </a:defRPr>
            </a:lvl4pPr>
            <a:lvl5pPr eaLnBrk="0" fontAlgn="base" hangingPunct="0">
              <a:spcBef>
                <a:spcPct val="0"/>
              </a:spcBef>
              <a:spcAft>
                <a:spcPct val="0"/>
              </a:spcAft>
              <a:tabLst>
                <a:tab pos="2806700" algn="ctr"/>
              </a:tabLst>
              <a:defRPr>
                <a:solidFill>
                  <a:schemeClr val="tx1"/>
                </a:solidFill>
                <a:latin typeface="Arial" panose="020B0604020202020204" pitchFamily="34" charset="0"/>
              </a:defRPr>
            </a:lvl5pPr>
            <a:lvl6pPr eaLnBrk="0" fontAlgn="base" hangingPunct="0">
              <a:spcBef>
                <a:spcPct val="0"/>
              </a:spcBef>
              <a:spcAft>
                <a:spcPct val="0"/>
              </a:spcAft>
              <a:tabLst>
                <a:tab pos="2806700" algn="ctr"/>
              </a:tabLst>
              <a:defRPr>
                <a:solidFill>
                  <a:schemeClr val="tx1"/>
                </a:solidFill>
                <a:latin typeface="Arial" panose="020B0604020202020204" pitchFamily="34" charset="0"/>
              </a:defRPr>
            </a:lvl6pPr>
            <a:lvl7pPr eaLnBrk="0" fontAlgn="base" hangingPunct="0">
              <a:spcBef>
                <a:spcPct val="0"/>
              </a:spcBef>
              <a:spcAft>
                <a:spcPct val="0"/>
              </a:spcAft>
              <a:tabLst>
                <a:tab pos="2806700" algn="ctr"/>
              </a:tabLst>
              <a:defRPr>
                <a:solidFill>
                  <a:schemeClr val="tx1"/>
                </a:solidFill>
                <a:latin typeface="Arial" panose="020B0604020202020204" pitchFamily="34" charset="0"/>
              </a:defRPr>
            </a:lvl7pPr>
            <a:lvl8pPr eaLnBrk="0" fontAlgn="base" hangingPunct="0">
              <a:spcBef>
                <a:spcPct val="0"/>
              </a:spcBef>
              <a:spcAft>
                <a:spcPct val="0"/>
              </a:spcAft>
              <a:tabLst>
                <a:tab pos="2806700" algn="ctr"/>
              </a:tabLst>
              <a:defRPr>
                <a:solidFill>
                  <a:schemeClr val="tx1"/>
                </a:solidFill>
                <a:latin typeface="Arial" panose="020B0604020202020204" pitchFamily="34" charset="0"/>
              </a:defRPr>
            </a:lvl8pPr>
            <a:lvl9pPr eaLnBrk="0" fontAlgn="base" hangingPunct="0">
              <a:spcBef>
                <a:spcPct val="0"/>
              </a:spcBef>
              <a:spcAft>
                <a:spcPct val="0"/>
              </a:spcAft>
              <a:tabLst>
                <a:tab pos="2806700" algn="ctr"/>
              </a:tabLs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tab pos="2806700" algn="ctr"/>
              </a:tabLst>
            </a:pPr>
            <a:r>
              <a:rPr kumimoji="0" lang="es-CL" altLang="es-CL"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En cada área jurisdiccional de Zona Naval, con asiento en Hospitales Navales.</a:t>
            </a:r>
            <a:endParaRPr kumimoji="0" lang="es-CL" altLang="es-CL" sz="14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tab pos="2806700" algn="ctr"/>
              </a:tabLst>
            </a:pPr>
            <a:r>
              <a:rPr kumimoji="0" lang="es-CL" altLang="es-CL"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Dependencia </a:t>
            </a:r>
            <a:r>
              <a:rPr kumimoji="0" lang="es-CL" altLang="es-CL" b="0" i="0"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adm</a:t>
            </a:r>
            <a:r>
              <a:rPr kumimoji="0" lang="es-CL" altLang="es-CL"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De la COSAN. </a:t>
            </a:r>
            <a:endParaRPr kumimoji="0" lang="es-CL" altLang="es-CL" sz="14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tab pos="2806700" algn="ctr"/>
              </a:tabLst>
            </a:pPr>
            <a:r>
              <a:rPr kumimoji="0" lang="es-CL" altLang="es-CL"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Dependencia militar mando respectivo. </a:t>
            </a:r>
          </a:p>
          <a:p>
            <a:pPr marL="0" marR="0" lvl="0" indent="0" algn="just" defTabSz="914400" rtl="0" eaLnBrk="0" fontAlgn="base" latinLnBrk="0" hangingPunct="0">
              <a:lnSpc>
                <a:spcPct val="100000"/>
              </a:lnSpc>
              <a:spcBef>
                <a:spcPct val="0"/>
              </a:spcBef>
              <a:spcAft>
                <a:spcPct val="0"/>
              </a:spcAft>
              <a:buClrTx/>
              <a:buSzTx/>
              <a:buFontTx/>
              <a:buNone/>
              <a:tabLst>
                <a:tab pos="2806700" algn="ctr"/>
              </a:tabLst>
            </a:pPr>
            <a:endParaRPr kumimoji="0" lang="es-CL" altLang="es-CL" sz="14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tab pos="2806700" algn="ctr"/>
              </a:tabLst>
            </a:pPr>
            <a:r>
              <a:rPr kumimoji="0" lang="es-CL" altLang="es-CL"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Organizada como sigue:</a:t>
            </a:r>
            <a:endParaRPr kumimoji="0" lang="es-CL" altLang="es-CL" sz="3200" b="0" i="0" u="none" strike="noStrike" cap="none" normalizeH="0" baseline="0" dirty="0">
              <a:ln>
                <a:noFill/>
              </a:ln>
              <a:solidFill>
                <a:schemeClr val="tx1"/>
              </a:solidFill>
              <a:effectLst/>
              <a:latin typeface="Arial" panose="020B0604020202020204" pitchFamily="34" charset="0"/>
            </a:endParaRPr>
          </a:p>
        </p:txBody>
      </p:sp>
      <p:graphicFrame>
        <p:nvGraphicFramePr>
          <p:cNvPr id="18" name="Diagrama 17">
            <a:extLst>
              <a:ext uri="{FF2B5EF4-FFF2-40B4-BE49-F238E27FC236}">
                <a16:creationId xmlns:a16="http://schemas.microsoft.com/office/drawing/2014/main" id="{5EA18B15-FA28-8735-70AD-84669B930FB1}"/>
              </a:ext>
            </a:extLst>
          </p:cNvPr>
          <p:cNvGraphicFramePr/>
          <p:nvPr>
            <p:extLst>
              <p:ext uri="{D42A27DB-BD31-4B8C-83A1-F6EECF244321}">
                <p14:modId xmlns:p14="http://schemas.microsoft.com/office/powerpoint/2010/main" val="3850228650"/>
              </p:ext>
            </p:extLst>
          </p:nvPr>
        </p:nvGraphicFramePr>
        <p:xfrm>
          <a:off x="1563931" y="3292293"/>
          <a:ext cx="8306416" cy="34242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172435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F7AC33DB-272C-B3A5-007C-89A552B196EE}"/>
              </a:ext>
            </a:extLst>
          </p:cNvPr>
          <p:cNvSpPr>
            <a:spLocks noGrp="1"/>
          </p:cNvSpPr>
          <p:nvPr>
            <p:ph type="title"/>
          </p:nvPr>
        </p:nvSpPr>
        <p:spPr>
          <a:xfrm>
            <a:off x="4038606" y="428083"/>
            <a:ext cx="3785617" cy="1033669"/>
          </a:xfrm>
        </p:spPr>
        <p:txBody>
          <a:bodyPr>
            <a:normAutofit/>
          </a:bodyPr>
          <a:lstStyle/>
          <a:p>
            <a:r>
              <a:rPr lang="es-MX" sz="2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III.- ATRIBUCIONES</a:t>
            </a:r>
            <a:br>
              <a:rPr lang="es-CL"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endParaRPr lang="es-CL" sz="4000" dirty="0">
              <a:solidFill>
                <a:schemeClr val="bg1"/>
              </a:solidFill>
            </a:endParaRPr>
          </a:p>
        </p:txBody>
      </p:sp>
      <p:sp>
        <p:nvSpPr>
          <p:cNvPr id="3" name="Marcador de contenido 2">
            <a:extLst>
              <a:ext uri="{FF2B5EF4-FFF2-40B4-BE49-F238E27FC236}">
                <a16:creationId xmlns:a16="http://schemas.microsoft.com/office/drawing/2014/main" id="{AE588818-0CD5-5F67-BD6B-1C9F3730B24C}"/>
              </a:ext>
            </a:extLst>
          </p:cNvPr>
          <p:cNvSpPr>
            <a:spLocks noGrp="1"/>
          </p:cNvSpPr>
          <p:nvPr>
            <p:ph idx="1"/>
          </p:nvPr>
        </p:nvSpPr>
        <p:spPr>
          <a:xfrm>
            <a:off x="917447" y="2176626"/>
            <a:ext cx="10357105" cy="4253291"/>
          </a:xfrm>
        </p:spPr>
        <p:txBody>
          <a:bodyPr anchor="ctr">
            <a:normAutofit fontScale="92500" lnSpcReduction="10000"/>
          </a:bodyPr>
          <a:lstStyle/>
          <a:p>
            <a:pPr algn="just">
              <a:lnSpc>
                <a:spcPct val="107000"/>
              </a:lnSpc>
              <a:spcAft>
                <a:spcPts val="800"/>
              </a:spcAft>
              <a:tabLst>
                <a:tab pos="2806065" algn="ctr"/>
              </a:tabLst>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a) Realizar el examen del personal mencionado en el Art. 2° del Estatuto del Personal de las Fuerzas Armadas, que preste sus servicios en la Armada y en la Subsecretaria de Marina, a fin de determinar la enfermedad profesional o lesión que le cause o pueda causarle inutilidad.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tabLst>
                <a:tab pos="2806065" algn="ctr"/>
              </a:tabLst>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b) Dictaminará y emitirá los informes definitivos respecto a las Inutilidades Físicas de Primera, Segunda y Tercera Clase;</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tabLst>
                <a:tab pos="2806065" algn="ctr"/>
              </a:tabLst>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c) Se pronunciará respecto a la reevaluación de la Inutilidad Física de Tercera Clase, transcurridos cinco y diez años desde que se le concedió el retiro al afectado.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tabLst>
                <a:tab pos="2806065" algn="ctr"/>
              </a:tabLst>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d) Resolver e informar de todos los casos considerados incompatibles para el servicio, por afecciones no contraídas como consecuencia de éste o enfermedad profesional, resulte con limitación parcial de su capacidad física o síquica. e) Recomendar a la Dirección General del Personal de la Armada el cambio de escalafón o especialidad de aquel personal que por haber sufrido un accidente, enfermedad a consecuencia de éste o enfermedad profesional, resulte con limitación parcial de su capacidad física o síquica.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s-CL" sz="2000" dirty="0"/>
          </a:p>
        </p:txBody>
      </p:sp>
    </p:spTree>
    <p:extLst>
      <p:ext uri="{BB962C8B-B14F-4D97-AF65-F5344CB8AC3E}">
        <p14:creationId xmlns:p14="http://schemas.microsoft.com/office/powerpoint/2010/main" val="22784277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Marcador de contenido 2">
            <a:extLst>
              <a:ext uri="{FF2B5EF4-FFF2-40B4-BE49-F238E27FC236}">
                <a16:creationId xmlns:a16="http://schemas.microsoft.com/office/drawing/2014/main" id="{DB7B28BD-1F33-AD77-E4DB-1BFEB2DE5C71}"/>
              </a:ext>
            </a:extLst>
          </p:cNvPr>
          <p:cNvSpPr>
            <a:spLocks noGrp="1"/>
          </p:cNvSpPr>
          <p:nvPr>
            <p:ph idx="1"/>
          </p:nvPr>
        </p:nvSpPr>
        <p:spPr>
          <a:xfrm>
            <a:off x="680757" y="2018824"/>
            <a:ext cx="10501314" cy="4725541"/>
          </a:xfrm>
        </p:spPr>
        <p:txBody>
          <a:bodyPr anchor="ctr">
            <a:normAutofit/>
          </a:bodyPr>
          <a:lstStyle/>
          <a:p>
            <a:pPr algn="just">
              <a:lnSpc>
                <a:spcPct val="107000"/>
              </a:lnSpc>
              <a:spcAft>
                <a:spcPts val="800"/>
              </a:spcAft>
              <a:tabLst>
                <a:tab pos="2806065" algn="ctr"/>
              </a:tabLst>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f) Informar a la Junta Calificadora o a la Comandancia en Jefe de la Armada (C.J.A.) en su caso, si puede continuar en servicio el personal que haya sufrido o contraído enfermedad profesional, a fin de dar cumplimiento a lo dispuesto en los Artículos </a:t>
            </a:r>
            <a:r>
              <a:rPr lang="es-CL" sz="1800" kern="100" dirty="0" err="1">
                <a:effectLst/>
                <a:latin typeface="Arial" panose="020B0604020202020204" pitchFamily="34" charset="0"/>
                <a:ea typeface="Calibri" panose="020F0502020204030204" pitchFamily="34" charset="0"/>
                <a:cs typeface="Times New Roman" panose="02020603050405020304" pitchFamily="18" charset="0"/>
              </a:rPr>
              <a:t>N°s</a:t>
            </a:r>
            <a:r>
              <a:rPr lang="es-CL" sz="1800" kern="100" dirty="0">
                <a:effectLst/>
                <a:latin typeface="Arial" panose="020B0604020202020204" pitchFamily="34" charset="0"/>
                <a:ea typeface="Calibri" panose="020F0502020204030204" pitchFamily="34" charset="0"/>
                <a:cs typeface="Times New Roman" panose="02020603050405020304" pitchFamily="18" charset="0"/>
              </a:rPr>
              <a:t>. 43º y 54º del Estatuto del Personal de las Fuerzas Armadas y Artículos </a:t>
            </a:r>
            <a:r>
              <a:rPr lang="es-CL" sz="1800" kern="100" dirty="0" err="1">
                <a:effectLst/>
                <a:latin typeface="Arial" panose="020B0604020202020204" pitchFamily="34" charset="0"/>
                <a:ea typeface="Calibri" panose="020F0502020204030204" pitchFamily="34" charset="0"/>
                <a:cs typeface="Times New Roman" panose="02020603050405020304" pitchFamily="18" charset="0"/>
              </a:rPr>
              <a:t>N°s</a:t>
            </a:r>
            <a:r>
              <a:rPr lang="es-CL" sz="1800" kern="100" dirty="0">
                <a:effectLst/>
                <a:latin typeface="Arial" panose="020B0604020202020204" pitchFamily="34" charset="0"/>
                <a:ea typeface="Calibri" panose="020F0502020204030204" pitchFamily="34" charset="0"/>
                <a:cs typeface="Times New Roman" panose="02020603050405020304" pitchFamily="18" charset="0"/>
              </a:rPr>
              <a:t>. 392º y 476º del Reglamento Complementario de dicho Estatuto.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tabLst>
                <a:tab pos="2806065" algn="ctr"/>
              </a:tabLst>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g) Controlar las categorías contempladas en el Reglamento de Licencias Médicas para el personal en servicio activo de la Armada (N°7-34/10 de 1967).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tabLst>
                <a:tab pos="2806065" algn="ctr"/>
              </a:tabLst>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h) Prorrogar los períodos máximos establecidos o modificar las Categorías, a que se refiere la letra g) precedente, cuando éstas hayan sido otorgadas por los Directores de Hospitales Navales.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tabLst>
                <a:tab pos="2806065" algn="ctr"/>
              </a:tabLst>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i) Controlar, modificar, ampliar o confirmar, en caso en que se estime necesario, los informes médicos otorgados por autoridades médico-navales subalternos (Oficiales de Sanidad de Buque o Reparticiones, Comisiones de Zonas Navales, Directores de Hospitales, etc.).</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s-CL" sz="2000" dirty="0"/>
          </a:p>
        </p:txBody>
      </p:sp>
      <p:sp>
        <p:nvSpPr>
          <p:cNvPr id="4" name="Título 1">
            <a:extLst>
              <a:ext uri="{FF2B5EF4-FFF2-40B4-BE49-F238E27FC236}">
                <a16:creationId xmlns:a16="http://schemas.microsoft.com/office/drawing/2014/main" id="{0FC8DD1E-EDE6-EA27-24AF-0590A7DB846B}"/>
              </a:ext>
            </a:extLst>
          </p:cNvPr>
          <p:cNvSpPr>
            <a:spLocks noGrp="1"/>
          </p:cNvSpPr>
          <p:nvPr>
            <p:ph type="title"/>
          </p:nvPr>
        </p:nvSpPr>
        <p:spPr>
          <a:xfrm>
            <a:off x="4038606" y="428083"/>
            <a:ext cx="3785617" cy="1033669"/>
          </a:xfrm>
        </p:spPr>
        <p:txBody>
          <a:bodyPr>
            <a:normAutofit/>
          </a:bodyPr>
          <a:lstStyle/>
          <a:p>
            <a:r>
              <a:rPr lang="es-MX" sz="2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III.- ATRIBUCIONES</a:t>
            </a:r>
            <a:br>
              <a:rPr lang="es-CL"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endParaRPr lang="es-CL" sz="4000" dirty="0">
              <a:solidFill>
                <a:schemeClr val="bg1"/>
              </a:solidFill>
            </a:endParaRPr>
          </a:p>
        </p:txBody>
      </p:sp>
    </p:spTree>
    <p:extLst>
      <p:ext uri="{BB962C8B-B14F-4D97-AF65-F5344CB8AC3E}">
        <p14:creationId xmlns:p14="http://schemas.microsoft.com/office/powerpoint/2010/main" val="5832099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Marcador de contenido 2">
            <a:extLst>
              <a:ext uri="{FF2B5EF4-FFF2-40B4-BE49-F238E27FC236}">
                <a16:creationId xmlns:a16="http://schemas.microsoft.com/office/drawing/2014/main" id="{71F0A0DC-0917-2691-02AC-31CC30B18F42}"/>
              </a:ext>
            </a:extLst>
          </p:cNvPr>
          <p:cNvSpPr>
            <a:spLocks noGrp="1"/>
          </p:cNvSpPr>
          <p:nvPr>
            <p:ph idx="1"/>
          </p:nvPr>
        </p:nvSpPr>
        <p:spPr>
          <a:xfrm>
            <a:off x="1377697" y="2053452"/>
            <a:ext cx="9895951" cy="4396928"/>
          </a:xfrm>
        </p:spPr>
        <p:txBody>
          <a:bodyPr anchor="ctr">
            <a:normAutofit lnSpcReduction="10000"/>
          </a:bodyPr>
          <a:lstStyle/>
          <a:p>
            <a:pPr algn="just">
              <a:lnSpc>
                <a:spcPct val="107000"/>
              </a:lnSpc>
              <a:spcAft>
                <a:spcPts val="800"/>
              </a:spcAft>
              <a:tabLst>
                <a:tab pos="2806065" algn="ctr"/>
              </a:tabLst>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j) Organizar, orientar, coordinar, controlar e inspeccionar el desarrollo de las actividades que ejecuten las Comisiones de Sanidad de Zonas Navales, verificando el estricto cumplimiento de las funciones que les sean asignadas, emitiendo para ello las directivas que se estime necesario.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tabLst>
                <a:tab pos="2806065" algn="ctr"/>
              </a:tabLst>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k) Se pronunciará respecto de aquellas presentaciones interpuestas por los afectados, como lo dispone el Título 4, Art. 401º del presente Reglamento, asimismo, de un nuevo pronunciamiento que solicite la autoridad respectiva.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tabLst>
                <a:tab pos="2806065" algn="ctr"/>
              </a:tabLst>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l) Pronunciarse sobre la invalidez absoluta de los beneficiarios de montepío y causantes de asignaciones familiares por invalidez.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tabLst>
                <a:tab pos="2806065" algn="ctr"/>
              </a:tabLst>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m) Estudiar, resolver y proponer a la Superioridad de la Armada todos aquellos casos clínicos que fuera necesario someter a procedimiento y tratamiento médico o quirúrgico en centros asistenciales nacionales o extranjeros.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s-CL" sz="2000" dirty="0"/>
          </a:p>
        </p:txBody>
      </p:sp>
      <p:sp>
        <p:nvSpPr>
          <p:cNvPr id="4" name="Título 1">
            <a:extLst>
              <a:ext uri="{FF2B5EF4-FFF2-40B4-BE49-F238E27FC236}">
                <a16:creationId xmlns:a16="http://schemas.microsoft.com/office/drawing/2014/main" id="{EA696457-D96D-5954-F4C5-228D03C0A86B}"/>
              </a:ext>
            </a:extLst>
          </p:cNvPr>
          <p:cNvSpPr>
            <a:spLocks noGrp="1"/>
          </p:cNvSpPr>
          <p:nvPr>
            <p:ph type="title"/>
          </p:nvPr>
        </p:nvSpPr>
        <p:spPr>
          <a:xfrm>
            <a:off x="4076702" y="407620"/>
            <a:ext cx="3714750" cy="1033463"/>
          </a:xfrm>
        </p:spPr>
        <p:txBody>
          <a:bodyPr>
            <a:normAutofit/>
          </a:bodyPr>
          <a:lstStyle/>
          <a:p>
            <a:r>
              <a:rPr lang="es-MX" sz="2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III.- ATRIBUCIONES</a:t>
            </a:r>
            <a:br>
              <a:rPr lang="es-CL"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endParaRPr lang="es-CL" sz="4000" dirty="0">
              <a:solidFill>
                <a:schemeClr val="bg1"/>
              </a:solidFill>
            </a:endParaRPr>
          </a:p>
        </p:txBody>
      </p:sp>
    </p:spTree>
    <p:extLst>
      <p:ext uri="{BB962C8B-B14F-4D97-AF65-F5344CB8AC3E}">
        <p14:creationId xmlns:p14="http://schemas.microsoft.com/office/powerpoint/2010/main" val="36713459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2">
            <a:extLst>
              <a:ext uri="{FF2B5EF4-FFF2-40B4-BE49-F238E27FC236}">
                <a16:creationId xmlns:a16="http://schemas.microsoft.com/office/drawing/2014/main" id="{D636C287-A22F-8611-0210-5083A6493EB6}"/>
              </a:ext>
            </a:extLst>
          </p:cNvPr>
          <p:cNvSpPr>
            <a:spLocks noChangeArrowheads="1"/>
          </p:cNvSpPr>
          <p:nvPr/>
        </p:nvSpPr>
        <p:spPr bwMode="auto">
          <a:xfrm>
            <a:off x="691898" y="1743562"/>
            <a:ext cx="11267550" cy="3631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806700" algn="ctr"/>
              </a:tabLst>
              <a:defRPr>
                <a:solidFill>
                  <a:schemeClr val="tx1"/>
                </a:solidFill>
                <a:latin typeface="Arial" panose="020B0604020202020204" pitchFamily="34" charset="0"/>
              </a:defRPr>
            </a:lvl1pPr>
            <a:lvl2pPr eaLnBrk="0" fontAlgn="base" hangingPunct="0">
              <a:spcBef>
                <a:spcPct val="0"/>
              </a:spcBef>
              <a:spcAft>
                <a:spcPct val="0"/>
              </a:spcAft>
              <a:tabLst>
                <a:tab pos="2806700" algn="ctr"/>
              </a:tabLst>
              <a:defRPr>
                <a:solidFill>
                  <a:schemeClr val="tx1"/>
                </a:solidFill>
                <a:latin typeface="Arial" panose="020B0604020202020204" pitchFamily="34" charset="0"/>
              </a:defRPr>
            </a:lvl2pPr>
            <a:lvl3pPr eaLnBrk="0" fontAlgn="base" hangingPunct="0">
              <a:spcBef>
                <a:spcPct val="0"/>
              </a:spcBef>
              <a:spcAft>
                <a:spcPct val="0"/>
              </a:spcAft>
              <a:tabLst>
                <a:tab pos="2806700" algn="ctr"/>
              </a:tabLst>
              <a:defRPr>
                <a:solidFill>
                  <a:schemeClr val="tx1"/>
                </a:solidFill>
                <a:latin typeface="Arial" panose="020B0604020202020204" pitchFamily="34" charset="0"/>
              </a:defRPr>
            </a:lvl3pPr>
            <a:lvl4pPr eaLnBrk="0" fontAlgn="base" hangingPunct="0">
              <a:spcBef>
                <a:spcPct val="0"/>
              </a:spcBef>
              <a:spcAft>
                <a:spcPct val="0"/>
              </a:spcAft>
              <a:tabLst>
                <a:tab pos="2806700" algn="ctr"/>
              </a:tabLst>
              <a:defRPr>
                <a:solidFill>
                  <a:schemeClr val="tx1"/>
                </a:solidFill>
                <a:latin typeface="Arial" panose="020B0604020202020204" pitchFamily="34" charset="0"/>
              </a:defRPr>
            </a:lvl4pPr>
            <a:lvl5pPr eaLnBrk="0" fontAlgn="base" hangingPunct="0">
              <a:spcBef>
                <a:spcPct val="0"/>
              </a:spcBef>
              <a:spcAft>
                <a:spcPct val="0"/>
              </a:spcAft>
              <a:tabLst>
                <a:tab pos="2806700" algn="ctr"/>
              </a:tabLst>
              <a:defRPr>
                <a:solidFill>
                  <a:schemeClr val="tx1"/>
                </a:solidFill>
                <a:latin typeface="Arial" panose="020B0604020202020204" pitchFamily="34" charset="0"/>
              </a:defRPr>
            </a:lvl5pPr>
            <a:lvl6pPr eaLnBrk="0" fontAlgn="base" hangingPunct="0">
              <a:spcBef>
                <a:spcPct val="0"/>
              </a:spcBef>
              <a:spcAft>
                <a:spcPct val="0"/>
              </a:spcAft>
              <a:tabLst>
                <a:tab pos="2806700" algn="ctr"/>
              </a:tabLst>
              <a:defRPr>
                <a:solidFill>
                  <a:schemeClr val="tx1"/>
                </a:solidFill>
                <a:latin typeface="Arial" panose="020B0604020202020204" pitchFamily="34" charset="0"/>
              </a:defRPr>
            </a:lvl6pPr>
            <a:lvl7pPr eaLnBrk="0" fontAlgn="base" hangingPunct="0">
              <a:spcBef>
                <a:spcPct val="0"/>
              </a:spcBef>
              <a:spcAft>
                <a:spcPct val="0"/>
              </a:spcAft>
              <a:tabLst>
                <a:tab pos="2806700" algn="ctr"/>
              </a:tabLst>
              <a:defRPr>
                <a:solidFill>
                  <a:schemeClr val="tx1"/>
                </a:solidFill>
                <a:latin typeface="Arial" panose="020B0604020202020204" pitchFamily="34" charset="0"/>
              </a:defRPr>
            </a:lvl7pPr>
            <a:lvl8pPr eaLnBrk="0" fontAlgn="base" hangingPunct="0">
              <a:spcBef>
                <a:spcPct val="0"/>
              </a:spcBef>
              <a:spcAft>
                <a:spcPct val="0"/>
              </a:spcAft>
              <a:tabLst>
                <a:tab pos="2806700" algn="ctr"/>
              </a:tabLst>
              <a:defRPr>
                <a:solidFill>
                  <a:schemeClr val="tx1"/>
                </a:solidFill>
                <a:latin typeface="Arial" panose="020B0604020202020204" pitchFamily="34" charset="0"/>
              </a:defRPr>
            </a:lvl8pPr>
            <a:lvl9pPr eaLnBrk="0" fontAlgn="base" hangingPunct="0">
              <a:spcBef>
                <a:spcPct val="0"/>
              </a:spcBef>
              <a:spcAft>
                <a:spcPct val="0"/>
              </a:spcAft>
              <a:tabLst>
                <a:tab pos="280670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2806700" algn="ctr"/>
              </a:tabLst>
            </a:pPr>
            <a:r>
              <a:rPr kumimoji="0" lang="es-CL" altLang="es-CL" sz="20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n) Requerir la presencia del personal afectado hasta el lugar de funcionamiento de ella, con el propósito de completar exámenes o efectuar mejores estudios a fin de emitir los informes correspondientes. </a:t>
            </a:r>
          </a:p>
          <a:p>
            <a:pPr marL="0" marR="0" lvl="0" indent="0" algn="l" defTabSz="914400" rtl="0" eaLnBrk="0" fontAlgn="base" latinLnBrk="0" hangingPunct="0">
              <a:lnSpc>
                <a:spcPct val="100000"/>
              </a:lnSpc>
              <a:spcBef>
                <a:spcPct val="0"/>
              </a:spcBef>
              <a:spcAft>
                <a:spcPct val="0"/>
              </a:spcAft>
              <a:buClrTx/>
              <a:buSzTx/>
              <a:buFontTx/>
              <a:buNone/>
              <a:tabLst>
                <a:tab pos="2806700" algn="ctr"/>
              </a:tabLst>
            </a:pPr>
            <a:endParaRPr kumimoji="0" lang="es-CL" altLang="es-CL"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806700" algn="ctr"/>
              </a:tabLst>
            </a:pPr>
            <a:r>
              <a:rPr kumimoji="0" lang="es-CL" altLang="es-CL" sz="20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o) Pronunciarse respecto a la aplicación del Art. 101º del Estatuto del Personal de las Fuerzas Armadas y que permite conceder 1, 3 </a:t>
            </a:r>
            <a:r>
              <a:rPr kumimoji="0" lang="es-CL" altLang="es-CL" sz="2000" b="0" i="0"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ó</a:t>
            </a:r>
            <a:r>
              <a:rPr kumimoji="0" lang="es-CL" altLang="es-CL" sz="20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5 años de abono, de acuerdo al tipo de lesión sufrida. </a:t>
            </a:r>
          </a:p>
          <a:p>
            <a:pPr marL="0" marR="0" lvl="0" indent="0" algn="l" defTabSz="914400" rtl="0" eaLnBrk="0" fontAlgn="base" latinLnBrk="0" hangingPunct="0">
              <a:lnSpc>
                <a:spcPct val="100000"/>
              </a:lnSpc>
              <a:spcBef>
                <a:spcPct val="0"/>
              </a:spcBef>
              <a:spcAft>
                <a:spcPct val="0"/>
              </a:spcAft>
              <a:buClrTx/>
              <a:buSzTx/>
              <a:buFontTx/>
              <a:buNone/>
              <a:tabLst>
                <a:tab pos="2806700" algn="ctr"/>
              </a:tabLst>
            </a:pPr>
            <a:endParaRPr kumimoji="0" lang="es-CL" altLang="es-CL"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806700" algn="ctr"/>
              </a:tabLst>
            </a:pPr>
            <a:r>
              <a:rPr kumimoji="0" lang="es-CL" altLang="es-CL" sz="20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p) Pronunciarse respecto a la calificación de Inutilidad Física de Segunda Clase de acuerdo al Art. 102º del mismo cuerpo legal y, que se refiere a las enfermedades invalidantes, declaradas irrecuperables para la Institución y que además signifiquen la pérdida de capacidad de ganancia para la vida civil.</a:t>
            </a:r>
            <a:endParaRPr kumimoji="0" lang="es-CL" altLang="es-CL"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806700" algn="ctr"/>
              </a:tabLst>
            </a:pPr>
            <a:endParaRPr kumimoji="0" lang="es-CL" altLang="es-CL" sz="1800" b="0" i="0" u="none" strike="noStrike" cap="none" normalizeH="0" baseline="0" dirty="0">
              <a:ln>
                <a:noFill/>
              </a:ln>
              <a:solidFill>
                <a:schemeClr val="tx1"/>
              </a:solidFill>
              <a:effectLst/>
              <a:latin typeface="Arial" panose="020B0604020202020204" pitchFamily="34" charset="0"/>
            </a:endParaRPr>
          </a:p>
        </p:txBody>
      </p:sp>
      <p:cxnSp>
        <p:nvCxnSpPr>
          <p:cNvPr id="5" name="AutoShape 4">
            <a:extLst>
              <a:ext uri="{FF2B5EF4-FFF2-40B4-BE49-F238E27FC236}">
                <a16:creationId xmlns:a16="http://schemas.microsoft.com/office/drawing/2014/main" id="{A4CE09D4-408F-5E1D-582A-A28372C7AB52}"/>
              </a:ext>
            </a:extLst>
          </p:cNvPr>
          <p:cNvCxnSpPr>
            <a:cxnSpLocks/>
          </p:cNvCxnSpPr>
          <p:nvPr/>
        </p:nvCxnSpPr>
        <p:spPr bwMode="auto">
          <a:xfrm>
            <a:off x="2717800" y="4091305"/>
            <a:ext cx="241300" cy="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7" name="Rectangle 5">
            <a:extLst>
              <a:ext uri="{FF2B5EF4-FFF2-40B4-BE49-F238E27FC236}">
                <a16:creationId xmlns:a16="http://schemas.microsoft.com/office/drawing/2014/main" id="{51F0FCA4-1E98-4442-FD51-FBEDE0886960}"/>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s-CL"/>
          </a:p>
        </p:txBody>
      </p:sp>
      <p:cxnSp>
        <p:nvCxnSpPr>
          <p:cNvPr id="9" name="AutoShape 4">
            <a:extLst>
              <a:ext uri="{FF2B5EF4-FFF2-40B4-BE49-F238E27FC236}">
                <a16:creationId xmlns:a16="http://schemas.microsoft.com/office/drawing/2014/main" id="{92467AB6-A464-9585-553F-3466458B2ACD}"/>
              </a:ext>
            </a:extLst>
          </p:cNvPr>
          <p:cNvCxnSpPr>
            <a:cxnSpLocks/>
          </p:cNvCxnSpPr>
          <p:nvPr/>
        </p:nvCxnSpPr>
        <p:spPr bwMode="auto">
          <a:xfrm>
            <a:off x="2717800" y="4091305"/>
            <a:ext cx="241300" cy="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1" name="Rectangle 6">
            <a:extLst>
              <a:ext uri="{FF2B5EF4-FFF2-40B4-BE49-F238E27FC236}">
                <a16:creationId xmlns:a16="http://schemas.microsoft.com/office/drawing/2014/main" id="{639CC194-D151-D58D-CE5A-557CF7E4C9A5}"/>
              </a:ext>
            </a:extLst>
          </p:cNvPr>
          <p:cNvSpPr>
            <a:spLocks noChangeArrowheads="1"/>
          </p:cNvSpPr>
          <p:nvPr/>
        </p:nvSpPr>
        <p:spPr bwMode="auto">
          <a:xfrm>
            <a:off x="867848" y="5355615"/>
            <a:ext cx="10915650" cy="1323439"/>
          </a:xfrm>
          <a:prstGeom prst="rect">
            <a:avLst/>
          </a:prstGeom>
          <a:solidFill>
            <a:schemeClr val="accent2"/>
          </a:solid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806700" algn="ctr"/>
              </a:tabLst>
              <a:defRPr>
                <a:solidFill>
                  <a:schemeClr val="tx1"/>
                </a:solidFill>
                <a:latin typeface="Arial" panose="020B0604020202020204" pitchFamily="34" charset="0"/>
              </a:defRPr>
            </a:lvl1pPr>
            <a:lvl2pPr eaLnBrk="0" fontAlgn="base" hangingPunct="0">
              <a:spcBef>
                <a:spcPct val="0"/>
              </a:spcBef>
              <a:spcAft>
                <a:spcPct val="0"/>
              </a:spcAft>
              <a:tabLst>
                <a:tab pos="2806700" algn="ctr"/>
              </a:tabLst>
              <a:defRPr>
                <a:solidFill>
                  <a:schemeClr val="tx1"/>
                </a:solidFill>
                <a:latin typeface="Arial" panose="020B0604020202020204" pitchFamily="34" charset="0"/>
              </a:defRPr>
            </a:lvl2pPr>
            <a:lvl3pPr eaLnBrk="0" fontAlgn="base" hangingPunct="0">
              <a:spcBef>
                <a:spcPct val="0"/>
              </a:spcBef>
              <a:spcAft>
                <a:spcPct val="0"/>
              </a:spcAft>
              <a:tabLst>
                <a:tab pos="2806700" algn="ctr"/>
              </a:tabLst>
              <a:defRPr>
                <a:solidFill>
                  <a:schemeClr val="tx1"/>
                </a:solidFill>
                <a:latin typeface="Arial" panose="020B0604020202020204" pitchFamily="34" charset="0"/>
              </a:defRPr>
            </a:lvl3pPr>
            <a:lvl4pPr eaLnBrk="0" fontAlgn="base" hangingPunct="0">
              <a:spcBef>
                <a:spcPct val="0"/>
              </a:spcBef>
              <a:spcAft>
                <a:spcPct val="0"/>
              </a:spcAft>
              <a:tabLst>
                <a:tab pos="2806700" algn="ctr"/>
              </a:tabLst>
              <a:defRPr>
                <a:solidFill>
                  <a:schemeClr val="tx1"/>
                </a:solidFill>
                <a:latin typeface="Arial" panose="020B0604020202020204" pitchFamily="34" charset="0"/>
              </a:defRPr>
            </a:lvl4pPr>
            <a:lvl5pPr eaLnBrk="0" fontAlgn="base" hangingPunct="0">
              <a:spcBef>
                <a:spcPct val="0"/>
              </a:spcBef>
              <a:spcAft>
                <a:spcPct val="0"/>
              </a:spcAft>
              <a:tabLst>
                <a:tab pos="2806700" algn="ctr"/>
              </a:tabLst>
              <a:defRPr>
                <a:solidFill>
                  <a:schemeClr val="tx1"/>
                </a:solidFill>
                <a:latin typeface="Arial" panose="020B0604020202020204" pitchFamily="34" charset="0"/>
              </a:defRPr>
            </a:lvl5pPr>
            <a:lvl6pPr eaLnBrk="0" fontAlgn="base" hangingPunct="0">
              <a:spcBef>
                <a:spcPct val="0"/>
              </a:spcBef>
              <a:spcAft>
                <a:spcPct val="0"/>
              </a:spcAft>
              <a:tabLst>
                <a:tab pos="2806700" algn="ctr"/>
              </a:tabLst>
              <a:defRPr>
                <a:solidFill>
                  <a:schemeClr val="tx1"/>
                </a:solidFill>
                <a:latin typeface="Arial" panose="020B0604020202020204" pitchFamily="34" charset="0"/>
              </a:defRPr>
            </a:lvl6pPr>
            <a:lvl7pPr eaLnBrk="0" fontAlgn="base" hangingPunct="0">
              <a:spcBef>
                <a:spcPct val="0"/>
              </a:spcBef>
              <a:spcAft>
                <a:spcPct val="0"/>
              </a:spcAft>
              <a:tabLst>
                <a:tab pos="2806700" algn="ctr"/>
              </a:tabLst>
              <a:defRPr>
                <a:solidFill>
                  <a:schemeClr val="tx1"/>
                </a:solidFill>
                <a:latin typeface="Arial" panose="020B0604020202020204" pitchFamily="34" charset="0"/>
              </a:defRPr>
            </a:lvl7pPr>
            <a:lvl8pPr eaLnBrk="0" fontAlgn="base" hangingPunct="0">
              <a:spcBef>
                <a:spcPct val="0"/>
              </a:spcBef>
              <a:spcAft>
                <a:spcPct val="0"/>
              </a:spcAft>
              <a:tabLst>
                <a:tab pos="2806700" algn="ctr"/>
              </a:tabLst>
              <a:defRPr>
                <a:solidFill>
                  <a:schemeClr val="tx1"/>
                </a:solidFill>
                <a:latin typeface="Arial" panose="020B0604020202020204" pitchFamily="34" charset="0"/>
              </a:defRPr>
            </a:lvl8pPr>
            <a:lvl9pPr eaLnBrk="0" fontAlgn="base" hangingPunct="0">
              <a:spcBef>
                <a:spcPct val="0"/>
              </a:spcBef>
              <a:spcAft>
                <a:spcPct val="0"/>
              </a:spcAft>
              <a:tabLst>
                <a:tab pos="2806700" algn="ctr"/>
              </a:tabLs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tab pos="2806700" algn="ctr"/>
              </a:tabLst>
            </a:pPr>
            <a:r>
              <a:rPr kumimoji="0" lang="es-CL" altLang="es-CL" sz="20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Funciones específicas          constituirá el organismo médico pericial máximo de la Institución. Sus informes tendrán la validez técnica definitiva, que servirán al mando como elemento de juicio para determinar si el afectado está o no en condiciones de continuar en el servicio a la clase de inutilidad que le afectaría para continuar en él.</a:t>
            </a:r>
            <a:endParaRPr kumimoji="0" lang="es-CL" altLang="es-CL" sz="3600" b="0" i="0" u="none" strike="noStrike" cap="none" normalizeH="0" baseline="0" dirty="0">
              <a:ln>
                <a:noFill/>
              </a:ln>
              <a:solidFill>
                <a:schemeClr val="bg1"/>
              </a:solidFill>
              <a:effectLst/>
              <a:latin typeface="Arial" panose="020B0604020202020204" pitchFamily="34" charset="0"/>
            </a:endParaRPr>
          </a:p>
        </p:txBody>
      </p:sp>
      <p:cxnSp>
        <p:nvCxnSpPr>
          <p:cNvPr id="13" name="Conector recto de flecha 12">
            <a:extLst>
              <a:ext uri="{FF2B5EF4-FFF2-40B4-BE49-F238E27FC236}">
                <a16:creationId xmlns:a16="http://schemas.microsoft.com/office/drawing/2014/main" id="{7B434DBB-D20B-B582-0451-EE1DAC016219}"/>
              </a:ext>
            </a:extLst>
          </p:cNvPr>
          <p:cNvCxnSpPr>
            <a:cxnSpLocks/>
          </p:cNvCxnSpPr>
          <p:nvPr/>
        </p:nvCxnSpPr>
        <p:spPr>
          <a:xfrm>
            <a:off x="3609788" y="5564285"/>
            <a:ext cx="566928" cy="0"/>
          </a:xfrm>
          <a:prstGeom prst="straightConnector1">
            <a:avLst/>
          </a:prstGeom>
          <a:ln>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5" name="Título 1">
            <a:extLst>
              <a:ext uri="{FF2B5EF4-FFF2-40B4-BE49-F238E27FC236}">
                <a16:creationId xmlns:a16="http://schemas.microsoft.com/office/drawing/2014/main" id="{F5CCEEE2-1EA1-726A-E432-973C32B9336E}"/>
              </a:ext>
            </a:extLst>
          </p:cNvPr>
          <p:cNvSpPr>
            <a:spLocks noGrp="1"/>
          </p:cNvSpPr>
          <p:nvPr>
            <p:ph type="title"/>
          </p:nvPr>
        </p:nvSpPr>
        <p:spPr>
          <a:xfrm>
            <a:off x="4076702" y="407620"/>
            <a:ext cx="3714750" cy="1033463"/>
          </a:xfrm>
        </p:spPr>
        <p:txBody>
          <a:bodyPr>
            <a:normAutofit/>
          </a:bodyPr>
          <a:lstStyle/>
          <a:p>
            <a:r>
              <a:rPr lang="es-MX" sz="2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III.- ATRIBUCIONES</a:t>
            </a:r>
            <a:br>
              <a:rPr lang="es-CL"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endParaRPr lang="es-CL" sz="4000" dirty="0">
              <a:solidFill>
                <a:schemeClr val="bg1"/>
              </a:solidFill>
            </a:endParaRPr>
          </a:p>
        </p:txBody>
      </p:sp>
    </p:spTree>
    <p:extLst>
      <p:ext uri="{BB962C8B-B14F-4D97-AF65-F5344CB8AC3E}">
        <p14:creationId xmlns:p14="http://schemas.microsoft.com/office/powerpoint/2010/main" val="23217659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0C30C626-6AB5-7FE1-BBD3-83604DF7D796}"/>
              </a:ext>
            </a:extLst>
          </p:cNvPr>
          <p:cNvSpPr>
            <a:spLocks noGrp="1"/>
          </p:cNvSpPr>
          <p:nvPr>
            <p:ph type="title"/>
          </p:nvPr>
        </p:nvSpPr>
        <p:spPr>
          <a:xfrm>
            <a:off x="3585084" y="400620"/>
            <a:ext cx="4300539" cy="1033669"/>
          </a:xfrm>
        </p:spPr>
        <p:txBody>
          <a:bodyPr>
            <a:normAutofit/>
          </a:bodyPr>
          <a:lstStyle/>
          <a:p>
            <a:r>
              <a:rPr lang="es-MX" sz="24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IV.- FUNCIONAMIENTO</a:t>
            </a:r>
            <a:br>
              <a:rPr lang="es-CL"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endParaRPr lang="es-CL" sz="4000" dirty="0">
              <a:solidFill>
                <a:schemeClr val="bg1"/>
              </a:solidFill>
            </a:endParaRPr>
          </a:p>
        </p:txBody>
      </p:sp>
      <p:sp>
        <p:nvSpPr>
          <p:cNvPr id="3" name="Marcador de contenido 2">
            <a:extLst>
              <a:ext uri="{FF2B5EF4-FFF2-40B4-BE49-F238E27FC236}">
                <a16:creationId xmlns:a16="http://schemas.microsoft.com/office/drawing/2014/main" id="{F1812EC5-54ED-E726-ED3A-46079DEC4D81}"/>
              </a:ext>
            </a:extLst>
          </p:cNvPr>
          <p:cNvSpPr>
            <a:spLocks noGrp="1"/>
          </p:cNvSpPr>
          <p:nvPr>
            <p:ph idx="1"/>
          </p:nvPr>
        </p:nvSpPr>
        <p:spPr>
          <a:xfrm>
            <a:off x="4251325" y="1661025"/>
            <a:ext cx="2528888" cy="1110803"/>
          </a:xfrm>
        </p:spPr>
        <p:txBody>
          <a:bodyPr anchor="ctr">
            <a:normAutofit/>
          </a:bodyPr>
          <a:lstStyle/>
          <a:p>
            <a:r>
              <a:rPr lang="es-MX" sz="2400" u="sng" kern="100" dirty="0">
                <a:effectLst/>
                <a:latin typeface="Arial" panose="020B0604020202020204" pitchFamily="34" charset="0"/>
                <a:ea typeface="Calibri" panose="020F0502020204030204" pitchFamily="34" charset="0"/>
                <a:cs typeface="Times New Roman" panose="02020603050405020304" pitchFamily="18" charset="0"/>
              </a:rPr>
              <a:t>De la COSAN</a:t>
            </a:r>
            <a:endParaRPr lang="es-CL"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s-CL" dirty="0"/>
          </a:p>
        </p:txBody>
      </p:sp>
      <p:sp>
        <p:nvSpPr>
          <p:cNvPr id="15" name="Rectangle 8">
            <a:extLst>
              <a:ext uri="{FF2B5EF4-FFF2-40B4-BE49-F238E27FC236}">
                <a16:creationId xmlns:a16="http://schemas.microsoft.com/office/drawing/2014/main" id="{E4582C30-6E04-7531-59FA-D77138E30323}"/>
              </a:ext>
            </a:extLst>
          </p:cNvPr>
          <p:cNvSpPr>
            <a:spLocks noChangeArrowheads="1"/>
          </p:cNvSpPr>
          <p:nvPr/>
        </p:nvSpPr>
        <p:spPr bwMode="auto">
          <a:xfrm>
            <a:off x="459350" y="2176545"/>
            <a:ext cx="12416700"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MX" altLang="es-CL" sz="11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a</a:t>
            </a:r>
            <a:r>
              <a:rPr kumimoji="0" lang="es-MX" altLang="es-CL" sz="16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.1.- Los informes se emitirán a requerimiento de la autoridad competente. No obstante, los afectados podrán solicitar </a:t>
            </a:r>
          </a:p>
          <a:p>
            <a:pPr marL="0" marR="0" lvl="0" indent="0" algn="l" defTabSz="914400" rtl="0" eaLnBrk="0" fontAlgn="base" latinLnBrk="0" hangingPunct="0">
              <a:lnSpc>
                <a:spcPct val="100000"/>
              </a:lnSpc>
              <a:spcBef>
                <a:spcPct val="0"/>
              </a:spcBef>
              <a:spcAft>
                <a:spcPct val="0"/>
              </a:spcAft>
              <a:buClrTx/>
              <a:buSzTx/>
              <a:buFontTx/>
              <a:buNone/>
              <a:tabLst/>
            </a:pPr>
            <a:r>
              <a:rPr kumimoji="0" lang="es-MX" altLang="es-CL" sz="16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ampliaciones o aclaraciones del informe médico (sobre determinados aspectos del mismo, o de posibles complicaciones tardías). </a:t>
            </a:r>
            <a:endParaRPr kumimoji="0" lang="es-MX" altLang="es-CL"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MX" altLang="es-CL" sz="16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a.2.- Para ejercer las atribuciones podrá hacerse asesorar por los respectivos Hospitales Navales. </a:t>
            </a:r>
            <a:endParaRPr kumimoji="0" lang="es-MX" altLang="es-CL"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MX" altLang="es-CL" sz="16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podrá ordenar o practicar los exámenes médicos;</a:t>
            </a:r>
            <a:endParaRPr kumimoji="0" lang="es-MX" altLang="es-CL"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MX" altLang="es-CL" sz="16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podrá reunir los antecedentes clínicos para emitir un informe técnicamente más completo;</a:t>
            </a:r>
            <a:endParaRPr kumimoji="0" lang="es-MX" altLang="es-CL"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MX" altLang="es-CL" sz="16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podrá solicitar informes, a cualquier otro servicio médico especializado extrainstitucional.</a:t>
            </a:r>
            <a:endParaRPr kumimoji="0" lang="es-MX" altLang="es-CL"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MX" altLang="es-CL" sz="16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a.3.- Cita a reunión. </a:t>
            </a:r>
            <a:endParaRPr kumimoji="0" lang="es-MX" altLang="es-CL"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MX" altLang="es-CL" sz="16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Por el Presidente. </a:t>
            </a:r>
            <a:endParaRPr kumimoji="0" lang="es-MX" altLang="es-CL"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MX" altLang="es-CL" sz="16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Casos Clínicos. </a:t>
            </a:r>
            <a:endParaRPr kumimoji="0" lang="es-MX" altLang="es-CL"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MX" altLang="es-CL" sz="16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Materias técnicas, legales o administrativas. </a:t>
            </a:r>
            <a:endParaRPr kumimoji="0" lang="es-MX" altLang="es-CL"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MX" altLang="es-CL" sz="16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a.4.- Respecto de los Casos Clínicos. </a:t>
            </a:r>
            <a:endParaRPr kumimoji="0" lang="es-MX" altLang="es-CL"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MX" altLang="es-CL" sz="16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Examinar el caso.</a:t>
            </a:r>
            <a:endParaRPr kumimoji="0" lang="es-MX" altLang="es-CL"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MX" altLang="es-CL" sz="1800" b="0" i="0" u="none" strike="noStrike" cap="none" normalizeH="0" baseline="0" dirty="0">
              <a:ln>
                <a:noFill/>
              </a:ln>
              <a:solidFill>
                <a:schemeClr val="tx1"/>
              </a:solidFill>
              <a:effectLst/>
              <a:latin typeface="Arial" panose="020B0604020202020204" pitchFamily="34" charset="0"/>
            </a:endParaRPr>
          </a:p>
        </p:txBody>
      </p:sp>
      <p:sp>
        <p:nvSpPr>
          <p:cNvPr id="18" name="Rectangle 9">
            <a:extLst>
              <a:ext uri="{FF2B5EF4-FFF2-40B4-BE49-F238E27FC236}">
                <a16:creationId xmlns:a16="http://schemas.microsoft.com/office/drawing/2014/main" id="{C0CF223A-987F-A77D-D0C4-CE6BFC1CB003}"/>
              </a:ext>
            </a:extLst>
          </p:cNvPr>
          <p:cNvSpPr>
            <a:spLocks noChangeArrowheads="1"/>
          </p:cNvSpPr>
          <p:nvPr/>
        </p:nvSpPr>
        <p:spPr bwMode="auto">
          <a:xfrm>
            <a:off x="459350" y="5182244"/>
            <a:ext cx="10209718"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MX" altLang="es-CL" sz="16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Llegar al diagnóstico y pronóstico        base para confección informe. </a:t>
            </a:r>
            <a:endParaRPr kumimoji="0" lang="es-MX" altLang="es-CL" sz="16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s-MX" altLang="es-CL" sz="16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Disponer de asesoría de profesionales para su resolución. </a:t>
            </a:r>
            <a:endParaRPr kumimoji="0" lang="es-MX" altLang="es-CL" sz="16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MX" altLang="es-CL" sz="16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a.5.- El Secretario Técnico.</a:t>
            </a:r>
            <a:endParaRPr kumimoji="0" lang="es-MX" altLang="es-CL" sz="16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s-MX" altLang="es-CL" sz="16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Aportar todos los antecedentes que el caso clínico requiere. Por ej. Ampliación de exámenes especializados. </a:t>
            </a:r>
            <a:endParaRPr kumimoji="0" lang="es-MX" altLang="es-CL" sz="16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MX" altLang="es-CL" sz="16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a.6.- El Secretario Administrativo. </a:t>
            </a:r>
            <a:endParaRPr kumimoji="0" lang="es-MX" altLang="es-CL" sz="16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s-MX" altLang="es-CL" sz="16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Organización adm. De acuerdo a instrucciones impartidas por la COSAN. </a:t>
            </a:r>
            <a:endParaRPr kumimoji="0" lang="es-MX" altLang="es-CL"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6922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0C30C626-6AB5-7FE1-BBD3-83604DF7D796}"/>
              </a:ext>
            </a:extLst>
          </p:cNvPr>
          <p:cNvSpPr>
            <a:spLocks noGrp="1"/>
          </p:cNvSpPr>
          <p:nvPr>
            <p:ph type="title"/>
          </p:nvPr>
        </p:nvSpPr>
        <p:spPr>
          <a:xfrm>
            <a:off x="3585084" y="400620"/>
            <a:ext cx="4300539" cy="1033669"/>
          </a:xfrm>
        </p:spPr>
        <p:txBody>
          <a:bodyPr>
            <a:normAutofit/>
          </a:bodyPr>
          <a:lstStyle/>
          <a:p>
            <a:r>
              <a:rPr lang="es-MX" sz="24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IV.- FUNCIONAMIENTO</a:t>
            </a:r>
            <a:br>
              <a:rPr lang="es-CL"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endParaRPr lang="es-CL" sz="4000" dirty="0">
              <a:solidFill>
                <a:schemeClr val="bg1"/>
              </a:solidFill>
            </a:endParaRPr>
          </a:p>
        </p:txBody>
      </p:sp>
      <p:sp>
        <p:nvSpPr>
          <p:cNvPr id="15" name="Rectangle 8">
            <a:extLst>
              <a:ext uri="{FF2B5EF4-FFF2-40B4-BE49-F238E27FC236}">
                <a16:creationId xmlns:a16="http://schemas.microsoft.com/office/drawing/2014/main" id="{E4582C30-6E04-7531-59FA-D77138E30323}"/>
              </a:ext>
            </a:extLst>
          </p:cNvPr>
          <p:cNvSpPr>
            <a:spLocks noChangeArrowheads="1"/>
          </p:cNvSpPr>
          <p:nvPr/>
        </p:nvSpPr>
        <p:spPr bwMode="auto">
          <a:xfrm>
            <a:off x="459350" y="1949018"/>
            <a:ext cx="10952362" cy="48065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s-MX" sz="1800" u="sng" kern="100" dirty="0">
                <a:effectLst/>
                <a:latin typeface="Arial" panose="020B0604020202020204" pitchFamily="34" charset="0"/>
                <a:ea typeface="Calibri" panose="020F0502020204030204" pitchFamily="34" charset="0"/>
                <a:cs typeface="Times New Roman" panose="02020603050405020304" pitchFamily="18" charset="0"/>
              </a:rPr>
              <a:t>De las Comisiones Zonales</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MX" altLang="es-CL" sz="1800" b="0" i="0" u="none" strike="noStrike" cap="none" normalizeH="0" baseline="0" dirty="0">
              <a:ln>
                <a:noFill/>
              </a:ln>
              <a:solidFill>
                <a:schemeClr val="tx1"/>
              </a:solidFill>
              <a:effectLst/>
              <a:latin typeface="Arial" panose="020B0604020202020204" pitchFamily="34" charset="0"/>
            </a:endParaRPr>
          </a:p>
          <a:p>
            <a:pPr algn="just">
              <a:lnSpc>
                <a:spcPct val="107000"/>
              </a:lnSpc>
              <a:spcAft>
                <a:spcPts val="800"/>
              </a:spcAft>
            </a:pPr>
            <a:r>
              <a:rPr lang="es-MX" sz="1800" kern="100" dirty="0">
                <a:effectLst/>
                <a:latin typeface="Arial" panose="020B0604020202020204" pitchFamily="34" charset="0"/>
                <a:ea typeface="Calibri" panose="020F0502020204030204" pitchFamily="34" charset="0"/>
                <a:cs typeface="Times New Roman" panose="02020603050405020304" pitchFamily="18" charset="0"/>
              </a:rPr>
              <a:t>b</a:t>
            </a:r>
            <a:r>
              <a:rPr lang="es-MX" sz="1400" kern="100" dirty="0">
                <a:effectLst/>
                <a:latin typeface="Arial" panose="020B0604020202020204" pitchFamily="34" charset="0"/>
                <a:ea typeface="Calibri" panose="020F0502020204030204" pitchFamily="34" charset="0"/>
                <a:cs typeface="Times New Roman" panose="02020603050405020304" pitchFamily="18" charset="0"/>
              </a:rPr>
              <a:t>.1.- </a:t>
            </a:r>
            <a:r>
              <a:rPr lang="es-CL" sz="1400" kern="100" dirty="0">
                <a:effectLst/>
                <a:latin typeface="Arial" panose="020B0604020202020204" pitchFamily="34" charset="0"/>
                <a:ea typeface="Calibri" panose="020F0502020204030204" pitchFamily="34" charset="0"/>
                <a:cs typeface="Times New Roman" panose="02020603050405020304" pitchFamily="18" charset="0"/>
              </a:rPr>
              <a:t>Estudio y resolución de todas las materias que se les asigne, contenidas en el Art. 301º del presente Reglamento y que correspondan a aquellos casos surgidos en su jurisdicción.</a:t>
            </a:r>
            <a:endParaRPr lang="es-CL"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CL" sz="1400" kern="100" dirty="0">
                <a:effectLst/>
                <a:latin typeface="Arial" panose="020B0604020202020204" pitchFamily="34" charset="0"/>
                <a:ea typeface="Calibri" panose="020F0502020204030204" pitchFamily="34" charset="0"/>
                <a:cs typeface="Times New Roman" panose="02020603050405020304" pitchFamily="18" charset="0"/>
              </a:rPr>
              <a:t>b.2.- Actuará por delegación de atribuciones de la COSAN. </a:t>
            </a:r>
            <a:endParaRPr lang="es-CL"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CL" sz="1400" kern="100" dirty="0">
                <a:effectLst/>
                <a:latin typeface="Arial" panose="020B0604020202020204" pitchFamily="34" charset="0"/>
                <a:ea typeface="Calibri" panose="020F0502020204030204" pitchFamily="34" charset="0"/>
                <a:cs typeface="Times New Roman" panose="02020603050405020304" pitchFamily="18" charset="0"/>
              </a:rPr>
              <a:t>b.3.- Cuando existan lesiones o muerte por accidentes en actos del servicio, enfermedades profesionales, desde el inicio de la I.S.A. y mientras sufre la recuperación, aportarán a los Fiscales, al Oficial de Sanidad de la Unidad o Repartición, a requerimiento de éstos, todos los informes provisionales que fueren necesarios para su continuidad. </a:t>
            </a:r>
            <a:endParaRPr lang="es-CL"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CL" sz="1400" kern="100" dirty="0">
                <a:effectLst/>
                <a:latin typeface="Arial" panose="020B0604020202020204" pitchFamily="34" charset="0"/>
                <a:ea typeface="Calibri" panose="020F0502020204030204" pitchFamily="34" charset="0"/>
                <a:cs typeface="Times New Roman" panose="02020603050405020304" pitchFamily="18" charset="0"/>
              </a:rPr>
              <a:t>b.4.- Emisión de informes en un plazo no superior a 60 días (art. 104 Reglamento ISA), salvo emisión de informes en los casos de recuperación de accidentados o enfermos. </a:t>
            </a:r>
            <a:endParaRPr lang="es-CL"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CL" sz="1400" kern="100" dirty="0">
                <a:effectLst/>
                <a:latin typeface="Arial" panose="020B0604020202020204" pitchFamily="34" charset="0"/>
                <a:ea typeface="Calibri" panose="020F0502020204030204" pitchFamily="34" charset="0"/>
                <a:cs typeface="Times New Roman" panose="02020603050405020304" pitchFamily="18" charset="0"/>
              </a:rPr>
              <a:t>b.5.- Cada informe o dictamen debe basarse en los datos contenidos en los formularios: </a:t>
            </a:r>
            <a:endParaRPr lang="es-CL"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CL" sz="1400" kern="100" dirty="0">
                <a:effectLst/>
                <a:latin typeface="Arial" panose="020B0604020202020204" pitchFamily="34" charset="0"/>
                <a:ea typeface="Calibri" panose="020F0502020204030204" pitchFamily="34" charset="0"/>
                <a:cs typeface="Times New Roman" panose="02020603050405020304" pitchFamily="18" charset="0"/>
              </a:rPr>
              <a:t>“Informe de Accidentes” o “Informe Médico de Accidente” que hayan sido emitidos.</a:t>
            </a:r>
            <a:endParaRPr lang="es-CL"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CL" sz="1400" kern="100" dirty="0">
                <a:effectLst/>
                <a:latin typeface="Arial" panose="020B0604020202020204" pitchFamily="34" charset="0"/>
                <a:ea typeface="Calibri" panose="020F0502020204030204" pitchFamily="34" charset="0"/>
                <a:cs typeface="Times New Roman" panose="02020603050405020304" pitchFamily="18" charset="0"/>
              </a:rPr>
              <a:t>con los antecedentes contenidos en la respectiva historia clínica y;</a:t>
            </a:r>
            <a:endParaRPr lang="es-CL"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CL" sz="1400" kern="100" dirty="0">
                <a:effectLst/>
                <a:latin typeface="Arial" panose="020B0604020202020204" pitchFamily="34" charset="0"/>
                <a:ea typeface="Calibri" panose="020F0502020204030204" pitchFamily="34" charset="0"/>
                <a:cs typeface="Times New Roman" panose="02020603050405020304" pitchFamily="18" charset="0"/>
              </a:rPr>
              <a:t> con el resultado del conjunto de actuaciones y diligencias practicadas con el propósito de completar exámenes o mejorar estudios efectuados en cada caso en particular.</a:t>
            </a:r>
            <a:endParaRPr lang="es-CL"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MX" altLang="es-CL"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339020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0C30C626-6AB5-7FE1-BBD3-83604DF7D796}"/>
              </a:ext>
            </a:extLst>
          </p:cNvPr>
          <p:cNvSpPr>
            <a:spLocks noGrp="1"/>
          </p:cNvSpPr>
          <p:nvPr>
            <p:ph type="title"/>
          </p:nvPr>
        </p:nvSpPr>
        <p:spPr>
          <a:xfrm>
            <a:off x="3585084" y="400620"/>
            <a:ext cx="4300539" cy="1033669"/>
          </a:xfrm>
        </p:spPr>
        <p:txBody>
          <a:bodyPr>
            <a:normAutofit/>
          </a:bodyPr>
          <a:lstStyle/>
          <a:p>
            <a:r>
              <a:rPr lang="es-MX" sz="24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IV.- FUNCIONAMIENTO</a:t>
            </a:r>
            <a:br>
              <a:rPr lang="es-CL"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endParaRPr lang="es-CL" sz="4000" dirty="0">
              <a:solidFill>
                <a:schemeClr val="bg1"/>
              </a:solidFill>
            </a:endParaRPr>
          </a:p>
        </p:txBody>
      </p:sp>
      <p:sp>
        <p:nvSpPr>
          <p:cNvPr id="15" name="Rectangle 8">
            <a:extLst>
              <a:ext uri="{FF2B5EF4-FFF2-40B4-BE49-F238E27FC236}">
                <a16:creationId xmlns:a16="http://schemas.microsoft.com/office/drawing/2014/main" id="{E4582C30-6E04-7531-59FA-D77138E30323}"/>
              </a:ext>
            </a:extLst>
          </p:cNvPr>
          <p:cNvSpPr>
            <a:spLocks noChangeArrowheads="1"/>
          </p:cNvSpPr>
          <p:nvPr/>
        </p:nvSpPr>
        <p:spPr bwMode="auto">
          <a:xfrm>
            <a:off x="459350" y="1500276"/>
            <a:ext cx="11086474" cy="53577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s-CL" dirty="0"/>
              <a:t>b.6.- Informe del Médico tratante concluyere que las lesiones sufridas en el accidente, o afecciones contraídas por enfermedad profesional:</a:t>
            </a:r>
          </a:p>
          <a:p>
            <a:pPr lvl="0"/>
            <a:r>
              <a:rPr lang="es-CL" dirty="0"/>
              <a:t>no originan ningún grado de inutilidad, la Comisión emitirá el informe respectivo sin mayores diligencias y en el menor plazo posible. </a:t>
            </a:r>
          </a:p>
          <a:p>
            <a:pPr lvl="0"/>
            <a:r>
              <a:rPr lang="es-CL" dirty="0"/>
              <a:t>producen o pudieran producir algún grado de inutilidad, elevará los antecedentes respectivos a la consideración de la COSAN, quien deberá pronunciarse respecto al tipo de Inutilidad Física que le correspondiere.</a:t>
            </a:r>
          </a:p>
          <a:p>
            <a:r>
              <a:rPr lang="es-CL" dirty="0"/>
              <a:t>b.7.- Si de la evolución clínica, diagnóstico de un caso clínico se concluyere que es irrecuperable para el servicio, sus antecedentes deberán ser sometidos a consideración de la COSAN. quien resolverá en última instancia. </a:t>
            </a:r>
          </a:p>
          <a:p>
            <a:pPr lvl="0"/>
            <a:r>
              <a:rPr lang="es-CL" dirty="0"/>
              <a:t>Sin embargo, cuando se trate del personal de conscriptos y alumnos de las escuelas matrices considerados "no aptos para continuar en la Institución”, deberá resolver la respectiva Comisión de Sanidad de Zona Naval.</a:t>
            </a:r>
          </a:p>
          <a:p>
            <a:r>
              <a:rPr lang="es-CL" dirty="0"/>
              <a:t>b.8.- Para ejercer las atribuciones podrá solicitar asesoría a los servicios clínicos de los respectivos hospitales navales o de los especialistas que se estime conveniente. </a:t>
            </a:r>
          </a:p>
          <a:p>
            <a:pPr lvl="0"/>
            <a:r>
              <a:rPr lang="es-CL" dirty="0"/>
              <a:t>podrá ordenar o practicar los exámenes que procedan;</a:t>
            </a:r>
          </a:p>
          <a:p>
            <a:pPr lvl="0"/>
            <a:r>
              <a:rPr lang="es-CL" dirty="0"/>
              <a:t>reunir los antecedentes que estime necesario para emitir un informe técnicamente más completo. </a:t>
            </a:r>
          </a:p>
          <a:p>
            <a:pPr lvl="0"/>
            <a:r>
              <a:rPr lang="es-CL" dirty="0"/>
              <a:t>solicitar los informes que estime conveniente a cualquier otro servicio médico especializado extrainstitucional.</a:t>
            </a:r>
          </a:p>
        </p:txBody>
      </p:sp>
    </p:spTree>
    <p:extLst>
      <p:ext uri="{BB962C8B-B14F-4D97-AF65-F5344CB8AC3E}">
        <p14:creationId xmlns:p14="http://schemas.microsoft.com/office/powerpoint/2010/main" val="39793532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0C30C626-6AB5-7FE1-BBD3-83604DF7D796}"/>
              </a:ext>
            </a:extLst>
          </p:cNvPr>
          <p:cNvSpPr>
            <a:spLocks noGrp="1"/>
          </p:cNvSpPr>
          <p:nvPr>
            <p:ph type="title"/>
          </p:nvPr>
        </p:nvSpPr>
        <p:spPr>
          <a:xfrm>
            <a:off x="3585084" y="400620"/>
            <a:ext cx="4300539" cy="1033669"/>
          </a:xfrm>
        </p:spPr>
        <p:txBody>
          <a:bodyPr>
            <a:normAutofit/>
          </a:bodyPr>
          <a:lstStyle/>
          <a:p>
            <a:r>
              <a:rPr lang="es-MX" sz="24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IV.- FUNCIONAMIENTO</a:t>
            </a:r>
            <a:br>
              <a:rPr lang="es-CL"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endParaRPr lang="es-CL" sz="4000" dirty="0">
              <a:solidFill>
                <a:schemeClr val="bg1"/>
              </a:solidFill>
            </a:endParaRPr>
          </a:p>
        </p:txBody>
      </p:sp>
      <p:sp>
        <p:nvSpPr>
          <p:cNvPr id="15" name="Rectangle 8">
            <a:extLst>
              <a:ext uri="{FF2B5EF4-FFF2-40B4-BE49-F238E27FC236}">
                <a16:creationId xmlns:a16="http://schemas.microsoft.com/office/drawing/2014/main" id="{E4582C30-6E04-7531-59FA-D77138E30323}"/>
              </a:ext>
            </a:extLst>
          </p:cNvPr>
          <p:cNvSpPr>
            <a:spLocks noChangeArrowheads="1"/>
          </p:cNvSpPr>
          <p:nvPr/>
        </p:nvSpPr>
        <p:spPr bwMode="auto">
          <a:xfrm>
            <a:off x="314975" y="1474746"/>
            <a:ext cx="11732646" cy="6129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s-CL" dirty="0"/>
              <a:t> </a:t>
            </a:r>
            <a:r>
              <a:rPr lang="es-MX" sz="1800" kern="100" dirty="0">
                <a:effectLst/>
                <a:latin typeface="Arial" panose="020B0604020202020204" pitchFamily="34" charset="0"/>
                <a:ea typeface="Calibri" panose="020F0502020204030204" pitchFamily="34" charset="0"/>
                <a:cs typeface="Times New Roman" panose="02020603050405020304" pitchFamily="18" charset="0"/>
              </a:rPr>
              <a:t>b.9.- Cita a Reunión. </a:t>
            </a:r>
          </a:p>
          <a:p>
            <a:pPr marL="342900" lvl="0" indent="-342900" algn="just">
              <a:lnSpc>
                <a:spcPct val="107000"/>
              </a:lnSpc>
              <a:spcAft>
                <a:spcPts val="800"/>
              </a:spcAft>
              <a:buFont typeface="Wingdings" pitchFamily="2" charset="2"/>
              <a:buChar char="ü"/>
            </a:pPr>
            <a:r>
              <a:rPr lang="es-MX" sz="1800" kern="100" dirty="0">
                <a:effectLst/>
                <a:latin typeface="Arial" panose="020B0604020202020204" pitchFamily="34" charset="0"/>
                <a:ea typeface="Calibri" panose="020F0502020204030204" pitchFamily="34" charset="0"/>
                <a:cs typeface="Times New Roman" panose="02020603050405020304" pitchFamily="18" charset="0"/>
              </a:rPr>
              <a:t>Periódicas.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ü"/>
            </a:pPr>
            <a:r>
              <a:rPr lang="es-MX" sz="1800" kern="100" dirty="0">
                <a:effectLst/>
                <a:latin typeface="Arial" panose="020B0604020202020204" pitchFamily="34" charset="0"/>
                <a:ea typeface="Calibri" panose="020F0502020204030204" pitchFamily="34" charset="0"/>
                <a:cs typeface="Times New Roman" panose="02020603050405020304" pitchFamily="18" charset="0"/>
              </a:rPr>
              <a:t>O cuando lo disponga jefatura</a:t>
            </a:r>
          </a:p>
          <a:p>
            <a:pPr algn="just">
              <a:lnSpc>
                <a:spcPct val="107000"/>
              </a:lnSpc>
              <a:spcAft>
                <a:spcPts val="800"/>
              </a:spcAft>
            </a:pPr>
            <a:r>
              <a:rPr lang="es-MX" sz="1800" kern="100" dirty="0">
                <a:effectLst/>
                <a:latin typeface="Arial" panose="020B0604020202020204" pitchFamily="34" charset="0"/>
                <a:ea typeface="Calibri" panose="020F0502020204030204" pitchFamily="34" charset="0"/>
                <a:cs typeface="Times New Roman" panose="02020603050405020304" pitchFamily="18" charset="0"/>
              </a:rPr>
              <a:t> b.10.- Respecto de los Casos Clínicos. </a:t>
            </a:r>
            <a:endParaRPr lang="es-MX" kern="100" dirty="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Wingdings" pitchFamily="2" charset="2"/>
              <a:buChar char="ü"/>
            </a:pPr>
            <a:r>
              <a:rPr lang="es-MX" sz="1800" kern="100" dirty="0">
                <a:effectLst/>
                <a:latin typeface="Arial" panose="020B0604020202020204" pitchFamily="34" charset="0"/>
                <a:ea typeface="Calibri" panose="020F0502020204030204" pitchFamily="34" charset="0"/>
                <a:cs typeface="Times New Roman" panose="02020603050405020304" pitchFamily="18" charset="0"/>
              </a:rPr>
              <a:t>Examinar el caso.</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Wingdings" pitchFamily="2" charset="2"/>
              <a:buChar char="ü"/>
            </a:pPr>
            <a:r>
              <a:rPr lang="es-MX" sz="1800" kern="100" dirty="0">
                <a:effectLst/>
                <a:latin typeface="Arial" panose="020B0604020202020204" pitchFamily="34" charset="0"/>
                <a:ea typeface="Calibri" panose="020F0502020204030204" pitchFamily="34" charset="0"/>
              </a:rPr>
              <a:t>Llegar al diagnóstico y pronóstico, base para confección informe.</a:t>
            </a:r>
          </a:p>
          <a:p>
            <a:pPr algn="just">
              <a:lnSpc>
                <a:spcPct val="107000"/>
              </a:lnSpc>
              <a:spcAft>
                <a:spcPts val="800"/>
              </a:spcAft>
            </a:pPr>
            <a:r>
              <a:rPr lang="es-MX" sz="1800" kern="100" dirty="0">
                <a:effectLst/>
                <a:latin typeface="Arial" panose="020B0604020202020204" pitchFamily="34" charset="0"/>
                <a:ea typeface="Calibri" panose="020F0502020204030204" pitchFamily="34" charset="0"/>
                <a:cs typeface="Times New Roman" panose="02020603050405020304" pitchFamily="18" charset="0"/>
              </a:rPr>
              <a:t>b.11.- Agotados los recursos terapéuticos locales.</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elevará a conocimiento de la COSAN todos los antecedentes clínicos y de laboratorio del enfermo, proponiendo la acción a seguir.</a:t>
            </a:r>
            <a:endParaRPr lang="es-CL" kern="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b.12.- </a:t>
            </a:r>
            <a:r>
              <a:rPr lang="es-MX" sz="1800" kern="100" dirty="0">
                <a:effectLst/>
                <a:latin typeface="Arial" panose="020B0604020202020204" pitchFamily="34" charset="0"/>
                <a:ea typeface="Calibri" panose="020F0502020204030204" pitchFamily="34" charset="0"/>
                <a:cs typeface="Times New Roman" panose="02020603050405020304" pitchFamily="18" charset="0"/>
              </a:rPr>
              <a:t>El Secretario Técnico.</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MX" sz="1800" kern="100" dirty="0">
                <a:effectLst/>
                <a:latin typeface="Arial" panose="020B0604020202020204" pitchFamily="34" charset="0"/>
                <a:ea typeface="Calibri" panose="020F0502020204030204" pitchFamily="34" charset="0"/>
                <a:cs typeface="Times New Roman" panose="02020603050405020304" pitchFamily="18" charset="0"/>
              </a:rPr>
              <a:t>Aportar todos los antecedentes que el caso clínico requiere. Por ej. Ampliación de exámenes especializados. </a:t>
            </a:r>
            <a:endParaRPr lang="es-CL" kern="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MX" sz="1800" kern="100" dirty="0">
                <a:effectLst/>
                <a:latin typeface="Arial" panose="020B0604020202020204" pitchFamily="34" charset="0"/>
                <a:ea typeface="Calibri" panose="020F0502020204030204" pitchFamily="34" charset="0"/>
                <a:cs typeface="Times New Roman" panose="02020603050405020304" pitchFamily="18" charset="0"/>
              </a:rPr>
              <a:t>b.13.- El Secretario Administrativo.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MX" sz="1800" kern="100" dirty="0">
                <a:effectLst/>
                <a:latin typeface="Arial" panose="020B0604020202020204" pitchFamily="34" charset="0"/>
                <a:ea typeface="Calibri" panose="020F0502020204030204" pitchFamily="34" charset="0"/>
                <a:cs typeface="Times New Roman" panose="02020603050405020304" pitchFamily="18" charset="0"/>
              </a:rPr>
              <a:t>Organización adm. Permanente de dicha comisión.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800"/>
              </a:spcAft>
            </a:pPr>
            <a:r>
              <a:rPr lang="es-MX" sz="1800" kern="100" dirty="0">
                <a:effectLst/>
                <a:latin typeface="Arial" panose="020B0604020202020204" pitchFamily="34" charset="0"/>
                <a:ea typeface="Calibri" panose="020F0502020204030204" pitchFamily="34" charset="0"/>
              </a:rPr>
              <a:t>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lgn="just">
              <a:lnSpc>
                <a:spcPct val="107000"/>
              </a:lnSpc>
              <a:spcAft>
                <a:spcPts val="800"/>
              </a:spcAft>
              <a:buFont typeface="Wingdings" pitchFamily="2" charset="2"/>
              <a:buChar char="ü"/>
            </a:pP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buFont typeface="Wingdings" pitchFamily="2" charset="2"/>
              <a:buChar char="ü"/>
            </a:pPr>
            <a:endParaRPr lang="es-CL" dirty="0"/>
          </a:p>
        </p:txBody>
      </p:sp>
    </p:spTree>
    <p:extLst>
      <p:ext uri="{BB962C8B-B14F-4D97-AF65-F5344CB8AC3E}">
        <p14:creationId xmlns:p14="http://schemas.microsoft.com/office/powerpoint/2010/main" val="29423960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0C30C626-6AB5-7FE1-BBD3-83604DF7D796}"/>
              </a:ext>
            </a:extLst>
          </p:cNvPr>
          <p:cNvSpPr>
            <a:spLocks noGrp="1"/>
          </p:cNvSpPr>
          <p:nvPr>
            <p:ph type="title"/>
          </p:nvPr>
        </p:nvSpPr>
        <p:spPr>
          <a:xfrm>
            <a:off x="3585084" y="400620"/>
            <a:ext cx="4300539" cy="1033669"/>
          </a:xfrm>
        </p:spPr>
        <p:txBody>
          <a:bodyPr>
            <a:normAutofit fontScale="90000"/>
          </a:bodyPr>
          <a:lstStyle/>
          <a:p>
            <a:r>
              <a:rPr lang="es-MX" sz="2400" b="1" kern="100" dirty="0">
                <a:solidFill>
                  <a:schemeClr val="bg1"/>
                </a:solidFill>
                <a:latin typeface="Arial" panose="020B0604020202020204" pitchFamily="34" charset="0"/>
                <a:ea typeface="Calibri" panose="020F0502020204030204" pitchFamily="34" charset="0"/>
                <a:cs typeface="Times New Roman" panose="02020603050405020304" pitchFamily="18" charset="0"/>
              </a:rPr>
              <a:t>V</a:t>
            </a:r>
            <a:r>
              <a:rPr lang="es-MX" sz="24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CLASIFICACIÓN DE LOS  ACCIDENTES</a:t>
            </a:r>
            <a:br>
              <a:rPr lang="es-CL"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endParaRPr lang="es-CL" sz="2400" dirty="0">
              <a:solidFill>
                <a:schemeClr val="bg1"/>
              </a:solidFill>
            </a:endParaRPr>
          </a:p>
        </p:txBody>
      </p:sp>
      <p:sp>
        <p:nvSpPr>
          <p:cNvPr id="15" name="Rectangle 8">
            <a:extLst>
              <a:ext uri="{FF2B5EF4-FFF2-40B4-BE49-F238E27FC236}">
                <a16:creationId xmlns:a16="http://schemas.microsoft.com/office/drawing/2014/main" id="{E4582C30-6E04-7531-59FA-D77138E30323}"/>
              </a:ext>
            </a:extLst>
          </p:cNvPr>
          <p:cNvSpPr>
            <a:spLocks noChangeArrowheads="1"/>
          </p:cNvSpPr>
          <p:nvPr/>
        </p:nvSpPr>
        <p:spPr bwMode="auto">
          <a:xfrm>
            <a:off x="314975" y="1721545"/>
            <a:ext cx="11732646" cy="5635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342900" lvl="0" indent="-342900" algn="just">
              <a:lnSpc>
                <a:spcPct val="107000"/>
              </a:lnSpc>
              <a:spcAft>
                <a:spcPts val="800"/>
              </a:spcAft>
              <a:buFont typeface="+mj-lt"/>
              <a:buAutoNum type="alphaLcParenR"/>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Accidente en acto del servicio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7000"/>
              </a:lnSpc>
              <a:spcAft>
                <a:spcPts val="800"/>
              </a:spcAft>
            </a:pPr>
            <a:r>
              <a:rPr lang="es-MX" sz="1800" i="1" kern="100" dirty="0">
                <a:effectLst/>
                <a:latin typeface="Arial" panose="020B0604020202020204" pitchFamily="34" charset="0"/>
                <a:ea typeface="Calibri" panose="020F0502020204030204" pitchFamily="34" charset="0"/>
                <a:cs typeface="Times New Roman" panose="02020603050405020304" pitchFamily="18" charset="0"/>
              </a:rPr>
              <a:t>“</a:t>
            </a:r>
            <a:r>
              <a:rPr lang="es-CL" sz="1800" i="1" kern="100" dirty="0">
                <a:effectLst/>
                <a:latin typeface="Arial" panose="020B0604020202020204" pitchFamily="34" charset="0"/>
                <a:ea typeface="Calibri" panose="020F0502020204030204" pitchFamily="34" charset="0"/>
                <a:cs typeface="Times New Roman" panose="02020603050405020304" pitchFamily="18" charset="0"/>
              </a:rPr>
              <a:t>es aquel que sufre el personal en el desempeño propio de sus funciones y que le cause incapacidad temporal, permanente o la muerte. Se consideran también accidentes en actos del Servicio los ocurridos en el trayecto directo de ida y regreso entre la morada y el lugar de trabajo”.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800"/>
              </a:spcAft>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b)   Enfermedad profesional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7000"/>
              </a:lnSpc>
              <a:spcAft>
                <a:spcPts val="800"/>
              </a:spcAft>
            </a:pPr>
            <a:r>
              <a:rPr lang="es-MX" sz="1800" i="1" kern="100" dirty="0">
                <a:effectLst/>
                <a:latin typeface="Arial" panose="020B0604020202020204" pitchFamily="34" charset="0"/>
                <a:ea typeface="Calibri" panose="020F0502020204030204" pitchFamily="34" charset="0"/>
                <a:cs typeface="Times New Roman" panose="02020603050405020304" pitchFamily="18" charset="0"/>
              </a:rPr>
              <a:t>“</a:t>
            </a:r>
            <a:r>
              <a:rPr lang="es-CL" sz="1800" i="1" kern="100" dirty="0">
                <a:effectLst/>
                <a:latin typeface="Arial" panose="020B0604020202020204" pitchFamily="34" charset="0"/>
                <a:ea typeface="Calibri" panose="020F0502020204030204" pitchFamily="34" charset="0"/>
                <a:cs typeface="Times New Roman" panose="02020603050405020304" pitchFamily="18" charset="0"/>
              </a:rPr>
              <a:t>la causada de manera directa por el ejercicio de la profesión o el trabajo permanente que realiza el personal y que le produce incapacidad permanente o la muerte. El agente patógeno que produzca la enfermedad profesional puede ser físico, químico o biológico y debe encontrarse o hallarse vinculado específicamente, con el lugar habitual o con la naturaleza del trabajo de que se trata y ser capaz de producir un grado lesional permanente”.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800"/>
              </a:spcAft>
            </a:pPr>
            <a:r>
              <a:rPr lang="es-CL" kern="100" dirty="0">
                <a:ea typeface="Calibri" panose="020F0502020204030204" pitchFamily="34" charset="0"/>
                <a:cs typeface="Times New Roman" panose="02020603050405020304" pitchFamily="18" charset="0"/>
              </a:rPr>
              <a:t>c)  </a:t>
            </a:r>
            <a:r>
              <a:rPr lang="es-CL" sz="1800" kern="100" dirty="0">
                <a:effectLst/>
                <a:latin typeface="Arial" panose="020B0604020202020204" pitchFamily="34" charset="0"/>
                <a:ea typeface="Calibri" panose="020F0502020204030204" pitchFamily="34" charset="0"/>
                <a:cs typeface="Times New Roman" panose="02020603050405020304" pitchFamily="18" charset="0"/>
              </a:rPr>
              <a:t>Una vez efectuado el estudio, diagnóstico, pronóstico y clasificación del accidente en acto del servicio o  enfermedad profesional, la COSAN procederá a informar sobre la clase de inutilidad a que haya lugar.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7000"/>
              </a:lnSpc>
              <a:spcAft>
                <a:spcPts val="800"/>
              </a:spcAft>
            </a:pP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800"/>
              </a:spcAft>
            </a:pPr>
            <a:r>
              <a:rPr lang="es-MX" sz="1800" kern="100" dirty="0">
                <a:effectLst/>
                <a:latin typeface="Arial" panose="020B0604020202020204" pitchFamily="34" charset="0"/>
                <a:ea typeface="Calibri" panose="020F0502020204030204" pitchFamily="34" charset="0"/>
              </a:rPr>
              <a:t>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lgn="just">
              <a:lnSpc>
                <a:spcPct val="107000"/>
              </a:lnSpc>
              <a:spcAft>
                <a:spcPts val="800"/>
              </a:spcAft>
              <a:buFont typeface="Wingdings" pitchFamily="2" charset="2"/>
              <a:buChar char="ü"/>
            </a:pP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buFont typeface="Wingdings" pitchFamily="2" charset="2"/>
              <a:buChar char="ü"/>
            </a:pPr>
            <a:endParaRPr lang="es-CL" dirty="0"/>
          </a:p>
        </p:txBody>
      </p:sp>
    </p:spTree>
    <p:extLst>
      <p:ext uri="{BB962C8B-B14F-4D97-AF65-F5344CB8AC3E}">
        <p14:creationId xmlns:p14="http://schemas.microsoft.com/office/powerpoint/2010/main" val="42459152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0C30C626-6AB5-7FE1-BBD3-83604DF7D796}"/>
              </a:ext>
            </a:extLst>
          </p:cNvPr>
          <p:cNvSpPr>
            <a:spLocks noGrp="1"/>
          </p:cNvSpPr>
          <p:nvPr>
            <p:ph type="title"/>
          </p:nvPr>
        </p:nvSpPr>
        <p:spPr>
          <a:xfrm>
            <a:off x="3585084" y="400620"/>
            <a:ext cx="4300539" cy="1033669"/>
          </a:xfrm>
        </p:spPr>
        <p:txBody>
          <a:bodyPr>
            <a:normAutofit fontScale="90000"/>
          </a:bodyPr>
          <a:lstStyle/>
          <a:p>
            <a:r>
              <a:rPr lang="es-MX" sz="2400" b="1" kern="100" dirty="0">
                <a:solidFill>
                  <a:schemeClr val="bg1"/>
                </a:solidFill>
                <a:latin typeface="Arial" panose="020B0604020202020204" pitchFamily="34" charset="0"/>
                <a:ea typeface="Calibri" panose="020F0502020204030204" pitchFamily="34" charset="0"/>
                <a:cs typeface="Times New Roman" panose="02020603050405020304" pitchFamily="18" charset="0"/>
              </a:rPr>
              <a:t>V</a:t>
            </a:r>
            <a:r>
              <a:rPr lang="es-MX" sz="24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CLASIFICACIÓN DE LOS  ACCIDENTES</a:t>
            </a:r>
            <a:br>
              <a:rPr lang="es-CL"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endParaRPr lang="es-CL" sz="2400" dirty="0">
              <a:solidFill>
                <a:schemeClr val="bg1"/>
              </a:solidFill>
            </a:endParaRPr>
          </a:p>
        </p:txBody>
      </p:sp>
      <p:sp>
        <p:nvSpPr>
          <p:cNvPr id="15" name="Rectangle 8">
            <a:extLst>
              <a:ext uri="{FF2B5EF4-FFF2-40B4-BE49-F238E27FC236}">
                <a16:creationId xmlns:a16="http://schemas.microsoft.com/office/drawing/2014/main" id="{E4582C30-6E04-7531-59FA-D77138E30323}"/>
              </a:ext>
            </a:extLst>
          </p:cNvPr>
          <p:cNvSpPr>
            <a:spLocks noChangeArrowheads="1"/>
          </p:cNvSpPr>
          <p:nvPr/>
        </p:nvSpPr>
        <p:spPr bwMode="auto">
          <a:xfrm>
            <a:off x="459349" y="1630267"/>
            <a:ext cx="11187219" cy="66906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just">
              <a:lnSpc>
                <a:spcPct val="107000"/>
              </a:lnSpc>
              <a:spcAft>
                <a:spcPts val="800"/>
              </a:spcAft>
            </a:pPr>
            <a:r>
              <a:rPr lang="es-CL" sz="1400" kern="100" dirty="0">
                <a:effectLst/>
                <a:latin typeface="Arial" panose="020B0604020202020204" pitchFamily="34" charset="0"/>
                <a:ea typeface="Calibri" panose="020F0502020204030204" pitchFamily="34" charset="0"/>
                <a:cs typeface="Times New Roman" panose="02020603050405020304" pitchFamily="18" charset="0"/>
              </a:rPr>
              <a:t> d) Nuevo Accidente. </a:t>
            </a:r>
            <a:endParaRPr lang="es-CL"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CL" sz="1400" kern="100" dirty="0">
                <a:effectLst/>
                <a:latin typeface="Arial" panose="020B0604020202020204" pitchFamily="34" charset="0"/>
                <a:ea typeface="Calibri" panose="020F0502020204030204" pitchFamily="34" charset="0"/>
                <a:cs typeface="Times New Roman" panose="02020603050405020304" pitchFamily="18" charset="0"/>
              </a:rPr>
              <a:t>personal aludido en los Art. </a:t>
            </a:r>
            <a:r>
              <a:rPr lang="es-CL" sz="1400" kern="100" dirty="0" err="1">
                <a:effectLst/>
                <a:latin typeface="Arial" panose="020B0604020202020204" pitchFamily="34" charset="0"/>
                <a:ea typeface="Calibri" panose="020F0502020204030204" pitchFamily="34" charset="0"/>
                <a:cs typeface="Times New Roman" panose="02020603050405020304" pitchFamily="18" charset="0"/>
              </a:rPr>
              <a:t>N°s</a:t>
            </a:r>
            <a:r>
              <a:rPr lang="es-CL" sz="1400" kern="100" dirty="0">
                <a:effectLst/>
                <a:latin typeface="Arial" panose="020B0604020202020204" pitchFamily="34" charset="0"/>
                <a:ea typeface="Calibri" panose="020F0502020204030204" pitchFamily="34" charset="0"/>
                <a:cs typeface="Times New Roman" panose="02020603050405020304" pitchFamily="18" charset="0"/>
              </a:rPr>
              <a:t>. 43º (personal que no puede ascender por falta de requisitos) y 54º (oficiales de línea) del Estatuto del Personal de las Fuerzas Armadas;  </a:t>
            </a:r>
            <a:endParaRPr lang="es-CL"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CL" sz="1400" kern="100" dirty="0">
                <a:effectLst/>
                <a:latin typeface="Arial" panose="020B0604020202020204" pitchFamily="34" charset="0"/>
                <a:ea typeface="Calibri" panose="020F0502020204030204" pitchFamily="34" charset="0"/>
                <a:cs typeface="Times New Roman" panose="02020603050405020304" pitchFamily="18" charset="0"/>
              </a:rPr>
              <a:t>continúe en servicio activo;</a:t>
            </a:r>
            <a:endParaRPr lang="es-CL"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CL" sz="1400" kern="100" dirty="0">
                <a:effectLst/>
                <a:latin typeface="Arial" panose="020B0604020202020204" pitchFamily="34" charset="0"/>
                <a:ea typeface="Calibri" panose="020F0502020204030204" pitchFamily="34" charset="0"/>
                <a:cs typeface="Times New Roman" panose="02020603050405020304" pitchFamily="18" charset="0"/>
              </a:rPr>
              <a:t>la COSAN procederá a hacer una reevaluación de la incapacidad en relación con el nuevo estado que presente, ya sea para los fines señalados en dichos artículos o bien para la obtención de pensión de retiro por Inutilidad, si procediere.</a:t>
            </a:r>
            <a:endParaRPr lang="es-CL" sz="14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800"/>
              </a:spcAft>
            </a:pPr>
            <a:r>
              <a:rPr lang="es-CL" sz="1400" kern="100" dirty="0">
                <a:ea typeface="Calibri" panose="020F0502020204030204" pitchFamily="34" charset="0"/>
                <a:cs typeface="Times New Roman" panose="02020603050405020304" pitchFamily="18" charset="0"/>
              </a:rPr>
              <a:t>e</a:t>
            </a:r>
            <a:r>
              <a:rPr lang="es-CL" sz="1400" kern="100" dirty="0">
                <a:effectLst/>
                <a:latin typeface="Arial" panose="020B0604020202020204" pitchFamily="34" charset="0"/>
                <a:ea typeface="Calibri" panose="020F0502020204030204" pitchFamily="34" charset="0"/>
                <a:cs typeface="Times New Roman" panose="02020603050405020304" pitchFamily="18" charset="0"/>
              </a:rPr>
              <a:t>)  Iniciación de ISA</a:t>
            </a:r>
            <a:endParaRPr lang="es-CL"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MX" sz="1400" kern="100" dirty="0">
                <a:effectLst/>
                <a:latin typeface="Arial" panose="020B0604020202020204" pitchFamily="34" charset="0"/>
                <a:ea typeface="Calibri" panose="020F0502020204030204" pitchFamily="34" charset="0"/>
                <a:cs typeface="Times New Roman" panose="02020603050405020304" pitchFamily="18" charset="0"/>
              </a:rPr>
              <a:t>Verificación de accidentes en determinados actos del servicio;</a:t>
            </a:r>
            <a:endParaRPr lang="es-CL"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MX" sz="1400" kern="100" dirty="0">
                <a:effectLst/>
                <a:latin typeface="Arial" panose="020B0604020202020204" pitchFamily="34" charset="0"/>
                <a:ea typeface="Calibri" panose="020F0502020204030204" pitchFamily="34" charset="0"/>
                <a:cs typeface="Times New Roman" panose="02020603050405020304" pitchFamily="18" charset="0"/>
              </a:rPr>
              <a:t>Verificación de enfermedades contraídas por lo anterior;</a:t>
            </a:r>
            <a:endParaRPr lang="es-CL"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MX" sz="1400" kern="100" dirty="0">
                <a:effectLst/>
                <a:latin typeface="Arial" panose="020B0604020202020204" pitchFamily="34" charset="0"/>
                <a:ea typeface="Calibri" panose="020F0502020204030204" pitchFamily="34" charset="0"/>
                <a:cs typeface="Times New Roman" panose="02020603050405020304" pitchFamily="18" charset="0"/>
              </a:rPr>
              <a:t>Verificación de enfermedades profesionales. </a:t>
            </a:r>
            <a:endParaRPr lang="es-CL"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MX" sz="1400" kern="100" dirty="0">
                <a:effectLst/>
                <a:latin typeface="Arial" panose="020B0604020202020204" pitchFamily="34" charset="0"/>
                <a:ea typeface="Calibri" panose="020F0502020204030204" pitchFamily="34" charset="0"/>
                <a:cs typeface="Times New Roman" panose="02020603050405020304" pitchFamily="18" charset="0"/>
              </a:rPr>
              <a:t>Dispuesta por el Jefe de la Unidad del afectado. </a:t>
            </a:r>
            <a:endParaRPr lang="es-CL"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MX" sz="1400" kern="100" dirty="0">
                <a:effectLst/>
                <a:latin typeface="Arial" panose="020B0604020202020204" pitchFamily="34" charset="0"/>
                <a:ea typeface="Calibri" panose="020F0502020204030204" pitchFamily="34" charset="0"/>
                <a:cs typeface="Times New Roman" panose="02020603050405020304" pitchFamily="18" charset="0"/>
              </a:rPr>
              <a:t>Iniciarse: </a:t>
            </a:r>
            <a:endParaRPr lang="es-CL"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100"/>
              <a:buFont typeface="Calibri" panose="020F0502020204030204" pitchFamily="34" charset="0"/>
              <a:buChar char="-"/>
            </a:pPr>
            <a:r>
              <a:rPr lang="es-MX" sz="1400" kern="100" dirty="0">
                <a:effectLst/>
                <a:latin typeface="Arial" panose="020B0604020202020204" pitchFamily="34" charset="0"/>
                <a:ea typeface="Calibri" panose="020F0502020204030204" pitchFamily="34" charset="0"/>
                <a:cs typeface="Times New Roman" panose="02020603050405020304" pitchFamily="18" charset="0"/>
              </a:rPr>
              <a:t>De oficio</a:t>
            </a:r>
            <a:endParaRPr lang="es-CL"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100"/>
              <a:buFont typeface="Calibri" panose="020F0502020204030204" pitchFamily="34" charset="0"/>
              <a:buChar char="-"/>
            </a:pPr>
            <a:r>
              <a:rPr lang="es-MX" sz="1400" kern="100" dirty="0">
                <a:effectLst/>
                <a:latin typeface="Arial" panose="020B0604020202020204" pitchFamily="34" charset="0"/>
                <a:ea typeface="Calibri" panose="020F0502020204030204" pitchFamily="34" charset="0"/>
                <a:cs typeface="Times New Roman" panose="02020603050405020304" pitchFamily="18" charset="0"/>
              </a:rPr>
              <a:t>Por denuncia del afectado</a:t>
            </a:r>
            <a:endParaRPr lang="es-CL"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100"/>
              <a:buFont typeface="Calibri" panose="020F0502020204030204" pitchFamily="34" charset="0"/>
              <a:buChar char="-"/>
            </a:pPr>
            <a:r>
              <a:rPr lang="es-MX" sz="1400" kern="100" dirty="0">
                <a:effectLst/>
                <a:latin typeface="Arial" panose="020B0604020202020204" pitchFamily="34" charset="0"/>
                <a:ea typeface="Calibri" panose="020F0502020204030204" pitchFamily="34" charset="0"/>
                <a:cs typeface="Times New Roman" panose="02020603050405020304" pitchFamily="18" charset="0"/>
              </a:rPr>
              <a:t>Por denuncia de asignatarios de montepío </a:t>
            </a:r>
            <a:endParaRPr lang="es-CL"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MX" sz="1400" kern="100" dirty="0">
                <a:effectLst/>
                <a:latin typeface="Arial" panose="020B0604020202020204" pitchFamily="34" charset="0"/>
                <a:ea typeface="Calibri" panose="020F0502020204030204" pitchFamily="34" charset="0"/>
                <a:cs typeface="Times New Roman" panose="02020603050405020304" pitchFamily="18" charset="0"/>
              </a:rPr>
              <a:t>Plazo de 3 años desde el hecho o presentación de enfermedad. </a:t>
            </a:r>
            <a:endParaRPr lang="es-CL"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7000"/>
              </a:lnSpc>
              <a:spcAft>
                <a:spcPts val="800"/>
              </a:spcAft>
            </a:pP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800"/>
              </a:spcAft>
            </a:pPr>
            <a:r>
              <a:rPr lang="es-MX" sz="1800" kern="100" dirty="0">
                <a:effectLst/>
                <a:latin typeface="Arial" panose="020B0604020202020204" pitchFamily="34" charset="0"/>
                <a:ea typeface="Calibri" panose="020F0502020204030204" pitchFamily="34" charset="0"/>
              </a:rPr>
              <a:t>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lgn="just">
              <a:lnSpc>
                <a:spcPct val="107000"/>
              </a:lnSpc>
              <a:spcAft>
                <a:spcPts val="800"/>
              </a:spcAft>
              <a:buFont typeface="Wingdings" pitchFamily="2" charset="2"/>
              <a:buChar char="ü"/>
            </a:pP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buFont typeface="Wingdings" pitchFamily="2" charset="2"/>
              <a:buChar char="ü"/>
            </a:pPr>
            <a:endParaRPr lang="es-CL" dirty="0"/>
          </a:p>
        </p:txBody>
      </p:sp>
    </p:spTree>
    <p:extLst>
      <p:ext uri="{BB962C8B-B14F-4D97-AF65-F5344CB8AC3E}">
        <p14:creationId xmlns:p14="http://schemas.microsoft.com/office/powerpoint/2010/main" val="19947905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0C30C626-6AB5-7FE1-BBD3-83604DF7D796}"/>
              </a:ext>
            </a:extLst>
          </p:cNvPr>
          <p:cNvSpPr>
            <a:spLocks noGrp="1"/>
          </p:cNvSpPr>
          <p:nvPr>
            <p:ph type="title"/>
          </p:nvPr>
        </p:nvSpPr>
        <p:spPr>
          <a:xfrm>
            <a:off x="3585084" y="400620"/>
            <a:ext cx="4300539" cy="1033669"/>
          </a:xfrm>
        </p:spPr>
        <p:txBody>
          <a:bodyPr>
            <a:normAutofit fontScale="90000"/>
          </a:bodyPr>
          <a:lstStyle/>
          <a:p>
            <a:r>
              <a:rPr lang="es-MX" sz="2400" b="1" kern="100" dirty="0">
                <a:solidFill>
                  <a:schemeClr val="bg1"/>
                </a:solidFill>
                <a:latin typeface="Arial" panose="020B0604020202020204" pitchFamily="34" charset="0"/>
                <a:ea typeface="Calibri" panose="020F0502020204030204" pitchFamily="34" charset="0"/>
                <a:cs typeface="Times New Roman" panose="02020603050405020304" pitchFamily="18" charset="0"/>
              </a:rPr>
              <a:t>V</a:t>
            </a:r>
            <a:r>
              <a:rPr lang="es-MX" sz="24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CLASIFICACIÓN DE LOS  ACCIDENTES</a:t>
            </a:r>
            <a:br>
              <a:rPr lang="es-CL"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endParaRPr lang="es-CL" sz="2400" dirty="0">
              <a:solidFill>
                <a:schemeClr val="bg1"/>
              </a:solidFill>
            </a:endParaRPr>
          </a:p>
        </p:txBody>
      </p:sp>
      <p:sp>
        <p:nvSpPr>
          <p:cNvPr id="15" name="Rectangle 8">
            <a:extLst>
              <a:ext uri="{FF2B5EF4-FFF2-40B4-BE49-F238E27FC236}">
                <a16:creationId xmlns:a16="http://schemas.microsoft.com/office/drawing/2014/main" id="{E4582C30-6E04-7531-59FA-D77138E30323}"/>
              </a:ext>
            </a:extLst>
          </p:cNvPr>
          <p:cNvSpPr>
            <a:spLocks noChangeArrowheads="1"/>
          </p:cNvSpPr>
          <p:nvPr/>
        </p:nvSpPr>
        <p:spPr bwMode="auto">
          <a:xfrm>
            <a:off x="459350" y="2345320"/>
            <a:ext cx="11187218" cy="4552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a:lnSpc>
                <a:spcPct val="107000"/>
              </a:lnSpc>
              <a:spcAft>
                <a:spcPts val="800"/>
              </a:spcAft>
            </a:pPr>
            <a:r>
              <a:rPr lang="es-MX" sz="1800" kern="100" dirty="0">
                <a:effectLst/>
                <a:latin typeface="Arial" panose="020B0604020202020204" pitchFamily="34" charset="0"/>
                <a:ea typeface="Calibri" panose="020F0502020204030204" pitchFamily="34" charset="0"/>
                <a:cs typeface="Times New Roman" panose="02020603050405020304" pitchFamily="18" charset="0"/>
              </a:rPr>
              <a:t>f) Incapacidad calificada con inutilidad de primera clase.</a:t>
            </a:r>
          </a:p>
          <a:p>
            <a:pPr marL="285750" indent="-285750" algn="just">
              <a:lnSpc>
                <a:spcPct val="107000"/>
              </a:lnSpc>
              <a:spcAft>
                <a:spcPts val="800"/>
              </a:spcAft>
              <a:buFont typeface="Wingdings" pitchFamily="2" charset="2"/>
              <a:buChar char="ü"/>
            </a:pPr>
            <a:r>
              <a:rPr lang="es-MX" sz="1800" kern="100" dirty="0">
                <a:effectLst/>
                <a:latin typeface="Arial" panose="020B0604020202020204" pitchFamily="34" charset="0"/>
                <a:ea typeface="Calibri" panose="020F0502020204030204" pitchFamily="34" charset="0"/>
              </a:rPr>
              <a:t>Continuar en el servicio </a:t>
            </a:r>
          </a:p>
          <a:p>
            <a:pPr marL="285750" indent="-285750" algn="just">
              <a:lnSpc>
                <a:spcPct val="107000"/>
              </a:lnSpc>
              <a:spcAft>
                <a:spcPts val="800"/>
              </a:spcAft>
              <a:buFont typeface="Wingdings" pitchFamily="2" charset="2"/>
              <a:buChar char="ü"/>
            </a:pPr>
            <a:r>
              <a:rPr lang="es-MX" sz="1800" kern="100" dirty="0">
                <a:effectLst/>
                <a:latin typeface="Arial" panose="020B0604020202020204" pitchFamily="34" charset="0"/>
                <a:ea typeface="Calibri" panose="020F0502020204030204" pitchFamily="34" charset="0"/>
              </a:rPr>
              <a:t>No permite continuar </a:t>
            </a:r>
            <a:r>
              <a:rPr lang="es-MX" sz="1800" kern="100" dirty="0">
                <a:effectLst/>
                <a:latin typeface="Arial" panose="020B060402020202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s-MX" kern="100" dirty="0">
                <a:ea typeface="Calibri" panose="020F0502020204030204" pitchFamily="34" charset="0"/>
                <a:cs typeface="Times New Roman" panose="02020603050405020304" pitchFamily="18" charset="0"/>
              </a:rPr>
              <a:t>g) </a:t>
            </a:r>
            <a:r>
              <a:rPr lang="es-MX" sz="1800" kern="100" dirty="0">
                <a:effectLst/>
                <a:latin typeface="Arial" panose="020B0604020202020204" pitchFamily="34" charset="0"/>
                <a:ea typeface="Calibri" panose="020F0502020204030204" pitchFamily="34" charset="0"/>
                <a:cs typeface="Times New Roman" panose="02020603050405020304" pitchFamily="18" charset="0"/>
              </a:rPr>
              <a:t>Dos o mas lesiones y/o enfermedades.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afecten a sistemas orgánicos diferentes y; que independientemente consideradas no entrañen incapacidad o inutilidad, o signifiquen incapacidad o inutilidad de distintos grados;</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deberá considerarse el resultado total que produce en el individuo la existencia simultánea de dichas lesiones o enfermedades para los efectos de establecer la clasificación correspondiente.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El informe que se emita en este caso deberá ser circunstancialmente fundado.</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800"/>
              </a:spcAft>
            </a:pP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buFont typeface="Wingdings" pitchFamily="2" charset="2"/>
              <a:buChar char="ü"/>
            </a:pPr>
            <a:endParaRPr lang="es-CL" dirty="0"/>
          </a:p>
        </p:txBody>
      </p:sp>
    </p:spTree>
    <p:extLst>
      <p:ext uri="{BB962C8B-B14F-4D97-AF65-F5344CB8AC3E}">
        <p14:creationId xmlns:p14="http://schemas.microsoft.com/office/powerpoint/2010/main" val="14152100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0C30C626-6AB5-7FE1-BBD3-83604DF7D796}"/>
              </a:ext>
            </a:extLst>
          </p:cNvPr>
          <p:cNvSpPr>
            <a:spLocks noGrp="1"/>
          </p:cNvSpPr>
          <p:nvPr>
            <p:ph type="title"/>
          </p:nvPr>
        </p:nvSpPr>
        <p:spPr>
          <a:xfrm>
            <a:off x="3585084" y="400620"/>
            <a:ext cx="4300539" cy="1033669"/>
          </a:xfrm>
        </p:spPr>
        <p:txBody>
          <a:bodyPr>
            <a:normAutofit fontScale="90000"/>
          </a:bodyPr>
          <a:lstStyle/>
          <a:p>
            <a:r>
              <a:rPr lang="es-MX" sz="2400" b="1" kern="100" dirty="0">
                <a:solidFill>
                  <a:schemeClr val="bg1"/>
                </a:solidFill>
                <a:latin typeface="Arial" panose="020B0604020202020204" pitchFamily="34" charset="0"/>
                <a:ea typeface="Calibri" panose="020F0502020204030204" pitchFamily="34" charset="0"/>
                <a:cs typeface="Times New Roman" panose="02020603050405020304" pitchFamily="18" charset="0"/>
              </a:rPr>
              <a:t>V</a:t>
            </a:r>
            <a:r>
              <a:rPr lang="es-MX" sz="24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CLASIFICACIÓN DE LOS  ACCIDENTES</a:t>
            </a:r>
            <a:br>
              <a:rPr lang="es-CL"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endParaRPr lang="es-CL" sz="2400" dirty="0">
              <a:solidFill>
                <a:schemeClr val="bg1"/>
              </a:solidFill>
            </a:endParaRPr>
          </a:p>
        </p:txBody>
      </p:sp>
      <p:sp>
        <p:nvSpPr>
          <p:cNvPr id="15" name="Rectangle 8">
            <a:extLst>
              <a:ext uri="{FF2B5EF4-FFF2-40B4-BE49-F238E27FC236}">
                <a16:creationId xmlns:a16="http://schemas.microsoft.com/office/drawing/2014/main" id="{E4582C30-6E04-7531-59FA-D77138E30323}"/>
              </a:ext>
            </a:extLst>
          </p:cNvPr>
          <p:cNvSpPr>
            <a:spLocks noChangeArrowheads="1"/>
          </p:cNvSpPr>
          <p:nvPr/>
        </p:nvSpPr>
        <p:spPr bwMode="auto">
          <a:xfrm>
            <a:off x="459349" y="2351621"/>
            <a:ext cx="11187219" cy="5247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a:lnSpc>
                <a:spcPct val="107000"/>
              </a:lnSpc>
              <a:spcAft>
                <a:spcPts val="800"/>
              </a:spcAft>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h) Rechazo de tratamientos médicos o quirúrgicos.</a:t>
            </a:r>
          </a:p>
          <a:p>
            <a:pPr marL="342900" lvl="0" indent="-342900" algn="just">
              <a:lnSpc>
                <a:spcPct val="107000"/>
              </a:lnSpc>
              <a:spcAft>
                <a:spcPts val="800"/>
              </a:spcAft>
              <a:buFont typeface="Wingdings" pitchFamily="2" charset="2"/>
              <a:buChar char=""/>
            </a:pPr>
            <a:r>
              <a:rPr lang="es-MX" sz="1800" kern="100" dirty="0">
                <a:effectLst/>
                <a:latin typeface="Arial" panose="020B0604020202020204" pitchFamily="34" charset="0"/>
                <a:ea typeface="Calibri" panose="020F0502020204030204" pitchFamily="34" charset="0"/>
                <a:cs typeface="Times New Roman" panose="02020603050405020304" pitchFamily="18" charset="0"/>
              </a:rPr>
              <a:t>Emisión</a:t>
            </a:r>
            <a:r>
              <a:rPr lang="es-CL" sz="1800" kern="100" dirty="0">
                <a:effectLst/>
                <a:latin typeface="Arial" panose="020B0604020202020204" pitchFamily="34" charset="0"/>
                <a:ea typeface="Calibri" panose="020F0502020204030204" pitchFamily="34" charset="0"/>
                <a:cs typeface="Times New Roman" panose="02020603050405020304" pitchFamily="18" charset="0"/>
              </a:rPr>
              <a:t> pronunciamiento de la COSAN en que indique si el tratamiento producirá: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mj-lt"/>
              <a:buAutoNum type="alphaLcParenR"/>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Recuperación satisfactoria; b) Recuperación regular o c) Recuperación mínima. </a:t>
            </a:r>
            <a:endParaRPr lang="es-CL" kern="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Satisfactoria y el accidentado insistiere en su posición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7000"/>
              </a:lnSpc>
              <a:spcAft>
                <a:spcPts val="800"/>
              </a:spcAft>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Acta en presencia de dos testigos, Armada se exime de toda responsabilidad frente a los hechos como consecuencia de la actitud del accidentado, la que podrá ser suscrita por éste. Cierre de la ISA.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Regular o mínima.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7000"/>
              </a:lnSpc>
              <a:spcAft>
                <a:spcPts val="800"/>
              </a:spcAft>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La negativa del accidentado para seguirlo no será considerada, debiendo pronunciarse la Comisión en relación a la evolución normal de la lesión, emitiendo el Fiscal su Dictamen sobre la base de dicho informe.</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800"/>
              </a:spcAft>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800"/>
              </a:spcAft>
            </a:pP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buFont typeface="Wingdings" pitchFamily="2" charset="2"/>
              <a:buChar char="ü"/>
            </a:pPr>
            <a:endParaRPr lang="es-CL" dirty="0"/>
          </a:p>
        </p:txBody>
      </p:sp>
    </p:spTree>
    <p:extLst>
      <p:ext uri="{BB962C8B-B14F-4D97-AF65-F5344CB8AC3E}">
        <p14:creationId xmlns:p14="http://schemas.microsoft.com/office/powerpoint/2010/main" val="34654350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0C30C626-6AB5-7FE1-BBD3-83604DF7D796}"/>
              </a:ext>
            </a:extLst>
          </p:cNvPr>
          <p:cNvSpPr>
            <a:spLocks noGrp="1"/>
          </p:cNvSpPr>
          <p:nvPr>
            <p:ph type="title"/>
          </p:nvPr>
        </p:nvSpPr>
        <p:spPr>
          <a:xfrm>
            <a:off x="3585084" y="400620"/>
            <a:ext cx="4300539" cy="1033669"/>
          </a:xfrm>
        </p:spPr>
        <p:txBody>
          <a:bodyPr>
            <a:normAutofit fontScale="90000"/>
          </a:bodyPr>
          <a:lstStyle/>
          <a:p>
            <a:pPr algn="just">
              <a:lnSpc>
                <a:spcPct val="107000"/>
              </a:lnSpc>
              <a:spcAft>
                <a:spcPts val="800"/>
              </a:spcAft>
            </a:pPr>
            <a:r>
              <a:rPr lang="es-MX" sz="1800" b="1" kern="100" dirty="0">
                <a:effectLst/>
                <a:latin typeface="Arial" panose="020B0604020202020204" pitchFamily="34" charset="0"/>
                <a:ea typeface="Calibri" panose="020F0502020204030204" pitchFamily="34" charset="0"/>
                <a:cs typeface="Times New Roman" panose="02020603050405020304" pitchFamily="18" charset="0"/>
              </a:rPr>
              <a:t> </a:t>
            </a:r>
            <a:br>
              <a:rPr lang="es-CL" sz="1800" kern="100" dirty="0">
                <a:effectLst/>
                <a:latin typeface="Calibri" panose="020F0502020204030204" pitchFamily="34" charset="0"/>
                <a:ea typeface="Calibri" panose="020F0502020204030204" pitchFamily="34" charset="0"/>
                <a:cs typeface="Times New Roman" panose="02020603050405020304" pitchFamily="18" charset="0"/>
              </a:rPr>
            </a:br>
            <a:r>
              <a:rPr lang="es-MX" sz="22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VI.- INCAPACIDADES POR ENFERMEDADES Y ACCIDENTES</a:t>
            </a:r>
            <a:br>
              <a:rPr lang="es-CL" sz="22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br>
              <a:rPr lang="es-CL"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endParaRPr lang="es-CL" sz="2400" dirty="0">
              <a:solidFill>
                <a:schemeClr val="bg1"/>
              </a:solidFill>
            </a:endParaRPr>
          </a:p>
        </p:txBody>
      </p:sp>
      <p:sp>
        <p:nvSpPr>
          <p:cNvPr id="15" name="Rectangle 8">
            <a:extLst>
              <a:ext uri="{FF2B5EF4-FFF2-40B4-BE49-F238E27FC236}">
                <a16:creationId xmlns:a16="http://schemas.microsoft.com/office/drawing/2014/main" id="{E4582C30-6E04-7531-59FA-D77138E30323}"/>
              </a:ext>
            </a:extLst>
          </p:cNvPr>
          <p:cNvSpPr>
            <a:spLocks noChangeArrowheads="1"/>
          </p:cNvSpPr>
          <p:nvPr/>
        </p:nvSpPr>
        <p:spPr bwMode="auto">
          <a:xfrm>
            <a:off x="459349" y="3149532"/>
            <a:ext cx="11187219" cy="3652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just">
              <a:lnSpc>
                <a:spcPct val="107000"/>
              </a:lnSpc>
              <a:spcAft>
                <a:spcPts val="800"/>
              </a:spcAft>
            </a:pPr>
            <a:r>
              <a:rPr lang="es-CL" kern="100" dirty="0">
                <a:ea typeface="Calibri" panose="020F0502020204030204" pitchFamily="34" charset="0"/>
                <a:cs typeface="Times New Roman" panose="02020603050405020304" pitchFamily="18" charset="0"/>
              </a:rPr>
              <a:t>a) </a:t>
            </a:r>
            <a:r>
              <a:rPr lang="es-CL" sz="1800" kern="100" dirty="0">
                <a:effectLst/>
                <a:latin typeface="Arial" panose="020B0604020202020204" pitchFamily="34" charset="0"/>
                <a:ea typeface="Calibri" panose="020F0502020204030204" pitchFamily="34" charset="0"/>
                <a:cs typeface="Times New Roman" panose="02020603050405020304" pitchFamily="18" charset="0"/>
              </a:rPr>
              <a:t>Enfermedad irrecuperable (causada por agentes físicos, químicos, biológicos u otros)</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7000"/>
              </a:lnSpc>
              <a:spcAft>
                <a:spcPts val="800"/>
              </a:spcAft>
            </a:pPr>
            <a:r>
              <a:rPr lang="es-CL" sz="1800" i="1" kern="100" dirty="0">
                <a:effectLst/>
                <a:latin typeface="Arial" panose="020B0604020202020204" pitchFamily="34" charset="0"/>
                <a:ea typeface="Calibri" panose="020F0502020204030204" pitchFamily="34" charset="0"/>
                <a:cs typeface="Times New Roman" panose="02020603050405020304" pitchFamily="18" charset="0"/>
              </a:rPr>
              <a:t>“será la que incapacite permanentemente al enfermo para el servicio y para las actividades normales de la vida civil, después de haberse agotado todos los recursos terapéuticos existentes a la fecha”.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800"/>
              </a:spcAft>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b) Enfermedad incompatible para el servicio (causada por los agentes anteriormente mencionados)</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7000"/>
              </a:lnSpc>
              <a:spcAft>
                <a:spcPts val="800"/>
              </a:spcAft>
            </a:pPr>
            <a:r>
              <a:rPr lang="es-CL" sz="1800" i="1" kern="100" dirty="0">
                <a:effectLst/>
                <a:latin typeface="Arial" panose="020B0604020202020204" pitchFamily="34" charset="0"/>
                <a:ea typeface="Calibri" panose="020F0502020204030204" pitchFamily="34" charset="0"/>
                <a:cs typeface="Times New Roman" panose="02020603050405020304" pitchFamily="18" charset="0"/>
              </a:rPr>
              <a:t>“es la que no permite reintegro al Servicio, cuando después de haber sido éste tratado adecuadamente no haya sido posible alcanzar su recuperación en un plazo máximo de dos años, lo que se informará a la Dirección General del Personal de la Armada para que se considere el retiro del enfermo”.</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800"/>
              </a:spcAft>
            </a:pP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buFont typeface="Wingdings" pitchFamily="2" charset="2"/>
              <a:buChar char="ü"/>
            </a:pPr>
            <a:endParaRPr lang="es-CL" dirty="0"/>
          </a:p>
        </p:txBody>
      </p:sp>
    </p:spTree>
    <p:extLst>
      <p:ext uri="{BB962C8B-B14F-4D97-AF65-F5344CB8AC3E}">
        <p14:creationId xmlns:p14="http://schemas.microsoft.com/office/powerpoint/2010/main" val="29331285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0C30C626-6AB5-7FE1-BBD3-83604DF7D796}"/>
              </a:ext>
            </a:extLst>
          </p:cNvPr>
          <p:cNvSpPr>
            <a:spLocks noGrp="1"/>
          </p:cNvSpPr>
          <p:nvPr>
            <p:ph type="title"/>
          </p:nvPr>
        </p:nvSpPr>
        <p:spPr>
          <a:xfrm>
            <a:off x="3585084" y="400620"/>
            <a:ext cx="4300539" cy="1033669"/>
          </a:xfrm>
        </p:spPr>
        <p:txBody>
          <a:bodyPr>
            <a:normAutofit fontScale="90000"/>
          </a:bodyPr>
          <a:lstStyle/>
          <a:p>
            <a:pPr algn="just">
              <a:lnSpc>
                <a:spcPct val="107000"/>
              </a:lnSpc>
              <a:spcAft>
                <a:spcPts val="800"/>
              </a:spcAft>
            </a:pPr>
            <a:r>
              <a:rPr lang="es-MX" sz="1800" b="1" kern="100" dirty="0">
                <a:effectLst/>
                <a:latin typeface="Arial" panose="020B0604020202020204" pitchFamily="34" charset="0"/>
                <a:ea typeface="Calibri" panose="020F0502020204030204" pitchFamily="34" charset="0"/>
                <a:cs typeface="Times New Roman" panose="02020603050405020304" pitchFamily="18" charset="0"/>
              </a:rPr>
              <a:t> </a:t>
            </a:r>
            <a:br>
              <a:rPr lang="es-CL" sz="1800" kern="100" dirty="0">
                <a:effectLst/>
                <a:latin typeface="Calibri" panose="020F0502020204030204" pitchFamily="34" charset="0"/>
                <a:ea typeface="Calibri" panose="020F0502020204030204" pitchFamily="34" charset="0"/>
                <a:cs typeface="Times New Roman" panose="02020603050405020304" pitchFamily="18" charset="0"/>
              </a:rPr>
            </a:br>
            <a:r>
              <a:rPr lang="es-MX" sz="27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VII.-INFORMES</a:t>
            </a:r>
            <a:br>
              <a:rPr lang="es-CL" sz="27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endParaRPr lang="es-CL" sz="2400" dirty="0">
              <a:solidFill>
                <a:schemeClr val="bg1"/>
              </a:solidFill>
            </a:endParaRPr>
          </a:p>
        </p:txBody>
      </p:sp>
      <p:sp>
        <p:nvSpPr>
          <p:cNvPr id="15" name="Rectangle 8">
            <a:extLst>
              <a:ext uri="{FF2B5EF4-FFF2-40B4-BE49-F238E27FC236}">
                <a16:creationId xmlns:a16="http://schemas.microsoft.com/office/drawing/2014/main" id="{E4582C30-6E04-7531-59FA-D77138E30323}"/>
              </a:ext>
            </a:extLst>
          </p:cNvPr>
          <p:cNvSpPr>
            <a:spLocks noChangeArrowheads="1"/>
          </p:cNvSpPr>
          <p:nvPr/>
        </p:nvSpPr>
        <p:spPr bwMode="auto">
          <a:xfrm>
            <a:off x="459350" y="1711458"/>
            <a:ext cx="11187218" cy="59547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342900" lvl="0" indent="-342900" algn="just">
              <a:lnSpc>
                <a:spcPct val="107000"/>
              </a:lnSpc>
              <a:spcAft>
                <a:spcPts val="800"/>
              </a:spcAft>
              <a:buFont typeface="+mj-lt"/>
              <a:buAutoNum type="alphaLcParenR"/>
            </a:pPr>
            <a:r>
              <a:rPr lang="es-MX" sz="1800" kern="100" dirty="0">
                <a:effectLst/>
                <a:latin typeface="Arial" panose="020B0604020202020204" pitchFamily="34" charset="0"/>
                <a:ea typeface="Calibri" panose="020F0502020204030204" pitchFamily="34" charset="0"/>
                <a:cs typeface="Times New Roman" panose="02020603050405020304" pitchFamily="18" charset="0"/>
              </a:rPr>
              <a:t>Recuperación Total.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MX" sz="1800" kern="100" dirty="0">
                <a:effectLst/>
                <a:latin typeface="Arial" panose="020B0604020202020204" pitchFamily="34" charset="0"/>
                <a:ea typeface="Calibri" panose="020F0502020204030204" pitchFamily="34" charset="0"/>
                <a:cs typeface="Times New Roman" panose="02020603050405020304" pitchFamily="18" charset="0"/>
              </a:rPr>
              <a:t>DGPA dispondrá reintegro al servicio.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MX" sz="1800" kern="100" dirty="0">
                <a:effectLst/>
                <a:latin typeface="Arial" panose="020B0604020202020204" pitchFamily="34" charset="0"/>
                <a:ea typeface="Calibri" panose="020F0502020204030204" pitchFamily="34" charset="0"/>
                <a:cs typeface="Times New Roman" panose="02020603050405020304" pitchFamily="18" charset="0"/>
              </a:rPr>
              <a:t>Previo informe COSAN que lo declara APTO.</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800"/>
              </a:spcAft>
            </a:pPr>
            <a:r>
              <a:rPr lang="es-MX" sz="1800" kern="100" dirty="0">
                <a:effectLst/>
                <a:latin typeface="Arial" panose="020B0604020202020204" pitchFamily="34" charset="0"/>
                <a:ea typeface="Calibri" panose="020F0502020204030204" pitchFamily="34" charset="0"/>
                <a:cs typeface="Times New Roman" panose="02020603050405020304" pitchFamily="18" charset="0"/>
              </a:rPr>
              <a:t>b)   Remisión de informes.</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MX" sz="1800" kern="100" dirty="0">
                <a:effectLst/>
                <a:latin typeface="Arial" panose="020B0604020202020204" pitchFamily="34" charset="0"/>
                <a:ea typeface="Calibri" panose="020F0502020204030204" pitchFamily="34" charset="0"/>
                <a:cs typeface="Times New Roman" panose="02020603050405020304" pitchFamily="18" charset="0"/>
              </a:rPr>
              <a:t>A requerimiento de COSAN.</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MX" sz="1800" kern="100" dirty="0">
                <a:effectLst/>
                <a:latin typeface="Arial" panose="020B0604020202020204" pitchFamily="34" charset="0"/>
                <a:ea typeface="Calibri" panose="020F0502020204030204" pitchFamily="34" charset="0"/>
                <a:cs typeface="Times New Roman" panose="02020603050405020304" pitchFamily="18" charset="0"/>
              </a:rPr>
              <a:t>De oficio.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MX" sz="1800" kern="100" dirty="0">
                <a:effectLst/>
                <a:latin typeface="Arial" panose="020B0604020202020204" pitchFamily="34" charset="0"/>
                <a:ea typeface="Calibri" panose="020F0502020204030204" pitchFamily="34" charset="0"/>
                <a:cs typeface="Times New Roman" panose="02020603050405020304" pitchFamily="18" charset="0"/>
              </a:rPr>
              <a:t>Dictámenes: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100"/>
              <a:buFont typeface="Calibri" panose="020F0502020204030204" pitchFamily="34" charset="0"/>
              <a:buChar char="-"/>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Incompatible con la vida de a bordo.</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100"/>
              <a:buFont typeface="Calibri" panose="020F0502020204030204" pitchFamily="34" charset="0"/>
              <a:buChar char="-"/>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Incompatible con la especialidad.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100"/>
              <a:buFont typeface="Calibri" panose="020F0502020204030204" pitchFamily="34" charset="0"/>
              <a:buChar char="-"/>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Incompatible con la especialidad y filiación.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100"/>
              <a:buFont typeface="Calibri" panose="020F0502020204030204" pitchFamily="34" charset="0"/>
              <a:buChar char="-"/>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Incompatible con la filiación y solamente.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100"/>
              <a:buFont typeface="Calibri" panose="020F0502020204030204" pitchFamily="34" charset="0"/>
              <a:buChar char="-"/>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 Incompatible con el servicio de la Armada</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100"/>
              <a:buFont typeface="Calibri" panose="020F0502020204030204" pitchFamily="34" charset="0"/>
              <a:buChar char="-"/>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Irrecuperable para el servicio de la Armada.</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800"/>
              </a:spcAft>
            </a:pP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buFont typeface="Wingdings" pitchFamily="2" charset="2"/>
              <a:buChar char="ü"/>
            </a:pPr>
            <a:endParaRPr lang="es-CL" dirty="0"/>
          </a:p>
        </p:txBody>
      </p:sp>
    </p:spTree>
    <p:extLst>
      <p:ext uri="{BB962C8B-B14F-4D97-AF65-F5344CB8AC3E}">
        <p14:creationId xmlns:p14="http://schemas.microsoft.com/office/powerpoint/2010/main" val="25961959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0C30C626-6AB5-7FE1-BBD3-83604DF7D796}"/>
              </a:ext>
            </a:extLst>
          </p:cNvPr>
          <p:cNvSpPr>
            <a:spLocks noGrp="1"/>
          </p:cNvSpPr>
          <p:nvPr>
            <p:ph type="title"/>
          </p:nvPr>
        </p:nvSpPr>
        <p:spPr>
          <a:xfrm>
            <a:off x="3585084" y="400620"/>
            <a:ext cx="4300539" cy="1033669"/>
          </a:xfrm>
        </p:spPr>
        <p:txBody>
          <a:bodyPr>
            <a:normAutofit fontScale="90000"/>
          </a:bodyPr>
          <a:lstStyle/>
          <a:p>
            <a:pPr algn="just">
              <a:lnSpc>
                <a:spcPct val="107000"/>
              </a:lnSpc>
              <a:spcAft>
                <a:spcPts val="800"/>
              </a:spcAft>
            </a:pPr>
            <a:r>
              <a:rPr lang="es-MX" sz="1800" b="1" kern="100" dirty="0">
                <a:effectLst/>
                <a:latin typeface="Arial" panose="020B0604020202020204" pitchFamily="34" charset="0"/>
                <a:ea typeface="Calibri" panose="020F0502020204030204" pitchFamily="34" charset="0"/>
                <a:cs typeface="Times New Roman" panose="02020603050405020304" pitchFamily="18" charset="0"/>
              </a:rPr>
              <a:t> </a:t>
            </a:r>
            <a:br>
              <a:rPr lang="es-CL" sz="1800" kern="100" dirty="0">
                <a:effectLst/>
                <a:latin typeface="Calibri" panose="020F0502020204030204" pitchFamily="34" charset="0"/>
                <a:ea typeface="Calibri" panose="020F0502020204030204" pitchFamily="34" charset="0"/>
                <a:cs typeface="Times New Roman" panose="02020603050405020304" pitchFamily="18" charset="0"/>
              </a:rPr>
            </a:br>
            <a:r>
              <a:rPr lang="es-MX" sz="27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VII.-INFORMES</a:t>
            </a:r>
            <a:br>
              <a:rPr lang="es-CL" sz="27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endParaRPr lang="es-CL" sz="2400" dirty="0">
              <a:solidFill>
                <a:schemeClr val="bg1"/>
              </a:solidFill>
            </a:endParaRPr>
          </a:p>
        </p:txBody>
      </p:sp>
      <p:sp>
        <p:nvSpPr>
          <p:cNvPr id="15" name="Rectangle 8">
            <a:extLst>
              <a:ext uri="{FF2B5EF4-FFF2-40B4-BE49-F238E27FC236}">
                <a16:creationId xmlns:a16="http://schemas.microsoft.com/office/drawing/2014/main" id="{E4582C30-6E04-7531-59FA-D77138E30323}"/>
              </a:ext>
            </a:extLst>
          </p:cNvPr>
          <p:cNvSpPr>
            <a:spLocks noChangeArrowheads="1"/>
          </p:cNvSpPr>
          <p:nvPr/>
        </p:nvSpPr>
        <p:spPr bwMode="auto">
          <a:xfrm>
            <a:off x="459350" y="3210394"/>
            <a:ext cx="11187218" cy="2956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just">
              <a:lnSpc>
                <a:spcPct val="107000"/>
              </a:lnSpc>
              <a:spcAft>
                <a:spcPts val="800"/>
              </a:spcAft>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c)  El informe deberá contener a lo menos: </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Descripción de las lesiones anatómicas encontradas, las perturbaciones funcionales que produzcan, el diagnóstico y el pronóstico que configuren;</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Determinación de la calificación de la incapacidad e inutilidad que originen;</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itchFamily="2" charset="2"/>
              <a:buChar char=""/>
            </a:pPr>
            <a:r>
              <a:rPr lang="es-CL" sz="1800" kern="100" dirty="0">
                <a:effectLst/>
                <a:latin typeface="Arial" panose="020B0604020202020204" pitchFamily="34" charset="0"/>
                <a:ea typeface="Calibri" panose="020F0502020204030204" pitchFamily="34" charset="0"/>
                <a:cs typeface="Times New Roman" panose="02020603050405020304" pitchFamily="18" charset="0"/>
              </a:rPr>
              <a:t>Si la incapacidad es definitiva o transitoria y, en este último caso, deberá estimarse aproximadamente el plazo dentro del cual tendrá que hacerse el nuevo examen y emitirse el informe definitivo.</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800"/>
              </a:spcAft>
            </a:pP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buFont typeface="Wingdings" pitchFamily="2" charset="2"/>
              <a:buChar char="ü"/>
            </a:pPr>
            <a:endParaRPr lang="es-CL" dirty="0"/>
          </a:p>
        </p:txBody>
      </p:sp>
    </p:spTree>
    <p:extLst>
      <p:ext uri="{BB962C8B-B14F-4D97-AF65-F5344CB8AC3E}">
        <p14:creationId xmlns:p14="http://schemas.microsoft.com/office/powerpoint/2010/main" val="31257125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64073E3C-D981-E048-0E7E-71734C403734}"/>
              </a:ext>
            </a:extLst>
          </p:cNvPr>
          <p:cNvSpPr txBox="1"/>
          <p:nvPr/>
        </p:nvSpPr>
        <p:spPr>
          <a:xfrm>
            <a:off x="1498209" y="478302"/>
            <a:ext cx="9045526" cy="1200329"/>
          </a:xfrm>
          <a:prstGeom prst="rect">
            <a:avLst/>
          </a:prstGeom>
          <a:solidFill>
            <a:srgbClr val="0070C0"/>
          </a:solidFill>
        </p:spPr>
        <p:txBody>
          <a:bodyPr wrap="square" rtlCol="0">
            <a:spAutoFit/>
          </a:bodyPr>
          <a:lstStyle/>
          <a:p>
            <a:pPr algn="ctr"/>
            <a:r>
              <a:rPr lang="es-MX" dirty="0">
                <a:solidFill>
                  <a:schemeClr val="bg1"/>
                </a:solidFill>
                <a:latin typeface="Lucida Fax" panose="02060602050505020204" pitchFamily="18" charset="0"/>
              </a:rPr>
              <a:t>TÍTULO 6</a:t>
            </a:r>
          </a:p>
          <a:p>
            <a:pPr algn="ctr"/>
            <a:endParaRPr lang="es-MX" dirty="0">
              <a:solidFill>
                <a:schemeClr val="bg1"/>
              </a:solidFill>
              <a:latin typeface="Lucida Fax" panose="02060602050505020204" pitchFamily="18" charset="0"/>
            </a:endParaRPr>
          </a:p>
          <a:p>
            <a:pPr algn="ctr"/>
            <a:r>
              <a:rPr lang="es-MX" b="1" dirty="0">
                <a:solidFill>
                  <a:schemeClr val="bg1"/>
                </a:solidFill>
                <a:latin typeface="Lucida Fax" panose="02060602050505020204" pitchFamily="18" charset="0"/>
              </a:rPr>
              <a:t>DE LAS INCAPACIDADES POR ENFERMEDADES Y ACCIDENTES </a:t>
            </a:r>
            <a:r>
              <a:rPr lang="es-MX" b="1" u="sng" dirty="0">
                <a:solidFill>
                  <a:schemeClr val="bg1"/>
                </a:solidFill>
                <a:effectLst>
                  <a:outerShdw blurRad="38100" dist="38100" dir="2700000" algn="tl">
                    <a:srgbClr val="000000">
                      <a:alpha val="43137"/>
                    </a:srgbClr>
                  </a:outerShdw>
                </a:effectLst>
                <a:latin typeface="Lucida Fax" panose="02060602050505020204" pitchFamily="18" charset="0"/>
              </a:rPr>
              <a:t>NO DERIVADOS DEL SERVICIO</a:t>
            </a:r>
            <a:endParaRPr lang="es-CL" b="1" u="sng" dirty="0">
              <a:solidFill>
                <a:schemeClr val="bg1"/>
              </a:solidFill>
              <a:effectLst>
                <a:outerShdw blurRad="38100" dist="38100" dir="2700000" algn="tl">
                  <a:srgbClr val="000000">
                    <a:alpha val="43137"/>
                  </a:srgbClr>
                </a:outerShdw>
              </a:effectLst>
              <a:latin typeface="Lucida Fax" panose="02060602050505020204" pitchFamily="18" charset="0"/>
            </a:endParaRPr>
          </a:p>
        </p:txBody>
      </p:sp>
      <p:sp>
        <p:nvSpPr>
          <p:cNvPr id="6" name="CuadroTexto 5">
            <a:extLst>
              <a:ext uri="{FF2B5EF4-FFF2-40B4-BE49-F238E27FC236}">
                <a16:creationId xmlns:a16="http://schemas.microsoft.com/office/drawing/2014/main" id="{43812F50-2A71-1D3A-CED2-84B7984EF99B}"/>
              </a:ext>
            </a:extLst>
          </p:cNvPr>
          <p:cNvSpPr txBox="1"/>
          <p:nvPr/>
        </p:nvSpPr>
        <p:spPr>
          <a:xfrm>
            <a:off x="1498209" y="2016255"/>
            <a:ext cx="9594166" cy="3970318"/>
          </a:xfrm>
          <a:prstGeom prst="rect">
            <a:avLst/>
          </a:prstGeom>
          <a:noFill/>
        </p:spPr>
        <p:txBody>
          <a:bodyPr wrap="square" rtlCol="0">
            <a:spAutoFit/>
          </a:bodyPr>
          <a:lstStyle/>
          <a:p>
            <a:pPr algn="just"/>
            <a:r>
              <a:rPr lang="es-MX" b="1" dirty="0">
                <a:latin typeface="Lucida Fax" panose="02060602050505020204" pitchFamily="18" charset="0"/>
              </a:rPr>
              <a:t>Art. 601.- </a:t>
            </a:r>
            <a:r>
              <a:rPr lang="es-MX" dirty="0">
                <a:latin typeface="Lucida Fax" panose="02060602050505020204" pitchFamily="18" charset="0"/>
              </a:rPr>
              <a:t>Para los efectos de la aplicación del Estatuto del Personal de las Fuerzas Armadas, se entenderá por:</a:t>
            </a:r>
          </a:p>
          <a:p>
            <a:pPr algn="just"/>
            <a:endParaRPr lang="es-MX" dirty="0">
              <a:latin typeface="Lucida Fax" panose="02060602050505020204" pitchFamily="18" charset="0"/>
            </a:endParaRPr>
          </a:p>
          <a:p>
            <a:pPr algn="just"/>
            <a:r>
              <a:rPr lang="es-MX" b="1" dirty="0">
                <a:latin typeface="Lucida Fax" panose="02060602050505020204" pitchFamily="18" charset="0"/>
              </a:rPr>
              <a:t>a) Enfermedad irrecuperable</a:t>
            </a:r>
            <a:r>
              <a:rPr lang="es-MX" dirty="0">
                <a:latin typeface="Lucida Fax" panose="02060602050505020204" pitchFamily="18" charset="0"/>
              </a:rPr>
              <a:t> (causada por agentes físicos, químicos, biológicos</a:t>
            </a:r>
          </a:p>
          <a:p>
            <a:pPr algn="just"/>
            <a:r>
              <a:rPr lang="es-MX" dirty="0">
                <a:latin typeface="Lucida Fax" panose="02060602050505020204" pitchFamily="18" charset="0"/>
              </a:rPr>
              <a:t>u otros), será la que incapacite permanentemente al enfermo para el </a:t>
            </a:r>
            <a:r>
              <a:rPr lang="es-MX" b="1" u="sng" dirty="0">
                <a:latin typeface="Lucida Fax" panose="02060602050505020204" pitchFamily="18" charset="0"/>
              </a:rPr>
              <a:t>servicio </a:t>
            </a:r>
            <a:r>
              <a:rPr lang="es-MX" dirty="0">
                <a:latin typeface="Lucida Fax" panose="02060602050505020204" pitchFamily="18" charset="0"/>
              </a:rPr>
              <a:t>y para las actividades normales de la </a:t>
            </a:r>
            <a:r>
              <a:rPr lang="es-MX" b="1" u="sng" dirty="0">
                <a:latin typeface="Lucida Fax" panose="02060602050505020204" pitchFamily="18" charset="0"/>
              </a:rPr>
              <a:t>vida civil</a:t>
            </a:r>
            <a:r>
              <a:rPr lang="es-MX" dirty="0">
                <a:latin typeface="Lucida Fax" panose="02060602050505020204" pitchFamily="18" charset="0"/>
              </a:rPr>
              <a:t>, después de haberse agotado todos los recursos terapéuticos existentes a la fecha; y</a:t>
            </a:r>
          </a:p>
          <a:p>
            <a:pPr algn="just"/>
            <a:endParaRPr lang="es-MX" dirty="0">
              <a:latin typeface="Lucida Fax" panose="02060602050505020204" pitchFamily="18" charset="0"/>
            </a:endParaRPr>
          </a:p>
          <a:p>
            <a:pPr algn="just"/>
            <a:r>
              <a:rPr lang="es-MX" b="1" dirty="0">
                <a:latin typeface="Lucida Fax" panose="02060602050505020204" pitchFamily="18" charset="0"/>
              </a:rPr>
              <a:t>b) Enfermedad incompatible para el servicio</a:t>
            </a:r>
            <a:r>
              <a:rPr lang="es-MX" dirty="0">
                <a:latin typeface="Lucida Fax" panose="02060602050505020204" pitchFamily="18" charset="0"/>
              </a:rPr>
              <a:t> (causada por los agentes anteriormente mencionados), es la que no permite reintegro al Servicio, cuando después de haber sido éste tratado adecuadamente no haya sido posible alcanzar su recuperación en un plazo máximo de </a:t>
            </a:r>
            <a:r>
              <a:rPr lang="es-MX" b="1" u="sng" dirty="0">
                <a:latin typeface="Lucida Fax" panose="02060602050505020204" pitchFamily="18" charset="0"/>
              </a:rPr>
              <a:t>dos años</a:t>
            </a:r>
            <a:r>
              <a:rPr lang="es-MX" dirty="0">
                <a:latin typeface="Lucida Fax" panose="02060602050505020204" pitchFamily="18" charset="0"/>
              </a:rPr>
              <a:t>, lo que se informará a la Dirección General del Personal de la Armada para que se considere el retiro del enfermo.</a:t>
            </a:r>
            <a:endParaRPr lang="es-CL" dirty="0">
              <a:latin typeface="Lucida Fax" panose="02060602050505020204" pitchFamily="18" charset="0"/>
            </a:endParaRPr>
          </a:p>
        </p:txBody>
      </p:sp>
    </p:spTree>
    <p:extLst>
      <p:ext uri="{BB962C8B-B14F-4D97-AF65-F5344CB8AC3E}">
        <p14:creationId xmlns:p14="http://schemas.microsoft.com/office/powerpoint/2010/main" val="25300195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a:extLst>
              <a:ext uri="{FF2B5EF4-FFF2-40B4-BE49-F238E27FC236}">
                <a16:creationId xmlns:a16="http://schemas.microsoft.com/office/drawing/2014/main" id="{9422F27C-6C47-9CFD-FFA0-88038D43A712}"/>
              </a:ext>
            </a:extLst>
          </p:cNvPr>
          <p:cNvSpPr txBox="1"/>
          <p:nvPr/>
        </p:nvSpPr>
        <p:spPr>
          <a:xfrm>
            <a:off x="661182" y="492369"/>
            <a:ext cx="1105720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Lucida Fax" panose="02060602050505020204" pitchFamily="18" charset="0"/>
                <a:ea typeface="+mn-ea"/>
                <a:cs typeface="+mn-cs"/>
              </a:rPr>
              <a:t>DE LAS INCAPACIDADES POR ENFERMEDADES Y ACCIDENTES </a:t>
            </a:r>
            <a:r>
              <a:rPr kumimoji="0" lang="es-MX" sz="1800" b="1" i="0" u="sng" strike="noStrike" kern="1200" cap="none" spc="0" normalizeH="0" baseline="0" noProof="0" dirty="0">
                <a:ln>
                  <a:noFill/>
                </a:ln>
                <a:solidFill>
                  <a:prstClr val="black"/>
                </a:solidFill>
                <a:effectLst>
                  <a:outerShdw blurRad="38100" dist="38100" dir="2700000" algn="tl">
                    <a:srgbClr val="000000">
                      <a:alpha val="43137"/>
                    </a:srgbClr>
                  </a:outerShdw>
                </a:effectLst>
                <a:highlight>
                  <a:srgbClr val="FFFF00"/>
                </a:highlight>
                <a:uLnTx/>
                <a:uFillTx/>
                <a:latin typeface="Lucida Fax" panose="02060602050505020204" pitchFamily="18" charset="0"/>
                <a:ea typeface="+mn-ea"/>
                <a:cs typeface="+mn-cs"/>
              </a:rPr>
              <a:t>NO DERIVADOS DEL SERVICIO</a:t>
            </a:r>
            <a:endParaRPr kumimoji="0" lang="es-CL" sz="1800" b="1" i="0" u="sng" strike="noStrike" kern="1200" cap="none" spc="0" normalizeH="0" baseline="0" noProof="0" dirty="0">
              <a:ln>
                <a:noFill/>
              </a:ln>
              <a:solidFill>
                <a:prstClr val="black"/>
              </a:solidFill>
              <a:effectLst>
                <a:outerShdw blurRad="38100" dist="38100" dir="2700000" algn="tl">
                  <a:srgbClr val="000000">
                    <a:alpha val="43137"/>
                  </a:srgbClr>
                </a:outerShdw>
              </a:effectLst>
              <a:highlight>
                <a:srgbClr val="FFFF00"/>
              </a:highlight>
              <a:uLnTx/>
              <a:uFillTx/>
              <a:latin typeface="Lucida Fax" panose="02060602050505020204" pitchFamily="18" charset="0"/>
              <a:ea typeface="+mn-ea"/>
              <a:cs typeface="+mn-cs"/>
            </a:endParaRPr>
          </a:p>
        </p:txBody>
      </p:sp>
      <p:sp>
        <p:nvSpPr>
          <p:cNvPr id="7" name="CuadroTexto 6">
            <a:extLst>
              <a:ext uri="{FF2B5EF4-FFF2-40B4-BE49-F238E27FC236}">
                <a16:creationId xmlns:a16="http://schemas.microsoft.com/office/drawing/2014/main" id="{DEC4AFC2-B9CF-68EE-B4E5-CEB6D812575C}"/>
              </a:ext>
            </a:extLst>
          </p:cNvPr>
          <p:cNvSpPr txBox="1"/>
          <p:nvPr/>
        </p:nvSpPr>
        <p:spPr>
          <a:xfrm>
            <a:off x="724486" y="1252025"/>
            <a:ext cx="10993902" cy="2308324"/>
          </a:xfrm>
          <a:prstGeom prst="rect">
            <a:avLst/>
          </a:prstGeom>
          <a:noFill/>
        </p:spPr>
        <p:txBody>
          <a:bodyPr wrap="square" rtlCol="0">
            <a:spAutoFit/>
          </a:bodyPr>
          <a:lstStyle/>
          <a:p>
            <a:r>
              <a:rPr lang="es-MX" dirty="0">
                <a:latin typeface="Lucida Fax" panose="02060602050505020204" pitchFamily="18" charset="0"/>
              </a:rPr>
              <a:t>Para los efectos de la aplicación del Título II, Capítulo VII “Otros Derechos del Personal”, párrafo 5° “De los accidentes del servicio y de las enfermedades que pueden afectar al personal”. </a:t>
            </a:r>
          </a:p>
          <a:p>
            <a:endParaRPr lang="es-MX" dirty="0">
              <a:latin typeface="Lucida Fax" panose="02060602050505020204" pitchFamily="18" charset="0"/>
            </a:endParaRPr>
          </a:p>
          <a:p>
            <a:endParaRPr lang="es-MX" dirty="0">
              <a:latin typeface="Lucida Fax" panose="02060602050505020204" pitchFamily="18" charset="0"/>
            </a:endParaRPr>
          </a:p>
          <a:p>
            <a:endParaRPr lang="es-MX" dirty="0">
              <a:latin typeface="Lucida Fax" panose="02060602050505020204" pitchFamily="18" charset="0"/>
            </a:endParaRPr>
          </a:p>
          <a:p>
            <a:endParaRPr lang="es-MX" dirty="0">
              <a:latin typeface="Lucida Fax" panose="02060602050505020204" pitchFamily="18" charset="0"/>
            </a:endParaRPr>
          </a:p>
          <a:p>
            <a:endParaRPr lang="es-CL" dirty="0">
              <a:latin typeface="Lucida Fax" panose="02060602050505020204" pitchFamily="18" charset="0"/>
            </a:endParaRPr>
          </a:p>
        </p:txBody>
      </p:sp>
      <p:sp>
        <p:nvSpPr>
          <p:cNvPr id="8" name="Flecha: hacia abajo 7">
            <a:extLst>
              <a:ext uri="{FF2B5EF4-FFF2-40B4-BE49-F238E27FC236}">
                <a16:creationId xmlns:a16="http://schemas.microsoft.com/office/drawing/2014/main" id="{544C9055-50F7-274D-E364-BFC2538FD08A}"/>
              </a:ext>
            </a:extLst>
          </p:cNvPr>
          <p:cNvSpPr/>
          <p:nvPr/>
        </p:nvSpPr>
        <p:spPr>
          <a:xfrm>
            <a:off x="1814732" y="1997612"/>
            <a:ext cx="1026942" cy="1026942"/>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Flecha: hacia abajo 8">
            <a:extLst>
              <a:ext uri="{FF2B5EF4-FFF2-40B4-BE49-F238E27FC236}">
                <a16:creationId xmlns:a16="http://schemas.microsoft.com/office/drawing/2014/main" id="{408F7720-DBC2-80C9-D649-5FDD330B2B17}"/>
              </a:ext>
            </a:extLst>
          </p:cNvPr>
          <p:cNvSpPr/>
          <p:nvPr/>
        </p:nvSpPr>
        <p:spPr>
          <a:xfrm>
            <a:off x="8820443" y="1997612"/>
            <a:ext cx="1026942" cy="1026942"/>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CuadroTexto 9">
            <a:extLst>
              <a:ext uri="{FF2B5EF4-FFF2-40B4-BE49-F238E27FC236}">
                <a16:creationId xmlns:a16="http://schemas.microsoft.com/office/drawing/2014/main" id="{71D22F16-71A4-7AD7-3D79-209F52417FDA}"/>
              </a:ext>
            </a:extLst>
          </p:cNvPr>
          <p:cNvSpPr txBox="1"/>
          <p:nvPr/>
        </p:nvSpPr>
        <p:spPr>
          <a:xfrm>
            <a:off x="661182" y="3125088"/>
            <a:ext cx="4206240" cy="3416320"/>
          </a:xfrm>
          <a:prstGeom prst="rect">
            <a:avLst/>
          </a:prstGeom>
          <a:noFill/>
        </p:spPr>
        <p:txBody>
          <a:bodyPr wrap="square" rtlCol="0">
            <a:spAutoFit/>
          </a:bodyPr>
          <a:lstStyle/>
          <a:p>
            <a:r>
              <a:rPr lang="es-MX" b="1" u="sng" dirty="0">
                <a:effectLst>
                  <a:outerShdw blurRad="38100" dist="38100" dir="2700000" algn="tl">
                    <a:srgbClr val="000000">
                      <a:alpha val="43137"/>
                    </a:srgbClr>
                  </a:outerShdw>
                </a:effectLst>
                <a:latin typeface="Lucida Fax" panose="02060602050505020204" pitchFamily="18" charset="0"/>
              </a:rPr>
              <a:t>ENFERMEDAD</a:t>
            </a:r>
            <a:r>
              <a:rPr lang="es-MX" b="1" u="sng" dirty="0">
                <a:latin typeface="Lucida Fax" panose="02060602050505020204" pitchFamily="18" charset="0"/>
              </a:rPr>
              <a:t> IRRECUPERABLE</a:t>
            </a:r>
          </a:p>
          <a:p>
            <a:endParaRPr lang="es-MX" dirty="0">
              <a:latin typeface="Lucida Fax" panose="02060602050505020204" pitchFamily="18" charset="0"/>
            </a:endParaRPr>
          </a:p>
          <a:p>
            <a:pPr algn="just"/>
            <a:r>
              <a:rPr kumimoji="0" lang="es-MX" sz="1800" b="0" i="0" u="none" strike="noStrike" kern="1200" cap="none" spc="0" normalizeH="0" baseline="0" noProof="0" dirty="0">
                <a:ln>
                  <a:noFill/>
                </a:ln>
                <a:solidFill>
                  <a:prstClr val="black"/>
                </a:solidFill>
                <a:effectLst/>
                <a:uLnTx/>
                <a:uFillTx/>
                <a:latin typeface="Lucida Fax" panose="02060602050505020204" pitchFamily="18" charset="0"/>
                <a:ea typeface="+mn-ea"/>
                <a:cs typeface="+mn-cs"/>
              </a:rPr>
              <a:t>Incapacita permanentemente al enfermo para el </a:t>
            </a:r>
            <a:r>
              <a:rPr kumimoji="0" lang="es-MX" sz="1800" b="1" i="0" u="sng" strike="noStrike" kern="1200" cap="none" spc="0" normalizeH="0" baseline="0" noProof="0" dirty="0">
                <a:ln>
                  <a:noFill/>
                </a:ln>
                <a:solidFill>
                  <a:prstClr val="black"/>
                </a:solidFill>
                <a:effectLst/>
                <a:highlight>
                  <a:srgbClr val="00FFFF"/>
                </a:highlight>
                <a:uLnTx/>
                <a:uFillTx/>
                <a:latin typeface="Lucida Fax" panose="02060602050505020204" pitchFamily="18" charset="0"/>
                <a:ea typeface="+mn-ea"/>
                <a:cs typeface="+mn-cs"/>
              </a:rPr>
              <a:t>servicio</a:t>
            </a:r>
            <a:r>
              <a:rPr kumimoji="0" lang="es-MX" sz="1800" b="1" i="0" u="sng" strike="noStrike" kern="1200" cap="none" spc="0" normalizeH="0" baseline="0" noProof="0" dirty="0">
                <a:ln>
                  <a:noFill/>
                </a:ln>
                <a:solidFill>
                  <a:prstClr val="black"/>
                </a:solidFill>
                <a:effectLst/>
                <a:uLnTx/>
                <a:uFillTx/>
                <a:latin typeface="Lucida Fax" panose="02060602050505020204" pitchFamily="18" charset="0"/>
                <a:ea typeface="+mn-ea"/>
                <a:cs typeface="+mn-cs"/>
              </a:rPr>
              <a:t> </a:t>
            </a:r>
            <a:r>
              <a:rPr kumimoji="0" lang="es-MX" sz="1800" b="0" i="0" u="none" strike="noStrike" kern="1200" cap="none" spc="0" normalizeH="0" baseline="0" noProof="0" dirty="0">
                <a:ln>
                  <a:noFill/>
                </a:ln>
                <a:solidFill>
                  <a:prstClr val="black"/>
                </a:solidFill>
                <a:effectLst/>
                <a:uLnTx/>
                <a:uFillTx/>
                <a:latin typeface="Lucida Fax" panose="02060602050505020204" pitchFamily="18" charset="0"/>
                <a:ea typeface="+mn-ea"/>
                <a:cs typeface="+mn-cs"/>
              </a:rPr>
              <a:t>y para las actividades normales de la </a:t>
            </a:r>
            <a:r>
              <a:rPr kumimoji="0" lang="es-MX" sz="1800" b="1" i="0" u="sng" strike="noStrike" kern="1200" cap="none" spc="0" normalizeH="0" baseline="0" noProof="0" dirty="0">
                <a:ln>
                  <a:noFill/>
                </a:ln>
                <a:solidFill>
                  <a:prstClr val="black"/>
                </a:solidFill>
                <a:effectLst/>
                <a:highlight>
                  <a:srgbClr val="00FFFF"/>
                </a:highlight>
                <a:uLnTx/>
                <a:uFillTx/>
                <a:latin typeface="Lucida Fax" panose="02060602050505020204" pitchFamily="18" charset="0"/>
                <a:ea typeface="+mn-ea"/>
                <a:cs typeface="+mn-cs"/>
              </a:rPr>
              <a:t>vida civil</a:t>
            </a:r>
            <a:r>
              <a:rPr kumimoji="0" lang="es-MX" sz="1800" b="0" i="0" u="none" strike="noStrike" kern="1200" cap="none" spc="0" normalizeH="0" baseline="0" noProof="0" dirty="0">
                <a:ln>
                  <a:noFill/>
                </a:ln>
                <a:solidFill>
                  <a:prstClr val="black"/>
                </a:solidFill>
                <a:effectLst/>
                <a:uLnTx/>
                <a:uFillTx/>
                <a:latin typeface="Lucida Fax" panose="02060602050505020204" pitchFamily="18" charset="0"/>
                <a:ea typeface="+mn-ea"/>
                <a:cs typeface="+mn-cs"/>
              </a:rPr>
              <a:t>, después de haberse agotado todos los recursos terapéuticos existentes a la fecha. </a:t>
            </a:r>
            <a:endParaRPr lang="es-MX" dirty="0"/>
          </a:p>
          <a:p>
            <a:endParaRPr lang="es-MX" dirty="0"/>
          </a:p>
          <a:p>
            <a:endParaRPr lang="es-MX" dirty="0"/>
          </a:p>
          <a:p>
            <a:endParaRPr lang="es-MX" dirty="0"/>
          </a:p>
          <a:p>
            <a:endParaRPr lang="es-CL" dirty="0"/>
          </a:p>
        </p:txBody>
      </p:sp>
      <p:sp>
        <p:nvSpPr>
          <p:cNvPr id="12" name="CuadroTexto 11">
            <a:extLst>
              <a:ext uri="{FF2B5EF4-FFF2-40B4-BE49-F238E27FC236}">
                <a16:creationId xmlns:a16="http://schemas.microsoft.com/office/drawing/2014/main" id="{6A6CA291-3DE4-0670-A97D-DFF7CA83F647}"/>
              </a:ext>
            </a:extLst>
          </p:cNvPr>
          <p:cNvSpPr txBox="1"/>
          <p:nvPr/>
        </p:nvSpPr>
        <p:spPr>
          <a:xfrm>
            <a:off x="6590714" y="3182816"/>
            <a:ext cx="5127674" cy="3139321"/>
          </a:xfrm>
          <a:prstGeom prst="rect">
            <a:avLst/>
          </a:prstGeom>
          <a:noFill/>
        </p:spPr>
        <p:txBody>
          <a:bodyPr wrap="square" rtlCol="0">
            <a:spAutoFit/>
          </a:bodyPr>
          <a:lstStyle/>
          <a:p>
            <a:r>
              <a:rPr lang="es-MX" b="1" u="sng" dirty="0">
                <a:effectLst>
                  <a:outerShdw blurRad="38100" dist="38100" dir="2700000" algn="tl">
                    <a:srgbClr val="000000">
                      <a:alpha val="43137"/>
                    </a:srgbClr>
                  </a:outerShdw>
                </a:effectLst>
                <a:latin typeface="Lucida Fax" panose="02060602050505020204" pitchFamily="18" charset="0"/>
              </a:rPr>
              <a:t>ENFERMEDAD INCOMPATIBLE CON EL SERVICIO</a:t>
            </a:r>
          </a:p>
          <a:p>
            <a:endParaRPr lang="es-MX" dirty="0"/>
          </a:p>
          <a:p>
            <a:pPr algn="just"/>
            <a:r>
              <a:rPr lang="es-MX" dirty="0">
                <a:latin typeface="Lucida Fax" panose="02060602050505020204" pitchFamily="18" charset="0"/>
              </a:rPr>
              <a:t>No permite reintegro al Servicio, cuando después de haber sido éste tratado adecuadamente </a:t>
            </a:r>
            <a:r>
              <a:rPr lang="es-MX" dirty="0">
                <a:highlight>
                  <a:srgbClr val="008080"/>
                </a:highlight>
                <a:latin typeface="Lucida Fax" panose="02060602050505020204" pitchFamily="18" charset="0"/>
              </a:rPr>
              <a:t>no haya sido posible alcanzar su recuperación en un plazo máximo de </a:t>
            </a:r>
            <a:r>
              <a:rPr lang="es-MX" b="1" u="sng" dirty="0">
                <a:highlight>
                  <a:srgbClr val="008080"/>
                </a:highlight>
                <a:latin typeface="Lucida Fax" panose="02060602050505020204" pitchFamily="18" charset="0"/>
              </a:rPr>
              <a:t>dos años</a:t>
            </a:r>
            <a:r>
              <a:rPr lang="es-MX" dirty="0">
                <a:latin typeface="Lucida Fax" panose="02060602050505020204" pitchFamily="18" charset="0"/>
              </a:rPr>
              <a:t>, lo que se informará a la Dirección General del Personal de la Armada para que se considere el retiro del enfermo.</a:t>
            </a:r>
            <a:endParaRPr lang="es-CL" dirty="0"/>
          </a:p>
        </p:txBody>
      </p:sp>
      <p:sp>
        <p:nvSpPr>
          <p:cNvPr id="14" name="Globo: flecha hacia arriba 13">
            <a:extLst>
              <a:ext uri="{FF2B5EF4-FFF2-40B4-BE49-F238E27FC236}">
                <a16:creationId xmlns:a16="http://schemas.microsoft.com/office/drawing/2014/main" id="{4FDC7AFF-A601-138A-F048-2D4DEE36CAFB}"/>
              </a:ext>
            </a:extLst>
          </p:cNvPr>
          <p:cNvSpPr/>
          <p:nvPr/>
        </p:nvSpPr>
        <p:spPr>
          <a:xfrm>
            <a:off x="3193367" y="1839350"/>
            <a:ext cx="5289450" cy="1185204"/>
          </a:xfrm>
          <a:prstGeom prst="upArrow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2000" b="1" dirty="0"/>
              <a:t>CONSTATACIÓN, RECONOCIMIENTO Y BENEFICIOS</a:t>
            </a:r>
            <a:endParaRPr lang="es-CL" sz="2000" b="1" dirty="0"/>
          </a:p>
        </p:txBody>
      </p:sp>
      <p:sp>
        <p:nvSpPr>
          <p:cNvPr id="16" name="Rectángulo: esquinas redondeadas 15">
            <a:extLst>
              <a:ext uri="{FF2B5EF4-FFF2-40B4-BE49-F238E27FC236}">
                <a16:creationId xmlns:a16="http://schemas.microsoft.com/office/drawing/2014/main" id="{12F804DD-EA5F-DF68-37C3-53BCFE3347EB}"/>
              </a:ext>
            </a:extLst>
          </p:cNvPr>
          <p:cNvSpPr/>
          <p:nvPr/>
        </p:nvSpPr>
        <p:spPr>
          <a:xfrm>
            <a:off x="872197" y="5683348"/>
            <a:ext cx="4729090" cy="95859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dirty="0"/>
              <a:t>ELEMENTO COMÚN: AGENTES FÍSICOS (pérdida brazo), QUÍMICOS (quemaduras), BIOLÓGICOS (tuberculosis) </a:t>
            </a:r>
            <a:endParaRPr lang="es-CL" dirty="0"/>
          </a:p>
        </p:txBody>
      </p:sp>
    </p:spTree>
    <p:extLst>
      <p:ext uri="{BB962C8B-B14F-4D97-AF65-F5344CB8AC3E}">
        <p14:creationId xmlns:p14="http://schemas.microsoft.com/office/powerpoint/2010/main" val="33074603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9F944CAA-2A81-DEC2-3B4C-305BDBA58D6E}"/>
              </a:ext>
            </a:extLst>
          </p:cNvPr>
          <p:cNvSpPr txBox="1"/>
          <p:nvPr/>
        </p:nvSpPr>
        <p:spPr>
          <a:xfrm>
            <a:off x="745588" y="506437"/>
            <a:ext cx="10663310" cy="369332"/>
          </a:xfrm>
          <a:prstGeom prst="rect">
            <a:avLst/>
          </a:prstGeom>
          <a:noFill/>
        </p:spPr>
        <p:txBody>
          <a:bodyPr wrap="square" rtlCol="0">
            <a:spAutoFit/>
          </a:bodyPr>
          <a:lstStyle/>
          <a:p>
            <a:pPr algn="ctr"/>
            <a:r>
              <a:rPr lang="es-MX" b="1" dirty="0">
                <a:effectLst>
                  <a:outerShdw blurRad="38100" dist="38100" dir="2700000" algn="tl">
                    <a:srgbClr val="000000">
                      <a:alpha val="43137"/>
                    </a:srgbClr>
                  </a:outerShdw>
                </a:effectLst>
                <a:latin typeface="Lucida Fax" panose="02060602050505020204" pitchFamily="18" charset="0"/>
              </a:rPr>
              <a:t>PARA CONSTATACIÓN DE LO ANTERIOR NECESITAMOS: </a:t>
            </a:r>
            <a:endParaRPr lang="es-CL" b="1" dirty="0">
              <a:effectLst>
                <a:outerShdw blurRad="38100" dist="38100" dir="2700000" algn="tl">
                  <a:srgbClr val="000000">
                    <a:alpha val="43137"/>
                  </a:srgbClr>
                </a:outerShdw>
              </a:effectLst>
              <a:latin typeface="Lucida Fax" panose="02060602050505020204" pitchFamily="18" charset="0"/>
            </a:endParaRPr>
          </a:p>
        </p:txBody>
      </p:sp>
      <p:sp>
        <p:nvSpPr>
          <p:cNvPr id="5" name="Globo: flecha hacia arriba 4">
            <a:extLst>
              <a:ext uri="{FF2B5EF4-FFF2-40B4-BE49-F238E27FC236}">
                <a16:creationId xmlns:a16="http://schemas.microsoft.com/office/drawing/2014/main" id="{7950FB57-5279-BD2B-CA4A-2BDC41F90495}"/>
              </a:ext>
            </a:extLst>
          </p:cNvPr>
          <p:cNvSpPr/>
          <p:nvPr/>
        </p:nvSpPr>
        <p:spPr>
          <a:xfrm>
            <a:off x="4473526" y="875769"/>
            <a:ext cx="2715065" cy="1037437"/>
          </a:xfrm>
          <a:prstGeom prst="upArrow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b="1" dirty="0"/>
              <a:t>INFORME DE LA COSAN</a:t>
            </a:r>
          </a:p>
          <a:p>
            <a:pPr algn="ctr"/>
            <a:r>
              <a:rPr lang="es-MX" b="1" dirty="0"/>
              <a:t>TÍTULO 7</a:t>
            </a:r>
          </a:p>
        </p:txBody>
      </p:sp>
      <p:sp>
        <p:nvSpPr>
          <p:cNvPr id="6" name="Flecha: a la derecha 5">
            <a:extLst>
              <a:ext uri="{FF2B5EF4-FFF2-40B4-BE49-F238E27FC236}">
                <a16:creationId xmlns:a16="http://schemas.microsoft.com/office/drawing/2014/main" id="{8C3C633A-759A-AE77-9A0E-C35995629295}"/>
              </a:ext>
            </a:extLst>
          </p:cNvPr>
          <p:cNvSpPr/>
          <p:nvPr/>
        </p:nvSpPr>
        <p:spPr>
          <a:xfrm>
            <a:off x="618977" y="2096086"/>
            <a:ext cx="2264899" cy="102342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dirty="0"/>
              <a:t>Contenido del informe COSAN</a:t>
            </a:r>
            <a:endParaRPr lang="es-CL" dirty="0"/>
          </a:p>
        </p:txBody>
      </p:sp>
      <p:sp>
        <p:nvSpPr>
          <p:cNvPr id="2" name="CuadroTexto 1">
            <a:extLst>
              <a:ext uri="{FF2B5EF4-FFF2-40B4-BE49-F238E27FC236}">
                <a16:creationId xmlns:a16="http://schemas.microsoft.com/office/drawing/2014/main" id="{2B079901-CC11-38E4-3434-8879E0F61793}"/>
              </a:ext>
            </a:extLst>
          </p:cNvPr>
          <p:cNvSpPr txBox="1"/>
          <p:nvPr/>
        </p:nvSpPr>
        <p:spPr>
          <a:xfrm>
            <a:off x="2883876" y="2096087"/>
            <a:ext cx="8792309" cy="1384995"/>
          </a:xfrm>
          <a:prstGeom prst="rect">
            <a:avLst/>
          </a:prstGeom>
          <a:noFill/>
        </p:spPr>
        <p:txBody>
          <a:bodyPr wrap="square" rtlCol="0">
            <a:spAutoFit/>
          </a:bodyPr>
          <a:lstStyle/>
          <a:p>
            <a:pPr algn="just"/>
            <a:r>
              <a:rPr lang="es-MX" sz="1400" b="1" dirty="0">
                <a:latin typeface="Lucida Fax" panose="02060602050505020204" pitchFamily="18" charset="0"/>
              </a:rPr>
              <a:t>a)</a:t>
            </a:r>
            <a:r>
              <a:rPr lang="es-MX" sz="1400" dirty="0">
                <a:latin typeface="Lucida Fax" panose="02060602050505020204" pitchFamily="18" charset="0"/>
              </a:rPr>
              <a:t> </a:t>
            </a:r>
            <a:r>
              <a:rPr lang="es-MX" sz="1400" b="1" dirty="0">
                <a:highlight>
                  <a:srgbClr val="FFFF00"/>
                </a:highlight>
                <a:latin typeface="Lucida Fax" panose="02060602050505020204" pitchFamily="18" charset="0"/>
              </a:rPr>
              <a:t>Descripción de las lesiones</a:t>
            </a:r>
            <a:r>
              <a:rPr lang="es-MX" sz="1400" dirty="0">
                <a:latin typeface="Lucida Fax" panose="02060602050505020204" pitchFamily="18" charset="0"/>
              </a:rPr>
              <a:t> anatómicas encontradas, las </a:t>
            </a:r>
            <a:r>
              <a:rPr lang="es-MX" sz="1400" dirty="0">
                <a:highlight>
                  <a:srgbClr val="FFFF00"/>
                </a:highlight>
                <a:latin typeface="Lucida Fax" panose="02060602050505020204" pitchFamily="18" charset="0"/>
              </a:rPr>
              <a:t>perturbaciones funcionales</a:t>
            </a:r>
            <a:r>
              <a:rPr lang="es-MX" sz="1400" dirty="0">
                <a:latin typeface="Lucida Fax" panose="02060602050505020204" pitchFamily="18" charset="0"/>
              </a:rPr>
              <a:t> que produzcan, el </a:t>
            </a:r>
            <a:r>
              <a:rPr lang="es-MX" sz="1400" dirty="0">
                <a:highlight>
                  <a:srgbClr val="FFFF00"/>
                </a:highlight>
                <a:latin typeface="Lucida Fax" panose="02060602050505020204" pitchFamily="18" charset="0"/>
              </a:rPr>
              <a:t>diagnóstico </a:t>
            </a:r>
            <a:r>
              <a:rPr lang="es-MX" sz="1400" dirty="0">
                <a:latin typeface="Lucida Fax" panose="02060602050505020204" pitchFamily="18" charset="0"/>
              </a:rPr>
              <a:t>y el </a:t>
            </a:r>
            <a:r>
              <a:rPr lang="es-MX" sz="1400" dirty="0">
                <a:highlight>
                  <a:srgbClr val="FFFF00"/>
                </a:highlight>
                <a:latin typeface="Lucida Fax" panose="02060602050505020204" pitchFamily="18" charset="0"/>
              </a:rPr>
              <a:t>pronóstico</a:t>
            </a:r>
            <a:r>
              <a:rPr lang="es-MX" sz="1400" dirty="0">
                <a:latin typeface="Lucida Fax" panose="02060602050505020204" pitchFamily="18" charset="0"/>
              </a:rPr>
              <a:t> que configuren.</a:t>
            </a:r>
          </a:p>
          <a:p>
            <a:pPr algn="just"/>
            <a:r>
              <a:rPr lang="es-MX" sz="1400" b="1" dirty="0">
                <a:latin typeface="Lucida Fax" panose="02060602050505020204" pitchFamily="18" charset="0"/>
              </a:rPr>
              <a:t>b)</a:t>
            </a:r>
            <a:r>
              <a:rPr lang="es-MX" sz="1400" dirty="0">
                <a:latin typeface="Lucida Fax" panose="02060602050505020204" pitchFamily="18" charset="0"/>
              </a:rPr>
              <a:t> Determinación de la </a:t>
            </a:r>
            <a:r>
              <a:rPr lang="es-MX" sz="1400" dirty="0">
                <a:highlight>
                  <a:srgbClr val="00FFFF"/>
                </a:highlight>
                <a:latin typeface="Lucida Fax" panose="02060602050505020204" pitchFamily="18" charset="0"/>
              </a:rPr>
              <a:t>calificación de la incapacidad e inutilidad </a:t>
            </a:r>
            <a:r>
              <a:rPr lang="es-MX" sz="1400" dirty="0">
                <a:latin typeface="Lucida Fax" panose="02060602050505020204" pitchFamily="18" charset="0"/>
              </a:rPr>
              <a:t>que originen.</a:t>
            </a:r>
          </a:p>
          <a:p>
            <a:pPr algn="just"/>
            <a:r>
              <a:rPr lang="es-MX" sz="1400" b="1" dirty="0">
                <a:latin typeface="Lucida Fax" panose="02060602050505020204" pitchFamily="18" charset="0"/>
              </a:rPr>
              <a:t>c)</a:t>
            </a:r>
            <a:r>
              <a:rPr lang="es-MX" sz="1400" dirty="0">
                <a:latin typeface="Lucida Fax" panose="02060602050505020204" pitchFamily="18" charset="0"/>
              </a:rPr>
              <a:t> Si la </a:t>
            </a:r>
            <a:r>
              <a:rPr lang="es-MX" sz="1400" dirty="0">
                <a:highlight>
                  <a:srgbClr val="C0C0C0"/>
                </a:highlight>
                <a:latin typeface="Lucida Fax" panose="02060602050505020204" pitchFamily="18" charset="0"/>
              </a:rPr>
              <a:t>incapacidad es definitiva o transitoria</a:t>
            </a:r>
            <a:r>
              <a:rPr lang="es-MX" sz="1400" dirty="0">
                <a:latin typeface="Lucida Fax" panose="02060602050505020204" pitchFamily="18" charset="0"/>
              </a:rPr>
              <a:t> y, en este último caso, deberá estimarse aproximadamente el plazo dentro del cual tendrá que hacerse el nuevo examen y emitirse el informe definitivo.</a:t>
            </a:r>
            <a:endParaRPr lang="es-CL" sz="1400" dirty="0">
              <a:latin typeface="Lucida Fax" panose="02060602050505020204" pitchFamily="18" charset="0"/>
            </a:endParaRPr>
          </a:p>
        </p:txBody>
      </p:sp>
      <p:sp>
        <p:nvSpPr>
          <p:cNvPr id="3" name="CuadroTexto 2">
            <a:extLst>
              <a:ext uri="{FF2B5EF4-FFF2-40B4-BE49-F238E27FC236}">
                <a16:creationId xmlns:a16="http://schemas.microsoft.com/office/drawing/2014/main" id="{E72E052D-614F-9A09-00F9-8E0A3E3BA877}"/>
              </a:ext>
            </a:extLst>
          </p:cNvPr>
          <p:cNvSpPr txBox="1"/>
          <p:nvPr/>
        </p:nvSpPr>
        <p:spPr>
          <a:xfrm>
            <a:off x="618977" y="3663963"/>
            <a:ext cx="4600136" cy="2031325"/>
          </a:xfrm>
          <a:prstGeom prst="rect">
            <a:avLst/>
          </a:prstGeom>
          <a:noFill/>
        </p:spPr>
        <p:txBody>
          <a:bodyPr wrap="square" rtlCol="0">
            <a:spAutoFit/>
          </a:bodyPr>
          <a:lstStyle/>
          <a:p>
            <a:pPr algn="just"/>
            <a:r>
              <a:rPr lang="es-MX" dirty="0">
                <a:latin typeface="Lucida Fax" panose="02060602050505020204" pitchFamily="18" charset="0"/>
              </a:rPr>
              <a:t>Art. 703.- En el caso específico de los accidentes en Acto del Servicio o que haya contraído Enfermedad Profesional, serán aplicables las </a:t>
            </a:r>
            <a:r>
              <a:rPr lang="es-MX" b="1" u="sng" dirty="0">
                <a:latin typeface="Lucida Fax" panose="02060602050505020204" pitchFamily="18" charset="0"/>
              </a:rPr>
              <a:t>Inutilidades Físicas </a:t>
            </a:r>
            <a:r>
              <a:rPr lang="es-MX" dirty="0">
                <a:latin typeface="Lucida Fax" panose="02060602050505020204" pitchFamily="18" charset="0"/>
              </a:rPr>
              <a:t>establecidas en los articuloas 101 y 102 del Estatuto del Personal de las Fuerzas Armadas. </a:t>
            </a:r>
            <a:endParaRPr lang="es-CL" dirty="0">
              <a:latin typeface="Lucida Fax" panose="02060602050505020204" pitchFamily="18" charset="0"/>
            </a:endParaRPr>
          </a:p>
        </p:txBody>
      </p:sp>
      <p:sp>
        <p:nvSpPr>
          <p:cNvPr id="7" name="CuadroTexto 6">
            <a:extLst>
              <a:ext uri="{FF2B5EF4-FFF2-40B4-BE49-F238E27FC236}">
                <a16:creationId xmlns:a16="http://schemas.microsoft.com/office/drawing/2014/main" id="{8371B22C-6AC4-46C4-4746-8B4FC3EDF8E6}"/>
              </a:ext>
            </a:extLst>
          </p:cNvPr>
          <p:cNvSpPr txBox="1"/>
          <p:nvPr/>
        </p:nvSpPr>
        <p:spPr>
          <a:xfrm>
            <a:off x="6077243" y="4439812"/>
            <a:ext cx="5580185" cy="2031325"/>
          </a:xfrm>
          <a:prstGeom prst="rect">
            <a:avLst/>
          </a:prstGeom>
          <a:noFill/>
        </p:spPr>
        <p:txBody>
          <a:bodyPr wrap="square" rtlCol="0">
            <a:spAutoFit/>
          </a:bodyPr>
          <a:lstStyle/>
          <a:p>
            <a:pPr algn="just"/>
            <a:r>
              <a:rPr lang="es-MX" dirty="0">
                <a:latin typeface="Lucida Fax" panose="02060602050505020204" pitchFamily="18" charset="0"/>
              </a:rPr>
              <a:t>Art. 701.- Cuando se haya obtenido la </a:t>
            </a:r>
            <a:r>
              <a:rPr lang="es-MX" b="1" dirty="0">
                <a:latin typeface="Lucida Fax" panose="02060602050505020204" pitchFamily="18" charset="0"/>
              </a:rPr>
              <a:t>recuperación total </a:t>
            </a:r>
            <a:r>
              <a:rPr lang="es-MX" dirty="0">
                <a:latin typeface="Lucida Fax" panose="02060602050505020204" pitchFamily="18" charset="0"/>
              </a:rPr>
              <a:t>de un caso clínico, la Dirección General del Personal de la Armada, dispondrá el reintegro del afectado al servicio, previo informe de la Comisión de Sanidad de la Armada que lo declara </a:t>
            </a:r>
            <a:r>
              <a:rPr lang="es-MX" b="1" dirty="0">
                <a:solidFill>
                  <a:srgbClr val="FF0000"/>
                </a:solidFill>
                <a:latin typeface="Lucida Fax" panose="02060602050505020204" pitchFamily="18" charset="0"/>
              </a:rPr>
              <a:t>Apto</a:t>
            </a:r>
            <a:r>
              <a:rPr lang="es-MX" dirty="0">
                <a:latin typeface="Lucida Fax" panose="02060602050505020204" pitchFamily="18" charset="0"/>
              </a:rPr>
              <a:t> para el mismo.</a:t>
            </a:r>
            <a:endParaRPr lang="es-CL" dirty="0">
              <a:latin typeface="Lucida Fax" panose="02060602050505020204" pitchFamily="18" charset="0"/>
            </a:endParaRPr>
          </a:p>
        </p:txBody>
      </p:sp>
      <p:sp>
        <p:nvSpPr>
          <p:cNvPr id="9" name="Globo: flecha hacia arriba 8">
            <a:extLst>
              <a:ext uri="{FF2B5EF4-FFF2-40B4-BE49-F238E27FC236}">
                <a16:creationId xmlns:a16="http://schemas.microsoft.com/office/drawing/2014/main" id="{33B9B228-2468-42E7-6EE3-049470FE2C9A}"/>
              </a:ext>
            </a:extLst>
          </p:cNvPr>
          <p:cNvSpPr/>
          <p:nvPr/>
        </p:nvSpPr>
        <p:spPr>
          <a:xfrm>
            <a:off x="745588" y="5695288"/>
            <a:ext cx="4063218" cy="958730"/>
          </a:xfrm>
          <a:prstGeom prst="upArrow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dirty="0"/>
              <a:t>ART. 67 LOC: Inutilidad 1°, 2° y 3° CLASE.</a:t>
            </a:r>
            <a:endParaRPr lang="es-CL" dirty="0"/>
          </a:p>
        </p:txBody>
      </p:sp>
      <p:sp>
        <p:nvSpPr>
          <p:cNvPr id="10" name="Globo: flecha hacia abajo 9">
            <a:extLst>
              <a:ext uri="{FF2B5EF4-FFF2-40B4-BE49-F238E27FC236}">
                <a16:creationId xmlns:a16="http://schemas.microsoft.com/office/drawing/2014/main" id="{9268B94F-7493-B170-CB78-54E0E295A87E}"/>
              </a:ext>
            </a:extLst>
          </p:cNvPr>
          <p:cNvSpPr/>
          <p:nvPr/>
        </p:nvSpPr>
        <p:spPr>
          <a:xfrm>
            <a:off x="7821637" y="3481082"/>
            <a:ext cx="2363372" cy="958730"/>
          </a:xfrm>
          <a:prstGeom prst="downArrow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dirty="0"/>
              <a:t>MEJOR ESCENARIO</a:t>
            </a:r>
          </a:p>
        </p:txBody>
      </p:sp>
    </p:spTree>
    <p:extLst>
      <p:ext uri="{BB962C8B-B14F-4D97-AF65-F5344CB8AC3E}">
        <p14:creationId xmlns:p14="http://schemas.microsoft.com/office/powerpoint/2010/main" val="3476864682"/>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443</TotalTime>
  <Words>3207</Words>
  <Application>Microsoft Macintosh PowerPoint</Application>
  <PresentationFormat>Panorámica</PresentationFormat>
  <Paragraphs>216</Paragraphs>
  <Slides>22</Slides>
  <Notes>0</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22</vt:i4>
      </vt:variant>
    </vt:vector>
  </HeadingPairs>
  <TitlesOfParts>
    <vt:vector size="29" baseType="lpstr">
      <vt:lpstr>Aptos</vt:lpstr>
      <vt:lpstr>Aptos Display</vt:lpstr>
      <vt:lpstr>Arial</vt:lpstr>
      <vt:lpstr>Calibri</vt:lpstr>
      <vt:lpstr>Lucida Fax</vt:lpstr>
      <vt:lpstr>Wingdings</vt:lpstr>
      <vt:lpstr>Tema de Office</vt:lpstr>
      <vt:lpstr>REGLAMENTO DE LA COMISIÓN DE SANIDAD DE LA ARMADA 7 - 34/ 2  1 9 7 7   </vt:lpstr>
      <vt:lpstr>MISIÓN</vt:lpstr>
      <vt:lpstr>ORGANIZACIÓN</vt:lpstr>
      <vt:lpstr>b) COMISION SANIDAD ZONA NAVAL </vt:lpstr>
      <vt:lpstr>III.- ATRIBUCIONES </vt:lpstr>
      <vt:lpstr>III.- ATRIBUCIONES </vt:lpstr>
      <vt:lpstr>III.- ATRIBUCIONES </vt:lpstr>
      <vt:lpstr>III.- ATRIBUCIONES </vt:lpstr>
      <vt:lpstr>IV.- FUNCIONAMIENTO </vt:lpstr>
      <vt:lpstr>IV.- FUNCIONAMIENTO </vt:lpstr>
      <vt:lpstr>IV.- FUNCIONAMIENTO </vt:lpstr>
      <vt:lpstr>IV.- FUNCIONAMIENTO </vt:lpstr>
      <vt:lpstr>V.- CLASIFICACIÓN DE LOS  ACCIDENTES </vt:lpstr>
      <vt:lpstr>V.- CLASIFICACIÓN DE LOS  ACCIDENTES </vt:lpstr>
      <vt:lpstr>V.- CLASIFICACIÓN DE LOS  ACCIDENTES </vt:lpstr>
      <vt:lpstr>V.- CLASIFICACIÓN DE LOS  ACCIDENTES </vt:lpstr>
      <vt:lpstr>  VI.- INCAPACIDADES POR ENFERMEDADES Y ACCIDENTES  </vt:lpstr>
      <vt:lpstr>  VII.-INFORMES </vt:lpstr>
      <vt:lpstr>  VII.-INFORMES </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humberto bozzo gil</dc:creator>
  <cp:lastModifiedBy>humberto bozzo gil</cp:lastModifiedBy>
  <cp:revision>9</cp:revision>
  <dcterms:created xsi:type="dcterms:W3CDTF">2024-06-25T01:40:31Z</dcterms:created>
  <dcterms:modified xsi:type="dcterms:W3CDTF">2024-07-02T19:13:56Z</dcterms:modified>
</cp:coreProperties>
</file>