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6AB6A73D-3C2F-414C-AC27-14247B87053E}" type="datetimeFigureOut">
              <a:rPr lang="es-CO" smtClean="0"/>
              <a:t>7/06/2021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2013323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B6A73D-3C2F-414C-AC27-14247B87053E}" type="datetimeFigureOut">
              <a:rPr lang="es-CO" smtClean="0"/>
              <a:t>7/06/2021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599191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6AB6A73D-3C2F-414C-AC27-14247B87053E}" type="datetimeFigureOut">
              <a:rPr lang="es-CO" smtClean="0"/>
              <a:t>7/06/2021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3875493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AB6A73D-3C2F-414C-AC27-14247B87053E}" type="datetimeFigureOut">
              <a:rPr lang="es-CO" smtClean="0"/>
              <a:t>7/06/2021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3925184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AB6A73D-3C2F-414C-AC27-14247B87053E}" type="datetimeFigureOut">
              <a:rPr lang="es-CO" smtClean="0"/>
              <a:t>7/06/2021</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428485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AB6A73D-3C2F-414C-AC27-14247B87053E}" type="datetimeFigureOut">
              <a:rPr lang="es-CO" smtClean="0"/>
              <a:t>7/06/2021</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1406194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AB6A73D-3C2F-414C-AC27-14247B87053E}" type="datetimeFigureOut">
              <a:rPr lang="es-CO" smtClean="0"/>
              <a:t>7/06/2021</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1877909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AB6A73D-3C2F-414C-AC27-14247B87053E}" type="datetimeFigureOut">
              <a:rPr lang="es-CO" smtClean="0"/>
              <a:t>7/06/2021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4224965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AB6A73D-3C2F-414C-AC27-14247B87053E}" type="datetimeFigureOut">
              <a:rPr lang="es-CO" smtClean="0"/>
              <a:t>7/06/2021</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158587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B6A73D-3C2F-414C-AC27-14247B87053E}" type="datetimeFigureOut">
              <a:rPr lang="es-CO" smtClean="0"/>
              <a:t>7/06/2021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1875660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B6A73D-3C2F-414C-AC27-14247B87053E}" type="datetimeFigureOut">
              <a:rPr lang="es-CO" smtClean="0"/>
              <a:t>7/06/2021</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0CEB7CA-E30A-49AC-9820-161F89EF8E4D}" type="slidenum">
              <a:rPr lang="es-CO" smtClean="0"/>
              <a:t>‹Nº›</a:t>
            </a:fld>
            <a:endParaRPr lang="es-CO"/>
          </a:p>
        </p:txBody>
      </p:sp>
    </p:spTree>
    <p:extLst>
      <p:ext uri="{BB962C8B-B14F-4D97-AF65-F5344CB8AC3E}">
        <p14:creationId xmlns:p14="http://schemas.microsoft.com/office/powerpoint/2010/main" val="143963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B6A73D-3C2F-414C-AC27-14247B87053E}" type="datetimeFigureOut">
              <a:rPr lang="es-CO" smtClean="0"/>
              <a:t>7/06/2021</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CEB7CA-E30A-49AC-9820-161F89EF8E4D}" type="slidenum">
              <a:rPr lang="es-CO" smtClean="0"/>
              <a:t>‹Nº›</a:t>
            </a:fld>
            <a:endParaRPr lang="es-CO"/>
          </a:p>
        </p:txBody>
      </p:sp>
    </p:spTree>
    <p:extLst>
      <p:ext uri="{BB962C8B-B14F-4D97-AF65-F5344CB8AC3E}">
        <p14:creationId xmlns:p14="http://schemas.microsoft.com/office/powerpoint/2010/main" val="3470796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noticiasuruguayas.blogspot.com/2012/04/reflexiones-de-fidel-lo-que-obama.html" TargetMode="Externa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hyperlink" Target="http://es.loquenderoz.wikia.com/wiki/Archivo:Base_militar_LL.jp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luckyarneurope.com/tarjeta-pvc-acceso-socios-acreditacion-vip-fidelizacion/"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CuadroTexto"/>
          <p:cNvSpPr txBox="1">
            <a:spLocks noChangeArrowheads="1"/>
          </p:cNvSpPr>
          <p:nvPr/>
        </p:nvSpPr>
        <p:spPr bwMode="auto">
          <a:xfrm>
            <a:off x="1952625" y="833438"/>
            <a:ext cx="8358188" cy="2030412"/>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endParaRPr lang="es-ES" altLang="es-CO">
              <a:solidFill>
                <a:schemeClr val="accent2"/>
              </a:solidFill>
            </a:endParaRPr>
          </a:p>
          <a:p>
            <a:pPr algn="ctr" eaLnBrk="1" hangingPunct="1"/>
            <a:r>
              <a:rPr lang="es-ES" altLang="es-CO" b="1">
                <a:solidFill>
                  <a:schemeClr val="accent2"/>
                </a:solidFill>
              </a:rPr>
              <a:t>Agencias de contrainteligencia. </a:t>
            </a:r>
          </a:p>
          <a:p>
            <a:pPr algn="just" eaLnBrk="1" hangingPunct="1"/>
            <a:endParaRPr lang="es-ES" altLang="es-CO" b="1">
              <a:solidFill>
                <a:schemeClr val="accent2"/>
              </a:solidFill>
            </a:endParaRPr>
          </a:p>
          <a:p>
            <a:pPr algn="just" eaLnBrk="1" hangingPunct="1"/>
            <a:r>
              <a:rPr lang="es-ES" altLang="es-CO" b="1">
                <a:solidFill>
                  <a:schemeClr val="accent2"/>
                </a:solidFill>
              </a:rPr>
              <a:t>Unidades, Reparticiones y Organizaciones Operativas. </a:t>
            </a:r>
            <a:r>
              <a:rPr lang="es-ES" altLang="es-CO">
                <a:solidFill>
                  <a:schemeClr val="accent2"/>
                </a:solidFill>
              </a:rPr>
              <a:t>Todas aquellas son agencias de contrainteligencia, para negarle al enemigo el conocimiento de sus actividades, ubicación y despliegue, así como para oponerse a cualquier actividad hostil que puedan ejecutar en contra de si misma. </a:t>
            </a:r>
          </a:p>
        </p:txBody>
      </p:sp>
      <p:sp>
        <p:nvSpPr>
          <p:cNvPr id="12291"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pic>
        <p:nvPicPr>
          <p:cNvPr id="12292" name="Picture 5" descr="https://encrypted-tbn0.gstatic.com/images?q=tbn:ANd9GcSyzWbmUAZluf251hPu-hpkzMp4agaVL6UrhMLCI2NI-s1ynwI-BFzbv1c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189" y="3224214"/>
            <a:ext cx="3660775" cy="272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7" descr="https://encrypted-tbn1.gstatic.com/images?q=tbn:ANd9GcRHEmpiRgwmXswGo_E5dFyezGloX0DsuRcedOJqVRCH3YEQp-UUwWsaGlsd">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7801" y="3224214"/>
            <a:ext cx="3706813" cy="272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9203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952625" y="1333501"/>
            <a:ext cx="8286750" cy="5078413"/>
          </a:xfrm>
          <a:prstGeom prst="rect">
            <a:avLst/>
          </a:prstGeom>
          <a:noFill/>
          <a:ln>
            <a:solidFill>
              <a:schemeClr val="accent2"/>
            </a:solidFill>
          </a:ln>
        </p:spPr>
        <p:txBody>
          <a:bodyPr>
            <a:spAutoFit/>
          </a:bodyPr>
          <a:lstStyle/>
          <a:p>
            <a:pPr algn="ctr">
              <a:defRPr/>
            </a:pPr>
            <a:r>
              <a:rPr lang="es-ES" b="1" dirty="0">
                <a:solidFill>
                  <a:schemeClr val="accent2"/>
                </a:solidFill>
                <a:latin typeface="Arial" charset="0"/>
              </a:rPr>
              <a:t>CONCEPTUALIZACIÓN DE LAS TÉCNICAS Y PROCEDIMIENTOS </a:t>
            </a:r>
            <a:r>
              <a:rPr lang="es-ES" b="1" dirty="0">
                <a:solidFill>
                  <a:schemeClr val="accent2"/>
                </a:solidFill>
                <a:latin typeface="Arial" charset="0"/>
              </a:rPr>
              <a:t>DE CONTRAINTELIGENCIA</a:t>
            </a:r>
          </a:p>
          <a:p>
            <a:pPr algn="just">
              <a:defRPr/>
            </a:pPr>
            <a:endParaRPr lang="es-ES" dirty="0">
              <a:solidFill>
                <a:schemeClr val="accent2"/>
              </a:solidFill>
              <a:latin typeface="Arial" charset="0"/>
            </a:endParaRPr>
          </a:p>
          <a:p>
            <a:pPr algn="just">
              <a:defRPr/>
            </a:pPr>
            <a:r>
              <a:rPr lang="es-ES" b="1" dirty="0">
                <a:solidFill>
                  <a:schemeClr val="accent2"/>
                </a:solidFill>
                <a:latin typeface="Arial" charset="0"/>
              </a:rPr>
              <a:t>¿Cómo el Oficial de Inteligencia (S-2) combate la inteligencia enemiga?</a:t>
            </a:r>
          </a:p>
          <a:p>
            <a:pPr algn="just">
              <a:defRPr/>
            </a:pPr>
            <a:endParaRPr lang="es-ES" b="1" dirty="0">
              <a:solidFill>
                <a:schemeClr val="accent2"/>
              </a:solidFill>
              <a:latin typeface="Arial" charset="0"/>
            </a:endParaRPr>
          </a:p>
          <a:p>
            <a:pPr algn="just">
              <a:defRPr/>
            </a:pPr>
            <a:r>
              <a:rPr lang="es-ES" b="1" dirty="0">
                <a:solidFill>
                  <a:schemeClr val="accent2"/>
                </a:solidFill>
                <a:latin typeface="Arial" charset="0"/>
              </a:rPr>
              <a:t> </a:t>
            </a:r>
            <a:r>
              <a:rPr lang="es-ES" dirty="0">
                <a:solidFill>
                  <a:schemeClr val="accent2"/>
                </a:solidFill>
                <a:latin typeface="Arial" charset="0"/>
              </a:rPr>
              <a:t>A continuación se </a:t>
            </a:r>
            <a:r>
              <a:rPr lang="es-ES" dirty="0">
                <a:solidFill>
                  <a:schemeClr val="accent2"/>
                </a:solidFill>
                <a:latin typeface="Arial" charset="0"/>
              </a:rPr>
              <a:t>definen los principales conceptos de las acciones y actores que participan en combatir </a:t>
            </a:r>
            <a:r>
              <a:rPr lang="es-ES" dirty="0">
                <a:solidFill>
                  <a:schemeClr val="accent2"/>
                </a:solidFill>
                <a:latin typeface="Arial" charset="0"/>
              </a:rPr>
              <a:t>la inteligencia enemiga: </a:t>
            </a:r>
          </a:p>
          <a:p>
            <a:pPr algn="just">
              <a:defRPr/>
            </a:pPr>
            <a:endParaRPr lang="es-ES" dirty="0">
              <a:solidFill>
                <a:schemeClr val="accent2"/>
              </a:solidFill>
              <a:latin typeface="Arial" charset="0"/>
            </a:endParaRPr>
          </a:p>
          <a:p>
            <a:pPr marL="342900" indent="-342900" algn="just">
              <a:buFont typeface="+mj-lt"/>
              <a:buAutoNum type="arabicPeriod"/>
              <a:defRPr/>
            </a:pPr>
            <a:r>
              <a:rPr lang="es-ES" b="1" dirty="0">
                <a:solidFill>
                  <a:schemeClr val="accent2"/>
                </a:solidFill>
                <a:latin typeface="Arial" charset="0"/>
              </a:rPr>
              <a:t>Unidades de Contrainteligencia. </a:t>
            </a:r>
          </a:p>
          <a:p>
            <a:pPr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A nivel de Unidad de Combate, </a:t>
            </a:r>
            <a:r>
              <a:rPr lang="es-ES" dirty="0">
                <a:solidFill>
                  <a:schemeClr val="accent2"/>
                </a:solidFill>
                <a:latin typeface="Arial" charset="0"/>
              </a:rPr>
              <a:t>dentro de la </a:t>
            </a:r>
            <a:r>
              <a:rPr lang="es-ES" dirty="0">
                <a:solidFill>
                  <a:schemeClr val="accent2"/>
                </a:solidFill>
                <a:latin typeface="Arial" charset="0"/>
              </a:rPr>
              <a:t>Sección "S-2" existe un pequeño equipo de contrainteligencia, de características variables de acuerdo a la misión, que tiene por tarea vigilar y probar nuestra seguridad, ejercer la censura postal, telefónica y computacional, coordinar con las agencias de Inteligencia Institucional, el control de civiles refugiados y prisioneros de guerra, sugerir nuevas necesidades de seguridad y controlar la ejecución del plan de contrainteligencia, emitido por el Oficial S-2. </a:t>
            </a:r>
          </a:p>
          <a:p>
            <a:pPr algn="just">
              <a:defRPr/>
            </a:pPr>
            <a:endParaRPr lang="es-ES" dirty="0">
              <a:solidFill>
                <a:schemeClr val="accent2"/>
              </a:solidFill>
              <a:latin typeface="Arial" charset="0"/>
            </a:endParaRPr>
          </a:p>
        </p:txBody>
      </p:sp>
      <p:sp>
        <p:nvSpPr>
          <p:cNvPr id="13315"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Tree>
    <p:extLst>
      <p:ext uri="{BB962C8B-B14F-4D97-AF65-F5344CB8AC3E}">
        <p14:creationId xmlns:p14="http://schemas.microsoft.com/office/powerpoint/2010/main" val="1010341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952625" y="765175"/>
            <a:ext cx="8358188" cy="4800600"/>
          </a:xfrm>
          <a:prstGeom prst="rect">
            <a:avLst/>
          </a:prstGeom>
          <a:noFill/>
          <a:ln>
            <a:solidFill>
              <a:schemeClr val="accent2"/>
            </a:solidFill>
          </a:ln>
        </p:spPr>
        <p:txBody>
          <a:bodyPr>
            <a:spAutoFit/>
          </a:bodyPr>
          <a:lstStyle/>
          <a:p>
            <a:pPr algn="just">
              <a:defRPr/>
            </a:pPr>
            <a:endParaRPr lang="es-ES" dirty="0">
              <a:solidFill>
                <a:schemeClr val="accent2"/>
              </a:solidFill>
              <a:latin typeface="Arial" charset="0"/>
            </a:endParaRPr>
          </a:p>
          <a:p>
            <a:pPr marL="342900" indent="-342900" algn="just">
              <a:buFont typeface="+mj-lt"/>
              <a:buAutoNum type="arabicPeriod" startAt="2"/>
              <a:defRPr/>
            </a:pPr>
            <a:r>
              <a:rPr lang="es-ES" b="1" dirty="0">
                <a:solidFill>
                  <a:schemeClr val="accent2"/>
                </a:solidFill>
                <a:latin typeface="Arial" charset="0"/>
              </a:rPr>
              <a:t>Disciplina de Secreto</a:t>
            </a:r>
            <a:r>
              <a:rPr lang="es-ES" dirty="0">
                <a:solidFill>
                  <a:schemeClr val="accent2"/>
                </a:solidFill>
                <a:latin typeface="Arial" charset="0"/>
              </a:rPr>
              <a:t>. Herramienta a funcionar en base a tres principios: </a:t>
            </a:r>
          </a:p>
          <a:p>
            <a:pPr marL="342900" indent="-342900" algn="just">
              <a:buFont typeface="+mj-lt"/>
              <a:buAutoNum type="arabicPeriod" startAt="2"/>
              <a:defRPr/>
            </a:pPr>
            <a:endParaRPr lang="es-ES" dirty="0">
              <a:solidFill>
                <a:schemeClr val="accent2"/>
              </a:solidFill>
              <a:latin typeface="Arial" charset="0"/>
            </a:endParaRPr>
          </a:p>
          <a:p>
            <a:pPr marL="722313" indent="-368300" algn="just">
              <a:buFont typeface="+mj-lt"/>
              <a:buAutoNum type="alphaLcPeriod"/>
              <a:defRPr/>
            </a:pPr>
            <a:r>
              <a:rPr lang="es-ES" b="1" dirty="0">
                <a:solidFill>
                  <a:schemeClr val="accent2"/>
                </a:solidFill>
                <a:latin typeface="Arial" charset="0"/>
              </a:rPr>
              <a:t>Necesidad del saber</a:t>
            </a:r>
            <a:r>
              <a:rPr lang="es-ES" dirty="0">
                <a:solidFill>
                  <a:schemeClr val="accent2"/>
                </a:solidFill>
                <a:latin typeface="Arial" charset="0"/>
              </a:rPr>
              <a:t>. </a:t>
            </a:r>
          </a:p>
          <a:p>
            <a:pPr marL="722313" indent="-368300" algn="just">
              <a:buFont typeface="+mj-lt"/>
              <a:buAutoNum type="alphaLcPeriod"/>
              <a:defRPr/>
            </a:pPr>
            <a:endParaRPr lang="es-ES" dirty="0">
              <a:solidFill>
                <a:schemeClr val="accent2"/>
              </a:solidFill>
              <a:latin typeface="Arial" charset="0"/>
            </a:endParaRPr>
          </a:p>
          <a:p>
            <a:pPr marL="722313" algn="just">
              <a:defRPr/>
            </a:pPr>
            <a:r>
              <a:rPr lang="es-ES" dirty="0">
                <a:solidFill>
                  <a:schemeClr val="accent2"/>
                </a:solidFill>
                <a:latin typeface="Arial" charset="0"/>
              </a:rPr>
              <a:t>Ninguna persona tiene derecho a conocer, requerir o recibir información clasificada por virtud única de su grado, categoría o cargo, sino que se le debe haber otorgado el grado de acceso correspondiente a las informaciones que necesite manejar para cumplir sus funciones y tareas. </a:t>
            </a:r>
          </a:p>
          <a:p>
            <a:pPr marL="722313" algn="just">
              <a:defRPr/>
            </a:pPr>
            <a:endParaRPr lang="es-ES" dirty="0">
              <a:solidFill>
                <a:schemeClr val="accent2"/>
              </a:solidFill>
              <a:latin typeface="Arial" charset="0"/>
            </a:endParaRPr>
          </a:p>
          <a:p>
            <a:pPr marL="722313" algn="just">
              <a:defRPr/>
            </a:pPr>
            <a:r>
              <a:rPr lang="es-ES" dirty="0">
                <a:solidFill>
                  <a:schemeClr val="accent2"/>
                </a:solidFill>
                <a:latin typeface="Arial" charset="0"/>
              </a:rPr>
              <a:t>Discreción: es importante entender que el enemigo y sus agentes están mucho más cerca de lo que uno se imagina. No se debe discutir temas delicados en las audiencias que no se encuentran autorizadas. </a:t>
            </a:r>
          </a:p>
          <a:p>
            <a:pPr marL="722313" algn="just">
              <a:defRPr/>
            </a:pPr>
            <a:endParaRPr lang="es-ES" dirty="0">
              <a:solidFill>
                <a:schemeClr val="accent2"/>
              </a:solidFill>
              <a:latin typeface="Arial" charset="0"/>
            </a:endParaRPr>
          </a:p>
          <a:p>
            <a:pPr marL="2093913" lvl="3" algn="just">
              <a:defRPr/>
            </a:pPr>
            <a:r>
              <a:rPr lang="es-ES" dirty="0">
                <a:solidFill>
                  <a:schemeClr val="accent2"/>
                </a:solidFill>
                <a:latin typeface="Arial" charset="0"/>
              </a:rPr>
              <a:t>Cuide su interés por enterarse de materias clasificadas, que no le atañen directamente, no sea curioso; mientras menos sepa más discreto será. </a:t>
            </a:r>
          </a:p>
        </p:txBody>
      </p:sp>
      <p:pic>
        <p:nvPicPr>
          <p:cNvPr id="14340" name="Picture 5" descr="https://encrypted-tbn0.gstatic.com/images?q=tbn:ANd9GcT8tD2r-5FKhPUn0z2FX8n_CfURZ6uCmrSAb4O1d2lk2Lf_G9hJIrK-FqI">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501" y="4724401"/>
            <a:ext cx="2454275"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1659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952625" y="785813"/>
            <a:ext cx="8358188" cy="3416300"/>
          </a:xfrm>
          <a:prstGeom prst="rect">
            <a:avLst/>
          </a:prstGeom>
          <a:noFill/>
          <a:ln>
            <a:solidFill>
              <a:schemeClr val="accent2"/>
            </a:solidFill>
          </a:ln>
        </p:spPr>
        <p:txBody>
          <a:bodyPr>
            <a:spAutoFit/>
          </a:bodyPr>
          <a:lstStyle/>
          <a:p>
            <a:pPr marL="342900" indent="-342900" algn="just">
              <a:buFont typeface="+mj-lt"/>
              <a:buAutoNum type="arabicPeriod" startAt="2"/>
              <a:defRPr/>
            </a:pPr>
            <a:r>
              <a:rPr lang="es-ES" b="1" dirty="0">
                <a:solidFill>
                  <a:schemeClr val="accent2"/>
                </a:solidFill>
                <a:latin typeface="Arial" charset="0"/>
              </a:rPr>
              <a:t>Disciplina de Secreto</a:t>
            </a:r>
            <a:r>
              <a:rPr lang="es-ES" dirty="0">
                <a:solidFill>
                  <a:schemeClr val="accent2"/>
                </a:solidFill>
                <a:latin typeface="Arial" charset="0"/>
              </a:rPr>
              <a:t>. (Continuación)</a:t>
            </a:r>
          </a:p>
          <a:p>
            <a:pPr marL="722313" algn="just">
              <a:defRPr/>
            </a:pPr>
            <a:endParaRPr lang="es-ES" dirty="0">
              <a:solidFill>
                <a:schemeClr val="accent2"/>
              </a:solidFill>
              <a:latin typeface="Arial" charset="0"/>
            </a:endParaRPr>
          </a:p>
          <a:p>
            <a:pPr marL="722313" indent="-368300" algn="just">
              <a:buFont typeface="+mj-lt"/>
              <a:buAutoNum type="alphaLcPeriod" startAt="2"/>
              <a:defRPr/>
            </a:pPr>
            <a:r>
              <a:rPr lang="es-ES" b="1" dirty="0" err="1">
                <a:solidFill>
                  <a:schemeClr val="accent2"/>
                </a:solidFill>
                <a:latin typeface="Arial" charset="0"/>
              </a:rPr>
              <a:t>Compartimentaje</a:t>
            </a:r>
            <a:r>
              <a:rPr lang="es-ES" dirty="0">
                <a:solidFill>
                  <a:schemeClr val="accent2"/>
                </a:solidFill>
                <a:latin typeface="Arial" charset="0"/>
              </a:rPr>
              <a:t>. </a:t>
            </a:r>
          </a:p>
          <a:p>
            <a:pPr marL="722313" indent="-368300" algn="just">
              <a:buFont typeface="+mj-lt"/>
              <a:buAutoNum type="alphaLcPeriod" startAt="2"/>
              <a:defRPr/>
            </a:pPr>
            <a:endParaRPr lang="es-ES" dirty="0">
              <a:solidFill>
                <a:schemeClr val="accent2"/>
              </a:solidFill>
              <a:latin typeface="Arial" charset="0"/>
            </a:endParaRPr>
          </a:p>
          <a:p>
            <a:pPr marL="811213" lvl="1" algn="just">
              <a:defRPr/>
            </a:pPr>
            <a:r>
              <a:rPr lang="es-ES" dirty="0">
                <a:solidFill>
                  <a:schemeClr val="accent2"/>
                </a:solidFill>
                <a:latin typeface="Arial" charset="0"/>
              </a:rPr>
              <a:t>Consiste en transferir conocimientos y asignar tareas, entregando “partes” del “todo”, separadamente a cada persona, de acuerdo al grado de responsabilidad que se desee entregar. Se trata que no se conozca o administre el “total”. </a:t>
            </a:r>
          </a:p>
          <a:p>
            <a:pPr marL="811213" lvl="1" algn="just">
              <a:defRPr/>
            </a:pPr>
            <a:endParaRPr lang="es-ES" dirty="0">
              <a:solidFill>
                <a:schemeClr val="accent2"/>
              </a:solidFill>
              <a:latin typeface="Arial" charset="0"/>
            </a:endParaRPr>
          </a:p>
          <a:p>
            <a:pPr marL="811213" lvl="1" algn="just">
              <a:defRPr/>
            </a:pPr>
            <a:r>
              <a:rPr lang="es-ES" dirty="0">
                <a:solidFill>
                  <a:schemeClr val="accent2"/>
                </a:solidFill>
                <a:latin typeface="Arial" charset="0"/>
              </a:rPr>
              <a:t>Por cierto, el criterio de </a:t>
            </a:r>
            <a:r>
              <a:rPr lang="es-ES" dirty="0" err="1">
                <a:solidFill>
                  <a:schemeClr val="accent2"/>
                </a:solidFill>
                <a:latin typeface="Arial" charset="0"/>
              </a:rPr>
              <a:t>compartimentaje</a:t>
            </a:r>
            <a:r>
              <a:rPr lang="es-ES" dirty="0">
                <a:solidFill>
                  <a:schemeClr val="accent2"/>
                </a:solidFill>
                <a:latin typeface="Arial" charset="0"/>
              </a:rPr>
              <a:t> debe ser aplicado en forma juiciosa para no afectar la eficiencia y en estrecha coordinación con la aplicación del principio de necesidad de saber. </a:t>
            </a:r>
          </a:p>
        </p:txBody>
      </p:sp>
      <p:sp>
        <p:nvSpPr>
          <p:cNvPr id="15363"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Tree>
    <p:extLst>
      <p:ext uri="{BB962C8B-B14F-4D97-AF65-F5344CB8AC3E}">
        <p14:creationId xmlns:p14="http://schemas.microsoft.com/office/powerpoint/2010/main" val="3889827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952625" y="836613"/>
            <a:ext cx="8358188" cy="5632450"/>
          </a:xfrm>
          <a:prstGeom prst="rect">
            <a:avLst/>
          </a:prstGeom>
          <a:noFill/>
          <a:ln>
            <a:solidFill>
              <a:schemeClr val="accent2"/>
            </a:solidFill>
          </a:ln>
        </p:spPr>
        <p:txBody>
          <a:bodyPr>
            <a:spAutoFit/>
          </a:bodyPr>
          <a:lstStyle/>
          <a:p>
            <a:pPr marL="342900" indent="-342900" algn="just">
              <a:buFont typeface="+mj-lt"/>
              <a:buAutoNum type="arabicPeriod" startAt="2"/>
              <a:defRPr/>
            </a:pPr>
            <a:r>
              <a:rPr lang="es-ES" b="1" dirty="0">
                <a:solidFill>
                  <a:schemeClr val="accent2"/>
                </a:solidFill>
                <a:latin typeface="Arial" charset="0"/>
              </a:rPr>
              <a:t>Disciplina de Secreto</a:t>
            </a:r>
            <a:r>
              <a:rPr lang="es-ES" dirty="0">
                <a:solidFill>
                  <a:schemeClr val="accent2"/>
                </a:solidFill>
                <a:latin typeface="Arial" charset="0"/>
              </a:rPr>
              <a:t>. (Continuación)</a:t>
            </a:r>
          </a:p>
          <a:p>
            <a:pPr marL="342900" indent="-342900" algn="just">
              <a:buFont typeface="+mj-lt"/>
              <a:buAutoNum type="arabicPeriod" startAt="2"/>
              <a:defRPr/>
            </a:pPr>
            <a:endParaRPr lang="es-ES" dirty="0">
              <a:solidFill>
                <a:schemeClr val="accent2"/>
              </a:solidFill>
              <a:latin typeface="Arial" charset="0"/>
            </a:endParaRPr>
          </a:p>
          <a:p>
            <a:pPr marL="722313" indent="-368300" algn="just">
              <a:buFont typeface="+mj-lt"/>
              <a:buAutoNum type="alphaLcPeriod" startAt="3"/>
              <a:defRPr/>
            </a:pPr>
            <a:r>
              <a:rPr lang="es-ES" b="1" dirty="0">
                <a:solidFill>
                  <a:schemeClr val="accent2"/>
                </a:solidFill>
                <a:latin typeface="Arial" charset="0"/>
              </a:rPr>
              <a:t>Seguridad de control y difusión</a:t>
            </a:r>
            <a:r>
              <a:rPr lang="es-ES" dirty="0">
                <a:solidFill>
                  <a:schemeClr val="accent2"/>
                </a:solidFill>
                <a:latin typeface="Arial" charset="0"/>
              </a:rPr>
              <a:t>. </a:t>
            </a:r>
          </a:p>
          <a:p>
            <a:pPr marL="722313" indent="-368300" algn="just">
              <a:buFont typeface="+mj-lt"/>
              <a:buAutoNum type="alphaLcPeriod" startAt="3"/>
              <a:defRPr/>
            </a:pPr>
            <a:endParaRPr lang="es-ES" dirty="0">
              <a:solidFill>
                <a:schemeClr val="accent2"/>
              </a:solidFill>
              <a:latin typeface="Arial" charset="0"/>
            </a:endParaRPr>
          </a:p>
          <a:p>
            <a:pPr marL="354013" algn="just">
              <a:defRPr/>
            </a:pPr>
            <a:endParaRPr lang="es-ES" dirty="0">
              <a:solidFill>
                <a:schemeClr val="accent2"/>
              </a:solidFill>
              <a:latin typeface="Arial" charset="0"/>
            </a:endParaRPr>
          </a:p>
          <a:p>
            <a:pPr marL="354013"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Ninguna persona que tenga conocimiento, posea o controle información clasificada tiene autoridad para difundirla, a menos que haya comprobado que el destinatario tiene la autorización de acceso correspondiente y que necesita tal información para cumplir sus funciones.</a:t>
            </a:r>
          </a:p>
          <a:p>
            <a:pPr marL="354013"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Cada individuo es responsable permanente de la protección de la información que posee y sobre él recaen moral y legalmente las sanciones penales que implican su transmisión improcedente.</a:t>
            </a:r>
          </a:p>
          <a:p>
            <a:pPr marL="354013"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Seguridad en el control de los documentos. Hay pocas tareas más molestas y opacas que cuidar documentos clasificados pero por contener gran cantidad de información, requieren una atención especial. No deben ser leídos por personas no autorizadas, si no están incluidos en la distribución o no les corresponda tomar conocimiento. </a:t>
            </a:r>
          </a:p>
        </p:txBody>
      </p:sp>
      <p:pic>
        <p:nvPicPr>
          <p:cNvPr id="16388" name="Picture 5" descr="Imagenes Goo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6576" y="58738"/>
            <a:ext cx="3457575" cy="229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6109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4" name="3 CuadroTexto"/>
          <p:cNvSpPr txBox="1"/>
          <p:nvPr/>
        </p:nvSpPr>
        <p:spPr>
          <a:xfrm>
            <a:off x="1952625" y="765175"/>
            <a:ext cx="8358188" cy="3416300"/>
          </a:xfrm>
          <a:prstGeom prst="rect">
            <a:avLst/>
          </a:prstGeom>
          <a:noFill/>
          <a:ln>
            <a:solidFill>
              <a:schemeClr val="accent2"/>
            </a:solidFill>
          </a:ln>
        </p:spPr>
        <p:txBody>
          <a:bodyPr>
            <a:spAutoFit/>
          </a:bodyPr>
          <a:lstStyle/>
          <a:p>
            <a:pPr marL="342900" indent="-342900" algn="just">
              <a:buFont typeface="+mj-lt"/>
              <a:buAutoNum type="arabicPeriod" startAt="3"/>
              <a:defRPr/>
            </a:pPr>
            <a:r>
              <a:rPr lang="es-ES" b="1" dirty="0">
                <a:solidFill>
                  <a:schemeClr val="accent2"/>
                </a:solidFill>
                <a:latin typeface="Arial" charset="0"/>
              </a:rPr>
              <a:t>Mimetismo.</a:t>
            </a:r>
          </a:p>
          <a:p>
            <a:pPr algn="just">
              <a:defRPr/>
            </a:pPr>
            <a:r>
              <a:rPr lang="es-ES" b="1" dirty="0">
                <a:solidFill>
                  <a:schemeClr val="accent2"/>
                </a:solidFill>
                <a:latin typeface="Arial" charset="0"/>
              </a:rPr>
              <a:t> </a:t>
            </a:r>
          </a:p>
          <a:p>
            <a:pPr lvl="1" algn="just">
              <a:defRPr/>
            </a:pPr>
            <a:r>
              <a:rPr lang="es-ES" dirty="0">
                <a:solidFill>
                  <a:schemeClr val="accent2"/>
                </a:solidFill>
                <a:latin typeface="Arial" charset="0"/>
              </a:rPr>
              <a:t>El mimetismo es una de las mejores protecciones disponibles. Debe proteger de la observación terrestre y aérea. Todo debe ser mimetizado, vehículos, instalaciones, armas, etc.  </a:t>
            </a:r>
          </a:p>
          <a:p>
            <a:pPr lvl="1" algn="just">
              <a:defRPr/>
            </a:pPr>
            <a:endParaRPr lang="es-ES" dirty="0">
              <a:solidFill>
                <a:schemeClr val="accent2"/>
              </a:solidFill>
              <a:latin typeface="Arial" charset="0"/>
            </a:endParaRPr>
          </a:p>
          <a:p>
            <a:pPr lvl="1" algn="just">
              <a:defRPr/>
            </a:pPr>
            <a:r>
              <a:rPr lang="es-ES" dirty="0">
                <a:solidFill>
                  <a:schemeClr val="accent2"/>
                </a:solidFill>
                <a:latin typeface="Arial" charset="0"/>
              </a:rPr>
              <a:t>Recuerde que no existe el camuflaje mediocre. Su deber como Comandante es exigir la disciplina de mimetismo, normalmente es difícil hacerle entender al personal, por lo menos hasta que sientan los efectos desagradables de ser ubicados, recibir fuego enemigo o poner en riesgo el cumplimiento de la misión. </a:t>
            </a:r>
          </a:p>
          <a:p>
            <a:pPr algn="just">
              <a:defRPr/>
            </a:pPr>
            <a:endParaRPr lang="es-ES" dirty="0">
              <a:solidFill>
                <a:schemeClr val="accent2"/>
              </a:solidFill>
              <a:latin typeface="Arial" charset="0"/>
            </a:endParaRP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464" y="3840164"/>
            <a:ext cx="4021137"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9003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881189" y="771525"/>
            <a:ext cx="8429625" cy="1754188"/>
          </a:xfrm>
          <a:prstGeom prst="rect">
            <a:avLst/>
          </a:prstGeom>
          <a:noFill/>
          <a:ln>
            <a:solidFill>
              <a:schemeClr val="accent2"/>
            </a:solidFill>
          </a:ln>
        </p:spPr>
        <p:txBody>
          <a:bodyPr>
            <a:spAutoFit/>
          </a:bodyPr>
          <a:lstStyle/>
          <a:p>
            <a:pPr>
              <a:defRPr/>
            </a:pPr>
            <a:endParaRPr lang="es-ES" dirty="0">
              <a:solidFill>
                <a:schemeClr val="accent2"/>
              </a:solidFill>
              <a:latin typeface="Arial" charset="0"/>
            </a:endParaRPr>
          </a:p>
          <a:p>
            <a:pPr marL="342900" indent="-342900" algn="just">
              <a:buFont typeface="+mj-lt"/>
              <a:buAutoNum type="arabicPeriod" startAt="4"/>
              <a:defRPr/>
            </a:pPr>
            <a:r>
              <a:rPr lang="es-ES" b="1" dirty="0">
                <a:solidFill>
                  <a:schemeClr val="accent2"/>
                </a:solidFill>
                <a:latin typeface="Arial" charset="0"/>
              </a:rPr>
              <a:t>Ocultamiento</a:t>
            </a:r>
            <a:r>
              <a:rPr lang="es-ES" dirty="0">
                <a:solidFill>
                  <a:schemeClr val="accent2"/>
                </a:solidFill>
                <a:latin typeface="Arial" charset="0"/>
              </a:rPr>
              <a:t>. </a:t>
            </a:r>
          </a:p>
          <a:p>
            <a:pPr marL="342900" indent="-342900" algn="just">
              <a:buFont typeface="+mj-lt"/>
              <a:buAutoNum type="arabicPeriod" startAt="4"/>
              <a:defRPr/>
            </a:pPr>
            <a:endParaRPr lang="es-ES" dirty="0">
              <a:solidFill>
                <a:schemeClr val="accent2"/>
              </a:solidFill>
              <a:latin typeface="Arial" charset="0"/>
            </a:endParaRPr>
          </a:p>
          <a:p>
            <a:pPr lvl="1" algn="just">
              <a:defRPr/>
            </a:pPr>
            <a:r>
              <a:rPr lang="es-ES" dirty="0">
                <a:solidFill>
                  <a:schemeClr val="accent2"/>
                </a:solidFill>
                <a:latin typeface="Arial" charset="0"/>
              </a:rPr>
              <a:t>Incluye un campo más amplio que el mimetismo, implica el uso de obstáculos que nos pongan a cubierto del enemigo, el uso de la oscuridad, el terreno o mal tiempo para efectuar movimientos a cubierto.</a:t>
            </a:r>
          </a:p>
        </p:txBody>
      </p:sp>
      <p:pic>
        <p:nvPicPr>
          <p:cNvPr id="18436" name="Picture 2" descr="C:\Users\Juan Sielfeld F\Desktop\Sielfeld Documentos\Legión IM\fotos inf mar\DSC090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0" y="2852739"/>
            <a:ext cx="4184650" cy="313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765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952625" y="836614"/>
            <a:ext cx="8358188" cy="2308225"/>
          </a:xfrm>
          <a:prstGeom prst="rect">
            <a:avLst/>
          </a:prstGeom>
          <a:noFill/>
          <a:ln>
            <a:solidFill>
              <a:schemeClr val="accent2"/>
            </a:solidFill>
          </a:ln>
        </p:spPr>
        <p:txBody>
          <a:bodyPr>
            <a:spAutoFit/>
          </a:bodyPr>
          <a:lstStyle/>
          <a:p>
            <a:pPr algn="just">
              <a:defRPr/>
            </a:pPr>
            <a:endParaRPr lang="es-ES" dirty="0">
              <a:solidFill>
                <a:schemeClr val="accent2"/>
              </a:solidFill>
              <a:latin typeface="Arial" charset="0"/>
            </a:endParaRPr>
          </a:p>
          <a:p>
            <a:pPr marL="342900" indent="-342900" algn="just">
              <a:buFont typeface="+mj-lt"/>
              <a:buAutoNum type="arabicPeriod" startAt="5"/>
              <a:defRPr/>
            </a:pPr>
            <a:r>
              <a:rPr lang="es-ES" b="1" dirty="0">
                <a:solidFill>
                  <a:schemeClr val="accent2"/>
                </a:solidFill>
                <a:latin typeface="Arial" charset="0"/>
              </a:rPr>
              <a:t>Doctrina del Personal</a:t>
            </a:r>
            <a:r>
              <a:rPr lang="es-ES" dirty="0">
                <a:solidFill>
                  <a:schemeClr val="accent2"/>
                </a:solidFill>
                <a:latin typeface="Arial" charset="0"/>
              </a:rPr>
              <a:t>. </a:t>
            </a:r>
          </a:p>
          <a:p>
            <a:pPr marL="342900" indent="-342900" algn="just">
              <a:buFont typeface="+mj-lt"/>
              <a:buAutoNum type="arabicPeriod" startAt="5"/>
              <a:defRPr/>
            </a:pPr>
            <a:endParaRPr lang="es-ES" dirty="0">
              <a:solidFill>
                <a:schemeClr val="accent2"/>
              </a:solidFill>
              <a:latin typeface="Arial" charset="0"/>
            </a:endParaRPr>
          </a:p>
          <a:p>
            <a:pPr lvl="1" algn="just">
              <a:defRPr/>
            </a:pPr>
            <a:r>
              <a:rPr lang="es-ES" dirty="0">
                <a:solidFill>
                  <a:schemeClr val="accent2"/>
                </a:solidFill>
                <a:latin typeface="Arial" charset="0"/>
              </a:rPr>
              <a:t>El Oficial de Inteligencia debe llevar a cabo permanentemente un programa de adoctrinamiento o instrucciones de seguridad para el Personal. Como ya lo hemos dicho, este adoctrinamiento debe enfatizar la conciencia de la seguridad en las comunicaciones, la resistencia al interrogatorio, etc. Debe combatir energéticamente todo tipo de indiscreción. </a:t>
            </a:r>
          </a:p>
        </p:txBody>
      </p:sp>
      <p:pic>
        <p:nvPicPr>
          <p:cNvPr id="4" name="Picture 27" descr="curso bt 12-1977 del 03 enero al 11 octu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613" y="3429001"/>
            <a:ext cx="4933950" cy="3000375"/>
          </a:xfrm>
          <a:prstGeom prst="rect">
            <a:avLst/>
          </a:prstGeom>
          <a:noFill/>
          <a:ln w="9525" algn="ctr">
            <a:solidFill>
              <a:srgbClr val="000000"/>
            </a:solidFill>
            <a:miter lim="800000"/>
            <a:headEnd/>
            <a:tailEnd/>
          </a:ln>
          <a:effectLst>
            <a:outerShdw dist="53882" dir="2700000" algn="ctr" rotWithShape="0">
              <a:srgbClr val="00000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540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1919288" y="115889"/>
            <a:ext cx="8424862" cy="376237"/>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774826" y="620713"/>
            <a:ext cx="8785225" cy="6462712"/>
          </a:xfrm>
          <a:prstGeom prst="rect">
            <a:avLst/>
          </a:prstGeom>
          <a:noFill/>
          <a:ln>
            <a:solidFill>
              <a:schemeClr val="accent2"/>
            </a:solidFill>
          </a:ln>
        </p:spPr>
        <p:txBody>
          <a:bodyPr>
            <a:spAutoFit/>
          </a:bodyPr>
          <a:lstStyle/>
          <a:p>
            <a:pPr marL="342900" indent="-342900" algn="just">
              <a:buFont typeface="+mj-lt"/>
              <a:buAutoNum type="arabicPeriod" startAt="6"/>
              <a:defRPr/>
            </a:pPr>
            <a:r>
              <a:rPr lang="es-ES" b="1" dirty="0">
                <a:solidFill>
                  <a:schemeClr val="accent2"/>
                </a:solidFill>
                <a:latin typeface="Arial" charset="0"/>
              </a:rPr>
              <a:t>Seguridad en las Comunicaciones</a:t>
            </a:r>
            <a:r>
              <a:rPr lang="es-ES" dirty="0">
                <a:solidFill>
                  <a:schemeClr val="accent2"/>
                </a:solidFill>
                <a:latin typeface="Arial" charset="0"/>
              </a:rPr>
              <a:t>. </a:t>
            </a:r>
          </a:p>
          <a:p>
            <a:pPr marL="342900" indent="-342900" algn="just">
              <a:buFont typeface="+mj-lt"/>
              <a:buAutoNum type="arabicPeriod" startAt="6"/>
              <a:defRPr/>
            </a:pPr>
            <a:endParaRPr lang="es-ES" dirty="0">
              <a:solidFill>
                <a:schemeClr val="accent2"/>
              </a:solidFill>
              <a:latin typeface="Arial" charset="0"/>
            </a:endParaRPr>
          </a:p>
          <a:p>
            <a:pPr lvl="1" algn="just">
              <a:defRPr/>
            </a:pPr>
            <a:r>
              <a:rPr lang="es-ES" dirty="0">
                <a:solidFill>
                  <a:schemeClr val="accent2"/>
                </a:solidFill>
                <a:latin typeface="Arial" charset="0"/>
              </a:rPr>
              <a:t>Esta es una de las mejores fuentes de información para la inteligencia del enemigo; No existe el código o cifrado inquebrantable, pero con algunas medidas de seguridad, podremos dificultar mucho más los esfuerzos de la inteligencia adversaria, para evitar proporcionar las informaciones. </a:t>
            </a:r>
          </a:p>
          <a:p>
            <a:pPr marL="342900" indent="-342900" algn="just">
              <a:buFont typeface="+mj-lt"/>
              <a:buAutoNum type="arabicPeriod" startAt="6"/>
              <a:defRPr/>
            </a:pPr>
            <a:endParaRPr lang="es-ES" dirty="0">
              <a:solidFill>
                <a:schemeClr val="accent2"/>
              </a:solidFill>
              <a:latin typeface="Arial" charset="0"/>
            </a:endParaRPr>
          </a:p>
          <a:p>
            <a:pPr marL="354013" algn="just">
              <a:defRPr/>
            </a:pPr>
            <a:r>
              <a:rPr lang="es-ES" dirty="0">
                <a:solidFill>
                  <a:schemeClr val="accent2"/>
                </a:solidFill>
                <a:latin typeface="Arial" charset="0"/>
              </a:rPr>
              <a:t>Algunas de estas medidas son: </a:t>
            </a:r>
          </a:p>
          <a:p>
            <a:pPr marL="354013" algn="just">
              <a:defRPr/>
            </a:pPr>
            <a:endParaRPr lang="es-ES" dirty="0">
              <a:solidFill>
                <a:schemeClr val="accent2"/>
              </a:solidFill>
              <a:latin typeface="Arial" charset="0"/>
            </a:endParaRPr>
          </a:p>
          <a:p>
            <a:pPr marL="633413" indent="-279400" algn="just">
              <a:buFont typeface="+mj-lt"/>
              <a:buAutoNum type="alphaLcPeriod"/>
              <a:defRPr/>
            </a:pPr>
            <a:r>
              <a:rPr lang="es-ES" dirty="0">
                <a:solidFill>
                  <a:schemeClr val="accent2"/>
                </a:solidFill>
                <a:latin typeface="Arial" charset="0"/>
              </a:rPr>
              <a:t>Cambiar frecuentemente las </a:t>
            </a:r>
          </a:p>
          <a:p>
            <a:pPr marL="354013" algn="just">
              <a:defRPr/>
            </a:pPr>
            <a:r>
              <a:rPr lang="es-ES" dirty="0">
                <a:solidFill>
                  <a:schemeClr val="accent2"/>
                </a:solidFill>
                <a:latin typeface="Arial" charset="0"/>
              </a:rPr>
              <a:t>características de llamada. </a:t>
            </a:r>
          </a:p>
          <a:p>
            <a:pPr marL="633413" indent="-279400" algn="just">
              <a:buFont typeface="+mj-lt"/>
              <a:buAutoNum type="alphaLcPeriod"/>
              <a:defRPr/>
            </a:pPr>
            <a:endParaRPr lang="es-ES" dirty="0">
              <a:solidFill>
                <a:schemeClr val="accent2"/>
              </a:solidFill>
              <a:latin typeface="Arial" charset="0"/>
            </a:endParaRPr>
          </a:p>
          <a:p>
            <a:pPr marL="633413" indent="-279400" algn="just">
              <a:buFont typeface="+mj-lt"/>
              <a:buAutoNum type="alphaLcPeriod"/>
              <a:defRPr/>
            </a:pPr>
            <a:r>
              <a:rPr lang="es-ES" dirty="0">
                <a:solidFill>
                  <a:schemeClr val="accent2"/>
                </a:solidFill>
                <a:latin typeface="Arial" charset="0"/>
              </a:rPr>
              <a:t>Emplear lenguaje convenido. </a:t>
            </a:r>
          </a:p>
          <a:p>
            <a:pPr marL="633413" indent="-279400" algn="just">
              <a:buFont typeface="+mj-lt"/>
              <a:buAutoNum type="alphaLcPeriod"/>
              <a:defRPr/>
            </a:pPr>
            <a:endParaRPr lang="es-ES" dirty="0">
              <a:solidFill>
                <a:schemeClr val="accent2"/>
              </a:solidFill>
              <a:latin typeface="Arial" charset="0"/>
            </a:endParaRPr>
          </a:p>
          <a:p>
            <a:pPr marL="633413" indent="-279400" algn="just">
              <a:buFont typeface="+mj-lt"/>
              <a:buAutoNum type="alphaLcPeriod"/>
              <a:defRPr/>
            </a:pPr>
            <a:r>
              <a:rPr lang="es-ES" dirty="0">
                <a:solidFill>
                  <a:schemeClr val="accent2"/>
                </a:solidFill>
                <a:latin typeface="Arial" charset="0"/>
              </a:rPr>
              <a:t>Nunca traduzca a lenguaje convenido en lenguaje común, cuando emplee algún medio de comunicación radial o alámbrico.</a:t>
            </a:r>
          </a:p>
          <a:p>
            <a:pPr marL="633413" indent="-279400" algn="just">
              <a:buFont typeface="+mj-lt"/>
              <a:buAutoNum type="alphaLcPeriod"/>
              <a:defRPr/>
            </a:pPr>
            <a:endParaRPr lang="es-ES" dirty="0">
              <a:solidFill>
                <a:schemeClr val="accent2"/>
              </a:solidFill>
              <a:latin typeface="Arial" charset="0"/>
            </a:endParaRPr>
          </a:p>
          <a:p>
            <a:pPr marL="633413" indent="-279400" algn="just">
              <a:buFont typeface="+mj-lt"/>
              <a:buAutoNum type="alphaLcPeriod"/>
              <a:defRPr/>
            </a:pPr>
            <a:r>
              <a:rPr lang="es-ES" dirty="0">
                <a:solidFill>
                  <a:schemeClr val="accent2"/>
                </a:solidFill>
                <a:latin typeface="Arial" charset="0"/>
              </a:rPr>
              <a:t>Si tiene la capacidad, puede emplear una lengua distinta a la del adversario, con el propósito de dificultar su entendimiento por parte del enemigo. </a:t>
            </a:r>
          </a:p>
          <a:p>
            <a:pPr marL="342900" indent="-342900" algn="just">
              <a:buFont typeface="+mj-lt"/>
              <a:buAutoNum type="alphaLcPeriod" startAt="4"/>
              <a:defRPr/>
            </a:pPr>
            <a:endParaRPr lang="es-ES" dirty="0">
              <a:solidFill>
                <a:schemeClr val="accent2"/>
              </a:solidFill>
              <a:latin typeface="Arial" charset="0"/>
            </a:endParaRPr>
          </a:p>
          <a:p>
            <a:pPr marL="722313" indent="-368300" algn="just">
              <a:buFont typeface="+mj-lt"/>
              <a:buAutoNum type="alphaLcPeriod" startAt="5"/>
              <a:defRPr/>
            </a:pPr>
            <a:r>
              <a:rPr lang="es-ES" dirty="0">
                <a:solidFill>
                  <a:schemeClr val="accent2"/>
                </a:solidFill>
                <a:latin typeface="Arial" charset="0"/>
              </a:rPr>
              <a:t>En la actualidad, debe activar estrictamente las medidas de seguridad de la comunicaciones a través de celulares y computadores. </a:t>
            </a:r>
          </a:p>
          <a:p>
            <a:pPr marL="633413" indent="-279400" algn="just">
              <a:buFont typeface="+mj-lt"/>
              <a:buAutoNum type="alphaLcPeriod"/>
              <a:defRPr/>
            </a:pPr>
            <a:endParaRPr lang="es-ES" dirty="0">
              <a:solidFill>
                <a:schemeClr val="accent2"/>
              </a:solidFill>
              <a:latin typeface="Arial" charset="0"/>
            </a:endParaRPr>
          </a:p>
        </p:txBody>
      </p:sp>
      <p:pic>
        <p:nvPicPr>
          <p:cNvPr id="4" name="Picture 8"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0600" y="2492375"/>
            <a:ext cx="2025650" cy="1562100"/>
          </a:xfrm>
          <a:prstGeom prst="rect">
            <a:avLst/>
          </a:prstGeom>
          <a:noFill/>
          <a:ln w="9525" algn="ctr">
            <a:solidFill>
              <a:srgbClr val="FF99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9" descr="image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250" y="2492375"/>
            <a:ext cx="2571750" cy="1562100"/>
          </a:xfrm>
          <a:prstGeom prst="rect">
            <a:avLst/>
          </a:prstGeom>
          <a:noFill/>
          <a:ln w="9525" algn="ctr">
            <a:solidFill>
              <a:srgbClr val="FF99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34455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
          <p:cNvSpPr txBox="1">
            <a:spLocks noChangeArrowheads="1"/>
          </p:cNvSpPr>
          <p:nvPr/>
        </p:nvSpPr>
        <p:spPr bwMode="auto">
          <a:xfrm>
            <a:off x="1919288" y="260350"/>
            <a:ext cx="8424862" cy="37623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a:solidFill>
                  <a:schemeClr val="accent2"/>
                </a:solidFill>
              </a:rPr>
              <a:t>UT Nº 4. CONTRAINTELIGENCIA</a:t>
            </a:r>
          </a:p>
        </p:txBody>
      </p:sp>
      <p:sp>
        <p:nvSpPr>
          <p:cNvPr id="3" name="2 CuadroTexto"/>
          <p:cNvSpPr txBox="1"/>
          <p:nvPr/>
        </p:nvSpPr>
        <p:spPr>
          <a:xfrm>
            <a:off x="1881189" y="836613"/>
            <a:ext cx="8429625" cy="4246562"/>
          </a:xfrm>
          <a:prstGeom prst="rect">
            <a:avLst/>
          </a:prstGeom>
          <a:noFill/>
          <a:ln>
            <a:solidFill>
              <a:schemeClr val="accent2"/>
            </a:solidFill>
          </a:ln>
        </p:spPr>
        <p:txBody>
          <a:bodyPr>
            <a:spAutoFit/>
          </a:bodyPr>
          <a:lstStyle/>
          <a:p>
            <a:pPr algn="just">
              <a:defRPr/>
            </a:pPr>
            <a:endParaRPr lang="es-ES" dirty="0">
              <a:solidFill>
                <a:schemeClr val="accent2"/>
              </a:solidFill>
              <a:latin typeface="Arial" charset="0"/>
            </a:endParaRPr>
          </a:p>
          <a:p>
            <a:pPr marL="342900" indent="-342900" algn="just">
              <a:buFont typeface="+mj-lt"/>
              <a:buAutoNum type="arabicPeriod" startAt="7"/>
              <a:defRPr/>
            </a:pPr>
            <a:r>
              <a:rPr lang="es-ES" b="1" dirty="0">
                <a:solidFill>
                  <a:schemeClr val="accent2"/>
                </a:solidFill>
                <a:latin typeface="Arial" charset="0"/>
              </a:rPr>
              <a:t>Decepción.</a:t>
            </a:r>
            <a:r>
              <a:rPr lang="es-ES" dirty="0">
                <a:solidFill>
                  <a:schemeClr val="accent2"/>
                </a:solidFill>
                <a:latin typeface="Arial" charset="0"/>
              </a:rPr>
              <a:t> Siempre que sea posible, se podrán realizar acciones distintas a las que se ejecutarán en la realidad, objeto ocultar la verdadera intención.</a:t>
            </a:r>
          </a:p>
          <a:p>
            <a:pPr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Complementariamente, se puede ejecutar acciones de diversión que atraigan al adversario en otro sentido o hacia otro lugar. </a:t>
            </a:r>
          </a:p>
          <a:p>
            <a:pPr marL="354013"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El conjunto de acciones de decepción y de diversión, permiten ocultar las intenciones verdaderas e inducir al adversario a mostrar un curso de acción en forma anticipada y/o precipitada o a actuar de forma que favorezca o convenga a los intereses propios. </a:t>
            </a:r>
          </a:p>
          <a:p>
            <a:pPr algn="just">
              <a:defRPr/>
            </a:pPr>
            <a:endParaRPr lang="es-ES" dirty="0">
              <a:solidFill>
                <a:schemeClr val="accent2"/>
              </a:solidFill>
              <a:latin typeface="Arial" charset="0"/>
            </a:endParaRPr>
          </a:p>
          <a:p>
            <a:pPr marL="354013" algn="just">
              <a:defRPr/>
            </a:pPr>
            <a:r>
              <a:rPr lang="es-ES" dirty="0">
                <a:solidFill>
                  <a:schemeClr val="accent2"/>
                </a:solidFill>
                <a:latin typeface="Arial" charset="0"/>
              </a:rPr>
              <a:t>Para que las acciones de decepción sean eficaces, </a:t>
            </a:r>
          </a:p>
          <a:p>
            <a:pPr marL="354013" algn="just">
              <a:defRPr/>
            </a:pPr>
            <a:r>
              <a:rPr lang="es-ES" dirty="0">
                <a:solidFill>
                  <a:schemeClr val="accent2"/>
                </a:solidFill>
                <a:latin typeface="Arial" charset="0"/>
              </a:rPr>
              <a:t>deben ser creíbles.</a:t>
            </a:r>
          </a:p>
          <a:p>
            <a:pPr algn="just">
              <a:defRPr/>
            </a:pPr>
            <a:endParaRPr lang="es-ES" dirty="0">
              <a:solidFill>
                <a:schemeClr val="accent2"/>
              </a:solidFill>
              <a:latin typeface="Arial" charset="0"/>
            </a:endParaRPr>
          </a:p>
        </p:txBody>
      </p:sp>
      <p:graphicFrame>
        <p:nvGraphicFramePr>
          <p:cNvPr id="2" name="Object 1"/>
          <p:cNvGraphicFramePr>
            <a:graphicFrameLocks noChangeAspect="1"/>
          </p:cNvGraphicFramePr>
          <p:nvPr/>
        </p:nvGraphicFramePr>
        <p:xfrm>
          <a:off x="7608889" y="3975101"/>
          <a:ext cx="2878137" cy="2874963"/>
        </p:xfrm>
        <a:graphic>
          <a:graphicData uri="http://schemas.openxmlformats.org/presentationml/2006/ole">
            <mc:AlternateContent xmlns:mc="http://schemas.openxmlformats.org/markup-compatibility/2006">
              <mc:Choice xmlns:v="urn:schemas-microsoft-com:vml" Requires="v">
                <p:oleObj spid="_x0000_s1026" name="Imagen de mapa de bits" r:id="rId3" imgW="5668166" imgH="5657143" progId="PBrush">
                  <p:embed/>
                </p:oleObj>
              </mc:Choice>
              <mc:Fallback>
                <p:oleObj name="Imagen de mapa de bits" r:id="rId3" imgW="5668166" imgH="5657143" progId="PBrush">
                  <p:embed/>
                  <p:pic>
                    <p:nvPicPr>
                      <p:cNvPr id="2"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8889" y="3975101"/>
                        <a:ext cx="2878137" cy="2874963"/>
                      </a:xfrm>
                      <a:prstGeom prst="rect">
                        <a:avLst/>
                      </a:prstGeom>
                      <a:noFill/>
                      <a:ln w="9525" algn="ctr">
                        <a:solidFill>
                          <a:srgbClr val="FF99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9773712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4"/>
          <p:cNvSpPr txBox="1">
            <a:spLocks noChangeArrowheads="1"/>
          </p:cNvSpPr>
          <p:nvPr/>
        </p:nvSpPr>
        <p:spPr bwMode="auto">
          <a:xfrm>
            <a:off x="1919288" y="115889"/>
            <a:ext cx="8424862" cy="369887"/>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a:solidFill>
                  <a:schemeClr val="accent2"/>
                </a:solidFill>
              </a:rPr>
              <a:t>INTELIGENCIA DE COMBATE  (CUADRO RESUMEN)</a:t>
            </a:r>
          </a:p>
        </p:txBody>
      </p:sp>
      <p:graphicFrame>
        <p:nvGraphicFramePr>
          <p:cNvPr id="2" name="Table 1"/>
          <p:cNvGraphicFramePr>
            <a:graphicFrameLocks noGrp="1"/>
          </p:cNvGraphicFramePr>
          <p:nvPr/>
        </p:nvGraphicFramePr>
        <p:xfrm>
          <a:off x="1595438" y="773114"/>
          <a:ext cx="8964612" cy="5608637"/>
        </p:xfrm>
        <a:graphic>
          <a:graphicData uri="http://schemas.openxmlformats.org/drawingml/2006/table">
            <a:tbl>
              <a:tblPr firstRow="1" bandRow="1">
                <a:tableStyleId>{5C22544A-7EE6-4342-B048-85BDC9FD1C3A}</a:tableStyleId>
              </a:tblPr>
              <a:tblGrid>
                <a:gridCol w="2865782">
                  <a:extLst>
                    <a:ext uri="{9D8B030D-6E8A-4147-A177-3AD203B41FA5}">
                      <a16:colId xmlns:a16="http://schemas.microsoft.com/office/drawing/2014/main" val="20000"/>
                    </a:ext>
                  </a:extLst>
                </a:gridCol>
                <a:gridCol w="6098830">
                  <a:extLst>
                    <a:ext uri="{9D8B030D-6E8A-4147-A177-3AD203B41FA5}">
                      <a16:colId xmlns:a16="http://schemas.microsoft.com/office/drawing/2014/main" val="20001"/>
                    </a:ext>
                  </a:extLst>
                </a:gridCol>
              </a:tblGrid>
              <a:tr h="9449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INTELIGENCIA DE COMB. (obtener información)</a:t>
                      </a:r>
                      <a:endParaRPr lang="es-CL" sz="1400" dirty="0"/>
                    </a:p>
                  </a:txBody>
                  <a:tcPr marL="91442" marR="91442" marT="45727" marB="45727"/>
                </a:tc>
                <a:tc>
                  <a:txBody>
                    <a:bodyPr/>
                    <a:lstStyle/>
                    <a:p>
                      <a:r>
                        <a:rPr lang="es-CL" sz="1400" dirty="0" smtClean="0"/>
                        <a:t>CONTRA INTELIGENCIA (evitar que el enemigo obtenga información) </a:t>
                      </a:r>
                    </a:p>
                    <a:p>
                      <a:r>
                        <a:rPr lang="es-CL" sz="1400" dirty="0" smtClean="0"/>
                        <a:t>Agencias</a:t>
                      </a:r>
                      <a:r>
                        <a:rPr lang="es-CL" sz="1400" baseline="0" dirty="0" smtClean="0"/>
                        <a:t> (</a:t>
                      </a:r>
                      <a:r>
                        <a:rPr lang="es-CL" sz="1400" dirty="0" smtClean="0"/>
                        <a:t>Con quién?) : con la Partida de CI de la Sección S-2, pero todos participan: el combatiente y todas las</a:t>
                      </a:r>
                      <a:r>
                        <a:rPr lang="es-CL" sz="1400" baseline="0" dirty="0" smtClean="0"/>
                        <a:t> organizaciones (la seguridad la damos todos)</a:t>
                      </a:r>
                      <a:endParaRPr lang="es-CL" sz="1400" dirty="0"/>
                    </a:p>
                  </a:txBody>
                  <a:tcPr marL="91442" marR="91442" marT="45727" marB="45727"/>
                </a:tc>
                <a:extLst>
                  <a:ext uri="{0D108BD9-81ED-4DB2-BD59-A6C34878D82A}">
                    <a16:rowId xmlns:a16="http://schemas.microsoft.com/office/drawing/2014/main" val="10000"/>
                  </a:ext>
                </a:extLst>
              </a:tr>
              <a:tr h="24385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MEDIDAS PASIVAS:</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Observación y Escucha</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Estudio de fuentes abiertas y cerradas</a:t>
                      </a:r>
                    </a:p>
                    <a:p>
                      <a:endParaRPr lang="es-CL" sz="1400" dirty="0"/>
                    </a:p>
                  </a:txBody>
                  <a:tcPr marL="91442" marR="91442"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MEDIDAS PASIVAS (Es todo lo relacionado con «</a:t>
                      </a:r>
                      <a:r>
                        <a:rPr lang="es-CL" sz="1400" b="1" dirty="0" smtClean="0"/>
                        <a:t>Seguridad</a:t>
                      </a:r>
                      <a:r>
                        <a:rPr lang="es-CL" sz="140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b="1" dirty="0" smtClean="0"/>
                        <a:t>Del Personal</a:t>
                      </a:r>
                      <a:r>
                        <a:rPr lang="es-CL" sz="1400" dirty="0" smtClean="0"/>
                        <a:t>: Instrucción, necesidad del saber, </a:t>
                      </a:r>
                      <a:r>
                        <a:rPr lang="es-CL" sz="1400" dirty="0" err="1" smtClean="0"/>
                        <a:t>compartimentaje</a:t>
                      </a:r>
                      <a:r>
                        <a:rPr lang="es-CL" sz="140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b="1" dirty="0" smtClean="0"/>
                        <a:t>De la Información</a:t>
                      </a:r>
                      <a:r>
                        <a:rPr lang="es-CL" sz="1400" dirty="0" smtClean="0"/>
                        <a:t>: Clasificación documentos, censura militar, control de la difusión.</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b="1" dirty="0" smtClean="0"/>
                        <a:t>De las operaciones</a:t>
                      </a:r>
                      <a:r>
                        <a:rPr lang="es-CL" sz="1400" dirty="0" smtClean="0"/>
                        <a:t>: Seguridad</a:t>
                      </a:r>
                      <a:r>
                        <a:rPr lang="es-CL" sz="1400" baseline="0" dirty="0" smtClean="0"/>
                        <a:t> física perimétrica, santo y seña, control de acceso, pases y salvoconductos.</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b="1" baseline="0" dirty="0" smtClean="0"/>
                        <a:t>De las comunicaciones</a:t>
                      </a:r>
                      <a:r>
                        <a:rPr lang="es-CL" sz="1400" baseline="0" dirty="0" smtClean="0"/>
                        <a:t>: del texto y de los enlaces. Autenticidad, lenguaje convenido, capacidades técnicas de los equipos</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b="1" baseline="0" dirty="0" smtClean="0"/>
                        <a:t>De las Instalaciones</a:t>
                      </a:r>
                      <a:r>
                        <a:rPr lang="es-CL" sz="1400" baseline="0" dirty="0" smtClean="0"/>
                        <a:t>: Guardias, Cerrojos, alarmas, restricciones físicas de acceso (rejas, alambradas, doble puerta, carteles de advertencia, </a:t>
                      </a:r>
                      <a:r>
                        <a:rPr lang="es-CL" sz="1400" baseline="0" dirty="0" err="1" smtClean="0"/>
                        <a:t>etc</a:t>
                      </a:r>
                      <a:r>
                        <a:rPr lang="es-CL" sz="1400" baseline="0" dirty="0" smtClean="0"/>
                        <a:t>)</a:t>
                      </a:r>
                      <a:endParaRPr lang="es-CL" sz="1400" dirty="0" smtClean="0"/>
                    </a:p>
                    <a:p>
                      <a:endParaRPr lang="es-CL" sz="1400" dirty="0"/>
                    </a:p>
                  </a:txBody>
                  <a:tcPr marL="91442" marR="91442" marT="45727" marB="45727"/>
                </a:tc>
                <a:extLst>
                  <a:ext uri="{0D108BD9-81ED-4DB2-BD59-A6C34878D82A}">
                    <a16:rowId xmlns:a16="http://schemas.microsoft.com/office/drawing/2014/main" val="10001"/>
                  </a:ext>
                </a:extLst>
              </a:tr>
              <a:tr h="22251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MEDIDAS ACTIVAS:</a:t>
                      </a:r>
                    </a:p>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Reconocimiento físico: Patrullaje, Puestos de Observación, Escucha de comunicaciones</a:t>
                      </a:r>
                    </a:p>
                    <a:p>
                      <a:pPr marL="0" marR="0" indent="0" algn="l" defTabSz="914400" rtl="0" eaLnBrk="1" fontAlgn="auto" latinLnBrk="0" hangingPunct="1">
                        <a:lnSpc>
                          <a:spcPct val="100000"/>
                        </a:lnSpc>
                        <a:spcBef>
                          <a:spcPts val="0"/>
                        </a:spcBef>
                        <a:spcAft>
                          <a:spcPts val="0"/>
                        </a:spcAft>
                        <a:buClrTx/>
                        <a:buSzTx/>
                        <a:buFontTx/>
                        <a:buNone/>
                        <a:tabLst/>
                        <a:defRPr/>
                      </a:pPr>
                      <a:endParaRPr lang="es-CL" sz="1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s-CL" sz="1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s-CL" sz="1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s-CL" sz="14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Medidas</a:t>
                      </a:r>
                      <a:r>
                        <a:rPr lang="es-CL" sz="1400" baseline="0" dirty="0" smtClean="0"/>
                        <a:t> Activas Especiales: </a:t>
                      </a:r>
                      <a:r>
                        <a:rPr lang="es-CL" sz="1400" dirty="0" smtClean="0"/>
                        <a:t>Espionaje, Sabotaje y Subversión</a:t>
                      </a:r>
                      <a:endParaRPr lang="es-CL" sz="1400" dirty="0"/>
                    </a:p>
                  </a:txBody>
                  <a:tcPr marL="91442" marR="91442" marT="45727" marB="45727"/>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400" dirty="0" smtClean="0"/>
                        <a:t>MEDIDAS ACTIVAS</a:t>
                      </a:r>
                    </a:p>
                    <a:p>
                      <a:r>
                        <a:rPr lang="es-CL" sz="1400" dirty="0" smtClean="0"/>
                        <a:t>Chequeo de personal sospechoso y revisión aleatoria.</a:t>
                      </a:r>
                    </a:p>
                    <a:p>
                      <a:r>
                        <a:rPr lang="es-CL" sz="1400" dirty="0" smtClean="0"/>
                        <a:t>Patrullaje contra patrullas</a:t>
                      </a:r>
                    </a:p>
                    <a:p>
                      <a:r>
                        <a:rPr lang="es-CL" sz="1400" dirty="0" smtClean="0"/>
                        <a:t>Ocultamiento, encubrimiento y mimetismo</a:t>
                      </a:r>
                    </a:p>
                    <a:p>
                      <a:r>
                        <a:rPr lang="es-CL" sz="1400" dirty="0" smtClean="0"/>
                        <a:t>Decepción: Actividad o posiciones simuladas (Demostraciones o Fintas)</a:t>
                      </a:r>
                    </a:p>
                    <a:p>
                      <a:r>
                        <a:rPr lang="es-CL" sz="1400" dirty="0" smtClean="0"/>
                        <a:t>Engaño: Información inventada</a:t>
                      </a:r>
                    </a:p>
                    <a:p>
                      <a:r>
                        <a:rPr lang="es-CL" sz="1400" dirty="0" err="1" smtClean="0"/>
                        <a:t>Jamming</a:t>
                      </a:r>
                      <a:r>
                        <a:rPr lang="es-CL" sz="1400" dirty="0" smtClean="0"/>
                        <a:t> de comunicaciones. (producir interferencias a…)</a:t>
                      </a:r>
                    </a:p>
                    <a:p>
                      <a:endParaRPr lang="es-CL" sz="1400" dirty="0" smtClean="0"/>
                    </a:p>
                    <a:p>
                      <a:r>
                        <a:rPr lang="es-CL" sz="1400" dirty="0" smtClean="0"/>
                        <a:t>Medidas Activas Especiales:</a:t>
                      </a:r>
                    </a:p>
                    <a:p>
                      <a:r>
                        <a:rPr lang="es-CL" sz="1400" dirty="0" smtClean="0"/>
                        <a:t>Contra Espionaje, contra sabotaje y contra subversión.</a:t>
                      </a:r>
                      <a:endParaRPr lang="es-CL" sz="1400" dirty="0"/>
                    </a:p>
                  </a:txBody>
                  <a:tcPr marL="91442" marR="91442" marT="45727" marB="45727"/>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46070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1266</Words>
  <Application>Microsoft Office PowerPoint</Application>
  <PresentationFormat>Panorámica</PresentationFormat>
  <Paragraphs>119</Paragraphs>
  <Slides>11</Slides>
  <Notes>0</Notes>
  <HiddenSlides>0</HiddenSlides>
  <MMClips>0</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Tema de Office</vt:lpstr>
      <vt:lpstr>Imagen de mapa de bits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alejandrocarrascog@outlook.es</dc:creator>
  <cp:lastModifiedBy>alejandrocarrascog@outlook.es</cp:lastModifiedBy>
  <cp:revision>1</cp:revision>
  <dcterms:created xsi:type="dcterms:W3CDTF">2021-06-07T21:09:56Z</dcterms:created>
  <dcterms:modified xsi:type="dcterms:W3CDTF">2021-06-07T21:10:33Z</dcterms:modified>
</cp:coreProperties>
</file>