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322" r:id="rId2"/>
    <p:sldId id="328" r:id="rId3"/>
    <p:sldId id="258" r:id="rId4"/>
    <p:sldId id="327" r:id="rId5"/>
    <p:sldId id="324" r:id="rId6"/>
    <p:sldId id="317" r:id="rId7"/>
    <p:sldId id="316" r:id="rId8"/>
    <p:sldId id="326" r:id="rId9"/>
    <p:sldId id="318" r:id="rId10"/>
    <p:sldId id="319" r:id="rId11"/>
    <p:sldId id="320" r:id="rId12"/>
    <p:sldId id="321" r:id="rId13"/>
    <p:sldId id="323" r:id="rId14"/>
    <p:sldId id="30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FF773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97"/>
    <p:restoredTop sz="76882" autoAdjust="0"/>
  </p:normalViewPr>
  <p:slideViewPr>
    <p:cSldViewPr snapToGrid="0" snapToObjects="1">
      <p:cViewPr>
        <p:scale>
          <a:sx n="50" d="100"/>
          <a:sy n="50" d="100"/>
        </p:scale>
        <p:origin x="-1392" y="-84"/>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21541-FBB5-274B-91BC-3055825F8329}" type="datetimeFigureOut">
              <a:rPr lang="es-ES_tradnl" smtClean="0"/>
              <a:pPr/>
              <a:t>22/12/2020</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44BC2B-58F6-DB49-B90C-6764ACB16CB7}" type="slidenum">
              <a:rPr lang="es-ES_tradnl" smtClean="0"/>
              <a:pPr/>
              <a:t>‹Nº›</a:t>
            </a:fld>
            <a:endParaRPr lang="es-ES_tradnl"/>
          </a:p>
        </p:txBody>
      </p:sp>
    </p:spTree>
    <p:extLst>
      <p:ext uri="{BB962C8B-B14F-4D97-AF65-F5344CB8AC3E}">
        <p14:creationId xmlns="" xmlns:p14="http://schemas.microsoft.com/office/powerpoint/2010/main" val="1523760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a:t>
            </a:fld>
            <a:endParaRPr lang="es-ES_tradnl"/>
          </a:p>
        </p:txBody>
      </p:sp>
    </p:spTree>
    <p:extLst>
      <p:ext uri="{BB962C8B-B14F-4D97-AF65-F5344CB8AC3E}">
        <p14:creationId xmlns="" xmlns:p14="http://schemas.microsoft.com/office/powerpoint/2010/main" val="4039511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13</a:t>
            </a:fld>
            <a:endParaRPr lang="es-ES_tradnl"/>
          </a:p>
        </p:txBody>
      </p:sp>
    </p:spTree>
    <p:extLst>
      <p:ext uri="{BB962C8B-B14F-4D97-AF65-F5344CB8AC3E}">
        <p14:creationId xmlns="" xmlns:p14="http://schemas.microsoft.com/office/powerpoint/2010/main" val="20208181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_tradnl" smtClean="0"/>
              <a:t>Clic para editar título</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8B43AFE-3717-E849-ADA8-70E13B5C2E93}" type="datetime1">
              <a:rPr lang="es-CL" smtClean="0"/>
              <a:pPr/>
              <a:t>22-12-2020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idx="1"/>
          </p:nvPr>
        </p:nvSpPr>
        <p:spPr/>
        <p:txBody>
          <a:bodyPr anchor="ct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CE3F6406-80B2-D24D-98C4-880585C0E889}"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_tradnl" smtClean="0"/>
              <a:t>Clic para editar título</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FE260DFB-32DE-4F4C-8645-61D801FC9B17}"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Date Placeholder 4"/>
          <p:cNvSpPr>
            <a:spLocks noGrp="1"/>
          </p:cNvSpPr>
          <p:nvPr>
            <p:ph type="dt" sz="half" idx="10"/>
          </p:nvPr>
        </p:nvSpPr>
        <p:spPr/>
        <p:txBody>
          <a:bodyPr/>
          <a:lstStyle/>
          <a:p>
            <a:fld id="{04D68B68-B83A-F649-A80C-2C9B4AEA0A66}"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F47300CE-65AB-CD4A-BBC0-4E9508C6C0E7}" type="datetime1">
              <a:rPr lang="es-CL" smtClean="0"/>
              <a:pPr/>
              <a:t>22-12-2020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Date Placeholder 2"/>
          <p:cNvSpPr>
            <a:spLocks noGrp="1"/>
          </p:cNvSpPr>
          <p:nvPr>
            <p:ph type="dt" sz="half" idx="10"/>
          </p:nvPr>
        </p:nvSpPr>
        <p:spPr/>
        <p:txBody>
          <a:bodyPr/>
          <a:lstStyle/>
          <a:p>
            <a:fld id="{74C2F828-F988-FA45-A8BF-DFB1F51409A3}" type="datetime1">
              <a:rPr lang="es-CL" smtClean="0"/>
              <a:pPr/>
              <a:t>22-12-2020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C254646-8546-0E4D-A00F-C567C1A504D7}" type="datetime1">
              <a:rPr lang="es-CL" smtClean="0"/>
              <a:pPr/>
              <a:t>22-12-2020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_tradnl" smtClean="0"/>
              <a:t>Clic para editar título</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F63E4271-7506-E442-A2BB-7D9DB38F1317}"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_tradnl" smtClean="0"/>
              <a:t>Clic para editar título</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E2C4243E-FB05-6647-9C33-51310771077E}"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_tradnl" smtClean="0"/>
              <a:t>Clic para editar título</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74EC4814-7DF5-0F4D-B81B-249A44AC4F9C}"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_tradnl" smtClean="0"/>
              <a:t>Clic para editar título</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11819E5C-07E7-EB42-A235-3F43DDF438AA}"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_tradnl" smtClean="0"/>
              <a:t>Clic para editar título</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_tradnl" smtClean="0"/>
              <a:t>Haga clic para modificar el estilo de texto del patrón</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6F63FDF3-594A-EB42-ABB1-6B6D74E1D4E2}"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_tradnl" smtClean="0"/>
              <a:t>Clic para editar título</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5AFC3883-CBFE-FC4C-B4D4-9A6AE22384F0}"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_tradnl" smtClean="0"/>
              <a:t>Clic para editar título</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_tradnl" smtClean="0"/>
              <a:t>Haga clic para modificar el estilo de texto del patrón</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AA35E2B6-49B0-1047-8BCD-1ED9CC059E52}"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_tradnl" smtClean="0"/>
              <a:t>Clic para editar título</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_tradnl" smtClean="0"/>
              <a:t>Haga clic para modificar el estilo de texto del patrón</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C0869B6C-CD3A-DB42-AF9B-4766B687E382}"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9E883A5D-557C-A145-AF08-F39F4D135049}"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s-ES_tradnl" smtClean="0"/>
              <a:t>Clic para editar título</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_tradnl" smtClean="0"/>
              <a:t>Clic para editar título</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871C60E5-1584-5143-BE12-96066073708B}"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66C6A8E-A4FE-E64B-8803-6BF1CF423658}" type="datetime1">
              <a:rPr lang="es-CL" smtClean="0"/>
              <a:pPr/>
              <a:t>22-12-2020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p:txBody>
          <a:bodyPr>
            <a:normAutofit fontScale="92500" lnSpcReduction="10000"/>
          </a:bodyPr>
          <a:lstStyle/>
          <a:p>
            <a:endParaRPr lang="es-ES_tradnl" dirty="0" smtClean="0"/>
          </a:p>
          <a:p>
            <a:endParaRPr lang="es-ES_tradnl" dirty="0"/>
          </a:p>
          <a:p>
            <a:endParaRPr lang="es-ES_tradnl" dirty="0" smtClean="0"/>
          </a:p>
          <a:p>
            <a:r>
              <a:rPr lang="es-ES_tradnl" dirty="0" smtClean="0"/>
              <a:t>TRADICI</a:t>
            </a:r>
            <a:r>
              <a:rPr lang="es-ES" dirty="0" smtClean="0"/>
              <a:t>ÓN NAVAL.</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a:t>
            </a:fld>
            <a:endParaRPr lang="en-US" dirty="0"/>
          </a:p>
        </p:txBody>
      </p:sp>
      <p:pic>
        <p:nvPicPr>
          <p:cNvPr id="14" name="Imagen 13" descr="3573694334_fd81afa8d5_o.jpg"/>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858351"/>
            <a:ext cx="12204113" cy="8136075"/>
          </a:xfrm>
          <a:prstGeom prst="rect">
            <a:avLst/>
          </a:prstGeom>
        </p:spPr>
      </p:pic>
      <p:sp>
        <p:nvSpPr>
          <p:cNvPr id="15" name="Rectángulo 14"/>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smtClean="0">
                <a:ln w="9525">
                  <a:solidFill>
                    <a:schemeClr val="bg1"/>
                  </a:solidFill>
                  <a:prstDash val="solid"/>
                </a:ln>
                <a:effectLst>
                  <a:outerShdw blurRad="12700" dist="38100" dir="2700000" algn="tl" rotWithShape="0">
                    <a:schemeClr val="bg1">
                      <a:lumMod val="50000"/>
                    </a:schemeClr>
                  </a:outerShdw>
                </a:effectLst>
              </a:rPr>
              <a:t>FUNDAMENTOS NAVALES</a:t>
            </a:r>
            <a:endParaRPr lang="es-ES" sz="88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6" name="Rectángulo 15"/>
          <p:cNvSpPr/>
          <p:nvPr/>
        </p:nvSpPr>
        <p:spPr>
          <a:xfrm>
            <a:off x="2282958" y="4344649"/>
            <a:ext cx="9379491" cy="1107996"/>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txBody>
          <a:bodyPr wrap="none" lIns="91440" tIns="45720" rIns="91440" bIns="45720">
            <a:spAutoFit/>
          </a:bodyPr>
          <a:lstStyle/>
          <a:p>
            <a:pPr algn="ctr"/>
            <a:r>
              <a:rPr lang="es-ES" sz="6600" b="1" dirty="0" smtClean="0">
                <a:ln w="9525">
                  <a:solidFill>
                    <a:schemeClr val="bg1"/>
                  </a:solidFill>
                  <a:prstDash val="solid"/>
                </a:ln>
                <a:effectLst>
                  <a:outerShdw blurRad="12700" dist="38100" dir="2700000" algn="tl" rotWithShape="0">
                    <a:schemeClr val="bg1">
                      <a:lumMod val="50000"/>
                    </a:schemeClr>
                  </a:outerShdw>
                </a:effectLst>
              </a:rPr>
              <a:t>NORMAS DISCIPLINARIAS </a:t>
            </a:r>
            <a:endParaRPr lang="es-ES" sz="66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 xmlns:p14="http://schemas.microsoft.com/office/powerpoint/2010/main" val="1442415557"/>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2</a:t>
            </a:fld>
            <a:endParaRPr lang="en-US" dirty="0">
              <a:solidFill>
                <a:schemeClr val="bg1"/>
              </a:solidFill>
            </a:endParaRPr>
          </a:p>
        </p:txBody>
      </p:sp>
      <p:grpSp>
        <p:nvGrpSpPr>
          <p:cNvPr id="2"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3" name="Marcador de contenido 2"/>
          <p:cNvSpPr>
            <a:spLocks noGrp="1"/>
          </p:cNvSpPr>
          <p:nvPr>
            <p:ph idx="1"/>
          </p:nvPr>
        </p:nvSpPr>
        <p:spPr>
          <a:xfrm rot="20429012">
            <a:off x="1870978" y="1616446"/>
            <a:ext cx="8450042" cy="3943350"/>
          </a:xfrm>
          <a:solidFill>
            <a:schemeClr val="tx1"/>
          </a:solidFill>
          <a:ln w="57150">
            <a:solidFill>
              <a:srgbClr val="FF0000"/>
            </a:solidFill>
          </a:ln>
        </p:spPr>
        <p:txBody>
          <a:bodyPr>
            <a:noAutofit/>
          </a:bodyPr>
          <a:lstStyle/>
          <a:p>
            <a:pPr marL="1085850" indent="0" algn="just">
              <a:spcAft>
                <a:spcPts val="0"/>
              </a:spcAft>
              <a:buNone/>
            </a:pPr>
            <a:r>
              <a:rPr lang="es-ES_tradnl" sz="4400" b="1" i="1" dirty="0" smtClean="0">
                <a:solidFill>
                  <a:srgbClr val="FF0000"/>
                </a:solidFill>
              </a:rPr>
              <a:t>LEER MANUAL DEL CADETE </a:t>
            </a:r>
          </a:p>
          <a:p>
            <a:pPr marL="1085850" indent="0" algn="just">
              <a:spcAft>
                <a:spcPts val="0"/>
              </a:spcAft>
              <a:buNone/>
            </a:pPr>
            <a:endParaRPr lang="es-ES_tradnl" sz="4400" b="1" i="1" dirty="0" smtClean="0">
              <a:solidFill>
                <a:srgbClr val="FF0000"/>
              </a:solidFill>
            </a:endParaRPr>
          </a:p>
          <a:p>
            <a:pPr marL="1085850" indent="0" algn="just">
              <a:spcAft>
                <a:spcPts val="0"/>
              </a:spcAft>
              <a:buNone/>
            </a:pPr>
            <a:r>
              <a:rPr lang="es-ES_tradnl" sz="4400" b="1" i="1" dirty="0" smtClean="0">
                <a:solidFill>
                  <a:srgbClr val="FF0000"/>
                </a:solidFill>
              </a:rPr>
              <a:t> DEL ART.  604 AL 625</a:t>
            </a:r>
          </a:p>
          <a:p>
            <a:pPr marL="1085850" indent="0" algn="just">
              <a:spcAft>
                <a:spcPts val="0"/>
              </a:spcAft>
              <a:buNone/>
            </a:pPr>
            <a:endParaRPr lang="es-ES_tradnl" sz="4400" b="1" i="1" dirty="0" smtClean="0">
              <a:solidFill>
                <a:srgbClr val="FF0000"/>
              </a:solidFill>
            </a:endParaRPr>
          </a:p>
          <a:p>
            <a:pPr marL="1085850" indent="0" algn="just">
              <a:spcAft>
                <a:spcPts val="0"/>
              </a:spcAft>
              <a:buNone/>
            </a:pPr>
            <a:r>
              <a:rPr lang="es-ES_tradnl" sz="4400" b="1" i="1" dirty="0" smtClean="0">
                <a:solidFill>
                  <a:srgbClr val="FF0000"/>
                </a:solidFill>
              </a:rPr>
              <a:t>ESTÁ EN LA PLATAFORMA</a:t>
            </a:r>
          </a:p>
        </p:txBody>
      </p:sp>
    </p:spTree>
    <p:extLst>
      <p:ext uri="{BB962C8B-B14F-4D97-AF65-F5344CB8AC3E}">
        <p14:creationId xmlns="" xmlns:p14="http://schemas.microsoft.com/office/powerpoint/2010/main" val="606110793"/>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73100" y="2038410"/>
            <a:ext cx="10866770" cy="4207990"/>
          </a:xfrm>
          <a:solidFill>
            <a:schemeClr val="tx1"/>
          </a:solidFill>
          <a:ln>
            <a:solidFill>
              <a:schemeClr val="bg2">
                <a:lumMod val="50000"/>
              </a:schemeClr>
            </a:solidFill>
          </a:ln>
        </p:spPr>
        <p:txBody>
          <a:bodyPr>
            <a:normAutofit/>
          </a:bodyPr>
          <a:lstStyle/>
          <a:p>
            <a:pPr marL="0" indent="0" algn="just">
              <a:buNone/>
            </a:pPr>
            <a:r>
              <a:rPr lang="es-ES_tradnl" sz="2900" b="1" i="1" dirty="0" smtClean="0">
                <a:solidFill>
                  <a:schemeClr val="bg1"/>
                </a:solidFill>
              </a:rPr>
              <a:t>Conjunto </a:t>
            </a:r>
            <a:r>
              <a:rPr lang="es-ES_tradnl" sz="2900" b="1" i="1" dirty="0">
                <a:solidFill>
                  <a:schemeClr val="bg1"/>
                </a:solidFill>
              </a:rPr>
              <a:t>de reglas de comportamiento para mantener el orden y la subordinación entre los miembros de un cuerpo o una </a:t>
            </a:r>
            <a:r>
              <a:rPr lang="es-ES_tradnl" sz="2900" b="1" i="1" dirty="0" smtClean="0">
                <a:solidFill>
                  <a:schemeClr val="bg1"/>
                </a:solidFill>
              </a:rPr>
              <a:t>colectividad.</a:t>
            </a:r>
          </a:p>
          <a:p>
            <a:pPr marL="0" indent="0" algn="just">
              <a:buNone/>
            </a:pPr>
            <a:endParaRPr lang="es-ES_tradnl" sz="2900" b="1" i="1" dirty="0" smtClean="0">
              <a:solidFill>
                <a:schemeClr val="bg1"/>
              </a:solidFill>
            </a:endParaRPr>
          </a:p>
          <a:p>
            <a:pPr marL="0" indent="0" algn="just">
              <a:buNone/>
            </a:pPr>
            <a:r>
              <a:rPr lang="es-ES_tradnl" sz="2900" b="1" i="1" dirty="0" smtClean="0">
                <a:solidFill>
                  <a:schemeClr val="bg1"/>
                </a:solidFill>
              </a:rPr>
              <a:t>Ordenación de deberes que tiende a un fin común, llevada a la práctica bajo la dirección de una autoridad preestablecida.</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3</a:t>
            </a:fld>
            <a:endParaRPr lang="en-US" dirty="0">
              <a:solidFill>
                <a:schemeClr val="bg1"/>
              </a:solidFill>
            </a:endParaRPr>
          </a:p>
        </p:txBody>
      </p:sp>
      <p:sp>
        <p:nvSpPr>
          <p:cNvPr id="5" name="Título 1"/>
          <p:cNvSpPr txBox="1">
            <a:spLocks/>
          </p:cNvSpPr>
          <p:nvPr/>
        </p:nvSpPr>
        <p:spPr>
          <a:xfrm>
            <a:off x="1031876" y="1100139"/>
            <a:ext cx="10131425" cy="802341"/>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u="sng" dirty="0" smtClean="0">
                <a:solidFill>
                  <a:schemeClr val="bg1"/>
                </a:solidFill>
              </a:rPr>
              <a:t>DISCIPLINA</a:t>
            </a:r>
            <a:endParaRPr lang="es-ES_tradnl" b="1" u="sng" dirty="0">
              <a:solidFill>
                <a:schemeClr val="bg1"/>
              </a:solidFill>
            </a:endParaRPr>
          </a:p>
        </p:txBody>
      </p:sp>
      <p:grpSp>
        <p:nvGrpSpPr>
          <p:cNvPr id="10"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6061107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73100" y="2038410"/>
            <a:ext cx="10866770" cy="4207990"/>
          </a:xfrm>
          <a:solidFill>
            <a:schemeClr val="tx1"/>
          </a:solidFill>
          <a:ln>
            <a:solidFill>
              <a:schemeClr val="bg2">
                <a:lumMod val="50000"/>
              </a:schemeClr>
            </a:solidFill>
          </a:ln>
        </p:spPr>
        <p:txBody>
          <a:bodyPr>
            <a:normAutofit/>
          </a:bodyPr>
          <a:lstStyle/>
          <a:p>
            <a:pPr marL="0" indent="0" algn="just">
              <a:buNone/>
            </a:pPr>
            <a:r>
              <a:rPr lang="es-CL" sz="3200" dirty="0" smtClean="0">
                <a:solidFill>
                  <a:schemeClr val="bg1"/>
                </a:solidFill>
              </a:rPr>
              <a:t>La disciplina constituye uno de los pilares indispensables en las Fuerzas Armadas y por ello es necesario fortalecerla permanentemente. El sancionar las faltas cometidas por los subalternos constituye un deber militar del superior, cuyo cumplimiento es necesario para mantener una buena disciplina en la Institución</a:t>
            </a:r>
            <a:endParaRPr lang="es-ES_tradnl" sz="2900" b="1" i="1" dirty="0" smtClean="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4</a:t>
            </a:fld>
            <a:endParaRPr lang="en-US" dirty="0">
              <a:solidFill>
                <a:schemeClr val="bg1"/>
              </a:solidFill>
            </a:endParaRPr>
          </a:p>
        </p:txBody>
      </p:sp>
      <p:sp>
        <p:nvSpPr>
          <p:cNvPr id="5" name="Título 1"/>
          <p:cNvSpPr txBox="1">
            <a:spLocks/>
          </p:cNvSpPr>
          <p:nvPr/>
        </p:nvSpPr>
        <p:spPr>
          <a:xfrm>
            <a:off x="1031876" y="1100139"/>
            <a:ext cx="10131425" cy="802341"/>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u="sng" dirty="0" smtClean="0">
                <a:solidFill>
                  <a:schemeClr val="bg1"/>
                </a:solidFill>
              </a:rPr>
              <a:t>DISCIPLINA</a:t>
            </a:r>
            <a:endParaRPr lang="es-ES_tradnl" b="1" u="sng" dirty="0">
              <a:solidFill>
                <a:schemeClr val="bg1"/>
              </a:solidFill>
            </a:endParaRPr>
          </a:p>
        </p:txBody>
      </p:sp>
      <p:grpSp>
        <p:nvGrpSpPr>
          <p:cNvPr id="2"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606110793"/>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1090149"/>
            <a:ext cx="10947400" cy="4780426"/>
          </a:xfrm>
          <a:solidFill>
            <a:schemeClr val="tx1"/>
          </a:solidFill>
          <a:ln>
            <a:solidFill>
              <a:schemeClr val="bg2">
                <a:lumMod val="50000"/>
              </a:schemeClr>
            </a:solidFill>
          </a:ln>
        </p:spPr>
        <p:txBody>
          <a:bodyPr>
            <a:normAutofit/>
          </a:bodyPr>
          <a:lstStyle/>
          <a:p>
            <a:pPr marL="266700" lvl="1" indent="0" algn="just">
              <a:buNone/>
            </a:pPr>
            <a:r>
              <a:rPr lang="es-CL" sz="400" b="1" dirty="0" smtClean="0">
                <a:solidFill>
                  <a:schemeClr val="bg1"/>
                </a:solidFill>
              </a:rPr>
              <a:t> </a:t>
            </a:r>
            <a:endParaRPr lang="es-CL" sz="400" b="1" dirty="0">
              <a:solidFill>
                <a:schemeClr val="bg1"/>
              </a:solidFill>
            </a:endParaRPr>
          </a:p>
          <a:p>
            <a:pPr marL="0" lvl="1" indent="0" algn="just">
              <a:buNone/>
            </a:pPr>
            <a:r>
              <a:rPr lang="es-ES" sz="2800" b="1" u="sng" dirty="0" smtClean="0">
                <a:solidFill>
                  <a:schemeClr val="bg1"/>
                </a:solidFill>
              </a:rPr>
              <a:t>FALTAS : </a:t>
            </a:r>
          </a:p>
          <a:p>
            <a:pPr marL="0" lvl="1" indent="0" algn="just">
              <a:buNone/>
            </a:pPr>
            <a:endParaRPr lang="es-CL" sz="2900" dirty="0">
              <a:solidFill>
                <a:schemeClr val="bg1"/>
              </a:solidFill>
            </a:endParaRPr>
          </a:p>
          <a:p>
            <a:pPr marL="266700" lvl="1" indent="0" algn="just">
              <a:buNone/>
            </a:pPr>
            <a:r>
              <a:rPr lang="es-ES_tradnl" sz="2800" b="1" dirty="0" smtClean="0">
                <a:solidFill>
                  <a:schemeClr val="bg1"/>
                </a:solidFill>
              </a:rPr>
              <a:t>“</a:t>
            </a:r>
            <a:r>
              <a:rPr lang="es-CL" sz="2800" b="1" dirty="0">
                <a:solidFill>
                  <a:schemeClr val="bg1"/>
                </a:solidFill>
              </a:rPr>
              <a:t>Se considerarán faltas a la disciplina, las acciones u omisiones que signifiquen quebrantamiento de las obligaciones o incumplimiento de los deberes que a cada cual le </a:t>
            </a:r>
            <a:r>
              <a:rPr lang="es-CL" sz="2800" b="1" dirty="0" smtClean="0">
                <a:solidFill>
                  <a:schemeClr val="bg1"/>
                </a:solidFill>
              </a:rPr>
              <a:t>corresponden”.</a:t>
            </a:r>
            <a:r>
              <a:rPr lang="es-CL" sz="2800" dirty="0" smtClean="0">
                <a:solidFill>
                  <a:schemeClr val="bg1"/>
                </a:solidFill>
              </a:rPr>
              <a:t> </a:t>
            </a:r>
          </a:p>
          <a:p>
            <a:pPr marL="266700" lvl="1" indent="0" algn="just">
              <a:buNone/>
            </a:pPr>
            <a:endParaRPr lang="es-CL" sz="2800" dirty="0" smtClean="0">
              <a:solidFill>
                <a:schemeClr val="bg1"/>
              </a:solidFill>
            </a:endParaRPr>
          </a:p>
          <a:p>
            <a:pPr marL="266700" lvl="1" indent="0" algn="just">
              <a:buNone/>
            </a:pPr>
            <a:r>
              <a:rPr lang="es-CL" sz="2800" dirty="0" smtClean="0">
                <a:solidFill>
                  <a:schemeClr val="bg1"/>
                </a:solidFill>
              </a:rPr>
              <a:t> </a:t>
            </a:r>
            <a:r>
              <a:rPr lang="es-CL" sz="2800" b="1" dirty="0" smtClean="0">
                <a:solidFill>
                  <a:schemeClr val="bg1"/>
                </a:solidFill>
              </a:rPr>
              <a:t>Es el incumplimiento </a:t>
            </a:r>
            <a:r>
              <a:rPr lang="es-CL" sz="2800" b="1" dirty="0">
                <a:solidFill>
                  <a:schemeClr val="bg1"/>
                </a:solidFill>
              </a:rPr>
              <a:t>de las órdenes y disposiciones reglamentarias, que por su gravedad no alcancen a ser constitutivas de </a:t>
            </a:r>
            <a:r>
              <a:rPr lang="es-CL" sz="2800" b="1" dirty="0" smtClean="0">
                <a:solidFill>
                  <a:schemeClr val="bg1"/>
                </a:solidFill>
              </a:rPr>
              <a:t>delito.</a:t>
            </a:r>
            <a:r>
              <a:rPr lang="es-ES_tradnl" sz="2800" b="1" dirty="0" smtClean="0">
                <a:solidFill>
                  <a:schemeClr val="bg1"/>
                </a:solidFill>
              </a:rPr>
              <a:t> </a:t>
            </a:r>
            <a:endParaRPr lang="es-CL" sz="2800" b="1" dirty="0" smtClean="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5</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2141324347"/>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280649"/>
            <a:ext cx="11568112" cy="5329701"/>
          </a:xfrm>
          <a:solidFill>
            <a:schemeClr val="tx1"/>
          </a:solidFill>
          <a:ln>
            <a:solidFill>
              <a:schemeClr val="bg2">
                <a:lumMod val="50000"/>
              </a:schemeClr>
            </a:solidFill>
          </a:ln>
        </p:spPr>
        <p:txBody>
          <a:bodyPr>
            <a:normAutofit/>
          </a:bodyPr>
          <a:lstStyle/>
          <a:p>
            <a:pPr marL="0" indent="0" algn="just">
              <a:buNone/>
            </a:pPr>
            <a:r>
              <a:rPr lang="es-ES" sz="2800" b="1" u="sng" dirty="0" smtClean="0">
                <a:solidFill>
                  <a:schemeClr val="bg1"/>
                </a:solidFill>
              </a:rPr>
              <a:t>CLASIFICACIÓN DE LA FALTAS:</a:t>
            </a:r>
          </a:p>
          <a:p>
            <a:pPr marL="457200" lvl="1" indent="0" algn="just">
              <a:buNone/>
            </a:pPr>
            <a:r>
              <a:rPr lang="es-CL" sz="2800" b="1" dirty="0">
                <a:solidFill>
                  <a:schemeClr val="bg1"/>
                </a:solidFill>
              </a:rPr>
              <a:t>Faltas leves:</a:t>
            </a:r>
            <a:r>
              <a:rPr lang="es-CL" sz="2800" dirty="0">
                <a:solidFill>
                  <a:schemeClr val="bg1"/>
                </a:solidFill>
              </a:rPr>
              <a:t> Son aquellas acciones u omisiones que </a:t>
            </a:r>
            <a:r>
              <a:rPr lang="es-CL" sz="2800" u="sng" dirty="0">
                <a:solidFill>
                  <a:schemeClr val="bg1"/>
                </a:solidFill>
              </a:rPr>
              <a:t>no</a:t>
            </a:r>
            <a:r>
              <a:rPr lang="es-CL" sz="2800" dirty="0">
                <a:solidFill>
                  <a:schemeClr val="bg1"/>
                </a:solidFill>
              </a:rPr>
              <a:t> lesionan en forma seria la </a:t>
            </a:r>
            <a:r>
              <a:rPr lang="es-CL" sz="2800" dirty="0" smtClean="0">
                <a:solidFill>
                  <a:schemeClr val="bg1"/>
                </a:solidFill>
              </a:rPr>
              <a:t>disciplina (Ej. Cortes</a:t>
            </a:r>
            <a:r>
              <a:rPr lang="es-ES" sz="2800" dirty="0" err="1" smtClean="0">
                <a:solidFill>
                  <a:schemeClr val="bg1"/>
                </a:solidFill>
              </a:rPr>
              <a:t>ía</a:t>
            </a:r>
            <a:r>
              <a:rPr lang="es-ES" sz="2800" dirty="0" smtClean="0">
                <a:solidFill>
                  <a:schemeClr val="bg1"/>
                </a:solidFill>
              </a:rPr>
              <a:t>, Murmuración, Respeto)</a:t>
            </a:r>
            <a:r>
              <a:rPr lang="es-CL" sz="2800" dirty="0" smtClean="0">
                <a:solidFill>
                  <a:schemeClr val="bg1"/>
                </a:solidFill>
              </a:rPr>
              <a:t>.</a:t>
            </a:r>
            <a:endParaRPr lang="es-ES_tradnl" sz="2800" dirty="0">
              <a:solidFill>
                <a:schemeClr val="bg1"/>
              </a:solidFill>
            </a:endParaRPr>
          </a:p>
          <a:p>
            <a:pPr marL="457200" lvl="1" indent="0" algn="just">
              <a:buNone/>
            </a:pPr>
            <a:endParaRPr lang="es-CL" sz="2800" b="1" dirty="0" smtClean="0">
              <a:solidFill>
                <a:schemeClr val="bg1"/>
              </a:solidFill>
            </a:endParaRPr>
          </a:p>
          <a:p>
            <a:pPr marL="457200" lvl="1" indent="0" algn="just">
              <a:buNone/>
            </a:pPr>
            <a:r>
              <a:rPr lang="es-CL" sz="2800" b="1" dirty="0" smtClean="0">
                <a:solidFill>
                  <a:schemeClr val="bg1"/>
                </a:solidFill>
              </a:rPr>
              <a:t>Faltas </a:t>
            </a:r>
            <a:r>
              <a:rPr lang="es-CL" sz="2800" b="1" dirty="0">
                <a:solidFill>
                  <a:schemeClr val="bg1"/>
                </a:solidFill>
              </a:rPr>
              <a:t>Graves:</a:t>
            </a:r>
            <a:r>
              <a:rPr lang="es-CL" sz="2800" dirty="0">
                <a:solidFill>
                  <a:schemeClr val="bg1"/>
                </a:solidFill>
              </a:rPr>
              <a:t> Son aquellas acciones u omisiones </a:t>
            </a:r>
            <a:r>
              <a:rPr lang="es-CL" sz="2800" u="sng" dirty="0">
                <a:solidFill>
                  <a:schemeClr val="bg1"/>
                </a:solidFill>
              </a:rPr>
              <a:t>que afectan </a:t>
            </a:r>
            <a:r>
              <a:rPr lang="es-CL" sz="2800" dirty="0">
                <a:solidFill>
                  <a:schemeClr val="bg1"/>
                </a:solidFill>
              </a:rPr>
              <a:t>seriamente la </a:t>
            </a:r>
            <a:r>
              <a:rPr lang="es-CL" sz="2800" dirty="0" smtClean="0">
                <a:solidFill>
                  <a:schemeClr val="bg1"/>
                </a:solidFill>
              </a:rPr>
              <a:t>disciplina (Ej. An</a:t>
            </a:r>
            <a:r>
              <a:rPr lang="es-ES" sz="2800" dirty="0" err="1" smtClean="0">
                <a:solidFill>
                  <a:schemeClr val="bg1"/>
                </a:solidFill>
              </a:rPr>
              <a:t>ónimos</a:t>
            </a:r>
            <a:r>
              <a:rPr lang="es-ES" sz="2800" dirty="0" smtClean="0">
                <a:solidFill>
                  <a:schemeClr val="bg1"/>
                </a:solidFill>
              </a:rPr>
              <a:t>, Críticas, Ebriedad, Juegos de Azar)</a:t>
            </a:r>
            <a:r>
              <a:rPr lang="es-CL" sz="2800" dirty="0" smtClean="0">
                <a:solidFill>
                  <a:schemeClr val="bg1"/>
                </a:solidFill>
              </a:rPr>
              <a:t>.</a:t>
            </a:r>
            <a:endParaRPr lang="es-ES_tradnl" sz="2800" dirty="0">
              <a:solidFill>
                <a:schemeClr val="bg1"/>
              </a:solidFill>
            </a:endParaRPr>
          </a:p>
          <a:p>
            <a:pPr marL="457200" lvl="1" indent="0" algn="just">
              <a:buNone/>
            </a:pPr>
            <a:endParaRPr lang="es-CL" sz="2800" b="1" dirty="0" smtClean="0">
              <a:solidFill>
                <a:schemeClr val="bg1"/>
              </a:solidFill>
            </a:endParaRPr>
          </a:p>
          <a:p>
            <a:pPr marL="457200" lvl="1" indent="0" algn="just">
              <a:buNone/>
            </a:pPr>
            <a:r>
              <a:rPr lang="es-CL" sz="2800" b="1" dirty="0" smtClean="0">
                <a:solidFill>
                  <a:schemeClr val="bg1"/>
                </a:solidFill>
              </a:rPr>
              <a:t>Faltas </a:t>
            </a:r>
            <a:r>
              <a:rPr lang="es-CL" sz="2800" b="1" dirty="0">
                <a:solidFill>
                  <a:schemeClr val="bg1"/>
                </a:solidFill>
              </a:rPr>
              <a:t>Gravísimas:</a:t>
            </a:r>
            <a:r>
              <a:rPr lang="es-CL" sz="2800" dirty="0">
                <a:solidFill>
                  <a:schemeClr val="bg1"/>
                </a:solidFill>
              </a:rPr>
              <a:t> Son aquellas acciones u omisiones que sin llegar a constituir delito, provocan </a:t>
            </a:r>
            <a:r>
              <a:rPr lang="es-CL" sz="2800" u="sng" dirty="0">
                <a:solidFill>
                  <a:schemeClr val="bg1"/>
                </a:solidFill>
              </a:rPr>
              <a:t>serio quebranto a la </a:t>
            </a:r>
            <a:r>
              <a:rPr lang="es-CL" sz="2800" u="sng" dirty="0" smtClean="0">
                <a:solidFill>
                  <a:schemeClr val="bg1"/>
                </a:solidFill>
              </a:rPr>
              <a:t>disciplinas</a:t>
            </a:r>
            <a:r>
              <a:rPr lang="es-CL" sz="2800" dirty="0" smtClean="0">
                <a:solidFill>
                  <a:schemeClr val="bg1"/>
                </a:solidFill>
              </a:rPr>
              <a:t> (Ej. Estupefacientes, Hurto, Mando, Mentir, Moral).</a:t>
            </a:r>
            <a:endParaRPr lang="es-ES_tradnl" sz="2800" dirty="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6</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672687679"/>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01123" y="1394949"/>
            <a:ext cx="10402455" cy="5139201"/>
          </a:xfrm>
          <a:solidFill>
            <a:schemeClr val="tx1"/>
          </a:solidFill>
          <a:ln>
            <a:solidFill>
              <a:schemeClr val="bg2">
                <a:lumMod val="50000"/>
              </a:schemeClr>
            </a:solidFill>
          </a:ln>
        </p:spPr>
        <p:txBody>
          <a:bodyPr>
            <a:noAutofit/>
          </a:bodyPr>
          <a:lstStyle/>
          <a:p>
            <a:pPr marL="0" indent="0" algn="just">
              <a:buNone/>
            </a:pPr>
            <a:r>
              <a:rPr lang="es-CL" sz="2800" b="1" dirty="0" smtClean="0">
                <a:solidFill>
                  <a:schemeClr val="bg1"/>
                </a:solidFill>
              </a:rPr>
              <a:t>Graduación de las atribuciones disciplinarias. </a:t>
            </a:r>
          </a:p>
          <a:p>
            <a:pPr marL="0" indent="0" algn="just">
              <a:buNone/>
            </a:pPr>
            <a:r>
              <a:rPr lang="es-CL" sz="2800" dirty="0" smtClean="0">
                <a:solidFill>
                  <a:schemeClr val="bg1"/>
                </a:solidFill>
              </a:rPr>
              <a:t>Existen atribuciones </a:t>
            </a:r>
            <a:r>
              <a:rPr lang="es-CL" sz="2800" dirty="0">
                <a:solidFill>
                  <a:schemeClr val="bg1"/>
                </a:solidFill>
              </a:rPr>
              <a:t>disciplinarias, </a:t>
            </a:r>
            <a:r>
              <a:rPr lang="es-CL" sz="2800" dirty="0" smtClean="0">
                <a:solidFill>
                  <a:schemeClr val="bg1"/>
                </a:solidFill>
              </a:rPr>
              <a:t>(facultad para sancionar) según </a:t>
            </a:r>
            <a:r>
              <a:rPr lang="es-CL" sz="2800" b="1" u="sng" dirty="0">
                <a:solidFill>
                  <a:schemeClr val="bg1"/>
                </a:solidFill>
              </a:rPr>
              <a:t>la </a:t>
            </a:r>
            <a:r>
              <a:rPr lang="es-CL" sz="2800" b="1" u="sng" dirty="0" smtClean="0">
                <a:solidFill>
                  <a:schemeClr val="bg1"/>
                </a:solidFill>
              </a:rPr>
              <a:t>categoría (cargo) de </a:t>
            </a:r>
            <a:r>
              <a:rPr lang="es-CL" sz="2800" b="1" u="sng" dirty="0">
                <a:solidFill>
                  <a:schemeClr val="bg1"/>
                </a:solidFill>
              </a:rPr>
              <a:t>la autoridad</a:t>
            </a:r>
            <a:r>
              <a:rPr lang="es-CL" sz="2800" dirty="0">
                <a:solidFill>
                  <a:schemeClr val="bg1"/>
                </a:solidFill>
              </a:rPr>
              <a:t> </a:t>
            </a:r>
            <a:r>
              <a:rPr lang="es-CL" sz="2800" dirty="0" smtClean="0">
                <a:solidFill>
                  <a:schemeClr val="bg1"/>
                </a:solidFill>
              </a:rPr>
              <a:t>.</a:t>
            </a:r>
            <a:r>
              <a:rPr lang="es-ES" sz="2800" dirty="0" smtClean="0">
                <a:solidFill>
                  <a:schemeClr val="bg1"/>
                </a:solidFill>
              </a:rPr>
              <a:t>(Comandante de un buque, Director, Segundo Comandante, Subdirector , Jefe de Departamento , Oficial de División, </a:t>
            </a:r>
            <a:r>
              <a:rPr lang="es-ES" sz="2800" dirty="0" err="1" smtClean="0">
                <a:solidFill>
                  <a:schemeClr val="bg1"/>
                </a:solidFill>
              </a:rPr>
              <a:t>etc</a:t>
            </a:r>
            <a:r>
              <a:rPr lang="es-ES" sz="2800" dirty="0" smtClean="0">
                <a:solidFill>
                  <a:schemeClr val="bg1"/>
                </a:solidFill>
              </a:rPr>
              <a:t>)</a:t>
            </a:r>
            <a:endParaRPr lang="es-CL" sz="2800" dirty="0" smtClean="0">
              <a:solidFill>
                <a:schemeClr val="bg1"/>
              </a:solidFill>
            </a:endParaRPr>
          </a:p>
          <a:p>
            <a:pPr marL="0" indent="0" algn="just">
              <a:buNone/>
            </a:pPr>
            <a:endParaRPr lang="es-ES_tradnl" sz="2800" dirty="0">
              <a:solidFill>
                <a:schemeClr val="bg1"/>
              </a:solidFill>
            </a:endParaRPr>
          </a:p>
          <a:p>
            <a:pPr marL="0" indent="0" algn="just">
              <a:buNone/>
            </a:pPr>
            <a:r>
              <a:rPr lang="es-CL" sz="2800" b="1" dirty="0" smtClean="0">
                <a:solidFill>
                  <a:schemeClr val="bg1"/>
                </a:solidFill>
              </a:rPr>
              <a:t>Las atribuciones </a:t>
            </a:r>
            <a:r>
              <a:rPr lang="es-CL" sz="2800" b="1" dirty="0">
                <a:solidFill>
                  <a:schemeClr val="bg1"/>
                </a:solidFill>
              </a:rPr>
              <a:t>disciplinarias son inherentes al </a:t>
            </a:r>
            <a:r>
              <a:rPr lang="es-CL" sz="2800" b="1" dirty="0" smtClean="0">
                <a:solidFill>
                  <a:schemeClr val="bg1"/>
                </a:solidFill>
              </a:rPr>
              <a:t>cargo. </a:t>
            </a:r>
          </a:p>
          <a:p>
            <a:pPr marL="0" indent="0" algn="just">
              <a:buNone/>
            </a:pPr>
            <a:r>
              <a:rPr lang="es-CL" sz="2800" dirty="0" smtClean="0">
                <a:solidFill>
                  <a:schemeClr val="bg1"/>
                </a:solidFill>
              </a:rPr>
              <a:t>Las </a:t>
            </a:r>
            <a:r>
              <a:rPr lang="es-CL" sz="2800" dirty="0">
                <a:solidFill>
                  <a:schemeClr val="bg1"/>
                </a:solidFill>
              </a:rPr>
              <a:t>atribuciones disciplinarias no son inherentes al grado, sino al cargo que se </a:t>
            </a:r>
            <a:r>
              <a:rPr lang="es-CL" sz="2800" dirty="0" smtClean="0">
                <a:solidFill>
                  <a:schemeClr val="bg1"/>
                </a:solidFill>
              </a:rPr>
              <a:t>desempeña.</a:t>
            </a:r>
            <a:r>
              <a:rPr lang="es-ES_tradnl" sz="2800" dirty="0" smtClean="0">
                <a:solidFill>
                  <a:schemeClr val="bg1"/>
                </a:solidFill>
              </a:rPr>
              <a:t>  </a:t>
            </a:r>
            <a:r>
              <a:rPr lang="es-ES_tradnl" sz="2800" u="sng" dirty="0" smtClean="0">
                <a:solidFill>
                  <a:schemeClr val="bg1"/>
                </a:solidFill>
              </a:rPr>
              <a:t>NO importa el grado que tenga, es el puesto que ejerce.</a:t>
            </a:r>
            <a:endParaRPr lang="es-ES_tradnl" sz="2800" dirty="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7</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468513919"/>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8</a:t>
            </a:fld>
            <a:endParaRPr lang="en-US" dirty="0">
              <a:solidFill>
                <a:schemeClr val="bg1"/>
              </a:solidFill>
            </a:endParaRPr>
          </a:p>
        </p:txBody>
      </p:sp>
      <p:grpSp>
        <p:nvGrpSpPr>
          <p:cNvPr id="2"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aphicFrame>
        <p:nvGraphicFramePr>
          <p:cNvPr id="9" name="8 Tabla"/>
          <p:cNvGraphicFramePr>
            <a:graphicFrameLocks noGrp="1"/>
          </p:cNvGraphicFramePr>
          <p:nvPr/>
        </p:nvGraphicFramePr>
        <p:xfrm>
          <a:off x="955978" y="1409699"/>
          <a:ext cx="8892872" cy="5104901"/>
        </p:xfrm>
        <a:graphic>
          <a:graphicData uri="http://schemas.openxmlformats.org/drawingml/2006/table">
            <a:tbl>
              <a:tblPr/>
              <a:tblGrid>
                <a:gridCol w="2649211"/>
                <a:gridCol w="3191770"/>
                <a:gridCol w="3051891"/>
              </a:tblGrid>
              <a:tr h="586640">
                <a:tc>
                  <a:txBody>
                    <a:bodyPr/>
                    <a:lstStyle/>
                    <a:p>
                      <a:pPr algn="ctr">
                        <a:lnSpc>
                          <a:spcPct val="115000"/>
                        </a:lnSpc>
                        <a:spcAft>
                          <a:spcPts val="0"/>
                        </a:spcAft>
                      </a:pPr>
                      <a:r>
                        <a:rPr lang="es-CL" sz="1200" b="1" dirty="0">
                          <a:solidFill>
                            <a:srgbClr val="000000"/>
                          </a:solidFill>
                          <a:effectLst/>
                          <a:latin typeface="Verdana"/>
                          <a:ea typeface="Calibri"/>
                          <a:cs typeface="Garamond"/>
                        </a:rPr>
                        <a:t>FALTAS</a:t>
                      </a:r>
                      <a:endParaRPr lang="es-CL" sz="12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200" b="1" dirty="0">
                          <a:solidFill>
                            <a:srgbClr val="000000"/>
                          </a:solidFill>
                          <a:effectLst/>
                          <a:latin typeface="Verdana"/>
                          <a:ea typeface="Calibri"/>
                          <a:cs typeface="Garamond"/>
                        </a:rPr>
                        <a:t>SANCIÓN</a:t>
                      </a:r>
                      <a:endParaRPr lang="es-CL" sz="12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200" b="1">
                          <a:solidFill>
                            <a:srgbClr val="000000"/>
                          </a:solidFill>
                          <a:effectLst/>
                          <a:latin typeface="Verdana"/>
                          <a:ea typeface="Calibri"/>
                          <a:cs typeface="Garamond"/>
                        </a:rPr>
                        <a:t>ATRIB. DISCIPLINARIAS</a:t>
                      </a:r>
                      <a:endParaRPr lang="es-CL" sz="120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r>
              <a:tr h="1585061">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Faltas Leves/Graves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Leve </a:t>
                      </a:r>
                      <a:r>
                        <a:rPr lang="es-CL" sz="1400" b="1" dirty="0" smtClean="0">
                          <a:solidFill>
                            <a:srgbClr val="000000"/>
                          </a:solidFill>
                          <a:effectLst/>
                          <a:latin typeface="Verdana" pitchFamily="34" charset="0"/>
                          <a:ea typeface="Verdana" pitchFamily="34" charset="0"/>
                          <a:cs typeface="Verdana" pitchFamily="34" charset="0"/>
                        </a:rPr>
                        <a:t>0</a:t>
                      </a:r>
                    </a:p>
                    <a:p>
                      <a:pPr>
                        <a:lnSpc>
                          <a:spcPct val="115000"/>
                        </a:lnSpc>
                        <a:spcAft>
                          <a:spcPts val="0"/>
                        </a:spcAft>
                      </a:pPr>
                      <a:r>
                        <a:rPr lang="es-CL" sz="1400" b="1" dirty="0" smtClean="0">
                          <a:solidFill>
                            <a:srgbClr val="000000"/>
                          </a:solidFill>
                          <a:effectLst/>
                          <a:latin typeface="Verdana" pitchFamily="34" charset="0"/>
                          <a:ea typeface="Verdana" pitchFamily="34" charset="0"/>
                          <a:cs typeface="Verdana" pitchFamily="34" charset="0"/>
                        </a:rPr>
                        <a:t> </a:t>
                      </a:r>
                      <a:r>
                        <a:rPr lang="es-CL" sz="1400" b="1" dirty="0">
                          <a:solidFill>
                            <a:srgbClr val="000000"/>
                          </a:solidFill>
                          <a:effectLst/>
                          <a:latin typeface="Verdana" pitchFamily="34" charset="0"/>
                          <a:ea typeface="Verdana" pitchFamily="34" charset="0"/>
                          <a:cs typeface="Verdana" pitchFamily="34" charset="0"/>
                        </a:rPr>
                        <a:t>Leve </a:t>
                      </a:r>
                      <a:r>
                        <a:rPr lang="es-CL" sz="1400" b="1" dirty="0" smtClean="0">
                          <a:solidFill>
                            <a:srgbClr val="000000"/>
                          </a:solidFill>
                          <a:effectLst/>
                          <a:latin typeface="Verdana" pitchFamily="34" charset="0"/>
                          <a:ea typeface="Verdana" pitchFamily="34" charset="0"/>
                          <a:cs typeface="Verdana" pitchFamily="34" charset="0"/>
                        </a:rPr>
                        <a:t>5</a:t>
                      </a:r>
                    </a:p>
                    <a:p>
                      <a:pPr>
                        <a:lnSpc>
                          <a:spcPct val="115000"/>
                        </a:lnSpc>
                        <a:spcAft>
                          <a:spcPts val="0"/>
                        </a:spcAft>
                      </a:pPr>
                      <a:r>
                        <a:rPr lang="es-CL" sz="1400" b="1" dirty="0" smtClean="0">
                          <a:solidFill>
                            <a:srgbClr val="000000"/>
                          </a:solidFill>
                          <a:effectLst/>
                          <a:latin typeface="Verdana" pitchFamily="34" charset="0"/>
                          <a:ea typeface="Verdana" pitchFamily="34" charset="0"/>
                          <a:cs typeface="Verdana" pitchFamily="34" charset="0"/>
                        </a:rPr>
                        <a:t> </a:t>
                      </a:r>
                      <a:r>
                        <a:rPr lang="es-CL" sz="1400" b="1" dirty="0">
                          <a:solidFill>
                            <a:srgbClr val="000000"/>
                          </a:solidFill>
                          <a:effectLst/>
                          <a:latin typeface="Verdana" pitchFamily="34" charset="0"/>
                          <a:ea typeface="Verdana" pitchFamily="34" charset="0"/>
                          <a:cs typeface="Verdana" pitchFamily="34" charset="0"/>
                        </a:rPr>
                        <a:t>Leve </a:t>
                      </a:r>
                      <a:r>
                        <a:rPr lang="es-CL" sz="1400" b="1" dirty="0" smtClean="0">
                          <a:solidFill>
                            <a:srgbClr val="000000"/>
                          </a:solidFill>
                          <a:effectLst/>
                          <a:latin typeface="Verdana" pitchFamily="34" charset="0"/>
                          <a:ea typeface="Verdana" pitchFamily="34" charset="0"/>
                          <a:cs typeface="Verdana" pitchFamily="34" charset="0"/>
                        </a:rPr>
                        <a:t>10</a:t>
                      </a:r>
                    </a:p>
                    <a:p>
                      <a:pPr>
                        <a:lnSpc>
                          <a:spcPct val="115000"/>
                        </a:lnSpc>
                        <a:spcAft>
                          <a:spcPts val="0"/>
                        </a:spcAft>
                      </a:pPr>
                      <a:r>
                        <a:rPr lang="es-CL" sz="1400" b="1" dirty="0" smtClean="0">
                          <a:solidFill>
                            <a:srgbClr val="000000"/>
                          </a:solidFill>
                          <a:effectLst/>
                          <a:latin typeface="Verdana" pitchFamily="34" charset="0"/>
                          <a:ea typeface="Verdana" pitchFamily="34" charset="0"/>
                          <a:cs typeface="Verdana" pitchFamily="34" charset="0"/>
                        </a:rPr>
                        <a:t> </a:t>
                      </a:r>
                      <a:r>
                        <a:rPr lang="es-CL" sz="1400" b="1" dirty="0">
                          <a:solidFill>
                            <a:srgbClr val="000000"/>
                          </a:solidFill>
                          <a:effectLst/>
                          <a:latin typeface="Verdana" pitchFamily="34" charset="0"/>
                          <a:ea typeface="Verdana" pitchFamily="34" charset="0"/>
                          <a:cs typeface="Verdana" pitchFamily="34" charset="0"/>
                        </a:rPr>
                        <a:t>Leve </a:t>
                      </a:r>
                      <a:r>
                        <a:rPr lang="es-CL" sz="1400" b="1" dirty="0" smtClean="0">
                          <a:solidFill>
                            <a:srgbClr val="000000"/>
                          </a:solidFill>
                          <a:effectLst/>
                          <a:latin typeface="Verdana" pitchFamily="34" charset="0"/>
                          <a:ea typeface="Verdana" pitchFamily="34" charset="0"/>
                          <a:cs typeface="Verdana" pitchFamily="34" charset="0"/>
                        </a:rPr>
                        <a:t>15</a:t>
                      </a:r>
                    </a:p>
                    <a:p>
                      <a:pPr>
                        <a:lnSpc>
                          <a:spcPct val="115000"/>
                        </a:lnSpc>
                        <a:spcAft>
                          <a:spcPts val="0"/>
                        </a:spcAft>
                      </a:pPr>
                      <a:r>
                        <a:rPr lang="es-CL" sz="1400" b="1" dirty="0" smtClean="0">
                          <a:solidFill>
                            <a:srgbClr val="000000"/>
                          </a:solidFill>
                          <a:effectLst/>
                          <a:latin typeface="Verdana" pitchFamily="34" charset="0"/>
                          <a:ea typeface="Verdana" pitchFamily="34" charset="0"/>
                          <a:cs typeface="Verdana" pitchFamily="34" charset="0"/>
                        </a:rPr>
                        <a:t>Leve 20</a:t>
                      </a:r>
                    </a:p>
                    <a:p>
                      <a:pPr>
                        <a:lnSpc>
                          <a:spcPct val="115000"/>
                        </a:lnSpc>
                        <a:spcAft>
                          <a:spcPts val="0"/>
                        </a:spcAft>
                      </a:pPr>
                      <a:r>
                        <a:rPr lang="es-CL" sz="1400" b="1" dirty="0" smtClean="0">
                          <a:solidFill>
                            <a:srgbClr val="000000"/>
                          </a:solidFill>
                          <a:effectLst/>
                          <a:latin typeface="Verdana" pitchFamily="34" charset="0"/>
                          <a:ea typeface="Verdana" pitchFamily="34" charset="0"/>
                          <a:cs typeface="Verdana" pitchFamily="34" charset="0"/>
                        </a:rPr>
                        <a:t> </a:t>
                      </a:r>
                      <a:r>
                        <a:rPr lang="es-CL" sz="1400" b="1" dirty="0">
                          <a:solidFill>
                            <a:srgbClr val="000000"/>
                          </a:solidFill>
                          <a:effectLst/>
                          <a:latin typeface="Verdana" pitchFamily="34" charset="0"/>
                          <a:ea typeface="Verdana" pitchFamily="34" charset="0"/>
                          <a:cs typeface="Verdana" pitchFamily="34" charset="0"/>
                        </a:rPr>
                        <a:t>Grave 25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Of. División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r>
              <a:tr h="879960">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Faltas Graves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Grave 50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Jefe de Curso de </a:t>
                      </a:r>
                      <a:r>
                        <a:rPr lang="es-CL" sz="1400" b="1" dirty="0" smtClean="0">
                          <a:solidFill>
                            <a:srgbClr val="000000"/>
                          </a:solidFill>
                          <a:effectLst/>
                          <a:latin typeface="Verdana" pitchFamily="34" charset="0"/>
                          <a:ea typeface="Verdana" pitchFamily="34" charset="0"/>
                          <a:cs typeface="Verdana" pitchFamily="34" charset="0"/>
                        </a:rPr>
                        <a:t>Brigadieres</a:t>
                      </a:r>
                    </a:p>
                    <a:p>
                      <a:pPr>
                        <a:lnSpc>
                          <a:spcPct val="115000"/>
                        </a:lnSpc>
                        <a:spcAft>
                          <a:spcPts val="0"/>
                        </a:spcAft>
                      </a:pPr>
                      <a:r>
                        <a:rPr lang="es-CL" sz="1400" b="1" dirty="0" smtClean="0">
                          <a:solidFill>
                            <a:srgbClr val="000000"/>
                          </a:solidFill>
                          <a:effectLst/>
                          <a:latin typeface="Verdana" pitchFamily="34" charset="0"/>
                          <a:ea typeface="Verdana" pitchFamily="34" charset="0"/>
                          <a:cs typeface="Verdana" pitchFamily="34" charset="0"/>
                        </a:rPr>
                        <a:t>Jefe </a:t>
                      </a:r>
                      <a:r>
                        <a:rPr lang="es-CL" sz="1400" b="1" dirty="0">
                          <a:solidFill>
                            <a:srgbClr val="000000"/>
                          </a:solidFill>
                          <a:effectLst/>
                          <a:latin typeface="Verdana" pitchFamily="34" charset="0"/>
                          <a:ea typeface="Verdana" pitchFamily="34" charset="0"/>
                          <a:cs typeface="Verdana" pitchFamily="34" charset="0"/>
                        </a:rPr>
                        <a:t>Dpto. Ejecutivo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r>
              <a:tr h="586640">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Faltas Gravísimas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Gravísima 75 (hasta 15 días de arresto)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Jefe Dpto. Ejecutivo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r>
              <a:tr h="879960">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Faltas Gravísimas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Gravísima 75 (hasta 24 días de arresto) </a:t>
                      </a:r>
                    </a:p>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Gravísima 100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pitchFamily="34" charset="0"/>
                          <a:ea typeface="Verdana" pitchFamily="34" charset="0"/>
                          <a:cs typeface="Verdana" pitchFamily="34" charset="0"/>
                        </a:rPr>
                        <a:t>Subdirector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r>
              <a:tr h="586640">
                <a:tc>
                  <a:txBody>
                    <a:bodyPr/>
                    <a:lstStyle/>
                    <a:p>
                      <a:pPr>
                        <a:lnSpc>
                          <a:spcPct val="115000"/>
                        </a:lnSpc>
                        <a:spcAft>
                          <a:spcPts val="0"/>
                        </a:spcAft>
                      </a:pPr>
                      <a:r>
                        <a:rPr lang="es-CL" sz="1400" b="1" dirty="0">
                          <a:solidFill>
                            <a:srgbClr val="000000"/>
                          </a:solidFill>
                          <a:effectLst/>
                          <a:latin typeface="Verdana"/>
                          <a:ea typeface="Calibri"/>
                          <a:cs typeface="Garamond"/>
                        </a:rPr>
                        <a:t>Faltas Gravísimas </a:t>
                      </a:r>
                      <a:endParaRPr lang="es-CL" sz="14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a:ea typeface="Calibri"/>
                          <a:cs typeface="Garamond"/>
                        </a:rPr>
                        <a:t>Gravísima 200 Gravísima 300 </a:t>
                      </a:r>
                      <a:endParaRPr lang="es-CL" sz="14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400" b="1" dirty="0">
                          <a:solidFill>
                            <a:srgbClr val="000000"/>
                          </a:solidFill>
                          <a:effectLst/>
                          <a:latin typeface="Verdana"/>
                          <a:ea typeface="Calibri"/>
                          <a:cs typeface="Garamond"/>
                        </a:rPr>
                        <a:t>Director </a:t>
                      </a:r>
                      <a:endParaRPr lang="es-CL" sz="14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r>
            </a:tbl>
          </a:graphicData>
        </a:graphic>
      </p:graphicFrame>
    </p:spTree>
    <p:extLst>
      <p:ext uri="{BB962C8B-B14F-4D97-AF65-F5344CB8AC3E}">
        <p14:creationId xmlns="" xmlns:p14="http://schemas.microsoft.com/office/powerpoint/2010/main" val="468513919"/>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1000" y="1206501"/>
            <a:ext cx="11442700" cy="5575300"/>
          </a:xfrm>
          <a:solidFill>
            <a:schemeClr val="tx1"/>
          </a:solidFill>
          <a:ln>
            <a:solidFill>
              <a:schemeClr val="bg2">
                <a:lumMod val="50000"/>
              </a:schemeClr>
            </a:solidFill>
          </a:ln>
        </p:spPr>
        <p:txBody>
          <a:bodyPr>
            <a:noAutofit/>
          </a:bodyPr>
          <a:lstStyle/>
          <a:p>
            <a:pPr marL="361950" indent="0" algn="just">
              <a:buNone/>
            </a:pPr>
            <a:r>
              <a:rPr lang="es-CL" sz="2800" b="1" dirty="0" smtClean="0">
                <a:solidFill>
                  <a:schemeClr val="bg1"/>
                </a:solidFill>
              </a:rPr>
              <a:t>Es deber </a:t>
            </a:r>
            <a:r>
              <a:rPr lang="es-CL" sz="2800" b="1" dirty="0">
                <a:solidFill>
                  <a:schemeClr val="bg1"/>
                </a:solidFill>
              </a:rPr>
              <a:t>del superior de sancionar las faltas que cometan sus subalternos. </a:t>
            </a:r>
            <a:r>
              <a:rPr lang="es-CL" sz="2800" dirty="0" smtClean="0">
                <a:solidFill>
                  <a:schemeClr val="bg1"/>
                </a:solidFill>
              </a:rPr>
              <a:t>El </a:t>
            </a:r>
            <a:r>
              <a:rPr lang="es-CL" sz="2800" dirty="0">
                <a:solidFill>
                  <a:schemeClr val="bg1"/>
                </a:solidFill>
              </a:rPr>
              <a:t>sancionar o reprimir las faltas cometidas por los subalternos constituye un </a:t>
            </a:r>
            <a:r>
              <a:rPr lang="es-CL" sz="2800" b="1" i="1" u="sng" dirty="0">
                <a:solidFill>
                  <a:schemeClr val="bg1"/>
                </a:solidFill>
              </a:rPr>
              <a:t>deber</a:t>
            </a:r>
            <a:r>
              <a:rPr lang="es-CL" sz="2800" dirty="0">
                <a:solidFill>
                  <a:schemeClr val="bg1"/>
                </a:solidFill>
              </a:rPr>
              <a:t> militar del </a:t>
            </a:r>
            <a:r>
              <a:rPr lang="es-CL" sz="2800" dirty="0" smtClean="0">
                <a:solidFill>
                  <a:schemeClr val="bg1"/>
                </a:solidFill>
              </a:rPr>
              <a:t>superior.</a:t>
            </a:r>
          </a:p>
          <a:p>
            <a:pPr marL="361950" indent="0" algn="just">
              <a:buNone/>
            </a:pPr>
            <a:endParaRPr lang="es-CL" sz="2800" dirty="0" smtClean="0">
              <a:solidFill>
                <a:schemeClr val="bg1"/>
              </a:solidFill>
            </a:endParaRPr>
          </a:p>
          <a:p>
            <a:pPr marL="361950" lvl="1" indent="0" algn="just">
              <a:buNone/>
            </a:pPr>
            <a:r>
              <a:rPr lang="es-CL" sz="2800" b="1" i="1" u="sng" dirty="0" smtClean="0">
                <a:solidFill>
                  <a:schemeClr val="bg1"/>
                </a:solidFill>
              </a:rPr>
              <a:t>Sin </a:t>
            </a:r>
            <a:r>
              <a:rPr lang="es-CL" sz="2800" b="1" i="1" u="sng" dirty="0">
                <a:solidFill>
                  <a:schemeClr val="bg1"/>
                </a:solidFill>
              </a:rPr>
              <a:t>embargo, el superior debe tratar de conseguir disciplina, trabajo y eficiencia de sus subordinados, sin necesidad de castigar o haciendo uso moderado de sus atribuciones </a:t>
            </a:r>
            <a:r>
              <a:rPr lang="es-CL" sz="2800" b="1" i="1" u="sng" dirty="0" smtClean="0">
                <a:solidFill>
                  <a:schemeClr val="bg1"/>
                </a:solidFill>
              </a:rPr>
              <a:t>disciplinarias.</a:t>
            </a:r>
          </a:p>
          <a:p>
            <a:pPr marL="361950" lvl="1" indent="0" algn="just">
              <a:buNone/>
            </a:pPr>
            <a:endParaRPr lang="es-ES_tradnl" sz="2800" b="1" i="1" u="sng" dirty="0">
              <a:solidFill>
                <a:schemeClr val="bg1"/>
              </a:solidFill>
            </a:endParaRPr>
          </a:p>
          <a:p>
            <a:pPr marL="361950" indent="0" algn="just">
              <a:buNone/>
            </a:pPr>
            <a:r>
              <a:rPr lang="es-CL" sz="2800" b="1" dirty="0">
                <a:solidFill>
                  <a:schemeClr val="bg1"/>
                </a:solidFill>
              </a:rPr>
              <a:t>Se escuchará siempre al afectado. </a:t>
            </a:r>
            <a:r>
              <a:rPr lang="es-CL" sz="2800" dirty="0" smtClean="0">
                <a:solidFill>
                  <a:schemeClr val="bg1"/>
                </a:solidFill>
              </a:rPr>
              <a:t>Antes </a:t>
            </a:r>
            <a:r>
              <a:rPr lang="es-CL" sz="2800" dirty="0">
                <a:solidFill>
                  <a:schemeClr val="bg1"/>
                </a:solidFill>
              </a:rPr>
              <a:t>de sancionar una falta se escuchará siempre al afectado, aún cuando </a:t>
            </a:r>
            <a:r>
              <a:rPr lang="es-CL" sz="2800" dirty="0" smtClean="0">
                <a:solidFill>
                  <a:schemeClr val="bg1"/>
                </a:solidFill>
              </a:rPr>
              <a:t>haya sido sorprendido infraganti.</a:t>
            </a:r>
            <a:endParaRPr lang="es-ES_tradnl" sz="2800" dirty="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9</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160249716"/>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1000" y="1126551"/>
            <a:ext cx="11442700" cy="5575300"/>
          </a:xfrm>
          <a:solidFill>
            <a:schemeClr val="tx1"/>
          </a:solidFill>
          <a:ln>
            <a:solidFill>
              <a:schemeClr val="bg2">
                <a:lumMod val="50000"/>
              </a:schemeClr>
            </a:solidFill>
          </a:ln>
        </p:spPr>
        <p:txBody>
          <a:bodyPr>
            <a:noAutofit/>
          </a:bodyPr>
          <a:lstStyle/>
          <a:p>
            <a:pPr marL="0" indent="0" algn="just">
              <a:buNone/>
            </a:pPr>
            <a:r>
              <a:rPr lang="es-CL" sz="2800" b="1" dirty="0">
                <a:solidFill>
                  <a:schemeClr val="bg1"/>
                </a:solidFill>
              </a:rPr>
              <a:t>Determinación de la magnitud del castigo. </a:t>
            </a:r>
            <a:r>
              <a:rPr lang="es-CL" sz="2800" dirty="0" smtClean="0">
                <a:solidFill>
                  <a:schemeClr val="bg1"/>
                </a:solidFill>
              </a:rPr>
              <a:t>Para </a:t>
            </a:r>
            <a:r>
              <a:rPr lang="es-CL" sz="2800" dirty="0">
                <a:solidFill>
                  <a:schemeClr val="bg1"/>
                </a:solidFill>
              </a:rPr>
              <a:t>determinar la magnitud de la </a:t>
            </a:r>
            <a:r>
              <a:rPr lang="es-CL" sz="2800" dirty="0" smtClean="0">
                <a:solidFill>
                  <a:schemeClr val="bg1"/>
                </a:solidFill>
              </a:rPr>
              <a:t>sanción se </a:t>
            </a:r>
            <a:r>
              <a:rPr lang="es-CL" sz="2800" dirty="0">
                <a:solidFill>
                  <a:schemeClr val="bg1"/>
                </a:solidFill>
              </a:rPr>
              <a:t>tomarán en consideración los siguientes </a:t>
            </a:r>
            <a:r>
              <a:rPr lang="es-CL" sz="2800" dirty="0" smtClean="0">
                <a:solidFill>
                  <a:schemeClr val="bg1"/>
                </a:solidFill>
              </a:rPr>
              <a:t>factores (atenuantes </a:t>
            </a:r>
            <a:r>
              <a:rPr lang="es-CL" sz="2800" dirty="0">
                <a:solidFill>
                  <a:schemeClr val="bg1"/>
                </a:solidFill>
              </a:rPr>
              <a:t>o </a:t>
            </a:r>
            <a:r>
              <a:rPr lang="es-CL" sz="2800" dirty="0" smtClean="0">
                <a:solidFill>
                  <a:schemeClr val="bg1"/>
                </a:solidFill>
              </a:rPr>
              <a:t>agravantes):</a:t>
            </a:r>
          </a:p>
          <a:p>
            <a:pPr marL="304800" lvl="1" indent="0" algn="just">
              <a:buNone/>
            </a:pPr>
            <a:r>
              <a:rPr lang="es-CL" sz="2600" dirty="0">
                <a:solidFill>
                  <a:schemeClr val="bg1"/>
                </a:solidFill>
              </a:rPr>
              <a:t>G</a:t>
            </a:r>
            <a:r>
              <a:rPr lang="es-CL" sz="2600" dirty="0" smtClean="0">
                <a:solidFill>
                  <a:schemeClr val="bg1"/>
                </a:solidFill>
              </a:rPr>
              <a:t>rado </a:t>
            </a:r>
            <a:r>
              <a:rPr lang="es-CL" sz="2600" dirty="0">
                <a:solidFill>
                  <a:schemeClr val="bg1"/>
                </a:solidFill>
              </a:rPr>
              <a:t>del </a:t>
            </a:r>
            <a:r>
              <a:rPr lang="es-CL" sz="2600" dirty="0" smtClean="0">
                <a:solidFill>
                  <a:schemeClr val="bg1"/>
                </a:solidFill>
              </a:rPr>
              <a:t>culpable. (Curso o tiempo en la Escuela)</a:t>
            </a:r>
          </a:p>
          <a:p>
            <a:pPr marL="304800" lvl="1" indent="0" algn="just">
              <a:buNone/>
            </a:pPr>
            <a:r>
              <a:rPr lang="es-CL" sz="2600" dirty="0">
                <a:solidFill>
                  <a:schemeClr val="bg1"/>
                </a:solidFill>
              </a:rPr>
              <a:t>C</a:t>
            </a:r>
            <a:r>
              <a:rPr lang="es-CL" sz="2600" dirty="0" smtClean="0">
                <a:solidFill>
                  <a:schemeClr val="bg1"/>
                </a:solidFill>
              </a:rPr>
              <a:t>onducta anterior. (Libros de </a:t>
            </a:r>
            <a:r>
              <a:rPr lang="es-CL" sz="2600" dirty="0" err="1" smtClean="0">
                <a:solidFill>
                  <a:schemeClr val="bg1"/>
                </a:solidFill>
              </a:rPr>
              <a:t>catigo</a:t>
            </a:r>
            <a:r>
              <a:rPr lang="es-CL" sz="2600" dirty="0" smtClean="0">
                <a:solidFill>
                  <a:schemeClr val="bg1"/>
                </a:solidFill>
              </a:rPr>
              <a:t> o buenas acciones)</a:t>
            </a:r>
          </a:p>
          <a:p>
            <a:pPr marL="304800" lvl="1" indent="0" algn="just">
              <a:buNone/>
            </a:pPr>
            <a:r>
              <a:rPr lang="es-CL" sz="2600" dirty="0">
                <a:solidFill>
                  <a:schemeClr val="bg1"/>
                </a:solidFill>
              </a:rPr>
              <a:t>N</a:t>
            </a:r>
            <a:r>
              <a:rPr lang="es-CL" sz="2600" dirty="0" smtClean="0">
                <a:solidFill>
                  <a:schemeClr val="bg1"/>
                </a:solidFill>
              </a:rPr>
              <a:t>aturaleza </a:t>
            </a:r>
            <a:r>
              <a:rPr lang="es-CL" sz="2600" dirty="0">
                <a:solidFill>
                  <a:schemeClr val="bg1"/>
                </a:solidFill>
              </a:rPr>
              <a:t>de la </a:t>
            </a:r>
            <a:r>
              <a:rPr lang="es-CL" sz="2600" dirty="0" smtClean="0">
                <a:solidFill>
                  <a:schemeClr val="bg1"/>
                </a:solidFill>
              </a:rPr>
              <a:t>falta y espíritu </a:t>
            </a:r>
            <a:r>
              <a:rPr lang="es-CL" sz="2600" dirty="0">
                <a:solidFill>
                  <a:schemeClr val="bg1"/>
                </a:solidFill>
              </a:rPr>
              <a:t>con que se haya </a:t>
            </a:r>
            <a:r>
              <a:rPr lang="es-CL" sz="2600" dirty="0" smtClean="0">
                <a:solidFill>
                  <a:schemeClr val="bg1"/>
                </a:solidFill>
              </a:rPr>
              <a:t>cometido. (Intencionalidad, desidia,  distracción, desconocimiento, etc..)</a:t>
            </a:r>
          </a:p>
          <a:p>
            <a:pPr marL="304800" lvl="1" indent="0" algn="just">
              <a:buNone/>
            </a:pPr>
            <a:r>
              <a:rPr lang="es-CL" sz="2600" dirty="0">
                <a:solidFill>
                  <a:schemeClr val="bg1"/>
                </a:solidFill>
              </a:rPr>
              <a:t>D</a:t>
            </a:r>
            <a:r>
              <a:rPr lang="es-CL" sz="2600" dirty="0" smtClean="0">
                <a:solidFill>
                  <a:schemeClr val="bg1"/>
                </a:solidFill>
              </a:rPr>
              <a:t>año </a:t>
            </a:r>
            <a:r>
              <a:rPr lang="es-CL" sz="2600" dirty="0">
                <a:solidFill>
                  <a:schemeClr val="bg1"/>
                </a:solidFill>
              </a:rPr>
              <a:t>producido y previsión que el responsable haya tenido de ese </a:t>
            </a:r>
            <a:r>
              <a:rPr lang="es-CL" sz="2600" dirty="0" smtClean="0">
                <a:solidFill>
                  <a:schemeClr val="bg1"/>
                </a:solidFill>
              </a:rPr>
              <a:t>daño.</a:t>
            </a:r>
          </a:p>
          <a:p>
            <a:pPr marL="304800" lvl="1" indent="0" algn="just">
              <a:buNone/>
            </a:pPr>
            <a:r>
              <a:rPr lang="es-CL" sz="2600" dirty="0" smtClean="0">
                <a:solidFill>
                  <a:schemeClr val="bg1"/>
                </a:solidFill>
              </a:rPr>
              <a:t>Escándalo </a:t>
            </a:r>
            <a:r>
              <a:rPr lang="es-CL" sz="2600" dirty="0">
                <a:solidFill>
                  <a:schemeClr val="bg1"/>
                </a:solidFill>
              </a:rPr>
              <a:t>y mal ejemplo que haya producido o podido </a:t>
            </a:r>
            <a:r>
              <a:rPr lang="es-CL" sz="2600" dirty="0" smtClean="0">
                <a:solidFill>
                  <a:schemeClr val="bg1"/>
                </a:solidFill>
              </a:rPr>
              <a:t>producir.</a:t>
            </a:r>
          </a:p>
          <a:p>
            <a:pPr marL="304800" lvl="1" indent="0" algn="just">
              <a:buNone/>
            </a:pPr>
            <a:r>
              <a:rPr lang="es-CL" sz="2600" dirty="0" smtClean="0">
                <a:solidFill>
                  <a:schemeClr val="bg1"/>
                </a:solidFill>
              </a:rPr>
              <a:t>Si </a:t>
            </a:r>
            <a:r>
              <a:rPr lang="es-CL" sz="2600" dirty="0">
                <a:solidFill>
                  <a:schemeClr val="bg1"/>
                </a:solidFill>
              </a:rPr>
              <a:t>hay reincidencia o reiteración</a:t>
            </a:r>
            <a:r>
              <a:rPr lang="es-CL" sz="2600" dirty="0" smtClean="0">
                <a:solidFill>
                  <a:schemeClr val="bg1"/>
                </a:solidFill>
              </a:rPr>
              <a:t>.</a:t>
            </a:r>
            <a:endParaRPr lang="es-ES_tradnl" sz="2600" dirty="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10</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2111373812"/>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1000" y="1414827"/>
            <a:ext cx="11442700" cy="4644660"/>
          </a:xfrm>
          <a:solidFill>
            <a:schemeClr val="tx1"/>
          </a:solidFill>
          <a:ln>
            <a:solidFill>
              <a:schemeClr val="bg2">
                <a:lumMod val="50000"/>
              </a:schemeClr>
            </a:solidFill>
          </a:ln>
        </p:spPr>
        <p:txBody>
          <a:bodyPr>
            <a:noAutofit/>
          </a:bodyPr>
          <a:lstStyle/>
          <a:p>
            <a:pPr marL="0" indent="0" algn="just">
              <a:buNone/>
            </a:pPr>
            <a:r>
              <a:rPr lang="es-CL" sz="2800" b="1" dirty="0">
                <a:solidFill>
                  <a:schemeClr val="bg1"/>
                </a:solidFill>
              </a:rPr>
              <a:t>Las sanciones deben aceptarse con entereza. </a:t>
            </a:r>
            <a:r>
              <a:rPr lang="es-CL" sz="2800" dirty="0" smtClean="0">
                <a:solidFill>
                  <a:schemeClr val="bg1"/>
                </a:solidFill>
              </a:rPr>
              <a:t>Las </a:t>
            </a:r>
            <a:r>
              <a:rPr lang="es-CL" sz="2800" dirty="0">
                <a:solidFill>
                  <a:schemeClr val="bg1"/>
                </a:solidFill>
              </a:rPr>
              <a:t>sanciones que en virtud de sus atribuciones impongan los superiores, deben ser aceptadas con entereza y cumplidas, no sólo en materias del servicio sino en otra cualquiera perteneciente a su modo de vivir y costumbres</a:t>
            </a:r>
            <a:r>
              <a:rPr lang="es-CL" sz="2800" dirty="0" smtClean="0">
                <a:solidFill>
                  <a:schemeClr val="bg1"/>
                </a:solidFill>
              </a:rPr>
              <a:t>.</a:t>
            </a:r>
            <a:endParaRPr lang="es-ES_tradnl" sz="2800" dirty="0" smtClean="0">
              <a:solidFill>
                <a:schemeClr val="bg1"/>
              </a:solidFill>
            </a:endParaRPr>
          </a:p>
          <a:p>
            <a:pPr marL="0" indent="0" algn="just">
              <a:buNone/>
            </a:pPr>
            <a:endParaRPr lang="es-ES_tradnl" sz="2800" b="1" dirty="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11</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21628923"/>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9" y="1116011"/>
            <a:ext cx="11644312" cy="5589589"/>
          </a:xfrm>
          <a:solidFill>
            <a:schemeClr val="tx1"/>
          </a:solidFill>
          <a:ln>
            <a:solidFill>
              <a:schemeClr val="bg2">
                <a:lumMod val="50000"/>
              </a:schemeClr>
            </a:solidFill>
          </a:ln>
        </p:spPr>
        <p:txBody>
          <a:bodyPr>
            <a:noAutofit/>
          </a:bodyPr>
          <a:lstStyle/>
          <a:p>
            <a:pPr marL="0" indent="0">
              <a:buNone/>
              <a:tabLst>
                <a:tab pos="9867900" algn="l"/>
              </a:tabLst>
            </a:pPr>
            <a:r>
              <a:rPr lang="es-ES" sz="2800" dirty="0" smtClean="0">
                <a:solidFill>
                  <a:schemeClr val="bg1"/>
                </a:solidFill>
              </a:rPr>
              <a:t>Quedan sometidos </a:t>
            </a:r>
            <a:r>
              <a:rPr lang="es-ES" sz="2800" dirty="0">
                <a:solidFill>
                  <a:schemeClr val="bg1"/>
                </a:solidFill>
              </a:rPr>
              <a:t>a la jerarquía y disciplina </a:t>
            </a:r>
            <a:r>
              <a:rPr lang="es-ES" sz="2800" dirty="0" smtClean="0">
                <a:solidFill>
                  <a:schemeClr val="bg1"/>
                </a:solidFill>
              </a:rPr>
              <a:t>de la Armada:</a:t>
            </a:r>
            <a:endParaRPr lang="es-ES" sz="2800" dirty="0">
              <a:solidFill>
                <a:schemeClr val="bg1"/>
              </a:solidFill>
            </a:endParaRPr>
          </a:p>
          <a:p>
            <a:pPr marL="0" indent="0">
              <a:buNone/>
            </a:pPr>
            <a:r>
              <a:rPr lang="es-ES" sz="2800" dirty="0">
                <a:solidFill>
                  <a:schemeClr val="bg1"/>
                </a:solidFill>
              </a:rPr>
              <a:t>a.- </a:t>
            </a:r>
            <a:r>
              <a:rPr lang="es-ES" sz="2800" dirty="0" smtClean="0">
                <a:solidFill>
                  <a:schemeClr val="bg1"/>
                </a:solidFill>
              </a:rPr>
              <a:t>Oficiales.</a:t>
            </a:r>
          </a:p>
          <a:p>
            <a:pPr marL="0" indent="0">
              <a:buNone/>
            </a:pPr>
            <a:r>
              <a:rPr lang="es-ES" sz="2800" dirty="0" smtClean="0">
                <a:solidFill>
                  <a:schemeClr val="bg1"/>
                </a:solidFill>
              </a:rPr>
              <a:t>b.- Gente de Mar</a:t>
            </a:r>
          </a:p>
          <a:p>
            <a:pPr marL="0" indent="0">
              <a:buNone/>
            </a:pPr>
            <a:r>
              <a:rPr lang="es-ES" sz="2800" dirty="0" smtClean="0">
                <a:solidFill>
                  <a:schemeClr val="bg1"/>
                </a:solidFill>
              </a:rPr>
              <a:t>c.- Personal de la Reserva llamado al servicio activo.</a:t>
            </a:r>
            <a:endParaRPr lang="es-ES" sz="2800" dirty="0">
              <a:solidFill>
                <a:schemeClr val="bg1"/>
              </a:solidFill>
            </a:endParaRPr>
          </a:p>
          <a:p>
            <a:pPr marL="0" indent="0">
              <a:buNone/>
            </a:pPr>
            <a:r>
              <a:rPr lang="en-US" sz="2800" dirty="0" smtClean="0">
                <a:solidFill>
                  <a:schemeClr val="bg1"/>
                </a:solidFill>
              </a:rPr>
              <a:t>d.- </a:t>
            </a:r>
            <a:r>
              <a:rPr lang="en-US" sz="2800" dirty="0" err="1" smtClean="0">
                <a:solidFill>
                  <a:schemeClr val="bg1"/>
                </a:solidFill>
              </a:rPr>
              <a:t>Conscriptos</a:t>
            </a:r>
            <a:r>
              <a:rPr lang="en-US" sz="2800" dirty="0" smtClean="0">
                <a:solidFill>
                  <a:schemeClr val="bg1"/>
                </a:solidFill>
              </a:rPr>
              <a:t>. (</a:t>
            </a:r>
            <a:r>
              <a:rPr lang="en-US" sz="2800" dirty="0" err="1" smtClean="0">
                <a:solidFill>
                  <a:schemeClr val="bg1"/>
                </a:solidFill>
              </a:rPr>
              <a:t>servicio</a:t>
            </a:r>
            <a:r>
              <a:rPr lang="en-US" sz="2800" dirty="0" smtClean="0">
                <a:solidFill>
                  <a:schemeClr val="bg1"/>
                </a:solidFill>
              </a:rPr>
              <a:t> </a:t>
            </a:r>
            <a:r>
              <a:rPr lang="en-US" sz="2800" dirty="0" err="1" smtClean="0">
                <a:solidFill>
                  <a:schemeClr val="bg1"/>
                </a:solidFill>
              </a:rPr>
              <a:t>militar</a:t>
            </a:r>
            <a:r>
              <a:rPr lang="en-US" sz="2800" dirty="0" smtClean="0">
                <a:solidFill>
                  <a:schemeClr val="bg1"/>
                </a:solidFill>
              </a:rPr>
              <a:t>)</a:t>
            </a:r>
            <a:endParaRPr lang="en-US" sz="2800" dirty="0">
              <a:solidFill>
                <a:schemeClr val="bg1"/>
              </a:solidFill>
            </a:endParaRPr>
          </a:p>
          <a:p>
            <a:pPr marL="0" indent="0">
              <a:buNone/>
            </a:pPr>
            <a:r>
              <a:rPr lang="es-ES" sz="2800" dirty="0" smtClean="0">
                <a:solidFill>
                  <a:schemeClr val="bg1"/>
                </a:solidFill>
              </a:rPr>
              <a:t>e.- Cadetes y Grumetes. </a:t>
            </a:r>
          </a:p>
          <a:p>
            <a:pPr marL="0" indent="0">
              <a:buNone/>
            </a:pPr>
            <a:r>
              <a:rPr lang="en-US" sz="2800" dirty="0" smtClean="0">
                <a:solidFill>
                  <a:schemeClr val="bg1"/>
                </a:solidFill>
              </a:rPr>
              <a:t>f.-  </a:t>
            </a:r>
            <a:r>
              <a:rPr lang="en-US" sz="2800" dirty="0" err="1" smtClean="0">
                <a:solidFill>
                  <a:schemeClr val="bg1"/>
                </a:solidFill>
              </a:rPr>
              <a:t>Profesores</a:t>
            </a:r>
            <a:r>
              <a:rPr lang="en-US" sz="2800" dirty="0" smtClean="0">
                <a:solidFill>
                  <a:schemeClr val="bg1"/>
                </a:solidFill>
              </a:rPr>
              <a:t> Civiles.</a:t>
            </a:r>
          </a:p>
          <a:p>
            <a:pPr marL="0" indent="0">
              <a:buNone/>
            </a:pPr>
            <a:r>
              <a:rPr lang="en-US" sz="2800" dirty="0" smtClean="0">
                <a:solidFill>
                  <a:schemeClr val="bg1"/>
                </a:solidFill>
              </a:rPr>
              <a:t>g.- Y </a:t>
            </a:r>
            <a:r>
              <a:rPr lang="en-US" sz="2800" dirty="0" err="1" smtClean="0">
                <a:solidFill>
                  <a:schemeClr val="bg1"/>
                </a:solidFill>
              </a:rPr>
              <a:t>todo</a:t>
            </a:r>
            <a:r>
              <a:rPr lang="en-US" sz="2800" dirty="0" smtClean="0">
                <a:solidFill>
                  <a:schemeClr val="bg1"/>
                </a:solidFill>
              </a:rPr>
              <a:t> </a:t>
            </a:r>
            <a:r>
              <a:rPr lang="en-US" sz="2800" dirty="0" err="1" smtClean="0">
                <a:solidFill>
                  <a:schemeClr val="bg1"/>
                </a:solidFill>
              </a:rPr>
              <a:t>otro</a:t>
            </a:r>
            <a:r>
              <a:rPr lang="en-US" sz="2800" dirty="0" smtClean="0">
                <a:solidFill>
                  <a:schemeClr val="bg1"/>
                </a:solidFill>
              </a:rPr>
              <a:t> </a:t>
            </a:r>
            <a:r>
              <a:rPr lang="en-US" sz="2800" dirty="0" err="1" smtClean="0">
                <a:solidFill>
                  <a:schemeClr val="bg1"/>
                </a:solidFill>
              </a:rPr>
              <a:t>contratado</a:t>
            </a:r>
            <a:r>
              <a:rPr lang="en-US" sz="2800" dirty="0" smtClean="0">
                <a:solidFill>
                  <a:schemeClr val="bg1"/>
                </a:solidFill>
              </a:rPr>
              <a:t> </a:t>
            </a:r>
            <a:r>
              <a:rPr lang="en-US" sz="2800" dirty="0" err="1" smtClean="0">
                <a:solidFill>
                  <a:schemeClr val="bg1"/>
                </a:solidFill>
              </a:rPr>
              <a:t>por</a:t>
            </a:r>
            <a:r>
              <a:rPr lang="en-US" sz="2800" dirty="0" smtClean="0">
                <a:solidFill>
                  <a:schemeClr val="bg1"/>
                </a:solidFill>
              </a:rPr>
              <a:t> la armada.</a:t>
            </a:r>
          </a:p>
        </p:txBody>
      </p:sp>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12</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23197355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p:txBody>
          <a:bodyPr>
            <a:normAutofit fontScale="92500" lnSpcReduction="10000"/>
          </a:bodyPr>
          <a:lstStyle/>
          <a:p>
            <a:endParaRPr lang="es-ES_tradnl" dirty="0" smtClean="0"/>
          </a:p>
          <a:p>
            <a:endParaRPr lang="es-ES_tradnl" dirty="0"/>
          </a:p>
          <a:p>
            <a:endParaRPr lang="es-ES_tradnl" dirty="0" smtClean="0"/>
          </a:p>
          <a:p>
            <a:r>
              <a:rPr lang="es-ES_tradnl" dirty="0" smtClean="0"/>
              <a:t>TRADICI</a:t>
            </a:r>
            <a:r>
              <a:rPr lang="es-ES" dirty="0" smtClean="0"/>
              <a:t>ÓN NAVAL.</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13</a:t>
            </a:fld>
            <a:endParaRPr lang="en-US" dirty="0"/>
          </a:p>
        </p:txBody>
      </p:sp>
      <p:pic>
        <p:nvPicPr>
          <p:cNvPr id="14" name="Imagen 13" descr="3573694334_fd81afa8d5_o.jpg"/>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858351"/>
            <a:ext cx="12204113" cy="8136075"/>
          </a:xfrm>
          <a:prstGeom prst="rect">
            <a:avLst/>
          </a:prstGeom>
        </p:spPr>
      </p:pic>
      <p:sp>
        <p:nvSpPr>
          <p:cNvPr id="15" name="Rectángulo 14"/>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smtClean="0">
                <a:ln w="9525">
                  <a:solidFill>
                    <a:schemeClr val="bg1"/>
                  </a:solidFill>
                  <a:prstDash val="solid"/>
                </a:ln>
                <a:effectLst>
                  <a:outerShdw blurRad="12700" dist="38100" dir="2700000" algn="tl" rotWithShape="0">
                    <a:schemeClr val="bg1">
                      <a:lumMod val="50000"/>
                    </a:schemeClr>
                  </a:outerShdw>
                </a:effectLst>
              </a:rPr>
              <a:t>FUNDAMENTOS NAVALES</a:t>
            </a:r>
            <a:endParaRPr lang="es-ES" sz="88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 xmlns:p14="http://schemas.microsoft.com/office/powerpoint/2010/main" val="1871926189"/>
      </p:ext>
    </p:extLst>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1090149"/>
            <a:ext cx="10947400" cy="4780426"/>
          </a:xfrm>
          <a:solidFill>
            <a:schemeClr val="tx1"/>
          </a:solidFill>
          <a:ln>
            <a:solidFill>
              <a:schemeClr val="bg2">
                <a:lumMod val="50000"/>
              </a:schemeClr>
            </a:solidFill>
          </a:ln>
        </p:spPr>
        <p:txBody>
          <a:bodyPr>
            <a:normAutofit/>
          </a:bodyPr>
          <a:lstStyle/>
          <a:p>
            <a:pPr marL="0" indent="0" algn="just">
              <a:buNone/>
            </a:pPr>
            <a:r>
              <a:rPr lang="es-ES" sz="2800" b="1" u="sng" dirty="0" smtClean="0">
                <a:solidFill>
                  <a:schemeClr val="bg1"/>
                </a:solidFill>
              </a:rPr>
              <a:t>CONDUCTO REGULAR: </a:t>
            </a:r>
          </a:p>
          <a:p>
            <a:pPr marL="266700" lvl="1" indent="0" algn="just">
              <a:buNone/>
            </a:pPr>
            <a:r>
              <a:rPr lang="es-CL" sz="2800" b="1" dirty="0" smtClean="0">
                <a:solidFill>
                  <a:schemeClr val="bg1"/>
                </a:solidFill>
              </a:rPr>
              <a:t>“Camino </a:t>
            </a:r>
            <a:r>
              <a:rPr lang="es-CL" sz="2800" b="1" dirty="0">
                <a:solidFill>
                  <a:schemeClr val="bg1"/>
                </a:solidFill>
              </a:rPr>
              <a:t>normal por </a:t>
            </a:r>
            <a:r>
              <a:rPr lang="es-CL" sz="2800" b="1" dirty="0" smtClean="0">
                <a:solidFill>
                  <a:schemeClr val="bg1"/>
                </a:solidFill>
              </a:rPr>
              <a:t>línea </a:t>
            </a:r>
            <a:r>
              <a:rPr lang="es-CL" sz="2800" b="1" dirty="0">
                <a:solidFill>
                  <a:schemeClr val="bg1"/>
                </a:solidFill>
              </a:rPr>
              <a:t>de mando que debe seguir </a:t>
            </a:r>
            <a:r>
              <a:rPr lang="es-CL" sz="2800" b="1" dirty="0" smtClean="0">
                <a:solidFill>
                  <a:schemeClr val="bg1"/>
                </a:solidFill>
              </a:rPr>
              <a:t>toda </a:t>
            </a:r>
            <a:r>
              <a:rPr lang="es-CL" sz="2800" b="1" dirty="0">
                <a:solidFill>
                  <a:schemeClr val="bg1"/>
                </a:solidFill>
              </a:rPr>
              <a:t>orden de comunicación del servicio, para llegar a su </a:t>
            </a:r>
            <a:r>
              <a:rPr lang="es-CL" sz="2800" b="1" dirty="0" smtClean="0">
                <a:solidFill>
                  <a:schemeClr val="bg1"/>
                </a:solidFill>
              </a:rPr>
              <a:t>destino”. </a:t>
            </a:r>
            <a:r>
              <a:rPr lang="es-CL" sz="2800" dirty="0">
                <a:solidFill>
                  <a:schemeClr val="bg1"/>
                </a:solidFill>
              </a:rPr>
              <a:t>Las órdenes e instrucciones bajan y las informaciones de cumplimiento, partes, peticiones y reclamos suben, por el conducto regular.</a:t>
            </a:r>
            <a:endParaRPr lang="es-ES_tradnl" sz="2800" dirty="0">
              <a:solidFill>
                <a:schemeClr val="bg1"/>
              </a:solidFill>
            </a:endParaRPr>
          </a:p>
          <a:p>
            <a:pPr marL="266700" lvl="1" indent="0" algn="just">
              <a:buNone/>
            </a:pPr>
            <a:r>
              <a:rPr lang="es-CL" sz="400" b="1" dirty="0" smtClean="0">
                <a:solidFill>
                  <a:schemeClr val="bg1"/>
                </a:solidFill>
              </a:rPr>
              <a:t> </a:t>
            </a:r>
            <a:endParaRPr lang="es-CL" sz="400" b="1" dirty="0">
              <a:solidFill>
                <a:schemeClr val="bg1"/>
              </a:solidFill>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14</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2" name="11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NORMAS DISCIPLINARIAS</a:t>
              </a:r>
              <a:endParaRPr lang="es-CL" sz="2800" b="1" dirty="0"/>
            </a:p>
          </p:txBody>
        </p:sp>
        <p:pic>
          <p:nvPicPr>
            <p:cNvPr id="13"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 xmlns:p14="http://schemas.microsoft.com/office/powerpoint/2010/main" val="214132434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6468</TotalTime>
  <Words>827</Words>
  <Application>Microsoft Office PowerPoint</Application>
  <PresentationFormat>Personalizado</PresentationFormat>
  <Paragraphs>116</Paragraphs>
  <Slides>14</Slides>
  <Notes>2</Notes>
  <HiddenSlides>1</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Celestial</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NAVALES</dc:title>
  <dc:creator>GONZALO MALDONADO</dc:creator>
  <cp:lastModifiedBy>7089557-9</cp:lastModifiedBy>
  <cp:revision>118</cp:revision>
  <dcterms:created xsi:type="dcterms:W3CDTF">2016-02-05T21:17:10Z</dcterms:created>
  <dcterms:modified xsi:type="dcterms:W3CDTF">2020-12-22T18:42:19Z</dcterms:modified>
</cp:coreProperties>
</file>